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1"/>
  </p:notesMasterIdLst>
  <p:sldIdLst>
    <p:sldId id="266" r:id="rId2"/>
    <p:sldId id="267" r:id="rId3"/>
    <p:sldId id="260" r:id="rId4"/>
    <p:sldId id="261" r:id="rId5"/>
    <p:sldId id="262" r:id="rId6"/>
    <p:sldId id="263" r:id="rId7"/>
    <p:sldId id="264" r:id="rId8"/>
    <p:sldId id="294" r:id="rId9"/>
    <p:sldId id="265" r:id="rId10"/>
    <p:sldId id="268" r:id="rId11"/>
    <p:sldId id="269" r:id="rId12"/>
    <p:sldId id="270" r:id="rId13"/>
    <p:sldId id="296" r:id="rId14"/>
    <p:sldId id="272" r:id="rId15"/>
    <p:sldId id="274" r:id="rId16"/>
    <p:sldId id="275" r:id="rId17"/>
    <p:sldId id="276" r:id="rId18"/>
    <p:sldId id="278" r:id="rId19"/>
    <p:sldId id="279" r:id="rId20"/>
    <p:sldId id="280" r:id="rId21"/>
    <p:sldId id="281" r:id="rId22"/>
    <p:sldId id="292" r:id="rId23"/>
    <p:sldId id="282" r:id="rId24"/>
    <p:sldId id="283" r:id="rId25"/>
    <p:sldId id="287" r:id="rId26"/>
    <p:sldId id="285" r:id="rId27"/>
    <p:sldId id="286" r:id="rId28"/>
    <p:sldId id="288" r:id="rId29"/>
    <p:sldId id="290" r:id="rId30"/>
  </p:sldIdLst>
  <p:sldSz cx="9144000" cy="6858000" type="screen4x3"/>
  <p:notesSz cx="6858000" cy="9144000"/>
  <p:embeddedFontLst>
    <p:embeddedFont>
      <p:font typeface="B Yagut" panose="00000400000000000000" pitchFamily="2" charset="-78"/>
      <p:regular r:id="rId32"/>
      <p:bold r:id="rId33"/>
    </p:embeddedFont>
    <p:embeddedFont>
      <p:font typeface="Calibri" panose="020F0502020204030204"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62" autoAdjust="0"/>
  </p:normalViewPr>
  <p:slideViewPr>
    <p:cSldViewPr>
      <p:cViewPr varScale="1">
        <p:scale>
          <a:sx n="70" d="100"/>
          <a:sy n="70" d="100"/>
        </p:scale>
        <p:origin x="138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832420-EE71-46D8-8F24-45D03CF3F1E2}" type="datetimeFigureOut">
              <a:rPr lang="en-US" smtClean="0"/>
              <a:t>12/7/2020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F2FC-7E3F-4D1E-8B51-6D233B233002}" type="slidenum">
              <a:rPr lang="en-US" smtClean="0"/>
              <a:t>‹#›</a:t>
            </a:fld>
            <a:endParaRPr lang="en-US"/>
          </a:p>
        </p:txBody>
      </p:sp>
    </p:spTree>
    <p:extLst>
      <p:ext uri="{BB962C8B-B14F-4D97-AF65-F5344CB8AC3E}">
        <p14:creationId xmlns:p14="http://schemas.microsoft.com/office/powerpoint/2010/main" val="3244367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F2FC-7E3F-4D1E-8B51-6D233B233002}" type="slidenum">
              <a:rPr lang="en-US" smtClean="0"/>
              <a:t>26</a:t>
            </a:fld>
            <a:endParaRPr lang="en-US"/>
          </a:p>
        </p:txBody>
      </p:sp>
    </p:spTree>
    <p:extLst>
      <p:ext uri="{BB962C8B-B14F-4D97-AF65-F5344CB8AC3E}">
        <p14:creationId xmlns:p14="http://schemas.microsoft.com/office/powerpoint/2010/main" val="3455049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F2FC-7E3F-4D1E-8B51-6D233B233002}" type="slidenum">
              <a:rPr lang="en-US" smtClean="0"/>
              <a:t>28</a:t>
            </a:fld>
            <a:endParaRPr lang="en-US"/>
          </a:p>
        </p:txBody>
      </p:sp>
    </p:spTree>
    <p:extLst>
      <p:ext uri="{BB962C8B-B14F-4D97-AF65-F5344CB8AC3E}">
        <p14:creationId xmlns:p14="http://schemas.microsoft.com/office/powerpoint/2010/main" val="586845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CC1E60-4042-4A0B-B4E4-718A0B046AE3}"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C2F3D4-4DED-4341-8456-10E8106DAE62}" type="slidenum">
              <a:rPr lang="en-US" smtClean="0"/>
              <a:t>‹#›</a:t>
            </a:fld>
            <a:endParaRPr lang="en-US"/>
          </a:p>
        </p:txBody>
      </p:sp>
    </p:spTree>
    <p:extLst>
      <p:ext uri="{BB962C8B-B14F-4D97-AF65-F5344CB8AC3E}">
        <p14:creationId xmlns:p14="http://schemas.microsoft.com/office/powerpoint/2010/main" val="4039213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C1E60-4042-4A0B-B4E4-718A0B046AE3}"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C2F3D4-4DED-4341-8456-10E8106DAE62}" type="slidenum">
              <a:rPr lang="en-US" smtClean="0"/>
              <a:t>‹#›</a:t>
            </a:fld>
            <a:endParaRPr lang="en-US"/>
          </a:p>
        </p:txBody>
      </p:sp>
    </p:spTree>
    <p:extLst>
      <p:ext uri="{BB962C8B-B14F-4D97-AF65-F5344CB8AC3E}">
        <p14:creationId xmlns:p14="http://schemas.microsoft.com/office/powerpoint/2010/main" val="414742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C1E60-4042-4A0B-B4E4-718A0B046AE3}"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C2F3D4-4DED-4341-8456-10E8106DAE62}" type="slidenum">
              <a:rPr lang="en-US" smtClean="0"/>
              <a:t>‹#›</a:t>
            </a:fld>
            <a:endParaRPr lang="en-US"/>
          </a:p>
        </p:txBody>
      </p:sp>
    </p:spTree>
    <p:extLst>
      <p:ext uri="{BB962C8B-B14F-4D97-AF65-F5344CB8AC3E}">
        <p14:creationId xmlns:p14="http://schemas.microsoft.com/office/powerpoint/2010/main" val="3488834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C1E60-4042-4A0B-B4E4-718A0B046AE3}"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C2F3D4-4DED-4341-8456-10E8106DAE62}" type="slidenum">
              <a:rPr lang="en-US" smtClean="0"/>
              <a:t>‹#›</a:t>
            </a:fld>
            <a:endParaRPr lang="en-US"/>
          </a:p>
        </p:txBody>
      </p:sp>
    </p:spTree>
    <p:extLst>
      <p:ext uri="{BB962C8B-B14F-4D97-AF65-F5344CB8AC3E}">
        <p14:creationId xmlns:p14="http://schemas.microsoft.com/office/powerpoint/2010/main" val="2944061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CC1E60-4042-4A0B-B4E4-718A0B046AE3}"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C2F3D4-4DED-4341-8456-10E8106DAE62}" type="slidenum">
              <a:rPr lang="en-US" smtClean="0"/>
              <a:t>‹#›</a:t>
            </a:fld>
            <a:endParaRPr lang="en-US"/>
          </a:p>
        </p:txBody>
      </p:sp>
    </p:spTree>
    <p:extLst>
      <p:ext uri="{BB962C8B-B14F-4D97-AF65-F5344CB8AC3E}">
        <p14:creationId xmlns:p14="http://schemas.microsoft.com/office/powerpoint/2010/main" val="411542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CC1E60-4042-4A0B-B4E4-718A0B046AE3}" type="datetimeFigureOut">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C2F3D4-4DED-4341-8456-10E8106DAE62}" type="slidenum">
              <a:rPr lang="en-US" smtClean="0"/>
              <a:t>‹#›</a:t>
            </a:fld>
            <a:endParaRPr lang="en-US"/>
          </a:p>
        </p:txBody>
      </p:sp>
    </p:spTree>
    <p:extLst>
      <p:ext uri="{BB962C8B-B14F-4D97-AF65-F5344CB8AC3E}">
        <p14:creationId xmlns:p14="http://schemas.microsoft.com/office/powerpoint/2010/main" val="3554746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CC1E60-4042-4A0B-B4E4-718A0B046AE3}" type="datetimeFigureOut">
              <a:rPr lang="en-US" smtClean="0"/>
              <a:t>12/7/2020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C2F3D4-4DED-4341-8456-10E8106DAE62}" type="slidenum">
              <a:rPr lang="en-US" smtClean="0"/>
              <a:t>‹#›</a:t>
            </a:fld>
            <a:endParaRPr lang="en-US"/>
          </a:p>
        </p:txBody>
      </p:sp>
    </p:spTree>
    <p:extLst>
      <p:ext uri="{BB962C8B-B14F-4D97-AF65-F5344CB8AC3E}">
        <p14:creationId xmlns:p14="http://schemas.microsoft.com/office/powerpoint/2010/main" val="1773707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CC1E60-4042-4A0B-B4E4-718A0B046AE3}" type="datetimeFigureOut">
              <a:rPr lang="en-US" smtClean="0"/>
              <a:t>12/7/2020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C2F3D4-4DED-4341-8456-10E8106DAE62}" type="slidenum">
              <a:rPr lang="en-US" smtClean="0"/>
              <a:t>‹#›</a:t>
            </a:fld>
            <a:endParaRPr lang="en-US"/>
          </a:p>
        </p:txBody>
      </p:sp>
    </p:spTree>
    <p:extLst>
      <p:ext uri="{BB962C8B-B14F-4D97-AF65-F5344CB8AC3E}">
        <p14:creationId xmlns:p14="http://schemas.microsoft.com/office/powerpoint/2010/main" val="3549707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CC1E60-4042-4A0B-B4E4-718A0B046AE3}" type="datetimeFigureOut">
              <a:rPr lang="en-US" smtClean="0"/>
              <a:t>12/7/2020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C2F3D4-4DED-4341-8456-10E8106DAE62}" type="slidenum">
              <a:rPr lang="en-US" smtClean="0"/>
              <a:t>‹#›</a:t>
            </a:fld>
            <a:endParaRPr lang="en-US"/>
          </a:p>
        </p:txBody>
      </p:sp>
    </p:spTree>
    <p:extLst>
      <p:ext uri="{BB962C8B-B14F-4D97-AF65-F5344CB8AC3E}">
        <p14:creationId xmlns:p14="http://schemas.microsoft.com/office/powerpoint/2010/main" val="2613753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CC1E60-4042-4A0B-B4E4-718A0B046AE3}" type="datetimeFigureOut">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C2F3D4-4DED-4341-8456-10E8106DAE62}" type="slidenum">
              <a:rPr lang="en-US" smtClean="0"/>
              <a:t>‹#›</a:t>
            </a:fld>
            <a:endParaRPr lang="en-US"/>
          </a:p>
        </p:txBody>
      </p:sp>
    </p:spTree>
    <p:extLst>
      <p:ext uri="{BB962C8B-B14F-4D97-AF65-F5344CB8AC3E}">
        <p14:creationId xmlns:p14="http://schemas.microsoft.com/office/powerpoint/2010/main" val="3439993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CC1E60-4042-4A0B-B4E4-718A0B046AE3}" type="datetimeFigureOut">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C2F3D4-4DED-4341-8456-10E8106DAE62}" type="slidenum">
              <a:rPr lang="en-US" smtClean="0"/>
              <a:t>‹#›</a:t>
            </a:fld>
            <a:endParaRPr lang="en-US"/>
          </a:p>
        </p:txBody>
      </p:sp>
    </p:spTree>
    <p:extLst>
      <p:ext uri="{BB962C8B-B14F-4D97-AF65-F5344CB8AC3E}">
        <p14:creationId xmlns:p14="http://schemas.microsoft.com/office/powerpoint/2010/main" val="3585743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CC1E60-4042-4A0B-B4E4-718A0B046AE3}" type="datetimeFigureOut">
              <a:rPr lang="en-US" smtClean="0"/>
              <a:t>12/7/2020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C2F3D4-4DED-4341-8456-10E8106DAE62}" type="slidenum">
              <a:rPr lang="en-US" smtClean="0"/>
              <a:t>‹#›</a:t>
            </a:fld>
            <a:endParaRPr lang="en-US"/>
          </a:p>
        </p:txBody>
      </p:sp>
    </p:spTree>
    <p:extLst>
      <p:ext uri="{BB962C8B-B14F-4D97-AF65-F5344CB8AC3E}">
        <p14:creationId xmlns:p14="http://schemas.microsoft.com/office/powerpoint/2010/main" val="584460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pn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png"/><Relationship Id="rId5" Type="http://schemas.openxmlformats.org/officeDocument/2006/relationships/image" Target="../media/image8.jpg"/><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9.jp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10.jp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3.png"/><Relationship Id="rId5" Type="http://schemas.openxmlformats.org/officeDocument/2006/relationships/image" Target="../media/image12.jpg"/><Relationship Id="rId4" Type="http://schemas.openxmlformats.org/officeDocument/2006/relationships/image" Target="../media/image11.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p3"/><Relationship Id="rId1" Type="http://schemas.microsoft.com/office/2007/relationships/media" Target="../media/media25.mp3"/><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p3"/><Relationship Id="rId1" Type="http://schemas.microsoft.com/office/2007/relationships/media" Target="../media/media27.mp3"/><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pn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0"/>
            <a:ext cx="8229600" cy="2362200"/>
          </a:xfrm>
        </p:spPr>
        <p:txBody>
          <a:bodyPr>
            <a:normAutofit/>
          </a:bodyPr>
          <a:lstStyle/>
          <a:p>
            <a:pPr rtl="1"/>
            <a:r>
              <a:rPr lang="fa-IR" sz="4000" b="1" dirty="0" smtClean="0">
                <a:cs typeface="B Yagut" pitchFamily="2" charset="-78"/>
              </a:rPr>
              <a:t>شناسایی و جدول عوامل زیان آور در محیط کار و راههای پیشگیری و کنترل آنها</a:t>
            </a:r>
            <a:endParaRPr lang="en-US" sz="4000" b="1" dirty="0">
              <a:cs typeface="B Yagut" pitchFamily="2" charset="-78"/>
            </a:endParaRPr>
          </a:p>
        </p:txBody>
      </p:sp>
      <p:pic>
        <p:nvPicPr>
          <p:cNvPr id="3" name="اسلاید۱.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36774" y="5004543"/>
            <a:ext cx="491671" cy="786657"/>
          </a:xfrm>
          <a:prstGeom prst="rect">
            <a:avLst/>
          </a:prstGeom>
        </p:spPr>
      </p:pic>
    </p:spTree>
    <p:extLst>
      <p:ext uri="{BB962C8B-B14F-4D97-AF65-F5344CB8AC3E}">
        <p14:creationId xmlns:p14="http://schemas.microsoft.com/office/powerpoint/2010/main" val="1324247439"/>
      </p:ext>
    </p:extLst>
  </p:cSld>
  <p:clrMapOvr>
    <a:masterClrMapping/>
  </p:clrMapOvr>
  <mc:AlternateContent xmlns:mc="http://schemas.openxmlformats.org/markup-compatibility/2006" xmlns:p14="http://schemas.microsoft.com/office/powerpoint/2010/main">
    <mc:Choice Requires="p14">
      <p:transition spd="slow" p14:dur="2500" advTm="140"/>
    </mc:Choice>
    <mc:Fallback xmlns="">
      <p:transition spd="slow" advTm="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a:bodyPr>
          <a:lstStyle/>
          <a:p>
            <a:r>
              <a:rPr lang="fa-IR" sz="4000" b="1" dirty="0" smtClean="0">
                <a:cs typeface="B Yagut" pitchFamily="2" charset="-78"/>
              </a:rPr>
              <a:t>عوارض ارتعاش-شیوه های کنترل ارتعاش</a:t>
            </a:r>
            <a:endParaRPr lang="en-US" sz="4000" b="1" dirty="0">
              <a:cs typeface="B Yagut" pitchFamily="2" charset="-78"/>
            </a:endParaRPr>
          </a:p>
        </p:txBody>
      </p:sp>
      <p:sp>
        <p:nvSpPr>
          <p:cNvPr id="3" name="Content Placeholder 2"/>
          <p:cNvSpPr>
            <a:spLocks noGrp="1"/>
          </p:cNvSpPr>
          <p:nvPr>
            <p:ph idx="1"/>
          </p:nvPr>
        </p:nvSpPr>
        <p:spPr>
          <a:xfrm>
            <a:off x="228600" y="1219200"/>
            <a:ext cx="8534400" cy="5334000"/>
          </a:xfrm>
        </p:spPr>
        <p:txBody>
          <a:bodyPr>
            <a:normAutofit fontScale="92500" lnSpcReduction="20000"/>
          </a:bodyPr>
          <a:lstStyle/>
          <a:p>
            <a:pPr marL="0" indent="0" algn="r" rtl="1">
              <a:buNone/>
            </a:pPr>
            <a:r>
              <a:rPr lang="fa-IR" sz="3000" b="1" dirty="0" smtClean="0">
                <a:cs typeface="B Yagut" pitchFamily="2" charset="-78"/>
              </a:rPr>
              <a:t>عوارض و صدمات ناشی از ارتعاش</a:t>
            </a:r>
            <a:r>
              <a:rPr lang="fa-IR" sz="3000" dirty="0" smtClean="0">
                <a:cs typeface="B Yagut" pitchFamily="2" charset="-78"/>
              </a:rPr>
              <a:t>:</a:t>
            </a:r>
          </a:p>
          <a:p>
            <a:pPr marL="0" indent="0" algn="r" rtl="1">
              <a:buNone/>
            </a:pPr>
            <a:endParaRPr lang="fa-IR" sz="2500" dirty="0" smtClean="0">
              <a:cs typeface="B Yagut" pitchFamily="2" charset="-78"/>
            </a:endParaRPr>
          </a:p>
          <a:p>
            <a:pPr marL="0" indent="0" algn="r" rtl="1">
              <a:buNone/>
            </a:pPr>
            <a:r>
              <a:rPr lang="fa-IR" sz="2500" dirty="0" smtClean="0">
                <a:cs typeface="B Yagut" pitchFamily="2" charset="-78"/>
              </a:rPr>
              <a:t>*</a:t>
            </a:r>
            <a:r>
              <a:rPr lang="fa-IR" sz="2700" dirty="0" smtClean="0">
                <a:cs typeface="B Yagut" pitchFamily="2" charset="-78"/>
              </a:rPr>
              <a:t>اختلال در اندامها به خصوص ستون فقرات</a:t>
            </a:r>
          </a:p>
          <a:p>
            <a:pPr marL="0" indent="0" algn="r" rtl="1">
              <a:buNone/>
            </a:pPr>
            <a:r>
              <a:rPr lang="fa-IR" sz="2700" dirty="0" smtClean="0">
                <a:cs typeface="B Yagut" pitchFamily="2" charset="-78"/>
              </a:rPr>
              <a:t>*اختلالات گوارشی</a:t>
            </a:r>
          </a:p>
          <a:p>
            <a:pPr marL="0" indent="0" algn="r" rtl="1">
              <a:buNone/>
            </a:pPr>
            <a:r>
              <a:rPr lang="fa-IR" sz="2700" dirty="0" smtClean="0">
                <a:cs typeface="B Yagut" pitchFamily="2" charset="-78"/>
              </a:rPr>
              <a:t>*اثرات عصبی و عمومی</a:t>
            </a:r>
          </a:p>
          <a:p>
            <a:pPr marL="0" indent="0" algn="r" rtl="1">
              <a:buNone/>
            </a:pPr>
            <a:r>
              <a:rPr lang="fa-IR" sz="2700" dirty="0" smtClean="0">
                <a:cs typeface="B Yagut" pitchFamily="2" charset="-78"/>
              </a:rPr>
              <a:t>*عارضه سپید انگشت</a:t>
            </a:r>
          </a:p>
          <a:p>
            <a:pPr marL="0" indent="0" algn="r" rtl="1">
              <a:buNone/>
            </a:pPr>
            <a:r>
              <a:rPr lang="fa-IR" sz="2700" dirty="0" smtClean="0">
                <a:cs typeface="B Yagut" pitchFamily="2" charset="-78"/>
              </a:rPr>
              <a:t>*تغییر شکل استخوانها و مفاصل انگشتان</a:t>
            </a:r>
          </a:p>
          <a:p>
            <a:pPr marL="0" indent="0" algn="r" rtl="1">
              <a:buNone/>
            </a:pPr>
            <a:r>
              <a:rPr lang="fa-IR" sz="2700" dirty="0" smtClean="0">
                <a:cs typeface="B Yagut" pitchFamily="2" charset="-78"/>
              </a:rPr>
              <a:t>*عوارض استخوانهای مچ وکف دست</a:t>
            </a:r>
          </a:p>
          <a:p>
            <a:pPr marL="0" indent="0" algn="r" rtl="1">
              <a:buNone/>
            </a:pPr>
            <a:endParaRPr lang="fa-IR" sz="2700" b="1" dirty="0" smtClean="0">
              <a:cs typeface="B Yagut" pitchFamily="2" charset="-78"/>
            </a:endParaRPr>
          </a:p>
          <a:p>
            <a:pPr marL="0" indent="0" algn="r" rtl="1">
              <a:buNone/>
            </a:pPr>
            <a:r>
              <a:rPr lang="fa-IR" sz="3000" b="1" dirty="0" smtClean="0">
                <a:cs typeface="B Yagut" pitchFamily="2" charset="-78"/>
              </a:rPr>
              <a:t>روشهای کنترل ارتعاش:</a:t>
            </a:r>
          </a:p>
          <a:p>
            <a:pPr marL="0" indent="0" algn="r" rtl="1">
              <a:buNone/>
            </a:pPr>
            <a:endParaRPr lang="fa-IR" sz="2800" b="1" dirty="0" smtClean="0">
              <a:cs typeface="B Yagut" pitchFamily="2" charset="-78"/>
            </a:endParaRPr>
          </a:p>
          <a:p>
            <a:pPr marL="0" indent="0" algn="r" rtl="1">
              <a:buNone/>
            </a:pPr>
            <a:r>
              <a:rPr lang="fa-IR" sz="2700" dirty="0" smtClean="0">
                <a:cs typeface="B Yagut" pitchFamily="2" charset="-78"/>
              </a:rPr>
              <a:t>*کنترل در مرحله طراحی و ساخت    *کنترل در مرحله نصب و بهره برداری      * استفاده از وسایل حفاظت فردی</a:t>
            </a:r>
            <a:endParaRPr lang="en-US" sz="2700" dirty="0">
              <a:cs typeface="B Yagut" pitchFamily="2" charset="-78"/>
            </a:endParaRPr>
          </a:p>
        </p:txBody>
      </p:sp>
      <p:pic>
        <p:nvPicPr>
          <p:cNvPr id="4" name="اسلاید۹.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33600" y="5715000"/>
            <a:ext cx="609600" cy="609600"/>
          </a:xfrm>
          <a:prstGeom prst="rect">
            <a:avLst/>
          </a:prstGeom>
        </p:spPr>
      </p:pic>
    </p:spTree>
    <p:extLst>
      <p:ext uri="{BB962C8B-B14F-4D97-AF65-F5344CB8AC3E}">
        <p14:creationId xmlns:p14="http://schemas.microsoft.com/office/powerpoint/2010/main" val="3975935455"/>
      </p:ext>
    </p:extLst>
  </p:cSld>
  <p:clrMapOvr>
    <a:masterClrMapping/>
  </p:clrMapOvr>
  <mc:AlternateContent xmlns:mc="http://schemas.openxmlformats.org/markup-compatibility/2006" xmlns:p14="http://schemas.microsoft.com/office/powerpoint/2010/main">
    <mc:Choice Requires="p14">
      <p:transition spd="slow" p14:dur="2000" advTm="2410"/>
    </mc:Choice>
    <mc:Fallback xmlns="">
      <p:transition spd="slow" advTm="2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b="1" dirty="0" smtClean="0">
                <a:cs typeface="B Yagut" pitchFamily="2" charset="-78"/>
              </a:rPr>
              <a:t>روشنایی</a:t>
            </a:r>
            <a:endParaRPr lang="en-US" sz="4000" b="1" dirty="0">
              <a:cs typeface="B Yagut" pitchFamily="2" charset="-78"/>
            </a:endParaRPr>
          </a:p>
        </p:txBody>
      </p:sp>
      <p:sp>
        <p:nvSpPr>
          <p:cNvPr id="3" name="Content Placeholder 2"/>
          <p:cNvSpPr>
            <a:spLocks noGrp="1"/>
          </p:cNvSpPr>
          <p:nvPr>
            <p:ph idx="1"/>
          </p:nvPr>
        </p:nvSpPr>
        <p:spPr>
          <a:xfrm>
            <a:off x="457200" y="1143000"/>
            <a:ext cx="8610600" cy="5486400"/>
          </a:xfrm>
        </p:spPr>
        <p:txBody>
          <a:bodyPr>
            <a:normAutofit fontScale="92500" lnSpcReduction="20000"/>
          </a:bodyPr>
          <a:lstStyle/>
          <a:p>
            <a:pPr marL="0" indent="0" algn="r" rtl="1">
              <a:buNone/>
            </a:pPr>
            <a:r>
              <a:rPr lang="fa-IR" sz="3000" b="1" dirty="0" smtClean="0">
                <a:cs typeface="B Yagut" pitchFamily="2" charset="-78"/>
              </a:rPr>
              <a:t>تعریف:</a:t>
            </a:r>
          </a:p>
          <a:p>
            <a:pPr marL="0" indent="0" algn="r" rtl="1">
              <a:buNone/>
            </a:pPr>
            <a:r>
              <a:rPr lang="fa-IR" sz="2700" dirty="0" smtClean="0">
                <a:cs typeface="B Yagut" pitchFamily="2" charset="-78"/>
              </a:rPr>
              <a:t>روشنایی یا نور مرئی، قسمت کوچکی از طیف امواج الکترومغناطیس می باشد که قابل رویت است.</a:t>
            </a:r>
          </a:p>
          <a:p>
            <a:pPr marL="0" indent="0" algn="r" rtl="1">
              <a:buNone/>
            </a:pPr>
            <a:endParaRPr lang="fa-IR" sz="2500" dirty="0" smtClean="0">
              <a:cs typeface="B Yagut" pitchFamily="2" charset="-78"/>
            </a:endParaRPr>
          </a:p>
          <a:p>
            <a:pPr marL="0" indent="0" algn="r" rtl="1">
              <a:buNone/>
            </a:pPr>
            <a:r>
              <a:rPr lang="fa-IR" sz="3000" b="1" dirty="0" smtClean="0">
                <a:cs typeface="B Yagut" pitchFamily="2" charset="-78"/>
              </a:rPr>
              <a:t>انواع روشنایی</a:t>
            </a:r>
            <a:r>
              <a:rPr lang="fa-IR" sz="3000" dirty="0" smtClean="0">
                <a:cs typeface="B Yagut" pitchFamily="2" charset="-78"/>
              </a:rPr>
              <a:t>:   </a:t>
            </a:r>
          </a:p>
          <a:p>
            <a:pPr marL="0" indent="0" algn="r" rtl="1">
              <a:buNone/>
            </a:pPr>
            <a:endParaRPr lang="fa-IR" sz="2500" dirty="0">
              <a:cs typeface="B Yagut" pitchFamily="2" charset="-78"/>
            </a:endParaRPr>
          </a:p>
          <a:p>
            <a:pPr marL="0" indent="0" algn="r" rtl="1">
              <a:buNone/>
            </a:pPr>
            <a:r>
              <a:rPr lang="fa-IR" sz="2500" dirty="0" smtClean="0">
                <a:cs typeface="B Yagut" pitchFamily="2" charset="-78"/>
              </a:rPr>
              <a:t>  *</a:t>
            </a:r>
            <a:r>
              <a:rPr lang="fa-IR" sz="2700" dirty="0" smtClean="0">
                <a:cs typeface="B Yagut" pitchFamily="2" charset="-78"/>
              </a:rPr>
              <a:t>طبیعی               *مصنوعی</a:t>
            </a:r>
          </a:p>
          <a:p>
            <a:pPr marL="0" indent="0" algn="r" rtl="1">
              <a:buNone/>
            </a:pPr>
            <a:endParaRPr lang="fa-IR" sz="2500" dirty="0" smtClean="0">
              <a:cs typeface="B Yagut" pitchFamily="2" charset="-78"/>
            </a:endParaRPr>
          </a:p>
          <a:p>
            <a:pPr marL="0" indent="0" algn="r" rtl="1">
              <a:buNone/>
            </a:pPr>
            <a:r>
              <a:rPr lang="fa-IR" sz="3000" b="1" dirty="0" smtClean="0">
                <a:cs typeface="B Yagut" pitchFamily="2" charset="-78"/>
              </a:rPr>
              <a:t>شرایط روشنایی مطبوع</a:t>
            </a:r>
            <a:r>
              <a:rPr lang="fa-IR" sz="3000" dirty="0" smtClean="0">
                <a:cs typeface="B Yagut" pitchFamily="2" charset="-78"/>
              </a:rPr>
              <a:t>:</a:t>
            </a:r>
          </a:p>
          <a:p>
            <a:pPr marL="0" indent="0" algn="r" rtl="1">
              <a:buNone/>
            </a:pPr>
            <a:endParaRPr lang="fa-IR" sz="2800" dirty="0" smtClean="0">
              <a:cs typeface="B Yagut" pitchFamily="2" charset="-78"/>
            </a:endParaRPr>
          </a:p>
          <a:p>
            <a:pPr marL="0" indent="0" algn="r" rtl="1">
              <a:buNone/>
            </a:pPr>
            <a:r>
              <a:rPr lang="fa-IR" sz="2500" dirty="0">
                <a:cs typeface="B Yagut" pitchFamily="2" charset="-78"/>
              </a:rPr>
              <a:t> </a:t>
            </a:r>
            <a:r>
              <a:rPr lang="fa-IR" sz="2500" dirty="0" smtClean="0">
                <a:cs typeface="B Yagut" pitchFamily="2" charset="-78"/>
              </a:rPr>
              <a:t> </a:t>
            </a:r>
            <a:r>
              <a:rPr lang="fa-IR" sz="2700" dirty="0" smtClean="0">
                <a:cs typeface="B Yagut" pitchFamily="2" charset="-78"/>
              </a:rPr>
              <a:t>*یکنواختی نور                                       * رنگ نور</a:t>
            </a:r>
          </a:p>
          <a:p>
            <a:pPr marL="0" indent="0" algn="r" rtl="1">
              <a:buNone/>
            </a:pPr>
            <a:r>
              <a:rPr lang="fa-IR" sz="2700" dirty="0">
                <a:cs typeface="B Yagut" pitchFamily="2" charset="-78"/>
              </a:rPr>
              <a:t> </a:t>
            </a:r>
            <a:r>
              <a:rPr lang="fa-IR" sz="2700" dirty="0" smtClean="0">
                <a:cs typeface="B Yagut" pitchFamily="2" charset="-78"/>
              </a:rPr>
              <a:t> *نور چراغ                                             *کمیت روشنایی</a:t>
            </a:r>
          </a:p>
          <a:p>
            <a:pPr marL="0" indent="0" algn="r" rtl="1">
              <a:buNone/>
            </a:pPr>
            <a:r>
              <a:rPr lang="fa-IR" sz="2700" dirty="0">
                <a:cs typeface="B Yagut" pitchFamily="2" charset="-78"/>
              </a:rPr>
              <a:t> </a:t>
            </a:r>
            <a:r>
              <a:rPr lang="fa-IR" sz="2700" dirty="0" smtClean="0">
                <a:cs typeface="B Yagut" pitchFamily="2" charset="-78"/>
              </a:rPr>
              <a:t> *موقعیت منابع روشنایی                          *عدم سوسو زدن لامپها</a:t>
            </a:r>
          </a:p>
          <a:p>
            <a:pPr marL="0" indent="0" algn="r" rtl="1">
              <a:buNone/>
            </a:pPr>
            <a:r>
              <a:rPr lang="fa-IR" sz="2700" dirty="0">
                <a:cs typeface="B Yagut" pitchFamily="2" charset="-78"/>
              </a:rPr>
              <a:t> </a:t>
            </a:r>
            <a:r>
              <a:rPr lang="fa-IR" sz="2700" dirty="0" smtClean="0">
                <a:cs typeface="B Yagut" pitchFamily="2" charset="-78"/>
              </a:rPr>
              <a:t> *بهره گیری حداکثری از روشنایی روز      *وضعیت قرار گیری پنجره ها </a:t>
            </a:r>
            <a:endParaRPr lang="en-US" sz="2700" dirty="0">
              <a:cs typeface="B Yagut" pitchFamily="2" charset="-78"/>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737" y="2590801"/>
            <a:ext cx="1877262" cy="1752600"/>
          </a:xfrm>
          <a:prstGeom prst="rect">
            <a:avLst/>
          </a:prstGeom>
        </p:spPr>
      </p:pic>
      <p:pic>
        <p:nvPicPr>
          <p:cNvPr id="5" name="اسلاید۱۰.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57400" y="5791200"/>
            <a:ext cx="609600" cy="609600"/>
          </a:xfrm>
          <a:prstGeom prst="rect">
            <a:avLst/>
          </a:prstGeom>
        </p:spPr>
      </p:pic>
    </p:spTree>
    <p:extLst>
      <p:ext uri="{BB962C8B-B14F-4D97-AF65-F5344CB8AC3E}">
        <p14:creationId xmlns:p14="http://schemas.microsoft.com/office/powerpoint/2010/main" val="2196500020"/>
      </p:ext>
    </p:extLst>
  </p:cSld>
  <p:clrMapOvr>
    <a:masterClrMapping/>
  </p:clrMapOvr>
  <mc:AlternateContent xmlns:mc="http://schemas.openxmlformats.org/markup-compatibility/2006" xmlns:p14="http://schemas.microsoft.com/office/powerpoint/2010/main">
    <mc:Choice Requires="p14">
      <p:transition spd="slow" p14:dur="2000" advTm="2220"/>
    </mc:Choice>
    <mc:Fallback xmlns="">
      <p:transition spd="slow" advTm="2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4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258762"/>
          </a:xfrm>
        </p:spPr>
        <p:txBody>
          <a:bodyPr>
            <a:noAutofit/>
          </a:bodyPr>
          <a:lstStyle/>
          <a:p>
            <a:r>
              <a:rPr lang="fa-IR" sz="4000" dirty="0" smtClean="0">
                <a:cs typeface="B Yagut" pitchFamily="2" charset="-78"/>
              </a:rPr>
              <a:t>عوارض وروشهای کنترل روشنایی نامطلوب</a:t>
            </a:r>
            <a:endParaRPr lang="en-US" sz="4000" dirty="0">
              <a:cs typeface="B Yagut" pitchFamily="2" charset="-78"/>
            </a:endParaRPr>
          </a:p>
        </p:txBody>
      </p:sp>
      <p:sp>
        <p:nvSpPr>
          <p:cNvPr id="3" name="Content Placeholder 2"/>
          <p:cNvSpPr>
            <a:spLocks noGrp="1"/>
          </p:cNvSpPr>
          <p:nvPr>
            <p:ph idx="1"/>
          </p:nvPr>
        </p:nvSpPr>
        <p:spPr>
          <a:xfrm>
            <a:off x="457200" y="762000"/>
            <a:ext cx="8229600" cy="5715000"/>
          </a:xfrm>
        </p:spPr>
        <p:txBody>
          <a:bodyPr>
            <a:normAutofit lnSpcReduction="10000"/>
          </a:bodyPr>
          <a:lstStyle/>
          <a:p>
            <a:pPr marL="0" indent="0" algn="r" rtl="1">
              <a:buNone/>
            </a:pPr>
            <a:r>
              <a:rPr lang="fa-IR" sz="2800" b="1" dirty="0" smtClean="0">
                <a:cs typeface="B Yagut" pitchFamily="2" charset="-78"/>
              </a:rPr>
              <a:t>عوارض و صدمات ناشی از روشنایی نامطلوب:</a:t>
            </a:r>
          </a:p>
          <a:p>
            <a:pPr marL="0" indent="0" algn="r" rtl="1">
              <a:buNone/>
            </a:pPr>
            <a:endParaRPr lang="fa-IR" sz="2800" b="1" dirty="0" smtClean="0">
              <a:cs typeface="B Yagut" pitchFamily="2" charset="-78"/>
            </a:endParaRPr>
          </a:p>
          <a:p>
            <a:pPr marL="0" indent="0" algn="r" rtl="1">
              <a:buNone/>
            </a:pPr>
            <a:r>
              <a:rPr lang="fa-IR" sz="2600" b="1" dirty="0" smtClean="0">
                <a:cs typeface="B Yagut" pitchFamily="2" charset="-78"/>
              </a:rPr>
              <a:t>1-عوارض ناشی از ازدیاد نور</a:t>
            </a:r>
          </a:p>
          <a:p>
            <a:pPr marL="0" indent="0" algn="r" rtl="1">
              <a:buNone/>
            </a:pPr>
            <a:r>
              <a:rPr lang="fa-IR" sz="2500" dirty="0" smtClean="0">
                <a:cs typeface="B Yagut" pitchFamily="2" charset="-78"/>
              </a:rPr>
              <a:t>*خیرگی        * خستگی چشم</a:t>
            </a:r>
          </a:p>
          <a:p>
            <a:pPr marL="0" indent="0" algn="r" rtl="1">
              <a:buNone/>
            </a:pPr>
            <a:endParaRPr lang="fa-IR" sz="2500" dirty="0" smtClean="0">
              <a:cs typeface="B Yagut" pitchFamily="2" charset="-78"/>
            </a:endParaRPr>
          </a:p>
          <a:p>
            <a:pPr marL="0" indent="0" algn="r" rtl="1">
              <a:buNone/>
            </a:pPr>
            <a:r>
              <a:rPr lang="fa-IR" sz="2600" b="1" dirty="0" smtClean="0">
                <a:cs typeface="B Yagut" pitchFamily="2" charset="-78"/>
              </a:rPr>
              <a:t>2-عوارض ناشی از کمبود روشنایی</a:t>
            </a:r>
          </a:p>
          <a:p>
            <a:pPr marL="0" indent="0" algn="r" rtl="1">
              <a:buNone/>
            </a:pPr>
            <a:r>
              <a:rPr lang="fa-IR" sz="2500" dirty="0" smtClean="0">
                <a:cs typeface="B Yagut" pitchFamily="2" charset="-78"/>
              </a:rPr>
              <a:t>*سردرد                      *سرگیجه                   *خستگی چشم </a:t>
            </a:r>
          </a:p>
          <a:p>
            <a:pPr marL="0" indent="0" algn="r" rtl="1">
              <a:buNone/>
            </a:pPr>
            <a:r>
              <a:rPr lang="fa-IR" sz="2500" dirty="0" smtClean="0">
                <a:cs typeface="B Yagut" pitchFamily="2" charset="-78"/>
              </a:rPr>
              <a:t>*ضعف بینایی              * کاهش راندمان کار </a:t>
            </a:r>
          </a:p>
          <a:p>
            <a:pPr marL="0" indent="0" algn="r" rtl="1">
              <a:buNone/>
            </a:pPr>
            <a:r>
              <a:rPr lang="fa-IR" sz="2500" dirty="0" smtClean="0">
                <a:cs typeface="B Yagut" pitchFamily="2" charset="-78"/>
              </a:rPr>
              <a:t>*افزایش حوادث و بیمارهای اسکلتی و عضلانی</a:t>
            </a:r>
          </a:p>
          <a:p>
            <a:pPr marL="0" indent="0" algn="r" rtl="1">
              <a:buNone/>
            </a:pPr>
            <a:endParaRPr lang="fa-IR" sz="2500" dirty="0" smtClean="0">
              <a:cs typeface="B Yagut" pitchFamily="2" charset="-78"/>
            </a:endParaRPr>
          </a:p>
          <a:p>
            <a:pPr marL="0" indent="0" algn="r" rtl="1">
              <a:buNone/>
            </a:pPr>
            <a:r>
              <a:rPr lang="fa-IR" sz="2800" b="1" dirty="0" smtClean="0">
                <a:cs typeface="B Yagut" pitchFamily="2" charset="-78"/>
              </a:rPr>
              <a:t>راه‌های پیشگیری و کنترل:</a:t>
            </a:r>
          </a:p>
          <a:p>
            <a:pPr marL="0" indent="0" algn="r" rtl="1">
              <a:buNone/>
            </a:pPr>
            <a:r>
              <a:rPr lang="fa-IR" sz="2500" dirty="0" smtClean="0">
                <a:cs typeface="B Yagut" pitchFamily="2" charset="-78"/>
              </a:rPr>
              <a:t>*استفاده مطلوب از نور طبیعی     *استفاده از رنگ روشن در محیط کار</a:t>
            </a:r>
          </a:p>
          <a:p>
            <a:pPr marL="0" indent="0" algn="r" rtl="1">
              <a:buNone/>
            </a:pPr>
            <a:r>
              <a:rPr lang="fa-IR" sz="2500" dirty="0" smtClean="0">
                <a:cs typeface="B Yagut" pitchFamily="2" charset="-78"/>
              </a:rPr>
              <a:t>*اصلاح موقعیت منبع نور            *استفاده از نور مصنوعی به مقدار کافی</a:t>
            </a:r>
            <a:endParaRPr lang="en-US" sz="2500" dirty="0">
              <a:cs typeface="B Yagut" pitchFamily="2" charset="-78"/>
            </a:endParaRPr>
          </a:p>
        </p:txBody>
      </p:sp>
      <p:pic>
        <p:nvPicPr>
          <p:cNvPr id="4" name="اسلاید۱۱.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57400" y="5943600"/>
            <a:ext cx="609600" cy="609600"/>
          </a:xfrm>
          <a:prstGeom prst="rect">
            <a:avLst/>
          </a:prstGeom>
        </p:spPr>
      </p:pic>
    </p:spTree>
    <p:extLst>
      <p:ext uri="{BB962C8B-B14F-4D97-AF65-F5344CB8AC3E}">
        <p14:creationId xmlns:p14="http://schemas.microsoft.com/office/powerpoint/2010/main" val="262967963"/>
      </p:ext>
    </p:extLst>
  </p:cSld>
  <p:clrMapOvr>
    <a:masterClrMapping/>
  </p:clrMapOvr>
  <mc:AlternateContent xmlns:mc="http://schemas.openxmlformats.org/markup-compatibility/2006" xmlns:p14="http://schemas.microsoft.com/office/powerpoint/2010/main">
    <mc:Choice Requires="p14">
      <p:transition spd="slow" p14:dur="2000" advTm="1480"/>
    </mc:Choice>
    <mc:Fallback xmlns="">
      <p:transition spd="slow" advTm="1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8962"/>
          </a:xfrm>
        </p:spPr>
        <p:txBody>
          <a:bodyPr>
            <a:noAutofit/>
          </a:bodyPr>
          <a:lstStyle/>
          <a:p>
            <a:pPr rtl="1"/>
            <a:r>
              <a:rPr lang="fa-IR" sz="4000" dirty="0">
                <a:cs typeface="B Yagut" panose="020B0604020202020204" charset="-78"/>
              </a:rPr>
              <a:t>جدول نسبت سطح پنجره به مساحت کف کارگاه بسته به نوع کار</a:t>
            </a:r>
            <a:r>
              <a:rPr lang="fa-IR" sz="4000" dirty="0"/>
              <a:t/>
            </a:r>
            <a:br>
              <a:rPr lang="fa-IR" sz="4000" dirty="0"/>
            </a:br>
            <a:endParaRPr lang="en-US" sz="4000" dirty="0">
              <a:cs typeface="B Yagut" panose="020B0604020202020204"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20485038"/>
              </p:ext>
            </p:extLst>
          </p:nvPr>
        </p:nvGraphicFramePr>
        <p:xfrm>
          <a:off x="628650" y="2623705"/>
          <a:ext cx="7886700" cy="3023752"/>
        </p:xfrm>
        <a:graphic>
          <a:graphicData uri="http://schemas.openxmlformats.org/drawingml/2006/table">
            <a:tbl>
              <a:tblPr firstRow="1" bandRow="1">
                <a:tableStyleId>{5C22544A-7EE6-4342-B048-85BDC9FD1C3A}</a:tableStyleId>
              </a:tblPr>
              <a:tblGrid>
                <a:gridCol w="3943350">
                  <a:extLst>
                    <a:ext uri="{9D8B030D-6E8A-4147-A177-3AD203B41FA5}">
                      <a16:colId xmlns="" xmlns:a16="http://schemas.microsoft.com/office/drawing/2014/main" val="3484272395"/>
                    </a:ext>
                  </a:extLst>
                </a:gridCol>
                <a:gridCol w="3943350">
                  <a:extLst>
                    <a:ext uri="{9D8B030D-6E8A-4147-A177-3AD203B41FA5}">
                      <a16:colId xmlns="" xmlns:a16="http://schemas.microsoft.com/office/drawing/2014/main" val="2939902527"/>
                    </a:ext>
                  </a:extLst>
                </a:gridCol>
              </a:tblGrid>
              <a:tr h="839932">
                <a:tc>
                  <a:txBody>
                    <a:bodyPr/>
                    <a:lstStyle/>
                    <a:p>
                      <a:pPr algn="ctr"/>
                      <a:r>
                        <a:rPr lang="fa-IR" sz="2500" dirty="0" smtClean="0">
                          <a:cs typeface="B Yagut" panose="020B0604020202020204" charset="-78"/>
                        </a:rPr>
                        <a:t>نسبت مساحت شیشه </a:t>
                      </a:r>
                      <a:r>
                        <a:rPr lang="fa-IR" sz="2500" smtClean="0">
                          <a:cs typeface="B Yagut" panose="020B0604020202020204" charset="-78"/>
                        </a:rPr>
                        <a:t>به مساحت </a:t>
                      </a:r>
                      <a:r>
                        <a:rPr lang="fa-IR" sz="2500" dirty="0" smtClean="0">
                          <a:cs typeface="B Yagut" panose="020B0604020202020204" charset="-78"/>
                        </a:rPr>
                        <a:t>کف کارگاه</a:t>
                      </a:r>
                      <a:endParaRPr lang="en-US" sz="2500" dirty="0">
                        <a:cs typeface="B Yagut" panose="020B0604020202020204" charset="-78"/>
                      </a:endParaRPr>
                    </a:p>
                  </a:txBody>
                  <a:tcPr marL="68580" marR="68580" marT="34290" marB="34290"/>
                </a:tc>
                <a:tc>
                  <a:txBody>
                    <a:bodyPr/>
                    <a:lstStyle/>
                    <a:p>
                      <a:pPr algn="ctr"/>
                      <a:r>
                        <a:rPr lang="fa-IR" sz="2500" dirty="0" smtClean="0">
                          <a:cs typeface="B Yagut" panose="020B0604020202020204" charset="-78"/>
                        </a:rPr>
                        <a:t>نوع کار</a:t>
                      </a:r>
                      <a:endParaRPr lang="en-US" sz="2500" dirty="0">
                        <a:cs typeface="B Yagut" panose="020B0604020202020204" charset="-78"/>
                      </a:endParaRPr>
                    </a:p>
                  </a:txBody>
                  <a:tcPr marL="68580" marR="68580" marT="34290" marB="34290"/>
                </a:tc>
                <a:extLst>
                  <a:ext uri="{0D108BD9-81ED-4DB2-BD59-A6C34878D82A}">
                    <a16:rowId xmlns="" xmlns:a16="http://schemas.microsoft.com/office/drawing/2014/main" val="3394519216"/>
                  </a:ext>
                </a:extLst>
              </a:tr>
              <a:tr h="727940">
                <a:tc>
                  <a:txBody>
                    <a:bodyPr/>
                    <a:lstStyle/>
                    <a:p>
                      <a:pPr algn="ctr"/>
                      <a:r>
                        <a:rPr lang="fa-IR" sz="2500" dirty="0" smtClean="0">
                          <a:cs typeface="B Yagut" panose="020B0604020202020204" charset="-78"/>
                        </a:rPr>
                        <a:t>یک سوم تا یک پنجم</a:t>
                      </a:r>
                      <a:endParaRPr lang="en-US" sz="2500" dirty="0">
                        <a:cs typeface="B Yagut" panose="020B0604020202020204" charset="-78"/>
                      </a:endParaRPr>
                    </a:p>
                  </a:txBody>
                  <a:tcPr marL="68580" marR="68580" marT="34290" marB="34290"/>
                </a:tc>
                <a:tc>
                  <a:txBody>
                    <a:bodyPr/>
                    <a:lstStyle/>
                    <a:p>
                      <a:pPr algn="ctr"/>
                      <a:r>
                        <a:rPr lang="fa-IR" sz="2500" dirty="0" smtClean="0">
                          <a:cs typeface="B Yagut" panose="020B0604020202020204" charset="-78"/>
                        </a:rPr>
                        <a:t>کارهای ظریف ودقیق </a:t>
                      </a:r>
                      <a:endParaRPr lang="en-US" sz="2500" dirty="0">
                        <a:cs typeface="B Yagut" panose="020B0604020202020204" charset="-78"/>
                      </a:endParaRPr>
                    </a:p>
                  </a:txBody>
                  <a:tcPr marL="68580" marR="68580" marT="34290" marB="34290"/>
                </a:tc>
                <a:extLst>
                  <a:ext uri="{0D108BD9-81ED-4DB2-BD59-A6C34878D82A}">
                    <a16:rowId xmlns="" xmlns:a16="http://schemas.microsoft.com/office/drawing/2014/main" val="125689233"/>
                  </a:ext>
                </a:extLst>
              </a:tr>
              <a:tr h="727940">
                <a:tc>
                  <a:txBody>
                    <a:bodyPr/>
                    <a:lstStyle/>
                    <a:p>
                      <a:pPr algn="ctr"/>
                      <a:r>
                        <a:rPr lang="fa-IR" sz="2500" dirty="0" smtClean="0">
                          <a:cs typeface="B Yagut" panose="020B0604020202020204" charset="-78"/>
                        </a:rPr>
                        <a:t>یک پنجم تا یک هفتم</a:t>
                      </a:r>
                      <a:endParaRPr lang="en-US" sz="2500" dirty="0">
                        <a:cs typeface="B Yagut" panose="020B0604020202020204" charset="-78"/>
                      </a:endParaRPr>
                    </a:p>
                  </a:txBody>
                  <a:tcPr marL="68580" marR="68580" marT="34290" marB="34290"/>
                </a:tc>
                <a:tc>
                  <a:txBody>
                    <a:bodyPr/>
                    <a:lstStyle/>
                    <a:p>
                      <a:pPr algn="ctr"/>
                      <a:r>
                        <a:rPr lang="fa-IR" sz="2500" dirty="0" smtClean="0">
                          <a:cs typeface="B Yagut" panose="020B0604020202020204" charset="-78"/>
                        </a:rPr>
                        <a:t>کارهای معمولی</a:t>
                      </a:r>
                      <a:endParaRPr lang="en-US" sz="2500" dirty="0">
                        <a:cs typeface="B Yagut" panose="020B0604020202020204" charset="-78"/>
                      </a:endParaRPr>
                    </a:p>
                  </a:txBody>
                  <a:tcPr marL="68580" marR="68580" marT="34290" marB="34290"/>
                </a:tc>
                <a:extLst>
                  <a:ext uri="{0D108BD9-81ED-4DB2-BD59-A6C34878D82A}">
                    <a16:rowId xmlns="" xmlns:a16="http://schemas.microsoft.com/office/drawing/2014/main" val="112437567"/>
                  </a:ext>
                </a:extLst>
              </a:tr>
              <a:tr h="727940">
                <a:tc>
                  <a:txBody>
                    <a:bodyPr/>
                    <a:lstStyle/>
                    <a:p>
                      <a:pPr algn="ctr"/>
                      <a:r>
                        <a:rPr lang="fa-IR" sz="2500" dirty="0" smtClean="0">
                          <a:cs typeface="B Yagut" panose="020B0604020202020204" charset="-78"/>
                        </a:rPr>
                        <a:t>یک دهم</a:t>
                      </a:r>
                      <a:endParaRPr lang="en-US" sz="2500" dirty="0">
                        <a:cs typeface="B Yagut" panose="020B0604020202020204" charset="-78"/>
                      </a:endParaRPr>
                    </a:p>
                  </a:txBody>
                  <a:tcPr marL="68580" marR="68580" marT="34290" marB="34290"/>
                </a:tc>
                <a:tc>
                  <a:txBody>
                    <a:bodyPr/>
                    <a:lstStyle/>
                    <a:p>
                      <a:pPr algn="ctr"/>
                      <a:r>
                        <a:rPr lang="fa-IR" sz="2500" dirty="0" smtClean="0">
                          <a:cs typeface="B Yagut" panose="020B0604020202020204" charset="-78"/>
                        </a:rPr>
                        <a:t>انبار</a:t>
                      </a:r>
                      <a:endParaRPr lang="en-US" sz="2500" dirty="0">
                        <a:cs typeface="B Yagut" panose="020B0604020202020204" charset="-78"/>
                      </a:endParaRPr>
                    </a:p>
                  </a:txBody>
                  <a:tcPr marL="68580" marR="68580" marT="34290" marB="34290"/>
                </a:tc>
                <a:extLst>
                  <a:ext uri="{0D108BD9-81ED-4DB2-BD59-A6C34878D82A}">
                    <a16:rowId xmlns="" xmlns:a16="http://schemas.microsoft.com/office/drawing/2014/main" val="2796145807"/>
                  </a:ext>
                </a:extLst>
              </a:tr>
            </a:tbl>
          </a:graphicData>
        </a:graphic>
      </p:graphicFrame>
      <p:pic>
        <p:nvPicPr>
          <p:cNvPr id="5" name="سطح پنجره">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09800" y="6096000"/>
            <a:ext cx="609600" cy="609600"/>
          </a:xfrm>
          <a:prstGeom prst="rect">
            <a:avLst/>
          </a:prstGeom>
        </p:spPr>
      </p:pic>
    </p:spTree>
    <p:extLst>
      <p:ext uri="{BB962C8B-B14F-4D97-AF65-F5344CB8AC3E}">
        <p14:creationId xmlns:p14="http://schemas.microsoft.com/office/powerpoint/2010/main" val="2898056326"/>
      </p:ext>
    </p:extLst>
  </p:cSld>
  <p:clrMapOvr>
    <a:masterClrMapping/>
  </p:clrMapOvr>
  <mc:AlternateContent xmlns:mc="http://schemas.openxmlformats.org/markup-compatibility/2006" xmlns:p14="http://schemas.microsoft.com/office/powerpoint/2010/main">
    <mc:Choice Requires="p14">
      <p:transition spd="slow" p14:dur="2000" advClick="0" advTm="330"/>
    </mc:Choice>
    <mc:Fallback xmlns="">
      <p:transition spd="slow" advClick="0" advTm="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7924800" cy="868362"/>
          </a:xfrm>
        </p:spPr>
        <p:txBody>
          <a:bodyPr>
            <a:normAutofit/>
          </a:bodyPr>
          <a:lstStyle/>
          <a:p>
            <a:r>
              <a:rPr lang="fa-IR" sz="4000" b="1" dirty="0" smtClean="0">
                <a:cs typeface="B Yagut" pitchFamily="2" charset="-78"/>
              </a:rPr>
              <a:t>شرایط جوی(گرما وسرما)</a:t>
            </a:r>
            <a:endParaRPr lang="en-US" sz="4000" b="1" dirty="0">
              <a:cs typeface="B Yagut" pitchFamily="2" charset="-78"/>
            </a:endParaRPr>
          </a:p>
        </p:txBody>
      </p:sp>
      <p:sp>
        <p:nvSpPr>
          <p:cNvPr id="3" name="Content Placeholder 2"/>
          <p:cNvSpPr>
            <a:spLocks noGrp="1"/>
          </p:cNvSpPr>
          <p:nvPr>
            <p:ph idx="1"/>
          </p:nvPr>
        </p:nvSpPr>
        <p:spPr>
          <a:xfrm>
            <a:off x="457200" y="1066800"/>
            <a:ext cx="8382000" cy="5486400"/>
          </a:xfrm>
        </p:spPr>
        <p:txBody>
          <a:bodyPr>
            <a:normAutofit fontScale="92500" lnSpcReduction="20000"/>
          </a:bodyPr>
          <a:lstStyle/>
          <a:p>
            <a:pPr marL="0" indent="0" algn="r" rtl="1">
              <a:buNone/>
            </a:pPr>
            <a:r>
              <a:rPr lang="fa-IR" sz="3000" b="1" dirty="0" smtClean="0">
                <a:cs typeface="B Yagut" pitchFamily="2" charset="-78"/>
              </a:rPr>
              <a:t>استاندارد درجه حرارت ورطوبت محیط کار:</a:t>
            </a:r>
          </a:p>
          <a:p>
            <a:pPr marL="0" indent="0" algn="r" rtl="1">
              <a:buNone/>
            </a:pPr>
            <a:r>
              <a:rPr lang="fa-IR" sz="2700" dirty="0" smtClean="0">
                <a:cs typeface="B Yagut" pitchFamily="2" charset="-78"/>
              </a:rPr>
              <a:t>دمای21درجه سانتیگرادورطوبت50درصد</a:t>
            </a:r>
          </a:p>
          <a:p>
            <a:pPr marL="0" indent="0" algn="r" rtl="1">
              <a:buNone/>
            </a:pPr>
            <a:endParaRPr lang="fa-IR" sz="2500" dirty="0" smtClean="0">
              <a:cs typeface="B Yagut" pitchFamily="2" charset="-78"/>
            </a:endParaRPr>
          </a:p>
          <a:p>
            <a:pPr marL="0" indent="0" algn="r" rtl="1">
              <a:buNone/>
            </a:pPr>
            <a:r>
              <a:rPr lang="fa-IR" sz="3000" b="1" dirty="0" smtClean="0">
                <a:cs typeface="B Yagut" pitchFamily="2" charset="-78"/>
              </a:rPr>
              <a:t>عوارض ناشی از گرما:</a:t>
            </a:r>
          </a:p>
          <a:p>
            <a:pPr marL="0" indent="0" algn="r" rtl="1">
              <a:buNone/>
            </a:pPr>
            <a:r>
              <a:rPr lang="fa-IR" sz="2700" dirty="0" smtClean="0">
                <a:cs typeface="B Yagut" pitchFamily="2" charset="-78"/>
              </a:rPr>
              <a:t>1-کرامپ عضلانی   2-خستگی گرمایی  3-گرمازدگی  4-سنکوپ گرمایی</a:t>
            </a:r>
          </a:p>
          <a:p>
            <a:pPr marL="0" indent="0" algn="r" rtl="1">
              <a:buNone/>
            </a:pPr>
            <a:endParaRPr lang="fa-IR" sz="2800" b="1" dirty="0" smtClean="0">
              <a:cs typeface="B Yagut" pitchFamily="2" charset="-78"/>
            </a:endParaRPr>
          </a:p>
          <a:p>
            <a:pPr marL="0" indent="0" algn="r" rtl="1">
              <a:buNone/>
            </a:pPr>
            <a:r>
              <a:rPr lang="fa-IR" sz="3000" b="1" dirty="0" smtClean="0">
                <a:cs typeface="B Yagut" pitchFamily="2" charset="-78"/>
              </a:rPr>
              <a:t>راههای کنترل وپیشگیری از عوارض گرما:</a:t>
            </a:r>
          </a:p>
          <a:p>
            <a:pPr algn="r" rtl="1">
              <a:buFont typeface="Wingdings" pitchFamily="2" charset="2"/>
              <a:buChar char="v"/>
            </a:pPr>
            <a:r>
              <a:rPr lang="fa-IR" sz="2700" dirty="0" smtClean="0">
                <a:cs typeface="B Yagut" pitchFamily="2" charset="-78"/>
              </a:rPr>
              <a:t>انتخاب کارگران باتوان تحمل بالای گرما</a:t>
            </a:r>
          </a:p>
          <a:p>
            <a:pPr algn="r" rtl="1">
              <a:buFont typeface="Wingdings" pitchFamily="2" charset="2"/>
              <a:buChar char="v"/>
            </a:pPr>
            <a:r>
              <a:rPr lang="fa-IR" sz="2700" dirty="0" smtClean="0">
                <a:cs typeface="B Yagut" pitchFamily="2" charset="-78"/>
              </a:rPr>
              <a:t>اتخاذ زمانهای استراحت کوتاه مدت</a:t>
            </a:r>
          </a:p>
          <a:p>
            <a:pPr algn="r" rtl="1">
              <a:buFont typeface="Wingdings" pitchFamily="2" charset="2"/>
              <a:buChar char="v"/>
            </a:pPr>
            <a:r>
              <a:rPr lang="fa-IR" sz="2700" dirty="0" smtClean="0">
                <a:cs typeface="B Yagut" pitchFamily="2" charset="-78"/>
              </a:rPr>
              <a:t>عایق سازی منبع مولد گرما </a:t>
            </a:r>
          </a:p>
          <a:p>
            <a:pPr algn="r" rtl="1">
              <a:buFont typeface="Wingdings" pitchFamily="2" charset="2"/>
              <a:buChar char="v"/>
            </a:pPr>
            <a:r>
              <a:rPr lang="fa-IR" sz="2700" dirty="0" smtClean="0">
                <a:cs typeface="B Yagut" pitchFamily="2" charset="-78"/>
              </a:rPr>
              <a:t>راه اندازی سیستم تهویه مناسب</a:t>
            </a:r>
          </a:p>
          <a:p>
            <a:pPr algn="r" rtl="1">
              <a:buFont typeface="Wingdings" pitchFamily="2" charset="2"/>
              <a:buChar char="v"/>
            </a:pPr>
            <a:r>
              <a:rPr lang="fa-IR" sz="2700" dirty="0" smtClean="0">
                <a:cs typeface="B Yagut" pitchFamily="2" charset="-78"/>
              </a:rPr>
              <a:t>استفاده از نوشیدنیهای خنک وحاوی نمک واملاح وپوشش لباس مناسب</a:t>
            </a:r>
          </a:p>
          <a:p>
            <a:pPr algn="r" rtl="1">
              <a:buFont typeface="Wingdings" pitchFamily="2" charset="2"/>
              <a:buChar char="v"/>
            </a:pPr>
            <a:r>
              <a:rPr lang="fa-IR" sz="2700" dirty="0" smtClean="0">
                <a:cs typeface="B Yagut" pitchFamily="2" charset="-78"/>
              </a:rPr>
              <a:t>انجام کار در محیطهای مسقف وخنک</a:t>
            </a:r>
            <a:endParaRPr lang="en-US" sz="2700" dirty="0">
              <a:cs typeface="B Yagut" pitchFamily="2" charset="-78"/>
            </a:endParaRPr>
          </a:p>
        </p:txBody>
      </p:sp>
      <p:pic>
        <p:nvPicPr>
          <p:cNvPr id="4" name="اسلاید۱۲.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95055" y="5687292"/>
            <a:ext cx="609600" cy="609600"/>
          </a:xfrm>
          <a:prstGeom prst="rect">
            <a:avLst/>
          </a:prstGeom>
        </p:spPr>
      </p:pic>
    </p:spTree>
    <p:extLst>
      <p:ext uri="{BB962C8B-B14F-4D97-AF65-F5344CB8AC3E}">
        <p14:creationId xmlns:p14="http://schemas.microsoft.com/office/powerpoint/2010/main" val="3021719891"/>
      </p:ext>
    </p:extLst>
  </p:cSld>
  <p:clrMapOvr>
    <a:masterClrMapping/>
  </p:clrMapOvr>
  <mc:AlternateContent xmlns:mc="http://schemas.openxmlformats.org/markup-compatibility/2006" xmlns:p14="http://schemas.microsoft.com/office/powerpoint/2010/main">
    <mc:Choice Requires="p14">
      <p:transition spd="slow" p14:dur="2000" advTm="3060"/>
    </mc:Choice>
    <mc:Fallback xmlns="">
      <p:transition spd="slow" advTm="3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9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8001000" cy="457200"/>
          </a:xfrm>
        </p:spPr>
        <p:txBody>
          <a:bodyPr>
            <a:noAutofit/>
          </a:bodyPr>
          <a:lstStyle/>
          <a:p>
            <a:r>
              <a:rPr lang="fa-IR" sz="4000" b="1" dirty="0" smtClean="0">
                <a:cs typeface="B Yagut" pitchFamily="2" charset="-78"/>
              </a:rPr>
              <a:t>عوارض سرما وروشهای کنترل آن</a:t>
            </a:r>
            <a:endParaRPr lang="en-US" sz="4000" b="1" dirty="0">
              <a:cs typeface="B Yagut" pitchFamily="2" charset="-78"/>
            </a:endParaRPr>
          </a:p>
        </p:txBody>
      </p:sp>
      <p:sp>
        <p:nvSpPr>
          <p:cNvPr id="3" name="Content Placeholder 2"/>
          <p:cNvSpPr>
            <a:spLocks noGrp="1"/>
          </p:cNvSpPr>
          <p:nvPr>
            <p:ph idx="1"/>
          </p:nvPr>
        </p:nvSpPr>
        <p:spPr>
          <a:xfrm>
            <a:off x="381000" y="1143000"/>
            <a:ext cx="8534400" cy="5410200"/>
          </a:xfrm>
        </p:spPr>
        <p:txBody>
          <a:bodyPr>
            <a:normAutofit lnSpcReduction="10000"/>
          </a:bodyPr>
          <a:lstStyle/>
          <a:p>
            <a:pPr marL="0" indent="0" algn="r" rtl="1">
              <a:buNone/>
            </a:pPr>
            <a:endParaRPr lang="fa-IR" sz="2800" b="1" dirty="0" smtClean="0">
              <a:cs typeface="B Yagut" pitchFamily="2" charset="-78"/>
            </a:endParaRPr>
          </a:p>
          <a:p>
            <a:pPr marL="0" indent="0" algn="r" rtl="1">
              <a:buNone/>
            </a:pPr>
            <a:r>
              <a:rPr lang="fa-IR" sz="2800" b="1" dirty="0" smtClean="0">
                <a:cs typeface="B Yagut" pitchFamily="2" charset="-78"/>
              </a:rPr>
              <a:t>عوارض ناشی از سرما:</a:t>
            </a:r>
          </a:p>
          <a:p>
            <a:pPr marL="0" indent="0" algn="r" rtl="1">
              <a:buNone/>
            </a:pPr>
            <a:endParaRPr lang="fa-IR" sz="2800" b="1" dirty="0" smtClean="0">
              <a:cs typeface="B Yagut" pitchFamily="2" charset="-78"/>
            </a:endParaRPr>
          </a:p>
          <a:p>
            <a:pPr marL="0" indent="0" algn="r" rtl="1">
              <a:buNone/>
            </a:pPr>
            <a:r>
              <a:rPr lang="fa-IR" sz="2500" dirty="0" smtClean="0">
                <a:cs typeface="B Yagut" pitchFamily="2" charset="-78"/>
              </a:rPr>
              <a:t>1-یخ زدگی  2-پای سنگربان  3-عوارض موضعی غیرمستقیم 4-هیپوترمی</a:t>
            </a:r>
          </a:p>
          <a:p>
            <a:pPr marL="0" indent="0" algn="r" rtl="1">
              <a:buNone/>
            </a:pPr>
            <a:endParaRPr lang="fa-IR" sz="2500" dirty="0" smtClean="0">
              <a:cs typeface="B Yagut" pitchFamily="2" charset="-78"/>
            </a:endParaRPr>
          </a:p>
          <a:p>
            <a:pPr marL="0" indent="0" algn="r" rtl="1">
              <a:buNone/>
            </a:pPr>
            <a:r>
              <a:rPr lang="fa-IR" sz="2800" b="1" dirty="0" smtClean="0">
                <a:cs typeface="B Yagut" pitchFamily="2" charset="-78"/>
              </a:rPr>
              <a:t>راههای پیشگیری وکنترل عوارض سرما</a:t>
            </a:r>
            <a:r>
              <a:rPr lang="fa-IR" sz="2500" dirty="0" smtClean="0">
                <a:cs typeface="B Yagut" pitchFamily="2" charset="-78"/>
              </a:rPr>
              <a:t>:</a:t>
            </a:r>
          </a:p>
          <a:p>
            <a:pPr marL="0" indent="0" algn="r" rtl="1">
              <a:buNone/>
            </a:pPr>
            <a:endParaRPr lang="fa-IR" sz="2500" dirty="0">
              <a:cs typeface="B Yagut" pitchFamily="2" charset="-78"/>
            </a:endParaRPr>
          </a:p>
          <a:p>
            <a:pPr marL="0" indent="0" algn="r" rtl="1">
              <a:buNone/>
            </a:pPr>
            <a:r>
              <a:rPr lang="fa-IR" sz="2500" dirty="0" smtClean="0">
                <a:cs typeface="B Yagut" pitchFamily="2" charset="-78"/>
              </a:rPr>
              <a:t>الف-استفاده از وسایل گرمایشی ولباس مناسب</a:t>
            </a:r>
          </a:p>
          <a:p>
            <a:pPr marL="0" indent="0" algn="r" rtl="1">
              <a:buNone/>
            </a:pPr>
            <a:r>
              <a:rPr lang="fa-IR" sz="2500" dirty="0" smtClean="0">
                <a:cs typeface="B Yagut" pitchFamily="2" charset="-78"/>
              </a:rPr>
              <a:t>ب-استراحت دوره ای در محیط گرم</a:t>
            </a:r>
          </a:p>
          <a:p>
            <a:pPr marL="0" indent="0" algn="r" rtl="1">
              <a:buNone/>
            </a:pPr>
            <a:r>
              <a:rPr lang="fa-IR" sz="2500" dirty="0" smtClean="0">
                <a:cs typeface="B Yagut" pitchFamily="2" charset="-78"/>
              </a:rPr>
              <a:t>ج-استفاده از میان وعده وغذاهای گرم</a:t>
            </a:r>
          </a:p>
          <a:p>
            <a:pPr marL="0" indent="0" algn="r" rtl="1">
              <a:buNone/>
            </a:pPr>
            <a:r>
              <a:rPr lang="fa-IR" sz="2500" dirty="0" smtClean="0">
                <a:cs typeface="B Yagut" pitchFamily="2" charset="-78"/>
              </a:rPr>
              <a:t>د-تامین حمامهای آب گرم</a:t>
            </a:r>
          </a:p>
          <a:p>
            <a:pPr marL="0" indent="0" algn="r" rtl="1">
              <a:buNone/>
            </a:pPr>
            <a:r>
              <a:rPr lang="fa-IR" sz="2500" dirty="0" smtClean="0">
                <a:cs typeface="B Yagut" pitchFamily="2" charset="-78"/>
              </a:rPr>
              <a:t>ه-محصور کردن محیط کار</a:t>
            </a:r>
          </a:p>
          <a:p>
            <a:pPr marL="0" indent="0" algn="r" rtl="1">
              <a:buNone/>
            </a:pPr>
            <a:endParaRPr lang="fa-IR" sz="2500" dirty="0" smtClean="0">
              <a:cs typeface="B Yagut" pitchFamily="2" charset="-78"/>
            </a:endParaRPr>
          </a:p>
        </p:txBody>
      </p:sp>
      <p:pic>
        <p:nvPicPr>
          <p:cNvPr id="4" name="اسلاید۱۳.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05000" y="5486400"/>
            <a:ext cx="609600" cy="609600"/>
          </a:xfrm>
          <a:prstGeom prst="rect">
            <a:avLst/>
          </a:prstGeom>
        </p:spPr>
      </p:pic>
    </p:spTree>
    <p:extLst>
      <p:ext uri="{BB962C8B-B14F-4D97-AF65-F5344CB8AC3E}">
        <p14:creationId xmlns:p14="http://schemas.microsoft.com/office/powerpoint/2010/main" val="3180566802"/>
      </p:ext>
    </p:extLst>
  </p:cSld>
  <p:clrMapOvr>
    <a:masterClrMapping/>
  </p:clrMapOvr>
  <mc:AlternateContent xmlns:mc="http://schemas.openxmlformats.org/markup-compatibility/2006" xmlns:p14="http://schemas.microsoft.com/office/powerpoint/2010/main">
    <mc:Choice Requires="p14">
      <p:transition spd="slow" p14:dur="2000" advTm="2100"/>
    </mc:Choice>
    <mc:Fallback xmlns="">
      <p:transition spd="slow" advTm="2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5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cs typeface="B Yagut" pitchFamily="2" charset="-78"/>
              </a:rPr>
              <a:t>پرتوها(تشعشعات</a:t>
            </a:r>
            <a:r>
              <a:rPr lang="fa-IR" sz="3600" dirty="0" smtClean="0">
                <a:cs typeface="B Yagut" pitchFamily="2" charset="-78"/>
              </a:rPr>
              <a:t>)</a:t>
            </a:r>
            <a:endParaRPr lang="en-US" sz="3600" dirty="0">
              <a:cs typeface="B Yagut" pitchFamily="2" charset="-78"/>
            </a:endParaRPr>
          </a:p>
        </p:txBody>
      </p:sp>
      <p:sp>
        <p:nvSpPr>
          <p:cNvPr id="3" name="Content Placeholder 2"/>
          <p:cNvSpPr>
            <a:spLocks noGrp="1"/>
          </p:cNvSpPr>
          <p:nvPr>
            <p:ph idx="1"/>
          </p:nvPr>
        </p:nvSpPr>
        <p:spPr>
          <a:xfrm>
            <a:off x="228600" y="1143000"/>
            <a:ext cx="8458200" cy="5486400"/>
          </a:xfrm>
        </p:spPr>
        <p:txBody>
          <a:bodyPr>
            <a:normAutofit fontScale="92500" lnSpcReduction="20000"/>
          </a:bodyPr>
          <a:lstStyle/>
          <a:p>
            <a:pPr marL="0" indent="0" algn="r" rtl="1">
              <a:buNone/>
            </a:pPr>
            <a:r>
              <a:rPr lang="fa-IR" sz="3000" b="1" dirty="0" smtClean="0">
                <a:cs typeface="B Yagut" pitchFamily="2" charset="-78"/>
              </a:rPr>
              <a:t>تعریف:</a:t>
            </a:r>
            <a:r>
              <a:rPr lang="fa-IR" sz="2700" dirty="0" smtClean="0">
                <a:cs typeface="B Yagut" pitchFamily="2" charset="-78"/>
              </a:rPr>
              <a:t>اشعه یا پرتو،گونه ای از انرژی است که در خلا یا ماده منتشر میشود.</a:t>
            </a:r>
          </a:p>
          <a:p>
            <a:pPr marL="0" indent="0" algn="r" rtl="1">
              <a:buNone/>
            </a:pPr>
            <a:r>
              <a:rPr lang="fa-IR" sz="3000" b="1" dirty="0" smtClean="0">
                <a:cs typeface="B Yagut" pitchFamily="2" charset="-78"/>
              </a:rPr>
              <a:t>انواع پرتوها:  </a:t>
            </a:r>
          </a:p>
          <a:p>
            <a:pPr marL="0" indent="0" algn="r" rtl="1">
              <a:buNone/>
            </a:pPr>
            <a:r>
              <a:rPr lang="fa-IR" sz="2700" b="1" dirty="0" smtClean="0">
                <a:cs typeface="B Yagut" pitchFamily="2" charset="-78"/>
              </a:rPr>
              <a:t> </a:t>
            </a:r>
            <a:r>
              <a:rPr lang="fa-IR" sz="2700" dirty="0" smtClean="0">
                <a:cs typeface="B Yagut" pitchFamily="2" charset="-78"/>
              </a:rPr>
              <a:t>الف:یونساز(ایکس وگاما) </a:t>
            </a:r>
          </a:p>
          <a:p>
            <a:pPr marL="0" indent="0" algn="r" rtl="1">
              <a:buNone/>
            </a:pPr>
            <a:r>
              <a:rPr lang="fa-IR" sz="2700" dirty="0" smtClean="0">
                <a:cs typeface="B Yagut" pitchFamily="2" charset="-78"/>
              </a:rPr>
              <a:t>ب-غیریونساز(ماوراءبنفش،رادیویی)</a:t>
            </a:r>
          </a:p>
          <a:p>
            <a:pPr marL="0" indent="0" algn="r" rtl="1">
              <a:buNone/>
            </a:pPr>
            <a:r>
              <a:rPr lang="fa-IR" sz="3000" b="1" dirty="0" smtClean="0">
                <a:cs typeface="B Yagut" pitchFamily="2" charset="-78"/>
              </a:rPr>
              <a:t>اثرات وصدمات پرتوهای یونساز</a:t>
            </a:r>
            <a:r>
              <a:rPr lang="fa-IR" sz="3300" dirty="0" smtClean="0">
                <a:cs typeface="B Yagut" pitchFamily="2" charset="-78"/>
              </a:rPr>
              <a:t>:</a:t>
            </a:r>
          </a:p>
          <a:p>
            <a:pPr marL="0" indent="0" algn="r" rtl="1">
              <a:buNone/>
            </a:pPr>
            <a:r>
              <a:rPr lang="fa-IR" sz="3000" b="1" dirty="0" smtClean="0">
                <a:cs typeface="B Yagut" pitchFamily="2" charset="-78"/>
              </a:rPr>
              <a:t>1-صدمات حاد یازودرس</a:t>
            </a:r>
          </a:p>
          <a:p>
            <a:pPr marL="0" indent="0" algn="r" rtl="1">
              <a:buNone/>
            </a:pPr>
            <a:r>
              <a:rPr lang="fa-IR" sz="2700" dirty="0" smtClean="0">
                <a:cs typeface="B Yagut" pitchFamily="2" charset="-78"/>
              </a:rPr>
              <a:t>*سندرم حاد تشعشعات    * ضایعه مراکز خونساز      * ضایعه دستگاه گوارش</a:t>
            </a:r>
          </a:p>
          <a:p>
            <a:pPr marL="0" indent="0" algn="r" rtl="1">
              <a:buNone/>
            </a:pPr>
            <a:r>
              <a:rPr lang="fa-IR" sz="3000" b="1" dirty="0" smtClean="0">
                <a:cs typeface="B Yagut" pitchFamily="2" charset="-78"/>
              </a:rPr>
              <a:t>2-صدمات دیررس یا مزمن</a:t>
            </a:r>
          </a:p>
          <a:p>
            <a:pPr marL="0" indent="0" algn="r" rtl="1">
              <a:buNone/>
            </a:pPr>
            <a:r>
              <a:rPr lang="fa-IR" sz="2700" dirty="0" smtClean="0">
                <a:cs typeface="B Yagut" pitchFamily="2" charset="-78"/>
              </a:rPr>
              <a:t>*کاتاراکت             * بیماریهای پوستی           *  سرطان           عقیمی*</a:t>
            </a:r>
          </a:p>
          <a:p>
            <a:pPr marL="0" indent="0" algn="r" rtl="1">
              <a:buNone/>
            </a:pPr>
            <a:r>
              <a:rPr lang="fa-IR" sz="3000" b="1" dirty="0" smtClean="0">
                <a:cs typeface="B Yagut" pitchFamily="2" charset="-78"/>
              </a:rPr>
              <a:t>اثرات وصدمات پرتوهای غیریونساز</a:t>
            </a:r>
          </a:p>
          <a:p>
            <a:pPr marL="0" indent="0" algn="r" rtl="1">
              <a:buNone/>
            </a:pPr>
            <a:r>
              <a:rPr lang="fa-IR" sz="2700" dirty="0" smtClean="0">
                <a:cs typeface="B Yagut" pitchFamily="2" charset="-78"/>
              </a:rPr>
              <a:t>الف-اثرات پوستی                                  ب-اثرات چشمی</a:t>
            </a:r>
            <a:r>
              <a:rPr lang="fa-IR" sz="1300" dirty="0" smtClean="0"/>
              <a:t>:</a:t>
            </a:r>
            <a:endParaRPr lang="en-US" sz="13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0531" y="1600200"/>
            <a:ext cx="2310196" cy="114300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895" y="2590799"/>
            <a:ext cx="2447469" cy="1344753"/>
          </a:xfrm>
          <a:prstGeom prst="rect">
            <a:avLst/>
          </a:prstGeom>
        </p:spPr>
      </p:pic>
      <p:pic>
        <p:nvPicPr>
          <p:cNvPr id="6" name="اسلاید۱۴.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28800" y="5638800"/>
            <a:ext cx="609600" cy="609600"/>
          </a:xfrm>
          <a:prstGeom prst="rect">
            <a:avLst/>
          </a:prstGeom>
        </p:spPr>
      </p:pic>
    </p:spTree>
    <p:extLst>
      <p:ext uri="{BB962C8B-B14F-4D97-AF65-F5344CB8AC3E}">
        <p14:creationId xmlns:p14="http://schemas.microsoft.com/office/powerpoint/2010/main" val="1817337899"/>
      </p:ext>
    </p:extLst>
  </p:cSld>
  <p:clrMapOvr>
    <a:masterClrMapping/>
  </p:clrMapOvr>
  <mc:AlternateContent xmlns:mc="http://schemas.openxmlformats.org/markup-compatibility/2006" xmlns:p14="http://schemas.microsoft.com/office/powerpoint/2010/main">
    <mc:Choice Requires="p14">
      <p:transition spd="slow" p14:dur="2000" advTm="3110"/>
    </mc:Choice>
    <mc:Fallback xmlns="">
      <p:transition spd="slow" advTm="3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7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71600"/>
            <a:ext cx="8229600" cy="1143000"/>
          </a:xfrm>
        </p:spPr>
        <p:txBody>
          <a:bodyPr>
            <a:normAutofit/>
          </a:bodyPr>
          <a:lstStyle/>
          <a:p>
            <a:endParaRPr lang="en-US" sz="3600" dirty="0">
              <a:cs typeface="B Yagut" pitchFamily="2" charset="-78"/>
            </a:endParaRPr>
          </a:p>
        </p:txBody>
      </p:sp>
      <p:sp>
        <p:nvSpPr>
          <p:cNvPr id="3" name="Content Placeholder 2"/>
          <p:cNvSpPr>
            <a:spLocks noGrp="1"/>
          </p:cNvSpPr>
          <p:nvPr>
            <p:ph idx="1"/>
          </p:nvPr>
        </p:nvSpPr>
        <p:spPr>
          <a:xfrm>
            <a:off x="457200" y="0"/>
            <a:ext cx="8534400" cy="6084599"/>
          </a:xfrm>
        </p:spPr>
        <p:txBody>
          <a:bodyPr>
            <a:normAutofit lnSpcReduction="10000"/>
          </a:bodyPr>
          <a:lstStyle/>
          <a:p>
            <a:pPr marL="0" indent="0" algn="r" rtl="1">
              <a:buNone/>
            </a:pPr>
            <a:r>
              <a:rPr lang="fa-IR" sz="4000" dirty="0" smtClean="0">
                <a:cs typeface="B Yagut" pitchFamily="2" charset="-78"/>
              </a:rPr>
              <a:t>راههای پیشگیری وکنترل پرتوها</a:t>
            </a:r>
          </a:p>
          <a:p>
            <a:pPr marL="0" indent="0" algn="r" rtl="1">
              <a:buNone/>
            </a:pPr>
            <a:r>
              <a:rPr lang="fa-IR" sz="2800" b="1" dirty="0" smtClean="0">
                <a:cs typeface="B Yagut" pitchFamily="2" charset="-78"/>
              </a:rPr>
              <a:t>الف:اقدامات پزشکی</a:t>
            </a:r>
          </a:p>
          <a:p>
            <a:pPr marL="0" indent="0" algn="r" rtl="1">
              <a:buNone/>
            </a:pPr>
            <a:r>
              <a:rPr lang="fa-IR" sz="2800" b="1" dirty="0" smtClean="0">
                <a:cs typeface="B Yagut" pitchFamily="2" charset="-78"/>
              </a:rPr>
              <a:t>ب:اقدامات مهندسی</a:t>
            </a:r>
          </a:p>
          <a:p>
            <a:pPr marL="0" indent="0" algn="r" rtl="1">
              <a:buNone/>
            </a:pPr>
            <a:r>
              <a:rPr lang="fa-IR" sz="2800" b="1" dirty="0">
                <a:cs typeface="B Yagut" pitchFamily="2" charset="-78"/>
              </a:rPr>
              <a:t>ا</a:t>
            </a:r>
            <a:r>
              <a:rPr lang="fa-IR" sz="2800" b="1" dirty="0" smtClean="0">
                <a:cs typeface="B Yagut" pitchFamily="2" charset="-78"/>
              </a:rPr>
              <a:t> </a:t>
            </a:r>
            <a:r>
              <a:rPr lang="fa-IR" sz="2500" dirty="0" smtClean="0">
                <a:cs typeface="B Yagut" pitchFamily="2" charset="-78"/>
              </a:rPr>
              <a:t>قدامات مهندسی شامل موارد زیر است:</a:t>
            </a:r>
          </a:p>
          <a:p>
            <a:pPr marL="0" indent="0" algn="r" rtl="1">
              <a:buNone/>
            </a:pPr>
            <a:r>
              <a:rPr lang="fa-IR" sz="2500" dirty="0" smtClean="0">
                <a:cs typeface="B Yagut" pitchFamily="2" charset="-78"/>
              </a:rPr>
              <a:t>1-رعایت فاصله 2-کاهش زمان پرتوگیری 3-حفاظ گذاری4-کنترل،بازرسی</a:t>
            </a:r>
          </a:p>
          <a:p>
            <a:pPr marL="0" indent="0" algn="r" rtl="1">
              <a:buNone/>
            </a:pPr>
            <a:endParaRPr lang="fa-IR" sz="2500" dirty="0">
              <a:cs typeface="B Yagut" pitchFamily="2" charset="-78"/>
            </a:endParaRPr>
          </a:p>
          <a:p>
            <a:pPr marL="0" indent="0" algn="r" rtl="1">
              <a:buNone/>
            </a:pPr>
            <a:r>
              <a:rPr lang="fa-IR" sz="2800" b="1" dirty="0" smtClean="0">
                <a:cs typeface="B Yagut" pitchFamily="2" charset="-78"/>
              </a:rPr>
              <a:t>کاربرد پرتوها در دنیای امروز:</a:t>
            </a:r>
          </a:p>
          <a:p>
            <a:pPr algn="r" rtl="1">
              <a:buFont typeface="Wingdings" pitchFamily="2" charset="2"/>
              <a:buChar char="Ø"/>
            </a:pPr>
            <a:r>
              <a:rPr lang="fa-IR" sz="2500" dirty="0" smtClean="0">
                <a:cs typeface="B Yagut" pitchFamily="2" charset="-78"/>
              </a:rPr>
              <a:t>پرتو پزشکی</a:t>
            </a:r>
          </a:p>
          <a:p>
            <a:pPr algn="r" rtl="1">
              <a:buFont typeface="Wingdings" pitchFamily="2" charset="2"/>
              <a:buChar char="Ø"/>
            </a:pPr>
            <a:r>
              <a:rPr lang="fa-IR" sz="2500" dirty="0" smtClean="0">
                <a:cs typeface="B Yagut" pitchFamily="2" charset="-78"/>
              </a:rPr>
              <a:t>تولید نیرو</a:t>
            </a:r>
          </a:p>
          <a:p>
            <a:pPr algn="r" rtl="1">
              <a:buFont typeface="Wingdings" pitchFamily="2" charset="2"/>
              <a:buChar char="Ø"/>
            </a:pPr>
            <a:r>
              <a:rPr lang="fa-IR" sz="2500" dirty="0" smtClean="0">
                <a:cs typeface="B Yagut" pitchFamily="2" charset="-78"/>
              </a:rPr>
              <a:t>عمق سنجی،سطح بندی وضخامت سنجی</a:t>
            </a:r>
          </a:p>
          <a:p>
            <a:pPr algn="r" rtl="1">
              <a:buFont typeface="Wingdings" pitchFamily="2" charset="2"/>
              <a:buChar char="Ø"/>
            </a:pPr>
            <a:r>
              <a:rPr lang="fa-IR" sz="2500" dirty="0" smtClean="0">
                <a:cs typeface="B Yagut" pitchFamily="2" charset="-78"/>
              </a:rPr>
              <a:t>علوم فضایی وکشاورزی</a:t>
            </a:r>
          </a:p>
          <a:p>
            <a:pPr algn="r" rtl="1">
              <a:buFont typeface="Wingdings" pitchFamily="2" charset="2"/>
              <a:buChar char="Ø"/>
            </a:pPr>
            <a:r>
              <a:rPr lang="fa-IR" sz="2500" dirty="0" smtClean="0">
                <a:cs typeface="B Yagut" pitchFamily="2" charset="-78"/>
              </a:rPr>
              <a:t>علوم وتحقیقات وفناوری</a:t>
            </a:r>
          </a:p>
          <a:p>
            <a:pPr algn="r" rtl="1">
              <a:buFont typeface="Wingdings" pitchFamily="2" charset="2"/>
              <a:buChar char="Ø"/>
            </a:pPr>
            <a:r>
              <a:rPr lang="fa-IR" sz="2500" dirty="0" smtClean="0">
                <a:cs typeface="B Yagut" pitchFamily="2" charset="-78"/>
              </a:rPr>
              <a:t>ارتباطات الکترونیکی</a:t>
            </a:r>
            <a:endParaRPr lang="en-US" sz="2500" dirty="0">
              <a:cs typeface="B Yagut" pitchFamily="2" charset="-78"/>
            </a:endParaRPr>
          </a:p>
        </p:txBody>
      </p:sp>
      <p:pic>
        <p:nvPicPr>
          <p:cNvPr id="4" name="اسلاید۱۵.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33600" y="5791200"/>
            <a:ext cx="609600" cy="609600"/>
          </a:xfrm>
          <a:prstGeom prst="rect">
            <a:avLst/>
          </a:prstGeom>
        </p:spPr>
      </p:pic>
    </p:spTree>
    <p:extLst>
      <p:ext uri="{BB962C8B-B14F-4D97-AF65-F5344CB8AC3E}">
        <p14:creationId xmlns:p14="http://schemas.microsoft.com/office/powerpoint/2010/main" val="833575272"/>
      </p:ext>
    </p:extLst>
  </p:cSld>
  <p:clrMapOvr>
    <a:masterClrMapping/>
  </p:clrMapOvr>
  <mc:AlternateContent xmlns:mc="http://schemas.openxmlformats.org/markup-compatibility/2006" xmlns:p14="http://schemas.microsoft.com/office/powerpoint/2010/main">
    <mc:Choice Requires="p14">
      <p:transition spd="slow" p14:dur="2000" advTm="2080"/>
    </mc:Choice>
    <mc:Fallback xmlns="">
      <p:transition spd="slow" advTm="2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1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563562"/>
          </a:xfrm>
        </p:spPr>
        <p:txBody>
          <a:bodyPr>
            <a:noAutofit/>
          </a:bodyPr>
          <a:lstStyle/>
          <a:p>
            <a:r>
              <a:rPr lang="fa-IR" sz="4000" b="1" dirty="0" smtClean="0">
                <a:cs typeface="B Yagut" pitchFamily="2" charset="-78"/>
              </a:rPr>
              <a:t>عوامل زیان آور شیمیایی</a:t>
            </a:r>
            <a:endParaRPr lang="en-US" sz="4000" b="1" dirty="0">
              <a:cs typeface="B Yagut" pitchFamily="2" charset="-78"/>
            </a:endParaRPr>
          </a:p>
        </p:txBody>
      </p:sp>
      <p:sp>
        <p:nvSpPr>
          <p:cNvPr id="3" name="Content Placeholder 2"/>
          <p:cNvSpPr>
            <a:spLocks noGrp="1"/>
          </p:cNvSpPr>
          <p:nvPr>
            <p:ph idx="1"/>
          </p:nvPr>
        </p:nvSpPr>
        <p:spPr>
          <a:xfrm>
            <a:off x="304800" y="990600"/>
            <a:ext cx="8686800" cy="5410200"/>
          </a:xfrm>
        </p:spPr>
        <p:txBody>
          <a:bodyPr>
            <a:normAutofit lnSpcReduction="10000"/>
          </a:bodyPr>
          <a:lstStyle/>
          <a:p>
            <a:pPr marL="0" indent="0" algn="r" rtl="1">
              <a:buNone/>
            </a:pPr>
            <a:r>
              <a:rPr lang="fa-IR" sz="2800" b="1" dirty="0" smtClean="0">
                <a:cs typeface="B Yagut" pitchFamily="2" charset="-78"/>
              </a:rPr>
              <a:t>تعریف</a:t>
            </a:r>
            <a:r>
              <a:rPr lang="fa-IR" sz="2500" b="1" dirty="0" smtClean="0">
                <a:cs typeface="B Yagut" pitchFamily="2" charset="-78"/>
              </a:rPr>
              <a:t>:</a:t>
            </a:r>
            <a:r>
              <a:rPr lang="fa-IR" sz="2500" dirty="0" smtClean="0">
                <a:cs typeface="B Yagut" pitchFamily="2" charset="-78"/>
              </a:rPr>
              <a:t>درمحیطهای کار،به کلیه مواد اولیه،بینابینی وتولیدی اطلاق میگردد ‌‌‌‌‌‌‌‌‌که کارگر،به اقتضای شغل خود با آن درتماس قرار میگیرد</a:t>
            </a:r>
          </a:p>
          <a:p>
            <a:pPr marL="0" indent="0" algn="r" rtl="1">
              <a:buNone/>
            </a:pPr>
            <a:r>
              <a:rPr lang="fa-IR" sz="2800" b="1" dirty="0" smtClean="0">
                <a:cs typeface="B Yagut" pitchFamily="2" charset="-78"/>
              </a:rPr>
              <a:t>طبقه بندی عوامل زیان آور شیمیایی:</a:t>
            </a:r>
          </a:p>
          <a:p>
            <a:pPr marL="0" indent="0" algn="r" rtl="1">
              <a:buNone/>
            </a:pPr>
            <a:r>
              <a:rPr lang="fa-IR" sz="2500" dirty="0" smtClean="0">
                <a:cs typeface="B Yagut" pitchFamily="2" charset="-78"/>
              </a:rPr>
              <a:t>الف:برپایه حالت فیزیکی    ب-ترکیب شیمیایی    ج-اثرات فیزیولوژیک</a:t>
            </a:r>
          </a:p>
          <a:p>
            <a:pPr marL="0" indent="0" algn="r" rtl="1">
              <a:buNone/>
            </a:pPr>
            <a:endParaRPr lang="fa-IR" sz="2800" b="1" dirty="0" smtClean="0">
              <a:cs typeface="B Yagut" pitchFamily="2" charset="-78"/>
            </a:endParaRPr>
          </a:p>
          <a:p>
            <a:pPr marL="0" indent="0" algn="r" rtl="1">
              <a:buNone/>
            </a:pPr>
            <a:r>
              <a:rPr lang="fa-IR" sz="2800" b="1" dirty="0" smtClean="0">
                <a:cs typeface="B Yagut" pitchFamily="2" charset="-78"/>
              </a:rPr>
              <a:t>عوارض وبیماریهای ناشی از عوامل شیمیایی</a:t>
            </a:r>
          </a:p>
          <a:p>
            <a:pPr marL="0" indent="0" algn="r" rtl="1">
              <a:buNone/>
            </a:pPr>
            <a:r>
              <a:rPr lang="fa-IR" sz="2500" dirty="0" smtClean="0">
                <a:cs typeface="B Yagut" pitchFamily="2" charset="-78"/>
              </a:rPr>
              <a:t>1-مسمومیتهای حاد ومزمن   </a:t>
            </a:r>
          </a:p>
          <a:p>
            <a:pPr marL="0" indent="0" algn="r" rtl="1">
              <a:buNone/>
            </a:pPr>
            <a:r>
              <a:rPr lang="fa-IR" sz="2500" dirty="0" smtClean="0">
                <a:cs typeface="B Yagut" pitchFamily="2" charset="-78"/>
              </a:rPr>
              <a:t>   2-سرطانها       </a:t>
            </a:r>
          </a:p>
          <a:p>
            <a:pPr marL="0" indent="0" algn="r" rtl="1">
              <a:buNone/>
            </a:pPr>
            <a:r>
              <a:rPr lang="fa-IR" sz="2500" dirty="0" smtClean="0">
                <a:cs typeface="B Yagut" pitchFamily="2" charset="-78"/>
              </a:rPr>
              <a:t> 3-بیماریهای تنفسی</a:t>
            </a:r>
          </a:p>
          <a:p>
            <a:pPr marL="0" indent="0" algn="r" rtl="1">
              <a:buNone/>
            </a:pPr>
            <a:endParaRPr lang="fa-IR" sz="2800" b="1" dirty="0" smtClean="0">
              <a:cs typeface="B Yagut" pitchFamily="2" charset="-78"/>
            </a:endParaRPr>
          </a:p>
          <a:p>
            <a:pPr marL="0" indent="0" algn="r" rtl="1">
              <a:buNone/>
            </a:pPr>
            <a:r>
              <a:rPr lang="fa-IR" sz="2800" b="1" dirty="0" smtClean="0">
                <a:cs typeface="B Yagut" pitchFamily="2" charset="-78"/>
              </a:rPr>
              <a:t>راههای ورود مواد شیمیایی به بدن</a:t>
            </a:r>
          </a:p>
          <a:p>
            <a:pPr marL="0" indent="0" algn="r" rtl="1">
              <a:buNone/>
            </a:pPr>
            <a:r>
              <a:rPr lang="fa-IR" sz="2500" dirty="0" smtClean="0">
                <a:cs typeface="B Yagut" pitchFamily="2" charset="-78"/>
              </a:rPr>
              <a:t>*استنشاقی                          *پوستی                  *گوارشی</a:t>
            </a:r>
            <a:r>
              <a:rPr lang="fa-IR" sz="2500" dirty="0" smtClean="0"/>
              <a:t>.</a:t>
            </a:r>
            <a:endParaRPr lang="en-US" sz="2500" dirty="0"/>
          </a:p>
        </p:txBody>
      </p:sp>
      <p:pic>
        <p:nvPicPr>
          <p:cNvPr id="4" name="اسلاید۱۶.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81200" y="5486400"/>
            <a:ext cx="609600" cy="6096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873" y="3823855"/>
            <a:ext cx="5264727" cy="1307427"/>
          </a:xfrm>
          <a:prstGeom prst="rect">
            <a:avLst/>
          </a:prstGeom>
        </p:spPr>
      </p:pic>
    </p:spTree>
    <p:extLst>
      <p:ext uri="{BB962C8B-B14F-4D97-AF65-F5344CB8AC3E}">
        <p14:creationId xmlns:p14="http://schemas.microsoft.com/office/powerpoint/2010/main" val="1199351856"/>
      </p:ext>
    </p:extLst>
  </p:cSld>
  <p:clrMapOvr>
    <a:masterClrMapping/>
  </p:clrMapOvr>
  <mc:AlternateContent xmlns:mc="http://schemas.openxmlformats.org/markup-compatibility/2006" xmlns:p14="http://schemas.microsoft.com/office/powerpoint/2010/main">
    <mc:Choice Requires="p14">
      <p:transition spd="slow" p14:dur="2000" advTm="2240"/>
    </mc:Choice>
    <mc:Fallback xmlns="">
      <p:transition spd="slow" advTm="2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7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0"/>
            <a:ext cx="8229600" cy="1143000"/>
          </a:xfrm>
        </p:spPr>
        <p:txBody>
          <a:bodyPr/>
          <a:lstStyle/>
          <a:p>
            <a:endParaRPr lang="en-US" dirty="0"/>
          </a:p>
        </p:txBody>
      </p:sp>
      <p:sp>
        <p:nvSpPr>
          <p:cNvPr id="3" name="Content Placeholder 2"/>
          <p:cNvSpPr>
            <a:spLocks noGrp="1"/>
          </p:cNvSpPr>
          <p:nvPr>
            <p:ph idx="1"/>
          </p:nvPr>
        </p:nvSpPr>
        <p:spPr>
          <a:xfrm>
            <a:off x="457200" y="228600"/>
            <a:ext cx="8229600" cy="5821363"/>
          </a:xfrm>
        </p:spPr>
        <p:txBody>
          <a:bodyPr>
            <a:normAutofit/>
          </a:bodyPr>
          <a:lstStyle/>
          <a:p>
            <a:pPr marL="0" indent="0" algn="r" rtl="1">
              <a:buNone/>
            </a:pPr>
            <a:r>
              <a:rPr lang="fa-IR" sz="4000" b="1" dirty="0">
                <a:cs typeface="B Yagut" pitchFamily="2" charset="-78"/>
              </a:rPr>
              <a:t>کنترل عوامل </a:t>
            </a:r>
            <a:r>
              <a:rPr lang="fa-IR" sz="4000" b="1" dirty="0" smtClean="0">
                <a:cs typeface="B Yagut" pitchFamily="2" charset="-78"/>
              </a:rPr>
              <a:t>شیمیایی</a:t>
            </a:r>
            <a:endParaRPr lang="fa-IR" sz="4000" b="1" dirty="0">
              <a:cs typeface="B Yagut" pitchFamily="2" charset="-78"/>
            </a:endParaRPr>
          </a:p>
          <a:p>
            <a:pPr marL="0" indent="0" algn="r" rtl="1">
              <a:buNone/>
            </a:pPr>
            <a:r>
              <a:rPr lang="fa-IR" sz="2500" dirty="0">
                <a:cs typeface="B Yagut" pitchFamily="2" charset="-78"/>
              </a:rPr>
              <a:t>الف-طراحی </a:t>
            </a:r>
            <a:r>
              <a:rPr lang="fa-IR" sz="2500" dirty="0" smtClean="0">
                <a:cs typeface="B Yagut" pitchFamily="2" charset="-78"/>
              </a:rPr>
              <a:t>وجانمایی مناسب</a:t>
            </a:r>
          </a:p>
          <a:p>
            <a:pPr marL="0" indent="0" algn="r" rtl="1">
              <a:buNone/>
            </a:pPr>
            <a:r>
              <a:rPr lang="fa-IR" sz="2500" dirty="0" smtClean="0">
                <a:cs typeface="B Yagut" pitchFamily="2" charset="-78"/>
              </a:rPr>
              <a:t>ب-حذف یا کاهش آلاینده در محل تولید</a:t>
            </a:r>
          </a:p>
          <a:p>
            <a:pPr marL="0" indent="0" algn="r" rtl="1">
              <a:buNone/>
            </a:pPr>
            <a:r>
              <a:rPr lang="fa-IR" sz="2500" dirty="0" smtClean="0">
                <a:cs typeface="B Yagut" pitchFamily="2" charset="-78"/>
              </a:rPr>
              <a:t>ج-جداسازی</a:t>
            </a:r>
          </a:p>
          <a:p>
            <a:pPr marL="0" indent="0" algn="r" rtl="1">
              <a:buNone/>
            </a:pPr>
            <a:r>
              <a:rPr lang="fa-IR" sz="2500" dirty="0" smtClean="0">
                <a:cs typeface="B Yagut" pitchFamily="2" charset="-78"/>
              </a:rPr>
              <a:t>د-تهویه عمومی وموضعی</a:t>
            </a:r>
          </a:p>
          <a:p>
            <a:pPr marL="0" indent="0" algn="r" rtl="1">
              <a:buNone/>
            </a:pPr>
            <a:r>
              <a:rPr lang="fa-IR" sz="2500" dirty="0" smtClean="0">
                <a:cs typeface="B Yagut" pitchFamily="2" charset="-78"/>
              </a:rPr>
              <a:t>ه-استفاده از روش تر</a:t>
            </a:r>
          </a:p>
          <a:p>
            <a:pPr marL="0" indent="0" algn="r" rtl="1">
              <a:buNone/>
            </a:pPr>
            <a:r>
              <a:rPr lang="fa-IR" sz="2500" dirty="0" smtClean="0">
                <a:cs typeface="B Yagut" pitchFamily="2" charset="-78"/>
              </a:rPr>
              <a:t>ی-استفاده از وسایل حفاظت فردی وکاهش زمان کار</a:t>
            </a:r>
          </a:p>
          <a:p>
            <a:pPr marL="0" indent="0" algn="r" rtl="1">
              <a:buNone/>
            </a:pPr>
            <a:endParaRPr lang="fa-IR" b="1" dirty="0" smtClean="0">
              <a:cs typeface="B Yagut" pitchFamily="2" charset="-78"/>
            </a:endParaRPr>
          </a:p>
          <a:p>
            <a:pPr marL="0" indent="0" algn="r" rtl="1">
              <a:buNone/>
            </a:pPr>
            <a:r>
              <a:rPr lang="fa-IR" sz="2800" b="1" dirty="0" smtClean="0">
                <a:cs typeface="B Yagut" pitchFamily="2" charset="-78"/>
              </a:rPr>
              <a:t>عوامل موثر بر بیماریزایی موادشیمیایی</a:t>
            </a:r>
          </a:p>
          <a:p>
            <a:pPr marL="0" indent="0" algn="r" rtl="1">
              <a:buNone/>
            </a:pPr>
            <a:r>
              <a:rPr lang="fa-IR" sz="2500" dirty="0" smtClean="0">
                <a:cs typeface="B Yagut" pitchFamily="2" charset="-78"/>
              </a:rPr>
              <a:t>1-نوع ماده شیمیایی      2-مدت زمان تماس      3-راه تماس و ورود</a:t>
            </a:r>
          </a:p>
          <a:p>
            <a:pPr marL="0" indent="0" algn="r" rtl="1">
              <a:buNone/>
            </a:pPr>
            <a:r>
              <a:rPr lang="fa-IR" sz="2500" dirty="0" smtClean="0">
                <a:cs typeface="B Yagut" pitchFamily="2" charset="-78"/>
              </a:rPr>
              <a:t>4-غلظت ماده            5-قطر ذرات           6-میزان حلالیت ذرات</a:t>
            </a:r>
            <a:endParaRPr lang="en-US" sz="2500" dirty="0">
              <a:cs typeface="B Yagut" pitchFamily="2" charset="-78"/>
            </a:endParaRPr>
          </a:p>
        </p:txBody>
      </p:sp>
      <p:pic>
        <p:nvPicPr>
          <p:cNvPr id="4" name="اسلاید۱۷.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05000" y="5715000"/>
            <a:ext cx="609600" cy="6096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517" y="762001"/>
            <a:ext cx="3229428" cy="2286000"/>
          </a:xfrm>
          <a:prstGeom prst="rect">
            <a:avLst/>
          </a:prstGeom>
        </p:spPr>
      </p:pic>
    </p:spTree>
    <p:extLst>
      <p:ext uri="{BB962C8B-B14F-4D97-AF65-F5344CB8AC3E}">
        <p14:creationId xmlns:p14="http://schemas.microsoft.com/office/powerpoint/2010/main" val="3209331575"/>
      </p:ext>
    </p:extLst>
  </p:cSld>
  <p:clrMapOvr>
    <a:masterClrMapping/>
  </p:clrMapOvr>
  <mc:AlternateContent xmlns:mc="http://schemas.openxmlformats.org/markup-compatibility/2006" xmlns:p14="http://schemas.microsoft.com/office/powerpoint/2010/main">
    <mc:Choice Requires="p14">
      <p:transition spd="slow" p14:dur="2000" advTm="1290"/>
    </mc:Choice>
    <mc:Fallback xmlns="">
      <p:transition spd="slow" advTm="1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cs typeface="B Yagut" pitchFamily="2" charset="-78"/>
              </a:rPr>
              <a:t>مشخصات سند</a:t>
            </a:r>
            <a:endParaRPr lang="en-US" sz="4000" b="1" dirty="0">
              <a:cs typeface="B Yagut" pitchFamily="2" charset="-78"/>
            </a:endParaRPr>
          </a:p>
        </p:txBody>
      </p:sp>
      <p:sp>
        <p:nvSpPr>
          <p:cNvPr id="3" name="Content Placeholder 2"/>
          <p:cNvSpPr>
            <a:spLocks noGrp="1"/>
          </p:cNvSpPr>
          <p:nvPr>
            <p:ph sz="half" idx="1"/>
          </p:nvPr>
        </p:nvSpPr>
        <p:spPr>
          <a:xfrm>
            <a:off x="228600" y="1356590"/>
            <a:ext cx="4572000" cy="5334000"/>
          </a:xfrm>
        </p:spPr>
        <p:txBody>
          <a:bodyPr>
            <a:normAutofit/>
          </a:bodyPr>
          <a:lstStyle/>
          <a:p>
            <a:pPr marL="0" indent="0" algn="r" rtl="1">
              <a:buNone/>
            </a:pPr>
            <a:r>
              <a:rPr lang="fa-IR" sz="2500" dirty="0" smtClean="0">
                <a:cs typeface="B Yagut" pitchFamily="2" charset="-78"/>
              </a:rPr>
              <a:t>مشخصات مدرس یا مدرسین:</a:t>
            </a:r>
          </a:p>
          <a:p>
            <a:pPr marL="0" indent="0" algn="r" rtl="1">
              <a:buNone/>
            </a:pPr>
            <a:r>
              <a:rPr lang="fa-IR" sz="2000" dirty="0" smtClean="0">
                <a:cs typeface="B Yagut" pitchFamily="2" charset="-78"/>
              </a:rPr>
              <a:t>تصویر پرسنلی مدرس:</a:t>
            </a:r>
          </a:p>
          <a:p>
            <a:pPr marL="0" indent="0" algn="r" rtl="1">
              <a:buNone/>
            </a:pPr>
            <a:endParaRPr lang="fa-IR" sz="2000" dirty="0" smtClean="0">
              <a:cs typeface="B Yagut" pitchFamily="2" charset="-78"/>
            </a:endParaRPr>
          </a:p>
          <a:p>
            <a:pPr marL="0" indent="0" algn="r" rtl="1">
              <a:buNone/>
            </a:pPr>
            <a:endParaRPr lang="fa-IR" sz="2000" dirty="0">
              <a:cs typeface="B Yagut" pitchFamily="2" charset="-78"/>
            </a:endParaRPr>
          </a:p>
          <a:p>
            <a:pPr marL="0" indent="0" algn="r" rtl="1">
              <a:buNone/>
            </a:pPr>
            <a:endParaRPr lang="fa-IR" sz="2000" dirty="0" smtClean="0">
              <a:cs typeface="B Yagut" pitchFamily="2" charset="-78"/>
            </a:endParaRPr>
          </a:p>
          <a:p>
            <a:pPr marL="0" indent="0" algn="r" rtl="1">
              <a:buNone/>
            </a:pPr>
            <a:endParaRPr lang="fa-IR" sz="2000" dirty="0">
              <a:cs typeface="B Yagut" pitchFamily="2" charset="-78"/>
            </a:endParaRPr>
          </a:p>
          <a:p>
            <a:pPr marL="0" indent="0" algn="r" rtl="1">
              <a:buNone/>
            </a:pPr>
            <a:endParaRPr lang="fa-IR" sz="2000" dirty="0" smtClean="0">
              <a:cs typeface="B Yagut" pitchFamily="2" charset="-78"/>
            </a:endParaRPr>
          </a:p>
          <a:p>
            <a:pPr marL="0" indent="0" algn="r" rtl="1">
              <a:buNone/>
            </a:pPr>
            <a:endParaRPr lang="fa-IR" sz="2000" dirty="0" smtClean="0">
              <a:cs typeface="B Yagut" pitchFamily="2" charset="-78"/>
            </a:endParaRPr>
          </a:p>
          <a:p>
            <a:pPr marL="0" indent="0" algn="r" rtl="1">
              <a:buNone/>
            </a:pPr>
            <a:r>
              <a:rPr lang="fa-IR" sz="2000" dirty="0" smtClean="0">
                <a:cs typeface="B Yagut" pitchFamily="2" charset="-78"/>
              </a:rPr>
              <a:t>نام و نام خانوادگی مدرس</a:t>
            </a:r>
            <a:r>
              <a:rPr lang="en-US" sz="2000" dirty="0" smtClean="0">
                <a:cs typeface="B Yagut" pitchFamily="2" charset="-78"/>
              </a:rPr>
              <a:t> :</a:t>
            </a:r>
            <a:r>
              <a:rPr lang="en-US" sz="2000" b="1" dirty="0" smtClean="0">
                <a:cs typeface="B Yagut" pitchFamily="2" charset="-78"/>
              </a:rPr>
              <a:t> </a:t>
            </a:r>
            <a:r>
              <a:rPr lang="fa-IR" sz="2000" b="1" dirty="0" smtClean="0">
                <a:cs typeface="B Yagut" pitchFamily="2" charset="-78"/>
              </a:rPr>
              <a:t>محمدعلی امیدیان</a:t>
            </a:r>
          </a:p>
          <a:p>
            <a:pPr marL="0" indent="0" algn="r" rtl="1">
              <a:buNone/>
            </a:pPr>
            <a:r>
              <a:rPr lang="fa-IR" sz="2000" dirty="0" smtClean="0">
                <a:cs typeface="B Yagut" pitchFamily="2" charset="-78"/>
              </a:rPr>
              <a:t>مدرک تحصیلی: کارشناس مهندسی بهداشت محیط</a:t>
            </a:r>
          </a:p>
          <a:p>
            <a:pPr marL="0" indent="0" algn="r" rtl="1">
              <a:buNone/>
            </a:pPr>
            <a:r>
              <a:rPr lang="fa-IR" sz="2000" dirty="0" smtClean="0">
                <a:cs typeface="B Yagut" pitchFamily="2" charset="-78"/>
              </a:rPr>
              <a:t>موقعیت اشتغال سازمانی مدرس:</a:t>
            </a:r>
            <a:r>
              <a:rPr lang="en-US" sz="2000" dirty="0" smtClean="0">
                <a:cs typeface="B Yagut" pitchFamily="2" charset="-78"/>
              </a:rPr>
              <a:t> </a:t>
            </a:r>
            <a:r>
              <a:rPr lang="fa-IR" sz="2000" dirty="0" smtClean="0">
                <a:cs typeface="B Yagut" pitchFamily="2" charset="-78"/>
              </a:rPr>
              <a:t>مربی مرکز آموزش بهورزی شهرستان فیروزاباد ،دانشگاه علوم پزشکی و خدمات بهداشتی و درمانی شیراز</a:t>
            </a:r>
          </a:p>
          <a:p>
            <a:pPr marL="0" indent="0">
              <a:buNone/>
            </a:pPr>
            <a:endParaRPr lang="fa-IR" sz="2000" dirty="0">
              <a:cs typeface="B Yagut" pitchFamily="2" charset="-78"/>
            </a:endParaRPr>
          </a:p>
          <a:p>
            <a:pPr marL="0" indent="0">
              <a:buNone/>
            </a:pPr>
            <a:endParaRPr lang="fa-IR" sz="2000" dirty="0" smtClean="0">
              <a:cs typeface="B Yagut" pitchFamily="2" charset="-78"/>
            </a:endParaRPr>
          </a:p>
          <a:p>
            <a:pPr marL="0" indent="0">
              <a:buNone/>
            </a:pPr>
            <a:endParaRPr lang="fa-IR" sz="2000" dirty="0">
              <a:cs typeface="B Yagut" pitchFamily="2" charset="-78"/>
            </a:endParaRPr>
          </a:p>
          <a:p>
            <a:pPr marL="0" indent="0">
              <a:buNone/>
            </a:pPr>
            <a:endParaRPr lang="fa-IR" sz="2000" dirty="0" smtClean="0">
              <a:cs typeface="B Yagut" pitchFamily="2" charset="-78"/>
            </a:endParaRPr>
          </a:p>
          <a:p>
            <a:pPr marL="0" indent="0">
              <a:buNone/>
            </a:pPr>
            <a:endParaRPr lang="en-US" sz="2000" dirty="0">
              <a:cs typeface="B Yagut" pitchFamily="2" charset="-78"/>
            </a:endParaRPr>
          </a:p>
        </p:txBody>
      </p:sp>
      <p:sp>
        <p:nvSpPr>
          <p:cNvPr id="4" name="Content Placeholder 3"/>
          <p:cNvSpPr>
            <a:spLocks noGrp="1"/>
          </p:cNvSpPr>
          <p:nvPr>
            <p:ph sz="half" idx="2"/>
          </p:nvPr>
        </p:nvSpPr>
        <p:spPr>
          <a:xfrm>
            <a:off x="4648200" y="1295400"/>
            <a:ext cx="4267200" cy="5257800"/>
          </a:xfrm>
        </p:spPr>
        <p:txBody>
          <a:bodyPr>
            <a:normAutofit/>
          </a:bodyPr>
          <a:lstStyle/>
          <a:p>
            <a:pPr algn="r" rtl="1"/>
            <a:r>
              <a:rPr lang="fa-IR" sz="2500" dirty="0" smtClean="0">
                <a:cs typeface="B Yagut" pitchFamily="2" charset="-78"/>
              </a:rPr>
              <a:t>مشخصات بسته آموزشی</a:t>
            </a:r>
          </a:p>
          <a:p>
            <a:pPr algn="r" rtl="1"/>
            <a:endParaRPr lang="fa-IR" sz="2000" dirty="0" smtClean="0">
              <a:cs typeface="B Yagut" pitchFamily="2" charset="-78"/>
            </a:endParaRPr>
          </a:p>
          <a:p>
            <a:pPr algn="r" rtl="1"/>
            <a:endParaRPr lang="fa-IR" sz="2000" dirty="0">
              <a:cs typeface="B Yagut" pitchFamily="2" charset="-78"/>
            </a:endParaRPr>
          </a:p>
          <a:p>
            <a:pPr algn="r" rtl="1"/>
            <a:endParaRPr lang="fa-IR" sz="2000" dirty="0" smtClean="0">
              <a:cs typeface="B Yagut" pitchFamily="2" charset="-78"/>
            </a:endParaRPr>
          </a:p>
          <a:p>
            <a:pPr algn="r" rtl="1"/>
            <a:r>
              <a:rPr lang="fa-IR" sz="2000" dirty="0" smtClean="0">
                <a:cs typeface="B Yagut" pitchFamily="2" charset="-78"/>
              </a:rPr>
              <a:t>حیطه درس:</a:t>
            </a:r>
            <a:r>
              <a:rPr lang="en-US" sz="2000" dirty="0" smtClean="0">
                <a:cs typeface="B Yagut" pitchFamily="2" charset="-78"/>
              </a:rPr>
              <a:t> </a:t>
            </a:r>
            <a:r>
              <a:rPr lang="fa-IR" sz="2000" dirty="0" smtClean="0">
                <a:cs typeface="B Yagut" pitchFamily="2" charset="-78"/>
              </a:rPr>
              <a:t>بهداشت حرفه ای</a:t>
            </a:r>
          </a:p>
          <a:p>
            <a:pPr algn="r" rtl="1"/>
            <a:r>
              <a:rPr lang="fa-IR" sz="2000" dirty="0" smtClean="0">
                <a:cs typeface="B Yagut" pitchFamily="2" charset="-78"/>
              </a:rPr>
              <a:t>تاریخ آخرین بازنگری:99/04/07</a:t>
            </a:r>
          </a:p>
          <a:p>
            <a:pPr algn="r" rtl="1"/>
            <a:r>
              <a:rPr lang="fa-IR" sz="2000" dirty="0" smtClean="0">
                <a:cs typeface="B Yagut" pitchFamily="2" charset="-78"/>
              </a:rPr>
              <a:t>نوبت تهیه:1</a:t>
            </a:r>
          </a:p>
          <a:p>
            <a:pPr algn="r" rtl="1"/>
            <a:r>
              <a:rPr lang="fa-IR" sz="2000" dirty="0" smtClean="0">
                <a:cs typeface="B Yagut" pitchFamily="2" charset="-78"/>
              </a:rPr>
              <a:t>نام فایل</a:t>
            </a:r>
            <a:r>
              <a:rPr lang="en-US" sz="2000" dirty="0" smtClean="0">
                <a:cs typeface="B Yagut" pitchFamily="2" charset="-78"/>
              </a:rPr>
              <a:t>:</a:t>
            </a:r>
          </a:p>
          <a:p>
            <a:pPr algn="r" rtl="1"/>
            <a:r>
              <a:rPr lang="en-US" sz="1800" dirty="0" smtClean="0">
                <a:cs typeface="B Yagut" pitchFamily="2" charset="-78"/>
              </a:rPr>
              <a:t>BH-Avamel- zianavar –</a:t>
            </a:r>
            <a:r>
              <a:rPr lang="en-US" sz="1800" dirty="0" err="1" smtClean="0">
                <a:cs typeface="B Yagut" pitchFamily="2" charset="-78"/>
              </a:rPr>
              <a:t>mohit</a:t>
            </a:r>
            <a:r>
              <a:rPr lang="en-US" sz="1800" dirty="0" smtClean="0">
                <a:cs typeface="B Yagut" pitchFamily="2" charset="-78"/>
              </a:rPr>
              <a:t>- kar-edi2</a:t>
            </a:r>
            <a:endParaRPr lang="en-US" sz="1800" dirty="0">
              <a:cs typeface="B Yagut" pitchFamily="2" charset="-78"/>
            </a:endParaRPr>
          </a:p>
        </p:txBody>
      </p:sp>
      <p:pic>
        <p:nvPicPr>
          <p:cNvPr id="1026" name="Picture 2" descr="C:\Users\RUSR\Desktop\0086247-ca86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828800"/>
            <a:ext cx="1252802" cy="2194790"/>
          </a:xfrm>
          <a:prstGeom prst="rect">
            <a:avLst/>
          </a:prstGeom>
          <a:noFill/>
          <a:extLst>
            <a:ext uri="{909E8E84-426E-40DD-AFC4-6F175D3DCCD1}">
              <a14:hiddenFill xmlns:a14="http://schemas.microsoft.com/office/drawing/2010/main">
                <a:solidFill>
                  <a:srgbClr val="FFFFFF"/>
                </a:solidFill>
              </a14:hiddenFill>
            </a:ext>
          </a:extLst>
        </p:spPr>
      </p:pic>
      <p:pic>
        <p:nvPicPr>
          <p:cNvPr id="5" name="اسلاید۲.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92482" y="5867400"/>
            <a:ext cx="609600" cy="609600"/>
          </a:xfrm>
          <a:prstGeom prst="rect">
            <a:avLst/>
          </a:prstGeom>
        </p:spPr>
      </p:pic>
    </p:spTree>
    <p:extLst>
      <p:ext uri="{BB962C8B-B14F-4D97-AF65-F5344CB8AC3E}">
        <p14:creationId xmlns:p14="http://schemas.microsoft.com/office/powerpoint/2010/main" val="3472256489"/>
      </p:ext>
    </p:extLst>
  </p:cSld>
  <p:clrMapOvr>
    <a:masterClrMapping/>
  </p:clrMapOvr>
  <mc:AlternateContent xmlns:mc="http://schemas.openxmlformats.org/markup-compatibility/2006" xmlns:p14="http://schemas.microsoft.com/office/powerpoint/2010/main">
    <mc:Choice Requires="p14">
      <p:transition spd="slow" p14:dur="2000" advTm="180"/>
    </mc:Choice>
    <mc:Fallback xmlns="">
      <p:transition spd="slow" advTm="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cs typeface="B Yagut" pitchFamily="2" charset="-78"/>
              </a:rPr>
              <a:t>عوامل زیان آور زیست شناختی (بیولوژیکی)</a:t>
            </a:r>
            <a:endParaRPr lang="en-US" sz="4000" b="1" dirty="0">
              <a:cs typeface="B Yagut" pitchFamily="2" charset="-78"/>
            </a:endParaRPr>
          </a:p>
        </p:txBody>
      </p:sp>
      <p:sp>
        <p:nvSpPr>
          <p:cNvPr id="3" name="Content Placeholder 2"/>
          <p:cNvSpPr>
            <a:spLocks noGrp="1"/>
          </p:cNvSpPr>
          <p:nvPr>
            <p:ph idx="1"/>
          </p:nvPr>
        </p:nvSpPr>
        <p:spPr/>
        <p:txBody>
          <a:bodyPr>
            <a:normAutofit lnSpcReduction="10000"/>
          </a:bodyPr>
          <a:lstStyle/>
          <a:p>
            <a:pPr marL="0" indent="0" algn="r" rtl="1">
              <a:buNone/>
            </a:pPr>
            <a:r>
              <a:rPr lang="fa-IR" sz="2800" b="1" dirty="0" smtClean="0">
                <a:cs typeface="B Yagut" pitchFamily="2" charset="-78"/>
              </a:rPr>
              <a:t>بیماریهای ناشی از عوامل بیولوژیک محیط کار بر اساس نوع عامل</a:t>
            </a:r>
            <a:r>
              <a:rPr lang="fa-IR" sz="2800" dirty="0" smtClean="0"/>
              <a:t>:</a:t>
            </a:r>
          </a:p>
          <a:p>
            <a:pPr marL="0" indent="0" algn="r" rtl="1">
              <a:buNone/>
            </a:pPr>
            <a:r>
              <a:rPr lang="fa-IR" sz="2500" dirty="0" smtClean="0">
                <a:cs typeface="B Yagut" pitchFamily="2" charset="-78"/>
              </a:rPr>
              <a:t>-بیماریهای ناشی از ویروس (هپاتیت آ-ب وهاری)</a:t>
            </a:r>
          </a:p>
          <a:p>
            <a:pPr marL="0" indent="0" algn="r" rtl="1">
              <a:buNone/>
            </a:pPr>
            <a:r>
              <a:rPr lang="fa-IR" sz="2500" dirty="0" smtClean="0">
                <a:cs typeface="B Yagut" pitchFamily="2" charset="-78"/>
              </a:rPr>
              <a:t>-بیماریهای ناشی از قارچ ها (هیستوپلاسموز،آسپرژیلوس)</a:t>
            </a:r>
          </a:p>
          <a:p>
            <a:pPr marL="0" indent="0" algn="r" rtl="1">
              <a:buNone/>
            </a:pPr>
            <a:r>
              <a:rPr lang="fa-IR" sz="2500" dirty="0" smtClean="0">
                <a:cs typeface="B Yagut" pitchFamily="2" charset="-78"/>
              </a:rPr>
              <a:t>بیماریهای ناشی ازباکتریها (سیاه زخم،کزاز،بروسلوز،لپتوسپیروز)</a:t>
            </a:r>
          </a:p>
          <a:p>
            <a:pPr marL="0" indent="0" algn="r" rtl="1">
              <a:buNone/>
            </a:pPr>
            <a:r>
              <a:rPr lang="fa-IR" sz="2500" dirty="0" smtClean="0">
                <a:cs typeface="B Yagut" pitchFamily="2" charset="-78"/>
              </a:rPr>
              <a:t>-بیماریهای ناشی از ریکتزیاها (تب کیو)</a:t>
            </a:r>
          </a:p>
          <a:p>
            <a:pPr marL="0" indent="0" algn="r" rtl="1">
              <a:buNone/>
            </a:pPr>
            <a:r>
              <a:rPr lang="fa-IR" sz="2500" dirty="0" smtClean="0">
                <a:cs typeface="B Yagut" pitchFamily="2" charset="-78"/>
              </a:rPr>
              <a:t>-بیماریهای ناشی از انگلها(کرم قلابدار،شیستوزومیاز)</a:t>
            </a:r>
          </a:p>
          <a:p>
            <a:pPr marL="0" indent="0" algn="r" rtl="1">
              <a:buNone/>
            </a:pPr>
            <a:endParaRPr lang="fa-IR" sz="2800" b="1" dirty="0" smtClean="0">
              <a:cs typeface="B Yagut" pitchFamily="2" charset="-78"/>
            </a:endParaRPr>
          </a:p>
          <a:p>
            <a:pPr marL="0" indent="0" algn="r" rtl="1">
              <a:buNone/>
            </a:pPr>
            <a:r>
              <a:rPr lang="fa-IR" sz="2800" b="1" dirty="0" smtClean="0">
                <a:cs typeface="B Yagut" pitchFamily="2" charset="-78"/>
              </a:rPr>
              <a:t>راههای پیشگیری وکنترل عوامل بیولوژیکی</a:t>
            </a:r>
          </a:p>
          <a:p>
            <a:pPr marL="0" indent="0" algn="r" rtl="1">
              <a:buNone/>
            </a:pPr>
            <a:r>
              <a:rPr lang="fa-IR" sz="2500" dirty="0" smtClean="0">
                <a:cs typeface="B Yagut" pitchFamily="2" charset="-78"/>
              </a:rPr>
              <a:t>1-واکسیناسیون 2-نظافت فردی ومحیطی 3-وسایل حفاظتی مثل دستکش</a:t>
            </a:r>
          </a:p>
        </p:txBody>
      </p:sp>
      <p:pic>
        <p:nvPicPr>
          <p:cNvPr id="4" name="اسلاید۱۸.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05000" y="5791200"/>
            <a:ext cx="609600" cy="609600"/>
          </a:xfrm>
          <a:prstGeom prst="rect">
            <a:avLst/>
          </a:prstGeom>
        </p:spPr>
      </p:pic>
    </p:spTree>
    <p:extLst>
      <p:ext uri="{BB962C8B-B14F-4D97-AF65-F5344CB8AC3E}">
        <p14:creationId xmlns:p14="http://schemas.microsoft.com/office/powerpoint/2010/main" val="3180640597"/>
      </p:ext>
    </p:extLst>
  </p:cSld>
  <p:clrMapOvr>
    <a:masterClrMapping/>
  </p:clrMapOvr>
  <mc:AlternateContent xmlns:mc="http://schemas.openxmlformats.org/markup-compatibility/2006" xmlns:p14="http://schemas.microsoft.com/office/powerpoint/2010/main">
    <mc:Choice Requires="p14">
      <p:transition spd="slow" p14:dur="2000" advTm="1230"/>
    </mc:Choice>
    <mc:Fallback xmlns="">
      <p:transition spd="slow" advTm="1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001000" cy="685800"/>
          </a:xfrm>
        </p:spPr>
        <p:txBody>
          <a:bodyPr>
            <a:noAutofit/>
          </a:bodyPr>
          <a:lstStyle/>
          <a:p>
            <a:r>
              <a:rPr lang="fa-IR" sz="4000" b="1" dirty="0" smtClean="0">
                <a:cs typeface="B Yagut" pitchFamily="2" charset="-78"/>
              </a:rPr>
              <a:t>عوامل زیان آور ارگونومیکی</a:t>
            </a:r>
            <a:endParaRPr lang="en-US" sz="4000" b="1" dirty="0">
              <a:cs typeface="B Yagut" pitchFamily="2" charset="-78"/>
            </a:endParaRPr>
          </a:p>
        </p:txBody>
      </p:sp>
      <p:sp>
        <p:nvSpPr>
          <p:cNvPr id="3" name="Content Placeholder 2"/>
          <p:cNvSpPr>
            <a:spLocks noGrp="1"/>
          </p:cNvSpPr>
          <p:nvPr>
            <p:ph idx="1"/>
          </p:nvPr>
        </p:nvSpPr>
        <p:spPr>
          <a:xfrm>
            <a:off x="381000" y="1066800"/>
            <a:ext cx="8534400" cy="5638800"/>
          </a:xfrm>
        </p:spPr>
        <p:txBody>
          <a:bodyPr>
            <a:normAutofit fontScale="92500" lnSpcReduction="10000"/>
          </a:bodyPr>
          <a:lstStyle/>
          <a:p>
            <a:pPr marL="0" indent="0" algn="r" rtl="1">
              <a:buNone/>
            </a:pPr>
            <a:r>
              <a:rPr lang="fa-IR" sz="3000" b="1" dirty="0" smtClean="0">
                <a:cs typeface="B Yagut" pitchFamily="2" charset="-78"/>
              </a:rPr>
              <a:t>تعریف</a:t>
            </a:r>
            <a:r>
              <a:rPr lang="fa-IR" sz="2700" b="1" dirty="0" smtClean="0">
                <a:cs typeface="B Yagut" pitchFamily="2" charset="-78"/>
              </a:rPr>
              <a:t>:</a:t>
            </a:r>
            <a:r>
              <a:rPr lang="fa-IR" sz="2700" dirty="0" smtClean="0">
                <a:cs typeface="B Yagut" pitchFamily="2" charset="-78"/>
              </a:rPr>
              <a:t>ارگونومی به معنای قاعده وقانون کار ویا تطبیق کار با توانایی کارگر</a:t>
            </a:r>
          </a:p>
          <a:p>
            <a:pPr marL="0" indent="0" algn="r" rtl="1">
              <a:buNone/>
            </a:pPr>
            <a:endParaRPr lang="fa-IR" sz="2700" b="1" dirty="0" smtClean="0">
              <a:cs typeface="B Yagut" pitchFamily="2" charset="-78"/>
            </a:endParaRPr>
          </a:p>
          <a:p>
            <a:pPr marL="0" indent="0" algn="r" rtl="1">
              <a:buNone/>
            </a:pPr>
            <a:r>
              <a:rPr lang="fa-IR" sz="3000" b="1" dirty="0" smtClean="0">
                <a:cs typeface="B Yagut" pitchFamily="2" charset="-78"/>
              </a:rPr>
              <a:t>شرایط نامناسب ارگونومی</a:t>
            </a:r>
            <a:r>
              <a:rPr lang="fa-IR" sz="2800" b="1" dirty="0" smtClean="0">
                <a:cs typeface="B Yagut" pitchFamily="2" charset="-78"/>
              </a:rPr>
              <a:t>:</a:t>
            </a:r>
          </a:p>
          <a:p>
            <a:pPr marL="0" indent="0" algn="r" rtl="1">
              <a:buNone/>
            </a:pPr>
            <a:r>
              <a:rPr lang="fa-IR" sz="2700" dirty="0" smtClean="0">
                <a:cs typeface="B Yagut" pitchFamily="2" charset="-78"/>
              </a:rPr>
              <a:t>1-وضعیت نامناسب بدن    2-ابزار کار نامناسب   3-ایستگاه کارنامناسب</a:t>
            </a:r>
          </a:p>
          <a:p>
            <a:pPr marL="0" indent="0" algn="r" rtl="1">
              <a:buNone/>
            </a:pPr>
            <a:r>
              <a:rPr lang="fa-IR" sz="2700" dirty="0" smtClean="0">
                <a:cs typeface="B Yagut" pitchFamily="2" charset="-78"/>
              </a:rPr>
              <a:t>4-حمل بار نامناسب   5-حرکات تکراری   6-اعمال نیروی زیاد</a:t>
            </a:r>
          </a:p>
          <a:p>
            <a:pPr marL="0" indent="0" algn="r" rtl="1">
              <a:buNone/>
            </a:pPr>
            <a:r>
              <a:rPr lang="fa-IR" sz="2700" dirty="0" smtClean="0">
                <a:cs typeface="B Yagut" pitchFamily="2" charset="-78"/>
              </a:rPr>
              <a:t>7- تجهیزات وماشین آلات نامناسب</a:t>
            </a:r>
          </a:p>
          <a:p>
            <a:pPr marL="0" indent="0" algn="r" rtl="1">
              <a:buNone/>
            </a:pPr>
            <a:endParaRPr lang="fa-IR" sz="2800" b="1" dirty="0" smtClean="0">
              <a:cs typeface="B Yagut" pitchFamily="2" charset="-78"/>
            </a:endParaRPr>
          </a:p>
          <a:p>
            <a:pPr marL="0" indent="0" algn="r" rtl="1">
              <a:buNone/>
            </a:pPr>
            <a:r>
              <a:rPr lang="fa-IR" sz="3000" b="1" dirty="0" smtClean="0">
                <a:cs typeface="B Yagut" pitchFamily="2" charset="-78"/>
              </a:rPr>
              <a:t>عوارض وبیماریهای ناشی از ارگونومی نامناسب </a:t>
            </a:r>
            <a:r>
              <a:rPr lang="fa-IR" sz="2500" dirty="0" smtClean="0">
                <a:cs typeface="B Yagut" pitchFamily="2" charset="-78"/>
              </a:rPr>
              <a:t>:</a:t>
            </a:r>
          </a:p>
          <a:p>
            <a:pPr marL="0" indent="0" algn="r" rtl="1">
              <a:buNone/>
            </a:pPr>
            <a:r>
              <a:rPr lang="fa-IR" sz="2700" dirty="0" smtClean="0">
                <a:cs typeface="B Yagut" pitchFamily="2" charset="-78"/>
              </a:rPr>
              <a:t>الف-پینه بستن   ب-بورسیت   ج-کرامپ حرفه ای   د-هیگروما</a:t>
            </a:r>
          </a:p>
          <a:p>
            <a:pPr marL="0" indent="0" algn="r" rtl="1">
              <a:buNone/>
            </a:pPr>
            <a:r>
              <a:rPr lang="fa-IR" sz="3000" b="1" dirty="0" smtClean="0">
                <a:cs typeface="B Yagut" pitchFamily="2" charset="-78"/>
              </a:rPr>
              <a:t>راههای کنترل وپیشگیری از عوارض ناشی از ارگونومی نامناسب</a:t>
            </a:r>
          </a:p>
          <a:p>
            <a:pPr marL="0" indent="0" algn="r" rtl="1">
              <a:buNone/>
            </a:pPr>
            <a:r>
              <a:rPr lang="fa-IR" sz="2700" dirty="0" smtClean="0">
                <a:cs typeface="B Yagut" pitchFamily="2" charset="-78"/>
              </a:rPr>
              <a:t>1-اصلاح وضعیتهای نامناسب بدن وایستگاههای کار   2-ابزار کار مناسب</a:t>
            </a:r>
          </a:p>
          <a:p>
            <a:pPr marL="0" indent="0" algn="r" rtl="1">
              <a:buNone/>
            </a:pPr>
            <a:r>
              <a:rPr lang="fa-IR" sz="2700" dirty="0" smtClean="0">
                <a:cs typeface="B Yagut" pitchFamily="2" charset="-78"/>
              </a:rPr>
              <a:t>3-حمل استاندارد بار   4-کاهش حرکات تکراری5-اجتناب از اعمال نیروی زیاد    6-طراحی مناسب فضا   7-استفاده از تجهیزات وماشین آلات مناسب</a:t>
            </a:r>
            <a:endParaRPr lang="en-US" sz="2700" dirty="0">
              <a:cs typeface="B Yagut" pitchFamily="2" charset="-78"/>
            </a:endParaRPr>
          </a:p>
        </p:txBody>
      </p:sp>
      <p:pic>
        <p:nvPicPr>
          <p:cNvPr id="4" name="اسلاید۱۹.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28800" y="5410200"/>
            <a:ext cx="609600" cy="609600"/>
          </a:xfrm>
          <a:prstGeom prst="rect">
            <a:avLst/>
          </a:prstGeom>
        </p:spPr>
      </p:pic>
    </p:spTree>
    <p:extLst>
      <p:ext uri="{BB962C8B-B14F-4D97-AF65-F5344CB8AC3E}">
        <p14:creationId xmlns:p14="http://schemas.microsoft.com/office/powerpoint/2010/main" val="167325670"/>
      </p:ext>
    </p:extLst>
  </p:cSld>
  <p:clrMapOvr>
    <a:masterClrMapping/>
  </p:clrMapOvr>
  <mc:AlternateContent xmlns:mc="http://schemas.openxmlformats.org/markup-compatibility/2006" xmlns:p14="http://schemas.microsoft.com/office/powerpoint/2010/main">
    <mc:Choice Requires="p14">
      <p:transition spd="slow" p14:dur="2000" advTm="2040"/>
    </mc:Choice>
    <mc:Fallback xmlns="">
      <p:transition spd="slow" advTm="2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2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902287" cy="557429"/>
          </a:xfrm>
        </p:spPr>
        <p:txBody>
          <a:bodyPr>
            <a:noAutofit/>
          </a:bodyPr>
          <a:lstStyle/>
          <a:p>
            <a:pPr algn="ctr"/>
            <a:r>
              <a:rPr lang="fa-IR" sz="4000" dirty="0">
                <a:cs typeface="B Yagut" panose="020B0604020202020204" charset="-78"/>
              </a:rPr>
              <a:t>اصول دهگانه ارگونومی</a:t>
            </a:r>
            <a:endParaRPr lang="en-US" sz="4000" dirty="0">
              <a:cs typeface="B Yagut" panose="020B0604020202020204" charset="-78"/>
            </a:endParaRPr>
          </a:p>
        </p:txBody>
      </p:sp>
      <p:sp>
        <p:nvSpPr>
          <p:cNvPr id="3" name="Content Placeholder 2"/>
          <p:cNvSpPr>
            <a:spLocks noGrp="1"/>
          </p:cNvSpPr>
          <p:nvPr>
            <p:ph idx="1"/>
          </p:nvPr>
        </p:nvSpPr>
        <p:spPr>
          <a:xfrm>
            <a:off x="628650" y="1917124"/>
            <a:ext cx="8255577" cy="3834245"/>
          </a:xfrm>
        </p:spPr>
        <p:txBody>
          <a:bodyPr>
            <a:normAutofit fontScale="77500" lnSpcReduction="20000"/>
          </a:bodyPr>
          <a:lstStyle/>
          <a:p>
            <a:pPr marL="514350" indent="-514350" algn="r" rtl="1">
              <a:buFont typeface="+mj-lt"/>
              <a:buAutoNum type="arabicPeriod"/>
            </a:pPr>
            <a:r>
              <a:rPr lang="fa-IR" dirty="0" smtClean="0">
                <a:cs typeface="B Yagut" panose="020B0604020202020204" charset="-78"/>
              </a:rPr>
              <a:t>حفظ وضعیت طبیعی بدن</a:t>
            </a:r>
          </a:p>
          <a:p>
            <a:pPr marL="514350" indent="-514350" algn="r" rtl="1">
              <a:buFont typeface="+mj-lt"/>
              <a:buAutoNum type="arabicPeriod"/>
            </a:pPr>
            <a:r>
              <a:rPr lang="fa-IR" dirty="0" smtClean="0">
                <a:cs typeface="B Yagut" panose="020B0604020202020204" charset="-78"/>
              </a:rPr>
              <a:t>کاهش فشار بیش از حد به بدن</a:t>
            </a:r>
          </a:p>
          <a:p>
            <a:pPr marL="514350" indent="-514350" algn="r" rtl="1">
              <a:buFont typeface="+mj-lt"/>
              <a:buAutoNum type="arabicPeriod"/>
            </a:pPr>
            <a:r>
              <a:rPr lang="fa-IR" dirty="0" smtClean="0">
                <a:cs typeface="B Yagut" panose="020B0604020202020204" charset="-78"/>
              </a:rPr>
              <a:t>پرهیز از پیچش وخمش زیاد ستون فقرات</a:t>
            </a:r>
          </a:p>
          <a:p>
            <a:pPr marL="514350" indent="-514350" algn="r" rtl="1">
              <a:buFont typeface="+mj-lt"/>
              <a:buAutoNum type="arabicPeriod"/>
            </a:pPr>
            <a:r>
              <a:rPr lang="fa-IR" dirty="0" smtClean="0">
                <a:cs typeface="B Yagut" panose="020B0604020202020204" charset="-78"/>
              </a:rPr>
              <a:t>انجام کار در ارتفاع مناسب</a:t>
            </a:r>
          </a:p>
          <a:p>
            <a:pPr marL="514350" indent="-514350" algn="r" rtl="1">
              <a:buFont typeface="+mj-lt"/>
              <a:buAutoNum type="arabicPeriod"/>
            </a:pPr>
            <a:r>
              <a:rPr lang="fa-IR" dirty="0" smtClean="0">
                <a:cs typeface="B Yagut" panose="020B0604020202020204" charset="-78"/>
              </a:rPr>
              <a:t>کاهش حرکات اضافی</a:t>
            </a:r>
          </a:p>
          <a:p>
            <a:pPr marL="514350" indent="-514350" algn="r" rtl="1">
              <a:buFont typeface="+mj-lt"/>
              <a:buAutoNum type="arabicPeriod"/>
            </a:pPr>
            <a:r>
              <a:rPr lang="fa-IR" dirty="0" smtClean="0">
                <a:cs typeface="B Yagut" panose="020B0604020202020204" charset="-78"/>
              </a:rPr>
              <a:t>استراحت به موقع بعد از کار</a:t>
            </a:r>
          </a:p>
          <a:p>
            <a:pPr marL="514350" indent="-514350" algn="r" rtl="1">
              <a:buFont typeface="+mj-lt"/>
              <a:buAutoNum type="arabicPeriod"/>
            </a:pPr>
            <a:r>
              <a:rPr lang="fa-IR" dirty="0" smtClean="0">
                <a:cs typeface="B Yagut" panose="020B0604020202020204" charset="-78"/>
              </a:rPr>
              <a:t>کاهش نقاط تحت فشار بدن</a:t>
            </a:r>
          </a:p>
          <a:p>
            <a:pPr marL="514350" indent="-514350" algn="r" rtl="1">
              <a:buFont typeface="+mj-lt"/>
              <a:buAutoNum type="arabicPeriod"/>
            </a:pPr>
            <a:r>
              <a:rPr lang="fa-IR" dirty="0" smtClean="0">
                <a:cs typeface="B Yagut" panose="020B0604020202020204" charset="-78"/>
              </a:rPr>
              <a:t>کار در فضای کافی</a:t>
            </a:r>
          </a:p>
          <a:p>
            <a:pPr marL="514350" indent="-514350" algn="r" rtl="1">
              <a:buFont typeface="+mj-lt"/>
              <a:buAutoNum type="arabicPeriod"/>
            </a:pPr>
            <a:r>
              <a:rPr lang="fa-IR" dirty="0" smtClean="0">
                <a:cs typeface="B Yagut" panose="020B0604020202020204" charset="-78"/>
              </a:rPr>
              <a:t>عدم سکون اعضاء بدن به مدت طولانی</a:t>
            </a:r>
          </a:p>
          <a:p>
            <a:pPr marL="514350" indent="-514350" algn="r" rtl="1">
              <a:buFont typeface="+mj-lt"/>
              <a:buAutoNum type="arabicPeriod"/>
            </a:pPr>
            <a:r>
              <a:rPr lang="fa-IR" dirty="0" smtClean="0">
                <a:cs typeface="B Yagut" panose="020B0604020202020204" charset="-78"/>
              </a:rPr>
              <a:t>فراهم نمودن محیط کار استاندارد ودارای شرایط محیطی مناسب</a:t>
            </a:r>
          </a:p>
          <a:p>
            <a:pPr algn="r" rtl="1"/>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709" y="1811364"/>
            <a:ext cx="2048313" cy="136306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446" y="3493171"/>
            <a:ext cx="2337954" cy="1838945"/>
          </a:xfrm>
          <a:prstGeom prst="rect">
            <a:avLst/>
          </a:prstGeom>
        </p:spPr>
      </p:pic>
      <p:pic>
        <p:nvPicPr>
          <p:cNvPr id="6" name="ارگونومیrecording-20200626-0820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90800" y="6096000"/>
            <a:ext cx="609600" cy="609600"/>
          </a:xfrm>
          <a:prstGeom prst="rect">
            <a:avLst/>
          </a:prstGeom>
        </p:spPr>
      </p:pic>
    </p:spTree>
    <p:extLst>
      <p:ext uri="{BB962C8B-B14F-4D97-AF65-F5344CB8AC3E}">
        <p14:creationId xmlns:p14="http://schemas.microsoft.com/office/powerpoint/2010/main" val="3858474430"/>
      </p:ext>
    </p:extLst>
  </p:cSld>
  <p:clrMapOvr>
    <a:masterClrMapping/>
  </p:clrMapOvr>
  <mc:AlternateContent xmlns:mc="http://schemas.openxmlformats.org/markup-compatibility/2006" xmlns:p14="http://schemas.microsoft.com/office/powerpoint/2010/main">
    <mc:Choice Requires="p14">
      <p:transition spd="slow" p14:dur="2000" advClick="0" advTm="1370"/>
    </mc:Choice>
    <mc:Fallback xmlns="">
      <p:transition spd="slow" advClick="0" advTm="1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cs typeface="B Yagut" pitchFamily="2" charset="-78"/>
              </a:rPr>
              <a:t>عوامل زیان آور روحی روانی(سایکولوژیکی)</a:t>
            </a:r>
            <a:endParaRPr lang="en-US" sz="4000" b="1" dirty="0">
              <a:cs typeface="B Yagut" pitchFamily="2" charset="-78"/>
            </a:endParaRPr>
          </a:p>
        </p:txBody>
      </p:sp>
      <p:sp>
        <p:nvSpPr>
          <p:cNvPr id="3" name="Content Placeholder 2"/>
          <p:cNvSpPr>
            <a:spLocks noGrp="1"/>
          </p:cNvSpPr>
          <p:nvPr>
            <p:ph idx="1"/>
          </p:nvPr>
        </p:nvSpPr>
        <p:spPr>
          <a:xfrm>
            <a:off x="457200" y="1600200"/>
            <a:ext cx="8305800" cy="5029200"/>
          </a:xfrm>
        </p:spPr>
        <p:txBody>
          <a:bodyPr>
            <a:normAutofit lnSpcReduction="10000"/>
          </a:bodyPr>
          <a:lstStyle/>
          <a:p>
            <a:pPr marL="0" indent="0" algn="r" rtl="1">
              <a:buNone/>
            </a:pPr>
            <a:r>
              <a:rPr lang="fa-IR" sz="2800" b="1" dirty="0" smtClean="0">
                <a:cs typeface="B Yagut" pitchFamily="2" charset="-78"/>
              </a:rPr>
              <a:t>برخی از عوامل زیان آور روحی روانی در محیط کار</a:t>
            </a:r>
            <a:r>
              <a:rPr lang="fa-IR" sz="2800" dirty="0" smtClean="0">
                <a:cs typeface="B Yagut" pitchFamily="2" charset="-78"/>
              </a:rPr>
              <a:t>:</a:t>
            </a:r>
          </a:p>
          <a:p>
            <a:pPr marL="0" indent="0" algn="r" rtl="1">
              <a:buNone/>
            </a:pPr>
            <a:r>
              <a:rPr lang="fa-IR" sz="2500" dirty="0" smtClean="0">
                <a:cs typeface="B Yagut" pitchFamily="2" charset="-78"/>
              </a:rPr>
              <a:t>1-تبعیض   2-کارهای سخت وزیان آور   3-شرایط محیطی نامناسب</a:t>
            </a:r>
          </a:p>
          <a:p>
            <a:pPr marL="0" indent="0" algn="r" rtl="1">
              <a:buNone/>
            </a:pPr>
            <a:r>
              <a:rPr lang="fa-IR" sz="2500" dirty="0" smtClean="0">
                <a:cs typeface="B Yagut" pitchFamily="2" charset="-78"/>
              </a:rPr>
              <a:t>4-حوادث ناشی از کار  5-شیفت های کاری سنگین  6-عدم رضایت از کار</a:t>
            </a:r>
          </a:p>
          <a:p>
            <a:pPr marL="0" indent="0" algn="r" rtl="1">
              <a:buNone/>
            </a:pPr>
            <a:r>
              <a:rPr lang="fa-IR" sz="2800" b="1" dirty="0" smtClean="0">
                <a:cs typeface="B Yagut" pitchFamily="2" charset="-78"/>
              </a:rPr>
              <a:t>عوارض وبیماریهای ناشی از عوامل زیان آور روحی روانی</a:t>
            </a:r>
          </a:p>
          <a:p>
            <a:pPr marL="0" indent="0" algn="r" rtl="1">
              <a:buNone/>
            </a:pPr>
            <a:r>
              <a:rPr lang="fa-IR" sz="2500" dirty="0" smtClean="0">
                <a:cs typeface="B Yagut" pitchFamily="2" charset="-78"/>
              </a:rPr>
              <a:t> *بیماریهای روانی وعصبی خفیف تا شدید         *افسردگی</a:t>
            </a:r>
          </a:p>
          <a:p>
            <a:pPr marL="0" indent="0" algn="r" rtl="1">
              <a:buNone/>
            </a:pPr>
            <a:r>
              <a:rPr lang="fa-IR" sz="2500" dirty="0" smtClean="0">
                <a:cs typeface="B Yagut" pitchFamily="2" charset="-78"/>
              </a:rPr>
              <a:t>*زخم معده    *سردردهای مزمن   *بیماریهای قلبی  *خستگی وبیحالی</a:t>
            </a:r>
          </a:p>
          <a:p>
            <a:pPr marL="0" indent="0" algn="r" rtl="1">
              <a:buNone/>
            </a:pPr>
            <a:endParaRPr lang="fa-IR" sz="2800" b="1" dirty="0" smtClean="0">
              <a:cs typeface="B Yagut" pitchFamily="2" charset="-78"/>
            </a:endParaRPr>
          </a:p>
          <a:p>
            <a:pPr marL="0" indent="0" algn="r" rtl="1">
              <a:buNone/>
            </a:pPr>
            <a:r>
              <a:rPr lang="fa-IR" sz="2800" b="1" dirty="0" smtClean="0">
                <a:cs typeface="B Yagut" pitchFamily="2" charset="-78"/>
              </a:rPr>
              <a:t>روشهای پیشگیری وکنترل عوامل زیان آور روحی روانی</a:t>
            </a:r>
          </a:p>
          <a:p>
            <a:pPr marL="0" indent="0" algn="r" rtl="1">
              <a:buNone/>
            </a:pPr>
            <a:r>
              <a:rPr lang="fa-IR" sz="2500" dirty="0" smtClean="0">
                <a:cs typeface="B Yagut" pitchFamily="2" charset="-78"/>
              </a:rPr>
              <a:t>1-ایجاد انگیزه در کارگر  2-تشویق وپاداش   3-ایجاد عدالت ورفع تبعیض</a:t>
            </a:r>
          </a:p>
          <a:p>
            <a:pPr marL="0" indent="0" algn="r" rtl="1">
              <a:buNone/>
            </a:pPr>
            <a:r>
              <a:rPr lang="fa-IR" sz="2500" dirty="0" smtClean="0">
                <a:cs typeface="B Yagut" pitchFamily="2" charset="-78"/>
              </a:rPr>
              <a:t>4-شیفت بندی مناسب کار  5-تکریم واحترام کارگر  6-فعالیتهای فوق برنامه تفریحی وورزشی   7-تامین تجهیزات رفاهی در محیط کار</a:t>
            </a:r>
            <a:endParaRPr lang="en-US" sz="2500" dirty="0">
              <a:cs typeface="B Yagut" pitchFamily="2" charset="-78"/>
            </a:endParaRPr>
          </a:p>
        </p:txBody>
      </p:sp>
      <p:pic>
        <p:nvPicPr>
          <p:cNvPr id="4" name="اسلاید۲۰.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05000" y="5334000"/>
            <a:ext cx="609600" cy="609600"/>
          </a:xfrm>
          <a:prstGeom prst="rect">
            <a:avLst/>
          </a:prstGeom>
        </p:spPr>
      </p:pic>
    </p:spTree>
    <p:extLst>
      <p:ext uri="{BB962C8B-B14F-4D97-AF65-F5344CB8AC3E}">
        <p14:creationId xmlns:p14="http://schemas.microsoft.com/office/powerpoint/2010/main" val="3296277146"/>
      </p:ext>
    </p:extLst>
  </p:cSld>
  <p:clrMapOvr>
    <a:masterClrMapping/>
  </p:clrMapOvr>
  <mc:AlternateContent xmlns:mc="http://schemas.openxmlformats.org/markup-compatibility/2006" xmlns:p14="http://schemas.microsoft.com/office/powerpoint/2010/main">
    <mc:Choice Requires="p14">
      <p:transition spd="slow" p14:dur="2000" advTm="1310"/>
    </mc:Choice>
    <mc:Fallback xmlns="">
      <p:transition spd="slow" advTm="1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4000" dirty="0" smtClean="0">
                <a:cs typeface="B Yagut" pitchFamily="2" charset="-78"/>
              </a:rPr>
              <a:t>روشهای حفظ سلامتی در برابر عوامل زیان آور محیط کار (طبق جدول)</a:t>
            </a:r>
            <a:endParaRPr lang="en-US" sz="4000" dirty="0">
              <a:cs typeface="B Yagut"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22923696"/>
              </p:ext>
            </p:extLst>
          </p:nvPr>
        </p:nvGraphicFramePr>
        <p:xfrm>
          <a:off x="381000" y="1600200"/>
          <a:ext cx="8077200" cy="4968240"/>
        </p:xfrm>
        <a:graphic>
          <a:graphicData uri="http://schemas.openxmlformats.org/drawingml/2006/table">
            <a:tbl>
              <a:tblPr firstRow="1" bandRow="1">
                <a:tableStyleId>{5C22544A-7EE6-4342-B048-85BDC9FD1C3A}</a:tableStyleId>
              </a:tblPr>
              <a:tblGrid>
                <a:gridCol w="4038600">
                  <a:extLst>
                    <a:ext uri="{9D8B030D-6E8A-4147-A177-3AD203B41FA5}">
                      <a16:colId xmlns="" xmlns:a16="http://schemas.microsoft.com/office/drawing/2014/main" val="20000"/>
                    </a:ext>
                  </a:extLst>
                </a:gridCol>
                <a:gridCol w="4038600">
                  <a:extLst>
                    <a:ext uri="{9D8B030D-6E8A-4147-A177-3AD203B41FA5}">
                      <a16:colId xmlns="" xmlns:a16="http://schemas.microsoft.com/office/drawing/2014/main" val="20001"/>
                    </a:ext>
                  </a:extLst>
                </a:gridCol>
              </a:tblGrid>
              <a:tr h="258180">
                <a:tc>
                  <a:txBody>
                    <a:bodyPr/>
                    <a:lstStyle/>
                    <a:p>
                      <a:pPr algn="ctr"/>
                      <a:r>
                        <a:rPr lang="fa-IR" dirty="0" smtClean="0">
                          <a:cs typeface="B Yagut" pitchFamily="2" charset="-78"/>
                        </a:rPr>
                        <a:t>روشهای پیشگیری وکنترل</a:t>
                      </a:r>
                      <a:endParaRPr lang="en-US" dirty="0">
                        <a:cs typeface="B Yagut" pitchFamily="2" charset="-78"/>
                      </a:endParaRPr>
                    </a:p>
                  </a:txBody>
                  <a:tcPr/>
                </a:tc>
                <a:tc>
                  <a:txBody>
                    <a:bodyPr/>
                    <a:lstStyle/>
                    <a:p>
                      <a:pPr algn="ctr"/>
                      <a:r>
                        <a:rPr lang="fa-IR" dirty="0" smtClean="0">
                          <a:cs typeface="B Yagut" pitchFamily="2" charset="-78"/>
                        </a:rPr>
                        <a:t>عامل زیان</a:t>
                      </a:r>
                      <a:r>
                        <a:rPr lang="fa-IR" baseline="0" dirty="0" smtClean="0">
                          <a:cs typeface="B Yagut" pitchFamily="2" charset="-78"/>
                        </a:rPr>
                        <a:t> آور محیط کار</a:t>
                      </a:r>
                      <a:endParaRPr lang="en-US" dirty="0">
                        <a:cs typeface="B Yagut" pitchFamily="2" charset="-78"/>
                      </a:endParaRPr>
                    </a:p>
                  </a:txBody>
                  <a:tcPr/>
                </a:tc>
                <a:extLst>
                  <a:ext uri="{0D108BD9-81ED-4DB2-BD59-A6C34878D82A}">
                    <a16:rowId xmlns="" xmlns:a16="http://schemas.microsoft.com/office/drawing/2014/main" val="10000"/>
                  </a:ext>
                </a:extLst>
              </a:tr>
              <a:tr h="590630">
                <a:tc>
                  <a:txBody>
                    <a:bodyPr/>
                    <a:lstStyle/>
                    <a:p>
                      <a:pPr algn="ctr"/>
                      <a:r>
                        <a:rPr lang="fa-IR" sz="1600" dirty="0" smtClean="0">
                          <a:cs typeface="B Yagut" pitchFamily="2" charset="-78"/>
                        </a:rPr>
                        <a:t>روغن کاری دستگاههای با صدای زیاد</a:t>
                      </a:r>
                    </a:p>
                    <a:p>
                      <a:pPr algn="ctr"/>
                      <a:r>
                        <a:rPr lang="fa-IR" sz="1600" dirty="0" smtClean="0">
                          <a:cs typeface="B Yagut" pitchFamily="2" charset="-78"/>
                        </a:rPr>
                        <a:t>محصور کردن منبع تولید صدا</a:t>
                      </a:r>
                    </a:p>
                    <a:p>
                      <a:pPr algn="ctr"/>
                      <a:r>
                        <a:rPr lang="fa-IR" sz="1600" dirty="0" smtClean="0">
                          <a:cs typeface="B Yagut" pitchFamily="2" charset="-78"/>
                        </a:rPr>
                        <a:t>استفاده از گوشیهای مناسب</a:t>
                      </a:r>
                      <a:endParaRPr lang="en-US" sz="1600" dirty="0">
                        <a:cs typeface="B Yagut" pitchFamily="2" charset="-78"/>
                      </a:endParaRPr>
                    </a:p>
                  </a:txBody>
                  <a:tcPr/>
                </a:tc>
                <a:tc>
                  <a:txBody>
                    <a:bodyPr/>
                    <a:lstStyle/>
                    <a:p>
                      <a:pPr algn="ctr"/>
                      <a:r>
                        <a:rPr lang="fa-IR" sz="1600" dirty="0" smtClean="0">
                          <a:cs typeface="B Yagut" pitchFamily="2" charset="-78"/>
                        </a:rPr>
                        <a:t>بالا بودن صدا در محیط کار</a:t>
                      </a:r>
                      <a:endParaRPr lang="en-US" sz="1600" dirty="0">
                        <a:cs typeface="B Yagut" pitchFamily="2" charset="-78"/>
                      </a:endParaRPr>
                    </a:p>
                  </a:txBody>
                  <a:tcPr/>
                </a:tc>
                <a:extLst>
                  <a:ext uri="{0D108BD9-81ED-4DB2-BD59-A6C34878D82A}">
                    <a16:rowId xmlns="" xmlns:a16="http://schemas.microsoft.com/office/drawing/2014/main" val="10001"/>
                  </a:ext>
                </a:extLst>
              </a:tr>
              <a:tr h="742709">
                <a:tc>
                  <a:txBody>
                    <a:bodyPr/>
                    <a:lstStyle/>
                    <a:p>
                      <a:pPr algn="ctr"/>
                      <a:r>
                        <a:rPr lang="fa-IR" sz="1600" dirty="0" smtClean="0">
                          <a:cs typeface="B Yagut" pitchFamily="2" charset="-78"/>
                        </a:rPr>
                        <a:t>نوشیدن</a:t>
                      </a:r>
                      <a:r>
                        <a:rPr lang="fa-IR" sz="1600" baseline="0" dirty="0" smtClean="0">
                          <a:cs typeface="B Yagut" pitchFamily="2" charset="-78"/>
                        </a:rPr>
                        <a:t> مایعات فراوان</a:t>
                      </a:r>
                    </a:p>
                    <a:p>
                      <a:pPr algn="ctr"/>
                      <a:r>
                        <a:rPr lang="fa-IR" sz="1600" baseline="0" dirty="0" smtClean="0">
                          <a:cs typeface="B Yagut" pitchFamily="2" charset="-78"/>
                        </a:rPr>
                        <a:t>استحمام واستفاده از وسایل سرمایشی</a:t>
                      </a:r>
                    </a:p>
                    <a:p>
                      <a:pPr algn="ctr"/>
                      <a:r>
                        <a:rPr lang="fa-IR" sz="1600" baseline="0" dirty="0" smtClean="0">
                          <a:cs typeface="B Yagut" pitchFamily="2" charset="-78"/>
                        </a:rPr>
                        <a:t>استفاده از عینک حفاظتی در صورت تماس کارگر با اجسام داغ</a:t>
                      </a:r>
                      <a:endParaRPr lang="en-US" sz="1600" dirty="0">
                        <a:cs typeface="B Yagut" pitchFamily="2" charset="-78"/>
                      </a:endParaRPr>
                    </a:p>
                  </a:txBody>
                  <a:tcPr/>
                </a:tc>
                <a:tc>
                  <a:txBody>
                    <a:bodyPr/>
                    <a:lstStyle/>
                    <a:p>
                      <a:pPr algn="ctr"/>
                      <a:r>
                        <a:rPr lang="fa-IR" sz="1600" dirty="0" smtClean="0">
                          <a:cs typeface="B Yagut" pitchFamily="2" charset="-78"/>
                        </a:rPr>
                        <a:t>گرمای بیش از حد محیط کار</a:t>
                      </a:r>
                      <a:endParaRPr lang="en-US" sz="1600" dirty="0">
                        <a:cs typeface="B Yagut" pitchFamily="2" charset="-78"/>
                      </a:endParaRPr>
                    </a:p>
                  </a:txBody>
                  <a:tcPr/>
                </a:tc>
                <a:extLst>
                  <a:ext uri="{0D108BD9-81ED-4DB2-BD59-A6C34878D82A}">
                    <a16:rowId xmlns="" xmlns:a16="http://schemas.microsoft.com/office/drawing/2014/main" val="10002"/>
                  </a:ext>
                </a:extLst>
              </a:tr>
              <a:tr h="572947">
                <a:tc>
                  <a:txBody>
                    <a:bodyPr/>
                    <a:lstStyle/>
                    <a:p>
                      <a:pPr algn="ctr"/>
                      <a:r>
                        <a:rPr lang="fa-IR" sz="1600" dirty="0" smtClean="0">
                          <a:cs typeface="B Yagut" pitchFamily="2" charset="-78"/>
                        </a:rPr>
                        <a:t>پوشیدن لباس گرم ونوشیدن مایعات گرم</a:t>
                      </a:r>
                    </a:p>
                    <a:p>
                      <a:pPr algn="ctr"/>
                      <a:r>
                        <a:rPr lang="fa-IR" sz="1600" dirty="0" smtClean="0">
                          <a:cs typeface="B Yagut" pitchFamily="2" charset="-78"/>
                        </a:rPr>
                        <a:t>تعبیه یک اتاقک گرم  درنزدیکی محل کار </a:t>
                      </a:r>
                    </a:p>
                    <a:p>
                      <a:pPr algn="ctr"/>
                      <a:r>
                        <a:rPr lang="fa-IR" sz="1600" dirty="0" smtClean="0">
                          <a:cs typeface="B Yagut" pitchFamily="2" charset="-78"/>
                        </a:rPr>
                        <a:t>استفاده</a:t>
                      </a:r>
                      <a:r>
                        <a:rPr lang="fa-IR" sz="1600" baseline="0" dirty="0" smtClean="0">
                          <a:cs typeface="B Yagut" pitchFamily="2" charset="-78"/>
                        </a:rPr>
                        <a:t> از بخاری مناسب در محیط کار</a:t>
                      </a:r>
                      <a:endParaRPr lang="en-US" sz="1600" dirty="0">
                        <a:cs typeface="B Yagut" pitchFamily="2" charset="-78"/>
                      </a:endParaRPr>
                    </a:p>
                  </a:txBody>
                  <a:tcPr/>
                </a:tc>
                <a:tc>
                  <a:txBody>
                    <a:bodyPr/>
                    <a:lstStyle/>
                    <a:p>
                      <a:pPr algn="ctr"/>
                      <a:r>
                        <a:rPr lang="fa-IR" sz="1600" dirty="0" smtClean="0">
                          <a:cs typeface="B Yagut" pitchFamily="2" charset="-78"/>
                        </a:rPr>
                        <a:t>سرمای بیش از حد محیط کار</a:t>
                      </a:r>
                      <a:endParaRPr lang="en-US" sz="1600" dirty="0">
                        <a:cs typeface="B Yagut" pitchFamily="2" charset="-78"/>
                      </a:endParaRPr>
                    </a:p>
                  </a:txBody>
                  <a:tcPr/>
                </a:tc>
                <a:extLst>
                  <a:ext uri="{0D108BD9-81ED-4DB2-BD59-A6C34878D82A}">
                    <a16:rowId xmlns="" xmlns:a16="http://schemas.microsoft.com/office/drawing/2014/main" val="10003"/>
                  </a:ext>
                </a:extLst>
              </a:tr>
              <a:tr h="572947">
                <a:tc>
                  <a:txBody>
                    <a:bodyPr/>
                    <a:lstStyle/>
                    <a:p>
                      <a:pPr algn="ctr"/>
                      <a:r>
                        <a:rPr lang="fa-IR" sz="1600" dirty="0" smtClean="0">
                          <a:cs typeface="B Yagut" pitchFamily="2" charset="-78"/>
                        </a:rPr>
                        <a:t>باز نمودن پنجره واستفاده از نور طبیعی</a:t>
                      </a:r>
                    </a:p>
                    <a:p>
                      <a:pPr algn="ctr"/>
                      <a:r>
                        <a:rPr lang="fa-IR" sz="1600" dirty="0" smtClean="0">
                          <a:cs typeface="B Yagut" pitchFamily="2" charset="-78"/>
                        </a:rPr>
                        <a:t>روشن نمودن رنگ دیوار های محیط کار</a:t>
                      </a:r>
                    </a:p>
                    <a:p>
                      <a:pPr algn="ctr"/>
                      <a:r>
                        <a:rPr lang="fa-IR" sz="1600" dirty="0" smtClean="0">
                          <a:cs typeface="B Yagut" pitchFamily="2" charset="-78"/>
                        </a:rPr>
                        <a:t>استفاده از نور مصنوعی کافی در محیط کار</a:t>
                      </a:r>
                      <a:endParaRPr lang="en-US" sz="1600" dirty="0">
                        <a:cs typeface="B Yagut" pitchFamily="2" charset="-78"/>
                      </a:endParaRPr>
                    </a:p>
                  </a:txBody>
                  <a:tcPr/>
                </a:tc>
                <a:tc>
                  <a:txBody>
                    <a:bodyPr/>
                    <a:lstStyle/>
                    <a:p>
                      <a:pPr algn="ctr"/>
                      <a:r>
                        <a:rPr lang="fa-IR" sz="1600" dirty="0" smtClean="0">
                          <a:cs typeface="B Yagut" pitchFamily="2" charset="-78"/>
                        </a:rPr>
                        <a:t>کم بودن روشنایی محیط کار</a:t>
                      </a:r>
                      <a:endParaRPr lang="en-US" sz="1600" dirty="0">
                        <a:cs typeface="B Yagut" pitchFamily="2" charset="-78"/>
                      </a:endParaRPr>
                    </a:p>
                  </a:txBody>
                  <a:tcPr/>
                </a:tc>
                <a:extLst>
                  <a:ext uri="{0D108BD9-81ED-4DB2-BD59-A6C34878D82A}">
                    <a16:rowId xmlns="" xmlns:a16="http://schemas.microsoft.com/office/drawing/2014/main" val="10004"/>
                  </a:ext>
                </a:extLst>
              </a:tr>
              <a:tr h="742709">
                <a:tc>
                  <a:txBody>
                    <a:bodyPr/>
                    <a:lstStyle/>
                    <a:p>
                      <a:pPr algn="ctr"/>
                      <a:r>
                        <a:rPr lang="fa-IR" sz="1600" dirty="0" smtClean="0">
                          <a:cs typeface="B Yagut" pitchFamily="2" charset="-78"/>
                        </a:rPr>
                        <a:t>تعبیه پنجره ها در نزدیکی سقف </a:t>
                      </a:r>
                    </a:p>
                    <a:p>
                      <a:pPr algn="ctr"/>
                      <a:r>
                        <a:rPr lang="fa-IR" sz="1600" dirty="0" smtClean="0">
                          <a:cs typeface="B Yagut" pitchFamily="2" charset="-78"/>
                        </a:rPr>
                        <a:t>عدم براقیت سطح کار</a:t>
                      </a:r>
                    </a:p>
                    <a:p>
                      <a:pPr algn="ctr"/>
                      <a:r>
                        <a:rPr lang="fa-IR" sz="1600" dirty="0" smtClean="0">
                          <a:cs typeface="B Yagut" pitchFamily="2" charset="-78"/>
                        </a:rPr>
                        <a:t>قرارگیری</a:t>
                      </a:r>
                      <a:r>
                        <a:rPr lang="fa-IR" sz="1600" baseline="0" dirty="0" smtClean="0">
                          <a:cs typeface="B Yagut" pitchFamily="2" charset="-78"/>
                        </a:rPr>
                        <a:t> مناسب لامپها وعدم خیرگی درچشم کارگر</a:t>
                      </a:r>
                    </a:p>
                    <a:p>
                      <a:pPr algn="ctr"/>
                      <a:endParaRPr lang="en-US" sz="1600" dirty="0">
                        <a:cs typeface="B Yagut" pitchFamily="2" charset="-78"/>
                      </a:endParaRPr>
                    </a:p>
                  </a:txBody>
                  <a:tcPr/>
                </a:tc>
                <a:tc>
                  <a:txBody>
                    <a:bodyPr/>
                    <a:lstStyle/>
                    <a:p>
                      <a:pPr algn="ctr"/>
                      <a:r>
                        <a:rPr lang="fa-IR" sz="1600" dirty="0" smtClean="0">
                          <a:cs typeface="B Yagut" pitchFamily="2" charset="-78"/>
                        </a:rPr>
                        <a:t>زیاد بودن روشنایی محیط کار</a:t>
                      </a:r>
                      <a:endParaRPr lang="en-US" sz="1600" dirty="0">
                        <a:cs typeface="B Yagut" pitchFamily="2" charset="-78"/>
                      </a:endParaRPr>
                    </a:p>
                  </a:txBody>
                  <a:tcPr/>
                </a:tc>
                <a:extLst>
                  <a:ext uri="{0D108BD9-81ED-4DB2-BD59-A6C34878D82A}">
                    <a16:rowId xmlns="" xmlns:a16="http://schemas.microsoft.com/office/drawing/2014/main" val="10005"/>
                  </a:ext>
                </a:extLst>
              </a:tr>
            </a:tbl>
          </a:graphicData>
        </a:graphic>
      </p:graphicFrame>
      <p:pic>
        <p:nvPicPr>
          <p:cNvPr id="3" name="جدول۱.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09800" y="5438775"/>
            <a:ext cx="609600" cy="609600"/>
          </a:xfrm>
          <a:prstGeom prst="rect">
            <a:avLst/>
          </a:prstGeom>
        </p:spPr>
      </p:pic>
    </p:spTree>
    <p:extLst>
      <p:ext uri="{BB962C8B-B14F-4D97-AF65-F5344CB8AC3E}">
        <p14:creationId xmlns:p14="http://schemas.microsoft.com/office/powerpoint/2010/main" val="563088889"/>
      </p:ext>
    </p:extLst>
  </p:cSld>
  <p:clrMapOvr>
    <a:masterClrMapping/>
  </p:clrMapOvr>
  <mc:AlternateContent xmlns:mc="http://schemas.openxmlformats.org/markup-compatibility/2006" xmlns:p14="http://schemas.microsoft.com/office/powerpoint/2010/main">
    <mc:Choice Requires="p14">
      <p:transition spd="slow" p14:dur="2000" advTm="1380"/>
    </mc:Choice>
    <mc:Fallback xmlns="">
      <p:transition spd="slow" advTm="1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1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88191084"/>
              </p:ext>
            </p:extLst>
          </p:nvPr>
        </p:nvGraphicFramePr>
        <p:xfrm>
          <a:off x="762000" y="567113"/>
          <a:ext cx="7848600" cy="5521960"/>
        </p:xfrm>
        <a:graphic>
          <a:graphicData uri="http://schemas.openxmlformats.org/drawingml/2006/table">
            <a:tbl>
              <a:tblPr firstRow="1" bandRow="1">
                <a:tableStyleId>{5C22544A-7EE6-4342-B048-85BDC9FD1C3A}</a:tableStyleId>
              </a:tblPr>
              <a:tblGrid>
                <a:gridCol w="3924300">
                  <a:extLst>
                    <a:ext uri="{9D8B030D-6E8A-4147-A177-3AD203B41FA5}">
                      <a16:colId xmlns="" xmlns:a16="http://schemas.microsoft.com/office/drawing/2014/main" val="20000"/>
                    </a:ext>
                  </a:extLst>
                </a:gridCol>
                <a:gridCol w="3924300">
                  <a:extLst>
                    <a:ext uri="{9D8B030D-6E8A-4147-A177-3AD203B41FA5}">
                      <a16:colId xmlns="" xmlns:a16="http://schemas.microsoft.com/office/drawing/2014/main" val="20001"/>
                    </a:ext>
                  </a:extLst>
                </a:gridCol>
              </a:tblGrid>
              <a:tr h="749300">
                <a:tc>
                  <a:txBody>
                    <a:bodyPr/>
                    <a:lstStyle/>
                    <a:p>
                      <a:pPr algn="ctr"/>
                      <a:r>
                        <a:rPr lang="fa-IR" dirty="0" smtClean="0">
                          <a:cs typeface="B Yagut" pitchFamily="2" charset="-78"/>
                        </a:rPr>
                        <a:t>روشهای کنترل وپیشگیری</a:t>
                      </a:r>
                      <a:endParaRPr lang="en-US" dirty="0">
                        <a:cs typeface="B Yagut" pitchFamily="2" charset="-78"/>
                      </a:endParaRPr>
                    </a:p>
                  </a:txBody>
                  <a:tcPr/>
                </a:tc>
                <a:tc>
                  <a:txBody>
                    <a:bodyPr/>
                    <a:lstStyle/>
                    <a:p>
                      <a:pPr algn="ctr"/>
                      <a:r>
                        <a:rPr lang="fa-IR" sz="1800" dirty="0" smtClean="0">
                          <a:cs typeface="B Yagut" pitchFamily="2" charset="-78"/>
                        </a:rPr>
                        <a:t>عامل</a:t>
                      </a:r>
                      <a:r>
                        <a:rPr lang="fa-IR" sz="1800" baseline="0" dirty="0" smtClean="0">
                          <a:cs typeface="B Yagut" pitchFamily="2" charset="-78"/>
                        </a:rPr>
                        <a:t> زیان آور محیط</a:t>
                      </a:r>
                      <a:endParaRPr lang="en-US" sz="1800" dirty="0">
                        <a:cs typeface="B Yagut" pitchFamily="2" charset="-78"/>
                      </a:endParaRPr>
                    </a:p>
                  </a:txBody>
                  <a:tcPr/>
                </a:tc>
                <a:extLst>
                  <a:ext uri="{0D108BD9-81ED-4DB2-BD59-A6C34878D82A}">
                    <a16:rowId xmlns="" xmlns:a16="http://schemas.microsoft.com/office/drawing/2014/main" val="10000"/>
                  </a:ext>
                </a:extLst>
              </a:tr>
              <a:tr h="749300">
                <a:tc>
                  <a:txBody>
                    <a:bodyPr/>
                    <a:lstStyle/>
                    <a:p>
                      <a:pPr algn="ctr"/>
                      <a:r>
                        <a:rPr lang="fa-IR" sz="1600" dirty="0" smtClean="0">
                          <a:cs typeface="B Yagut" pitchFamily="2" charset="-78"/>
                        </a:rPr>
                        <a:t>استفاده از عینک مخصوص جوشکاری</a:t>
                      </a:r>
                    </a:p>
                    <a:p>
                      <a:pPr algn="ctr"/>
                      <a:r>
                        <a:rPr lang="fa-IR" sz="1600" dirty="0" smtClean="0">
                          <a:cs typeface="B Yagut" pitchFamily="2" charset="-78"/>
                        </a:rPr>
                        <a:t>انجام کار در فضای باز واستفاده از تهویه مناسب</a:t>
                      </a:r>
                      <a:endParaRPr lang="en-US" sz="1600" dirty="0">
                        <a:cs typeface="B Yagut" pitchFamily="2" charset="-78"/>
                      </a:endParaRPr>
                    </a:p>
                  </a:txBody>
                  <a:tcPr/>
                </a:tc>
                <a:tc>
                  <a:txBody>
                    <a:bodyPr/>
                    <a:lstStyle/>
                    <a:p>
                      <a:pPr algn="ctr"/>
                      <a:r>
                        <a:rPr lang="fa-IR" sz="1600" dirty="0" smtClean="0">
                          <a:cs typeface="B Yagut" pitchFamily="2" charset="-78"/>
                        </a:rPr>
                        <a:t>اشعه جوشکاری</a:t>
                      </a:r>
                      <a:endParaRPr lang="en-US" sz="1600" dirty="0">
                        <a:cs typeface="B Yagut" pitchFamily="2" charset="-78"/>
                      </a:endParaRPr>
                    </a:p>
                  </a:txBody>
                  <a:tcPr/>
                </a:tc>
                <a:extLst>
                  <a:ext uri="{0D108BD9-81ED-4DB2-BD59-A6C34878D82A}">
                    <a16:rowId xmlns="" xmlns:a16="http://schemas.microsoft.com/office/drawing/2014/main" val="10001"/>
                  </a:ext>
                </a:extLst>
              </a:tr>
              <a:tr h="749300">
                <a:tc>
                  <a:txBody>
                    <a:bodyPr/>
                    <a:lstStyle/>
                    <a:p>
                      <a:pPr algn="ctr"/>
                      <a:r>
                        <a:rPr lang="fa-IR" sz="1600" dirty="0" smtClean="0">
                          <a:cs typeface="B Yagut" pitchFamily="2" charset="-78"/>
                        </a:rPr>
                        <a:t>استفاده از تهویه مناسب </a:t>
                      </a:r>
                    </a:p>
                    <a:p>
                      <a:pPr algn="ctr"/>
                      <a:r>
                        <a:rPr lang="fa-IR" sz="1600" dirty="0" smtClean="0">
                          <a:cs typeface="B Yagut" pitchFamily="2" charset="-78"/>
                        </a:rPr>
                        <a:t>استفاده از ماسک ووسایل حفاظتی مناسب</a:t>
                      </a:r>
                    </a:p>
                    <a:p>
                      <a:pPr algn="ctr"/>
                      <a:r>
                        <a:rPr lang="fa-IR" sz="1600" dirty="0" smtClean="0">
                          <a:cs typeface="B Yagut" pitchFamily="2" charset="-78"/>
                        </a:rPr>
                        <a:t>استحمام پس از پایان کار</a:t>
                      </a:r>
                      <a:endParaRPr lang="en-US" sz="1600" dirty="0">
                        <a:cs typeface="B Yagut" pitchFamily="2" charset="-78"/>
                      </a:endParaRPr>
                    </a:p>
                  </a:txBody>
                  <a:tcPr/>
                </a:tc>
                <a:tc>
                  <a:txBody>
                    <a:bodyPr/>
                    <a:lstStyle/>
                    <a:p>
                      <a:pPr algn="ctr"/>
                      <a:r>
                        <a:rPr lang="fa-IR" sz="1600" dirty="0" smtClean="0">
                          <a:cs typeface="B Yagut" pitchFamily="2" charset="-78"/>
                        </a:rPr>
                        <a:t>گرد وغبار ،دود</a:t>
                      </a:r>
                      <a:r>
                        <a:rPr lang="fa-IR" sz="1600" baseline="0" dirty="0" smtClean="0">
                          <a:cs typeface="B Yagut" pitchFamily="2" charset="-78"/>
                        </a:rPr>
                        <a:t> وگاز</a:t>
                      </a:r>
                      <a:r>
                        <a:rPr lang="fa-IR" sz="1600" dirty="0" smtClean="0">
                          <a:cs typeface="B Yagut" pitchFamily="2" charset="-78"/>
                        </a:rPr>
                        <a:t>در محیط کار</a:t>
                      </a:r>
                      <a:endParaRPr lang="en-US" sz="1600" dirty="0">
                        <a:cs typeface="B Yagut" pitchFamily="2" charset="-78"/>
                      </a:endParaRPr>
                    </a:p>
                  </a:txBody>
                  <a:tcPr/>
                </a:tc>
                <a:extLst>
                  <a:ext uri="{0D108BD9-81ED-4DB2-BD59-A6C34878D82A}">
                    <a16:rowId xmlns="" xmlns:a16="http://schemas.microsoft.com/office/drawing/2014/main" val="10002"/>
                  </a:ext>
                </a:extLst>
              </a:tr>
              <a:tr h="749300">
                <a:tc>
                  <a:txBody>
                    <a:bodyPr/>
                    <a:lstStyle/>
                    <a:p>
                      <a:pPr algn="ctr"/>
                      <a:r>
                        <a:rPr lang="fa-IR" sz="1600" dirty="0" smtClean="0">
                          <a:cs typeface="B Yagut" pitchFamily="2" charset="-78"/>
                        </a:rPr>
                        <a:t>استحمام پس از پایان کار</a:t>
                      </a:r>
                    </a:p>
                    <a:p>
                      <a:pPr algn="ctr"/>
                      <a:r>
                        <a:rPr lang="fa-IR" sz="1600" dirty="0" smtClean="0">
                          <a:cs typeface="B Yagut" pitchFamily="2" charset="-78"/>
                        </a:rPr>
                        <a:t>استفاده از ماسک ووسایل حفاظتی مناسب </a:t>
                      </a:r>
                    </a:p>
                    <a:p>
                      <a:pPr algn="ctr"/>
                      <a:r>
                        <a:rPr lang="fa-IR" sz="1600" dirty="0" smtClean="0">
                          <a:cs typeface="B Yagut" pitchFamily="2" charset="-78"/>
                        </a:rPr>
                        <a:t>عدم استعمال دخانیات وخوردن وآشامیدن</a:t>
                      </a:r>
                    </a:p>
                    <a:p>
                      <a:pPr algn="ctr"/>
                      <a:r>
                        <a:rPr lang="fa-IR" sz="1600" dirty="0" smtClean="0">
                          <a:cs typeface="B Yagut" pitchFamily="2" charset="-78"/>
                        </a:rPr>
                        <a:t>تعویض وشستشوی لباس پس از پایان کار</a:t>
                      </a:r>
                      <a:endParaRPr lang="en-US" sz="1600" dirty="0">
                        <a:cs typeface="B Yagut" pitchFamily="2" charset="-78"/>
                      </a:endParaRPr>
                    </a:p>
                  </a:txBody>
                  <a:tcPr/>
                </a:tc>
                <a:tc>
                  <a:txBody>
                    <a:bodyPr/>
                    <a:lstStyle/>
                    <a:p>
                      <a:pPr algn="ctr"/>
                      <a:r>
                        <a:rPr lang="fa-IR" sz="1600" dirty="0" smtClean="0">
                          <a:cs typeface="B Yagut" pitchFamily="2" charset="-78"/>
                        </a:rPr>
                        <a:t>وجود</a:t>
                      </a:r>
                      <a:r>
                        <a:rPr lang="fa-IR" sz="1600" baseline="0" dirty="0" smtClean="0">
                          <a:cs typeface="B Yagut" pitchFamily="2" charset="-78"/>
                        </a:rPr>
                        <a:t> موادشیمیایی وسموم در محیط کار</a:t>
                      </a:r>
                      <a:endParaRPr lang="en-US" sz="1600" dirty="0">
                        <a:cs typeface="B Yagut" pitchFamily="2" charset="-78"/>
                      </a:endParaRPr>
                    </a:p>
                  </a:txBody>
                  <a:tcPr/>
                </a:tc>
                <a:extLst>
                  <a:ext uri="{0D108BD9-81ED-4DB2-BD59-A6C34878D82A}">
                    <a16:rowId xmlns="" xmlns:a16="http://schemas.microsoft.com/office/drawing/2014/main" val="10003"/>
                  </a:ext>
                </a:extLst>
              </a:tr>
              <a:tr h="749300">
                <a:tc>
                  <a:txBody>
                    <a:bodyPr/>
                    <a:lstStyle/>
                    <a:p>
                      <a:pPr algn="ctr"/>
                      <a:r>
                        <a:rPr lang="fa-IR" sz="1600" dirty="0" smtClean="0">
                          <a:cs typeface="B Yagut" pitchFamily="2" charset="-78"/>
                        </a:rPr>
                        <a:t>رعایت بهداشت ونظافت فردی ومحیطی</a:t>
                      </a:r>
                    </a:p>
                    <a:p>
                      <a:pPr algn="ctr"/>
                      <a:r>
                        <a:rPr lang="fa-IR" sz="1600" dirty="0" smtClean="0">
                          <a:cs typeface="B Yagut" pitchFamily="2" charset="-78"/>
                        </a:rPr>
                        <a:t>استفاده از دستکش ،ماسک</a:t>
                      </a:r>
                      <a:r>
                        <a:rPr lang="fa-IR" sz="1600" baseline="0" dirty="0" smtClean="0">
                          <a:cs typeface="B Yagut" pitchFamily="2" charset="-78"/>
                        </a:rPr>
                        <a:t> وسایر وسایل حفاظتی</a:t>
                      </a:r>
                    </a:p>
                    <a:p>
                      <a:pPr algn="ctr"/>
                      <a:r>
                        <a:rPr lang="fa-IR" sz="1600" baseline="0" dirty="0" smtClean="0">
                          <a:cs typeface="B Yagut" pitchFamily="2" charset="-78"/>
                        </a:rPr>
                        <a:t>انجام واکسیناسیون</a:t>
                      </a:r>
                      <a:endParaRPr lang="en-US" sz="1600" dirty="0">
                        <a:cs typeface="B Yagut" pitchFamily="2" charset="-78"/>
                      </a:endParaRPr>
                    </a:p>
                  </a:txBody>
                  <a:tcPr/>
                </a:tc>
                <a:tc>
                  <a:txBody>
                    <a:bodyPr/>
                    <a:lstStyle/>
                    <a:p>
                      <a:pPr algn="ctr"/>
                      <a:r>
                        <a:rPr lang="fa-IR" sz="1600" dirty="0" smtClean="0">
                          <a:cs typeface="B Yagut" pitchFamily="2" charset="-78"/>
                        </a:rPr>
                        <a:t>وجود عوامل بیولوژیکی در محیط کار</a:t>
                      </a:r>
                      <a:endParaRPr lang="en-US" sz="1600" dirty="0">
                        <a:cs typeface="B Yagut" pitchFamily="2" charset="-78"/>
                      </a:endParaRPr>
                    </a:p>
                  </a:txBody>
                  <a:tcPr/>
                </a:tc>
                <a:extLst>
                  <a:ext uri="{0D108BD9-81ED-4DB2-BD59-A6C34878D82A}">
                    <a16:rowId xmlns="" xmlns:a16="http://schemas.microsoft.com/office/drawing/2014/main" val="10004"/>
                  </a:ext>
                </a:extLst>
              </a:tr>
              <a:tr h="749300">
                <a:tc>
                  <a:txBody>
                    <a:bodyPr/>
                    <a:lstStyle/>
                    <a:p>
                      <a:pPr algn="ctr"/>
                      <a:r>
                        <a:rPr lang="fa-IR" sz="1600" dirty="0" smtClean="0">
                          <a:cs typeface="B Yagut" pitchFamily="2" charset="-78"/>
                        </a:rPr>
                        <a:t>استفاده از وسایل چرخ دار جهت حمل بار</a:t>
                      </a:r>
                    </a:p>
                    <a:p>
                      <a:pPr algn="ctr"/>
                      <a:r>
                        <a:rPr lang="fa-IR" sz="1600" dirty="0" smtClean="0">
                          <a:cs typeface="B Yagut" pitchFamily="2" charset="-78"/>
                        </a:rPr>
                        <a:t>خم نکردن کمر به هنگام</a:t>
                      </a:r>
                      <a:r>
                        <a:rPr lang="fa-IR" sz="1600" baseline="0" dirty="0" smtClean="0">
                          <a:cs typeface="B Yagut" pitchFamily="2" charset="-78"/>
                        </a:rPr>
                        <a:t> بلند کردن اشیا</a:t>
                      </a:r>
                    </a:p>
                    <a:p>
                      <a:pPr algn="ctr"/>
                      <a:r>
                        <a:rPr lang="fa-IR" sz="1600" baseline="0" dirty="0" smtClean="0">
                          <a:cs typeface="B Yagut" pitchFamily="2" charset="-78"/>
                        </a:rPr>
                        <a:t>خم کردن زانو ونزدیک کردن بار به بدن</a:t>
                      </a:r>
                    </a:p>
                    <a:p>
                      <a:pPr algn="ctr"/>
                      <a:r>
                        <a:rPr lang="fa-IR" sz="1600" baseline="0" dirty="0" smtClean="0">
                          <a:cs typeface="B Yagut" pitchFamily="2" charset="-78"/>
                        </a:rPr>
                        <a:t>انجام حرکات نرمشی وکششی برای تقویت عضلات بدن</a:t>
                      </a:r>
                      <a:endParaRPr lang="en-US" sz="1600" dirty="0">
                        <a:cs typeface="B Yagut" pitchFamily="2" charset="-78"/>
                      </a:endParaRPr>
                    </a:p>
                  </a:txBody>
                  <a:tcPr/>
                </a:tc>
                <a:tc>
                  <a:txBody>
                    <a:bodyPr/>
                    <a:lstStyle/>
                    <a:p>
                      <a:r>
                        <a:rPr lang="fa-IR" sz="1600" dirty="0" smtClean="0">
                          <a:cs typeface="B Yagut" pitchFamily="2" charset="-78"/>
                        </a:rPr>
                        <a:t>حمل اشیا وقرار گرفتن بدن در وضعیت نامناسب</a:t>
                      </a:r>
                    </a:p>
                    <a:p>
                      <a:pPr algn="ctr"/>
                      <a:r>
                        <a:rPr lang="fa-IR" sz="1600" dirty="0" smtClean="0">
                          <a:cs typeface="B Yagut" pitchFamily="2" charset="-78"/>
                        </a:rPr>
                        <a:t>(ارگونومی نامناسب)</a:t>
                      </a:r>
                      <a:endParaRPr lang="en-US" sz="1600" dirty="0">
                        <a:cs typeface="B Yagut" pitchFamily="2" charset="-78"/>
                      </a:endParaRPr>
                    </a:p>
                  </a:txBody>
                  <a:tcPr/>
                </a:tc>
                <a:extLst>
                  <a:ext uri="{0D108BD9-81ED-4DB2-BD59-A6C34878D82A}">
                    <a16:rowId xmlns="" xmlns:a16="http://schemas.microsoft.com/office/drawing/2014/main" val="10005"/>
                  </a:ext>
                </a:extLst>
              </a:tr>
            </a:tbl>
          </a:graphicData>
        </a:graphic>
      </p:graphicFrame>
      <p:pic>
        <p:nvPicPr>
          <p:cNvPr id="3" name="جدول۲.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57400" y="5486400"/>
            <a:ext cx="609600" cy="609600"/>
          </a:xfrm>
          <a:prstGeom prst="rect">
            <a:avLst/>
          </a:prstGeom>
        </p:spPr>
      </p:pic>
    </p:spTree>
    <p:extLst>
      <p:ext uri="{BB962C8B-B14F-4D97-AF65-F5344CB8AC3E}">
        <p14:creationId xmlns:p14="http://schemas.microsoft.com/office/powerpoint/2010/main" val="1491514033"/>
      </p:ext>
    </p:extLst>
  </p:cSld>
  <p:clrMapOvr>
    <a:masterClrMapping/>
  </p:clrMapOvr>
  <mc:AlternateContent xmlns:mc="http://schemas.openxmlformats.org/markup-compatibility/2006" xmlns:p14="http://schemas.microsoft.com/office/powerpoint/2010/main">
    <mc:Choice Requires="p14">
      <p:transition spd="slow" p14:dur="2000" advTm="1340"/>
    </mc:Choice>
    <mc:Fallback xmlns="">
      <p:transition spd="slow" advTm="1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itchFamily="2" charset="-78"/>
              </a:rPr>
              <a:t>خلاصه مطالب ونتیجه گیری</a:t>
            </a:r>
            <a:endParaRPr lang="en-US" sz="4000" dirty="0">
              <a:cs typeface="B Yagut" pitchFamily="2" charset="-78"/>
            </a:endParaRPr>
          </a:p>
        </p:txBody>
      </p:sp>
      <p:sp>
        <p:nvSpPr>
          <p:cNvPr id="3" name="Content Placeholder 2"/>
          <p:cNvSpPr>
            <a:spLocks noGrp="1"/>
          </p:cNvSpPr>
          <p:nvPr>
            <p:ph idx="1"/>
          </p:nvPr>
        </p:nvSpPr>
        <p:spPr>
          <a:xfrm>
            <a:off x="457200" y="1447800"/>
            <a:ext cx="8458200" cy="4525963"/>
          </a:xfrm>
        </p:spPr>
        <p:txBody>
          <a:bodyPr>
            <a:normAutofit/>
          </a:bodyPr>
          <a:lstStyle/>
          <a:p>
            <a:pPr marL="0" lvl="0" indent="0" algn="r" rtl="1">
              <a:buNone/>
            </a:pPr>
            <a:r>
              <a:rPr lang="fa-IR" sz="2500" dirty="0">
                <a:cs typeface="B Yagut" pitchFamily="2" charset="-78"/>
              </a:rPr>
              <a:t>در حال حاضر، بیش از نیمی از جمعیت جهان در مشاغل مختلف، در معرض طیف وسیعی از عوامل زیان آوروآلاینده های محیط کار قرار دارند که این امر پیامدهای بهداشتی ناگواری را </a:t>
            </a:r>
            <a:r>
              <a:rPr lang="fa-IR" sz="2500" dirty="0">
                <a:solidFill>
                  <a:prstClr val="black"/>
                </a:solidFill>
                <a:cs typeface="B Yagut" pitchFamily="2" charset="-78"/>
              </a:rPr>
              <a:t>برای شاغلین وخانواده هایشان به همراه داشته وامکان ابتلا به بیماریهای شغلی را افزایش داده </a:t>
            </a:r>
            <a:r>
              <a:rPr lang="fa-IR" sz="2500" dirty="0" smtClean="0">
                <a:solidFill>
                  <a:prstClr val="black"/>
                </a:solidFill>
                <a:cs typeface="B Yagut" pitchFamily="2" charset="-78"/>
              </a:rPr>
              <a:t>است.</a:t>
            </a:r>
            <a:endParaRPr lang="fa-IR" sz="2500" dirty="0">
              <a:solidFill>
                <a:prstClr val="black"/>
              </a:solidFill>
              <a:cs typeface="B Yagut" pitchFamily="2" charset="-78"/>
            </a:endParaRPr>
          </a:p>
          <a:p>
            <a:pPr marL="0" lvl="0" indent="0" algn="r" rtl="1">
              <a:buNone/>
            </a:pPr>
            <a:r>
              <a:rPr lang="fa-IR" sz="2500" dirty="0">
                <a:solidFill>
                  <a:prstClr val="black"/>
                </a:solidFill>
                <a:cs typeface="B Yagut" pitchFamily="2" charset="-78"/>
              </a:rPr>
              <a:t>لذا بهورزان عزیز که همواره سنگربانان نظام سلامت </a:t>
            </a:r>
            <a:r>
              <a:rPr lang="fa-IR" sz="2500" dirty="0" smtClean="0">
                <a:solidFill>
                  <a:prstClr val="black"/>
                </a:solidFill>
                <a:cs typeface="B Yagut" pitchFamily="2" charset="-78"/>
              </a:rPr>
              <a:t>بوده‌اند</a:t>
            </a:r>
            <a:r>
              <a:rPr lang="fa-IR" sz="2500" dirty="0">
                <a:solidFill>
                  <a:prstClr val="black"/>
                </a:solidFill>
                <a:cs typeface="B Yagut" pitchFamily="2" charset="-78"/>
              </a:rPr>
              <a:t>، بنا به وظایف اخلاقی </a:t>
            </a:r>
            <a:r>
              <a:rPr lang="fa-IR" sz="2500" dirty="0" smtClean="0">
                <a:solidFill>
                  <a:prstClr val="black"/>
                </a:solidFill>
                <a:cs typeface="B Yagut" pitchFamily="2" charset="-78"/>
              </a:rPr>
              <a:t>و شغلی </a:t>
            </a:r>
            <a:r>
              <a:rPr lang="fa-IR" sz="2500" dirty="0">
                <a:solidFill>
                  <a:prstClr val="black"/>
                </a:solidFill>
                <a:cs typeface="B Yagut" pitchFamily="2" charset="-78"/>
              </a:rPr>
              <a:t>خود</a:t>
            </a:r>
            <a:r>
              <a:rPr lang="fa-IR" sz="2500" dirty="0" smtClean="0">
                <a:solidFill>
                  <a:prstClr val="black"/>
                </a:solidFill>
                <a:cs typeface="B Yagut" pitchFamily="2" charset="-78"/>
              </a:rPr>
              <a:t>، بایستی </a:t>
            </a:r>
            <a:r>
              <a:rPr lang="fa-IR" sz="2500" dirty="0">
                <a:solidFill>
                  <a:prstClr val="black"/>
                </a:solidFill>
                <a:cs typeface="B Yagut" pitchFamily="2" charset="-78"/>
              </a:rPr>
              <a:t>نسبت به شناسایی عوامل </a:t>
            </a:r>
            <a:r>
              <a:rPr lang="fa-IR" sz="2500" dirty="0" smtClean="0">
                <a:solidFill>
                  <a:prstClr val="black"/>
                </a:solidFill>
                <a:cs typeface="B Yagut" pitchFamily="2" charset="-78"/>
              </a:rPr>
              <a:t>زیان‌آور </a:t>
            </a:r>
            <a:r>
              <a:rPr lang="fa-IR" sz="2500" dirty="0">
                <a:solidFill>
                  <a:prstClr val="black"/>
                </a:solidFill>
                <a:cs typeface="B Yagut" pitchFamily="2" charset="-78"/>
              </a:rPr>
              <a:t>محیط کار وپیشگیری </a:t>
            </a:r>
            <a:r>
              <a:rPr lang="fa-IR" sz="2500" dirty="0" smtClean="0">
                <a:solidFill>
                  <a:prstClr val="black"/>
                </a:solidFill>
                <a:cs typeface="B Yagut" pitchFamily="2" charset="-78"/>
              </a:rPr>
              <a:t>و کنترل </a:t>
            </a:r>
            <a:r>
              <a:rPr lang="fa-IR" sz="2500" dirty="0">
                <a:solidFill>
                  <a:prstClr val="black"/>
                </a:solidFill>
                <a:cs typeface="B Yagut" pitchFamily="2" charset="-78"/>
              </a:rPr>
              <a:t>آنها</a:t>
            </a:r>
            <a:r>
              <a:rPr lang="fa-IR" sz="2500" dirty="0" smtClean="0">
                <a:solidFill>
                  <a:prstClr val="black"/>
                </a:solidFill>
                <a:cs typeface="B Yagut" pitchFamily="2" charset="-78"/>
              </a:rPr>
              <a:t>، اقدام </a:t>
            </a:r>
            <a:r>
              <a:rPr lang="fa-IR" sz="2500" dirty="0">
                <a:solidFill>
                  <a:prstClr val="black"/>
                </a:solidFill>
                <a:cs typeface="B Yagut" pitchFamily="2" charset="-78"/>
              </a:rPr>
              <a:t>نموده وبا تقویت آموزش به این گروه </a:t>
            </a:r>
            <a:r>
              <a:rPr lang="fa-IR" sz="2500" dirty="0" smtClean="0">
                <a:solidFill>
                  <a:prstClr val="black"/>
                </a:solidFill>
                <a:cs typeface="B Yagut" pitchFamily="2" charset="-78"/>
              </a:rPr>
              <a:t>زحمتکش</a:t>
            </a:r>
            <a:r>
              <a:rPr lang="fa-IR" sz="2500" dirty="0">
                <a:solidFill>
                  <a:prstClr val="black"/>
                </a:solidFill>
                <a:cs typeface="B Yagut" pitchFamily="2" charset="-78"/>
              </a:rPr>
              <a:t>، موجبات ارتقاءبهداشت </a:t>
            </a:r>
            <a:r>
              <a:rPr lang="fa-IR" sz="2500" dirty="0" smtClean="0">
                <a:solidFill>
                  <a:prstClr val="black"/>
                </a:solidFill>
                <a:cs typeface="B Yagut" pitchFamily="2" charset="-78"/>
              </a:rPr>
              <a:t>و سلامت </a:t>
            </a:r>
            <a:r>
              <a:rPr lang="fa-IR" sz="2500" dirty="0">
                <a:solidFill>
                  <a:prstClr val="black"/>
                </a:solidFill>
                <a:cs typeface="B Yagut" pitchFamily="2" charset="-78"/>
              </a:rPr>
              <a:t>کارگران </a:t>
            </a:r>
            <a:r>
              <a:rPr lang="fa-IR" sz="2500" dirty="0" smtClean="0">
                <a:solidFill>
                  <a:prstClr val="black"/>
                </a:solidFill>
                <a:cs typeface="B Yagut" pitchFamily="2" charset="-78"/>
              </a:rPr>
              <a:t>و خانواده‌های </a:t>
            </a:r>
            <a:r>
              <a:rPr lang="fa-IR" sz="2500" dirty="0" smtClean="0">
                <a:cs typeface="B Yagut" pitchFamily="2" charset="-78"/>
              </a:rPr>
              <a:t>آن‌ها </a:t>
            </a:r>
            <a:r>
              <a:rPr lang="fa-IR" sz="2500" dirty="0">
                <a:cs typeface="B Yagut" pitchFamily="2" charset="-78"/>
              </a:rPr>
              <a:t>را فراهم آورند.</a:t>
            </a:r>
          </a:p>
        </p:txBody>
      </p:sp>
      <p:pic>
        <p:nvPicPr>
          <p:cNvPr id="4" name="اسلاید۲۱.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05000" y="5486400"/>
            <a:ext cx="609600" cy="609600"/>
          </a:xfrm>
          <a:prstGeom prst="rect">
            <a:avLst/>
          </a:prstGeom>
        </p:spPr>
      </p:pic>
    </p:spTree>
    <p:extLst>
      <p:ext uri="{BB962C8B-B14F-4D97-AF65-F5344CB8AC3E}">
        <p14:creationId xmlns:p14="http://schemas.microsoft.com/office/powerpoint/2010/main" val="1918521286"/>
      </p:ext>
    </p:extLst>
  </p:cSld>
  <p:clrMapOvr>
    <a:masterClrMapping/>
  </p:clrMapOvr>
  <mc:AlternateContent xmlns:mc="http://schemas.openxmlformats.org/markup-compatibility/2006" xmlns:p14="http://schemas.microsoft.com/office/powerpoint/2010/main">
    <mc:Choice Requires="p14">
      <p:transition spd="slow" p14:dur="2000" advTm="1230"/>
    </mc:Choice>
    <mc:Fallback xmlns="">
      <p:transition spd="slow" advTm="1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1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696200" cy="914400"/>
          </a:xfrm>
        </p:spPr>
        <p:txBody>
          <a:bodyPr>
            <a:noAutofit/>
          </a:bodyPr>
          <a:lstStyle/>
          <a:p>
            <a:r>
              <a:rPr lang="fa-IR" sz="4000" b="1" dirty="0" smtClean="0">
                <a:cs typeface="B Yagut" pitchFamily="2" charset="-78"/>
              </a:rPr>
              <a:t>پرسش وتمرین</a:t>
            </a:r>
            <a:br>
              <a:rPr lang="fa-IR" sz="4000" b="1" dirty="0" smtClean="0">
                <a:cs typeface="B Yagut" pitchFamily="2" charset="-78"/>
              </a:rPr>
            </a:br>
            <a:endParaRPr lang="en-US" sz="4000" b="1" dirty="0">
              <a:cs typeface="B Yagut" pitchFamily="2" charset="-78"/>
            </a:endParaRPr>
          </a:p>
        </p:txBody>
      </p:sp>
      <p:sp>
        <p:nvSpPr>
          <p:cNvPr id="3" name="Content Placeholder 2"/>
          <p:cNvSpPr>
            <a:spLocks noGrp="1"/>
          </p:cNvSpPr>
          <p:nvPr>
            <p:ph idx="1"/>
          </p:nvPr>
        </p:nvSpPr>
        <p:spPr>
          <a:xfrm>
            <a:off x="228600" y="990600"/>
            <a:ext cx="8534400" cy="6019800"/>
          </a:xfrm>
        </p:spPr>
        <p:txBody>
          <a:bodyPr>
            <a:normAutofit/>
          </a:bodyPr>
          <a:lstStyle/>
          <a:p>
            <a:pPr marL="0" indent="0" algn="r" rtl="1">
              <a:buNone/>
            </a:pPr>
            <a:r>
              <a:rPr lang="fa-IR" sz="2500" dirty="0" smtClean="0">
                <a:cs typeface="B Yagut" pitchFamily="2" charset="-78"/>
              </a:rPr>
              <a:t>1- عوامل زیان آور محیط کاربه چند دسته تقسیم میشوند،آنها را نام ببرید؟</a:t>
            </a:r>
          </a:p>
          <a:p>
            <a:pPr marL="0" indent="0" algn="r" rtl="1">
              <a:buNone/>
            </a:pPr>
            <a:r>
              <a:rPr lang="fa-IR" sz="2500" dirty="0" smtClean="0">
                <a:cs typeface="B Yagut" pitchFamily="2" charset="-78"/>
              </a:rPr>
              <a:t>2-انواع عوامل زیان آور فیزیکی محیط کاررا نام برده،تاثیرات آنها برسلامت وراههای کنترل هریک ازعوامل مذکوررا بیان نمایید؟</a:t>
            </a:r>
          </a:p>
          <a:p>
            <a:pPr marL="0" indent="0" algn="r" rtl="1">
              <a:buNone/>
            </a:pPr>
            <a:r>
              <a:rPr lang="fa-IR" sz="2500" dirty="0" smtClean="0">
                <a:cs typeface="B Yagut" pitchFamily="2" charset="-78"/>
              </a:rPr>
              <a:t>3-طبقه بندی عوامل زیان آور شیمیایی محیط کار،راههای ورود آنها به بدن ،عوارض وبیماریهای ناشی ازآنها وراههای کنترل عوامل فوق را توضیح دهید؟</a:t>
            </a:r>
          </a:p>
          <a:p>
            <a:pPr marL="0" indent="0" algn="r" rtl="1">
              <a:buNone/>
            </a:pPr>
            <a:r>
              <a:rPr lang="fa-IR" sz="2500" dirty="0" smtClean="0">
                <a:cs typeface="B Yagut" pitchFamily="2" charset="-78"/>
              </a:rPr>
              <a:t>4-انواع بیماریهای ناشی از عوامل بیولوژیکی در محیط کار ،وراههای پیشگیری وکنترل هرکدام را بیان نمایید؟</a:t>
            </a:r>
          </a:p>
          <a:p>
            <a:pPr marL="0" indent="0" algn="r" rtl="1">
              <a:buNone/>
            </a:pPr>
            <a:r>
              <a:rPr lang="fa-IR" sz="2500" dirty="0" smtClean="0">
                <a:cs typeface="B Yagut" pitchFamily="2" charset="-78"/>
              </a:rPr>
              <a:t>5-ارگونومی را تعریف کرده،شرایط نامناسب ارگونومی در محیط کار رانام برده،عوارض ناشی ازارگونومی نامناسب وراههای کنترل آنهاراتوضیح دهید؟</a:t>
            </a:r>
          </a:p>
          <a:p>
            <a:pPr marL="0" indent="0" algn="r" rtl="1">
              <a:buNone/>
            </a:pPr>
            <a:r>
              <a:rPr lang="fa-IR" sz="2500" dirty="0" smtClean="0">
                <a:cs typeface="B Yagut" pitchFamily="2" charset="-78"/>
              </a:rPr>
              <a:t>6-برخی از عوامل زیان آورروحی‌‌‌‌‌‌‌‌‌‌‌‌‌‌‌‌‌‌‌‌‌‌‌‌‌‌ ‌‌‌‌‌‌‌‌‌‌‌‌‌‌‌‌‌‌‌‌‌‌‌‌‌‌‌‌‌روانی درمحیط کار،عوارض وبیماریهای ناشی ازآن وروشهای پیشگیری وکنترل این عوامل را بیان نمایید؟</a:t>
            </a:r>
          </a:p>
          <a:p>
            <a:pPr marL="0" indent="0" algn="r" rtl="1">
              <a:buNone/>
            </a:pPr>
            <a:r>
              <a:rPr lang="fa-IR" sz="2500" dirty="0" smtClean="0">
                <a:cs typeface="B Yagut" pitchFamily="2" charset="-78"/>
              </a:rPr>
              <a:t> 7-فراگیر باید بتواند بصورت عملی وبدون استفاده از دستگاه،ارزیابی مطلوبی از میزان استاندارد صدا،نور،ارتعاش ودرجه حرارت در محیط کارداشته باشد؟</a:t>
            </a:r>
            <a:endParaRPr lang="en-US" sz="2500" dirty="0"/>
          </a:p>
        </p:txBody>
      </p:sp>
      <p:pic>
        <p:nvPicPr>
          <p:cNvPr id="4" name="پرسش.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05000" y="5181600"/>
            <a:ext cx="609600" cy="609600"/>
          </a:xfrm>
          <a:prstGeom prst="rect">
            <a:avLst/>
          </a:prstGeom>
        </p:spPr>
      </p:pic>
    </p:spTree>
    <p:extLst>
      <p:ext uri="{BB962C8B-B14F-4D97-AF65-F5344CB8AC3E}">
        <p14:creationId xmlns:p14="http://schemas.microsoft.com/office/powerpoint/2010/main" val="1109436716"/>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cs typeface="B Yagut" pitchFamily="2" charset="-78"/>
              </a:rPr>
              <a:t>فهرست منابع</a:t>
            </a:r>
            <a:endParaRPr lang="en-US" sz="4000" b="1" dirty="0">
              <a:cs typeface="B Yagut" pitchFamily="2" charset="-78"/>
            </a:endParaRPr>
          </a:p>
        </p:txBody>
      </p:sp>
      <p:sp>
        <p:nvSpPr>
          <p:cNvPr id="3" name="Content Placeholder 2"/>
          <p:cNvSpPr>
            <a:spLocks noGrp="1"/>
          </p:cNvSpPr>
          <p:nvPr>
            <p:ph idx="1"/>
          </p:nvPr>
        </p:nvSpPr>
        <p:spPr/>
        <p:txBody>
          <a:bodyPr>
            <a:normAutofit/>
          </a:bodyPr>
          <a:lstStyle/>
          <a:p>
            <a:pPr marL="0" indent="0" algn="r" rtl="1">
              <a:buNone/>
            </a:pPr>
            <a:endParaRPr lang="fa-IR" sz="2500" dirty="0" smtClean="0"/>
          </a:p>
          <a:p>
            <a:pPr marL="0" indent="0" algn="r" rtl="1">
              <a:buNone/>
            </a:pPr>
            <a:r>
              <a:rPr lang="fa-IR" sz="2500" dirty="0" smtClean="0"/>
              <a:t>1</a:t>
            </a:r>
            <a:r>
              <a:rPr lang="fa-IR" sz="2500" dirty="0" smtClean="0">
                <a:cs typeface="B Yagut" pitchFamily="2" charset="-78"/>
              </a:rPr>
              <a:t>-حاجی قاسمخان، ع. مبانی بهداشت حرفه‌ای، تهران، انتشارات برای فردا، 1383</a:t>
            </a:r>
          </a:p>
          <a:p>
            <a:pPr marL="0" indent="0" algn="r" rtl="1">
              <a:buNone/>
            </a:pPr>
            <a:r>
              <a:rPr lang="fa-IR" sz="2500" dirty="0" smtClean="0">
                <a:cs typeface="B Yagut" pitchFamily="2" charset="-78"/>
              </a:rPr>
              <a:t>2-حلم سرشت، پ. دل پیشه، ا. بهداشت کار، انتشارات چهر، 1367</a:t>
            </a:r>
            <a:endParaRPr lang="en-US" sz="2500" dirty="0" smtClean="0">
              <a:cs typeface="B Yagut" pitchFamily="2" charset="-78"/>
            </a:endParaRPr>
          </a:p>
          <a:p>
            <a:pPr marL="0" indent="0" algn="r" rtl="1">
              <a:buNone/>
            </a:pPr>
            <a:r>
              <a:rPr lang="fa-IR" sz="2500" dirty="0" smtClean="0">
                <a:cs typeface="B Yagut" pitchFamily="2" charset="-78"/>
              </a:rPr>
              <a:t>3-چوبینه، ع. امیرزاده، ف. کلیات بهداشت حرفه‌ای، شیراز، انتشارات دانشگاه علوم پزشکی، 1390</a:t>
            </a:r>
            <a:endParaRPr lang="en-US" sz="2500" dirty="0"/>
          </a:p>
        </p:txBody>
      </p:sp>
      <p:pic>
        <p:nvPicPr>
          <p:cNvPr id="4" name="فهرست.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05000" y="5681662"/>
            <a:ext cx="609600" cy="609600"/>
          </a:xfrm>
          <a:prstGeom prst="rect">
            <a:avLst/>
          </a:prstGeom>
        </p:spPr>
      </p:pic>
    </p:spTree>
    <p:extLst>
      <p:ext uri="{BB962C8B-B14F-4D97-AF65-F5344CB8AC3E}">
        <p14:creationId xmlns:p14="http://schemas.microsoft.com/office/powerpoint/2010/main" val="3739231017"/>
      </p:ext>
    </p:extLst>
  </p:cSld>
  <p:clrMapOvr>
    <a:masterClrMapping/>
  </p:clrMapOvr>
  <mc:AlternateContent xmlns:mc="http://schemas.openxmlformats.org/markup-compatibility/2006" xmlns:p14="http://schemas.microsoft.com/office/powerpoint/2010/main">
    <mc:Choice Requires="p14">
      <p:transition spd="slow" p14:dur="2000" advTm="100"/>
    </mc:Choice>
    <mc:Fallback xmlns="">
      <p:transition spd="slow" advTm="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cs typeface="B Yagut" pitchFamily="2" charset="-78"/>
              </a:rPr>
              <a:t>نظرات وپیشنهادات</a:t>
            </a:r>
            <a:endParaRPr lang="en-US" sz="4000" b="1" dirty="0">
              <a:cs typeface="B Yagut" pitchFamily="2" charset="-78"/>
            </a:endParaRPr>
          </a:p>
        </p:txBody>
      </p:sp>
      <p:sp>
        <p:nvSpPr>
          <p:cNvPr id="3" name="Content Placeholder 2"/>
          <p:cNvSpPr>
            <a:spLocks noGrp="1"/>
          </p:cNvSpPr>
          <p:nvPr>
            <p:ph idx="1"/>
          </p:nvPr>
        </p:nvSpPr>
        <p:spPr/>
        <p:txBody>
          <a:bodyPr>
            <a:normAutofit/>
          </a:bodyPr>
          <a:lstStyle/>
          <a:p>
            <a:pPr marL="0" indent="0" algn="ctr">
              <a:buNone/>
            </a:pPr>
            <a:r>
              <a:rPr lang="fa-IR" sz="2500" dirty="0" smtClean="0">
                <a:cs typeface="B Yagut" pitchFamily="2" charset="-78"/>
              </a:rPr>
              <a:t>لطفا نظرات وپیشنهادات خود پیرامون این بسته آموزشی</a:t>
            </a:r>
          </a:p>
          <a:p>
            <a:pPr marL="0" indent="0" algn="ctr">
              <a:buNone/>
            </a:pPr>
            <a:r>
              <a:rPr lang="fa-IR" sz="2500" dirty="0" smtClean="0">
                <a:cs typeface="B Yagut" pitchFamily="2" charset="-78"/>
              </a:rPr>
              <a:t>را به آدرس زیر ارسال نمایید.</a:t>
            </a:r>
          </a:p>
          <a:p>
            <a:pPr marL="0" indent="0" algn="ctr">
              <a:buNone/>
            </a:pPr>
            <a:endParaRPr lang="fa-IR" sz="2500" dirty="0" smtClean="0">
              <a:cs typeface="B Yagut" pitchFamily="2" charset="-78"/>
            </a:endParaRPr>
          </a:p>
          <a:p>
            <a:pPr marL="0" indent="0" algn="ctr">
              <a:buNone/>
            </a:pPr>
            <a:r>
              <a:rPr lang="fa-IR" sz="2500" dirty="0" smtClean="0">
                <a:cs typeface="B Yagut" pitchFamily="2" charset="-78"/>
              </a:rPr>
              <a:t>دانشگاه علوم پزشکی وخدمات بهداشتی درمانی:</a:t>
            </a:r>
          </a:p>
          <a:p>
            <a:pPr marL="0" indent="0" algn="ctr">
              <a:buNone/>
            </a:pPr>
            <a:r>
              <a:rPr lang="fa-IR" sz="2500" dirty="0" smtClean="0">
                <a:cs typeface="B Yagut" pitchFamily="2" charset="-78"/>
              </a:rPr>
              <a:t>استان فارس امور بهورزی</a:t>
            </a:r>
          </a:p>
          <a:p>
            <a:pPr marL="0" indent="0" algn="ctr">
              <a:buNone/>
            </a:pPr>
            <a:endParaRPr lang="fa-IR" sz="2500" dirty="0" smtClean="0"/>
          </a:p>
          <a:p>
            <a:pPr marL="0" indent="0" algn="ctr">
              <a:buNone/>
            </a:pPr>
            <a:r>
              <a:rPr lang="fa-IR" sz="2500" dirty="0" smtClean="0"/>
              <a:t> </a:t>
            </a:r>
            <a:r>
              <a:rPr lang="en-US" sz="2500" dirty="0" smtClean="0"/>
              <a:t>email:shiraz_behvarz@sums.ac.ir</a:t>
            </a:r>
            <a:endParaRPr lang="en-US" sz="2500" dirty="0"/>
          </a:p>
        </p:txBody>
      </p:sp>
      <p:pic>
        <p:nvPicPr>
          <p:cNvPr id="4" name="نظرات وپیشنهادات.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57400" y="5638800"/>
            <a:ext cx="609600" cy="609600"/>
          </a:xfrm>
          <a:prstGeom prst="rect">
            <a:avLst/>
          </a:prstGeom>
        </p:spPr>
      </p:pic>
    </p:spTree>
    <p:extLst>
      <p:ext uri="{BB962C8B-B14F-4D97-AF65-F5344CB8AC3E}">
        <p14:creationId xmlns:p14="http://schemas.microsoft.com/office/powerpoint/2010/main" val="2605881981"/>
      </p:ext>
    </p:extLst>
  </p:cSld>
  <p:clrMapOvr>
    <a:masterClrMapping/>
  </p:clrMapOvr>
  <mc:AlternateContent xmlns:mc="http://schemas.openxmlformats.org/markup-compatibility/2006" xmlns:p14="http://schemas.microsoft.com/office/powerpoint/2010/main">
    <mc:Choice Requires="p14">
      <p:transition spd="slow" p14:dur="2000" advTm="100"/>
    </mc:Choice>
    <mc:Fallback xmlns="">
      <p:transition spd="slow" advTm="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487362"/>
          </a:xfrm>
        </p:spPr>
        <p:txBody>
          <a:bodyPr>
            <a:noAutofit/>
          </a:bodyPr>
          <a:lstStyle/>
          <a:p>
            <a:pPr algn="r" rtl="1"/>
            <a:r>
              <a:rPr lang="fa-IR" sz="4000" dirty="0" smtClean="0">
                <a:cs typeface="B Yagut" pitchFamily="2" charset="-78"/>
              </a:rPr>
              <a:t>اهداف آموزشی</a:t>
            </a:r>
            <a:endParaRPr lang="en-US" sz="4000" dirty="0">
              <a:cs typeface="B Yagut" pitchFamily="2" charset="-78"/>
            </a:endParaRPr>
          </a:p>
        </p:txBody>
      </p:sp>
      <p:sp>
        <p:nvSpPr>
          <p:cNvPr id="3" name="Content Placeholder 2"/>
          <p:cNvSpPr>
            <a:spLocks noGrp="1"/>
          </p:cNvSpPr>
          <p:nvPr>
            <p:ph idx="1"/>
          </p:nvPr>
        </p:nvSpPr>
        <p:spPr>
          <a:xfrm>
            <a:off x="152400" y="990600"/>
            <a:ext cx="8991600" cy="5867400"/>
          </a:xfrm>
        </p:spPr>
        <p:txBody>
          <a:bodyPr>
            <a:normAutofit lnSpcReduction="10000"/>
          </a:bodyPr>
          <a:lstStyle/>
          <a:p>
            <a:pPr algn="r" rtl="1"/>
            <a:r>
              <a:rPr lang="fa-IR" sz="2800" b="1" dirty="0" smtClean="0">
                <a:cs typeface="B Yagut" pitchFamily="2" charset="-78"/>
              </a:rPr>
              <a:t>انتظار می رود فراگیر پس از مطالعه این درس :</a:t>
            </a:r>
          </a:p>
          <a:p>
            <a:pPr algn="r" rtl="1"/>
            <a:endParaRPr lang="fa-IR" sz="2500" b="1" dirty="0">
              <a:cs typeface="B Yagut" pitchFamily="2" charset="-78"/>
            </a:endParaRPr>
          </a:p>
          <a:p>
            <a:pPr algn="r" rtl="1"/>
            <a:r>
              <a:rPr lang="fa-IR" sz="2700" dirty="0" smtClean="0">
                <a:cs typeface="B Yagut" pitchFamily="2" charset="-78"/>
              </a:rPr>
              <a:t>بتواند طبقه بندی عوامل زیان ‌‌‌‌‌‌‌‌آور محیط کار را بیان نماید؟</a:t>
            </a:r>
          </a:p>
          <a:p>
            <a:pPr algn="r" rtl="1"/>
            <a:r>
              <a:rPr lang="fa-IR" sz="2700" dirty="0" smtClean="0">
                <a:cs typeface="B Yagut" pitchFamily="2" charset="-78"/>
              </a:rPr>
              <a:t>انواع عوامل زیان آور فیزیکی،تاثیرات آنها برسلامت وراههای کنترل هریک از عوامل مذکوررابیان کند؟</a:t>
            </a:r>
          </a:p>
          <a:p>
            <a:pPr algn="r" rtl="1"/>
            <a:r>
              <a:rPr lang="fa-IR" sz="2700" dirty="0" smtClean="0">
                <a:cs typeface="B Yagut" pitchFamily="2" charset="-78"/>
              </a:rPr>
              <a:t>طبقه بندی عوامل زیان آورشیمیایی،عوارض وبیماریهای ناشی ازآنها وراههای کنترل عوامل رابشناسد؟</a:t>
            </a:r>
          </a:p>
          <a:p>
            <a:pPr algn="r" rtl="1"/>
            <a:r>
              <a:rPr lang="fa-IR" sz="2700" dirty="0" smtClean="0">
                <a:cs typeface="B Yagut" pitchFamily="2" charset="-78"/>
              </a:rPr>
              <a:t>بیماریهای ناشی ازعوامل بیولوژیک محیط کاروراههای پیشگیری وکنترل آنهاراتوضیح دهد؟</a:t>
            </a:r>
          </a:p>
          <a:p>
            <a:pPr algn="r" rtl="1"/>
            <a:r>
              <a:rPr lang="fa-IR" sz="2700" dirty="0" smtClean="0">
                <a:cs typeface="B Yagut" pitchFamily="2" charset="-78"/>
              </a:rPr>
              <a:t>مفهوم ارگونومی،شرایط نامناسب ارگونومی،عوارض وبیماریهای ناشی ازارگونومی نامناسب وراههای کنترل وپیشگیری ازآنها را بیان کند؟</a:t>
            </a:r>
          </a:p>
          <a:p>
            <a:pPr algn="r" rtl="1"/>
            <a:r>
              <a:rPr lang="fa-IR" sz="2700" dirty="0" smtClean="0">
                <a:cs typeface="B Yagut" pitchFamily="2" charset="-78"/>
              </a:rPr>
              <a:t>عوامل زیان آور روحی و روانی در محیط کار و راههای کنترل انها را بیان کند؟</a:t>
            </a:r>
          </a:p>
          <a:p>
            <a:pPr algn="r" rtl="1"/>
            <a:endParaRPr lang="en-US" sz="2000" dirty="0">
              <a:cs typeface="B Yagut" pitchFamily="2" charset="-78"/>
            </a:endParaRPr>
          </a:p>
        </p:txBody>
      </p:sp>
      <p:pic>
        <p:nvPicPr>
          <p:cNvPr id="5" name="اهداف اموزشی">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flipV="1">
            <a:off x="-2286000" y="6515100"/>
            <a:ext cx="685800" cy="685800"/>
          </a:xfrm>
          <a:prstGeom prst="rect">
            <a:avLst/>
          </a:prstGeom>
        </p:spPr>
      </p:pic>
    </p:spTree>
    <p:extLst>
      <p:ext uri="{BB962C8B-B14F-4D97-AF65-F5344CB8AC3E}">
        <p14:creationId xmlns:p14="http://schemas.microsoft.com/office/powerpoint/2010/main" val="811489961"/>
      </p:ext>
    </p:extLst>
  </p:cSld>
  <p:clrMapOvr>
    <a:masterClrMapping/>
  </p:clrMapOvr>
  <mc:AlternateContent xmlns:mc="http://schemas.openxmlformats.org/markup-compatibility/2006" xmlns:p14="http://schemas.microsoft.com/office/powerpoint/2010/main">
    <mc:Choice Requires="p14">
      <p:transition spd="slow" p14:dur="2000" advTm="1030"/>
    </mc:Choice>
    <mc:Fallback xmlns="">
      <p:transition spd="slow" advTm="1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itchFamily="2" charset="-78"/>
              </a:rPr>
              <a:t>فهرست عناوین</a:t>
            </a:r>
            <a:endParaRPr lang="en-US" sz="4000" dirty="0">
              <a:cs typeface="B Yagut" pitchFamily="2" charset="-78"/>
            </a:endParaRPr>
          </a:p>
        </p:txBody>
      </p:sp>
      <p:sp>
        <p:nvSpPr>
          <p:cNvPr id="3" name="Content Placeholder 2"/>
          <p:cNvSpPr>
            <a:spLocks noGrp="1"/>
          </p:cNvSpPr>
          <p:nvPr>
            <p:ph idx="1"/>
          </p:nvPr>
        </p:nvSpPr>
        <p:spPr/>
        <p:txBody>
          <a:bodyPr>
            <a:normAutofit fontScale="92500" lnSpcReduction="20000"/>
          </a:bodyPr>
          <a:lstStyle/>
          <a:p>
            <a:pPr marL="0" indent="0" algn="r" rtl="1">
              <a:buNone/>
            </a:pPr>
            <a:r>
              <a:rPr lang="fa-IR" sz="3000" dirty="0" smtClean="0">
                <a:cs typeface="B Yagut" pitchFamily="2" charset="-78"/>
              </a:rPr>
              <a:t>طبقه بندی عوامل زیان آور محیط کار</a:t>
            </a:r>
          </a:p>
          <a:p>
            <a:pPr marL="0" indent="0" algn="r" rtl="1">
              <a:buNone/>
            </a:pPr>
            <a:r>
              <a:rPr lang="fa-IR" sz="2700" b="1" dirty="0" smtClean="0">
                <a:cs typeface="B Yagut" pitchFamily="2" charset="-78"/>
              </a:rPr>
              <a:t>عوامل زیان آور فیزیکی</a:t>
            </a:r>
            <a:r>
              <a:rPr lang="fa-IR" sz="2700" dirty="0" smtClean="0">
                <a:cs typeface="B Yagut" pitchFamily="2" charset="-78"/>
              </a:rPr>
              <a:t>: </a:t>
            </a:r>
            <a:endParaRPr lang="en-US" sz="2700" dirty="0" smtClean="0">
              <a:cs typeface="B Yagut" pitchFamily="2" charset="-78"/>
            </a:endParaRPr>
          </a:p>
          <a:p>
            <a:pPr marL="457200" lvl="1" indent="0" algn="r" rtl="1">
              <a:buNone/>
            </a:pPr>
            <a:r>
              <a:rPr lang="en-US" sz="2200" dirty="0" smtClean="0">
                <a:cs typeface="B Yagut" pitchFamily="2" charset="-78"/>
              </a:rPr>
              <a:t>     </a:t>
            </a:r>
            <a:r>
              <a:rPr lang="fa-IR" sz="2200" dirty="0" smtClean="0">
                <a:cs typeface="B Yagut" pitchFamily="2" charset="-78"/>
              </a:rPr>
              <a:t>صدا</a:t>
            </a:r>
          </a:p>
          <a:p>
            <a:pPr marL="0" indent="0" algn="r" rtl="1">
              <a:buNone/>
            </a:pPr>
            <a:r>
              <a:rPr lang="en-US" sz="2200" dirty="0" smtClean="0">
                <a:cs typeface="B Yagut" pitchFamily="2" charset="-78"/>
              </a:rPr>
              <a:t>            </a:t>
            </a:r>
            <a:r>
              <a:rPr lang="fa-IR" sz="2200" dirty="0" smtClean="0">
                <a:cs typeface="B Yagut" pitchFamily="2" charset="-78"/>
              </a:rPr>
              <a:t>ارتعاش  </a:t>
            </a:r>
          </a:p>
          <a:p>
            <a:pPr marL="0" indent="0" algn="r" rtl="1">
              <a:buNone/>
            </a:pPr>
            <a:r>
              <a:rPr lang="en-US" sz="2200" dirty="0" smtClean="0">
                <a:cs typeface="B Yagut" pitchFamily="2" charset="-78"/>
              </a:rPr>
              <a:t>            </a:t>
            </a:r>
            <a:r>
              <a:rPr lang="fa-IR" sz="2200" dirty="0" smtClean="0">
                <a:cs typeface="B Yagut" pitchFamily="2" charset="-78"/>
              </a:rPr>
              <a:t>روشنایی</a:t>
            </a:r>
          </a:p>
          <a:p>
            <a:pPr marL="0" indent="0" algn="r" rtl="1">
              <a:buNone/>
            </a:pPr>
            <a:r>
              <a:rPr lang="en-US" sz="2200" dirty="0" smtClean="0">
                <a:cs typeface="B Yagut" pitchFamily="2" charset="-78"/>
              </a:rPr>
              <a:t>            </a:t>
            </a:r>
            <a:r>
              <a:rPr lang="fa-IR" sz="2200" dirty="0" smtClean="0">
                <a:cs typeface="B Yagut" pitchFamily="2" charset="-78"/>
              </a:rPr>
              <a:t>شرایط جوی(گرما و سرما)</a:t>
            </a:r>
          </a:p>
          <a:p>
            <a:pPr marL="0" indent="0" algn="r" rtl="1">
              <a:buNone/>
            </a:pPr>
            <a:r>
              <a:rPr lang="en-US" sz="2200" dirty="0" smtClean="0">
                <a:cs typeface="B Yagut" pitchFamily="2" charset="-78"/>
              </a:rPr>
              <a:t>            </a:t>
            </a:r>
            <a:r>
              <a:rPr lang="fa-IR" sz="2200" dirty="0" smtClean="0">
                <a:cs typeface="B Yagut" pitchFamily="2" charset="-78"/>
              </a:rPr>
              <a:t>پرتوها</a:t>
            </a:r>
          </a:p>
          <a:p>
            <a:pPr marL="0" indent="0" algn="r" rtl="1">
              <a:buNone/>
            </a:pPr>
            <a:r>
              <a:rPr lang="fa-IR" sz="2700" b="1" dirty="0" smtClean="0">
                <a:cs typeface="B Yagut" pitchFamily="2" charset="-78"/>
              </a:rPr>
              <a:t>عوامل زیان آور شیمیایی</a:t>
            </a:r>
          </a:p>
          <a:p>
            <a:pPr marL="0" indent="0" algn="r" rtl="1">
              <a:buNone/>
            </a:pPr>
            <a:r>
              <a:rPr lang="en-US" sz="2200" dirty="0" smtClean="0">
                <a:cs typeface="B Yagut" pitchFamily="2" charset="-78"/>
              </a:rPr>
              <a:t>            </a:t>
            </a:r>
            <a:r>
              <a:rPr lang="fa-IR" sz="2200" dirty="0" smtClean="0">
                <a:cs typeface="B Yagut" pitchFamily="2" charset="-78"/>
              </a:rPr>
              <a:t>طبقه بندی عوامل زیان آور شیمیایی</a:t>
            </a:r>
          </a:p>
          <a:p>
            <a:pPr marL="0" indent="0" algn="r" rtl="1">
              <a:buNone/>
            </a:pPr>
            <a:r>
              <a:rPr lang="en-US" sz="2200" dirty="0" smtClean="0">
                <a:cs typeface="B Yagut" pitchFamily="2" charset="-78"/>
              </a:rPr>
              <a:t>            </a:t>
            </a:r>
            <a:r>
              <a:rPr lang="fa-IR" sz="2200" dirty="0" smtClean="0">
                <a:cs typeface="B Yagut" pitchFamily="2" charset="-78"/>
              </a:rPr>
              <a:t>کنترل و مبارزه با عوامل شیمیایی</a:t>
            </a:r>
          </a:p>
          <a:p>
            <a:pPr marL="0" indent="0" algn="r" rtl="1">
              <a:buNone/>
            </a:pPr>
            <a:r>
              <a:rPr lang="fa-IR" sz="2700" b="1" dirty="0" smtClean="0">
                <a:cs typeface="B Yagut" pitchFamily="2" charset="-78"/>
              </a:rPr>
              <a:t>عوامل زیان آور بیولوژیکی</a:t>
            </a:r>
          </a:p>
          <a:p>
            <a:pPr marL="0" indent="0" algn="r" rtl="1">
              <a:buNone/>
            </a:pPr>
            <a:r>
              <a:rPr lang="fa-IR" sz="2700" b="1" dirty="0" smtClean="0">
                <a:cs typeface="B Yagut" pitchFamily="2" charset="-78"/>
              </a:rPr>
              <a:t>عوامل زیان آور ارگونومیکی</a:t>
            </a:r>
          </a:p>
          <a:p>
            <a:pPr marL="0" indent="0" algn="r" rtl="1">
              <a:buNone/>
            </a:pPr>
            <a:r>
              <a:rPr lang="fa-IR" sz="2700" b="1" dirty="0" smtClean="0">
                <a:cs typeface="B Yagut" pitchFamily="2" charset="-78"/>
              </a:rPr>
              <a:t>عوامل زیان آور روحی و روانی(سایکولوژیکی</a:t>
            </a:r>
            <a:r>
              <a:rPr lang="fa-IR" sz="2200" b="1" dirty="0" smtClean="0">
                <a:cs typeface="B Yagut" pitchFamily="2" charset="-78"/>
              </a:rPr>
              <a:t>)</a:t>
            </a:r>
          </a:p>
          <a:p>
            <a:pPr marL="0" indent="0" algn="r" rtl="1">
              <a:buNone/>
            </a:pPr>
            <a:endParaRPr lang="en-US" sz="2000" dirty="0">
              <a:cs typeface="B Yagut" pitchFamily="2" charset="-78"/>
            </a:endParaRPr>
          </a:p>
        </p:txBody>
      </p:sp>
      <p:pic>
        <p:nvPicPr>
          <p:cNvPr id="4" name="فهرست عناوین.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57400" y="5562600"/>
            <a:ext cx="609600" cy="609600"/>
          </a:xfrm>
          <a:prstGeom prst="rect">
            <a:avLst/>
          </a:prstGeom>
        </p:spPr>
      </p:pic>
    </p:spTree>
    <p:extLst>
      <p:ext uri="{BB962C8B-B14F-4D97-AF65-F5344CB8AC3E}">
        <p14:creationId xmlns:p14="http://schemas.microsoft.com/office/powerpoint/2010/main" val="215763137"/>
      </p:ext>
    </p:extLst>
  </p:cSld>
  <p:clrMapOvr>
    <a:masterClrMapping/>
  </p:clrMapOvr>
  <mc:AlternateContent xmlns:mc="http://schemas.openxmlformats.org/markup-compatibility/2006" xmlns:p14="http://schemas.microsoft.com/office/powerpoint/2010/main">
    <mc:Choice Requires="p14">
      <p:transition spd="slow" p14:dur="2000" advTm="350"/>
    </mc:Choice>
    <mc:Fallback xmlns="">
      <p:transition spd="slow" advTm="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cs typeface="B Yagut" pitchFamily="2" charset="-78"/>
              </a:rPr>
              <a:t>مقدمه</a:t>
            </a:r>
            <a:r>
              <a:rPr lang="fa-IR" sz="3600" dirty="0" smtClean="0">
                <a:cs typeface="B Yagut" pitchFamily="2" charset="-78"/>
              </a:rPr>
              <a:t>:</a:t>
            </a:r>
            <a:endParaRPr lang="en-US" sz="3600" dirty="0">
              <a:cs typeface="B Yagut" pitchFamily="2" charset="-78"/>
            </a:endParaRPr>
          </a:p>
        </p:txBody>
      </p:sp>
      <p:sp>
        <p:nvSpPr>
          <p:cNvPr id="3" name="Content Placeholder 2"/>
          <p:cNvSpPr>
            <a:spLocks noGrp="1"/>
          </p:cNvSpPr>
          <p:nvPr>
            <p:ph idx="1"/>
          </p:nvPr>
        </p:nvSpPr>
        <p:spPr>
          <a:xfrm>
            <a:off x="457200" y="1600200"/>
            <a:ext cx="8382000" cy="5029200"/>
          </a:xfrm>
        </p:spPr>
        <p:txBody>
          <a:bodyPr>
            <a:noAutofit/>
          </a:bodyPr>
          <a:lstStyle/>
          <a:p>
            <a:pPr marL="0" indent="0" algn="r" rtl="1">
              <a:buNone/>
            </a:pPr>
            <a:r>
              <a:rPr lang="fa-IR" sz="2500" dirty="0" smtClean="0">
                <a:cs typeface="B Yagut" pitchFamily="2" charset="-78"/>
              </a:rPr>
              <a:t>یکی از برنامه های اصلی بهداشت حرفه ای ،مطالعه شرایط محیط کار و به عبارت بهتر بررسی و شناسایی عوامل زیان آور محیط کار است که این عوامل به پنج گروه زیر تقسم بندی می شوند:</a:t>
            </a:r>
          </a:p>
          <a:p>
            <a:pPr marL="0" indent="0" algn="r" rtl="1">
              <a:buNone/>
            </a:pPr>
            <a:endParaRPr lang="fa-IR" sz="2500" dirty="0" smtClean="0">
              <a:cs typeface="B Yagut" pitchFamily="2" charset="-78"/>
            </a:endParaRPr>
          </a:p>
          <a:p>
            <a:pPr marL="0" indent="0" algn="r" rtl="1">
              <a:buNone/>
            </a:pPr>
            <a:r>
              <a:rPr lang="fa-IR" sz="2500" dirty="0" smtClean="0">
                <a:cs typeface="B Yagut" pitchFamily="2" charset="-78"/>
              </a:rPr>
              <a:t>1-عوامل زیان آور فیزیکی(صدا،ارتعاش،روشنایی،شرایط جوی و پرتوها)</a:t>
            </a:r>
          </a:p>
          <a:p>
            <a:pPr marL="0" indent="0" algn="r" rtl="1">
              <a:buNone/>
            </a:pPr>
            <a:r>
              <a:rPr lang="fa-IR" sz="2500" dirty="0" smtClean="0">
                <a:cs typeface="B Yagut" pitchFamily="2" charset="-78"/>
              </a:rPr>
              <a:t>2-عوامل شیمیایی(گرد و غبار ،دود و دمه،مه و غیره)</a:t>
            </a:r>
          </a:p>
          <a:p>
            <a:pPr marL="0" indent="0" algn="r" rtl="1">
              <a:buNone/>
            </a:pPr>
            <a:r>
              <a:rPr lang="fa-IR" sz="2500" dirty="0" smtClean="0">
                <a:cs typeface="B Yagut" pitchFamily="2" charset="-78"/>
              </a:rPr>
              <a:t>3-عوامل بیولوژیک(ویروسها،باکتری ها،انگل ها،ریکتزیاها ،قارچها و ...)</a:t>
            </a:r>
          </a:p>
          <a:p>
            <a:pPr marL="0" indent="0" algn="r" rtl="1">
              <a:buNone/>
            </a:pPr>
            <a:r>
              <a:rPr lang="fa-IR" sz="2500" dirty="0" smtClean="0">
                <a:cs typeface="B Yagut" pitchFamily="2" charset="-78"/>
              </a:rPr>
              <a:t>4-عوامل ارگونومیکی</a:t>
            </a:r>
          </a:p>
          <a:p>
            <a:pPr marL="0" indent="0" algn="r" rtl="1">
              <a:buNone/>
            </a:pPr>
            <a:r>
              <a:rPr lang="fa-IR" sz="2500" dirty="0" smtClean="0">
                <a:cs typeface="B Yagut" pitchFamily="2" charset="-78"/>
              </a:rPr>
              <a:t>5-عوامل روحی و روانی(سایکولوژیک)</a:t>
            </a:r>
            <a:endParaRPr lang="en-US" sz="2500" dirty="0">
              <a:cs typeface="B Yagut" pitchFamily="2" charset="-78"/>
            </a:endParaRPr>
          </a:p>
        </p:txBody>
      </p:sp>
      <p:pic>
        <p:nvPicPr>
          <p:cNvPr id="4" name="مقدمه.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09800" y="5410200"/>
            <a:ext cx="609600" cy="609600"/>
          </a:xfrm>
          <a:prstGeom prst="rect">
            <a:avLst/>
          </a:prstGeom>
        </p:spPr>
      </p:pic>
    </p:spTree>
    <p:extLst>
      <p:ext uri="{BB962C8B-B14F-4D97-AF65-F5344CB8AC3E}">
        <p14:creationId xmlns:p14="http://schemas.microsoft.com/office/powerpoint/2010/main" val="3737286938"/>
      </p:ext>
    </p:extLst>
  </p:cSld>
  <p:clrMapOvr>
    <a:masterClrMapping/>
  </p:clrMapOvr>
  <mc:AlternateContent xmlns:mc="http://schemas.openxmlformats.org/markup-compatibility/2006" xmlns:p14="http://schemas.microsoft.com/office/powerpoint/2010/main">
    <mc:Choice Requires="p14">
      <p:transition spd="slow" p14:dur="2000" advTm="540"/>
    </mc:Choice>
    <mc:Fallback xmlns="">
      <p:transition spd="slow" advTm="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4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itchFamily="2" charset="-78"/>
              </a:rPr>
              <a:t>صدا</a:t>
            </a:r>
            <a:endParaRPr lang="en-US" sz="4000" dirty="0">
              <a:cs typeface="B Yagut" pitchFamily="2" charset="-78"/>
            </a:endParaRPr>
          </a:p>
        </p:txBody>
      </p:sp>
      <p:sp>
        <p:nvSpPr>
          <p:cNvPr id="3" name="Content Placeholder 2"/>
          <p:cNvSpPr>
            <a:spLocks noGrp="1"/>
          </p:cNvSpPr>
          <p:nvPr>
            <p:ph idx="1"/>
          </p:nvPr>
        </p:nvSpPr>
        <p:spPr>
          <a:xfrm>
            <a:off x="228600" y="1143000"/>
            <a:ext cx="8686800" cy="5334000"/>
          </a:xfrm>
        </p:spPr>
        <p:txBody>
          <a:bodyPr>
            <a:normAutofit fontScale="92500" lnSpcReduction="20000"/>
          </a:bodyPr>
          <a:lstStyle/>
          <a:p>
            <a:pPr marL="0" indent="0" algn="r" rtl="1">
              <a:buNone/>
            </a:pPr>
            <a:r>
              <a:rPr lang="fa-IR" sz="3000" b="1" dirty="0" smtClean="0">
                <a:cs typeface="B Yagut" pitchFamily="2" charset="-78"/>
              </a:rPr>
              <a:t>تعریف:</a:t>
            </a:r>
          </a:p>
          <a:p>
            <a:pPr marL="0" indent="0" algn="r" rtl="1">
              <a:buNone/>
            </a:pPr>
            <a:r>
              <a:rPr lang="fa-IR" sz="2700" dirty="0" smtClean="0">
                <a:cs typeface="B Yagut" pitchFamily="2" charset="-78"/>
              </a:rPr>
              <a:t>صوت ،دسته ای از امواج میباشد که توسط گوش انسان قابل درک باشد و یا تبدیل انرژی یا فراورده ای از تبدیل انرژی است</a:t>
            </a:r>
            <a:r>
              <a:rPr lang="fa-IR" sz="2500" dirty="0" smtClean="0">
                <a:cs typeface="B Yagut" pitchFamily="2" charset="-78"/>
              </a:rPr>
              <a:t>.</a:t>
            </a:r>
            <a:endParaRPr lang="fa-IR" sz="2500" dirty="0">
              <a:cs typeface="B Yagut" pitchFamily="2" charset="-78"/>
            </a:endParaRPr>
          </a:p>
          <a:p>
            <a:pPr marL="0" indent="0" algn="r" rtl="1">
              <a:buNone/>
            </a:pPr>
            <a:r>
              <a:rPr lang="fa-IR" sz="3000" b="1" dirty="0" smtClean="0">
                <a:cs typeface="B Yagut" pitchFamily="2" charset="-78"/>
              </a:rPr>
              <a:t>انواع صدا:      </a:t>
            </a:r>
          </a:p>
          <a:p>
            <a:pPr marL="0" indent="0" algn="r" rtl="1">
              <a:buNone/>
            </a:pPr>
            <a:r>
              <a:rPr lang="fa-IR" sz="2500" dirty="0" smtClean="0">
                <a:cs typeface="B Yagut" pitchFamily="2" charset="-78"/>
              </a:rPr>
              <a:t>  *</a:t>
            </a:r>
            <a:r>
              <a:rPr lang="fa-IR" sz="2700" dirty="0" smtClean="0">
                <a:cs typeface="B Yagut" pitchFamily="2" charset="-78"/>
              </a:rPr>
              <a:t>اصوات خوشایند       * اصوات ناخوشایند</a:t>
            </a:r>
          </a:p>
          <a:p>
            <a:pPr marL="0" indent="0" algn="r" rtl="1">
              <a:buNone/>
            </a:pPr>
            <a:endParaRPr lang="fa-IR" sz="2500" dirty="0" smtClean="0">
              <a:cs typeface="B Yagut" pitchFamily="2" charset="-78"/>
            </a:endParaRPr>
          </a:p>
          <a:p>
            <a:pPr marL="0" indent="0" algn="r" rtl="1">
              <a:buNone/>
            </a:pPr>
            <a:r>
              <a:rPr lang="fa-IR" sz="3000" b="1" dirty="0" smtClean="0">
                <a:cs typeface="B Yagut" pitchFamily="2" charset="-78"/>
              </a:rPr>
              <a:t>عوامل موثر بر عوارض ناشی از صدا</a:t>
            </a:r>
            <a:r>
              <a:rPr lang="fa-IR" sz="2500" dirty="0" smtClean="0">
                <a:cs typeface="B Yagut" pitchFamily="2" charset="-78"/>
              </a:rPr>
              <a:t>:</a:t>
            </a:r>
          </a:p>
          <a:p>
            <a:pPr marL="0" indent="0" algn="r" rtl="1">
              <a:buNone/>
            </a:pPr>
            <a:r>
              <a:rPr lang="fa-IR" sz="2500" dirty="0" smtClean="0">
                <a:cs typeface="B Yagut" pitchFamily="2" charset="-78"/>
              </a:rPr>
              <a:t>  *</a:t>
            </a:r>
            <a:r>
              <a:rPr lang="fa-IR" sz="2700" dirty="0" smtClean="0">
                <a:cs typeface="B Yagut" pitchFamily="2" charset="-78"/>
              </a:rPr>
              <a:t>میزان صدا</a:t>
            </a:r>
            <a:r>
              <a:rPr lang="fa-IR" sz="2700" dirty="0">
                <a:cs typeface="B Yagut" pitchFamily="2" charset="-78"/>
              </a:rPr>
              <a:t> </a:t>
            </a:r>
            <a:r>
              <a:rPr lang="fa-IR" sz="2700" dirty="0" smtClean="0">
                <a:cs typeface="B Yagut" pitchFamily="2" charset="-78"/>
              </a:rPr>
              <a:t>        * زیر یا بم بودن صدا        *  مدت زمان تماس با صدا     </a:t>
            </a:r>
            <a:r>
              <a:rPr lang="fa-IR" sz="2500" dirty="0" smtClean="0">
                <a:cs typeface="B Yagut" pitchFamily="2" charset="-78"/>
              </a:rPr>
              <a:t>                                   * </a:t>
            </a:r>
            <a:r>
              <a:rPr lang="fa-IR" sz="2700" dirty="0" smtClean="0">
                <a:cs typeface="B Yagut" pitchFamily="2" charset="-78"/>
              </a:rPr>
              <a:t>حساسیت افراد</a:t>
            </a:r>
          </a:p>
          <a:p>
            <a:pPr marL="0" indent="0" algn="r" rtl="1">
              <a:buNone/>
            </a:pPr>
            <a:endParaRPr lang="fa-IR" sz="2500" dirty="0" smtClean="0">
              <a:cs typeface="B Yagut" pitchFamily="2" charset="-78"/>
            </a:endParaRPr>
          </a:p>
          <a:p>
            <a:pPr marL="0" indent="0" algn="r" rtl="1">
              <a:buNone/>
            </a:pPr>
            <a:r>
              <a:rPr lang="fa-IR" sz="3000" b="1" dirty="0" smtClean="0">
                <a:cs typeface="B Yagut" pitchFamily="2" charset="-78"/>
              </a:rPr>
              <a:t>عوارض و صدمات ناشی از صدا:</a:t>
            </a:r>
          </a:p>
          <a:p>
            <a:pPr marL="0" indent="0" algn="r" rtl="1">
              <a:buNone/>
            </a:pPr>
            <a:r>
              <a:rPr lang="fa-IR" sz="2500" dirty="0">
                <a:cs typeface="B Yagut" pitchFamily="2" charset="-78"/>
              </a:rPr>
              <a:t> </a:t>
            </a:r>
            <a:r>
              <a:rPr lang="fa-IR" sz="2500" dirty="0" smtClean="0">
                <a:cs typeface="B Yagut" pitchFamily="2" charset="-78"/>
              </a:rPr>
              <a:t> </a:t>
            </a:r>
            <a:r>
              <a:rPr lang="fa-IR" sz="2700" dirty="0" smtClean="0">
                <a:cs typeface="B Yagut" pitchFamily="2" charset="-78"/>
              </a:rPr>
              <a:t>*افت موقت و دائمی شنوایی    * وزوز گوش    * اختلالات روانی-اجتماعی    *اختلالات فیزیولوژیک   * تاثیر بر سیستم تعادلی</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095" y="2362201"/>
            <a:ext cx="2879706" cy="1524000"/>
          </a:xfrm>
          <a:prstGeom prst="rect">
            <a:avLst/>
          </a:prstGeom>
        </p:spPr>
      </p:pic>
      <p:pic>
        <p:nvPicPr>
          <p:cNvPr id="5" name="صدا۱.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81200" y="5638800"/>
            <a:ext cx="609600" cy="609600"/>
          </a:xfrm>
          <a:prstGeom prst="rect">
            <a:avLst/>
          </a:prstGeom>
        </p:spPr>
      </p:pic>
    </p:spTree>
    <p:extLst>
      <p:ext uri="{BB962C8B-B14F-4D97-AF65-F5344CB8AC3E}">
        <p14:creationId xmlns:p14="http://schemas.microsoft.com/office/powerpoint/2010/main" val="86113700"/>
      </p:ext>
    </p:extLst>
  </p:cSld>
  <p:clrMapOvr>
    <a:masterClrMapping/>
  </p:clrMapOvr>
  <mc:AlternateContent xmlns:mc="http://schemas.openxmlformats.org/markup-compatibility/2006" xmlns:p14="http://schemas.microsoft.com/office/powerpoint/2010/main">
    <mc:Choice Requires="p14">
      <p:transition spd="slow" p14:dur="2000" advTm="3020"/>
    </mc:Choice>
    <mc:Fallback xmlns="">
      <p:transition spd="slow" advTm="3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0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itchFamily="2" charset="-78"/>
              </a:rPr>
              <a:t>روشهای کنترل صدا -استاندارد صدا</a:t>
            </a:r>
            <a:endParaRPr lang="en-US" sz="4000" dirty="0">
              <a:cs typeface="B Yagut" pitchFamily="2" charset="-78"/>
            </a:endParaRPr>
          </a:p>
        </p:txBody>
      </p:sp>
      <p:sp>
        <p:nvSpPr>
          <p:cNvPr id="3" name="Content Placeholder 2"/>
          <p:cNvSpPr>
            <a:spLocks noGrp="1"/>
          </p:cNvSpPr>
          <p:nvPr>
            <p:ph idx="1"/>
          </p:nvPr>
        </p:nvSpPr>
        <p:spPr>
          <a:xfrm>
            <a:off x="457200" y="1524000"/>
            <a:ext cx="8229600" cy="5029200"/>
          </a:xfrm>
        </p:spPr>
        <p:txBody>
          <a:bodyPr>
            <a:normAutofit fontScale="92500" lnSpcReduction="20000"/>
          </a:bodyPr>
          <a:lstStyle/>
          <a:p>
            <a:pPr marL="0" indent="0" algn="r" rtl="1">
              <a:buNone/>
            </a:pPr>
            <a:r>
              <a:rPr lang="fa-IR" sz="3000" b="1" dirty="0" smtClean="0">
                <a:cs typeface="B Yagut" pitchFamily="2" charset="-78"/>
              </a:rPr>
              <a:t>روشهای کنترل صدا:</a:t>
            </a:r>
            <a:endParaRPr lang="en-US" sz="3000" b="1" dirty="0" smtClean="0">
              <a:cs typeface="B Yagut" pitchFamily="2" charset="-78"/>
            </a:endParaRPr>
          </a:p>
          <a:p>
            <a:pPr marL="0" indent="0" algn="r" rtl="1">
              <a:buNone/>
            </a:pPr>
            <a:endParaRPr lang="fa-IR" sz="3000" b="1" dirty="0" smtClean="0">
              <a:cs typeface="B Yagut" pitchFamily="2" charset="-78"/>
            </a:endParaRPr>
          </a:p>
          <a:p>
            <a:pPr marL="0" indent="0" algn="r" rtl="1">
              <a:buNone/>
            </a:pPr>
            <a:r>
              <a:rPr lang="fa-IR" sz="2400" dirty="0" smtClean="0">
                <a:cs typeface="B Yagut" pitchFamily="2" charset="-78"/>
              </a:rPr>
              <a:t>*</a:t>
            </a:r>
            <a:r>
              <a:rPr lang="fa-IR" sz="2700" dirty="0" smtClean="0">
                <a:cs typeface="B Yagut" pitchFamily="2" charset="-78"/>
              </a:rPr>
              <a:t>کنترل صدا از منبع تولید  </a:t>
            </a:r>
          </a:p>
          <a:p>
            <a:pPr marL="0" indent="0" algn="r" rtl="1">
              <a:buNone/>
            </a:pPr>
            <a:r>
              <a:rPr lang="fa-IR" sz="2400" dirty="0" smtClean="0">
                <a:cs typeface="B Yagut" pitchFamily="2" charset="-78"/>
              </a:rPr>
              <a:t>   </a:t>
            </a:r>
          </a:p>
          <a:p>
            <a:pPr marL="0" indent="0" algn="r" rtl="1">
              <a:buNone/>
            </a:pPr>
            <a:r>
              <a:rPr lang="fa-IR" sz="2400" dirty="0" smtClean="0">
                <a:cs typeface="B Yagut" pitchFamily="2" charset="-78"/>
              </a:rPr>
              <a:t>*</a:t>
            </a:r>
            <a:r>
              <a:rPr lang="fa-IR" sz="2700" dirty="0" smtClean="0">
                <a:cs typeface="B Yagut" pitchFamily="2" charset="-78"/>
              </a:rPr>
              <a:t>کنترل صدا در مسیر انتشار</a:t>
            </a:r>
          </a:p>
          <a:p>
            <a:pPr marL="0" indent="0" algn="r" rtl="1">
              <a:buNone/>
            </a:pPr>
            <a:endParaRPr lang="fa-IR" sz="2400" dirty="0" smtClean="0">
              <a:cs typeface="B Yagut" pitchFamily="2" charset="-78"/>
            </a:endParaRPr>
          </a:p>
          <a:p>
            <a:pPr marL="0" indent="0" algn="r" rtl="1">
              <a:buNone/>
            </a:pPr>
            <a:r>
              <a:rPr lang="fa-IR" sz="2400" dirty="0" smtClean="0">
                <a:cs typeface="B Yagut" pitchFamily="2" charset="-78"/>
              </a:rPr>
              <a:t>*</a:t>
            </a:r>
            <a:r>
              <a:rPr lang="fa-IR" sz="2700" dirty="0" smtClean="0">
                <a:cs typeface="B Yagut" pitchFamily="2" charset="-78"/>
              </a:rPr>
              <a:t>حفاظت فردی</a:t>
            </a:r>
          </a:p>
          <a:p>
            <a:pPr marL="0" indent="0" algn="r" rtl="1">
              <a:buNone/>
            </a:pPr>
            <a:endParaRPr lang="fa-IR" sz="2400" dirty="0" smtClean="0">
              <a:cs typeface="B Yagut" pitchFamily="2" charset="-78"/>
            </a:endParaRPr>
          </a:p>
          <a:p>
            <a:pPr marL="0" indent="0" algn="r" rtl="1">
              <a:buNone/>
            </a:pPr>
            <a:r>
              <a:rPr lang="fa-IR" sz="3000" b="1" dirty="0" smtClean="0">
                <a:cs typeface="B Yagut" pitchFamily="2" charset="-78"/>
              </a:rPr>
              <a:t>استاندارد صدا </a:t>
            </a:r>
            <a:r>
              <a:rPr lang="fa-IR" sz="2400" b="1" dirty="0" smtClean="0">
                <a:cs typeface="B Yagut" pitchFamily="2" charset="-78"/>
              </a:rPr>
              <a:t>:</a:t>
            </a:r>
          </a:p>
          <a:p>
            <a:pPr marL="0" indent="0" algn="r" rtl="1">
              <a:buNone/>
            </a:pPr>
            <a:r>
              <a:rPr lang="fa-IR" sz="2400" dirty="0" smtClean="0">
                <a:cs typeface="B Yagut" pitchFamily="2" charset="-78"/>
              </a:rPr>
              <a:t>حد استاندارد صدای محیط کاردر ایران  تا 85 دسی بل برای 8 ساعت کاری قابل قبول است و به ازاء هر 3 دسی بل افزایش صدا مدت زمان کار به نصف تقلیل می یابد.</a:t>
            </a:r>
          </a:p>
          <a:p>
            <a:pPr marL="0" indent="0" algn="r" rtl="1">
              <a:buNone/>
            </a:pPr>
            <a:r>
              <a:rPr lang="fa-IR" sz="2400" dirty="0" smtClean="0">
                <a:cs typeface="B Yagut" pitchFamily="2" charset="-78"/>
              </a:rPr>
              <a:t>یعنی اگر در محل کار صدای ماشین آلات و ابزار کار به قدری زیاد باشد که دونفر از فاصله یک متری صدای یکدیگر را خوب نشنوند در انجا آلودگی صوتی وجود دارد .</a:t>
            </a:r>
          </a:p>
        </p:txBody>
      </p:sp>
      <p:pic>
        <p:nvPicPr>
          <p:cNvPr id="4" name="صدا۲.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81200" y="5638800"/>
            <a:ext cx="609600" cy="609600"/>
          </a:xfrm>
          <a:prstGeom prst="rect">
            <a:avLst/>
          </a:prstGeom>
        </p:spPr>
      </p:pic>
    </p:spTree>
    <p:extLst>
      <p:ext uri="{BB962C8B-B14F-4D97-AF65-F5344CB8AC3E}">
        <p14:creationId xmlns:p14="http://schemas.microsoft.com/office/powerpoint/2010/main" val="951211939"/>
      </p:ext>
    </p:extLst>
  </p:cSld>
  <p:clrMapOvr>
    <a:masterClrMapping/>
  </p:clrMapOvr>
  <mc:AlternateContent xmlns:mc="http://schemas.openxmlformats.org/markup-compatibility/2006" xmlns:p14="http://schemas.microsoft.com/office/powerpoint/2010/main">
    <mc:Choice Requires="p14">
      <p:transition spd="slow" p14:dur="2000" advTm="1430"/>
    </mc:Choice>
    <mc:Fallback xmlns="">
      <p:transition spd="slow" advTm="1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6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a-IR" dirty="0">
                <a:cs typeface="B Yagut" panose="020B0604020202020204" charset="-78"/>
              </a:rPr>
              <a:t>جدول میزان مواجهه با صدا</a:t>
            </a:r>
            <a:r>
              <a:rPr lang="fa-IR" dirty="0" smtClean="0">
                <a:cs typeface="B Yagut" panose="020B0604020202020204" charset="-78"/>
              </a:rPr>
              <a:t/>
            </a:r>
            <a:br>
              <a:rPr lang="fa-IR" dirty="0" smtClean="0">
                <a:cs typeface="B Yagut" panose="020B0604020202020204" charset="-78"/>
              </a:rPr>
            </a:br>
            <a:r>
              <a:rPr lang="fa-IR" dirty="0">
                <a:cs typeface="B Yagut" panose="020B0604020202020204" charset="-78"/>
              </a:rPr>
              <a:t>متناسب با مدت زمان مواجهه</a:t>
            </a:r>
            <a:endParaRPr lang="en-US" dirty="0">
              <a:cs typeface="B Yagut" panose="020B0604020202020204"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87295451"/>
              </p:ext>
            </p:extLst>
          </p:nvPr>
        </p:nvGraphicFramePr>
        <p:xfrm>
          <a:off x="628648" y="1904998"/>
          <a:ext cx="7829552" cy="3721683"/>
        </p:xfrm>
        <a:graphic>
          <a:graphicData uri="http://schemas.openxmlformats.org/drawingml/2006/table">
            <a:tbl>
              <a:tblPr firstRow="1" bandRow="1">
                <a:tableStyleId>{5C22544A-7EE6-4342-B048-85BDC9FD1C3A}</a:tableStyleId>
              </a:tblPr>
              <a:tblGrid>
                <a:gridCol w="4021631">
                  <a:extLst>
                    <a:ext uri="{9D8B030D-6E8A-4147-A177-3AD203B41FA5}">
                      <a16:colId xmlns="" xmlns:a16="http://schemas.microsoft.com/office/drawing/2014/main" val="1935579303"/>
                    </a:ext>
                  </a:extLst>
                </a:gridCol>
                <a:gridCol w="3807921">
                  <a:extLst>
                    <a:ext uri="{9D8B030D-6E8A-4147-A177-3AD203B41FA5}">
                      <a16:colId xmlns="" xmlns:a16="http://schemas.microsoft.com/office/drawing/2014/main" val="1921244090"/>
                    </a:ext>
                  </a:extLst>
                </a:gridCol>
              </a:tblGrid>
              <a:tr h="531669">
                <a:tc>
                  <a:txBody>
                    <a:bodyPr/>
                    <a:lstStyle/>
                    <a:p>
                      <a:pPr algn="ctr"/>
                      <a:r>
                        <a:rPr lang="fa-IR" sz="2500" dirty="0" smtClean="0">
                          <a:cs typeface="B Yagut" panose="020B0604020202020204" charset="-78"/>
                        </a:rPr>
                        <a:t>میزان تراز فشار صدا (دسی بل)</a:t>
                      </a:r>
                      <a:endParaRPr lang="en-US" sz="2500" dirty="0">
                        <a:cs typeface="B Yagut" panose="020B0604020202020204" charset="-78"/>
                      </a:endParaRPr>
                    </a:p>
                  </a:txBody>
                  <a:tcPr marL="68580" marR="68580" marT="34290" marB="34290"/>
                </a:tc>
                <a:tc>
                  <a:txBody>
                    <a:bodyPr/>
                    <a:lstStyle/>
                    <a:p>
                      <a:pPr algn="ctr"/>
                      <a:r>
                        <a:rPr lang="fa-IR" sz="2500" dirty="0" smtClean="0">
                          <a:cs typeface="B Yagut" panose="020B0604020202020204" charset="-78"/>
                        </a:rPr>
                        <a:t>زمان مواجهه</a:t>
                      </a:r>
                      <a:r>
                        <a:rPr lang="fa-IR" sz="2500" baseline="0" dirty="0" smtClean="0">
                          <a:cs typeface="B Yagut" panose="020B0604020202020204" charset="-78"/>
                        </a:rPr>
                        <a:t> (ساعت)</a:t>
                      </a:r>
                      <a:endParaRPr lang="en-US" sz="2500" dirty="0">
                        <a:cs typeface="B Yagut" panose="020B0604020202020204" charset="-78"/>
                      </a:endParaRPr>
                    </a:p>
                  </a:txBody>
                  <a:tcPr marL="68580" marR="68580" marT="34290" marB="34290"/>
                </a:tc>
                <a:extLst>
                  <a:ext uri="{0D108BD9-81ED-4DB2-BD59-A6C34878D82A}">
                    <a16:rowId xmlns="" xmlns:a16="http://schemas.microsoft.com/office/drawing/2014/main" val="2700393037"/>
                  </a:ext>
                </a:extLst>
              </a:tr>
              <a:tr h="531669">
                <a:tc>
                  <a:txBody>
                    <a:bodyPr/>
                    <a:lstStyle/>
                    <a:p>
                      <a:pPr algn="ctr"/>
                      <a:r>
                        <a:rPr lang="fa-IR" sz="2500" dirty="0" smtClean="0">
                          <a:cs typeface="B Yagut" panose="020B0604020202020204" charset="-78"/>
                        </a:rPr>
                        <a:t>85</a:t>
                      </a:r>
                      <a:endParaRPr lang="en-US" sz="2500" dirty="0">
                        <a:cs typeface="B Yagut" panose="020B0604020202020204" charset="-78"/>
                      </a:endParaRPr>
                    </a:p>
                  </a:txBody>
                  <a:tcPr marL="68580" marR="68580" marT="34290" marB="34290"/>
                </a:tc>
                <a:tc>
                  <a:txBody>
                    <a:bodyPr/>
                    <a:lstStyle/>
                    <a:p>
                      <a:pPr algn="ctr"/>
                      <a:r>
                        <a:rPr lang="fa-IR" sz="2500" dirty="0" smtClean="0">
                          <a:cs typeface="B Yagut" panose="020B0604020202020204" charset="-78"/>
                        </a:rPr>
                        <a:t> 8</a:t>
                      </a:r>
                      <a:endParaRPr lang="en-US" sz="2500" dirty="0">
                        <a:cs typeface="B Yagut" panose="020B0604020202020204" charset="-78"/>
                      </a:endParaRPr>
                    </a:p>
                  </a:txBody>
                  <a:tcPr marL="68580" marR="68580" marT="34290" marB="34290"/>
                </a:tc>
                <a:extLst>
                  <a:ext uri="{0D108BD9-81ED-4DB2-BD59-A6C34878D82A}">
                    <a16:rowId xmlns="" xmlns:a16="http://schemas.microsoft.com/office/drawing/2014/main" val="2006723373"/>
                  </a:ext>
                </a:extLst>
              </a:tr>
              <a:tr h="531669">
                <a:tc>
                  <a:txBody>
                    <a:bodyPr/>
                    <a:lstStyle/>
                    <a:p>
                      <a:pPr algn="ctr"/>
                      <a:r>
                        <a:rPr lang="fa-IR" sz="2500" dirty="0" smtClean="0">
                          <a:cs typeface="B Yagut" panose="020B0604020202020204" charset="-78"/>
                        </a:rPr>
                        <a:t>88</a:t>
                      </a:r>
                      <a:endParaRPr lang="en-US" sz="2500" dirty="0">
                        <a:cs typeface="B Yagut" panose="020B0604020202020204" charset="-78"/>
                      </a:endParaRPr>
                    </a:p>
                  </a:txBody>
                  <a:tcPr marL="68580" marR="68580" marT="34290" marB="34290"/>
                </a:tc>
                <a:tc>
                  <a:txBody>
                    <a:bodyPr/>
                    <a:lstStyle/>
                    <a:p>
                      <a:pPr algn="ctr"/>
                      <a:r>
                        <a:rPr lang="fa-IR" sz="2500" dirty="0" smtClean="0">
                          <a:cs typeface="B Yagut" panose="020B0604020202020204" charset="-78"/>
                        </a:rPr>
                        <a:t>4</a:t>
                      </a:r>
                      <a:endParaRPr lang="en-US" sz="2500" dirty="0">
                        <a:cs typeface="B Yagut" panose="020B0604020202020204" charset="-78"/>
                      </a:endParaRPr>
                    </a:p>
                  </a:txBody>
                  <a:tcPr marL="68580" marR="68580" marT="34290" marB="34290"/>
                </a:tc>
                <a:extLst>
                  <a:ext uri="{0D108BD9-81ED-4DB2-BD59-A6C34878D82A}">
                    <a16:rowId xmlns="" xmlns:a16="http://schemas.microsoft.com/office/drawing/2014/main" val="61521701"/>
                  </a:ext>
                </a:extLst>
              </a:tr>
              <a:tr h="531669">
                <a:tc>
                  <a:txBody>
                    <a:bodyPr/>
                    <a:lstStyle/>
                    <a:p>
                      <a:pPr algn="ctr"/>
                      <a:r>
                        <a:rPr lang="fa-IR" sz="2500" dirty="0" smtClean="0">
                          <a:cs typeface="B Yagut" panose="020B0604020202020204" charset="-78"/>
                        </a:rPr>
                        <a:t>91</a:t>
                      </a:r>
                      <a:endParaRPr lang="en-US" sz="2500" dirty="0">
                        <a:cs typeface="B Yagut" panose="020B0604020202020204" charset="-78"/>
                      </a:endParaRPr>
                    </a:p>
                  </a:txBody>
                  <a:tcPr marL="68580" marR="68580" marT="34290" marB="34290"/>
                </a:tc>
                <a:tc>
                  <a:txBody>
                    <a:bodyPr/>
                    <a:lstStyle/>
                    <a:p>
                      <a:pPr algn="ctr"/>
                      <a:r>
                        <a:rPr lang="fa-IR" sz="2500" dirty="0" smtClean="0">
                          <a:cs typeface="B Yagut" panose="020B0604020202020204" charset="-78"/>
                        </a:rPr>
                        <a:t>2</a:t>
                      </a:r>
                      <a:endParaRPr lang="en-US" sz="2500" dirty="0">
                        <a:cs typeface="B Yagut" panose="020B0604020202020204" charset="-78"/>
                      </a:endParaRPr>
                    </a:p>
                  </a:txBody>
                  <a:tcPr marL="68580" marR="68580" marT="34290" marB="34290"/>
                </a:tc>
                <a:extLst>
                  <a:ext uri="{0D108BD9-81ED-4DB2-BD59-A6C34878D82A}">
                    <a16:rowId xmlns="" xmlns:a16="http://schemas.microsoft.com/office/drawing/2014/main" val="614237061"/>
                  </a:ext>
                </a:extLst>
              </a:tr>
              <a:tr h="531669">
                <a:tc>
                  <a:txBody>
                    <a:bodyPr/>
                    <a:lstStyle/>
                    <a:p>
                      <a:pPr algn="ctr"/>
                      <a:r>
                        <a:rPr lang="fa-IR" sz="2500" dirty="0" smtClean="0">
                          <a:cs typeface="B Yagut" panose="020B0604020202020204" charset="-78"/>
                        </a:rPr>
                        <a:t>94</a:t>
                      </a:r>
                      <a:endParaRPr lang="en-US" sz="2500" dirty="0">
                        <a:cs typeface="B Yagut" panose="020B0604020202020204" charset="-78"/>
                      </a:endParaRPr>
                    </a:p>
                  </a:txBody>
                  <a:tcPr marL="68580" marR="68580" marT="34290" marB="34290"/>
                </a:tc>
                <a:tc>
                  <a:txBody>
                    <a:bodyPr/>
                    <a:lstStyle/>
                    <a:p>
                      <a:pPr algn="ctr"/>
                      <a:r>
                        <a:rPr lang="fa-IR" sz="2500" dirty="0" smtClean="0">
                          <a:cs typeface="B Yagut" panose="020B0604020202020204" charset="-78"/>
                        </a:rPr>
                        <a:t>1</a:t>
                      </a:r>
                      <a:endParaRPr lang="en-US" sz="2500" dirty="0">
                        <a:cs typeface="B Yagut" panose="020B0604020202020204" charset="-78"/>
                      </a:endParaRPr>
                    </a:p>
                  </a:txBody>
                  <a:tcPr marL="68580" marR="68580" marT="34290" marB="34290"/>
                </a:tc>
                <a:extLst>
                  <a:ext uri="{0D108BD9-81ED-4DB2-BD59-A6C34878D82A}">
                    <a16:rowId xmlns="" xmlns:a16="http://schemas.microsoft.com/office/drawing/2014/main" val="776699235"/>
                  </a:ext>
                </a:extLst>
              </a:tr>
              <a:tr h="531669">
                <a:tc>
                  <a:txBody>
                    <a:bodyPr/>
                    <a:lstStyle/>
                    <a:p>
                      <a:pPr algn="ctr"/>
                      <a:r>
                        <a:rPr lang="fa-IR" sz="2500" dirty="0" smtClean="0">
                          <a:cs typeface="B Yagut" panose="020B0604020202020204" charset="-78"/>
                        </a:rPr>
                        <a:t>97</a:t>
                      </a:r>
                      <a:endParaRPr lang="en-US" sz="2500" dirty="0">
                        <a:cs typeface="B Yagut" panose="020B0604020202020204" charset="-78"/>
                      </a:endParaRPr>
                    </a:p>
                  </a:txBody>
                  <a:tcPr marL="68580" marR="68580" marT="34290" marB="34290"/>
                </a:tc>
                <a:tc>
                  <a:txBody>
                    <a:bodyPr/>
                    <a:lstStyle/>
                    <a:p>
                      <a:pPr algn="ctr"/>
                      <a:r>
                        <a:rPr lang="fa-IR" sz="2500" dirty="0" smtClean="0">
                          <a:cs typeface="B Yagut" panose="020B0604020202020204" charset="-78"/>
                        </a:rPr>
                        <a:t>30 دقیقه</a:t>
                      </a:r>
                      <a:endParaRPr lang="en-US" sz="2500" dirty="0">
                        <a:cs typeface="B Yagut" panose="020B0604020202020204" charset="-78"/>
                      </a:endParaRPr>
                    </a:p>
                  </a:txBody>
                  <a:tcPr marL="68580" marR="68580" marT="34290" marB="34290"/>
                </a:tc>
                <a:extLst>
                  <a:ext uri="{0D108BD9-81ED-4DB2-BD59-A6C34878D82A}">
                    <a16:rowId xmlns="" xmlns:a16="http://schemas.microsoft.com/office/drawing/2014/main" val="1704590164"/>
                  </a:ext>
                </a:extLst>
              </a:tr>
              <a:tr h="531669">
                <a:tc>
                  <a:txBody>
                    <a:bodyPr/>
                    <a:lstStyle/>
                    <a:p>
                      <a:pPr algn="ctr"/>
                      <a:r>
                        <a:rPr lang="fa-IR" sz="2500" dirty="0" smtClean="0">
                          <a:cs typeface="B Yagut" panose="020B0604020202020204" charset="-78"/>
                        </a:rPr>
                        <a:t>100</a:t>
                      </a:r>
                      <a:endParaRPr lang="en-US" sz="2500" dirty="0">
                        <a:cs typeface="B Yagut" panose="020B0604020202020204" charset="-78"/>
                      </a:endParaRPr>
                    </a:p>
                  </a:txBody>
                  <a:tcPr marL="68580" marR="68580" marT="34290" marB="34290"/>
                </a:tc>
                <a:tc>
                  <a:txBody>
                    <a:bodyPr/>
                    <a:lstStyle/>
                    <a:p>
                      <a:pPr algn="ctr"/>
                      <a:r>
                        <a:rPr lang="fa-IR" sz="2500" dirty="0" smtClean="0">
                          <a:cs typeface="B Yagut" panose="020B0604020202020204" charset="-78"/>
                        </a:rPr>
                        <a:t>15 دقیقه</a:t>
                      </a:r>
                      <a:endParaRPr lang="en-US" sz="2500" dirty="0">
                        <a:cs typeface="B Yagut" panose="020B0604020202020204" charset="-78"/>
                      </a:endParaRPr>
                    </a:p>
                  </a:txBody>
                  <a:tcPr marL="68580" marR="68580" marT="34290" marB="34290"/>
                </a:tc>
                <a:extLst>
                  <a:ext uri="{0D108BD9-81ED-4DB2-BD59-A6C34878D82A}">
                    <a16:rowId xmlns="" xmlns:a16="http://schemas.microsoft.com/office/drawing/2014/main" val="363641769"/>
                  </a:ext>
                </a:extLst>
              </a:tr>
            </a:tbl>
          </a:graphicData>
        </a:graphic>
      </p:graphicFrame>
      <p:pic>
        <p:nvPicPr>
          <p:cNvPr id="6" name="جدول صدا">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14600" y="6019800"/>
            <a:ext cx="609600" cy="609600"/>
          </a:xfrm>
          <a:prstGeom prst="rect">
            <a:avLst/>
          </a:prstGeom>
        </p:spPr>
      </p:pic>
    </p:spTree>
    <p:extLst>
      <p:ext uri="{BB962C8B-B14F-4D97-AF65-F5344CB8AC3E}">
        <p14:creationId xmlns:p14="http://schemas.microsoft.com/office/powerpoint/2010/main" val="1444401204"/>
      </p:ext>
    </p:extLst>
  </p:cSld>
  <p:clrMapOvr>
    <a:masterClrMapping/>
  </p:clrMapOvr>
  <mc:AlternateContent xmlns:mc="http://schemas.openxmlformats.org/markup-compatibility/2006" xmlns:p14="http://schemas.microsoft.com/office/powerpoint/2010/main">
    <mc:Choice Requires="p14">
      <p:transition spd="slow" p14:dur="2000" advClick="0" advTm="390"/>
    </mc:Choice>
    <mc:Fallback xmlns="">
      <p:transition spd="slow" advClick="0" advTm="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cs typeface="B Yagut" pitchFamily="2" charset="-78"/>
              </a:rPr>
              <a:t>ارتعاش</a:t>
            </a:r>
            <a:endParaRPr lang="en-US" sz="4000" b="1" dirty="0">
              <a:cs typeface="B Yagut" pitchFamily="2" charset="-78"/>
            </a:endParaRPr>
          </a:p>
        </p:txBody>
      </p:sp>
      <p:sp>
        <p:nvSpPr>
          <p:cNvPr id="3" name="Content Placeholder 2"/>
          <p:cNvSpPr>
            <a:spLocks noGrp="1"/>
          </p:cNvSpPr>
          <p:nvPr>
            <p:ph idx="1"/>
          </p:nvPr>
        </p:nvSpPr>
        <p:spPr>
          <a:xfrm>
            <a:off x="498764" y="1586345"/>
            <a:ext cx="8229600" cy="4525963"/>
          </a:xfrm>
        </p:spPr>
        <p:txBody>
          <a:bodyPr>
            <a:normAutofit fontScale="77500" lnSpcReduction="20000"/>
          </a:bodyPr>
          <a:lstStyle/>
          <a:p>
            <a:pPr algn="r" rtl="1"/>
            <a:r>
              <a:rPr lang="fa-IR" sz="3600" b="1" dirty="0" smtClean="0">
                <a:cs typeface="B Yagut" pitchFamily="2" charset="-78"/>
              </a:rPr>
              <a:t>تعریف</a:t>
            </a:r>
            <a:r>
              <a:rPr lang="fa-IR" sz="3300" b="1" dirty="0" smtClean="0">
                <a:cs typeface="B Yagut" pitchFamily="2" charset="-78"/>
              </a:rPr>
              <a:t>:</a:t>
            </a:r>
          </a:p>
          <a:p>
            <a:pPr marL="0" indent="0" algn="r" rtl="1">
              <a:buNone/>
            </a:pPr>
            <a:r>
              <a:rPr lang="fa-IR" dirty="0" smtClean="0">
                <a:cs typeface="B Yagut" pitchFamily="2" charset="-78"/>
              </a:rPr>
              <a:t>ارتعاش عبارت است ازحرکت نوسانی جسم حول نقطه تعادل آن </a:t>
            </a:r>
          </a:p>
          <a:p>
            <a:pPr marL="0" indent="0" algn="r" rtl="1">
              <a:buNone/>
            </a:pPr>
            <a:endParaRPr lang="fa-IR" sz="2800" b="1" dirty="0" smtClean="0">
              <a:cs typeface="B Yagut" pitchFamily="2" charset="-78"/>
            </a:endParaRPr>
          </a:p>
          <a:p>
            <a:pPr marL="0" indent="0" algn="r" rtl="1">
              <a:buNone/>
            </a:pPr>
            <a:r>
              <a:rPr lang="fa-IR" sz="3600" b="1" dirty="0" smtClean="0">
                <a:cs typeface="B Yagut" pitchFamily="2" charset="-78"/>
              </a:rPr>
              <a:t>انواع ارتعاش: </a:t>
            </a:r>
            <a:endParaRPr lang="en-US" sz="3600" b="1" dirty="0" smtClean="0">
              <a:cs typeface="B Yagut" pitchFamily="2" charset="-78"/>
            </a:endParaRPr>
          </a:p>
          <a:p>
            <a:pPr marL="0" indent="0" algn="r" rtl="1">
              <a:buNone/>
            </a:pPr>
            <a:r>
              <a:rPr lang="fa-IR" sz="3600" b="1" dirty="0" smtClean="0">
                <a:cs typeface="B Yagut" pitchFamily="2" charset="-78"/>
              </a:rPr>
              <a:t> </a:t>
            </a:r>
            <a:endParaRPr lang="en-US" sz="3600" b="1" dirty="0" smtClean="0">
              <a:cs typeface="B Yagut" pitchFamily="2" charset="-78"/>
            </a:endParaRPr>
          </a:p>
          <a:p>
            <a:pPr marL="0" indent="0" algn="r" rtl="1">
              <a:buNone/>
            </a:pPr>
            <a:r>
              <a:rPr lang="fa-IR" dirty="0" smtClean="0">
                <a:cs typeface="B Yagut" pitchFamily="2" charset="-78"/>
              </a:rPr>
              <a:t>ارتعاش تمام بدن        ارتعاش دست و بازو</a:t>
            </a:r>
            <a:endParaRPr lang="en-US" dirty="0" smtClean="0">
              <a:cs typeface="B Yagut" pitchFamily="2" charset="-78"/>
            </a:endParaRPr>
          </a:p>
          <a:p>
            <a:pPr marL="0" indent="0" algn="r" rtl="1">
              <a:buNone/>
            </a:pPr>
            <a:endParaRPr lang="fa-IR" sz="2500" dirty="0" smtClean="0">
              <a:cs typeface="B Yagut" pitchFamily="2" charset="-78"/>
            </a:endParaRPr>
          </a:p>
          <a:p>
            <a:pPr marL="0" indent="0" algn="r" rtl="1">
              <a:buNone/>
            </a:pPr>
            <a:r>
              <a:rPr lang="fa-IR" sz="3600" b="1" dirty="0" smtClean="0">
                <a:cs typeface="B Yagut" pitchFamily="2" charset="-78"/>
              </a:rPr>
              <a:t>عوامل موثر بر عوارض ارتعاش</a:t>
            </a:r>
            <a:r>
              <a:rPr lang="fa-IR" sz="3600" dirty="0" smtClean="0">
                <a:cs typeface="B Yagut" pitchFamily="2" charset="-78"/>
              </a:rPr>
              <a:t>:</a:t>
            </a:r>
            <a:endParaRPr lang="en-US" sz="3600" dirty="0" smtClean="0">
              <a:cs typeface="B Yagut" pitchFamily="2" charset="-78"/>
            </a:endParaRPr>
          </a:p>
          <a:p>
            <a:pPr marL="0" indent="0" algn="r" rtl="1">
              <a:buNone/>
            </a:pPr>
            <a:endParaRPr lang="en-US" sz="2500" dirty="0" smtClean="0">
              <a:cs typeface="B Yagut" pitchFamily="2" charset="-78"/>
            </a:endParaRPr>
          </a:p>
          <a:p>
            <a:pPr marL="0" indent="0" algn="r" rtl="1">
              <a:buNone/>
            </a:pPr>
            <a:r>
              <a:rPr lang="fa-IR" sz="2500" dirty="0" smtClean="0">
                <a:cs typeface="B Yagut" pitchFamily="2" charset="-78"/>
              </a:rPr>
              <a:t>*</a:t>
            </a:r>
            <a:r>
              <a:rPr lang="fa-IR" dirty="0" smtClean="0">
                <a:cs typeface="B Yagut" pitchFamily="2" charset="-78"/>
              </a:rPr>
              <a:t>وسعت محل تماس          *مدت زمان مواجهه            *وجود سرما</a:t>
            </a:r>
            <a:endParaRPr lang="en-US" dirty="0" smtClean="0">
              <a:cs typeface="B Yagut" pitchFamily="2" charset="-78"/>
            </a:endParaRPr>
          </a:p>
          <a:p>
            <a:pPr marL="0" indent="0" algn="r" rtl="1">
              <a:buNone/>
            </a:pPr>
            <a:endParaRPr lang="fa-IR" sz="2900" dirty="0" smtClean="0">
              <a:cs typeface="B Yagut" pitchFamily="2" charset="-78"/>
            </a:endParaRPr>
          </a:p>
          <a:p>
            <a:pPr marL="0" indent="0" algn="r" rtl="1">
              <a:buNone/>
            </a:pPr>
            <a:r>
              <a:rPr lang="fa-IR" sz="2900" dirty="0" smtClean="0">
                <a:cs typeface="B Yagut" pitchFamily="2" charset="-78"/>
              </a:rPr>
              <a:t>*</a:t>
            </a:r>
            <a:r>
              <a:rPr lang="fa-IR" dirty="0" smtClean="0">
                <a:cs typeface="B Yagut" pitchFamily="2" charset="-78"/>
              </a:rPr>
              <a:t>وجود صدا              *خصوصیات فردی       * وضعیت غیر طبیعی اندام</a:t>
            </a:r>
          </a:p>
          <a:p>
            <a:pPr marL="0" indent="0" algn="r" rtl="1">
              <a:buNone/>
            </a:pPr>
            <a:endParaRPr lang="fa-IR" sz="2900" dirty="0">
              <a:cs typeface="B Yagut"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1" y="2819399"/>
            <a:ext cx="1904999" cy="1904999"/>
          </a:xfrm>
          <a:prstGeom prst="rect">
            <a:avLst/>
          </a:prstGeom>
        </p:spPr>
      </p:pic>
      <p:pic>
        <p:nvPicPr>
          <p:cNvPr id="5" name="اسلاید۸.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90800" y="5685971"/>
            <a:ext cx="609600" cy="609600"/>
          </a:xfrm>
          <a:prstGeom prst="rect">
            <a:avLst/>
          </a:prstGeom>
        </p:spPr>
      </p:pic>
    </p:spTree>
    <p:extLst>
      <p:ext uri="{BB962C8B-B14F-4D97-AF65-F5344CB8AC3E}">
        <p14:creationId xmlns:p14="http://schemas.microsoft.com/office/powerpoint/2010/main" val="323161401"/>
      </p:ext>
    </p:extLst>
  </p:cSld>
  <p:clrMapOvr>
    <a:masterClrMapping/>
  </p:clrMapOvr>
  <mc:AlternateContent xmlns:mc="http://schemas.openxmlformats.org/markup-compatibility/2006" xmlns:p14="http://schemas.microsoft.com/office/powerpoint/2010/main">
    <mc:Choice Requires="p14">
      <p:transition spd="slow" p14:dur="2000" advTm="1450"/>
    </mc:Choice>
    <mc:Fallback xmlns="">
      <p:transition spd="slow" advTm="1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6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1939</TotalTime>
  <Words>2147</Words>
  <Application>Microsoft Office PowerPoint</Application>
  <PresentationFormat>On-screen Show (4:3)</PresentationFormat>
  <Paragraphs>350</Paragraphs>
  <Slides>29</Slides>
  <Notes>2</Notes>
  <HiddenSlides>0</HiddenSlides>
  <MMClips>29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Wingdings</vt:lpstr>
      <vt:lpstr>B Yagut</vt:lpstr>
      <vt:lpstr>Calibri</vt:lpstr>
      <vt:lpstr>Times New Roman</vt:lpstr>
      <vt:lpstr>Office Theme</vt:lpstr>
      <vt:lpstr>شناسایی و جدول عوامل زیان آور در محیط کار و راههای پیشگیری و کنترل آنها</vt:lpstr>
      <vt:lpstr>مشخصات سند</vt:lpstr>
      <vt:lpstr>اهداف آموزشی</vt:lpstr>
      <vt:lpstr>فهرست عناوین</vt:lpstr>
      <vt:lpstr>مقدمه:</vt:lpstr>
      <vt:lpstr>صدا</vt:lpstr>
      <vt:lpstr>روشهای کنترل صدا -استاندارد صدا</vt:lpstr>
      <vt:lpstr>جدول میزان مواجهه با صدا متناسب با مدت زمان مواجهه</vt:lpstr>
      <vt:lpstr>ارتعاش</vt:lpstr>
      <vt:lpstr>عوارض ارتعاش-شیوه های کنترل ارتعاش</vt:lpstr>
      <vt:lpstr>روشنایی</vt:lpstr>
      <vt:lpstr>عوارض وروشهای کنترل روشنایی نامطلوب</vt:lpstr>
      <vt:lpstr>جدول نسبت سطح پنجره به مساحت کف کارگاه بسته به نوع کار </vt:lpstr>
      <vt:lpstr>شرایط جوی(گرما وسرما)</vt:lpstr>
      <vt:lpstr>عوارض سرما وروشهای کنترل آن</vt:lpstr>
      <vt:lpstr>پرتوها(تشعشعات)</vt:lpstr>
      <vt:lpstr>PowerPoint Presentation</vt:lpstr>
      <vt:lpstr>عوامل زیان آور شیمیایی</vt:lpstr>
      <vt:lpstr>PowerPoint Presentation</vt:lpstr>
      <vt:lpstr>عوامل زیان آور زیست شناختی (بیولوژیکی)</vt:lpstr>
      <vt:lpstr>عوامل زیان آور ارگونومیکی</vt:lpstr>
      <vt:lpstr>اصول دهگانه ارگونومی</vt:lpstr>
      <vt:lpstr>عوامل زیان آور روحی روانی(سایکولوژیکی)</vt:lpstr>
      <vt:lpstr>روشهای حفظ سلامتی در برابر عوامل زیان آور محیط کار (طبق جدول)</vt:lpstr>
      <vt:lpstr>PowerPoint Presentation</vt:lpstr>
      <vt:lpstr>خلاصه مطالب ونتیجه گیری</vt:lpstr>
      <vt:lpstr>پرسش وتمرین </vt:lpstr>
      <vt:lpstr>فهرست منابع</vt:lpstr>
      <vt:lpstr>نظرات وپیشنهادات</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RUSR</dc:creator>
  <cp:lastModifiedBy>Sima Jalali</cp:lastModifiedBy>
  <cp:revision>384</cp:revision>
  <dcterms:created xsi:type="dcterms:W3CDTF">2020-04-26T06:07:52Z</dcterms:created>
  <dcterms:modified xsi:type="dcterms:W3CDTF">2020-12-07T06:05:00Z</dcterms:modified>
</cp:coreProperties>
</file>