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312" r:id="rId6"/>
    <p:sldId id="274" r:id="rId7"/>
    <p:sldId id="275" r:id="rId8"/>
    <p:sldId id="276" r:id="rId9"/>
    <p:sldId id="297" r:id="rId10"/>
    <p:sldId id="301" r:id="rId11"/>
    <p:sldId id="291" r:id="rId12"/>
    <p:sldId id="306" r:id="rId13"/>
    <p:sldId id="293" r:id="rId14"/>
    <p:sldId id="310" r:id="rId15"/>
    <p:sldId id="294" r:id="rId16"/>
    <p:sldId id="303" r:id="rId17"/>
    <p:sldId id="260" r:id="rId18"/>
    <p:sldId id="308" r:id="rId19"/>
    <p:sldId id="261" r:id="rId20"/>
    <p:sldId id="262" r:id="rId21"/>
    <p:sldId id="307" r:id="rId22"/>
    <p:sldId id="263" r:id="rId23"/>
    <p:sldId id="264" r:id="rId24"/>
    <p:sldId id="266" r:id="rId25"/>
    <p:sldId id="268" r:id="rId26"/>
    <p:sldId id="269" r:id="rId27"/>
    <p:sldId id="288" r:id="rId28"/>
    <p:sldId id="300" r:id="rId29"/>
    <p:sldId id="271" r:id="rId30"/>
    <p:sldId id="272" r:id="rId31"/>
    <p:sldId id="289" r:id="rId32"/>
    <p:sldId id="309" r:id="rId33"/>
    <p:sldId id="280" r:id="rId34"/>
    <p:sldId id="281" r:id="rId35"/>
    <p:sldId id="311" r:id="rId36"/>
    <p:sldId id="283" r:id="rId37"/>
    <p:sldId id="28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media/audio18.wav"/><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audio" Target="../media/audio21.wav"/><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audio" Target="../media/audio22.wav"/><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3.wav"/></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5.wav"/></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6.wav"/></Relationships>
</file>

<file path=ppt/slides/_rels/slide33.xml.rels><?xml version="1.0" encoding="UTF-8" standalone="yes"?>
<Relationships xmlns="http://schemas.openxmlformats.org/package/2006/relationships"><Relationship Id="rId2" Type="http://schemas.openxmlformats.org/officeDocument/2006/relationships/hyperlink" Target="mailto:T.sodagar91@gmai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14401"/>
            <a:ext cx="7467600" cy="2362200"/>
          </a:xfrm>
        </p:spPr>
        <p:txBody>
          <a:bodyPr>
            <a:normAutofit fontScale="85000" lnSpcReduction="20000"/>
          </a:bodyPr>
          <a:lstStyle/>
          <a:p>
            <a:pPr algn="r">
              <a:buNone/>
            </a:pPr>
            <a:endParaRPr lang="fa-IR" sz="4000" dirty="0" smtClean="0">
              <a:cs typeface="B Yagut" pitchFamily="2" charset="-78"/>
            </a:endParaRPr>
          </a:p>
          <a:p>
            <a:pPr algn="ctr">
              <a:buNone/>
            </a:pPr>
            <a:r>
              <a:rPr lang="fa-IR" sz="4700" dirty="0" smtClean="0">
                <a:cs typeface="B Yagut" pitchFamily="2" charset="-78"/>
              </a:rPr>
              <a:t>آشنایی با بیماری های واگیر</a:t>
            </a:r>
          </a:p>
          <a:p>
            <a:pPr algn="ctr">
              <a:buNone/>
            </a:pPr>
            <a:endParaRPr lang="fa-IR" sz="4300" dirty="0" smtClean="0">
              <a:cs typeface="B Yagut" pitchFamily="2" charset="-78"/>
            </a:endParaRPr>
          </a:p>
          <a:p>
            <a:pPr algn="ctr">
              <a:buNone/>
            </a:pPr>
            <a:r>
              <a:rPr lang="fa-IR" sz="4700" dirty="0" smtClean="0">
                <a:cs typeface="B Yagut" pitchFamily="2" charset="-78"/>
              </a:rPr>
              <a:t>بیماری  آسکاریازیس</a:t>
            </a:r>
            <a:endParaRPr lang="fa-IR" sz="4700" dirty="0">
              <a:cs typeface="B Yagut" pitchFamily="2" charset="-78"/>
            </a:endParaRPr>
          </a:p>
        </p:txBody>
      </p:sp>
      <p:pic>
        <p:nvPicPr>
          <p:cNvPr id="7" name="~PP1257.WAV">
            <a:hlinkClick r:id="" action="ppaction://media"/>
          </p:cNvPr>
          <p:cNvPicPr>
            <a:picLocks noRot="1" noChangeAspect="1"/>
          </p:cNvPicPr>
          <p:nvPr>
            <a:wavAudioFile r:embed="rId1" name="~PP1257.WAV"/>
          </p:nvPr>
        </p:nvPicPr>
        <p:blipFill>
          <a:blip r:embed="rId3" cstate="print"/>
          <a:stretch>
            <a:fillRect/>
          </a:stretch>
        </p:blipFill>
        <p:spPr>
          <a:xfrm>
            <a:off x="8696325" y="6410325"/>
            <a:ext cx="304800" cy="304800"/>
          </a:xfrm>
          <a:prstGeom prst="rect">
            <a:avLst/>
          </a:prstGeom>
        </p:spPr>
      </p:pic>
      <p:pic>
        <p:nvPicPr>
          <p:cNvPr id="5" name="Picture 2" descr="C:\Users\behvarzi\Desktop\3-8.jpg"/>
          <p:cNvPicPr>
            <a:picLocks noChangeAspect="1" noChangeArrowheads="1"/>
          </p:cNvPicPr>
          <p:nvPr/>
        </p:nvPicPr>
        <p:blipFill>
          <a:blip r:embed="rId4" cstate="print"/>
          <a:srcRect/>
          <a:stretch>
            <a:fillRect/>
          </a:stretch>
        </p:blipFill>
        <p:spPr bwMode="auto">
          <a:xfrm>
            <a:off x="1600200" y="3733800"/>
            <a:ext cx="6400800" cy="2362200"/>
          </a:xfrm>
          <a:prstGeom prst="rect">
            <a:avLst/>
          </a:prstGeom>
          <a:noFill/>
        </p:spPr>
      </p:pic>
    </p:spTree>
  </p:cSld>
  <p:clrMapOvr>
    <a:masterClrMapping/>
  </p:clrMapOvr>
  <p:transition advTm="81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تولید مثل آسکاریس</a:t>
            </a:r>
            <a:endParaRPr lang="fa-IR" sz="4000" dirty="0">
              <a:cs typeface="B Yagut" pitchFamily="2" charset="-78"/>
            </a:endParaRPr>
          </a:p>
        </p:txBody>
      </p:sp>
      <p:sp>
        <p:nvSpPr>
          <p:cNvPr id="3" name="Content Placeholder 2"/>
          <p:cNvSpPr>
            <a:spLocks noGrp="1"/>
          </p:cNvSpPr>
          <p:nvPr>
            <p:ph idx="1"/>
          </p:nvPr>
        </p:nvSpPr>
        <p:spPr/>
        <p:txBody>
          <a:bodyPr>
            <a:normAutofit lnSpcReduction="10000"/>
          </a:bodyPr>
          <a:lstStyle/>
          <a:p>
            <a:pPr algn="r">
              <a:lnSpc>
                <a:spcPct val="150000"/>
              </a:lnSpc>
              <a:buNone/>
            </a:pPr>
            <a:r>
              <a:rPr lang="fa-IR" sz="2800" dirty="0" smtClean="0">
                <a:cs typeface="B Yagut" pitchFamily="2" charset="-78"/>
              </a:rPr>
              <a:t>کرم های نر و ماده در روده کوچک جفت گیری می کنند. کرم های ماده می توانند روزانه 200000 تخم تولید کنند که از طریق مدفوع از بدن بیمار خارج می شوند. تخم های بارور شده باید حداقل 18 روز قبل از عفونی شدن در خاک باقی بمانند. تمام فرآیند رشد از بلعیدن تخم تا دفع آن، به دو تا سه ماه زمان نیاز دارد. کرم های آسکاریس ممکن است برای یک یا دو سال در بدن فرد زندگی کنند.</a:t>
            </a:r>
            <a:endParaRPr lang="fa-IR" sz="2800" dirty="0">
              <a:cs typeface="B Yagut"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میزبان کرم آسکاریس</a:t>
            </a:r>
            <a:r>
              <a:rPr lang="fa-IR" dirty="0" smtClean="0">
                <a:cs typeface="B Yagut" pitchFamily="2" charset="-78"/>
              </a:rPr>
              <a:t/>
            </a:r>
            <a:br>
              <a:rPr lang="fa-IR" dirty="0" smtClean="0">
                <a:cs typeface="B Yagut" pitchFamily="2" charset="-78"/>
              </a:rPr>
            </a:br>
            <a:endParaRPr lang="fa-IR" dirty="0">
              <a:cs typeface="B Yagut" pitchFamily="2" charset="-78"/>
            </a:endParaRPr>
          </a:p>
        </p:txBody>
      </p:sp>
      <p:sp>
        <p:nvSpPr>
          <p:cNvPr id="3" name="Content Placeholder 2"/>
          <p:cNvSpPr>
            <a:spLocks noGrp="1"/>
          </p:cNvSpPr>
          <p:nvPr>
            <p:ph idx="1"/>
          </p:nvPr>
        </p:nvSpPr>
        <p:spPr/>
        <p:txBody>
          <a:bodyPr>
            <a:normAutofit/>
          </a:bodyPr>
          <a:lstStyle/>
          <a:p>
            <a:pPr algn="just" rtl="1">
              <a:lnSpc>
                <a:spcPct val="150000"/>
              </a:lnSpc>
              <a:buNone/>
            </a:pPr>
            <a:r>
              <a:rPr lang="fa-IR" sz="2800" dirty="0" smtClean="0">
                <a:cs typeface="B Yagut" pitchFamily="2" charset="-78"/>
              </a:rPr>
              <a:t>انسان و خوک اصلی ترین میزبان‌های کرم آسکاریس هستند.این</a:t>
            </a:r>
          </a:p>
          <a:p>
            <a:pPr algn="just" rtl="1">
              <a:lnSpc>
                <a:spcPct val="150000"/>
              </a:lnSpc>
              <a:buNone/>
            </a:pPr>
            <a:r>
              <a:rPr lang="fa-IR" sz="2800" dirty="0" smtClean="0">
                <a:cs typeface="B Yagut" pitchFamily="2" charset="-78"/>
              </a:rPr>
              <a:t>کرم‌ها که در بدن خوک‌ها و انسان‌ها وجود دارند، از نظر ساختمانی</a:t>
            </a:r>
          </a:p>
          <a:p>
            <a:pPr algn="just" rtl="1">
              <a:lnSpc>
                <a:spcPct val="150000"/>
              </a:lnSpc>
              <a:buNone/>
            </a:pPr>
            <a:r>
              <a:rPr lang="fa-IR" sz="2800" dirty="0" smtClean="0">
                <a:cs typeface="B Yagut" pitchFamily="2" charset="-78"/>
              </a:rPr>
              <a:t>بسیار شبیه به یکدیگرند، ولی از نظر بیولوژیکی متفاوت هستند. </a:t>
            </a:r>
          </a:p>
          <a:p>
            <a:pPr algn="just">
              <a:lnSpc>
                <a:spcPct val="150000"/>
              </a:lnSpc>
              <a:buNone/>
            </a:pPr>
            <a:endParaRPr lang="fa-IR" dirty="0">
              <a:cs typeface="B Yagut" pitchFamily="2" charset="-78"/>
            </a:endParaRPr>
          </a:p>
        </p:txBody>
      </p:sp>
      <p:pic>
        <p:nvPicPr>
          <p:cNvPr id="4" name="~PP410.WAV">
            <a:hlinkClick r:id="" action="ppaction://media"/>
          </p:cNvPr>
          <p:cNvPicPr>
            <a:picLocks noRot="1" noChangeAspect="1"/>
          </p:cNvPicPr>
          <p:nvPr>
            <a:wavAudioFile r:embed="rId1" name="~PP410.WAV"/>
          </p:nvPr>
        </p:nvPicPr>
        <p:blipFill>
          <a:blip r:embed="rId3" cstate="print"/>
          <a:stretch>
            <a:fillRect/>
          </a:stretch>
        </p:blipFill>
        <p:spPr>
          <a:xfrm>
            <a:off x="8696325" y="6410325"/>
            <a:ext cx="304800" cy="304800"/>
          </a:xfrm>
          <a:prstGeom prst="rect">
            <a:avLst/>
          </a:prstGeom>
        </p:spPr>
      </p:pic>
    </p:spTree>
  </p:cSld>
  <p:clrMapOvr>
    <a:masterClrMapping/>
  </p:clrMapOvr>
  <p:transition advTm="208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000" dirty="0" smtClean="0">
                <a:cs typeface="B Yagut" pitchFamily="2" charset="-78"/>
              </a:rPr>
              <a:t>تفاوت رشد کرم آسکاریس در روده انسان و خوک</a:t>
            </a:r>
            <a:endParaRPr lang="fa-IR" sz="4000"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sz="2800" dirty="0" smtClean="0">
                <a:cs typeface="B Yagut" pitchFamily="2" charset="-78"/>
              </a:rPr>
              <a:t>یعنی تخم‌های آلوده کننده روده انسان در خوک‌ها رشد نکرده و برعکس تخم‌های کرمی که روده خوک را آلوده می‌کنند، در روده انسان رشد نخواهند کرد.</a:t>
            </a:r>
            <a:endParaRPr lang="fa-IR" sz="2800" dirty="0"/>
          </a:p>
        </p:txBody>
      </p:sp>
      <p:pic>
        <p:nvPicPr>
          <p:cNvPr id="4" name="~PP2370.WAV">
            <a:hlinkClick r:id="" action="ppaction://media"/>
          </p:cNvPr>
          <p:cNvPicPr>
            <a:picLocks noRot="1" noChangeAspect="1"/>
          </p:cNvPicPr>
          <p:nvPr>
            <a:wavAudioFile r:embed="rId1" name="~PP2370.WAV"/>
          </p:nvPr>
        </p:nvPicPr>
        <p:blipFill>
          <a:blip r:embed="rId3" cstate="print"/>
          <a:stretch>
            <a:fillRect/>
          </a:stretch>
        </p:blipFill>
        <p:spPr>
          <a:xfrm>
            <a:off x="8696325" y="6410325"/>
            <a:ext cx="304800" cy="304800"/>
          </a:xfrm>
          <a:prstGeom prst="rect">
            <a:avLst/>
          </a:prstGeom>
        </p:spPr>
      </p:pic>
    </p:spTree>
  </p:cSld>
  <p:clrMapOvr>
    <a:masterClrMapping/>
  </p:clrMapOvr>
  <p:transition advTm="182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Title 1"/>
          <p:cNvSpPr>
            <a:spLocks noGrp="1"/>
          </p:cNvSpPr>
          <p:nvPr>
            <p:ph type="title"/>
          </p:nvPr>
        </p:nvSpPr>
        <p:spPr/>
        <p:txBody>
          <a:bodyPr>
            <a:normAutofit/>
          </a:bodyPr>
          <a:lstStyle/>
          <a:p>
            <a:pPr eaLnBrk="1" hangingPunct="1"/>
            <a:r>
              <a:rPr lang="fa-IR" sz="4000" dirty="0" smtClean="0">
                <a:cs typeface="B Yagut" pitchFamily="2" charset="-78"/>
              </a:rPr>
              <a:t>میزان شیوع</a:t>
            </a:r>
          </a:p>
        </p:txBody>
      </p:sp>
      <p:sp>
        <p:nvSpPr>
          <p:cNvPr id="449539" name="Content Placeholder 2"/>
          <p:cNvSpPr>
            <a:spLocks noGrp="1"/>
          </p:cNvSpPr>
          <p:nvPr>
            <p:ph idx="1"/>
          </p:nvPr>
        </p:nvSpPr>
        <p:spPr/>
        <p:txBody>
          <a:bodyPr>
            <a:normAutofit/>
          </a:bodyPr>
          <a:lstStyle/>
          <a:p>
            <a:pPr algn="r" eaLnBrk="1" hangingPunct="1">
              <a:buNone/>
            </a:pPr>
            <a:r>
              <a:rPr lang="fa-IR" dirty="0" smtClean="0">
                <a:cs typeface="B Yagut" pitchFamily="2" charset="-78"/>
              </a:rPr>
              <a:t>به بیش از 50درصد می رسد بیشترین آلودگی در کودکان 3تا 8ساله می باشد</a:t>
            </a:r>
          </a:p>
        </p:txBody>
      </p:sp>
      <p:pic>
        <p:nvPicPr>
          <p:cNvPr id="4" name="~PP1113.WAV">
            <a:hlinkClick r:id="" action="ppaction://media"/>
          </p:cNvPr>
          <p:cNvPicPr>
            <a:picLocks noRot="1" noChangeAspect="1"/>
          </p:cNvPicPr>
          <p:nvPr>
            <a:wavAudioFile r:embed="rId1" name="~PP1113.WAV"/>
          </p:nvPr>
        </p:nvPicPr>
        <p:blipFill>
          <a:blip r:embed="rId3" cstate="print"/>
          <a:stretch>
            <a:fillRect/>
          </a:stretch>
        </p:blipFill>
        <p:spPr>
          <a:xfrm>
            <a:off x="8696325" y="6410325"/>
            <a:ext cx="304800" cy="304800"/>
          </a:xfrm>
          <a:prstGeom prst="rect">
            <a:avLst/>
          </a:prstGeom>
        </p:spPr>
      </p:pic>
    </p:spTree>
  </p:cSld>
  <p:clrMapOvr>
    <a:masterClrMapping/>
  </p:clrMapOvr>
  <p:transition advTm="109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000" dirty="0" smtClean="0">
                <a:cs typeface="B Yagut" pitchFamily="2" charset="-78"/>
              </a:rPr>
              <a:t>عوامل خطر در ابتلا به آسکاریس</a:t>
            </a:r>
            <a:r>
              <a:rPr lang="fa-IR" sz="3600" dirty="0" smtClean="0">
                <a:cs typeface="B Yagut" pitchFamily="2" charset="-78"/>
              </a:rPr>
              <a:t/>
            </a:r>
            <a:br>
              <a:rPr lang="fa-IR" sz="3600" dirty="0" smtClean="0">
                <a:cs typeface="B Yagut" pitchFamily="2" charset="-78"/>
              </a:rPr>
            </a:br>
            <a:endParaRPr lang="fa-IR" sz="3600" dirty="0">
              <a:cs typeface="B Yagut" pitchFamily="2" charset="-78"/>
            </a:endParaRPr>
          </a:p>
        </p:txBody>
      </p:sp>
      <p:sp>
        <p:nvSpPr>
          <p:cNvPr id="3" name="Content Placeholder 2"/>
          <p:cNvSpPr>
            <a:spLocks noGrp="1"/>
          </p:cNvSpPr>
          <p:nvPr>
            <p:ph idx="1"/>
          </p:nvPr>
        </p:nvSpPr>
        <p:spPr/>
        <p:txBody>
          <a:bodyPr>
            <a:normAutofit/>
          </a:bodyPr>
          <a:lstStyle/>
          <a:p>
            <a:pPr algn="r">
              <a:lnSpc>
                <a:spcPct val="150000"/>
              </a:lnSpc>
              <a:buNone/>
            </a:pPr>
            <a:r>
              <a:rPr lang="fa-IR" sz="2800" dirty="0" smtClean="0">
                <a:cs typeface="B Yagut" pitchFamily="2" charset="-78"/>
              </a:rPr>
              <a:t>-قرار گرفتن در معرض مدفوع یا تخم کرم</a:t>
            </a:r>
          </a:p>
          <a:p>
            <a:pPr algn="r">
              <a:lnSpc>
                <a:spcPct val="150000"/>
              </a:lnSpc>
              <a:buNone/>
            </a:pPr>
            <a:r>
              <a:rPr lang="fa-IR" sz="2800" dirty="0" smtClean="0">
                <a:cs typeface="B Yagut" pitchFamily="2" charset="-78"/>
              </a:rPr>
              <a:t>-خوردن مواد غذایی که فرد مبتلا به کرم قبل از شستن دستانش آن را لمس کرده است.</a:t>
            </a:r>
          </a:p>
          <a:p>
            <a:pPr algn="r">
              <a:lnSpc>
                <a:spcPct val="150000"/>
              </a:lnSpc>
              <a:buNone/>
            </a:pPr>
            <a:r>
              <a:rPr lang="fa-IR" sz="2800" dirty="0" smtClean="0">
                <a:cs typeface="B Yagut" pitchFamily="2" charset="-78"/>
              </a:rPr>
              <a:t>-خوردن مواد غذایی پرورش‌یافته در خاک آلوده</a:t>
            </a:r>
          </a:p>
          <a:p>
            <a:pPr algn="r">
              <a:lnSpc>
                <a:spcPct val="150000"/>
              </a:lnSpc>
            </a:pPr>
            <a:endParaRPr lang="fa-IR" sz="2800" dirty="0">
              <a:cs typeface="B Yagut"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Title 1"/>
          <p:cNvSpPr>
            <a:spLocks noGrp="1"/>
          </p:cNvSpPr>
          <p:nvPr>
            <p:ph type="title"/>
          </p:nvPr>
        </p:nvSpPr>
        <p:spPr/>
        <p:txBody>
          <a:bodyPr>
            <a:normAutofit/>
          </a:bodyPr>
          <a:lstStyle/>
          <a:p>
            <a:pPr eaLnBrk="1" hangingPunct="1"/>
            <a:r>
              <a:rPr lang="fa-IR" sz="4000" dirty="0" smtClean="0">
                <a:cs typeface="B Yagut" pitchFamily="2" charset="-78"/>
              </a:rPr>
              <a:t>روش انتقال </a:t>
            </a:r>
          </a:p>
        </p:txBody>
      </p:sp>
      <p:sp>
        <p:nvSpPr>
          <p:cNvPr id="450563" name="Content Placeholder 2"/>
          <p:cNvSpPr>
            <a:spLocks noGrp="1"/>
          </p:cNvSpPr>
          <p:nvPr>
            <p:ph idx="1"/>
          </p:nvPr>
        </p:nvSpPr>
        <p:spPr>
          <a:xfrm>
            <a:off x="4572000" y="1600201"/>
            <a:ext cx="4114800" cy="4267200"/>
          </a:xfrm>
        </p:spPr>
        <p:txBody>
          <a:bodyPr>
            <a:noAutofit/>
          </a:bodyPr>
          <a:lstStyle/>
          <a:p>
            <a:pPr algn="r" eaLnBrk="1" hangingPunct="1">
              <a:buNone/>
            </a:pPr>
            <a:r>
              <a:rPr lang="fa-IR" sz="2800" dirty="0" smtClean="0">
                <a:cs typeface="B Yagut" pitchFamily="2" charset="-78"/>
              </a:rPr>
              <a:t>به صورت مستقیم از انسان به انسان می باشد انسان از طریق خوردن تخم کرم که درخاک وجود دارد ویا از طریق خوردن آب و مواد  غذ ایی خام و الوده مبتلا می شود. </a:t>
            </a:r>
          </a:p>
        </p:txBody>
      </p:sp>
      <p:pic>
        <p:nvPicPr>
          <p:cNvPr id="4" name="~PP1120.WAV">
            <a:hlinkClick r:id="" action="ppaction://media"/>
          </p:cNvPr>
          <p:cNvPicPr>
            <a:picLocks noRot="1" noChangeAspect="1"/>
          </p:cNvPicPr>
          <p:nvPr>
            <a:wavAudioFile r:embed="rId1" name="~PP1120.WAV"/>
          </p:nvPr>
        </p:nvPicPr>
        <p:blipFill>
          <a:blip r:embed="rId3" cstate="print"/>
          <a:stretch>
            <a:fillRect/>
          </a:stretch>
        </p:blipFill>
        <p:spPr>
          <a:xfrm>
            <a:off x="8696325" y="6410325"/>
            <a:ext cx="304800" cy="304800"/>
          </a:xfrm>
          <a:prstGeom prst="rect">
            <a:avLst/>
          </a:prstGeom>
        </p:spPr>
      </p:pic>
      <p:pic>
        <p:nvPicPr>
          <p:cNvPr id="5" name="Picture 2" descr="C:\Users\behvarzi\Desktop\images.jpg"/>
          <p:cNvPicPr>
            <a:picLocks noChangeAspect="1" noChangeArrowheads="1"/>
          </p:cNvPicPr>
          <p:nvPr/>
        </p:nvPicPr>
        <p:blipFill>
          <a:blip r:embed="rId4" cstate="print"/>
          <a:srcRect/>
          <a:stretch>
            <a:fillRect/>
          </a:stretch>
        </p:blipFill>
        <p:spPr bwMode="auto">
          <a:xfrm>
            <a:off x="304800" y="1676400"/>
            <a:ext cx="4191000" cy="4419599"/>
          </a:xfrm>
          <a:prstGeom prst="rect">
            <a:avLst/>
          </a:prstGeom>
          <a:noFill/>
        </p:spPr>
      </p:pic>
    </p:spTree>
  </p:cSld>
  <p:clrMapOvr>
    <a:masterClrMapping/>
  </p:clrMapOvr>
  <p:transition advTm="16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چرخه زندگی</a:t>
            </a:r>
            <a:endParaRPr lang="fa-IR" sz="4000" dirty="0">
              <a:cs typeface="B Yagut" pitchFamily="2" charset="-78"/>
            </a:endParaRPr>
          </a:p>
        </p:txBody>
      </p:sp>
      <p:sp>
        <p:nvSpPr>
          <p:cNvPr id="3" name="Content Placeholder 2"/>
          <p:cNvSpPr>
            <a:spLocks noGrp="1"/>
          </p:cNvSpPr>
          <p:nvPr>
            <p:ph idx="1"/>
          </p:nvPr>
        </p:nvSpPr>
        <p:spPr>
          <a:xfrm>
            <a:off x="990600" y="1219200"/>
            <a:ext cx="7696200" cy="4906963"/>
          </a:xfrm>
        </p:spPr>
        <p:txBody>
          <a:bodyPr>
            <a:noAutofit/>
          </a:bodyPr>
          <a:lstStyle/>
          <a:p>
            <a:pPr algn="r">
              <a:lnSpc>
                <a:spcPct val="200000"/>
              </a:lnSpc>
              <a:buNone/>
            </a:pPr>
            <a:r>
              <a:rPr lang="fa-IR" sz="2800" dirty="0" smtClean="0">
                <a:cs typeface="B Yagut" pitchFamily="2" charset="-78"/>
              </a:rPr>
              <a:t>انسان: میزبان واسط نهایی کرم می باشد و تمامی مراحل رشد کرم در بدن انسان طی می شود. کرمهای بالغ معمولا در مجرای روده زندگی می کنند و غذای خود رااز غذاهای نیمه هضم بدن میزبان تهیه می کنند.</a:t>
            </a:r>
            <a:endParaRPr lang="fa-IR" sz="2800" dirty="0">
              <a:cs typeface="B Yagut" pitchFamily="2" charset="-78"/>
            </a:endParaRPr>
          </a:p>
        </p:txBody>
      </p:sp>
      <p:pic>
        <p:nvPicPr>
          <p:cNvPr id="4" name="~PP390.WAV">
            <a:hlinkClick r:id="" action="ppaction://media"/>
          </p:cNvPr>
          <p:cNvPicPr>
            <a:picLocks noRot="1" noChangeAspect="1"/>
          </p:cNvPicPr>
          <p:nvPr>
            <a:wavAudioFile r:embed="rId1" name="~PP390.WAV"/>
          </p:nvPr>
        </p:nvPicPr>
        <p:blipFill>
          <a:blip r:embed="rId3" cstate="print"/>
          <a:stretch>
            <a:fillRect/>
          </a:stretch>
        </p:blipFill>
        <p:spPr>
          <a:xfrm>
            <a:off x="8696325" y="6410325"/>
            <a:ext cx="304800" cy="304800"/>
          </a:xfrm>
          <a:prstGeom prst="rect">
            <a:avLst/>
          </a:prstGeom>
        </p:spPr>
      </p:pic>
    </p:spTree>
  </p:cSld>
  <p:clrMapOvr>
    <a:masterClrMapping/>
  </p:clrMapOvr>
  <p:transition advTm="283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smtClean="0">
                <a:cs typeface="B Yagut" pitchFamily="2" charset="-78"/>
              </a:rPr>
              <a:t>چرخه</a:t>
            </a:r>
            <a:r>
              <a:rPr lang="fa-IR" dirty="0" smtClean="0">
                <a:cs typeface="B Yagut" pitchFamily="2" charset="-78"/>
              </a:rPr>
              <a:t> زندگی کرم آسکاریس در بدن سگ و گربه</a:t>
            </a:r>
            <a:endParaRPr lang="fa-IR" sz="3600" dirty="0">
              <a:cs typeface="B Yagut" pitchFamily="2" charset="-78"/>
            </a:endParaRPr>
          </a:p>
        </p:txBody>
      </p:sp>
      <p:pic>
        <p:nvPicPr>
          <p:cNvPr id="5" name="Picture 2" descr="C:\Users\behvarzi\Desktop\images.jpg"/>
          <p:cNvPicPr>
            <a:picLocks noGrp="1" noChangeAspect="1" noChangeArrowheads="1"/>
          </p:cNvPicPr>
          <p:nvPr>
            <p:ph idx="1"/>
          </p:nvPr>
        </p:nvPicPr>
        <p:blipFill>
          <a:blip r:embed="rId2" cstate="print"/>
          <a:srcRect/>
          <a:stretch>
            <a:fillRect/>
          </a:stretch>
        </p:blipFill>
        <p:spPr bwMode="auto">
          <a:xfrm>
            <a:off x="1600200" y="1524000"/>
            <a:ext cx="5791200" cy="4648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Title 1"/>
          <p:cNvSpPr>
            <a:spLocks noGrp="1"/>
          </p:cNvSpPr>
          <p:nvPr>
            <p:ph type="title"/>
          </p:nvPr>
        </p:nvSpPr>
        <p:spPr/>
        <p:txBody>
          <a:bodyPr>
            <a:normAutofit/>
          </a:bodyPr>
          <a:lstStyle/>
          <a:p>
            <a:pPr eaLnBrk="1" hangingPunct="1"/>
            <a:r>
              <a:rPr lang="fa-IR" sz="4000" dirty="0" smtClean="0">
                <a:cs typeface="B Yagut" pitchFamily="2" charset="-78"/>
              </a:rPr>
              <a:t>رشد و تکامل</a:t>
            </a:r>
          </a:p>
        </p:txBody>
      </p:sp>
      <p:sp>
        <p:nvSpPr>
          <p:cNvPr id="452611" name="Content Placeholder 2"/>
          <p:cNvSpPr>
            <a:spLocks noGrp="1"/>
          </p:cNvSpPr>
          <p:nvPr>
            <p:ph idx="1"/>
          </p:nvPr>
        </p:nvSpPr>
        <p:spPr>
          <a:xfrm>
            <a:off x="3581400" y="1600200"/>
            <a:ext cx="5105400" cy="4525963"/>
          </a:xfrm>
        </p:spPr>
        <p:txBody>
          <a:bodyPr>
            <a:noAutofit/>
          </a:bodyPr>
          <a:lstStyle/>
          <a:p>
            <a:pPr algn="r">
              <a:buNone/>
            </a:pPr>
            <a:r>
              <a:rPr lang="fa-IR" sz="2800" dirty="0" smtClean="0">
                <a:cs typeface="B Yagut" pitchFamily="2" charset="-78"/>
              </a:rPr>
              <a:t>آسکاریس می تواند 27 تا 80 سانتی متر رشد کند.</a:t>
            </a:r>
          </a:p>
          <a:p>
            <a:pPr algn="r">
              <a:buNone/>
            </a:pPr>
            <a:r>
              <a:rPr lang="fa-IR" sz="2800" dirty="0" smtClean="0">
                <a:cs typeface="B Yagut" pitchFamily="2" charset="-78"/>
              </a:rPr>
              <a:t> اکثر مردم موارد خفیف بیماری را دارند و ممکن است علامتی نداشته باشد. اما می تواند به انسداد روده یا سایر عوارض جدی منجر شود که نیاز به عمل جراحی پیدا نمایند.</a:t>
            </a:r>
          </a:p>
          <a:p>
            <a:pPr algn="r">
              <a:buNone/>
            </a:pPr>
            <a:r>
              <a:rPr lang="fa-IR" sz="2800" dirty="0" smtClean="0">
                <a:cs typeface="B Yagut" pitchFamily="2" charset="-78"/>
              </a:rPr>
              <a:t> داروها می توانند کرم ها را بکشند</a:t>
            </a:r>
          </a:p>
        </p:txBody>
      </p:sp>
      <p:pic>
        <p:nvPicPr>
          <p:cNvPr id="4" name="~PP3436.WAV">
            <a:hlinkClick r:id="" action="ppaction://media"/>
          </p:cNvPr>
          <p:cNvPicPr>
            <a:picLocks noRot="1" noChangeAspect="1"/>
          </p:cNvPicPr>
          <p:nvPr>
            <a:wavAudioFile r:embed="rId1" name="~PP3436.WAV"/>
          </p:nvPr>
        </p:nvPicPr>
        <p:blipFill>
          <a:blip r:embed="rId3" cstate="print"/>
          <a:stretch>
            <a:fillRect/>
          </a:stretch>
        </p:blipFill>
        <p:spPr>
          <a:xfrm>
            <a:off x="8696325" y="6410325"/>
            <a:ext cx="304800" cy="304800"/>
          </a:xfrm>
          <a:prstGeom prst="rect">
            <a:avLst/>
          </a:prstGeom>
        </p:spPr>
      </p:pic>
      <p:pic>
        <p:nvPicPr>
          <p:cNvPr id="5" name="Picture 2" descr="C:\Users\behvarzi\Desktop\images.jpg"/>
          <p:cNvPicPr>
            <a:picLocks noChangeAspect="1" noChangeArrowheads="1"/>
          </p:cNvPicPr>
          <p:nvPr/>
        </p:nvPicPr>
        <p:blipFill>
          <a:blip r:embed="rId4" cstate="print"/>
          <a:srcRect/>
          <a:stretch>
            <a:fillRect/>
          </a:stretch>
        </p:blipFill>
        <p:spPr bwMode="auto">
          <a:xfrm>
            <a:off x="533400" y="1828800"/>
            <a:ext cx="2667000" cy="4114799"/>
          </a:xfrm>
          <a:prstGeom prst="rect">
            <a:avLst/>
          </a:prstGeom>
          <a:noFill/>
        </p:spPr>
      </p:pic>
    </p:spTree>
  </p:cSld>
  <p:clrMapOvr>
    <a:masterClrMapping/>
  </p:clrMapOvr>
  <p:transition advTm="247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رشد وتکامل </a:t>
            </a:r>
            <a:endParaRPr lang="fa-IR" sz="4000" dirty="0">
              <a:cs typeface="B Yagut" pitchFamily="2" charset="-78"/>
            </a:endParaRPr>
          </a:p>
        </p:txBody>
      </p:sp>
      <p:sp>
        <p:nvSpPr>
          <p:cNvPr id="3" name="Content Placeholder 2"/>
          <p:cNvSpPr>
            <a:spLocks noGrp="1"/>
          </p:cNvSpPr>
          <p:nvPr>
            <p:ph idx="1"/>
          </p:nvPr>
        </p:nvSpPr>
        <p:spPr/>
        <p:txBody>
          <a:bodyPr>
            <a:noAutofit/>
          </a:bodyPr>
          <a:lstStyle/>
          <a:p>
            <a:pPr algn="r">
              <a:lnSpc>
                <a:spcPct val="150000"/>
              </a:lnSpc>
              <a:buNone/>
            </a:pPr>
            <a:r>
              <a:rPr lang="fa-IR" sz="2800" dirty="0" smtClean="0">
                <a:cs typeface="B Yagut" pitchFamily="2" charset="-78"/>
              </a:rPr>
              <a:t>تخم عفونت زا پس از خورده شدن توسط انسان در قسمت فوقانی روده کوچک باز شده و لارو آزاد و وارد دیواره روده می شود و خود را به سیاه رگها و عروق خونی می رساند. و سپس لارو ها از طریق گردش خون به کبد ودر نتیجه به ریه می رسند  ،این لاروها ممکن است  7  -1روز پس از آغاز عفونت وارد ریه شوند .</a:t>
            </a:r>
            <a:endParaRPr lang="fa-IR" sz="2800" dirty="0">
              <a:cs typeface="B Yagut" pitchFamily="2" charset="-78"/>
            </a:endParaRPr>
          </a:p>
        </p:txBody>
      </p:sp>
      <p:pic>
        <p:nvPicPr>
          <p:cNvPr id="4" name="~PP1764.WAV">
            <a:hlinkClick r:id="" action="ppaction://media"/>
          </p:cNvPr>
          <p:cNvPicPr>
            <a:picLocks noRot="1" noChangeAspect="1"/>
          </p:cNvPicPr>
          <p:nvPr>
            <a:wavAudioFile r:embed="rId1" name="~PP1764.WAV"/>
          </p:nvPr>
        </p:nvPicPr>
        <p:blipFill>
          <a:blip r:embed="rId3" cstate="print"/>
          <a:stretch>
            <a:fillRect/>
          </a:stretch>
        </p:blipFill>
        <p:spPr>
          <a:xfrm>
            <a:off x="8696325" y="6410325"/>
            <a:ext cx="304800" cy="304800"/>
          </a:xfrm>
          <a:prstGeom prst="rect">
            <a:avLst/>
          </a:prstGeom>
        </p:spPr>
      </p:pic>
    </p:spTree>
  </p:cSld>
  <p:clrMapOvr>
    <a:masterClrMapping/>
  </p:clrMapOvr>
  <p:transition advTm="269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fa-IR" dirty="0" smtClean="0">
                <a:cs typeface="B Yagut" pitchFamily="2" charset="-78"/>
              </a:rPr>
              <a:t>مشخصات سند</a:t>
            </a:r>
          </a:p>
        </p:txBody>
      </p:sp>
      <p:sp>
        <p:nvSpPr>
          <p:cNvPr id="3075" name="Content Placeholder 2"/>
          <p:cNvSpPr>
            <a:spLocks noGrp="1"/>
          </p:cNvSpPr>
          <p:nvPr>
            <p:ph idx="1"/>
          </p:nvPr>
        </p:nvSpPr>
        <p:spPr>
          <a:xfrm>
            <a:off x="4038600" y="1295400"/>
            <a:ext cx="4791075" cy="4876800"/>
          </a:xfrm>
        </p:spPr>
        <p:txBody>
          <a:bodyPr>
            <a:noAutofit/>
          </a:bodyPr>
          <a:lstStyle/>
          <a:p>
            <a:pPr algn="r" eaLnBrk="1" hangingPunct="1">
              <a:lnSpc>
                <a:spcPct val="150000"/>
              </a:lnSpc>
              <a:buFont typeface="Arial" pitchFamily="34" charset="0"/>
              <a:buNone/>
            </a:pPr>
            <a:r>
              <a:rPr lang="fa-IR" sz="2800" b="1" dirty="0" smtClean="0">
                <a:cs typeface="B Yagut" pitchFamily="2" charset="-78"/>
              </a:rPr>
              <a:t>مشخصات بسته آموزشی</a:t>
            </a:r>
            <a:endParaRPr lang="fa-IR" sz="2800" dirty="0" smtClean="0">
              <a:cs typeface="B Yagut" pitchFamily="2" charset="-78"/>
            </a:endParaRPr>
          </a:p>
          <a:p>
            <a:pPr algn="r" eaLnBrk="1" hangingPunct="1">
              <a:lnSpc>
                <a:spcPct val="150000"/>
              </a:lnSpc>
              <a:buFont typeface="Arial" pitchFamily="34" charset="0"/>
              <a:buNone/>
            </a:pPr>
            <a:r>
              <a:rPr lang="fa-IR" sz="2800" dirty="0" smtClean="0">
                <a:cs typeface="B Yagut" pitchFamily="2" charset="-78"/>
              </a:rPr>
              <a:t>حیطه درس: بیماری های واگیر</a:t>
            </a:r>
          </a:p>
          <a:p>
            <a:pPr algn="r" eaLnBrk="1" hangingPunct="1">
              <a:lnSpc>
                <a:spcPct val="150000"/>
              </a:lnSpc>
              <a:buFont typeface="Arial" pitchFamily="34" charset="0"/>
              <a:buNone/>
            </a:pPr>
            <a:r>
              <a:rPr lang="fa-IR" sz="2800" dirty="0" smtClean="0">
                <a:cs typeface="B Yagut" pitchFamily="2" charset="-78"/>
              </a:rPr>
              <a:t>تاریخ اخرین بازنگری1399/4/20</a:t>
            </a:r>
          </a:p>
          <a:p>
            <a:pPr algn="r" eaLnBrk="1" hangingPunct="1">
              <a:lnSpc>
                <a:spcPct val="150000"/>
              </a:lnSpc>
              <a:buFont typeface="Arial" pitchFamily="34" charset="0"/>
              <a:buNone/>
            </a:pPr>
            <a:r>
              <a:rPr lang="fa-IR" sz="2800" dirty="0" smtClean="0">
                <a:cs typeface="B Yagut" pitchFamily="2" charset="-78"/>
              </a:rPr>
              <a:t>نوبت تهیه:2</a:t>
            </a:r>
            <a:r>
              <a:rPr lang="en-US" dirty="0" smtClean="0">
                <a:solidFill>
                  <a:srgbClr val="000000"/>
                </a:solidFill>
                <a:cs typeface="B Yagut" pitchFamily="2" charset="-78"/>
              </a:rPr>
              <a:t>                                             </a:t>
            </a:r>
            <a:r>
              <a:rPr lang="fa-IR" dirty="0" smtClean="0">
                <a:solidFill>
                  <a:srgbClr val="000000"/>
                </a:solidFill>
                <a:cs typeface="B Yagut" pitchFamily="2" charset="-78"/>
              </a:rPr>
              <a:t>نام فایل:</a:t>
            </a:r>
          </a:p>
          <a:p>
            <a:pPr algn="r">
              <a:lnSpc>
                <a:spcPct val="150000"/>
              </a:lnSpc>
              <a:buNone/>
            </a:pPr>
            <a:r>
              <a:rPr lang="fa-IR" sz="2800" dirty="0" smtClean="0">
                <a:cs typeface="B Yagut" pitchFamily="2" charset="-78"/>
              </a:rPr>
              <a:t> </a:t>
            </a:r>
            <a:r>
              <a:rPr lang="en-US" sz="2000" dirty="0" smtClean="0">
                <a:solidFill>
                  <a:srgbClr val="000000"/>
                </a:solidFill>
                <a:cs typeface="B Yagut" pitchFamily="2" charset="-78"/>
              </a:rPr>
              <a:t>CD-</a:t>
            </a:r>
            <a:r>
              <a:rPr lang="en-US" sz="2000" dirty="0" err="1" smtClean="0">
                <a:solidFill>
                  <a:srgbClr val="000000"/>
                </a:solidFill>
                <a:cs typeface="B Yagut" pitchFamily="2" charset="-78"/>
              </a:rPr>
              <a:t>ashnayi</a:t>
            </a:r>
            <a:r>
              <a:rPr lang="en-US" sz="2000" dirty="0" smtClean="0">
                <a:solidFill>
                  <a:srgbClr val="000000"/>
                </a:solidFill>
                <a:cs typeface="B Yagut" pitchFamily="2" charset="-78"/>
              </a:rPr>
              <a:t>-</a:t>
            </a:r>
            <a:r>
              <a:rPr lang="en-US" sz="2000" dirty="0" err="1" smtClean="0">
                <a:solidFill>
                  <a:srgbClr val="000000"/>
                </a:solidFill>
                <a:cs typeface="B Yagut" pitchFamily="2" charset="-78"/>
              </a:rPr>
              <a:t>ba</a:t>
            </a:r>
            <a:r>
              <a:rPr lang="en-US" sz="2000" dirty="0" smtClean="0">
                <a:solidFill>
                  <a:srgbClr val="000000"/>
                </a:solidFill>
                <a:cs typeface="B Yagut" pitchFamily="2" charset="-78"/>
              </a:rPr>
              <a:t>-</a:t>
            </a:r>
            <a:r>
              <a:rPr lang="en-US" sz="2000" dirty="0" err="1" smtClean="0">
                <a:cs typeface="B Yagut" pitchFamily="2" charset="-78"/>
              </a:rPr>
              <a:t>ascariasis</a:t>
            </a:r>
            <a:r>
              <a:rPr lang="en-US" sz="2000" dirty="0" smtClean="0">
                <a:cs typeface="B Yagut" pitchFamily="2" charset="-78"/>
              </a:rPr>
              <a:t> </a:t>
            </a:r>
            <a:r>
              <a:rPr lang="en-US" sz="2000" dirty="0" smtClean="0">
                <a:solidFill>
                  <a:srgbClr val="000000"/>
                </a:solidFill>
                <a:cs typeface="B Yagut" pitchFamily="2" charset="-78"/>
              </a:rPr>
              <a:t>-edi2</a:t>
            </a:r>
            <a:endParaRPr lang="fa-IR" sz="2000" dirty="0" smtClean="0">
              <a:cs typeface="B Yagut" pitchFamily="2" charset="-78"/>
            </a:endParaRPr>
          </a:p>
          <a:p>
            <a:pPr algn="ctr" eaLnBrk="1" hangingPunct="1">
              <a:lnSpc>
                <a:spcPct val="150000"/>
              </a:lnSpc>
              <a:buFont typeface="Arial" pitchFamily="34" charset="0"/>
              <a:buNone/>
            </a:pPr>
            <a:r>
              <a:rPr lang="fa-IR" dirty="0" smtClean="0">
                <a:cs typeface="B Yagut" pitchFamily="2" charset="-78"/>
              </a:rPr>
              <a:t>                                                                   </a:t>
            </a:r>
            <a:r>
              <a:rPr lang="en-US" dirty="0" smtClean="0">
                <a:cs typeface="B Yagut" pitchFamily="2" charset="-78"/>
              </a:rPr>
              <a:t>            </a:t>
            </a:r>
            <a:r>
              <a:rPr lang="fa-IR" dirty="0" smtClean="0">
                <a:cs typeface="B Yagut" pitchFamily="2" charset="-78"/>
              </a:rPr>
              <a:t> </a:t>
            </a:r>
            <a:endParaRPr lang="en-US" dirty="0" smtClean="0">
              <a:cs typeface="B Yagut" pitchFamily="2" charset="-78"/>
            </a:endParaRPr>
          </a:p>
          <a:p>
            <a:pPr eaLnBrk="1" hangingPunct="1">
              <a:lnSpc>
                <a:spcPct val="150000"/>
              </a:lnSpc>
            </a:pPr>
            <a:endParaRPr lang="fa-IR" dirty="0" smtClean="0">
              <a:cs typeface="B Yagut" pitchFamily="2" charset="-78"/>
            </a:endParaRPr>
          </a:p>
        </p:txBody>
      </p:sp>
      <p:sp>
        <p:nvSpPr>
          <p:cNvPr id="3076" name="Rectangle 5"/>
          <p:cNvSpPr>
            <a:spLocks noChangeArrowheads="1"/>
          </p:cNvSpPr>
          <p:nvPr/>
        </p:nvSpPr>
        <p:spPr bwMode="auto">
          <a:xfrm>
            <a:off x="228601" y="2514600"/>
            <a:ext cx="3657600" cy="3354765"/>
          </a:xfrm>
          <a:prstGeom prst="rect">
            <a:avLst/>
          </a:prstGeom>
          <a:noFill/>
          <a:ln w="9525">
            <a:noFill/>
            <a:miter lim="800000"/>
            <a:headEnd/>
            <a:tailEnd/>
          </a:ln>
        </p:spPr>
        <p:txBody>
          <a:bodyPr wrap="square">
            <a:spAutoFit/>
          </a:bodyPr>
          <a:lstStyle/>
          <a:p>
            <a:pPr algn="just" rtl="1"/>
            <a:endParaRPr lang="fa-IR" sz="2000" dirty="0">
              <a:solidFill>
                <a:srgbClr val="000000"/>
              </a:solidFill>
              <a:latin typeface="Calibri" pitchFamily="34" charset="0"/>
              <a:cs typeface="B Yagut" pitchFamily="2" charset="-78"/>
            </a:endParaRPr>
          </a:p>
          <a:p>
            <a:pPr algn="just" rtl="1"/>
            <a:r>
              <a:rPr lang="en-US" sz="2000" dirty="0">
                <a:solidFill>
                  <a:srgbClr val="000000"/>
                </a:solidFill>
                <a:latin typeface="Calibri" pitchFamily="34" charset="0"/>
                <a:cs typeface="B Yagut" pitchFamily="2" charset="-78"/>
              </a:rPr>
              <a:t>      </a:t>
            </a:r>
            <a:r>
              <a:rPr lang="fa-IR" sz="2000" dirty="0">
                <a:solidFill>
                  <a:srgbClr val="000000"/>
                </a:solidFill>
                <a:latin typeface="Calibri" pitchFamily="34" charset="0"/>
                <a:cs typeface="B Yagut" pitchFamily="2" charset="-78"/>
              </a:rPr>
              <a:t> </a:t>
            </a:r>
            <a:r>
              <a:rPr lang="fa-IR" sz="2400" b="1" dirty="0">
                <a:solidFill>
                  <a:srgbClr val="000000"/>
                </a:solidFill>
                <a:latin typeface="Calibri" pitchFamily="34" charset="0"/>
                <a:cs typeface="B Yagut" pitchFamily="2" charset="-78"/>
              </a:rPr>
              <a:t>مشخصات مدرس </a:t>
            </a:r>
            <a:endParaRPr lang="en-US" sz="2400" dirty="0">
              <a:solidFill>
                <a:srgbClr val="000000"/>
              </a:solidFill>
              <a:latin typeface="Calibri" pitchFamily="34" charset="0"/>
              <a:cs typeface="B Yagut" pitchFamily="2" charset="-78"/>
            </a:endParaRPr>
          </a:p>
          <a:p>
            <a:pPr algn="just" rtl="1"/>
            <a:r>
              <a:rPr lang="fa-IR" sz="2800" dirty="0">
                <a:solidFill>
                  <a:srgbClr val="000000"/>
                </a:solidFill>
                <a:latin typeface="Calibri" pitchFamily="34" charset="0"/>
                <a:cs typeface="B Yagut" pitchFamily="2" charset="-78"/>
              </a:rPr>
              <a:t>اله داد سپاهی</a:t>
            </a:r>
          </a:p>
          <a:p>
            <a:pPr algn="r" rtl="1"/>
            <a:r>
              <a:rPr lang="fa-IR" sz="2400" dirty="0">
                <a:solidFill>
                  <a:srgbClr val="000000"/>
                </a:solidFill>
                <a:latin typeface="Calibri" pitchFamily="34" charset="0"/>
                <a:cs typeface="B Yagut" pitchFamily="2" charset="-78"/>
              </a:rPr>
              <a:t>کارشناسی مدیریت پیشگیری و خدمات </a:t>
            </a:r>
            <a:r>
              <a:rPr lang="fa-IR" sz="2400" dirty="0" smtClean="0">
                <a:solidFill>
                  <a:srgbClr val="000000"/>
                </a:solidFill>
                <a:latin typeface="Calibri" pitchFamily="34" charset="0"/>
                <a:cs typeface="B Yagut" pitchFamily="2" charset="-78"/>
              </a:rPr>
              <a:t>بیماری ها</a:t>
            </a:r>
            <a:r>
              <a:rPr lang="en-US" sz="2400" dirty="0" smtClean="0">
                <a:solidFill>
                  <a:srgbClr val="000000"/>
                </a:solidFill>
                <a:latin typeface="Calibri" pitchFamily="34" charset="0"/>
                <a:cs typeface="B Yagut" pitchFamily="2" charset="-78"/>
              </a:rPr>
              <a:t>                             </a:t>
            </a:r>
            <a:r>
              <a:rPr lang="fa-IR" sz="2400" dirty="0" smtClean="0">
                <a:solidFill>
                  <a:srgbClr val="000000"/>
                </a:solidFill>
                <a:latin typeface="Calibri" pitchFamily="34" charset="0"/>
                <a:cs typeface="B Yagut" pitchFamily="2" charset="-78"/>
              </a:rPr>
              <a:t>مربی</a:t>
            </a:r>
            <a:r>
              <a:rPr lang="en-US" sz="2400" dirty="0" smtClean="0">
                <a:solidFill>
                  <a:srgbClr val="000000"/>
                </a:solidFill>
                <a:latin typeface="Calibri" pitchFamily="34" charset="0"/>
                <a:cs typeface="B Yagut" pitchFamily="2" charset="-78"/>
              </a:rPr>
              <a:t> </a:t>
            </a:r>
            <a:r>
              <a:rPr lang="fa-IR" sz="2400" dirty="0">
                <a:solidFill>
                  <a:srgbClr val="000000"/>
                </a:solidFill>
                <a:latin typeface="Calibri" pitchFamily="34" charset="0"/>
                <a:cs typeface="B Yagut" pitchFamily="2" charset="-78"/>
              </a:rPr>
              <a:t>مرکزآموزش بهورزی شهرستان سراوان-دانشگاه علوم پ</a:t>
            </a:r>
            <a:r>
              <a:rPr lang="fa-IR" sz="2000" dirty="0">
                <a:solidFill>
                  <a:srgbClr val="000000"/>
                </a:solidFill>
                <a:latin typeface="Calibri" pitchFamily="34" charset="0"/>
                <a:cs typeface="B Yagut" pitchFamily="2" charset="-78"/>
              </a:rPr>
              <a:t>زشکی وخدمات بهداشتی درمانی زاهدان</a:t>
            </a:r>
            <a:endParaRPr lang="en-US" sz="2000" dirty="0">
              <a:solidFill>
                <a:srgbClr val="000000"/>
              </a:solidFill>
              <a:latin typeface="Calibri" pitchFamily="34" charset="0"/>
              <a:cs typeface="B Yagut" pitchFamily="2" charset="-78"/>
            </a:endParaRPr>
          </a:p>
        </p:txBody>
      </p:sp>
      <p:pic>
        <p:nvPicPr>
          <p:cNvPr id="3077" name="Picture 4" descr="E:\دکتر\کپی شنسنامه دکتر\11 001.jpg"/>
          <p:cNvPicPr>
            <a:picLocks noChangeAspect="1" noChangeArrowheads="1"/>
          </p:cNvPicPr>
          <p:nvPr/>
        </p:nvPicPr>
        <p:blipFill>
          <a:blip r:embed="rId3" cstate="print"/>
          <a:srcRect/>
          <a:stretch>
            <a:fillRect/>
          </a:stretch>
        </p:blipFill>
        <p:spPr bwMode="auto">
          <a:xfrm>
            <a:off x="214313" y="928688"/>
            <a:ext cx="1714500" cy="1714500"/>
          </a:xfrm>
          <a:prstGeom prst="rect">
            <a:avLst/>
          </a:prstGeom>
          <a:noFill/>
          <a:ln w="9525">
            <a:noFill/>
            <a:miter lim="800000"/>
            <a:headEnd/>
            <a:tailEnd/>
          </a:ln>
        </p:spPr>
      </p:pic>
      <p:pic>
        <p:nvPicPr>
          <p:cNvPr id="7" name="~PP2498.WAV">
            <a:hlinkClick r:id="" action="ppaction://media"/>
          </p:cNvPr>
          <p:cNvPicPr>
            <a:picLocks noRot="1" noChangeAspect="1"/>
          </p:cNvPicPr>
          <p:nvPr>
            <a:wavAudioFile r:embed="rId1" name="~PP2498.WAV"/>
          </p:nvPr>
        </p:nvPicPr>
        <p:blipFill>
          <a:blip r:embed="rId4" cstate="print"/>
          <a:stretch>
            <a:fillRect/>
          </a:stretch>
        </p:blipFill>
        <p:spPr>
          <a:xfrm>
            <a:off x="8696325" y="6410325"/>
            <a:ext cx="304800" cy="304800"/>
          </a:xfrm>
          <a:prstGeom prst="rect">
            <a:avLst/>
          </a:prstGeom>
        </p:spPr>
      </p:pic>
    </p:spTree>
  </p:cSld>
  <p:clrMapOvr>
    <a:masterClrMapping/>
  </p:clrMapOvr>
  <p:transition advTm="6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همه گیری</a:t>
            </a:r>
            <a:endParaRPr lang="fa-IR" sz="4000" dirty="0">
              <a:cs typeface="B Yagut" pitchFamily="2" charset="-78"/>
            </a:endParaRPr>
          </a:p>
        </p:txBody>
      </p:sp>
      <p:sp>
        <p:nvSpPr>
          <p:cNvPr id="3" name="Content Placeholder 2"/>
          <p:cNvSpPr>
            <a:spLocks noGrp="1"/>
          </p:cNvSpPr>
          <p:nvPr>
            <p:ph idx="1"/>
          </p:nvPr>
        </p:nvSpPr>
        <p:spPr/>
        <p:txBody>
          <a:bodyPr>
            <a:normAutofit/>
          </a:bodyPr>
          <a:lstStyle/>
          <a:p>
            <a:pPr algn="r">
              <a:lnSpc>
                <a:spcPct val="150000"/>
              </a:lnSpc>
              <a:buNone/>
            </a:pPr>
            <a:r>
              <a:rPr lang="fa-IR" sz="2800" dirty="0" smtClean="0">
                <a:cs typeface="B Yagut" pitchFamily="2" charset="-78"/>
              </a:rPr>
              <a:t>آسکاریس لومبر کوئیدیس کرم غالب مناطق گرمسیری ومعتدل است ،ولی شیوع آن در کشورهای دیگر بیشتر بوده و درمناطق فقیر نشین از جهت بهداشتی شیوع بالاتری معمولا در بعضی از کشورها شیوع عفونت به 80درصد وبالاتر به رسد. </a:t>
            </a:r>
            <a:endParaRPr lang="fa-IR" sz="2800" dirty="0">
              <a:cs typeface="B Yagut" pitchFamily="2" charset="-78"/>
            </a:endParaRPr>
          </a:p>
        </p:txBody>
      </p:sp>
      <p:pic>
        <p:nvPicPr>
          <p:cNvPr id="4" name="~PP3945.WAV">
            <a:hlinkClick r:id="" action="ppaction://media"/>
          </p:cNvPr>
          <p:cNvPicPr>
            <a:picLocks noRot="1" noChangeAspect="1"/>
          </p:cNvPicPr>
          <p:nvPr>
            <a:wavAudioFile r:embed="rId1" name="~PP3945.WAV"/>
          </p:nvPr>
        </p:nvPicPr>
        <p:blipFill>
          <a:blip r:embed="rId3" cstate="print"/>
          <a:stretch>
            <a:fillRect/>
          </a:stretch>
        </p:blipFill>
        <p:spPr>
          <a:xfrm>
            <a:off x="8696325" y="6410325"/>
            <a:ext cx="304800" cy="304800"/>
          </a:xfrm>
          <a:prstGeom prst="rect">
            <a:avLst/>
          </a:prstGeom>
        </p:spPr>
      </p:pic>
    </p:spTree>
  </p:cSld>
  <p:clrMapOvr>
    <a:masterClrMapping/>
  </p:clrMapOvr>
  <p:transition advTm="421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علائم آسکاریس </a:t>
            </a:r>
            <a:endParaRPr lang="fa-IR" sz="4000" dirty="0">
              <a:cs typeface="B Yagut" pitchFamily="2" charset="-78"/>
            </a:endParaRPr>
          </a:p>
        </p:txBody>
      </p:sp>
      <p:sp>
        <p:nvSpPr>
          <p:cNvPr id="3" name="Content Placeholder 2"/>
          <p:cNvSpPr>
            <a:spLocks noGrp="1"/>
          </p:cNvSpPr>
          <p:nvPr>
            <p:ph idx="1"/>
          </p:nvPr>
        </p:nvSpPr>
        <p:spPr/>
        <p:txBody>
          <a:bodyPr>
            <a:noAutofit/>
          </a:bodyPr>
          <a:lstStyle/>
          <a:p>
            <a:pPr algn="r">
              <a:lnSpc>
                <a:spcPct val="150000"/>
              </a:lnSpc>
              <a:buNone/>
            </a:pPr>
            <a:r>
              <a:rPr lang="fa-IR" sz="2800" dirty="0" smtClean="0">
                <a:cs typeface="B Yagut" pitchFamily="2" charset="-78"/>
              </a:rPr>
              <a:t>1-دل درد یا اختلالا عصبی    </a:t>
            </a:r>
          </a:p>
          <a:p>
            <a:pPr algn="r">
              <a:lnSpc>
                <a:spcPct val="150000"/>
              </a:lnSpc>
              <a:buNone/>
            </a:pPr>
            <a:r>
              <a:rPr lang="fa-IR" sz="2800" dirty="0" smtClean="0">
                <a:cs typeface="B Yagut" pitchFamily="2" charset="-78"/>
              </a:rPr>
              <a:t>2-دندان قروچه </a:t>
            </a:r>
          </a:p>
          <a:p>
            <a:pPr algn="r">
              <a:lnSpc>
                <a:spcPct val="150000"/>
              </a:lnSpc>
              <a:buNone/>
            </a:pPr>
            <a:r>
              <a:rPr lang="fa-IR" sz="2800" dirty="0" smtClean="0">
                <a:cs typeface="B Yagut" pitchFamily="2" charset="-78"/>
              </a:rPr>
              <a:t>3- بی خوابی</a:t>
            </a:r>
          </a:p>
          <a:p>
            <a:pPr algn="r">
              <a:lnSpc>
                <a:spcPct val="150000"/>
              </a:lnSpc>
              <a:buNone/>
            </a:pPr>
            <a:r>
              <a:rPr lang="fa-IR" sz="2800" dirty="0" smtClean="0">
                <a:cs typeface="B Yagut" pitchFamily="2" charset="-78"/>
              </a:rPr>
              <a:t>4-تهوع واستفراع</a:t>
            </a:r>
          </a:p>
          <a:p>
            <a:pPr algn="r">
              <a:lnSpc>
                <a:spcPct val="150000"/>
              </a:lnSpc>
              <a:buNone/>
            </a:pPr>
            <a:r>
              <a:rPr lang="fa-IR" sz="2800" dirty="0" smtClean="0">
                <a:cs typeface="B Yagut" pitchFamily="2" charset="-78"/>
              </a:rPr>
              <a:t>5-کهیر ، التهاب صورت و راش های پوستی</a:t>
            </a:r>
          </a:p>
          <a:p>
            <a:pPr algn="r">
              <a:lnSpc>
                <a:spcPct val="150000"/>
              </a:lnSpc>
              <a:buNone/>
            </a:pPr>
            <a:r>
              <a:rPr lang="fa-IR" sz="2800" dirty="0" smtClean="0">
                <a:cs typeface="B Yagut" pitchFamily="2" charset="-78"/>
              </a:rPr>
              <a:t>6- حملات آسمی و ارتشاح ریوی و ادم لب ها </a:t>
            </a:r>
          </a:p>
        </p:txBody>
      </p:sp>
      <p:pic>
        <p:nvPicPr>
          <p:cNvPr id="6146" name="Picture 2" descr="C:\Users\behvarzi\Desktop\index.jpg"/>
          <p:cNvPicPr>
            <a:picLocks noChangeAspect="1" noChangeArrowheads="1"/>
          </p:cNvPicPr>
          <p:nvPr/>
        </p:nvPicPr>
        <p:blipFill>
          <a:blip r:embed="rId3" cstate="print"/>
          <a:srcRect/>
          <a:stretch>
            <a:fillRect/>
          </a:stretch>
        </p:blipFill>
        <p:spPr bwMode="auto">
          <a:xfrm>
            <a:off x="304801" y="1752600"/>
            <a:ext cx="2666999" cy="2667000"/>
          </a:xfrm>
          <a:prstGeom prst="rect">
            <a:avLst/>
          </a:prstGeom>
          <a:noFill/>
        </p:spPr>
      </p:pic>
      <p:pic>
        <p:nvPicPr>
          <p:cNvPr id="5" name="~PP1650.WAV">
            <a:hlinkClick r:id="" action="ppaction://media"/>
          </p:cNvPr>
          <p:cNvPicPr>
            <a:picLocks noRot="1" noChangeAspect="1"/>
          </p:cNvPicPr>
          <p:nvPr>
            <a:wavAudioFile r:embed="rId1" name="~PP1650.WAV"/>
          </p:nvPr>
        </p:nvPicPr>
        <p:blipFill>
          <a:blip r:embed="rId4" cstate="print"/>
          <a:stretch>
            <a:fillRect/>
          </a:stretch>
        </p:blipFill>
        <p:spPr>
          <a:xfrm>
            <a:off x="8696325" y="6410325"/>
            <a:ext cx="304800" cy="304800"/>
          </a:xfrm>
          <a:prstGeom prst="rect">
            <a:avLst/>
          </a:prstGeom>
        </p:spPr>
      </p:pic>
    </p:spTree>
  </p:cSld>
  <p:clrMapOvr>
    <a:masterClrMapping/>
  </p:clrMapOvr>
  <p:transition advTm="99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تشخیص</a:t>
            </a:r>
            <a:endParaRPr lang="fa-IR" sz="4000" dirty="0">
              <a:cs typeface="B Yagut" pitchFamily="2" charset="-78"/>
            </a:endParaRPr>
          </a:p>
        </p:txBody>
      </p:sp>
      <p:sp>
        <p:nvSpPr>
          <p:cNvPr id="3" name="Content Placeholder 2"/>
          <p:cNvSpPr>
            <a:spLocks noGrp="1"/>
          </p:cNvSpPr>
          <p:nvPr>
            <p:ph idx="1"/>
          </p:nvPr>
        </p:nvSpPr>
        <p:spPr/>
        <p:txBody>
          <a:bodyPr>
            <a:noAutofit/>
          </a:bodyPr>
          <a:lstStyle/>
          <a:p>
            <a:pPr algn="r">
              <a:lnSpc>
                <a:spcPct val="150000"/>
              </a:lnSpc>
              <a:buNone/>
            </a:pPr>
            <a:r>
              <a:rPr lang="fa-IR" sz="2800" dirty="0" smtClean="0">
                <a:cs typeface="B Yagut" pitchFamily="2" charset="-78"/>
              </a:rPr>
              <a:t>پزشک شما می تواند وجود آسکاریس را با در نظر گرفتن تاریخچه پزشکی شما، انجام معاینه فیزیکی، و گرفتن نمونه مدفوع تشخیص دهد.ولی بر حسب بیمار و علائم و عوارض احتمالی ممکن است سایر روش های تشخیصی مثل سونوگرافی ، سی تی اسکن ، ام آر آی یا آندوسکپی نیز کمک کننده باشد .</a:t>
            </a:r>
            <a:endParaRPr lang="fa-IR" sz="2800" dirty="0">
              <a:cs typeface="B Yagut" pitchFamily="2" charset="-78"/>
            </a:endParaRPr>
          </a:p>
        </p:txBody>
      </p:sp>
    </p:spTree>
  </p:cSld>
  <p:clrMapOvr>
    <a:masterClrMapping/>
  </p:clrMapOvr>
  <p:transition advTm="18218"/>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اصول کلی  قبل از درمان دارویی</a:t>
            </a:r>
            <a:endParaRPr lang="fa-IR" sz="4000" dirty="0">
              <a:cs typeface="B Yagut" pitchFamily="2" charset="-78"/>
            </a:endParaRPr>
          </a:p>
        </p:txBody>
      </p:sp>
      <p:sp>
        <p:nvSpPr>
          <p:cNvPr id="3" name="Content Placeholder 2"/>
          <p:cNvSpPr>
            <a:spLocks noGrp="1"/>
          </p:cNvSpPr>
          <p:nvPr>
            <p:ph idx="1"/>
          </p:nvPr>
        </p:nvSpPr>
        <p:spPr/>
        <p:txBody>
          <a:bodyPr>
            <a:noAutofit/>
          </a:bodyPr>
          <a:lstStyle/>
          <a:p>
            <a:pPr algn="r">
              <a:lnSpc>
                <a:spcPct val="200000"/>
              </a:lnSpc>
              <a:buNone/>
            </a:pPr>
            <a:r>
              <a:rPr lang="fa-IR" sz="2800" dirty="0" smtClean="0">
                <a:cs typeface="B Yagut" pitchFamily="2" charset="-78"/>
              </a:rPr>
              <a:t>- نواحی مقعد و تناسلی را حداقل روزی دوبار با صابون و‌ در صورت امکان همه لباسهای راحتی و لباس های خواب فرد مبتلا به آسکاریس که استفاده کرده جوشانیده و ضدعفونی کنید .</a:t>
            </a:r>
          </a:p>
          <a:p>
            <a:pPr algn="r">
              <a:lnSpc>
                <a:spcPct val="200000"/>
              </a:lnSpc>
              <a:buNone/>
            </a:pPr>
            <a:r>
              <a:rPr lang="fa-IR" dirty="0" smtClean="0">
                <a:cs typeface="B Yagut" pitchFamily="2" charset="-78"/>
              </a:rPr>
              <a:t/>
            </a:r>
            <a:br>
              <a:rPr lang="fa-IR" dirty="0" smtClean="0">
                <a:cs typeface="B Yagut" pitchFamily="2" charset="-78"/>
              </a:rPr>
            </a:br>
            <a:endParaRPr lang="fa-IR" dirty="0" smtClean="0">
              <a:cs typeface="B Yagut" pitchFamily="2" charset="-78"/>
            </a:endParaRPr>
          </a:p>
          <a:p>
            <a:pPr algn="r">
              <a:lnSpc>
                <a:spcPct val="200000"/>
              </a:lnSpc>
            </a:pPr>
            <a:endParaRPr lang="fa-IR" dirty="0">
              <a:cs typeface="B Yagut" pitchFamily="2" charset="-78"/>
            </a:endParaRPr>
          </a:p>
        </p:txBody>
      </p:sp>
      <p:pic>
        <p:nvPicPr>
          <p:cNvPr id="4" name="~PP4045.WAV">
            <a:hlinkClick r:id="" action="ppaction://media"/>
          </p:cNvPr>
          <p:cNvPicPr>
            <a:picLocks noRot="1" noChangeAspect="1"/>
          </p:cNvPicPr>
          <p:nvPr>
            <a:wavAudioFile r:embed="rId1" name="~PP4045.WAV"/>
          </p:nvPr>
        </p:nvPicPr>
        <p:blipFill>
          <a:blip r:embed="rId3" cstate="print"/>
          <a:stretch>
            <a:fillRect/>
          </a:stretch>
        </p:blipFill>
        <p:spPr>
          <a:xfrm>
            <a:off x="8696325" y="6410325"/>
            <a:ext cx="304800" cy="304800"/>
          </a:xfrm>
          <a:prstGeom prst="rect">
            <a:avLst/>
          </a:prstGeom>
        </p:spPr>
      </p:pic>
    </p:spTree>
  </p:cSld>
  <p:clrMapOvr>
    <a:masterClrMapping/>
  </p:clrMapOvr>
  <p:transition advTm="177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دارو های مورد استفاده در درمان آسکاریس</a:t>
            </a:r>
            <a:endParaRPr lang="fa-IR" sz="4000" dirty="0">
              <a:cs typeface="B Yagut" pitchFamily="2" charset="-78"/>
            </a:endParaRPr>
          </a:p>
        </p:txBody>
      </p:sp>
      <p:pic>
        <p:nvPicPr>
          <p:cNvPr id="8194" name="Picture 2" descr="C:\Users\behvarzi\Desktop\images.jpg"/>
          <p:cNvPicPr>
            <a:picLocks noGrp="1" noChangeAspect="1" noChangeArrowheads="1"/>
          </p:cNvPicPr>
          <p:nvPr>
            <p:ph idx="1"/>
          </p:nvPr>
        </p:nvPicPr>
        <p:blipFill>
          <a:blip r:embed="rId3" cstate="print"/>
          <a:srcRect/>
          <a:stretch>
            <a:fillRect/>
          </a:stretch>
        </p:blipFill>
        <p:spPr bwMode="auto">
          <a:xfrm>
            <a:off x="1828800" y="1752600"/>
            <a:ext cx="5105400" cy="4571999"/>
          </a:xfrm>
          <a:prstGeom prst="rect">
            <a:avLst/>
          </a:prstGeom>
          <a:noFill/>
        </p:spPr>
      </p:pic>
      <p:pic>
        <p:nvPicPr>
          <p:cNvPr id="4" name="~PP3835.WAV">
            <a:hlinkClick r:id="" action="ppaction://media"/>
          </p:cNvPr>
          <p:cNvPicPr>
            <a:picLocks noRot="1" noChangeAspect="1"/>
          </p:cNvPicPr>
          <p:nvPr>
            <a:wavAudioFile r:embed="rId1" name="~PP3835.WAV"/>
          </p:nvPr>
        </p:nvPicPr>
        <p:blipFill>
          <a:blip r:embed="rId4" cstate="print"/>
          <a:stretch>
            <a:fillRect/>
          </a:stretch>
        </p:blipFill>
        <p:spPr>
          <a:xfrm>
            <a:off x="8696325" y="6410325"/>
            <a:ext cx="304800" cy="304800"/>
          </a:xfrm>
          <a:prstGeom prst="rect">
            <a:avLst/>
          </a:prstGeom>
        </p:spPr>
      </p:pic>
    </p:spTree>
  </p:cSld>
  <p:clrMapOvr>
    <a:masterClrMapping/>
  </p:clrMapOvr>
  <p:transition advTm="120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Title 1"/>
          <p:cNvSpPr>
            <a:spLocks noGrp="1"/>
          </p:cNvSpPr>
          <p:nvPr>
            <p:ph type="title"/>
          </p:nvPr>
        </p:nvSpPr>
        <p:spPr/>
        <p:txBody>
          <a:bodyPr>
            <a:normAutofit/>
          </a:bodyPr>
          <a:lstStyle/>
          <a:p>
            <a:pPr eaLnBrk="1" hangingPunct="1"/>
            <a:r>
              <a:rPr lang="en-US" sz="4000" dirty="0" smtClean="0">
                <a:cs typeface="B Yagut" pitchFamily="2" charset="-78"/>
              </a:rPr>
              <a:t> </a:t>
            </a:r>
            <a:r>
              <a:rPr lang="fa-IR" sz="4000" dirty="0" smtClean="0">
                <a:cs typeface="B Yagut" pitchFamily="2" charset="-78"/>
              </a:rPr>
              <a:t>درمان دارویی </a:t>
            </a:r>
          </a:p>
        </p:txBody>
      </p:sp>
      <p:sp>
        <p:nvSpPr>
          <p:cNvPr id="462851" name="Content Placeholder 2"/>
          <p:cNvSpPr>
            <a:spLocks noGrp="1"/>
          </p:cNvSpPr>
          <p:nvPr>
            <p:ph sz="half" idx="1"/>
          </p:nvPr>
        </p:nvSpPr>
        <p:spPr>
          <a:xfrm>
            <a:off x="3886200" y="1600200"/>
            <a:ext cx="4953000" cy="4525963"/>
          </a:xfrm>
        </p:spPr>
        <p:txBody>
          <a:bodyPr>
            <a:noAutofit/>
          </a:bodyPr>
          <a:lstStyle/>
          <a:p>
            <a:pPr algn="r" eaLnBrk="1" hangingPunct="1">
              <a:lnSpc>
                <a:spcPct val="150000"/>
              </a:lnSpc>
              <a:buNone/>
            </a:pPr>
            <a:r>
              <a:rPr lang="fa-IR" dirty="0" smtClean="0">
                <a:cs typeface="B Yagut" pitchFamily="2" charset="-78"/>
              </a:rPr>
              <a:t> آسکاریس توسط بهورز با قرص مبندازول و شربت پی پی رازین درمان می شود:</a:t>
            </a:r>
          </a:p>
          <a:p>
            <a:pPr algn="r" eaLnBrk="1" hangingPunct="1">
              <a:lnSpc>
                <a:spcPct val="150000"/>
              </a:lnSpc>
              <a:buNone/>
            </a:pPr>
            <a:r>
              <a:rPr lang="fa-IR" dirty="0" smtClean="0">
                <a:cs typeface="B Yagut" pitchFamily="2" charset="-78"/>
              </a:rPr>
              <a:t> روش درمان :</a:t>
            </a:r>
          </a:p>
          <a:p>
            <a:pPr algn="r" eaLnBrk="1" hangingPunct="1">
              <a:lnSpc>
                <a:spcPct val="150000"/>
              </a:lnSpc>
              <a:buNone/>
            </a:pPr>
            <a:r>
              <a:rPr lang="fa-IR" dirty="0" smtClean="0">
                <a:cs typeface="B Yagut" pitchFamily="2" charset="-78"/>
              </a:rPr>
              <a:t>با استفاده از قرص مبندازول بمدت 3روز متوالی 1قرص صبح و1قرص شب</a:t>
            </a:r>
          </a:p>
          <a:p>
            <a:pPr algn="r" eaLnBrk="1" hangingPunct="1">
              <a:buNone/>
            </a:pPr>
            <a:endParaRPr lang="fa-IR" sz="3600" dirty="0" smtClean="0">
              <a:cs typeface="B Yagut" pitchFamily="2" charset="-78"/>
            </a:endParaRPr>
          </a:p>
        </p:txBody>
      </p:sp>
      <p:sp>
        <p:nvSpPr>
          <p:cNvPr id="7" name="Content Placeholder 6"/>
          <p:cNvSpPr>
            <a:spLocks noGrp="1"/>
          </p:cNvSpPr>
          <p:nvPr>
            <p:ph sz="half" idx="2"/>
          </p:nvPr>
        </p:nvSpPr>
        <p:spPr>
          <a:xfrm>
            <a:off x="685800" y="5181600"/>
            <a:ext cx="2590800" cy="838200"/>
          </a:xfrm>
        </p:spPr>
        <p:txBody>
          <a:bodyPr>
            <a:normAutofit/>
          </a:bodyPr>
          <a:lstStyle/>
          <a:p>
            <a:pPr algn="ctr">
              <a:buNone/>
            </a:pPr>
            <a:r>
              <a:rPr lang="fa-IR" dirty="0" smtClean="0"/>
              <a:t>قرص مبندازول</a:t>
            </a:r>
            <a:endParaRPr lang="fa-IR" dirty="0"/>
          </a:p>
        </p:txBody>
      </p:sp>
      <p:pic>
        <p:nvPicPr>
          <p:cNvPr id="6" name="Picture 2" descr="C:\Users\behvarzi\Desktop\images.jpg"/>
          <p:cNvPicPr>
            <a:picLocks noChangeAspect="1" noChangeArrowheads="1"/>
          </p:cNvPicPr>
          <p:nvPr/>
        </p:nvPicPr>
        <p:blipFill>
          <a:blip r:embed="rId3" cstate="print"/>
          <a:srcRect/>
          <a:stretch>
            <a:fillRect/>
          </a:stretch>
        </p:blipFill>
        <p:spPr bwMode="auto">
          <a:xfrm>
            <a:off x="457200" y="1676400"/>
            <a:ext cx="3352800" cy="3276600"/>
          </a:xfrm>
          <a:prstGeom prst="rect">
            <a:avLst/>
          </a:prstGeom>
          <a:noFill/>
        </p:spPr>
      </p:pic>
      <p:pic>
        <p:nvPicPr>
          <p:cNvPr id="5" name="~PP759.WAV">
            <a:hlinkClick r:id="" action="ppaction://media"/>
          </p:cNvPr>
          <p:cNvPicPr>
            <a:picLocks noRot="1" noChangeAspect="1"/>
          </p:cNvPicPr>
          <p:nvPr>
            <a:wavAudioFile r:embed="rId1" name="~PP759.WAV"/>
          </p:nvPr>
        </p:nvPicPr>
        <p:blipFill>
          <a:blip r:embed="rId4" cstate="print"/>
          <a:stretch>
            <a:fillRect/>
          </a:stretch>
        </p:blipFill>
        <p:spPr>
          <a:xfrm>
            <a:off x="8696325" y="6410325"/>
            <a:ext cx="304800" cy="304800"/>
          </a:xfrm>
          <a:prstGeom prst="rect">
            <a:avLst/>
          </a:prstGeom>
        </p:spPr>
      </p:pic>
    </p:spTree>
  </p:cSld>
  <p:clrMapOvr>
    <a:masterClrMapping/>
  </p:clrMapOvr>
  <p:transition advTm="214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Title 1"/>
          <p:cNvSpPr>
            <a:spLocks noGrp="1"/>
          </p:cNvSpPr>
          <p:nvPr>
            <p:ph type="title"/>
          </p:nvPr>
        </p:nvSpPr>
        <p:spPr/>
        <p:txBody>
          <a:bodyPr>
            <a:normAutofit/>
          </a:bodyPr>
          <a:lstStyle/>
          <a:p>
            <a:pPr eaLnBrk="1" hangingPunct="1"/>
            <a:r>
              <a:rPr lang="fa-IR" sz="4000" dirty="0" smtClean="0">
                <a:cs typeface="B Yagut" pitchFamily="2" charset="-78"/>
              </a:rPr>
              <a:t>نحوه مصرف شربت پی پرازین </a:t>
            </a:r>
          </a:p>
        </p:txBody>
      </p:sp>
      <p:sp>
        <p:nvSpPr>
          <p:cNvPr id="463875" name="Content Placeholder 2"/>
          <p:cNvSpPr>
            <a:spLocks noGrp="1"/>
          </p:cNvSpPr>
          <p:nvPr>
            <p:ph sz="half" idx="1"/>
          </p:nvPr>
        </p:nvSpPr>
        <p:spPr>
          <a:xfrm>
            <a:off x="3048000" y="1219200"/>
            <a:ext cx="5791200" cy="4906963"/>
          </a:xfrm>
        </p:spPr>
        <p:txBody>
          <a:bodyPr>
            <a:noAutofit/>
          </a:bodyPr>
          <a:lstStyle/>
          <a:p>
            <a:pPr algn="r" eaLnBrk="1" hangingPunct="1">
              <a:buNone/>
            </a:pPr>
            <a:r>
              <a:rPr lang="fa-IR" dirty="0" smtClean="0">
                <a:cs typeface="B Yagut" pitchFamily="2" charset="-78"/>
              </a:rPr>
              <a:t>1-افراد با وزن کمتر از 14کیلو 1بار در روز2قاشق غذا خوری بمدت 2روز متوالی</a:t>
            </a:r>
          </a:p>
          <a:p>
            <a:pPr algn="r" eaLnBrk="1" hangingPunct="1">
              <a:buNone/>
            </a:pPr>
            <a:r>
              <a:rPr lang="fa-IR" dirty="0" smtClean="0">
                <a:cs typeface="B Yagut" pitchFamily="2" charset="-78"/>
              </a:rPr>
              <a:t>2-14تا 22کیلویکبار درروز4قاشق غذا </a:t>
            </a:r>
            <a:r>
              <a:rPr lang="fa-IR" sz="3600" dirty="0" smtClean="0">
                <a:cs typeface="B Yagut" pitchFamily="2" charset="-78"/>
              </a:rPr>
              <a:t>خوری</a:t>
            </a:r>
            <a:r>
              <a:rPr lang="fa-IR" dirty="0" smtClean="0">
                <a:cs typeface="B Yagut" pitchFamily="2" charset="-78"/>
              </a:rPr>
              <a:t> 2روز متوالی </a:t>
            </a:r>
          </a:p>
          <a:p>
            <a:pPr algn="r" eaLnBrk="1" hangingPunct="1">
              <a:buNone/>
            </a:pPr>
            <a:r>
              <a:rPr lang="fa-IR" dirty="0" smtClean="0">
                <a:cs typeface="B Yagut" pitchFamily="2" charset="-78"/>
              </a:rPr>
              <a:t>3- با وزن 23تا45کیلو یکبار در روز6قاشق غذاخوری 2روز متوالی</a:t>
            </a:r>
          </a:p>
          <a:p>
            <a:pPr algn="r" eaLnBrk="1" hangingPunct="1">
              <a:buNone/>
            </a:pPr>
            <a:r>
              <a:rPr lang="fa-IR" dirty="0" smtClean="0">
                <a:cs typeface="B Yagut" pitchFamily="2" charset="-78"/>
              </a:rPr>
              <a:t>4-با وزن 45 کیلو به بالا وبزرگسالان یکبار در روز 7قاشق غذا خوری به مدت 2روز متوالی </a:t>
            </a:r>
          </a:p>
        </p:txBody>
      </p:sp>
      <p:sp>
        <p:nvSpPr>
          <p:cNvPr id="7" name="Content Placeholder 6"/>
          <p:cNvSpPr>
            <a:spLocks noGrp="1"/>
          </p:cNvSpPr>
          <p:nvPr>
            <p:ph sz="half" idx="2"/>
          </p:nvPr>
        </p:nvSpPr>
        <p:spPr>
          <a:xfrm rot="10800000" flipV="1">
            <a:off x="609600" y="4572000"/>
            <a:ext cx="2133600" cy="609600"/>
          </a:xfrm>
        </p:spPr>
        <p:txBody>
          <a:bodyPr>
            <a:normAutofit fontScale="92500"/>
          </a:bodyPr>
          <a:lstStyle/>
          <a:p>
            <a:pPr>
              <a:buNone/>
            </a:pPr>
            <a:r>
              <a:rPr lang="fa-IR" dirty="0" smtClean="0"/>
              <a:t>شربت پی پرازین</a:t>
            </a:r>
            <a:endParaRPr lang="fa-IR" dirty="0"/>
          </a:p>
        </p:txBody>
      </p:sp>
      <p:pic>
        <p:nvPicPr>
          <p:cNvPr id="6" name="Picture 2" descr="C:\Users\behvarzi\Desktop\index.jpg"/>
          <p:cNvPicPr>
            <a:picLocks noChangeAspect="1" noChangeArrowheads="1"/>
          </p:cNvPicPr>
          <p:nvPr/>
        </p:nvPicPr>
        <p:blipFill>
          <a:blip r:embed="rId3" cstate="print"/>
          <a:srcRect/>
          <a:stretch>
            <a:fillRect/>
          </a:stretch>
        </p:blipFill>
        <p:spPr bwMode="auto">
          <a:xfrm flipH="1">
            <a:off x="457200" y="1752600"/>
            <a:ext cx="1828800" cy="2819400"/>
          </a:xfrm>
          <a:prstGeom prst="rect">
            <a:avLst/>
          </a:prstGeom>
          <a:noFill/>
        </p:spPr>
      </p:pic>
      <p:pic>
        <p:nvPicPr>
          <p:cNvPr id="8" name="~PP2894.WAV">
            <a:hlinkClick r:id="" action="ppaction://media"/>
          </p:cNvPr>
          <p:cNvPicPr>
            <a:picLocks noRot="1" noChangeAspect="1"/>
          </p:cNvPicPr>
          <p:nvPr>
            <a:wavAudioFile r:embed="rId1" name="~PP2894.WAV"/>
          </p:nvPr>
        </p:nvPicPr>
        <p:blipFill>
          <a:blip r:embed="rId4" cstate="print"/>
          <a:stretch>
            <a:fillRect/>
          </a:stretch>
        </p:blipFill>
        <p:spPr>
          <a:xfrm>
            <a:off x="8696325" y="6410325"/>
            <a:ext cx="304800" cy="304800"/>
          </a:xfrm>
          <a:prstGeom prst="rect">
            <a:avLst/>
          </a:prstGeom>
        </p:spPr>
      </p:pic>
    </p:spTree>
  </p:cSld>
  <p:clrMapOvr>
    <a:masterClrMapping/>
  </p:clrMapOvr>
  <p:transition advTm="332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Title 1"/>
          <p:cNvSpPr>
            <a:spLocks noGrp="1"/>
          </p:cNvSpPr>
          <p:nvPr>
            <p:ph type="title"/>
          </p:nvPr>
        </p:nvSpPr>
        <p:spPr/>
        <p:txBody>
          <a:bodyPr>
            <a:normAutofit/>
          </a:bodyPr>
          <a:lstStyle/>
          <a:p>
            <a:pPr eaLnBrk="1" hangingPunct="1"/>
            <a:r>
              <a:rPr lang="fa-IR" sz="4000" dirty="0" smtClean="0">
                <a:cs typeface="B Yagut" pitchFamily="2" charset="-78"/>
              </a:rPr>
              <a:t>راه های مراقبت و پیشگیری آسکاریس</a:t>
            </a:r>
          </a:p>
        </p:txBody>
      </p:sp>
      <p:sp>
        <p:nvSpPr>
          <p:cNvPr id="461827" name="Content Placeholder 2"/>
          <p:cNvSpPr>
            <a:spLocks noGrp="1"/>
          </p:cNvSpPr>
          <p:nvPr>
            <p:ph idx="1"/>
          </p:nvPr>
        </p:nvSpPr>
        <p:spPr>
          <a:xfrm>
            <a:off x="457200" y="1219201"/>
            <a:ext cx="8229600" cy="4572000"/>
          </a:xfrm>
        </p:spPr>
        <p:txBody>
          <a:bodyPr>
            <a:noAutofit/>
          </a:bodyPr>
          <a:lstStyle/>
          <a:p>
            <a:pPr algn="r">
              <a:buNone/>
            </a:pPr>
            <a:r>
              <a:rPr lang="fa-IR" sz="2800" dirty="0" smtClean="0">
                <a:cs typeface="B Yagut" pitchFamily="2" charset="-78"/>
              </a:rPr>
              <a:t>عدم رعایت بهداشت به خصوص در مناطقی که از کودهای محتوی فضولات انسانی در کشاورزی استفاده می شود.  رعایت موارد زیر:</a:t>
            </a:r>
            <a:br>
              <a:rPr lang="fa-IR" sz="2800" dirty="0" smtClean="0">
                <a:cs typeface="B Yagut" pitchFamily="2" charset="-78"/>
              </a:rPr>
            </a:br>
            <a:r>
              <a:rPr lang="fa-IR" sz="2800" dirty="0" smtClean="0">
                <a:cs typeface="B Yagut" pitchFamily="2" charset="-78"/>
              </a:rPr>
              <a:t>-رعایت دقیق بهداشت</a:t>
            </a:r>
            <a:br>
              <a:rPr lang="fa-IR" sz="2800" dirty="0" smtClean="0">
                <a:cs typeface="B Yagut" pitchFamily="2" charset="-78"/>
              </a:rPr>
            </a:br>
            <a:r>
              <a:rPr lang="fa-IR" sz="2800" dirty="0" smtClean="0">
                <a:cs typeface="B Yagut" pitchFamily="2" charset="-78"/>
              </a:rPr>
              <a:t>-شست و شوی دست ها با آب گرم وصابون قبل از اقدام به آشپزی یا اقدام به صرف غذا</a:t>
            </a:r>
            <a:br>
              <a:rPr lang="fa-IR" sz="2800" dirty="0" smtClean="0">
                <a:cs typeface="B Yagut" pitchFamily="2" charset="-78"/>
              </a:rPr>
            </a:br>
            <a:r>
              <a:rPr lang="fa-IR" sz="2800" dirty="0" smtClean="0">
                <a:cs typeface="B Yagut" pitchFamily="2" charset="-78"/>
              </a:rPr>
              <a:t>-جوشاندن آب و پختن کامل مواد غذایی و سبزیجات در مناطق آلوده. </a:t>
            </a:r>
          </a:p>
        </p:txBody>
      </p:sp>
      <p:pic>
        <p:nvPicPr>
          <p:cNvPr id="4" name="~PP2027.WAV">
            <a:hlinkClick r:id="" action="ppaction://media"/>
          </p:cNvPr>
          <p:cNvPicPr>
            <a:picLocks noRot="1" noChangeAspect="1"/>
          </p:cNvPicPr>
          <p:nvPr>
            <a:wavAudioFile r:embed="rId1" name="~PP2027.WAV"/>
          </p:nvPr>
        </p:nvPicPr>
        <p:blipFill>
          <a:blip r:embed="rId3" cstate="print"/>
          <a:stretch>
            <a:fillRect/>
          </a:stretch>
        </p:blipFill>
        <p:spPr>
          <a:xfrm>
            <a:off x="8696325" y="6410325"/>
            <a:ext cx="304800" cy="304800"/>
          </a:xfrm>
          <a:prstGeom prst="rect">
            <a:avLst/>
          </a:prstGeom>
        </p:spPr>
      </p:pic>
    </p:spTree>
  </p:cSld>
  <p:clrMapOvr>
    <a:masterClrMapping/>
  </p:clrMapOvr>
  <p:transition advTm="145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مبتلایان به آسکاریس چه زمانی به پزشک ارجاع شوند</a:t>
            </a:r>
            <a:br>
              <a:rPr lang="fa-IR" sz="4000" dirty="0" smtClean="0">
                <a:cs typeface="B Yagut" pitchFamily="2" charset="-78"/>
              </a:rPr>
            </a:br>
            <a:endParaRPr lang="fa-IR" sz="4000" dirty="0">
              <a:cs typeface="B Yagut" pitchFamily="2" charset="-78"/>
            </a:endParaRPr>
          </a:p>
        </p:txBody>
      </p:sp>
      <p:sp>
        <p:nvSpPr>
          <p:cNvPr id="3" name="Content Placeholder 2"/>
          <p:cNvSpPr>
            <a:spLocks noGrp="1"/>
          </p:cNvSpPr>
          <p:nvPr>
            <p:ph idx="1"/>
          </p:nvPr>
        </p:nvSpPr>
        <p:spPr/>
        <p:txBody>
          <a:bodyPr>
            <a:noAutofit/>
          </a:bodyPr>
          <a:lstStyle/>
          <a:p>
            <a:pPr algn="r">
              <a:lnSpc>
                <a:spcPct val="150000"/>
              </a:lnSpc>
              <a:buNone/>
            </a:pPr>
            <a:r>
              <a:rPr lang="fa-IR" sz="2800" dirty="0" smtClean="0">
                <a:cs typeface="B Yagut" pitchFamily="2" charset="-78"/>
              </a:rPr>
              <a:t>در صورت مشاهده علائم آلودگی به آسکاریس یا مشاهده کرم در مدفوع یا دهان، معده‌درد شدید و استفراغ حتما به پزشک مراجعه شود. همچنین اگر  بیماردر حال درمان است ولی  بهبودی پیدا نکرد حتما جهت اقدامات بعدی به پزشک مرکز خدمات جامع سلامت ارجاع شود.</a:t>
            </a:r>
            <a:endParaRPr lang="fa-IR" sz="2800" dirty="0">
              <a:cs typeface="B Yagut"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792162"/>
          </a:xfrm>
        </p:spPr>
        <p:txBody>
          <a:bodyPr>
            <a:normAutofit/>
          </a:bodyPr>
          <a:lstStyle/>
          <a:p>
            <a:r>
              <a:rPr lang="fa-IR" sz="4000" dirty="0" smtClean="0">
                <a:cs typeface="B Yagut" pitchFamily="2" charset="-78"/>
              </a:rPr>
              <a:t>نتیجه گیری </a:t>
            </a:r>
            <a:endParaRPr lang="en-US" sz="4000" dirty="0" smtClean="0">
              <a:cs typeface="B Yagut" pitchFamily="2" charset="-78"/>
            </a:endParaRPr>
          </a:p>
        </p:txBody>
      </p:sp>
      <p:sp>
        <p:nvSpPr>
          <p:cNvPr id="43011" name="Content Placeholder 2"/>
          <p:cNvSpPr>
            <a:spLocks noGrp="1"/>
          </p:cNvSpPr>
          <p:nvPr>
            <p:ph idx="1"/>
          </p:nvPr>
        </p:nvSpPr>
        <p:spPr>
          <a:xfrm>
            <a:off x="304800" y="1066800"/>
            <a:ext cx="8610600" cy="5059363"/>
          </a:xfrm>
        </p:spPr>
        <p:txBody>
          <a:bodyPr>
            <a:noAutofit/>
          </a:bodyPr>
          <a:lstStyle/>
          <a:p>
            <a:pPr algn="r">
              <a:buNone/>
            </a:pPr>
            <a:r>
              <a:rPr lang="fa-IR" sz="2800" dirty="0" smtClean="0">
                <a:cs typeface="B Yagut" pitchFamily="2" charset="-78"/>
              </a:rPr>
              <a:t>آسکاریازیس</a:t>
            </a:r>
            <a:r>
              <a:rPr lang="fa-IR" dirty="0" smtClean="0">
                <a:cs typeface="B Yagut" pitchFamily="2" charset="-78"/>
              </a:rPr>
              <a:t> :</a:t>
            </a:r>
            <a:r>
              <a:rPr lang="fa-IR" sz="2800" dirty="0" smtClean="0">
                <a:cs typeface="B Yagut" pitchFamily="2" charset="-78"/>
              </a:rPr>
              <a:t>آسکاریس</a:t>
            </a:r>
            <a:r>
              <a:rPr lang="fa-IR" dirty="0" smtClean="0">
                <a:cs typeface="B Yagut" pitchFamily="2" charset="-78"/>
              </a:rPr>
              <a:t> </a:t>
            </a:r>
            <a:r>
              <a:rPr lang="fa-IR" sz="2800" dirty="0" smtClean="0">
                <a:cs typeface="B Yagut" pitchFamily="2" charset="-78"/>
              </a:rPr>
              <a:t>نوعی کرم لوله‌ای و البته انگلی است که در روده انسان و خوک یافت می‌شود. وجود این کرم‌ها در روده ممکن است عوارض متعددی به همراه داشته باشد مهمترین آن‌ها سوء تغذیه و درمان این کرم در خانه بهداشت توسط بهورز با قرص مبندازول و شربت </a:t>
            </a:r>
            <a:r>
              <a:rPr lang="fa-IR" sz="2400" dirty="0" smtClean="0">
                <a:cs typeface="B Yagut" pitchFamily="2" charset="-78"/>
              </a:rPr>
              <a:t>پی</a:t>
            </a:r>
            <a:r>
              <a:rPr lang="fa-IR" sz="2800" dirty="0" smtClean="0">
                <a:cs typeface="B Yagut" pitchFamily="2" charset="-78"/>
              </a:rPr>
              <a:t>پرازین انجام می شود.</a:t>
            </a:r>
            <a:endParaRPr lang="fa-IR" dirty="0" smtClean="0">
              <a:cs typeface="B Yagut" pitchFamily="2" charset="-78"/>
            </a:endParaRPr>
          </a:p>
          <a:p>
            <a:pPr algn="r">
              <a:buNone/>
            </a:pPr>
            <a:r>
              <a:rPr lang="fa-IR" dirty="0" smtClean="0">
                <a:cs typeface="B Yagut" pitchFamily="2" charset="-78"/>
              </a:rPr>
              <a:t>نشانه های انگل های گوارشی:لاغری</a:t>
            </a:r>
            <a:r>
              <a:rPr lang="fa-IR" sz="2800" dirty="0" smtClean="0">
                <a:cs typeface="B Yagut" pitchFamily="2" charset="-78"/>
              </a:rPr>
              <a:t> بدون دلیل حتّی علیرغم پرخوری ظاهری.-تشنگی و عطش بدون دلیل-دردهای شکمی -وجود عرق سرد و بدبو-سیاهی متغیّر و کم و زیاد شونده دور چشم</a:t>
            </a:r>
          </a:p>
          <a:p>
            <a:pPr algn="r">
              <a:buNone/>
            </a:pPr>
            <a:endParaRPr lang="en-US" sz="4000" dirty="0" smtClean="0">
              <a:cs typeface="B Yagut" pitchFamily="2" charset="-78"/>
            </a:endParaRPr>
          </a:p>
        </p:txBody>
      </p:sp>
      <p:pic>
        <p:nvPicPr>
          <p:cNvPr id="6" name="~PP63.WAV">
            <a:hlinkClick r:id="" action="ppaction://media"/>
          </p:cNvPr>
          <p:cNvPicPr>
            <a:picLocks noRot="1" noChangeAspect="1"/>
          </p:cNvPicPr>
          <p:nvPr>
            <a:wavAudioFile r:embed="rId1" name="~PP63.WAV"/>
          </p:nvPr>
        </p:nvPicPr>
        <p:blipFill>
          <a:blip r:embed="rId3"/>
          <a:stretch>
            <a:fillRect/>
          </a:stretch>
        </p:blipFill>
        <p:spPr>
          <a:xfrm>
            <a:off x="8696325" y="6410325"/>
            <a:ext cx="304800" cy="304800"/>
          </a:xfrm>
          <a:prstGeom prst="rect">
            <a:avLst/>
          </a:prstGeom>
        </p:spPr>
      </p:pic>
    </p:spTree>
  </p:cSld>
  <p:clrMapOvr>
    <a:masterClrMapping/>
  </p:clrMapOvr>
  <p:transition advTm="323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868362"/>
          </a:xfrm>
        </p:spPr>
        <p:txBody>
          <a:bodyPr>
            <a:normAutofit fontScale="90000"/>
          </a:bodyPr>
          <a:lstStyle/>
          <a:p>
            <a:r>
              <a:rPr lang="fa-IR" dirty="0" smtClean="0"/>
              <a:t/>
            </a:r>
            <a:br>
              <a:rPr lang="fa-IR" dirty="0" smtClean="0"/>
            </a:br>
            <a:r>
              <a:rPr lang="fa-IR" dirty="0" smtClean="0">
                <a:cs typeface="B Yagut" pitchFamily="2" charset="-78"/>
              </a:rPr>
              <a:t>اهداف آموزشی</a:t>
            </a:r>
            <a:r>
              <a:rPr lang="fa-IR" dirty="0" smtClean="0"/>
              <a:t/>
            </a:r>
            <a:br>
              <a:rPr lang="fa-IR" dirty="0" smtClean="0"/>
            </a:br>
            <a:endParaRPr lang="fa-IR" dirty="0" smtClean="0"/>
          </a:p>
        </p:txBody>
      </p:sp>
      <p:sp>
        <p:nvSpPr>
          <p:cNvPr id="5123" name="Content Placeholder 2"/>
          <p:cNvSpPr>
            <a:spLocks noGrp="1"/>
          </p:cNvSpPr>
          <p:nvPr>
            <p:ph idx="1"/>
          </p:nvPr>
        </p:nvSpPr>
        <p:spPr>
          <a:xfrm>
            <a:off x="457200" y="914400"/>
            <a:ext cx="8229600" cy="5486400"/>
          </a:xfrm>
        </p:spPr>
        <p:txBody>
          <a:bodyPr>
            <a:noAutofit/>
          </a:bodyPr>
          <a:lstStyle/>
          <a:p>
            <a:pPr algn="r">
              <a:lnSpc>
                <a:spcPct val="150000"/>
              </a:lnSpc>
              <a:buNone/>
            </a:pPr>
            <a:r>
              <a:rPr lang="fa-IR" sz="2800" dirty="0" smtClean="0">
                <a:cs typeface="B Yagut" pitchFamily="2" charset="-78"/>
              </a:rPr>
              <a:t>انتظار می رود فراگیر پس از مطالعه این درس بتواند:</a:t>
            </a:r>
          </a:p>
          <a:p>
            <a:pPr algn="r">
              <a:lnSpc>
                <a:spcPct val="150000"/>
              </a:lnSpc>
              <a:buNone/>
            </a:pPr>
            <a:r>
              <a:rPr lang="fa-IR" sz="2800" dirty="0" smtClean="0">
                <a:cs typeface="B Yagut" pitchFamily="2" charset="-78"/>
              </a:rPr>
              <a:t>1-نشانه های ابتلا به کرم ها  گوارشی را شرح دهد .</a:t>
            </a:r>
          </a:p>
          <a:p>
            <a:pPr algn="r">
              <a:lnSpc>
                <a:spcPct val="150000"/>
              </a:lnSpc>
              <a:buNone/>
            </a:pPr>
            <a:r>
              <a:rPr lang="fa-IR" sz="2800" dirty="0" smtClean="0">
                <a:cs typeface="B Yagut" pitchFamily="2" charset="-78"/>
              </a:rPr>
              <a:t>2-تعریف کرم آسکاریس را توضیح دهد. </a:t>
            </a:r>
          </a:p>
          <a:p>
            <a:pPr algn="r">
              <a:lnSpc>
                <a:spcPct val="150000"/>
              </a:lnSpc>
              <a:buNone/>
            </a:pPr>
            <a:r>
              <a:rPr lang="en-US" sz="2800" dirty="0" smtClean="0">
                <a:cs typeface="B Yagut" pitchFamily="2" charset="-78"/>
              </a:rPr>
              <a:t>.</a:t>
            </a:r>
            <a:r>
              <a:rPr lang="fa-IR" sz="2800" dirty="0" smtClean="0">
                <a:cs typeface="B Yagut" pitchFamily="2" charset="-78"/>
              </a:rPr>
              <a:t>3-روش انتقال کرم آسکاریس را بیان کند</a:t>
            </a:r>
          </a:p>
          <a:p>
            <a:pPr algn="r">
              <a:lnSpc>
                <a:spcPct val="150000"/>
              </a:lnSpc>
              <a:buNone/>
            </a:pPr>
            <a:r>
              <a:rPr lang="fa-IR" sz="2800" dirty="0" smtClean="0">
                <a:cs typeface="B Yagut" pitchFamily="2" charset="-78"/>
              </a:rPr>
              <a:t>4- درمان آسکاریس را  براساس دارونامه بیان کند</a:t>
            </a:r>
          </a:p>
          <a:p>
            <a:pPr algn="r">
              <a:lnSpc>
                <a:spcPct val="150000"/>
              </a:lnSpc>
              <a:buNone/>
            </a:pPr>
            <a:r>
              <a:rPr lang="fa-IR" sz="2800" dirty="0" smtClean="0">
                <a:cs typeface="B Yagut" pitchFamily="2" charset="-78"/>
              </a:rPr>
              <a:t>5- راه های پیشگیری کرم آسکاریس را شرح دهد.</a:t>
            </a:r>
          </a:p>
        </p:txBody>
      </p:sp>
      <p:pic>
        <p:nvPicPr>
          <p:cNvPr id="7" name="~PP2406.WAV">
            <a:hlinkClick r:id="" action="ppaction://media"/>
          </p:cNvPr>
          <p:cNvPicPr>
            <a:picLocks noRot="1" noChangeAspect="1"/>
          </p:cNvPicPr>
          <p:nvPr>
            <a:wavAudioFile r:embed="rId1" name="~PP2406.WAV"/>
          </p:nvPr>
        </p:nvPicPr>
        <p:blipFill>
          <a:blip r:embed="rId3"/>
          <a:stretch>
            <a:fillRect/>
          </a:stretch>
        </p:blipFill>
        <p:spPr>
          <a:xfrm>
            <a:off x="8696325" y="6410325"/>
            <a:ext cx="304800" cy="304800"/>
          </a:xfrm>
          <a:prstGeom prst="rect">
            <a:avLst/>
          </a:prstGeom>
        </p:spPr>
      </p:pic>
    </p:spTree>
  </p:cSld>
  <p:clrMapOvr>
    <a:masterClrMapping/>
  </p:clrMapOvr>
  <p:transition advTm="254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Autofit/>
          </a:bodyPr>
          <a:lstStyle/>
          <a:p>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پرسش نظری</a:t>
            </a:r>
            <a:r>
              <a:rPr lang="fa-IR" sz="4000" dirty="0" smtClean="0">
                <a:solidFill>
                  <a:srgbClr val="FF0000"/>
                </a:solidFill>
                <a:cs typeface="B Yagut" pitchFamily="2" charset="-78"/>
              </a:rPr>
              <a:t/>
            </a:r>
            <a:br>
              <a:rPr lang="fa-IR" sz="4000" dirty="0" smtClean="0">
                <a:solidFill>
                  <a:srgbClr val="FF0000"/>
                </a:solidFill>
                <a:cs typeface="B Yagut" pitchFamily="2" charset="-78"/>
              </a:rPr>
            </a:br>
            <a:endParaRPr lang="fa-IR" sz="4000" dirty="0" smtClean="0">
              <a:cs typeface="B Yagut" pitchFamily="2" charset="-78"/>
            </a:endParaRPr>
          </a:p>
        </p:txBody>
      </p:sp>
      <p:sp>
        <p:nvSpPr>
          <p:cNvPr id="44035" name="Content Placeholder 5"/>
          <p:cNvSpPr>
            <a:spLocks noGrp="1"/>
          </p:cNvSpPr>
          <p:nvPr>
            <p:ph idx="1"/>
          </p:nvPr>
        </p:nvSpPr>
        <p:spPr/>
        <p:txBody>
          <a:bodyPr>
            <a:noAutofit/>
          </a:bodyPr>
          <a:lstStyle/>
          <a:p>
            <a:pPr algn="r">
              <a:buNone/>
            </a:pPr>
            <a:r>
              <a:rPr lang="fa-IR" dirty="0" smtClean="0">
                <a:cs typeface="B Yagut" pitchFamily="2" charset="-78"/>
              </a:rPr>
              <a:t>1-نشانه های ابتلا به کر مها  گوارشی را توضیح دهید؟</a:t>
            </a:r>
          </a:p>
          <a:p>
            <a:pPr algn="r">
              <a:buNone/>
            </a:pPr>
            <a:r>
              <a:rPr lang="fa-IR" dirty="0" smtClean="0">
                <a:cs typeface="B Yagut" pitchFamily="2" charset="-78"/>
              </a:rPr>
              <a:t>2-تعریف کرم آسکاریس را توضیح دهید؟. </a:t>
            </a:r>
          </a:p>
          <a:p>
            <a:pPr algn="r">
              <a:buNone/>
            </a:pPr>
            <a:r>
              <a:rPr lang="fa-IR" dirty="0" smtClean="0">
                <a:cs typeface="B Yagut" pitchFamily="2" charset="-78"/>
              </a:rPr>
              <a:t>3-دوره کمون کرم آسکاریس .............. روز است ؟ </a:t>
            </a:r>
          </a:p>
          <a:p>
            <a:pPr algn="r">
              <a:buNone/>
            </a:pPr>
            <a:r>
              <a:rPr lang="fa-IR" dirty="0" smtClean="0">
                <a:cs typeface="B Yagut" pitchFamily="2" charset="-78"/>
              </a:rPr>
              <a:t> 4-چرخه زندگی کرم آسکاریس را بیان کنید؟</a:t>
            </a:r>
          </a:p>
          <a:p>
            <a:pPr algn="r">
              <a:buNone/>
            </a:pPr>
            <a:r>
              <a:rPr lang="fa-IR" dirty="0" smtClean="0">
                <a:cs typeface="B Yagut" pitchFamily="2" charset="-78"/>
              </a:rPr>
              <a:t>5- راههای مراقبت و پیشگیری کرم آسکاریس را بنویسید؟(4مورد)</a:t>
            </a:r>
          </a:p>
          <a:p>
            <a:pPr algn="r">
              <a:buNone/>
            </a:pPr>
            <a:r>
              <a:rPr lang="fa-IR" dirty="0" smtClean="0">
                <a:cs typeface="B Yagut" pitchFamily="2" charset="-78"/>
              </a:rPr>
              <a:t>6- اصول کلی درمان آسکاریس را را توضیح دهید .</a:t>
            </a:r>
          </a:p>
          <a:p>
            <a:pPr algn="r">
              <a:buNone/>
            </a:pPr>
            <a:r>
              <a:rPr lang="fa-IR" dirty="0" smtClean="0">
                <a:cs typeface="B Yagut" pitchFamily="2" charset="-78"/>
              </a:rPr>
              <a:t>7- کدام داروها برای درمان مبتلایان به کرم آسکاریس استفاده شوند؟</a:t>
            </a:r>
          </a:p>
          <a:p>
            <a:pPr algn="r">
              <a:buFont typeface="Arial" pitchFamily="34" charset="0"/>
              <a:buNone/>
            </a:pPr>
            <a:endParaRPr lang="fa-IR" dirty="0" smtClean="0">
              <a:cs typeface="B Yagut" pitchFamily="2" charset="-78"/>
            </a:endParaRPr>
          </a:p>
        </p:txBody>
      </p:sp>
      <p:pic>
        <p:nvPicPr>
          <p:cNvPr id="4" name="~PP520.WAV">
            <a:hlinkClick r:id="" action="ppaction://media"/>
          </p:cNvPr>
          <p:cNvPicPr>
            <a:picLocks noRot="1" noChangeAspect="1"/>
          </p:cNvPicPr>
          <p:nvPr>
            <a:wavAudioFile r:embed="rId1" name="~PP520.WAV"/>
          </p:nvPr>
        </p:nvPicPr>
        <p:blipFill>
          <a:blip r:embed="rId3" cstate="print"/>
          <a:stretch>
            <a:fillRect/>
          </a:stretch>
        </p:blipFill>
        <p:spPr>
          <a:xfrm>
            <a:off x="8696325" y="6410325"/>
            <a:ext cx="304800" cy="304800"/>
          </a:xfrm>
          <a:prstGeom prst="rect">
            <a:avLst/>
          </a:prstGeom>
        </p:spPr>
      </p:pic>
    </p:spTree>
  </p:cSld>
  <p:clrMapOvr>
    <a:masterClrMapping/>
  </p:clrMapOvr>
  <p:transition advTm="77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تمرین عملی</a:t>
            </a:r>
            <a:endParaRPr lang="en-US" sz="4000" dirty="0">
              <a:cs typeface="B Yagut" pitchFamily="2" charset="-78"/>
            </a:endParaRPr>
          </a:p>
        </p:txBody>
      </p:sp>
      <p:sp>
        <p:nvSpPr>
          <p:cNvPr id="3" name="Content Placeholder 2"/>
          <p:cNvSpPr>
            <a:spLocks noGrp="1"/>
          </p:cNvSpPr>
          <p:nvPr>
            <p:ph idx="1"/>
          </p:nvPr>
        </p:nvSpPr>
        <p:spPr/>
        <p:txBody>
          <a:bodyPr>
            <a:normAutofit/>
          </a:bodyPr>
          <a:lstStyle/>
          <a:p>
            <a:pPr algn="r">
              <a:buNone/>
            </a:pPr>
            <a:r>
              <a:rPr lang="fa-IR" dirty="0" smtClean="0">
                <a:cs typeface="B Yagut" pitchFamily="2" charset="-78"/>
              </a:rPr>
              <a:t>1-ارزیابی بیمار در خانه بهداشت</a:t>
            </a:r>
          </a:p>
          <a:p>
            <a:pPr algn="r">
              <a:buNone/>
            </a:pPr>
            <a:endParaRPr lang="fa-IR" dirty="0" smtClean="0">
              <a:cs typeface="B Yagut" pitchFamily="2" charset="-78"/>
            </a:endParaRPr>
          </a:p>
          <a:p>
            <a:pPr algn="r">
              <a:buNone/>
            </a:pPr>
            <a:r>
              <a:rPr lang="fa-IR" dirty="0" smtClean="0">
                <a:cs typeface="B Yagut" pitchFamily="2" charset="-78"/>
              </a:rPr>
              <a:t> 2-گرفتن شرح حال و ثبت در دفترثبت نام بیماران</a:t>
            </a:r>
          </a:p>
          <a:p>
            <a:pPr algn="r">
              <a:buNone/>
            </a:pPr>
            <a:endParaRPr lang="fa-IR" dirty="0" smtClean="0">
              <a:cs typeface="B Yagut" pitchFamily="2" charset="-78"/>
            </a:endParaRPr>
          </a:p>
          <a:p>
            <a:pPr algn="r">
              <a:buNone/>
            </a:pPr>
            <a:r>
              <a:rPr lang="fa-IR" dirty="0" smtClean="0">
                <a:cs typeface="B Yagut" pitchFamily="2" charset="-78"/>
              </a:rPr>
              <a:t> 3-  تجویز دارو براساس دارونامه</a:t>
            </a:r>
          </a:p>
          <a:p>
            <a:pPr algn="r">
              <a:buNone/>
            </a:pPr>
            <a:r>
              <a:rPr lang="fa-IR" dirty="0" smtClean="0">
                <a:cs typeface="B Yagut" pitchFamily="2" charset="-78"/>
              </a:rPr>
              <a:t>                       </a:t>
            </a:r>
          </a:p>
          <a:p>
            <a:pPr algn="r">
              <a:buNone/>
            </a:pPr>
            <a:r>
              <a:rPr lang="fa-IR" dirty="0" smtClean="0"/>
              <a:t>4- پیگیری بیمار در موعدمقرر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fa-IR" sz="4000" dirty="0" smtClean="0">
                <a:cs typeface="B Yagut" pitchFamily="2" charset="-78"/>
              </a:rPr>
              <a:t>منابع</a:t>
            </a:r>
            <a:endParaRPr lang="en-US" sz="4000" dirty="0" smtClean="0">
              <a:cs typeface="B Yagut" pitchFamily="2" charset="-78"/>
            </a:endParaRPr>
          </a:p>
        </p:txBody>
      </p:sp>
      <p:sp>
        <p:nvSpPr>
          <p:cNvPr id="46083" name="Content Placeholder 2"/>
          <p:cNvSpPr>
            <a:spLocks noGrp="1"/>
          </p:cNvSpPr>
          <p:nvPr>
            <p:ph idx="1"/>
          </p:nvPr>
        </p:nvSpPr>
        <p:spPr>
          <a:xfrm>
            <a:off x="457200" y="1447800"/>
            <a:ext cx="8229600" cy="4678363"/>
          </a:xfrm>
        </p:spPr>
        <p:txBody>
          <a:bodyPr>
            <a:noAutofit/>
          </a:bodyPr>
          <a:lstStyle/>
          <a:p>
            <a:pPr marL="0" indent="0" algn="r">
              <a:buFont typeface="Arial" pitchFamily="34" charset="0"/>
              <a:buNone/>
            </a:pPr>
            <a:r>
              <a:rPr lang="en-US" dirty="0" smtClean="0">
                <a:cs typeface="B Yagut" pitchFamily="2" charset="-78"/>
              </a:rPr>
              <a:t> </a:t>
            </a:r>
            <a:r>
              <a:rPr lang="fa-IR" dirty="0" smtClean="0">
                <a:cs typeface="B Yagut" pitchFamily="2" charset="-78"/>
              </a:rPr>
              <a:t>1- کتب  بیماریهای واگیر آموزش  بهورزی </a:t>
            </a:r>
          </a:p>
          <a:p>
            <a:pPr marL="0" indent="0" algn="r">
              <a:buFont typeface="Arial" pitchFamily="34" charset="0"/>
              <a:buNone/>
            </a:pPr>
            <a:r>
              <a:rPr lang="fa-IR" dirty="0" smtClean="0">
                <a:cs typeface="B Yagut" pitchFamily="2" charset="-78"/>
              </a:rPr>
              <a:t>3- کتاب بیماریهای انگلی صائبی اسماعیل </a:t>
            </a:r>
          </a:p>
          <a:p>
            <a:pPr marL="0" indent="0" algn="r">
              <a:buFont typeface="Arial" pitchFamily="34" charset="0"/>
              <a:buNone/>
            </a:pPr>
            <a:r>
              <a:rPr lang="fa-IR" dirty="0" smtClean="0">
                <a:cs typeface="B Yagut" pitchFamily="2" charset="-78"/>
              </a:rPr>
              <a:t>4-کتاب بهداشت همگانی جلد دوم مولفان :دکتر محمد علی مولوی-دکتر گیتی ثمر-با همکاری ضیاءالدین مظهری- انتشارات چهر1379</a:t>
            </a:r>
          </a:p>
          <a:p>
            <a:pPr marL="0" indent="0" algn="r">
              <a:buFont typeface="Arial" pitchFamily="34" charset="0"/>
              <a:buNone/>
            </a:pPr>
            <a:r>
              <a:rPr lang="fa-IR" dirty="0" smtClean="0">
                <a:cs typeface="B Yagut" pitchFamily="2" charset="-78"/>
              </a:rPr>
              <a:t>5-کتاب جامع بهداشت عمومی ویرایش دوم(جلد1) مولفین:دکتر حسین حاتمی وهمکاران با همکاری وزارت بهداشت،درمان و آموزش پزشکی چاپ دوم 1387 </a:t>
            </a:r>
          </a:p>
        </p:txBody>
      </p:sp>
      <p:pic>
        <p:nvPicPr>
          <p:cNvPr id="4" name="~PP3073.WAV">
            <a:hlinkClick r:id="" action="ppaction://media"/>
          </p:cNvPr>
          <p:cNvPicPr>
            <a:picLocks noRot="1" noChangeAspect="1"/>
          </p:cNvPicPr>
          <p:nvPr>
            <a:wavAudioFile r:embed="rId1" name="~PP3073.WAV"/>
          </p:nvPr>
        </p:nvPicPr>
        <p:blipFill>
          <a:blip r:embed="rId3" cstate="print"/>
          <a:stretch>
            <a:fillRect/>
          </a:stretch>
        </p:blipFill>
        <p:spPr>
          <a:xfrm>
            <a:off x="8696325" y="6410325"/>
            <a:ext cx="304800" cy="304800"/>
          </a:xfrm>
          <a:prstGeom prst="rect">
            <a:avLst/>
          </a:prstGeom>
        </p:spPr>
      </p:pic>
    </p:spTree>
  </p:cSld>
  <p:clrMapOvr>
    <a:masterClrMapping/>
  </p:clrMapOvr>
  <p:transition advTm="44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pPr eaLnBrk="1" hangingPunct="1"/>
            <a:r>
              <a:rPr lang="fa-IR" sz="4000" dirty="0" smtClean="0">
                <a:cs typeface="B Yagut" pitchFamily="2" charset="-78"/>
              </a:rPr>
              <a:t>نظرات وپیشنهادات</a:t>
            </a:r>
            <a:endParaRPr lang="en-US" sz="4000" dirty="0" smtClean="0">
              <a:cs typeface="B Yagut" pitchFamily="2" charset="-78"/>
            </a:endParaRPr>
          </a:p>
        </p:txBody>
      </p:sp>
      <p:sp>
        <p:nvSpPr>
          <p:cNvPr id="48131" name="Content Placeholder 2"/>
          <p:cNvSpPr>
            <a:spLocks noGrp="1"/>
          </p:cNvSpPr>
          <p:nvPr>
            <p:ph idx="1"/>
          </p:nvPr>
        </p:nvSpPr>
        <p:spPr/>
        <p:txBody>
          <a:bodyPr/>
          <a:lstStyle/>
          <a:p>
            <a:pPr algn="ctr" eaLnBrk="1" hangingPunct="1">
              <a:buFont typeface="Arial" pitchFamily="34" charset="0"/>
              <a:buNone/>
            </a:pPr>
            <a:r>
              <a:rPr lang="fa-IR" dirty="0" smtClean="0">
                <a:cs typeface="B Yagut" pitchFamily="2" charset="-78"/>
                <a:hlinkClick r:id="rId2"/>
              </a:rPr>
              <a:t>لطفا نظرات وپیشنهادات خود پیرامون این مبحث رابه آدرس زیرارسال کنید.</a:t>
            </a:r>
          </a:p>
          <a:p>
            <a:pPr algn="ctr" eaLnBrk="1" hangingPunct="1">
              <a:buFont typeface="Arial" pitchFamily="34" charset="0"/>
              <a:buNone/>
            </a:pPr>
            <a:endParaRPr lang="fa-IR" dirty="0" smtClean="0">
              <a:cs typeface="B Yagut" pitchFamily="2" charset="-78"/>
              <a:hlinkClick r:id="rId2"/>
            </a:endParaRPr>
          </a:p>
          <a:p>
            <a:pPr algn="ctr" eaLnBrk="1" hangingPunct="1">
              <a:buFont typeface="Arial" pitchFamily="34" charset="0"/>
              <a:buNone/>
            </a:pPr>
            <a:r>
              <a:rPr lang="fa-IR" dirty="0" smtClean="0">
                <a:cs typeface="B Yagut" pitchFamily="2" charset="-78"/>
                <a:hlinkClick r:id="rId2"/>
              </a:rPr>
              <a:t>دانشگاه علوم پزشکی وخدمات بهداشتی درمانی زاهدان</a:t>
            </a:r>
          </a:p>
          <a:p>
            <a:pPr algn="r" eaLnBrk="1" hangingPunct="1">
              <a:buNone/>
            </a:pPr>
            <a:r>
              <a:rPr lang="en-US" dirty="0" smtClean="0">
                <a:hlinkClick r:id="rId2"/>
              </a:rPr>
              <a:t>Zahedan.behvarz@zaums.ac.ir</a:t>
            </a:r>
            <a:endParaRPr lang="fa-IR" dirty="0" smtClean="0">
              <a:hlinkClick r:id="rId2"/>
            </a:endParaRPr>
          </a:p>
        </p:txBody>
      </p:sp>
    </p:spTree>
  </p:cSld>
  <p:clrMapOvr>
    <a:masterClrMapping/>
  </p:clrMapOvr>
  <p:transition advTm="514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a:noAutofit/>
          </a:bodyPr>
          <a:lstStyle/>
          <a:p>
            <a:pPr>
              <a:defRPr/>
            </a:pPr>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فهرست عناوین</a:t>
            </a:r>
            <a:br>
              <a:rPr lang="fa-IR" sz="4000" dirty="0" smtClean="0">
                <a:cs typeface="B Yagut" pitchFamily="2" charset="-78"/>
              </a:rPr>
            </a:br>
            <a:endParaRPr lang="fa-IR" sz="4000" dirty="0">
              <a:cs typeface="B Yagut" pitchFamily="2" charset="-78"/>
            </a:endParaRPr>
          </a:p>
        </p:txBody>
      </p:sp>
      <p:sp>
        <p:nvSpPr>
          <p:cNvPr id="6147" name="Content Placeholder 2"/>
          <p:cNvSpPr>
            <a:spLocks noGrp="1"/>
          </p:cNvSpPr>
          <p:nvPr>
            <p:ph idx="1"/>
          </p:nvPr>
        </p:nvSpPr>
        <p:spPr>
          <a:xfrm>
            <a:off x="428625" y="1000125"/>
            <a:ext cx="8258175" cy="5429250"/>
          </a:xfrm>
        </p:spPr>
        <p:txBody>
          <a:bodyPr>
            <a:normAutofit/>
          </a:bodyPr>
          <a:lstStyle/>
          <a:p>
            <a:pPr algn="r">
              <a:lnSpc>
                <a:spcPct val="200000"/>
              </a:lnSpc>
              <a:buNone/>
            </a:pPr>
            <a:r>
              <a:rPr lang="fa-IR" sz="2800" dirty="0" smtClean="0">
                <a:cs typeface="B Yagut" pitchFamily="2" charset="-78"/>
              </a:rPr>
              <a:t>-نشانه های ابتلا به کرم های  گوارشی.</a:t>
            </a:r>
          </a:p>
          <a:p>
            <a:pPr algn="r">
              <a:lnSpc>
                <a:spcPct val="200000"/>
              </a:lnSpc>
              <a:buNone/>
            </a:pPr>
            <a:r>
              <a:rPr lang="fa-IR" sz="2800" dirty="0" smtClean="0">
                <a:cs typeface="B Yagut" pitchFamily="2" charset="-78"/>
              </a:rPr>
              <a:t>-تعریف کرم آسکاریس. </a:t>
            </a:r>
          </a:p>
          <a:p>
            <a:pPr algn="r">
              <a:lnSpc>
                <a:spcPct val="200000"/>
              </a:lnSpc>
              <a:buNone/>
            </a:pPr>
            <a:r>
              <a:rPr lang="fa-IR" sz="2800" dirty="0" smtClean="0">
                <a:cs typeface="B Yagut" pitchFamily="2" charset="-78"/>
              </a:rPr>
              <a:t> -روش انتقال کرم آسکاریس</a:t>
            </a:r>
          </a:p>
          <a:p>
            <a:pPr algn="r">
              <a:lnSpc>
                <a:spcPct val="200000"/>
              </a:lnSpc>
              <a:buNone/>
            </a:pPr>
            <a:r>
              <a:rPr lang="fa-IR" sz="2800" dirty="0" smtClean="0">
                <a:cs typeface="B Yagut" pitchFamily="2" charset="-78"/>
              </a:rPr>
              <a:t>- راه های پیشگیری کرم آسکاریس</a:t>
            </a:r>
          </a:p>
          <a:p>
            <a:pPr algn="r">
              <a:lnSpc>
                <a:spcPct val="200000"/>
              </a:lnSpc>
              <a:buNone/>
            </a:pPr>
            <a:r>
              <a:rPr lang="fa-IR" sz="2800" dirty="0" smtClean="0">
                <a:cs typeface="B Yagut" pitchFamily="2" charset="-78"/>
              </a:rPr>
              <a:t>درمان آسکاریس را  براساس دارونامه</a:t>
            </a:r>
          </a:p>
        </p:txBody>
      </p:sp>
      <p:pic>
        <p:nvPicPr>
          <p:cNvPr id="4" name="~PP4063.WAV">
            <a:hlinkClick r:id="" action="ppaction://media"/>
          </p:cNvPr>
          <p:cNvPicPr>
            <a:picLocks noRot="1" noChangeAspect="1"/>
          </p:cNvPicPr>
          <p:nvPr>
            <a:wavAudioFile r:embed="rId1" name="~PP4063.WAV"/>
          </p:nvPr>
        </p:nvPicPr>
        <p:blipFill>
          <a:blip r:embed="rId3" cstate="print"/>
          <a:stretch>
            <a:fillRect/>
          </a:stretch>
        </p:blipFill>
        <p:spPr>
          <a:xfrm>
            <a:off x="8696325" y="6410325"/>
            <a:ext cx="304800" cy="304800"/>
          </a:xfrm>
          <a:prstGeom prst="rect">
            <a:avLst/>
          </a:prstGeom>
        </p:spPr>
      </p:pic>
    </p:spTree>
  </p:cSld>
  <p:clrMapOvr>
    <a:masterClrMapping/>
  </p:clrMapOvr>
  <p:transition advTm="191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مقدمه </a:t>
            </a:r>
            <a:endParaRPr lang="fa-IR" sz="4000" dirty="0">
              <a:cs typeface="B Yagut" pitchFamily="2" charset="-78"/>
            </a:endParaRPr>
          </a:p>
        </p:txBody>
      </p:sp>
      <p:sp>
        <p:nvSpPr>
          <p:cNvPr id="3" name="Content Placeholder 2"/>
          <p:cNvSpPr>
            <a:spLocks noGrp="1"/>
          </p:cNvSpPr>
          <p:nvPr>
            <p:ph idx="1"/>
          </p:nvPr>
        </p:nvSpPr>
        <p:spPr/>
        <p:txBody>
          <a:bodyPr>
            <a:noAutofit/>
          </a:bodyPr>
          <a:lstStyle/>
          <a:p>
            <a:pPr algn="r">
              <a:buNone/>
            </a:pPr>
            <a:r>
              <a:rPr lang="fa-IR" sz="2800" dirty="0" smtClean="0">
                <a:cs typeface="B Yagut" pitchFamily="2" charset="-78"/>
              </a:rPr>
              <a:t>آسکاریس مشهورترین کرم حلقوی است که بعد از کرمک بالاترین نسبت آلودگی را در سطح جهان دارا می باشد . کرمی است بزرگ و گرد شبیه کرم خاکی ، به رنگ زرد که در درون روده کوچک بسر می برد و اندزه آن بین ۳۵ . ۱۵ سانتیمتر است.کرم‌های‌ گرد در لوله‌ گوارش‌ رشد می‌کنند این‌ انگل‌ها مسری‌ بوده‌ و در همه‌ سنین‌ دیده‌ می‌شوند، ولی‌ در کودکان‌ شایع ترند.</a:t>
            </a:r>
            <a:endParaRPr lang="fa-IR" sz="2800" dirty="0">
              <a:cs typeface="B Yagut" pitchFamily="2" charset="-78"/>
            </a:endParaRPr>
          </a:p>
        </p:txBody>
      </p:sp>
      <p:pic>
        <p:nvPicPr>
          <p:cNvPr id="4" name="~PP339.WAV">
            <a:hlinkClick r:id="" action="ppaction://media"/>
          </p:cNvPr>
          <p:cNvPicPr>
            <a:picLocks noRot="1" noChangeAspect="1"/>
          </p:cNvPicPr>
          <p:nvPr>
            <a:wavAudioFile r:embed="rId1" name="~PP339.WAV"/>
          </p:nvPr>
        </p:nvPicPr>
        <p:blipFill>
          <a:blip r:embed="rId3" cstate="print"/>
          <a:stretch>
            <a:fillRect/>
          </a:stretch>
        </p:blipFill>
        <p:spPr>
          <a:xfrm>
            <a:off x="8696325" y="6410325"/>
            <a:ext cx="304800" cy="304800"/>
          </a:xfrm>
          <a:prstGeom prst="rect">
            <a:avLst/>
          </a:prstGeom>
        </p:spPr>
      </p:pic>
    </p:spTree>
  </p:cSld>
  <p:clrMapOvr>
    <a:masterClrMapping/>
  </p:clrMapOvr>
  <p:transition advTm="330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Autofit/>
          </a:bodyPr>
          <a:lstStyle/>
          <a:p>
            <a:r>
              <a:rPr lang="fa-IR" sz="4000" dirty="0" smtClean="0">
                <a:cs typeface="B Yagut" pitchFamily="2" charset="-78"/>
              </a:rPr>
              <a:t>نشانه های انگل های گوارشی </a:t>
            </a:r>
            <a:r>
              <a:rPr lang="fa-IR" sz="5400" dirty="0" smtClean="0">
                <a:cs typeface="B Yagut" pitchFamily="2" charset="-78"/>
              </a:rPr>
              <a:t/>
            </a:r>
            <a:br>
              <a:rPr lang="fa-IR" sz="5400" dirty="0" smtClean="0">
                <a:cs typeface="B Yagut" pitchFamily="2" charset="-78"/>
              </a:rPr>
            </a:br>
            <a:endParaRPr lang="fa-IR" sz="3600" dirty="0">
              <a:cs typeface="B Yagut" pitchFamily="2" charset="-78"/>
            </a:endParaRPr>
          </a:p>
        </p:txBody>
      </p:sp>
      <p:sp>
        <p:nvSpPr>
          <p:cNvPr id="3" name="Content Placeholder 2"/>
          <p:cNvSpPr>
            <a:spLocks noGrp="1"/>
          </p:cNvSpPr>
          <p:nvPr>
            <p:ph idx="1"/>
          </p:nvPr>
        </p:nvSpPr>
        <p:spPr>
          <a:xfrm>
            <a:off x="457200" y="1143000"/>
            <a:ext cx="8229600" cy="4983163"/>
          </a:xfrm>
        </p:spPr>
        <p:txBody>
          <a:bodyPr>
            <a:noAutofit/>
          </a:bodyPr>
          <a:lstStyle/>
          <a:p>
            <a:pPr algn="r">
              <a:lnSpc>
                <a:spcPct val="150000"/>
              </a:lnSpc>
              <a:buNone/>
              <a:defRPr/>
            </a:pPr>
            <a:r>
              <a:rPr lang="fa-IR" sz="2800" dirty="0" smtClean="0">
                <a:cs typeface="B Yagut" pitchFamily="2" charset="-78"/>
              </a:rPr>
              <a:t>- لاغری بدون دلیل حتّی علیرغم پرخوری ظاهری.</a:t>
            </a:r>
          </a:p>
          <a:p>
            <a:pPr algn="r">
              <a:lnSpc>
                <a:spcPct val="150000"/>
              </a:lnSpc>
              <a:buNone/>
              <a:defRPr/>
            </a:pPr>
            <a:r>
              <a:rPr lang="fa-IR" sz="2800" dirty="0" smtClean="0">
                <a:cs typeface="B Yagut" pitchFamily="2" charset="-78"/>
              </a:rPr>
              <a:t>-تشنگی و عطش بدون دلیل</a:t>
            </a:r>
          </a:p>
          <a:p>
            <a:pPr algn="r">
              <a:lnSpc>
                <a:spcPct val="150000"/>
              </a:lnSpc>
              <a:buNone/>
              <a:defRPr/>
            </a:pPr>
            <a:r>
              <a:rPr lang="fa-IR" sz="2800" dirty="0" smtClean="0">
                <a:cs typeface="B Yagut" pitchFamily="2" charset="-78"/>
              </a:rPr>
              <a:t>-دردهای شکمی</a:t>
            </a:r>
          </a:p>
          <a:p>
            <a:pPr algn="r">
              <a:lnSpc>
                <a:spcPct val="150000"/>
              </a:lnSpc>
              <a:buNone/>
              <a:defRPr/>
            </a:pPr>
            <a:r>
              <a:rPr lang="fa-IR" sz="2800" dirty="0" smtClean="0">
                <a:cs typeface="B Yagut" pitchFamily="2" charset="-78"/>
              </a:rPr>
              <a:t>وجود عرق سرد و بدبو </a:t>
            </a:r>
          </a:p>
          <a:p>
            <a:pPr algn="r">
              <a:lnSpc>
                <a:spcPct val="150000"/>
              </a:lnSpc>
              <a:buNone/>
              <a:defRPr/>
            </a:pPr>
            <a:r>
              <a:rPr lang="fa-IR" sz="2800" dirty="0" smtClean="0">
                <a:cs typeface="B Yagut" pitchFamily="2" charset="-78"/>
              </a:rPr>
              <a:t>- سیاهی متغیّر و کم و زیاد شونده دور چشم</a:t>
            </a:r>
          </a:p>
          <a:p>
            <a:pPr>
              <a:lnSpc>
                <a:spcPct val="150000"/>
              </a:lnSpc>
              <a:defRPr/>
            </a:pPr>
            <a:endParaRPr lang="fa-IR" sz="2800" dirty="0" smtClean="0">
              <a:cs typeface="B Yagut" pitchFamily="2" charset="-78"/>
            </a:endParaRPr>
          </a:p>
          <a:p>
            <a:pPr>
              <a:lnSpc>
                <a:spcPct val="150000"/>
              </a:lnSpc>
            </a:pPr>
            <a:endParaRPr lang="fa-IR" sz="2800" dirty="0">
              <a:cs typeface="B Yagut" pitchFamily="2" charset="-78"/>
            </a:endParaRPr>
          </a:p>
        </p:txBody>
      </p:sp>
      <p:pic>
        <p:nvPicPr>
          <p:cNvPr id="4" name="~PP2353.WAV">
            <a:hlinkClick r:id="" action="ppaction://media"/>
          </p:cNvPr>
          <p:cNvPicPr>
            <a:picLocks noRot="1" noChangeAspect="1"/>
          </p:cNvPicPr>
          <p:nvPr>
            <a:wavAudioFile r:embed="rId1" name="~PP2353.WAV"/>
          </p:nvPr>
        </p:nvPicPr>
        <p:blipFill>
          <a:blip r:embed="rId3" cstate="print"/>
          <a:stretch>
            <a:fillRect/>
          </a:stretch>
        </p:blipFill>
        <p:spPr>
          <a:xfrm>
            <a:off x="8696325" y="6410325"/>
            <a:ext cx="304800" cy="304800"/>
          </a:xfrm>
          <a:prstGeom prst="rect">
            <a:avLst/>
          </a:prstGeom>
        </p:spPr>
      </p:pic>
    </p:spTree>
  </p:cSld>
  <p:clrMapOvr>
    <a:masterClrMapping/>
  </p:clrMapOvr>
  <p:transition advTm="347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آسکاریس لومبریکوئیدس</a:t>
            </a:r>
            <a:endParaRPr lang="fa-IR" sz="4000" dirty="0">
              <a:cs typeface="B Yagut" pitchFamily="2" charset="-78"/>
            </a:endParaRPr>
          </a:p>
        </p:txBody>
      </p:sp>
      <p:sp>
        <p:nvSpPr>
          <p:cNvPr id="3" name="Content Placeholder 2"/>
          <p:cNvSpPr>
            <a:spLocks noGrp="1"/>
          </p:cNvSpPr>
          <p:nvPr>
            <p:ph idx="1"/>
          </p:nvPr>
        </p:nvSpPr>
        <p:spPr>
          <a:xfrm>
            <a:off x="3352800" y="1371600"/>
            <a:ext cx="5334000" cy="4754563"/>
          </a:xfrm>
        </p:spPr>
        <p:txBody>
          <a:bodyPr>
            <a:noAutofit/>
          </a:bodyPr>
          <a:lstStyle/>
          <a:p>
            <a:pPr algn="r">
              <a:buNone/>
            </a:pPr>
            <a:r>
              <a:rPr lang="fa-IR" dirty="0" smtClean="0">
                <a:cs typeface="B Yagut" pitchFamily="2" charset="-78"/>
              </a:rPr>
              <a:t>آ</a:t>
            </a:r>
            <a:r>
              <a:rPr lang="fa-IR" sz="2800" dirty="0" smtClean="0">
                <a:cs typeface="B Yagut" pitchFamily="2" charset="-78"/>
              </a:rPr>
              <a:t>سکاریازیس یا عفونت آسکاریس</a:t>
            </a:r>
          </a:p>
          <a:p>
            <a:pPr algn="r">
              <a:buNone/>
            </a:pPr>
            <a:r>
              <a:rPr lang="fa-IR" sz="2800" dirty="0" smtClean="0">
                <a:cs typeface="B Yagut" pitchFamily="2" charset="-78"/>
              </a:rPr>
              <a:t> تعریف :آسکاریس نوعی کرم لوله‌ای و البته انگلی است که در روده </a:t>
            </a:r>
          </a:p>
          <a:p>
            <a:pPr algn="r">
              <a:buNone/>
            </a:pPr>
            <a:r>
              <a:rPr lang="fa-IR" sz="2800" dirty="0" smtClean="0">
                <a:cs typeface="B Yagut" pitchFamily="2" charset="-78"/>
              </a:rPr>
              <a:t>انسان و خوک یافت می‌شود. وجود این کرم‌ها در روده ممکن است عوارض متعددی به همراه داشته باشد که </a:t>
            </a:r>
            <a:r>
              <a:rPr lang="en-US" sz="2800" dirty="0" smtClean="0">
                <a:cs typeface="B Yagut" pitchFamily="2" charset="-78"/>
              </a:rPr>
              <a:t>      </a:t>
            </a:r>
            <a:r>
              <a:rPr lang="fa-IR" sz="2800" dirty="0" smtClean="0">
                <a:cs typeface="B Yagut" pitchFamily="2" charset="-78"/>
              </a:rPr>
              <a:t>مهمترین آن‌ها سوء تغذیه</a:t>
            </a:r>
            <a:endParaRPr lang="fa-IR" dirty="0" smtClean="0">
              <a:cs typeface="B Yagut" pitchFamily="2" charset="-78"/>
            </a:endParaRPr>
          </a:p>
          <a:p>
            <a:pPr algn="r"/>
            <a:endParaRPr lang="fa-IR" dirty="0">
              <a:cs typeface="B Yagut" pitchFamily="2" charset="-78"/>
            </a:endParaRPr>
          </a:p>
        </p:txBody>
      </p:sp>
      <p:pic>
        <p:nvPicPr>
          <p:cNvPr id="5" name="~PP2544.WAV">
            <a:hlinkClick r:id="" action="ppaction://media"/>
          </p:cNvPr>
          <p:cNvPicPr>
            <a:picLocks noRot="1" noChangeAspect="1"/>
          </p:cNvPicPr>
          <p:nvPr>
            <a:wavAudioFile r:embed="rId1" name="~PP2544.WAV"/>
          </p:nvPr>
        </p:nvPicPr>
        <p:blipFill>
          <a:blip r:embed="rId3" cstate="print"/>
          <a:stretch>
            <a:fillRect/>
          </a:stretch>
        </p:blipFill>
        <p:spPr>
          <a:xfrm>
            <a:off x="8696325" y="6410325"/>
            <a:ext cx="304800" cy="304800"/>
          </a:xfrm>
          <a:prstGeom prst="rect">
            <a:avLst/>
          </a:prstGeom>
        </p:spPr>
      </p:pic>
      <p:pic>
        <p:nvPicPr>
          <p:cNvPr id="14338" name="Picture 2" descr="C:\Users\behvarzi\Desktop\index.jpg"/>
          <p:cNvPicPr>
            <a:picLocks noChangeAspect="1" noChangeArrowheads="1"/>
          </p:cNvPicPr>
          <p:nvPr/>
        </p:nvPicPr>
        <p:blipFill>
          <a:blip r:embed="rId4" cstate="print"/>
          <a:srcRect/>
          <a:stretch>
            <a:fillRect/>
          </a:stretch>
        </p:blipFill>
        <p:spPr bwMode="auto">
          <a:xfrm>
            <a:off x="228601" y="1676400"/>
            <a:ext cx="2971800" cy="3810000"/>
          </a:xfrm>
          <a:prstGeom prst="rect">
            <a:avLst/>
          </a:prstGeom>
          <a:noFill/>
        </p:spPr>
      </p:pic>
    </p:spTree>
  </p:cSld>
  <p:clrMapOvr>
    <a:masterClrMapping/>
  </p:clrMapOvr>
  <p:transition advTm="206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خصوصیات کرم آسکاریس</a:t>
            </a:r>
            <a:endParaRPr lang="fa-IR" sz="4000" dirty="0">
              <a:cs typeface="B Yagut" pitchFamily="2" charset="-78"/>
            </a:endParaRPr>
          </a:p>
        </p:txBody>
      </p:sp>
      <p:sp>
        <p:nvSpPr>
          <p:cNvPr id="3" name="Content Placeholder 2"/>
          <p:cNvSpPr>
            <a:spLocks noGrp="1"/>
          </p:cNvSpPr>
          <p:nvPr>
            <p:ph idx="1"/>
          </p:nvPr>
        </p:nvSpPr>
        <p:spPr>
          <a:xfrm>
            <a:off x="3581400" y="1752600"/>
            <a:ext cx="5257800" cy="4373563"/>
          </a:xfrm>
        </p:spPr>
        <p:txBody>
          <a:bodyPr>
            <a:noAutofit/>
          </a:bodyPr>
          <a:lstStyle/>
          <a:p>
            <a:pPr algn="r" rtl="1">
              <a:buNone/>
            </a:pPr>
            <a:r>
              <a:rPr lang="fa-IR" sz="2800" dirty="0" smtClean="0">
                <a:cs typeface="B Yagut" pitchFamily="2" charset="-78"/>
              </a:rPr>
              <a:t>رنگ پوست کرم آسکاریس بین زرد تا میخکی است و دو انتهای این کرم باریک و نازک می‌شونداین نوع کرم‌ها دارای چهار خط ممتد سفیددر طول بدنشان هستند، به صورتی که خط‌های کوچک نیز عمود بر این خط‌ها مشاهده می‌شوند.</a:t>
            </a:r>
            <a:endParaRPr lang="fa-IR" sz="2800" dirty="0">
              <a:cs typeface="B Yagut" pitchFamily="2" charset="-78"/>
            </a:endParaRPr>
          </a:p>
        </p:txBody>
      </p:sp>
      <p:pic>
        <p:nvPicPr>
          <p:cNvPr id="4" name="~PP0.WAV">
            <a:hlinkClick r:id="" action="ppaction://media"/>
          </p:cNvPr>
          <p:cNvPicPr>
            <a:picLocks noRot="1" noChangeAspect="1"/>
          </p:cNvPicPr>
          <p:nvPr>
            <a:wavAudioFile r:embed="rId1" name="~PP0.WAV"/>
          </p:nvPr>
        </p:nvPicPr>
        <p:blipFill>
          <a:blip r:embed="rId3" cstate="print"/>
          <a:stretch>
            <a:fillRect/>
          </a:stretch>
        </p:blipFill>
        <p:spPr>
          <a:xfrm>
            <a:off x="8696325" y="6410325"/>
            <a:ext cx="304800" cy="304800"/>
          </a:xfrm>
          <a:prstGeom prst="rect">
            <a:avLst/>
          </a:prstGeom>
        </p:spPr>
      </p:pic>
      <p:pic>
        <p:nvPicPr>
          <p:cNvPr id="14338" name="Picture 2" descr="C:\Users\behvarzi\Desktop\405300_513.jpg"/>
          <p:cNvPicPr>
            <a:picLocks noChangeAspect="1" noChangeArrowheads="1"/>
          </p:cNvPicPr>
          <p:nvPr/>
        </p:nvPicPr>
        <p:blipFill>
          <a:blip r:embed="rId4" cstate="print"/>
          <a:srcRect/>
          <a:stretch>
            <a:fillRect/>
          </a:stretch>
        </p:blipFill>
        <p:spPr bwMode="auto">
          <a:xfrm>
            <a:off x="457200" y="1524000"/>
            <a:ext cx="2819400" cy="4495800"/>
          </a:xfrm>
          <a:prstGeom prst="rect">
            <a:avLst/>
          </a:prstGeom>
          <a:noFill/>
        </p:spPr>
      </p:pic>
    </p:spTree>
  </p:cSld>
  <p:clrMapOvr>
    <a:masterClrMapping/>
  </p:clrMapOvr>
  <p:transition advTm="219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fa-IR" sz="3600" dirty="0" smtClean="0">
                <a:cs typeface="B Yagut" pitchFamily="2" charset="-78"/>
              </a:rPr>
              <a:t> </a:t>
            </a:r>
            <a:br>
              <a:rPr lang="fa-IR" sz="3600" dirty="0" smtClean="0">
                <a:cs typeface="B Yagut" pitchFamily="2" charset="-78"/>
              </a:rPr>
            </a:br>
            <a:r>
              <a:rPr lang="fa-IR" sz="4000" dirty="0" smtClean="0">
                <a:cs typeface="B Yagut" pitchFamily="2" charset="-78"/>
              </a:rPr>
              <a:t>تفاوت کرم آسکاریس ماده ونر</a:t>
            </a:r>
            <a:r>
              <a:rPr lang="fa-IR" sz="3600" dirty="0" smtClean="0">
                <a:cs typeface="B Yagut" pitchFamily="2" charset="-78"/>
              </a:rPr>
              <a:t/>
            </a:r>
            <a:br>
              <a:rPr lang="fa-IR" sz="3600" dirty="0" smtClean="0">
                <a:cs typeface="B Yagut" pitchFamily="2" charset="-78"/>
              </a:rPr>
            </a:br>
            <a:endParaRPr lang="fa-IR" sz="3600" dirty="0">
              <a:cs typeface="B Yagut" pitchFamily="2" charset="-78"/>
            </a:endParaRPr>
          </a:p>
        </p:txBody>
      </p:sp>
      <p:sp>
        <p:nvSpPr>
          <p:cNvPr id="3" name="Content Placeholder 2"/>
          <p:cNvSpPr>
            <a:spLocks noGrp="1"/>
          </p:cNvSpPr>
          <p:nvPr>
            <p:ph idx="1"/>
          </p:nvPr>
        </p:nvSpPr>
        <p:spPr>
          <a:xfrm>
            <a:off x="4114800" y="1600200"/>
            <a:ext cx="4724400" cy="4525963"/>
          </a:xfrm>
        </p:spPr>
        <p:txBody>
          <a:bodyPr>
            <a:noAutofit/>
          </a:bodyPr>
          <a:lstStyle/>
          <a:p>
            <a:pPr algn="just" rtl="1">
              <a:buNone/>
            </a:pPr>
            <a:r>
              <a:rPr lang="fa-IR" sz="2800" dirty="0" smtClean="0">
                <a:cs typeface="B Yagut" pitchFamily="2" charset="-78"/>
              </a:rPr>
              <a:t>قطر کرم‌ آسکاریس ماده تقریبا شش</a:t>
            </a:r>
          </a:p>
          <a:p>
            <a:pPr algn="just" rtl="1">
              <a:buNone/>
            </a:pPr>
            <a:r>
              <a:rPr lang="fa-IR" sz="2800" dirty="0" smtClean="0">
                <a:cs typeface="B Yagut" pitchFamily="2" charset="-78"/>
              </a:rPr>
              <a:t>و نیم میلی متر است، و حدود 20 الی</a:t>
            </a:r>
          </a:p>
          <a:p>
            <a:pPr algn="just" rtl="1">
              <a:buNone/>
            </a:pPr>
            <a:r>
              <a:rPr lang="fa-IR" sz="2800" dirty="0" smtClean="0">
                <a:cs typeface="B Yagut" pitchFamily="2" charset="-78"/>
              </a:rPr>
              <a:t>40 سانتی‌متر طول دارد. پوست آن‌ از</a:t>
            </a:r>
          </a:p>
          <a:p>
            <a:pPr algn="just" rtl="1">
              <a:buNone/>
            </a:pPr>
            <a:r>
              <a:rPr lang="fa-IR" sz="2800" dirty="0" smtClean="0">
                <a:cs typeface="B Yagut" pitchFamily="2" charset="-78"/>
              </a:rPr>
              <a:t>کوتیکول صاف تشکیل شده است.</a:t>
            </a:r>
          </a:p>
          <a:p>
            <a:pPr algn="just" rtl="1">
              <a:buNone/>
            </a:pPr>
            <a:r>
              <a:rPr lang="fa-IR" sz="2800" dirty="0" smtClean="0">
                <a:cs typeface="B Yagut" pitchFamily="2" charset="-78"/>
              </a:rPr>
              <a:t>کرم‌ آسکاریس نر که از نوع ماده خود</a:t>
            </a:r>
          </a:p>
          <a:p>
            <a:pPr algn="just" rtl="1">
              <a:buNone/>
            </a:pPr>
            <a:r>
              <a:rPr lang="fa-IR" sz="2800" dirty="0" smtClean="0">
                <a:cs typeface="B Yagut" pitchFamily="2" charset="-78"/>
              </a:rPr>
              <a:t>کوچک تر است ،بین پنج تا پانزده</a:t>
            </a:r>
          </a:p>
          <a:p>
            <a:pPr algn="just" rtl="1">
              <a:buNone/>
            </a:pPr>
            <a:r>
              <a:rPr lang="fa-IR" sz="2800" dirty="0" smtClean="0">
                <a:cs typeface="B Yagut" pitchFamily="2" charset="-78"/>
              </a:rPr>
              <a:t>سانتی‌متر طول دارد. </a:t>
            </a:r>
          </a:p>
          <a:p>
            <a:pPr algn="just"/>
            <a:endParaRPr lang="fa-IR" dirty="0">
              <a:cs typeface="B Yagut" pitchFamily="2" charset="-78"/>
            </a:endParaRPr>
          </a:p>
        </p:txBody>
      </p:sp>
      <p:pic>
        <p:nvPicPr>
          <p:cNvPr id="8" name="~PP3035.WAV">
            <a:hlinkClick r:id="" action="ppaction://media"/>
          </p:cNvPr>
          <p:cNvPicPr>
            <a:picLocks noRot="1" noChangeAspect="1"/>
          </p:cNvPicPr>
          <p:nvPr>
            <a:wavAudioFile r:embed="rId1" name="~PP3035.WAV"/>
          </p:nvPr>
        </p:nvPicPr>
        <p:blipFill>
          <a:blip r:embed="rId3" cstate="print"/>
          <a:stretch>
            <a:fillRect/>
          </a:stretch>
        </p:blipFill>
        <p:spPr>
          <a:xfrm>
            <a:off x="8696325" y="6410325"/>
            <a:ext cx="304800" cy="304800"/>
          </a:xfrm>
          <a:prstGeom prst="rect">
            <a:avLst/>
          </a:prstGeom>
        </p:spPr>
      </p:pic>
      <p:pic>
        <p:nvPicPr>
          <p:cNvPr id="5" name="Picture 3" descr="C:\Users\behvarzi\Desktop\images.jpg"/>
          <p:cNvPicPr>
            <a:picLocks noChangeAspect="1" noChangeArrowheads="1"/>
          </p:cNvPicPr>
          <p:nvPr/>
        </p:nvPicPr>
        <p:blipFill>
          <a:blip r:embed="rId4" cstate="print"/>
          <a:srcRect/>
          <a:stretch>
            <a:fillRect/>
          </a:stretch>
        </p:blipFill>
        <p:spPr bwMode="auto">
          <a:xfrm>
            <a:off x="304800" y="1676400"/>
            <a:ext cx="2971800" cy="4495800"/>
          </a:xfrm>
          <a:prstGeom prst="rect">
            <a:avLst/>
          </a:prstGeom>
          <a:noFill/>
        </p:spPr>
      </p:pic>
    </p:spTree>
  </p:cSld>
  <p:clrMapOvr>
    <a:masterClrMapping/>
  </p:clrMapOvr>
  <p:transition advTm="258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1047730d-92e1-4018-9084-d932fd3a7f58">5NN7CDR5NKU2-831-1128</_dlc_DocId>
    <_x0646__x0648__x0639__x0020__x062d__x06cc__x0637__x0647_ xmlns="12fdc5dc-769e-4543-b10d-fbea3dac4417">بيماري‌هاي واگير</_x0646__x0648__x0639__x0020__x062d__x06cc__x0637__x0647_>
    <_x0646__x0648__x0639__x0020__x0641__x0627__x06cc__x0644_ xmlns="12fdc5dc-769e-4543-b10d-fbea3dac4417">پاورپوینت</_x0646__x0648__x0639__x0020__x0641__x0627__x06cc__x0644_>
    <_x062f__x0627__x0646__x0634__x06af__x0627__x0647_ xmlns="12fdc5dc-769e-4543-b10d-fbea3dac4417">زاهدان</_x062f__x0627__x0646__x0634__x06af__x0627__x0647_>
    <_dlc_DocIdUrl xmlns="1047730d-92e1-4018-9084-d932fd3a7f58">
      <Url>http://www.health.gov.ir/hnd/_layouts/DocIdRedir.aspx?ID=5NN7CDR5NKU2-831-1128</Url>
      <Description>5NN7CDR5NKU2-831-1128</Description>
    </_dlc_DocIdUrl>
  </documentManagement>
</p:properties>
</file>

<file path=customXml/itemProps1.xml><?xml version="1.0" encoding="utf-8"?>
<ds:datastoreItem xmlns:ds="http://schemas.openxmlformats.org/officeDocument/2006/customXml" ds:itemID="{B08CCC2E-FFE1-4D4B-99B4-AEADDE9722BD}">
  <ds:schemaRefs>
    <ds:schemaRef ds:uri="http://schemas.microsoft.com/sharepoint/v3/contenttype/forms"/>
  </ds:schemaRefs>
</ds:datastoreItem>
</file>

<file path=customXml/itemProps2.xml><?xml version="1.0" encoding="utf-8"?>
<ds:datastoreItem xmlns:ds="http://schemas.openxmlformats.org/officeDocument/2006/customXml" ds:itemID="{56937376-61C9-4F14-8572-0154BCF5CEF7}">
  <ds:schemaRefs>
    <ds:schemaRef ds:uri="http://schemas.microsoft.com/sharepoint/events"/>
  </ds:schemaRefs>
</ds:datastoreItem>
</file>

<file path=customXml/itemProps3.xml><?xml version="1.0" encoding="utf-8"?>
<ds:datastoreItem xmlns:ds="http://schemas.openxmlformats.org/officeDocument/2006/customXml" ds:itemID="{22784ABB-4ADE-4E9A-B3D4-9DA0D523EE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12fdc5dc-769e-4543-b10d-fbea3dac4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E8E8E48-55AB-485F-BD1A-B667286EBA31}">
  <ds:schemaRefs>
    <ds:schemaRef ds:uri="1047730d-92e1-4018-9084-d932fd3a7f58"/>
    <ds:schemaRef ds:uri="http://schemas.openxmlformats.org/package/2006/metadata/core-properties"/>
    <ds:schemaRef ds:uri="http://purl.org/dc/elements/1.1/"/>
    <ds:schemaRef ds:uri="http://purl.org/dc/dcmitype/"/>
    <ds:schemaRef ds:uri="12fdc5dc-769e-4543-b10d-fbea3dac4417"/>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503</TotalTime>
  <Words>1322</Words>
  <Application>Microsoft Office PowerPoint</Application>
  <PresentationFormat>On-screen Show (4:3)</PresentationFormat>
  <Paragraphs>134</Paragraphs>
  <Slides>33</Slides>
  <Notes>0</Notes>
  <HiddenSlides>0</HiddenSlides>
  <MMClips>26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B Yagut</vt:lpstr>
      <vt:lpstr>Calibri</vt:lpstr>
      <vt:lpstr>Times New Roman</vt:lpstr>
      <vt:lpstr>Office Theme</vt:lpstr>
      <vt:lpstr>PowerPoint Presentation</vt:lpstr>
      <vt:lpstr>مشخصات سند</vt:lpstr>
      <vt:lpstr> اهداف آموزشی </vt:lpstr>
      <vt:lpstr> فهرست عناوین </vt:lpstr>
      <vt:lpstr>مقدمه </vt:lpstr>
      <vt:lpstr>نشانه های انگل های گوارشی  </vt:lpstr>
      <vt:lpstr>آسکاریس لومبریکوئیدس</vt:lpstr>
      <vt:lpstr>خصوصیات کرم آسکاریس</vt:lpstr>
      <vt:lpstr>  تفاوت کرم آسکاریس ماده ونر </vt:lpstr>
      <vt:lpstr>تولید مثل آسکاریس</vt:lpstr>
      <vt:lpstr> میزبان کرم آسکاریس </vt:lpstr>
      <vt:lpstr>تفاوت رشد کرم آسکاریس در روده انسان و خوک</vt:lpstr>
      <vt:lpstr>میزان شیوع</vt:lpstr>
      <vt:lpstr>عوامل خطر در ابتلا به آسکاریس </vt:lpstr>
      <vt:lpstr>روش انتقال </vt:lpstr>
      <vt:lpstr>چرخه زندگی</vt:lpstr>
      <vt:lpstr>چرخه زندگی کرم آسکاریس در بدن سگ و گربه</vt:lpstr>
      <vt:lpstr>رشد و تکامل</vt:lpstr>
      <vt:lpstr>رشد وتکامل </vt:lpstr>
      <vt:lpstr>همه گیری</vt:lpstr>
      <vt:lpstr>علائم آسکاریس </vt:lpstr>
      <vt:lpstr>تشخیص</vt:lpstr>
      <vt:lpstr>اصول کلی  قبل از درمان دارویی</vt:lpstr>
      <vt:lpstr>دارو های مورد استفاده در درمان آسکاریس</vt:lpstr>
      <vt:lpstr> درمان دارویی </vt:lpstr>
      <vt:lpstr>نحوه مصرف شربت پی پرازین </vt:lpstr>
      <vt:lpstr>راه های مراقبت و پیشگیری آسکاریس</vt:lpstr>
      <vt:lpstr> مبتلایان به آسکاریس چه زمانی به پزشک ارجاع شوند </vt:lpstr>
      <vt:lpstr>نتیجه گیری </vt:lpstr>
      <vt:lpstr> پرسش نظری </vt:lpstr>
      <vt:lpstr>تمرین عملی</vt:lpstr>
      <vt:lpstr>منابع</vt:lpstr>
      <vt:lpstr>نظرات وپیشنهادات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ascariasis</dc:title>
  <dc:creator>Danesh</dc:creator>
  <cp:lastModifiedBy>Sima Jalali</cp:lastModifiedBy>
  <cp:revision>155</cp:revision>
  <dcterms:created xsi:type="dcterms:W3CDTF">2006-08-16T00:00:00Z</dcterms:created>
  <dcterms:modified xsi:type="dcterms:W3CDTF">2020-12-05T05:59:39Z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4c01bfed-c35f-45f1-969a-96b633abcef0</vt:lpwstr>
  </property>
  <property fmtid="{D5CDD505-2E9C-101B-9397-08002B2CF9AE}" pid="3" name="ContentTypeId">
    <vt:lpwstr>0x01010038EE485FB9274448B5E5B0FF0ECB3346</vt:lpwstr>
  </property>
</Properties>
</file>