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2" r:id="rId6"/>
    <p:sldMasterId id="2147483684" r:id="rId7"/>
    <p:sldMasterId id="2147483696" r:id="rId8"/>
    <p:sldMasterId id="2147483708" r:id="rId9"/>
    <p:sldMasterId id="2147483720" r:id="rId10"/>
  </p:sldMasterIdLst>
  <p:sldIdLst>
    <p:sldId id="257" r:id="rId11"/>
    <p:sldId id="291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90" r:id="rId21"/>
    <p:sldId id="268" r:id="rId22"/>
    <p:sldId id="269" r:id="rId23"/>
    <p:sldId id="270" r:id="rId24"/>
    <p:sldId id="271" r:id="rId25"/>
    <p:sldId id="272" r:id="rId26"/>
    <p:sldId id="274" r:id="rId27"/>
    <p:sldId id="275" r:id="rId28"/>
    <p:sldId id="276" r:id="rId29"/>
    <p:sldId id="285" r:id="rId30"/>
    <p:sldId id="286" r:id="rId31"/>
    <p:sldId id="287" r:id="rId32"/>
    <p:sldId id="279" r:id="rId33"/>
    <p:sldId id="280" r:id="rId34"/>
    <p:sldId id="282" r:id="rId35"/>
    <p:sldId id="283" r:id="rId36"/>
    <p:sldId id="284" r:id="rId37"/>
    <p:sldId id="288" r:id="rId38"/>
    <p:sldId id="29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9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42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30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83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22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0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66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73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53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0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02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26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14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43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6214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05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73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88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45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206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4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791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48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387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18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87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06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08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79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444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354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2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745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848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99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90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156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40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31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992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988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579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71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994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578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65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63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74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559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162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804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667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5099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56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973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600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4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6622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13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265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969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8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74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6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7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3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1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47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F5BF3-4D46-48CF-B420-015CA8C0AF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5ED1D-4A1A-4D01-93D5-C31882B89D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9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rtl="1"/>
            <a:r>
              <a:rPr lang="ar-IQ" sz="4400" dirty="0">
                <a:cs typeface="B Yagut" panose="00000400000000000000" pitchFamily="2" charset="-78"/>
              </a:rPr>
              <a:t>روش های کمک به مادران شیر ده جهت تامین شیر کافی، روش برخورد با مشکلات مادران شیرده 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a-IR" sz="3200" dirty="0" smtClean="0">
                <a:cs typeface="B Yagut" panose="00000400000000000000" pitchFamily="2" charset="-78"/>
              </a:rPr>
              <a:t>قسمت: روش </a:t>
            </a:r>
            <a:r>
              <a:rPr lang="fa-IR" sz="3200" dirty="0">
                <a:cs typeface="B Yagut" panose="00000400000000000000" pitchFamily="2" charset="-78"/>
              </a:rPr>
              <a:t>برخورد با مشکلات مادران شیرده</a:t>
            </a:r>
            <a:endParaRPr lang="ar-IQ" sz="3200" dirty="0"/>
          </a:p>
        </p:txBody>
      </p:sp>
    </p:spTree>
    <p:extLst>
      <p:ext uri="{BB962C8B-B14F-4D97-AF65-F5344CB8AC3E}">
        <p14:creationId xmlns:p14="http://schemas.microsoft.com/office/powerpoint/2010/main" val="9293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9"/>
    </mc:Choice>
    <mc:Fallback xmlns="">
      <p:transition spd="slow" advTm="9529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3"/>
        <p14:pauseEvt time="9529" objId="3"/>
        <p14:stopEvt time="9529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8589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itchFamily="2" charset="-78"/>
              </a:rPr>
              <a:t>مشکلات مربوط به سینه مادر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137" y="1233714"/>
            <a:ext cx="11491415" cy="5221677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sz="3200" dirty="0">
                <a:cs typeface="B Yagut" panose="00000400000000000000" pitchFamily="2" charset="-78"/>
              </a:rPr>
              <a:t>مشکلات مربوط به نوک سینه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نوک سینه صاف                آموزش مادر و استفاده از تکنیک سرنگ یا محافظ سینه</a:t>
            </a:r>
          </a:p>
          <a:p>
            <a:pPr lvl="0" algn="r" rtl="1">
              <a:buFont typeface="Wingdings" pitchFamily="2" charset="2"/>
              <a:buChar char="§"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نوک سینه فرورفته             آموزش مادر و دادن اعتماد به نفس درجهت تماس پوست         با پوست وتکرار مکیدن(جلوگیری از احتقان سینه) و استفاده ازتکنیک سرنگ یا پمپ دستی و درنهایت استفاده </a:t>
            </a:r>
            <a:r>
              <a:rPr lang="fa-IR">
                <a:solidFill>
                  <a:prstClr val="black"/>
                </a:solidFill>
                <a:cs typeface="B Yagut" panose="00000400000000000000" pitchFamily="2" charset="-78"/>
              </a:rPr>
              <a:t>ازمحافظ </a:t>
            </a:r>
            <a:r>
              <a:rPr lang="fa-IR" smtClean="0">
                <a:solidFill>
                  <a:prstClr val="black"/>
                </a:solidFill>
                <a:cs typeface="B Yagut" panose="00000400000000000000" pitchFamily="2" charset="-78"/>
              </a:rPr>
              <a:t>سینه یا عمل جراحی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نوک سینه دراز                 آموزش قرار دادن نسج کافی بافت سینه در دهان شیرخوار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زخم و درد و شقاق نوک سینه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آموزش مادر در راستای اصلاح سینه گرفتن و ماساژ سینه برای تحریک بازتاب اکسی توسین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کمپرس گرم سینه و قرار دادن یک قطره شیر بعد از شیردهی روی نوک سینه ومالش با انگشت  عدم نیاز به </a:t>
            </a:r>
            <a:r>
              <a:rPr lang="fa-IR" dirty="0" smtClean="0">
                <a:cs typeface="B Yagut" panose="00000400000000000000" pitchFamily="2" charset="-78"/>
              </a:rPr>
              <a:t>پماد یا  </a:t>
            </a:r>
            <a:r>
              <a:rPr lang="fa-IR" dirty="0">
                <a:cs typeface="B Yagut" panose="00000400000000000000" pitchFamily="2" charset="-78"/>
              </a:rPr>
              <a:t>لوسیون و شستشوی مکرر ولی استفاده از مسکن درصورت درد شدید مادر </a:t>
            </a:r>
          </a:p>
        </p:txBody>
      </p:sp>
      <p:sp>
        <p:nvSpPr>
          <p:cNvPr id="5" name="Left Arrow 4"/>
          <p:cNvSpPr/>
          <p:nvPr/>
        </p:nvSpPr>
        <p:spPr>
          <a:xfrm>
            <a:off x="8273613" y="2257745"/>
            <a:ext cx="978408" cy="3074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8273613" y="1804941"/>
            <a:ext cx="978408" cy="2973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8341851" y="3641898"/>
            <a:ext cx="978408" cy="270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370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"/>
    </mc:Choice>
    <mc:Fallback xmlns="">
      <p:transition spd="slow" advTm="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2"/>
        <p14:stopEvt time="920" objId="1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2514"/>
            <a:ext cx="10515600" cy="812800"/>
          </a:xfrm>
        </p:spPr>
        <p:txBody>
          <a:bodyPr>
            <a:normAutofit fontScale="90000"/>
          </a:bodyPr>
          <a:lstStyle/>
          <a:p>
            <a:pPr lvl="0" algn="ctr" rtl="1"/>
            <a:r>
              <a:rPr lang="fa-IR" dirty="0">
                <a:cs typeface="B Yagut" panose="00000400000000000000" pitchFamily="2" charset="-78"/>
              </a:rPr>
              <a:t>کاندیدا یا برفک سینه</a:t>
            </a:r>
            <a:r>
              <a:rPr lang="fa-IR" dirty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fa-IR" dirty="0">
                <a:solidFill>
                  <a:srgbClr val="FF0000"/>
                </a:solidFill>
                <a:cs typeface="B Yagut" panose="00000400000000000000" pitchFamily="2" charset="-78"/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3493"/>
            <a:ext cx="10515600" cy="4953470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این عفونت به دنبال درمان ماستیت و سایر عفونتها با آنتی بیوتیک ایجاد </a:t>
            </a:r>
            <a:r>
              <a:rPr lang="fa-IR" dirty="0" smtClean="0">
                <a:cs typeface="B Yagut" panose="00000400000000000000" pitchFamily="2" charset="-78"/>
              </a:rPr>
              <a:t>می شود</a:t>
            </a: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کمبود تغذیه ای دیابت ودرمان کورتیکواستروئیدی طولانی مدت از عوامل زمینه ساز آن </a:t>
            </a:r>
            <a:r>
              <a:rPr lang="fa-IR" dirty="0" smtClean="0">
                <a:cs typeface="B Yagut" panose="00000400000000000000" pitchFamily="2" charset="-78"/>
              </a:rPr>
              <a:t>می باشد</a:t>
            </a: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علائم برفک: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سوزش شدید و خارش و قرمزی نوک سینه 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درد تیرکشنده عمقی و حساسیت شدید نوک سینه در لمس 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    راهکارها: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استفاده از سوسپانسیون نیستاتین برای شیرخوار(روزی 4 بار ) و یا پمادهای ضد قارچ (مایکونازول و نیستاتین) برای مادر به مدت هفت روز طبق دستور پزشک 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به شیرخوار بطری یا گول زنک ندهید.</a:t>
            </a:r>
          </a:p>
          <a:p>
            <a:pPr algn="r" rtl="1"/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4554" y="6008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2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38" y="740229"/>
            <a:ext cx="10305143" cy="563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5AD4A3AF-B3DD-46FE-B13A-E0D711C6D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4563" y="5416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0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3" y="290286"/>
            <a:ext cx="11611428" cy="645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4892" y="54313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8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566058"/>
            <a:ext cx="9739086" cy="544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5086" y="5704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4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6" y="551542"/>
            <a:ext cx="10116457" cy="574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314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9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0469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مشکلات بافت سینه: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490" y="1255594"/>
            <a:ext cx="11313994" cy="54864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3200" dirty="0">
                <a:solidFill>
                  <a:prstClr val="black"/>
                </a:solidFill>
                <a:latin typeface="Calibri Light"/>
                <a:ea typeface="+mj-ea"/>
                <a:cs typeface="B Yagut" panose="00000400000000000000" pitchFamily="2" charset="-78"/>
              </a:rPr>
              <a:t>مشکلات غیرعفونی بافت سینه:</a:t>
            </a:r>
            <a:endParaRPr lang="fa-IR" sz="3200" dirty="0">
              <a:solidFill>
                <a:srgbClr val="FF0000"/>
              </a:solidFill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3200" dirty="0">
                <a:cs typeface="B Yagut" panose="00000400000000000000" pitchFamily="2" charset="-78"/>
              </a:rPr>
              <a:t>انسداد مجاری سینه </a:t>
            </a:r>
            <a:endParaRPr lang="en-US" sz="32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3200" dirty="0">
                <a:cs typeface="B Yagut" panose="00000400000000000000" pitchFamily="2" charset="-78"/>
              </a:rPr>
              <a:t>سینه کوچک یا بزرگ</a:t>
            </a:r>
            <a:endParaRPr lang="en-US" sz="3200" dirty="0">
              <a:cs typeface="B Yagut" panose="00000400000000000000" pitchFamily="2" charset="-78"/>
            </a:endParaRPr>
          </a:p>
          <a:p>
            <a:pPr lvl="0" algn="r" rtl="1">
              <a:buFont typeface="Wingdings" panose="05000000000000000000" pitchFamily="2" charset="2"/>
              <a:buChar char="Ø"/>
            </a:pP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احتقان سینه</a:t>
            </a:r>
          </a:p>
          <a:p>
            <a:pPr lvl="0" algn="r" rtl="1">
              <a:buFont typeface="Wingdings" panose="05000000000000000000" pitchFamily="2" charset="2"/>
              <a:buChar char="Ø"/>
            </a:pP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ماستیت غیر عفونی</a:t>
            </a:r>
            <a:endParaRPr lang="fa-IR" sz="32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3200" b="1" dirty="0">
                <a:cs typeface="B Yagut" panose="00000400000000000000" pitchFamily="2" charset="-78"/>
              </a:rPr>
              <a:t>مشکلات عفونی بافت سینه:</a:t>
            </a:r>
          </a:p>
          <a:p>
            <a:pPr lvl="0" algn="r" rtl="1">
              <a:buFont typeface="Wingdings" panose="05000000000000000000" pitchFamily="2" charset="2"/>
              <a:buChar char="Ø"/>
            </a:pP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ماستیت عفونی: عفونت منتشر در بافت سینه بهمراه درد و التهاب</a:t>
            </a:r>
            <a:endParaRPr lang="fa-IR" sz="3200" dirty="0">
              <a:cs typeface="B Yagut" panose="00000400000000000000" pitchFamily="2" charset="-78"/>
            </a:endParaRPr>
          </a:p>
          <a:p>
            <a:pPr lvl="0" algn="r" rtl="1">
              <a:buFont typeface="Wingdings" panose="05000000000000000000" pitchFamily="2" charset="2"/>
              <a:buChar char="Ø"/>
            </a:pPr>
            <a:r>
              <a:rPr lang="fa-IR" sz="3200" dirty="0">
                <a:cs typeface="B Yagut" panose="00000400000000000000" pitchFamily="2" charset="-78"/>
              </a:rPr>
              <a:t>آبسه سینه: تجمع لوکالیزه عفونت در بافت سینه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195D281C-1B81-4D67-BBE8-7B6497B69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3200" y="5596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3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545" y="358898"/>
            <a:ext cx="10515600" cy="928915"/>
          </a:xfrm>
        </p:spPr>
        <p:txBody>
          <a:bodyPr>
            <a:noAutofit/>
          </a:bodyPr>
          <a:lstStyle/>
          <a:p>
            <a:pPr marL="228600" lvl="0" indent="-228600" algn="ctr" rtl="1">
              <a:spcBef>
                <a:spcPts val="1000"/>
              </a:spcBef>
            </a:pPr>
            <a:r>
              <a:rPr lang="fa-IR" sz="4000" dirty="0" smtClean="0">
                <a:latin typeface="Calibri"/>
                <a:ea typeface="+mn-ea"/>
                <a:cs typeface="B Yagut" panose="00000400000000000000" pitchFamily="2" charset="-78"/>
              </a:rPr>
              <a:t>انسداد مجاری سینه:</a:t>
            </a:r>
            <a:r>
              <a:rPr lang="fa-IR" sz="4000" dirty="0" smtClean="0">
                <a:solidFill>
                  <a:srgbClr val="FF0000"/>
                </a:solidFill>
                <a:latin typeface="Calibri"/>
                <a:ea typeface="+mn-ea"/>
                <a:cs typeface="B Yagut" panose="00000400000000000000" pitchFamily="2" charset="-78"/>
              </a:rPr>
              <a:t/>
            </a:r>
            <a:br>
              <a:rPr lang="fa-IR" sz="4000" dirty="0" smtClean="0">
                <a:solidFill>
                  <a:srgbClr val="FF0000"/>
                </a:solidFill>
                <a:latin typeface="Calibri"/>
                <a:ea typeface="+mn-ea"/>
                <a:cs typeface="B Yagut" panose="00000400000000000000" pitchFamily="2" charset="-78"/>
              </a:rPr>
            </a:b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145" y="1644073"/>
            <a:ext cx="11582400" cy="4756727"/>
          </a:xfrm>
        </p:spPr>
        <p:txBody>
          <a:bodyPr>
            <a:normAutofit/>
          </a:bodyPr>
          <a:lstStyle/>
          <a:p>
            <a:pPr algn="r" rtl="1"/>
            <a:endParaRPr lang="fa-IR" dirty="0">
              <a:cs typeface="B Yagut" panose="00000400000000000000" pitchFamily="2" charset="-78"/>
            </a:endParaRP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این حالت سبب لمس توده در سینه مادر شیرده می شود و حتی حساسیت متوسط تا شدید در ناحیه مبتلا رخ دهد ودرمان سریع برای جلوگیری از ماستیت و آبسه ضروری است 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عوامل مستعد کننده انسداد غیر آناتومی: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فاصله طولانی بین دفعات شیردهی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تخلیه ناکامل سینه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ترومای سینه یا اندازه نامناسب سینه بند 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خوابیدن به شکم مادر یا خوابیدن کودک در روی سینه مادر</a:t>
            </a:r>
          </a:p>
          <a:p>
            <a:pPr algn="r" rtl="1"/>
            <a:endParaRPr lang="fa-IR" dirty="0">
              <a:cs typeface="B Yagut" panose="00000400000000000000" pitchFamily="2" charset="-78"/>
            </a:endParaRPr>
          </a:p>
          <a:p>
            <a:pPr algn="r" rtl="1"/>
            <a:endParaRPr lang="fa-IR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62892" y="1204027"/>
            <a:ext cx="10515600" cy="772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 algn="r" rtl="1">
              <a:spcBef>
                <a:spcPts val="1000"/>
              </a:spcBef>
            </a:pPr>
            <a:r>
              <a:rPr lang="fa-IR" sz="3600" dirty="0">
                <a:solidFill>
                  <a:prstClr val="black"/>
                </a:solidFill>
                <a:latin typeface="Calibri"/>
                <a:ea typeface="+mn-ea"/>
                <a:cs typeface="B Yagut" panose="00000400000000000000" pitchFamily="2" charset="-78"/>
              </a:rPr>
              <a:t>تعریف:  </a:t>
            </a:r>
            <a:r>
              <a:rPr lang="fa-IR" sz="4300" dirty="0">
                <a:solidFill>
                  <a:prstClr val="black"/>
                </a:solidFill>
                <a:latin typeface="Calibri"/>
                <a:ea typeface="+mn-ea"/>
                <a:cs typeface="B Yagut" panose="00000400000000000000" pitchFamily="2" charset="-78"/>
              </a:rPr>
              <a:t>بسته بودن مجاری شیری با شیر سفت شده یا بصورت آناتومیک</a:t>
            </a:r>
            <a:r>
              <a:rPr lang="fa-IR" sz="2800" dirty="0">
                <a:solidFill>
                  <a:srgbClr val="FF0000"/>
                </a:solidFill>
                <a:latin typeface="Calibri"/>
                <a:ea typeface="+mn-ea"/>
                <a:cs typeface="B Yagut" panose="00000400000000000000" pitchFamily="2" charset="-78"/>
              </a:rPr>
              <a:t/>
            </a:r>
            <a:br>
              <a:rPr lang="fa-IR" sz="2800" dirty="0">
                <a:solidFill>
                  <a:srgbClr val="FF0000"/>
                </a:solidFill>
                <a:latin typeface="Calibri"/>
                <a:ea typeface="+mn-ea"/>
                <a:cs typeface="B Yagut" panose="00000400000000000000" pitchFamily="2" charset="-78"/>
              </a:rPr>
            </a:br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4216" y="6147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8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5699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latin typeface="Calibri"/>
                <a:cs typeface="B Yagut" panose="00000400000000000000" pitchFamily="2" charset="-78"/>
              </a:rPr>
              <a:t>انسداد مجاری سینه</a:t>
            </a:r>
            <a:endParaRPr lang="ar-IQ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راهکارها: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>
                <a:cs typeface="B Yagut" panose="00000400000000000000" pitchFamily="2" charset="-78"/>
              </a:rPr>
              <a:t>آموزش به مادر برای اصلاح وضعیت سینه گرفتن و تخلیه مکرر سینه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>
                <a:cs typeface="B Yagut" panose="00000400000000000000" pitchFamily="2" charset="-78"/>
              </a:rPr>
              <a:t>خم شدن به جلو در سینه های پاندولی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>
                <a:cs typeface="B Yagut" panose="00000400000000000000" pitchFamily="2" charset="-78"/>
              </a:rPr>
              <a:t> استفاده از کمپرس گرم قبل از تخلیه سینه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>
                <a:cs typeface="B Yagut" panose="00000400000000000000" pitchFamily="2" charset="-78"/>
              </a:rPr>
              <a:t>ماساژ روی بخش درگیر و فشار عقب بخش درگیر برای بهبود جریان شیر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>
                <a:cs typeface="B Yagut" panose="00000400000000000000" pitchFamily="2" charset="-78"/>
              </a:rPr>
              <a:t>درموارد انسداد آناتومی ارجاع به متخصص جهت رفع مشکل</a:t>
            </a:r>
          </a:p>
          <a:p>
            <a:pPr algn="r" rtl="1"/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5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6645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itchFamily="2" charset="-78"/>
              </a:rPr>
              <a:t>نامتناسب بودن سینه از نظر اندازه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3833"/>
            <a:ext cx="10515600" cy="533627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3200" dirty="0">
                <a:solidFill>
                  <a:prstClr val="black"/>
                </a:solidFill>
                <a:latin typeface="Calibri Light"/>
                <a:ea typeface="+mj-ea"/>
                <a:cs typeface="B Yagut" pitchFamily="2" charset="-78"/>
              </a:rPr>
              <a:t>سینه کوچک: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latin typeface="Calibri Light"/>
                <a:ea typeface="+mj-ea"/>
                <a:cs typeface="B Yagut" pitchFamily="2" charset="-78"/>
              </a:rPr>
              <a:t>اطمینان به مادر از نظر عدم وجود مشکل درتولید شیر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latin typeface="Calibri Light"/>
                <a:ea typeface="+mj-ea"/>
                <a:cs typeface="B Yagut" pitchFamily="2" charset="-78"/>
              </a:rPr>
              <a:t>افزایش دفعات شیردهی به علت ذخیره کمتر شیر</a:t>
            </a:r>
          </a:p>
          <a:p>
            <a:pPr marL="0" indent="0" algn="r" rtl="1">
              <a:buNone/>
            </a:pPr>
            <a:r>
              <a:rPr lang="fa-IR" sz="3200" dirty="0">
                <a:solidFill>
                  <a:prstClr val="black"/>
                </a:solidFill>
                <a:latin typeface="Calibri Light"/>
                <a:ea typeface="+mj-ea"/>
                <a:cs typeface="B Yagut" pitchFamily="2" charset="-78"/>
              </a:rPr>
              <a:t>سینه بزرگ: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latin typeface="Calibri Light"/>
                <a:ea typeface="+mj-ea"/>
                <a:cs typeface="B Yagut" pitchFamily="2" charset="-78"/>
              </a:rPr>
              <a:t>استفاده از سینه بند مناسب  برای کاهش مشکلات سینه در طول روز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latin typeface="Calibri Light"/>
                <a:ea typeface="+mj-ea"/>
                <a:cs typeface="B Yagut" pitchFamily="2" charset="-78"/>
              </a:rPr>
              <a:t>دوشیدن سینه وتخلیه کامل سینه ها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latin typeface="Calibri Light"/>
                <a:ea typeface="+mj-ea"/>
                <a:cs typeface="B Yagut" pitchFamily="2" charset="-78"/>
              </a:rPr>
              <a:t>استفاده از یک حوله لوله شده برای نگهداری سینه حین شیر دادن 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latin typeface="Calibri Light"/>
                <a:ea typeface="+mj-ea"/>
                <a:cs typeface="B Yagut" pitchFamily="2" charset="-78"/>
              </a:rPr>
              <a:t>استفاده از وضعیت خوابیده یا زیربغلی </a:t>
            </a:r>
            <a:endParaRPr lang="en-US" sz="3200" dirty="0">
              <a:cs typeface="B Yagut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60825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مشخصات  سند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7" y="1505527"/>
            <a:ext cx="5157787" cy="999548"/>
          </a:xfrm>
        </p:spPr>
        <p:txBody>
          <a:bodyPr/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مشخصات مدرس</a:t>
            </a:r>
          </a:p>
          <a:p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1054" y="2235200"/>
            <a:ext cx="5526520" cy="419460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نام </a:t>
            </a:r>
            <a:r>
              <a:rPr lang="fa-IR" sz="2400" dirty="0">
                <a:cs typeface="B Yagut" panose="00000400000000000000" pitchFamily="2" charset="-78"/>
              </a:rPr>
              <a:t>ونام خانوادگی مدرس</a:t>
            </a:r>
            <a:r>
              <a:rPr lang="fa-IR" sz="2400" dirty="0" smtClean="0">
                <a:cs typeface="B Yagut" panose="00000400000000000000" pitchFamily="2" charset="-78"/>
              </a:rPr>
              <a:t>: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اعظم </a:t>
            </a:r>
            <a:r>
              <a:rPr lang="fa-IR" sz="2400" dirty="0">
                <a:cs typeface="B Yagut" panose="00000400000000000000" pitchFamily="2" charset="-78"/>
              </a:rPr>
              <a:t>نجار بقمچ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مدرک </a:t>
            </a:r>
            <a:r>
              <a:rPr lang="fa-IR" sz="2400" dirty="0">
                <a:cs typeface="B Yagut" panose="00000400000000000000" pitchFamily="2" charset="-78"/>
              </a:rPr>
              <a:t>تحصیلی: </a:t>
            </a:r>
            <a:r>
              <a:rPr lang="fa-IR" sz="2400" dirty="0" smtClean="0">
                <a:cs typeface="B Yagut" panose="00000400000000000000" pitchFamily="2" charset="-78"/>
              </a:rPr>
              <a:t>کارشناسی مامایی                         </a:t>
            </a:r>
            <a:endParaRPr lang="fa-IR" sz="24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موقعیت </a:t>
            </a:r>
            <a:r>
              <a:rPr lang="fa-IR" sz="2400" dirty="0">
                <a:cs typeface="B Yagut" panose="00000400000000000000" pitchFamily="2" charset="-78"/>
              </a:rPr>
              <a:t>اشتغال سازمانی مدرس:مربی</a:t>
            </a:r>
          </a:p>
          <a:p>
            <a:pPr marL="0" indent="0" algn="r" rtl="1">
              <a:buNone/>
            </a:pP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مرکز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آموزش بهورزی شهرستان :چناران</a:t>
            </a:r>
            <a:endParaRPr lang="en-US" sz="24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دانشگاه </a:t>
            </a:r>
            <a:r>
              <a:rPr lang="fa-IR" sz="2400" dirty="0">
                <a:cs typeface="B Yagut" panose="00000400000000000000" pitchFamily="2" charset="-78"/>
              </a:rPr>
              <a:t>علوم پزشکی وخدمات </a:t>
            </a:r>
            <a:r>
              <a:rPr lang="fa-IR" sz="2400" dirty="0" smtClean="0">
                <a:cs typeface="B Yagut" panose="00000400000000000000" pitchFamily="2" charset="-78"/>
              </a:rPr>
              <a:t>بهداشتی                                                     </a:t>
            </a:r>
            <a:r>
              <a:rPr lang="fa-IR" sz="2400" dirty="0">
                <a:cs typeface="B Yagut" panose="00000400000000000000" pitchFamily="2" charset="-78"/>
              </a:rPr>
              <a:t>درمانی مشهد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541655" y="1338913"/>
            <a:ext cx="5183188" cy="823912"/>
          </a:xfrm>
        </p:spPr>
        <p:txBody>
          <a:bodyPr/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مشخصات بسته آموزشی</a:t>
            </a:r>
            <a:endParaRPr lang="ar-IQ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541655" y="2490210"/>
            <a:ext cx="5183188" cy="3684588"/>
          </a:xfrm>
        </p:spPr>
        <p:txBody>
          <a:bodyPr/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حیطه درس: مراقبتهای ادغام </a:t>
            </a:r>
            <a:r>
              <a:rPr lang="fa-IR" dirty="0" smtClean="0">
                <a:cs typeface="B Yagut" panose="00000400000000000000" pitchFamily="2" charset="-78"/>
              </a:rPr>
              <a:t>یافته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سلامت </a:t>
            </a:r>
            <a:r>
              <a:rPr lang="fa-IR" dirty="0">
                <a:cs typeface="B Yagut" panose="00000400000000000000" pitchFamily="2" charset="-78"/>
              </a:rPr>
              <a:t>مادران 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تاریخ آخرین </a:t>
            </a:r>
            <a:r>
              <a:rPr lang="fa-IR" dirty="0" smtClean="0">
                <a:cs typeface="B Yagut" panose="00000400000000000000" pitchFamily="2" charset="-78"/>
              </a:rPr>
              <a:t>بازنگری:99/2/28</a:t>
            </a:r>
          </a:p>
          <a:p>
            <a:pPr algn="r" rtl="1"/>
            <a:r>
              <a:rPr lang="fa-IR" dirty="0" smtClean="0">
                <a:cs typeface="B Yagut" panose="00000400000000000000" pitchFamily="2" charset="-78"/>
              </a:rPr>
              <a:t>نوبت تهیه:1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نام فایل:</a:t>
            </a:r>
            <a:r>
              <a:rPr lang="en-US" dirty="0">
                <a:cs typeface="B Yagut" panose="00000400000000000000" pitchFamily="2" charset="-78"/>
              </a:rPr>
              <a:t>MC-</a:t>
            </a:r>
            <a:r>
              <a:rPr lang="en-US" dirty="0" err="1">
                <a:cs typeface="B Yagut" panose="00000400000000000000" pitchFamily="2" charset="-78"/>
              </a:rPr>
              <a:t>raveshhayi</a:t>
            </a:r>
            <a:r>
              <a:rPr lang="en-US" dirty="0">
                <a:cs typeface="B Yagut" panose="00000400000000000000" pitchFamily="2" charset="-78"/>
              </a:rPr>
              <a:t>-</a:t>
            </a:r>
            <a:r>
              <a:rPr lang="en-US" dirty="0" err="1">
                <a:cs typeface="B Yagut" panose="00000400000000000000" pitchFamily="2" charset="-78"/>
              </a:rPr>
              <a:t>komak</a:t>
            </a:r>
            <a:r>
              <a:rPr lang="en-US" dirty="0">
                <a:cs typeface="B Yagut" panose="00000400000000000000" pitchFamily="2" charset="-78"/>
              </a:rPr>
              <a:t>-</a:t>
            </a:r>
            <a:r>
              <a:rPr lang="fa-IR" dirty="0">
                <a:cs typeface="B Yagut" panose="00000400000000000000" pitchFamily="2" charset="-78"/>
              </a:rPr>
              <a:t>                </a:t>
            </a:r>
            <a:r>
              <a:rPr lang="en-US" dirty="0" smtClean="0">
                <a:cs typeface="B Yagut" panose="00000400000000000000" pitchFamily="2" charset="-78"/>
              </a:rPr>
              <a:t>madarane-shirdeh-edi1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en-US" dirty="0">
                <a:cs typeface="B Yagut" panose="00000400000000000000" pitchFamily="2" charset="-78"/>
              </a:rPr>
              <a:t>be-</a:t>
            </a:r>
            <a:endParaRPr lang="ar-IQ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7" y="1626907"/>
            <a:ext cx="1376026" cy="196114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A6EA8A5B-31E2-426E-89FA-310C531C5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9529" y="5931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"/>
    </mc:Choice>
    <mc:Fallback xmlns="">
      <p:transition spd="slow" advTm="1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2451"/>
          </a:xfrm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solidFill>
                  <a:prstClr val="black"/>
                </a:solidFill>
                <a:latin typeface="Calibri"/>
                <a:cs typeface="B Yagut" panose="00000400000000000000" pitchFamily="2" charset="-78"/>
              </a:rPr>
              <a:t>احتقان سینه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B Yagut" panose="00000400000000000000" pitchFamily="2" charset="-78"/>
              </a:rPr>
              <a:t>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07577"/>
            <a:ext cx="10850880" cy="5950423"/>
          </a:xfrm>
        </p:spPr>
        <p:txBody>
          <a:bodyPr>
            <a:normAutofit/>
          </a:bodyPr>
          <a:lstStyle/>
          <a:p>
            <a:pPr marL="0" lvl="0" indent="0" algn="r" rtl="1">
              <a:buNone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تعریف : </a:t>
            </a: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دردناک و متورم شدن بافت سینه بدون عفونت</a:t>
            </a:r>
            <a:endParaRPr lang="fa-IR" sz="18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شبکه عروقی سینه و تولید شیری پس اززایمان افزایش می یابد وسینه قوام سفت و دردناک و گرم پیدا میکند ونوک سینه تحت کشش قرار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می گیرد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و سینه ها براق و گاها قرمز رنگ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می شود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احتقان حتی بدون درمان نیز معمولا در عرض 3-1 روز تخفیف پیدا می کند ولی درموارد معدود در صورت عدم بهبود باعث آتروفی سلولهای تولید کننده شیر می شود</a:t>
            </a:r>
            <a:endParaRPr lang="fa-IR" sz="18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buNone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راهکارهای  کمک کننده :</a:t>
            </a:r>
          </a:p>
          <a:p>
            <a:pPr lvl="0" algn="r" rtl="1">
              <a:buFont typeface="Wingdings" panose="05000000000000000000" pitchFamily="2" charset="2"/>
              <a:buChar char="ü"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مهمترین اقدام تخلیه هرچه سریعتر سینه هاست با مکیدن مکرر شیرخوار یا دوشیدن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استفاده از کمپرس گرم قبل از تخلیه و استفاده از کمپرس سرد بعد از تخلیه سینه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اصلاح وضعیت سینه گرفتن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ماساژ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پشت،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گردن و سینه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729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2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1287"/>
          </a:xfrm>
        </p:spPr>
        <p:txBody>
          <a:bodyPr/>
          <a:lstStyle/>
          <a:p>
            <a:pPr algn="ctr" rtl="1"/>
            <a:r>
              <a:rPr lang="fa-IR" sz="4000" dirty="0">
                <a:solidFill>
                  <a:prstClr val="black"/>
                </a:solidFill>
                <a:latin typeface="Calibri"/>
                <a:ea typeface="+mn-ea"/>
                <a:cs typeface="B Yagut" panose="00000400000000000000" pitchFamily="2" charset="-78"/>
              </a:rPr>
              <a:t>ماستیت</a:t>
            </a:r>
            <a:r>
              <a:rPr lang="en-US" sz="4000" dirty="0">
                <a:solidFill>
                  <a:prstClr val="black"/>
                </a:solidFill>
                <a:latin typeface="Calibri"/>
                <a:ea typeface="+mn-ea"/>
                <a:cs typeface="B Yagut" panose="00000400000000000000" pitchFamily="2" charset="-78"/>
              </a:rPr>
              <a:t>: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2543"/>
            <a:ext cx="10515600" cy="4524233"/>
          </a:xfrm>
        </p:spPr>
        <p:txBody>
          <a:bodyPr>
            <a:normAutofit/>
          </a:bodyPr>
          <a:lstStyle/>
          <a:p>
            <a:pPr marL="0" lvl="0" indent="0" algn="r" rtl="1">
              <a:buNone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تعریف: التهاب و عفونت منتشر در بافت سینه بهمراه درد و تب</a:t>
            </a:r>
          </a:p>
          <a:p>
            <a:pPr marL="0" lvl="0" indent="0" algn="r" rtl="1">
              <a:buNone/>
            </a:pP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در دونوع عفونی و غیرعفونی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می باشد.</a:t>
            </a:r>
            <a:endParaRPr lang="fa-IR" sz="26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buNone/>
            </a:pP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درصورتیکه علت ایجاد التهاب عفونت باکتریایی باشد ماستیت عفونی گفته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می شود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</a:p>
          <a:p>
            <a:pPr marL="0" lvl="0" indent="0" algn="r" rtl="1">
              <a:buNone/>
            </a:pP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اگر عامل التهاب تجمع شیر باشد ماستیت غیرعفونی نامیده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می شود.</a:t>
            </a:r>
            <a:endParaRPr lang="fa-IR" sz="26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buNone/>
            </a:pP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 مانند احتقان سینه متورم و سفت و دارای پوست قرمز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می باشد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</a:p>
          <a:p>
            <a:pPr marL="0" lvl="0" indent="0" algn="r" rtl="1">
              <a:buNone/>
            </a:pP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فرق آن با احتقان در این است که ماستیت فقط قسمتی از بافت سینه و به ندرت یک سینه را درگیر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می کند اما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احتقان کل یک سینه و اغلب هردوسینه را مبتلا </a:t>
            </a:r>
            <a:r>
              <a:rPr lang="fa-IR" sz="2600" dirty="0" smtClean="0">
                <a:solidFill>
                  <a:prstClr val="black"/>
                </a:solidFill>
                <a:cs typeface="B Yagut" panose="00000400000000000000" pitchFamily="2" charset="-78"/>
              </a:rPr>
              <a:t>می کند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</a:p>
          <a:p>
            <a:pPr marL="0" lvl="0" indent="0" algn="r" rtl="1">
              <a:buNone/>
            </a:pP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شایعترین محل ماستیت ربع فوقانی -خارجی سینه است  واکثرا در 4 ماه اول بعد اززایمان رخ می دهد.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8130" y="6092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8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0594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راهکارهای درمان ماستیت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/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شیردهی از سینه مبتلا تا حدامکان و تخلیه مکرر</a:t>
            </a:r>
          </a:p>
          <a:p>
            <a:pPr lvl="0" algn="r" rtl="1"/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 استفاده از کمپرس سرد یا گرم در فواصل شیرهی </a:t>
            </a:r>
          </a:p>
          <a:p>
            <a:pPr lvl="0" algn="r" rtl="1"/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استراحت و مصرف مایعات واستفاده از مسکن</a:t>
            </a:r>
          </a:p>
          <a:p>
            <a:pPr lvl="0" algn="r" rtl="1"/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درصورت عدم بهبود درد یا التهاب بعد از 24 ساعت ارجاع به متخصص برای شروع درمان آنتی بیوتیک</a:t>
            </a:r>
            <a:endParaRPr lang="en-US" sz="2600" dirty="0">
              <a:solidFill>
                <a:prstClr val="black"/>
              </a:solidFill>
            </a:endParaRPr>
          </a:p>
          <a:p>
            <a:pPr algn="r" rtl="1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7945" y="5037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7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1542"/>
            <a:ext cx="10515600" cy="798287"/>
          </a:xfrm>
        </p:spPr>
        <p:txBody>
          <a:bodyPr>
            <a:normAutofit fontScale="90000"/>
          </a:bodyPr>
          <a:lstStyle/>
          <a:p>
            <a:pPr lvl="0" algn="ctr" rtl="1"/>
            <a:r>
              <a:rPr lang="fa-IR" dirty="0">
                <a:cs typeface="B Yagut" panose="00000400000000000000" pitchFamily="2" charset="-78"/>
              </a:rPr>
              <a:t>آبسه سینه</a:t>
            </a:r>
            <a:r>
              <a:rPr lang="fa-IR" dirty="0">
                <a:solidFill>
                  <a:srgbClr val="FF0000"/>
                </a:solidFill>
                <a:cs typeface="B Yagut" panose="00000400000000000000" pitchFamily="2" charset="-78"/>
              </a:rPr>
              <a:t/>
            </a:r>
            <a:br>
              <a:rPr lang="fa-IR" dirty="0">
                <a:solidFill>
                  <a:srgbClr val="FF0000"/>
                </a:solidFill>
                <a:cs typeface="B Yagut" panose="00000400000000000000" pitchFamily="2" charset="-78"/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9486"/>
            <a:ext cx="10515600" cy="4667477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 تعریف: تجمع لوکالیزه عفونت در بافت سینه</a:t>
            </a:r>
          </a:p>
          <a:p>
            <a:pPr algn="r" rtl="1">
              <a:buFont typeface="Wingdings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آبسه به علت تخلیه ناکافی  عفونت باکتریال رخ می دهد و شایعترین عارضه ماستیت عفونی می </a:t>
            </a:r>
            <a:r>
              <a:rPr lang="fa-IR" dirty="0" smtClean="0">
                <a:cs typeface="B Yagut" panose="00000400000000000000" pitchFamily="2" charset="-78"/>
              </a:rPr>
              <a:t>باشد. تشخیص </a:t>
            </a:r>
            <a:r>
              <a:rPr lang="fa-IR" dirty="0">
                <a:cs typeface="B Yagut" panose="00000400000000000000" pitchFamily="2" charset="-78"/>
              </a:rPr>
              <a:t>آن از طریق سونوگرافی می باشد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راهکارها: 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استراحت کافی 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دوشیدن سینه آبسه دار (تخلیه کامل) و تغذیه شیرخوار با سینه سالم 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 ارجاع به پزشک جهت تجویز آنتی بیوتیک و درمان (شکافتن) و تخلیه یا جراحی آبسه</a:t>
            </a:r>
          </a:p>
          <a:p>
            <a:pPr marL="0" indent="0" algn="r" rtl="1">
              <a:buNone/>
            </a:pPr>
            <a:endParaRPr lang="fa-IR" dirty="0"/>
          </a:p>
          <a:p>
            <a:pPr algn="r" rtl="1"/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0997" y="5567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          </a:t>
            </a:r>
            <a:r>
              <a:rPr lang="fa-IR" dirty="0">
                <a:solidFill>
                  <a:schemeClr val="accent2">
                    <a:lumMod val="50000"/>
                  </a:schemeClr>
                </a:solidFill>
                <a:cs typeface="B Yagut" panose="00000400000000000000" pitchFamily="2" charset="-78"/>
              </a:rPr>
              <a:t>آبسه</a:t>
            </a:r>
            <a:r>
              <a:rPr lang="fa-IR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a-IR" dirty="0">
                <a:solidFill>
                  <a:schemeClr val="accent2">
                    <a:lumMod val="50000"/>
                  </a:schemeClr>
                </a:solidFill>
                <a:cs typeface="B Yagut" panose="00000400000000000000" pitchFamily="2" charset="-78"/>
              </a:rPr>
              <a:t>پستان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cs typeface="B Yagut" panose="00000400000000000000" pitchFamily="2" charset="-78"/>
              </a:rPr>
              <a:t>                       </a:t>
            </a:r>
            <a:r>
              <a:rPr lang="fa-IR" dirty="0">
                <a:solidFill>
                  <a:schemeClr val="accent2">
                    <a:lumMod val="50000"/>
                  </a:schemeClr>
                </a:solidFill>
                <a:cs typeface="B Yagut" panose="00000400000000000000" pitchFamily="2" charset="-78"/>
              </a:rPr>
              <a:t>ماستیت پستان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cs typeface="B Yagut" panose="00000400000000000000" pitchFamily="2" charset="-78"/>
              </a:rPr>
              <a:t>              </a:t>
            </a:r>
            <a:endParaRPr lang="fa-IR" dirty="0">
              <a:solidFill>
                <a:schemeClr val="accent2">
                  <a:lumMod val="50000"/>
                </a:schemeClr>
              </a:solidFill>
              <a:cs typeface="B Yagut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3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786" y="1799771"/>
            <a:ext cx="3701143" cy="295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najjarba3\Desktop\اعظم\lhsjd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514" y="1799771"/>
            <a:ext cx="3614055" cy="290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06929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2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3732"/>
          </a:xfrm>
        </p:spPr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itchFamily="2" charset="-78"/>
              </a:rPr>
              <a:t>خلاصه ونتیجه گیری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1429"/>
            <a:ext cx="10515600" cy="4725534"/>
          </a:xfrm>
        </p:spPr>
        <p:txBody>
          <a:bodyPr/>
          <a:lstStyle/>
          <a:p>
            <a:pPr lvl="0" algn="r" rtl="1"/>
            <a:r>
              <a:rPr lang="fa-IR" sz="3200" dirty="0">
                <a:cs typeface="B Yagut" pitchFamily="2" charset="-78"/>
              </a:rPr>
              <a:t>مشکلات مادران شیرده به دو دسته مشکلات مربوط به فرآیند شیردهی و شیرخوارو مشکلات مربوط به بافت سینه مادر تقسیم می شود.</a:t>
            </a:r>
          </a:p>
          <a:p>
            <a:pPr lvl="0" algn="r" rtl="1"/>
            <a:r>
              <a:rPr lang="fa-IR" sz="3200" dirty="0">
                <a:cs typeface="B Yagut" pitchFamily="2" charset="-78"/>
              </a:rPr>
              <a:t>مشکلات مربوط به شیرخوارشامل کافی نبودن شیروگریه شدید شیرخوار و امتناع شیرخوار از گرفتن سینه </a:t>
            </a:r>
            <a:r>
              <a:rPr lang="fa-IR" sz="3200" dirty="0" smtClean="0">
                <a:cs typeface="B Yagut" pitchFamily="2" charset="-78"/>
              </a:rPr>
              <a:t>می باشد </a:t>
            </a:r>
            <a:r>
              <a:rPr lang="fa-IR" sz="3200" dirty="0">
                <a:cs typeface="B Yagut" pitchFamily="2" charset="-78"/>
              </a:rPr>
              <a:t>که این مشکلات منجر به عدم  شیردهی زودهنگام و موفق مادرشیرده می شود .</a:t>
            </a:r>
          </a:p>
          <a:p>
            <a:pPr lvl="0" algn="r" rtl="1"/>
            <a:r>
              <a:rPr lang="fa-IR" sz="3200" dirty="0">
                <a:cs typeface="B Yagut" pitchFamily="2" charset="-78"/>
              </a:rPr>
              <a:t>مشکلات آناتومیکی و بیماریهای مربوط به بافت سینه مادر از علل دیگر شیردهی ناموفق مادران می باشد که گاها با آموزشهای درست و به موقع به سرعت رفع گردیده ومشکل دائمی برای شیردهی ایجاد نمی کنند.</a:t>
            </a:r>
          </a:p>
          <a:p>
            <a:pPr lvl="0" algn="r" rtl="1"/>
            <a:endParaRPr lang="fa-IR" sz="3200" dirty="0">
              <a:cs typeface="B Yagut" pitchFamily="2" charset="-78"/>
            </a:endParaRPr>
          </a:p>
          <a:p>
            <a:pPr lvl="0" algn="r" rtl="1"/>
            <a:endParaRPr lang="fa-IR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2E353E03-8FAA-4C5A-AB7A-B20BEE3C3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1831" y="5567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4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2761"/>
          </a:xfrm>
        </p:spPr>
        <p:txBody>
          <a:bodyPr/>
          <a:lstStyle/>
          <a:p>
            <a:pPr algn="r" rtl="1"/>
            <a:r>
              <a:rPr lang="fa-IR" dirty="0">
                <a:cs typeface="B Yagut" pitchFamily="2" charset="-78"/>
              </a:rPr>
              <a:t>پرسشهای نظری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7886"/>
            <a:ext cx="10515600" cy="4769077"/>
          </a:xfrm>
        </p:spPr>
        <p:txBody>
          <a:bodyPr>
            <a:normAutofit/>
          </a:bodyPr>
          <a:lstStyle/>
          <a:p>
            <a:pPr lvl="0" algn="r" rtl="1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دسته بندی مشکلات مادران شیرده را شرح دهید.    </a:t>
            </a: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انواع ناراحتی های سینه مادر را نام ببرید.</a:t>
            </a: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چهار مورد از علل ناکافی بودن شیر را نام ببرید.</a:t>
            </a: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 چهارمورد از علل گریه شدید شیرخوار را لیست نمایید.</a:t>
            </a: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چهارمورد از علل امتناع شیرخوار ازگرفتن سینه را نام ببرید</a:t>
            </a: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انواع بیماریهای مربوط به بافت سینه مادر را شرح دهید.</a:t>
            </a: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 انواع نوک سینه های نامعمول را نام برده و درخصوص آنها توضیح دهید.</a:t>
            </a: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مشکلات غیرعفونی سینه مادررا لیست کرده و راههای برخورد با آنها را شرح دهید.</a:t>
            </a: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بیماریهای عفونی سینه را تعریف کرده و راههای درمان آنها را توضیح دهید.</a:t>
            </a:r>
          </a:p>
          <a:p>
            <a:pPr lvl="0" algn="r" rtl="1"/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/>
            <a:endParaRPr lang="fa-IR" sz="3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/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CC16E8AF-2EC6-491E-8D0C-BC9624EDE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1076" y="5738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5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1789"/>
          </a:xfrm>
        </p:spPr>
        <p:txBody>
          <a:bodyPr/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تمرینات عملی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5600"/>
            <a:ext cx="10515600" cy="4551363"/>
          </a:xfrm>
        </p:spPr>
        <p:txBody>
          <a:bodyPr/>
          <a:lstStyle/>
          <a:p>
            <a:pPr lvl="0" algn="r" rtl="1"/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اقدامات لازم را درصورت مواجهه با یک خانم مبتلا به شقاق سینه را به مادر شیرده آموزش دهید.(به صورت ایفای نقش یا مواجهه حضوری)</a:t>
            </a:r>
          </a:p>
          <a:p>
            <a:pPr lvl="0" algn="r" rtl="1"/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اقدامات لازم را درصورت مواجهه با یک خانم مبتلا به احتقان سینه را به مادر شیرده آموزش دهید.(به صورت ایفای نقش یا مواجهه حضوری)</a:t>
            </a:r>
          </a:p>
          <a:p>
            <a:pPr lvl="0" algn="r" rtl="1"/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اقدامات لازم را درصورت مواجهه با یک خانم مبتلا به آبسه یا ماستیت سینه را به مادر شیرده آموزش دهید.(به صورت ایفای نقش یا مواجهه حضوری)</a:t>
            </a:r>
          </a:p>
          <a:p>
            <a:pPr lvl="0" algn="r" rtl="1"/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آموزشهای لازم را به مادر در خصوص مواجهه با امتناع شیرخوار یا گریه شدید او  ارائه نمایید.</a:t>
            </a:r>
          </a:p>
          <a:p>
            <a:pPr lvl="0" algn="r" rtl="1"/>
            <a:endParaRPr lang="fa-IR" dirty="0">
              <a:solidFill>
                <a:prstClr val="black"/>
              </a:solidFill>
            </a:endParaRPr>
          </a:p>
          <a:p>
            <a:pPr lvl="0" algn="r" rtl="1"/>
            <a:endParaRPr lang="fa-IR" dirty="0">
              <a:solidFill>
                <a:prstClr val="black"/>
              </a:solidFill>
            </a:endParaRPr>
          </a:p>
          <a:p>
            <a:pPr lvl="0" algn="r" rtl="1"/>
            <a:endParaRPr lang="fa-IR" dirty="0">
              <a:solidFill>
                <a:prstClr val="black"/>
              </a:solidFill>
            </a:endParaRPr>
          </a:p>
          <a:p>
            <a:pPr lvl="0" algn="r" rtl="1"/>
            <a:endParaRPr lang="fa-IR" dirty="0">
              <a:solidFill>
                <a:prstClr val="black"/>
              </a:solidFill>
            </a:endParaRPr>
          </a:p>
          <a:p>
            <a:endParaRPr lang="fa-IR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28D08437-2247-4D4E-B9CC-7A565ED7E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05622" y="6060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1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مراجع: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محتوای آموزشی سلامت مادران از مجموعه جزوات مراکز آموزش بهورزی دانشگاه علوم پزشکی مشهد-ویرایش 1395</a:t>
            </a:r>
          </a:p>
          <a:p>
            <a:pPr lvl="0" algn="r" rtl="1"/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بوکلت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و راهنمای کودک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سالم اداره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سلامت نوزادان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،ویرایش 1396</a:t>
            </a: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سعدوندیان –س : مشاوره در مورد تغذیه شیرخوار وکودک خردسال .مضراب-1389.</a:t>
            </a: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دکتر قاضی جهانی –ب(2013) .کتاب بارداری و زایمان ویلیامز .جلد 2. انتشارات گلبان</a:t>
            </a:r>
          </a:p>
          <a:p>
            <a:pPr algn="r" rtl="1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8949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نظر سنجی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4000" dirty="0" err="1">
                <a:cs typeface="B Yagut" panose="00000400000000000000" pitchFamily="2" charset="-78"/>
              </a:rPr>
              <a:t>لطفا</a:t>
            </a:r>
            <a:r>
              <a:rPr lang="fa-IR" sz="4000" dirty="0">
                <a:cs typeface="B Yagut" panose="00000400000000000000" pitchFamily="2" charset="-78"/>
              </a:rPr>
              <a:t> نظرات </a:t>
            </a:r>
            <a:r>
              <a:rPr lang="fa-IR" sz="4000" dirty="0" err="1">
                <a:cs typeface="B Yagut" panose="00000400000000000000" pitchFamily="2" charset="-78"/>
              </a:rPr>
              <a:t>وپیشنهادات</a:t>
            </a:r>
            <a:r>
              <a:rPr lang="fa-IR" sz="4000" dirty="0">
                <a:cs typeface="B Yagut" panose="00000400000000000000" pitchFamily="2" charset="-78"/>
              </a:rPr>
              <a:t> خود پیرامون این بسته آموزشی به آدرس زیر ارسال کنید</a:t>
            </a:r>
          </a:p>
          <a:p>
            <a:pPr marL="0" indent="0" algn="just">
              <a:buNone/>
            </a:pPr>
            <a:r>
              <a:rPr lang="en-US" sz="2500" dirty="0" smtClean="0">
                <a:cs typeface="B Yagut" panose="00000400000000000000" pitchFamily="2" charset="-78"/>
              </a:rPr>
              <a:t> </a:t>
            </a:r>
            <a:endParaRPr lang="fa-IR" sz="2500" dirty="0">
              <a:cs typeface="B Yagut" panose="00000400000000000000" pitchFamily="2" charset="-78"/>
            </a:endParaRPr>
          </a:p>
          <a:p>
            <a:pPr marL="0" indent="0" algn="ctr">
              <a:buNone/>
            </a:pPr>
            <a:r>
              <a:rPr lang="fa-IR" sz="2800" dirty="0" smtClean="0">
                <a:cs typeface="B Yagut" panose="00000400000000000000" pitchFamily="2" charset="-78"/>
              </a:rPr>
              <a:t>معاونت  بهداشتی دانشگاه علوم پزشکی مشهد-واحد </a:t>
            </a:r>
            <a:r>
              <a:rPr lang="fa-IR" sz="2800" dirty="0">
                <a:cs typeface="B Yagut" panose="00000400000000000000" pitchFamily="2" charset="-78"/>
              </a:rPr>
              <a:t>آموزش بهورزی</a:t>
            </a:r>
          </a:p>
        </p:txBody>
      </p:sp>
    </p:spTree>
    <p:extLst>
      <p:ext uri="{BB962C8B-B14F-4D97-AF65-F5344CB8AC3E}">
        <p14:creationId xmlns:p14="http://schemas.microsoft.com/office/powerpoint/2010/main" val="414204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7192"/>
          </a:xfrm>
        </p:spPr>
        <p:txBody>
          <a:bodyPr/>
          <a:lstStyle/>
          <a:p>
            <a:pPr algn="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اهداف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آموزشی: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615" y="1214652"/>
            <a:ext cx="10835185" cy="5186148"/>
          </a:xfrm>
        </p:spPr>
        <p:txBody>
          <a:bodyPr>
            <a:normAutofit fontScale="92500" lnSpcReduction="20000"/>
          </a:bodyPr>
          <a:lstStyle/>
          <a:p>
            <a:pPr marL="0" lvl="0" indent="0" algn="r" rtl="1">
              <a:buNone/>
            </a:pP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انتظار می رود فراگیر پس از مطالعه این درس بتواند</a:t>
            </a:r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:</a:t>
            </a:r>
            <a:endParaRPr lang="fa-IR" sz="3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/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انواع مشکلات مادران شیرده را لیست نماید.</a:t>
            </a:r>
          </a:p>
          <a:p>
            <a:pPr lvl="0" algn="r" rtl="1"/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مشکلات مربوط به فرآیند شیردهی شیرخوار را نام ببرد.</a:t>
            </a:r>
            <a:endParaRPr lang="fa-IR" sz="3200" dirty="0">
              <a:cs typeface="B Yagut" pitchFamily="2" charset="-78"/>
            </a:endParaRPr>
          </a:p>
          <a:p>
            <a:pPr algn="r" rtl="1"/>
            <a:r>
              <a:rPr lang="fa-IR" sz="3200" dirty="0">
                <a:cs typeface="B Yagut" pitchFamily="2" charset="-78"/>
              </a:rPr>
              <a:t>انواع  مشکلات مربوط به بافت سینه مادر را لیست نماید.</a:t>
            </a:r>
          </a:p>
          <a:p>
            <a:pPr algn="r" rtl="1"/>
            <a:r>
              <a:rPr lang="fa-IR" sz="3200" dirty="0">
                <a:cs typeface="B Yagut" pitchFamily="2" charset="-78"/>
              </a:rPr>
              <a:t>اقدامات لازم در خصوص مواجهه با مشکلات مادران شیرده را شرح دهد.</a:t>
            </a:r>
          </a:p>
          <a:p>
            <a:pPr algn="r" rtl="1"/>
            <a:r>
              <a:rPr lang="fa-IR" sz="3200" dirty="0">
                <a:cs typeface="B Yagut" pitchFamily="2" charset="-78"/>
              </a:rPr>
              <a:t>بیماریهای مربوط بافت سینه را با توجه به مشاهدات و علائم تشخیص دهد.</a:t>
            </a:r>
          </a:p>
          <a:p>
            <a:pPr lvl="0" algn="r" rtl="1"/>
            <a:r>
              <a:rPr lang="fa-IR" sz="3200" dirty="0">
                <a:cs typeface="B Yagut" pitchFamily="2" charset="-78"/>
              </a:rPr>
              <a:t>آموزشهای لازم را در خصوص مشکلات شیرخوار در شیردهی را به مادر شیرده در </a:t>
            </a:r>
            <a:r>
              <a:rPr lang="fa-IR" sz="3200" dirty="0" smtClean="0">
                <a:cs typeface="B Yagut" pitchFamily="2" charset="-78"/>
              </a:rPr>
              <a:t>عرض 15 دقیقه ارائه </a:t>
            </a:r>
            <a:r>
              <a:rPr lang="fa-IR" sz="3200" dirty="0">
                <a:cs typeface="B Yagut" pitchFamily="2" charset="-78"/>
              </a:rPr>
              <a:t>نماید.(به صورت ایفای نقش با همکلاسی خود یا کارعملی )</a:t>
            </a: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 </a:t>
            </a:r>
            <a:endParaRPr lang="en-US" sz="3200" dirty="0">
              <a:solidFill>
                <a:prstClr val="black"/>
              </a:solidFill>
              <a:cs typeface="B Yagut" pitchFamily="2" charset="-78"/>
            </a:endParaRPr>
          </a:p>
          <a:p>
            <a:pPr lvl="0" algn="r" rtl="1"/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آموزشهای لازم را در خصوص مشکلات مربوط به بافت سینه را به مادر شیرده </a:t>
            </a:r>
            <a:r>
              <a:rPr lang="fa-IR" sz="3200" dirty="0" smtClean="0">
                <a:solidFill>
                  <a:prstClr val="black"/>
                </a:solidFill>
                <a:cs typeface="B Yagut" pitchFamily="2" charset="-78"/>
              </a:rPr>
              <a:t>در عرض 15 دقیقه ارائه </a:t>
            </a: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نماید.(به صورت ایفای نقش با همکلاسی خود یا کار عملی )</a:t>
            </a:r>
          </a:p>
          <a:p>
            <a:pPr algn="r" rtl="1"/>
            <a:endParaRPr lang="en-US" sz="3200" dirty="0">
              <a:cs typeface="B Yagut" pitchFamily="2" charset="-78"/>
            </a:endParaRPr>
          </a:p>
          <a:p>
            <a:pPr algn="r" rtl="1"/>
            <a:endParaRPr lang="fa-IR" sz="3200" dirty="0">
              <a:cs typeface="B Yagut" pitchFamily="2" charset="-78"/>
            </a:endParaRPr>
          </a:p>
          <a:p>
            <a:pPr algn="r" rtl="1"/>
            <a:endParaRPr lang="fa-IR" dirty="0"/>
          </a:p>
          <a:p>
            <a:pPr algn="r" rtl="1"/>
            <a:endParaRPr lang="fa-IR" dirty="0"/>
          </a:p>
          <a:p>
            <a:pPr algn="r" rtl="1"/>
            <a:endParaRPr lang="fa-IR" dirty="0"/>
          </a:p>
          <a:p>
            <a:pPr algn="r" rtl="1"/>
            <a:endParaRPr lang="fa-IR" dirty="0"/>
          </a:p>
          <a:p>
            <a:pPr algn="r" rtl="1"/>
            <a:endParaRPr lang="fa-IR" dirty="0"/>
          </a:p>
          <a:p>
            <a:pPr algn="r" rtl="1"/>
            <a:endParaRPr lang="fa-IR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5B29C171-B859-443A-876F-1A90E8536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5"/>
    </mc:Choice>
    <mc:Fallback xmlns="">
      <p:transition spd="slow" advTm="13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13435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6304"/>
          </a:xfrm>
        </p:spPr>
        <p:txBody>
          <a:bodyPr/>
          <a:lstStyle/>
          <a:p>
            <a:pPr algn="r" rtl="1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فهرست عناوین: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3029"/>
            <a:ext cx="10515600" cy="4623934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>
                <a:solidFill>
                  <a:prstClr val="black"/>
                </a:solidFill>
                <a:latin typeface="Calibri Light"/>
                <a:ea typeface="+mj-ea"/>
                <a:cs typeface="B Yagut" pitchFamily="2" charset="-78"/>
              </a:rPr>
              <a:t>دسته بندی مشکلات مادر شیرده</a:t>
            </a:r>
          </a:p>
          <a:p>
            <a:pPr algn="r" rtl="1"/>
            <a:r>
              <a:rPr lang="fa-IR" sz="3200" dirty="0">
                <a:solidFill>
                  <a:prstClr val="black"/>
                </a:solidFill>
                <a:latin typeface="Calibri Light"/>
                <a:ea typeface="+mj-ea"/>
                <a:cs typeface="B Yagut" pitchFamily="2" charset="-78"/>
              </a:rPr>
              <a:t>مشکلات مربوط به شیرخوار و فرآیند شیردهی</a:t>
            </a:r>
          </a:p>
          <a:p>
            <a:pPr algn="r" rtl="1"/>
            <a:r>
              <a:rPr lang="fa-IR" sz="3200" dirty="0">
                <a:solidFill>
                  <a:prstClr val="black"/>
                </a:solidFill>
                <a:latin typeface="Calibri Light"/>
                <a:ea typeface="+mj-ea"/>
                <a:cs typeface="B Yagut" pitchFamily="2" charset="-78"/>
              </a:rPr>
              <a:t>علل مشکلات مربوط به شیرخوار </a:t>
            </a:r>
          </a:p>
          <a:p>
            <a:pPr lvl="0" algn="r" rtl="1"/>
            <a:r>
              <a:rPr lang="fa-IR" sz="3200" dirty="0">
                <a:cs typeface="B Yagut" pitchFamily="2" charset="-78"/>
              </a:rPr>
              <a:t>مشکلات مربوط به بافت سینه مادر</a:t>
            </a:r>
          </a:p>
          <a:p>
            <a:pPr lvl="0" algn="r" rtl="1"/>
            <a:r>
              <a:rPr lang="fa-IR" sz="3200" dirty="0">
                <a:cs typeface="B Yagut" pitchFamily="2" charset="-78"/>
              </a:rPr>
              <a:t>ناراحتی های نوک سینه و آموزشهای مرتبط</a:t>
            </a:r>
          </a:p>
          <a:p>
            <a:pPr lvl="0" algn="r" rtl="1"/>
            <a:r>
              <a:rPr lang="fa-IR" sz="3200" dirty="0">
                <a:cs typeface="B Yagut" pitchFamily="2" charset="-78"/>
              </a:rPr>
              <a:t>بیماریهای بافت سینه</a:t>
            </a:r>
          </a:p>
          <a:p>
            <a:pPr lvl="0" algn="r" rtl="1"/>
            <a:r>
              <a:rPr lang="fa-IR" sz="3200" dirty="0">
                <a:cs typeface="B Yagut" pitchFamily="2" charset="-78"/>
              </a:rPr>
              <a:t>انواع ناراحتی های غیرعفونی سینه ونحوه برخورد با آنها</a:t>
            </a:r>
          </a:p>
          <a:p>
            <a:pPr lvl="0" algn="r" rtl="1"/>
            <a:r>
              <a:rPr lang="fa-IR" sz="3200" dirty="0">
                <a:cs typeface="B Yagut" pitchFamily="2" charset="-78"/>
              </a:rPr>
              <a:t>انواع بیماریهای عفونی سینه ونحوه برخورد با آنها</a:t>
            </a:r>
          </a:p>
          <a:p>
            <a:pPr lvl="0" algn="r" rtl="1"/>
            <a:endParaRPr lang="fa-IR" sz="3200" dirty="0">
              <a:cs typeface="B Yagut" pitchFamily="2" charset="-78"/>
            </a:endParaRPr>
          </a:p>
          <a:p>
            <a:pPr algn="r" rtl="1"/>
            <a:endParaRPr lang="fa-IR" sz="32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ECFD41AE-0D11-4FF2-9439-581D38315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973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4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913"/>
    </mc:Choice>
    <mc:Fallback xmlns="">
      <p:transition spd="slow" advTm="386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pauseEvt time="10011" objId="5"/>
        <p14:seekEvt time="374983" objId="5" seek="13945"/>
        <p14:resumeEvt time="377434" objId="5"/>
        <p14:stopEvt time="386913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576" y="466725"/>
            <a:ext cx="10515600" cy="1115332"/>
          </a:xfrm>
        </p:spPr>
        <p:txBody>
          <a:bodyPr/>
          <a:lstStyle/>
          <a:p>
            <a:pPr algn="ctr" rtl="1"/>
            <a:r>
              <a:rPr lang="fa-IR" dirty="0">
                <a:cs typeface="B Yagut" pitchFamily="2" charset="-78"/>
              </a:rPr>
              <a:t>انواع مشکلات مادران شیرده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2057"/>
            <a:ext cx="10515600" cy="4594906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3200" dirty="0">
                <a:cs typeface="B Yagut" pitchFamily="2" charset="-78"/>
              </a:rPr>
              <a:t>مشکلات مادران شیرده به دو دسته تقسیم می شود: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3200" dirty="0">
                <a:solidFill>
                  <a:srgbClr val="FF0000"/>
                </a:solidFill>
                <a:cs typeface="B Yagut" pitchFamily="2" charset="-78"/>
              </a:rPr>
              <a:t>مشکلات مربوط به فرآیند شیردهی و شیرخوار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کافی نبودن شیر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گریه شیرخوار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امتناع شیرخوار از گرفتن سینه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3200" dirty="0">
                <a:solidFill>
                  <a:srgbClr val="FF0000"/>
                </a:solidFill>
                <a:cs typeface="B Yagut" pitchFamily="2" charset="-78"/>
              </a:rPr>
              <a:t>مشکلات مربوط به بافت سینه مادر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مشکلات نوک سینه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بیماریهای سینه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602901B3-266A-4EEB-B528-B10F00AA2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3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03"/>
    </mc:Choice>
    <mc:Fallback xmlns="">
      <p:transition spd="slow" advTm="53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51051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</p:spPr>
        <p:txBody>
          <a:bodyPr/>
          <a:lstStyle/>
          <a:p>
            <a:pPr algn="ctr" rtl="1"/>
            <a:r>
              <a:rPr lang="fa-IR" dirty="0">
                <a:cs typeface="B Yagut" pitchFamily="2" charset="-78"/>
              </a:rPr>
              <a:t>مشکلات مربوط به شیرخوار و فرآیند شیردهی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309" y="1625600"/>
            <a:ext cx="10716491" cy="4551363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fa-IR" sz="4400" dirty="0">
                <a:cs typeface="B Yagut" panose="00000400000000000000" pitchFamily="2" charset="-78"/>
              </a:rPr>
              <a:t>کافی نبودن شیر</a:t>
            </a:r>
          </a:p>
          <a:p>
            <a:pPr marL="0" indent="0" algn="r" rtl="1">
              <a:buNone/>
            </a:pPr>
            <a:r>
              <a:rPr lang="fa-IR" sz="3200" dirty="0">
                <a:cs typeface="B Yagut" panose="00000400000000000000" pitchFamily="2" charset="-78"/>
              </a:rPr>
              <a:t>علل آن عبارتند از: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عدم تکامل بافت سینه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صدمه وارد به سینه به علت جراحی ویا آسیب فیزیکی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اختلالات هورمونی  مانند اختلالات تیروئیدی و سندرم شیهان و باقی ماندن جفت و...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اختلالات متابولیکی در مادر مانند دیابت، چاقی و کم خونی 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مداخلات و اقدامات پزشکی در حین بارداری و لیبر و زایمان مانند بی حسی اپیدورال و سزارین و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5477" y="5973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9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77"/>
    </mc:Choice>
    <mc:Fallback xmlns="">
      <p:transition spd="slow" advTm="65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  <p14:stopEvt time="65277" objId="8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2799"/>
            <a:ext cx="10515600" cy="957943"/>
          </a:xfrm>
        </p:spPr>
        <p:txBody>
          <a:bodyPr>
            <a:normAutofit fontScale="90000"/>
          </a:bodyPr>
          <a:lstStyle/>
          <a:p>
            <a:pPr marL="571500" lvl="0" indent="-571500" algn="r" rtl="1">
              <a:buFont typeface="Wingdings" pitchFamily="2" charset="2"/>
              <a:buChar char="q"/>
            </a:pPr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گریه شدید شیرخوار</a:t>
            </a:r>
            <a:r>
              <a:rPr lang="fa-IR" dirty="0">
                <a:solidFill>
                  <a:prstClr val="black"/>
                </a:solidFill>
              </a:rPr>
              <a:t/>
            </a:r>
            <a:br>
              <a:rPr lang="fa-IR" dirty="0">
                <a:solidFill>
                  <a:prstClr val="black"/>
                </a:solidFill>
              </a:rPr>
            </a:br>
            <a:r>
              <a:rPr lang="fa-IR" dirty="0">
                <a:solidFill>
                  <a:prstClr val="black"/>
                </a:solidFill>
              </a:rPr>
              <a:t/>
            </a:r>
            <a:br>
              <a:rPr lang="fa-IR" dirty="0">
                <a:solidFill>
                  <a:prstClr val="black"/>
                </a:solidFill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1320800"/>
            <a:ext cx="11234057" cy="5196114"/>
          </a:xfrm>
        </p:spPr>
        <p:txBody>
          <a:bodyPr>
            <a:normAutofit fontScale="85000" lnSpcReduction="10000"/>
          </a:bodyPr>
          <a:lstStyle/>
          <a:p>
            <a:pPr marL="0" lvl="0" indent="0" algn="r" rtl="1">
              <a:buNone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علل آن عبارتند از:</a:t>
            </a:r>
          </a:p>
          <a:p>
            <a:pPr lvl="0" algn="r" rtl="1">
              <a:buFont typeface="Wingdings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تلقیح واکسن</a:t>
            </a:r>
          </a:p>
          <a:p>
            <a:pPr lvl="0" algn="r" rtl="1">
              <a:buFont typeface="Wingdings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گرسنگی ناشی از جهش رشد</a:t>
            </a:r>
          </a:p>
          <a:p>
            <a:pPr lvl="0" algn="r" rtl="1">
              <a:buFont typeface="Wingdings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خستگی شیرخوار(ملاقات زیاد)</a:t>
            </a:r>
          </a:p>
          <a:p>
            <a:pPr lvl="0" algn="r" rtl="1">
              <a:buFont typeface="Wingdings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غذا یا داروهای مصرفی مادر</a:t>
            </a:r>
          </a:p>
          <a:p>
            <a:pPr lvl="0" algn="r" rtl="1">
              <a:buFont typeface="Wingdings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زخم بودن باسن شیرخوار یا کهنه کثیف</a:t>
            </a:r>
          </a:p>
          <a:p>
            <a:pPr lvl="0" algn="r" rtl="1">
              <a:buFont typeface="Wingdings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بیماری یا درد(الگوی گریه تغییر میکند)</a:t>
            </a:r>
          </a:p>
          <a:p>
            <a:pPr lvl="0" algn="r" rtl="1">
              <a:buFont typeface="Wingdings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تولید بیش از اندازه و جریان سریع شیر</a:t>
            </a:r>
          </a:p>
          <a:p>
            <a:pPr lvl="0" algn="r" rtl="1">
              <a:buFont typeface="Wingdings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شیرخواران پرتوقع یا با نیازهای زیاد</a:t>
            </a:r>
          </a:p>
          <a:p>
            <a:pPr lvl="0" algn="r" rtl="1">
              <a:buFont typeface="Wingdings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قرار گرفتن در محیط نامناسب (گرم یا سرد شدن شیرخوار یا در هوای آلوده به دود سیگار)</a:t>
            </a:r>
          </a:p>
          <a:p>
            <a:pPr lvl="0" algn="r" rtl="1">
              <a:buFont typeface="Wingdings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مشکلات جسمی شیرخوار مانند قولنج و دررفتگی و صدمه زایمان و پیچش بیضه و........</a:t>
            </a:r>
          </a:p>
          <a:p>
            <a:pPr lvl="0" algn="r" rtl="1">
              <a:buFont typeface="Wingdings" pitchFamily="2" charset="2"/>
              <a:buChar char="§"/>
            </a:pPr>
            <a:endParaRPr lang="fa-IR" sz="2200" dirty="0">
              <a:solidFill>
                <a:prstClr val="black"/>
              </a:solidFill>
            </a:endParaRPr>
          </a:p>
          <a:p>
            <a:pPr lvl="0" algn="r" rtl="1">
              <a:buFont typeface="Wingdings" pitchFamily="2" charset="2"/>
              <a:buChar char="§"/>
            </a:pPr>
            <a:endParaRPr lang="fa-IR" sz="2200" dirty="0">
              <a:solidFill>
                <a:prstClr val="black"/>
              </a:solidFill>
            </a:endParaRPr>
          </a:p>
          <a:p>
            <a:pPr algn="r" rtl="1"/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245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6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9"/>
    </mc:Choice>
    <mc:Fallback xmlns="">
      <p:transition spd="slow" advTm="9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  <p14:stopEvt time="9529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/>
          <a:lstStyle/>
          <a:p>
            <a:pPr marL="571500" indent="-571500" algn="r" rtl="1">
              <a:buFont typeface="Wingdings" pitchFamily="2" charset="2"/>
              <a:buChar char="q"/>
            </a:pPr>
            <a:r>
              <a:rPr lang="fa-IR" dirty="0">
                <a:cs typeface="B Yagut" pitchFamily="2" charset="-78"/>
              </a:rPr>
              <a:t>امتناع شیرخوار ازگرفتن سینه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علل متعدد امتناع شیرخوار عبارتند از: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بیماری یا رخوت ناشی از داروها در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شیرخوار 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وجود اشکال در تکنیکهای شیردهی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تغییرات منجر به آشفتگی شیرخوار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امتناع از شیرخوردن غیرواقعی و ظاهری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سرما وگرمای بیش از حد محیط (هیپوترمی و هیپرترمی)</a:t>
            </a:r>
          </a:p>
          <a:p>
            <a:pPr algn="r" rtl="1">
              <a:buFont typeface="Wingdings" pitchFamily="2" charset="2"/>
              <a:buChar char="§"/>
            </a:pPr>
            <a:endParaRPr lang="fa-IR" dirty="0"/>
          </a:p>
          <a:p>
            <a:pPr marL="0" indent="0" algn="r" rtl="1">
              <a:buNone/>
            </a:pPr>
            <a:endParaRPr lang="fa-IR" dirty="0"/>
          </a:p>
          <a:p>
            <a:pPr algn="r" rtl="1">
              <a:buFont typeface="Wingdings" pitchFamily="2" charset="2"/>
              <a:buChar char="§"/>
            </a:pPr>
            <a:endParaRPr lang="fa-IR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5C8837F6-E85D-40B6-856B-56B8B0139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6384" y="5365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9"/>
    </mc:Choice>
    <mc:Fallback xmlns="">
      <p:transition spd="slow" advTm="5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5399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7275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>
                <a:cs typeface="B Yagut" pitchFamily="2" charset="-78"/>
              </a:rPr>
              <a:t>مشکلات مربوط به بافت سینه مادر</a:t>
            </a:r>
            <a:r>
              <a:rPr lang="fa-IR" dirty="0">
                <a:solidFill>
                  <a:srgbClr val="FF0000"/>
                </a:solidFill>
                <a:cs typeface="B Yagut" pitchFamily="2" charset="-78"/>
              </a:rPr>
              <a:t/>
            </a:r>
            <a:br>
              <a:rPr lang="fa-IR" dirty="0">
                <a:solidFill>
                  <a:srgbClr val="FF0000"/>
                </a:solidFill>
                <a:cs typeface="B Yagut" pitchFamily="2" charset="-78"/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9829"/>
            <a:ext cx="10515600" cy="4827134"/>
          </a:xfrm>
        </p:spPr>
        <p:txBody>
          <a:bodyPr/>
          <a:lstStyle/>
          <a:p>
            <a:pPr lvl="0" algn="r" rtl="1">
              <a:buFont typeface="Wingdings" pitchFamily="2" charset="2"/>
              <a:buChar char="Ø"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مشکلات نوک سینه</a:t>
            </a: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نوک سینه صاف </a:t>
            </a:r>
          </a:p>
          <a:p>
            <a:pPr lvl="0" algn="r" rtl="1"/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نوک سینه فرورفته </a:t>
            </a:r>
          </a:p>
          <a:p>
            <a:pPr algn="r" rtl="1"/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نوک سینه دراز </a:t>
            </a:r>
          </a:p>
          <a:p>
            <a:pPr algn="r" rtl="1"/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زخم و درد و شقاق نوک سینه</a:t>
            </a:r>
          </a:p>
          <a:p>
            <a:pPr algn="r" rtl="1"/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کاندیدا (برفک) نوک سینه</a:t>
            </a:r>
          </a:p>
          <a:p>
            <a:pPr lvl="0" algn="r" rtl="1">
              <a:buFont typeface="Wingdings" pitchFamily="2" charset="2"/>
              <a:buChar char="Ø"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بیماریهای بافت سینه</a:t>
            </a:r>
          </a:p>
          <a:p>
            <a:pPr algn="r" rtl="1"/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مشکلات غیر عفونی سینه</a:t>
            </a:r>
          </a:p>
          <a:p>
            <a:pPr algn="r" rtl="1"/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مشکلات عفونی سینه</a:t>
            </a:r>
          </a:p>
          <a:p>
            <a:endParaRPr lang="fa-IR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C76B2CE0-4016-49B5-A979-668B8B080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5020" y="603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7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"/>
    </mc:Choice>
    <mc:Fallback xmlns="">
      <p:transition spd="slow" advTm="1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  <p14:stopEvt time="1621" objId="8"/>
      </p14:showEvtLst>
    </p:ext>
  </p:extLs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مراقبت‌هاي ادغام يافته سلامت مادران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5NN7CDR5NKU2-831-1209</_dlc_DocId>
    <_dlc_DocIdUrl xmlns="1047730d-92e1-4018-9084-d932fd3a7f58">
      <Url>http://www.health.gov.ir/hnd/_layouts/DocIdRedir.aspx?ID=5NN7CDR5NKU2-831-1209</Url>
      <Description>5NN7CDR5NKU2-831-1209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8442F8-B6DF-4ACE-9703-3F8966ECE6C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E74811D-4218-42BF-AACC-4A1F8F1129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278768-0D07-4DCB-A321-0AEF752F0AE7}">
  <ds:schemaRefs>
    <ds:schemaRef ds:uri="http://purl.org/dc/elements/1.1/"/>
    <ds:schemaRef ds:uri="1047730d-92e1-4018-9084-d932fd3a7f58"/>
    <ds:schemaRef ds:uri="http://schemas.microsoft.com/office/2006/documentManagement/types"/>
    <ds:schemaRef ds:uri="12fdc5dc-769e-4543-b10d-fbea3dac4417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BFFC62E8-1D8C-4897-B696-6F9F5777C9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1782</Words>
  <Application>Microsoft Office PowerPoint</Application>
  <PresentationFormat>Widescreen</PresentationFormat>
  <Paragraphs>204</Paragraphs>
  <Slides>29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B Yagut</vt:lpstr>
      <vt:lpstr>Calibri</vt:lpstr>
      <vt:lpstr>Calibri Light</vt:lpstr>
      <vt:lpstr>Times New Roman</vt:lpstr>
      <vt:lpstr>Wingdings</vt:lpstr>
      <vt:lpstr>1_Office Theme</vt:lpstr>
      <vt:lpstr>2_Office Theme</vt:lpstr>
      <vt:lpstr>Office Theme</vt:lpstr>
      <vt:lpstr>3_Office Theme</vt:lpstr>
      <vt:lpstr>4_Office Theme</vt:lpstr>
      <vt:lpstr>5_Office Theme</vt:lpstr>
      <vt:lpstr>روش های کمک به مادران شیر ده جهت تامین شیر کافی، روش برخورد با مشکلات مادران شیرده </vt:lpstr>
      <vt:lpstr>مشخصات  سند</vt:lpstr>
      <vt:lpstr>اهداف آموزشی:</vt:lpstr>
      <vt:lpstr>فهرست عناوین:</vt:lpstr>
      <vt:lpstr>انواع مشکلات مادران شیرده</vt:lpstr>
      <vt:lpstr>مشکلات مربوط به شیرخوار و فرآیند شیردهی</vt:lpstr>
      <vt:lpstr>گریه شدید شیرخوار  </vt:lpstr>
      <vt:lpstr>امتناع شیرخوار ازگرفتن سینه</vt:lpstr>
      <vt:lpstr>مشکلات مربوط به بافت سینه مادر </vt:lpstr>
      <vt:lpstr>مشکلات مربوط به سینه مادر</vt:lpstr>
      <vt:lpstr>کاندیدا یا برفک سینه </vt:lpstr>
      <vt:lpstr>PowerPoint Presentation</vt:lpstr>
      <vt:lpstr>PowerPoint Presentation</vt:lpstr>
      <vt:lpstr>PowerPoint Presentation</vt:lpstr>
      <vt:lpstr>PowerPoint Presentation</vt:lpstr>
      <vt:lpstr>مشکلات بافت سینه:</vt:lpstr>
      <vt:lpstr>انسداد مجاری سینه: </vt:lpstr>
      <vt:lpstr>انسداد مجاری سینه</vt:lpstr>
      <vt:lpstr>نامتناسب بودن سینه از نظر اندازه</vt:lpstr>
      <vt:lpstr>احتقان سینه:</vt:lpstr>
      <vt:lpstr>ماستیت:</vt:lpstr>
      <vt:lpstr>راهکارهای درمان ماستیت</vt:lpstr>
      <vt:lpstr>آبسه سینه </vt:lpstr>
      <vt:lpstr>           آبسه پستان                        ماستیت پستان              </vt:lpstr>
      <vt:lpstr>خلاصه ونتیجه گیری</vt:lpstr>
      <vt:lpstr>پرسشهای نظری</vt:lpstr>
      <vt:lpstr>تمرینات عملی</vt:lpstr>
      <vt:lpstr>مراجع:</vt:lpstr>
      <vt:lpstr>نظر سنجی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روش برخورد با مشکلات مادران شیرده</dc:title>
  <dc:creator>KSC1</dc:creator>
  <cp:lastModifiedBy>Sima Jalali</cp:lastModifiedBy>
  <cp:revision>99</cp:revision>
  <dcterms:created xsi:type="dcterms:W3CDTF">2020-05-09T06:42:46Z</dcterms:created>
  <dcterms:modified xsi:type="dcterms:W3CDTF">2020-12-06T08:50:42Z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e1911fa1-f6c7-4aa4-a92e-e8653e998953</vt:lpwstr>
  </property>
</Properties>
</file>