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62"/>
  </p:notesMasterIdLst>
  <p:sldIdLst>
    <p:sldId id="256" r:id="rId2"/>
    <p:sldId id="268" r:id="rId3"/>
    <p:sldId id="269" r:id="rId4"/>
    <p:sldId id="270" r:id="rId5"/>
    <p:sldId id="271" r:id="rId6"/>
    <p:sldId id="272" r:id="rId7"/>
    <p:sldId id="322" r:id="rId8"/>
    <p:sldId id="274" r:id="rId9"/>
    <p:sldId id="275" r:id="rId10"/>
    <p:sldId id="276" r:id="rId11"/>
    <p:sldId id="277" r:id="rId12"/>
    <p:sldId id="278" r:id="rId13"/>
    <p:sldId id="279" r:id="rId14"/>
    <p:sldId id="323" r:id="rId15"/>
    <p:sldId id="280" r:id="rId16"/>
    <p:sldId id="281" r:id="rId17"/>
    <p:sldId id="324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25" r:id="rId37"/>
    <p:sldId id="326" r:id="rId38"/>
    <p:sldId id="300" r:id="rId39"/>
    <p:sldId id="301" r:id="rId40"/>
    <p:sldId id="302" r:id="rId41"/>
    <p:sldId id="303" r:id="rId42"/>
    <p:sldId id="314" r:id="rId43"/>
    <p:sldId id="315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6" r:id="rId55"/>
    <p:sldId id="317" r:id="rId56"/>
    <p:sldId id="319" r:id="rId57"/>
    <p:sldId id="320" r:id="rId58"/>
    <p:sldId id="321" r:id="rId59"/>
    <p:sldId id="266" r:id="rId60"/>
    <p:sldId id="267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3543-8963-479D-BD89-07DB8B8D6D5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90927-A8DF-482E-8E8E-EDB3BCB11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90927-A8DF-482E-8E8E-EDB3BCB11E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8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90927-A8DF-482E-8E8E-EDB3BCB11E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6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90927-A8DF-482E-8E8E-EDB3BCB11E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7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C64DFBE-D021-44BF-84ED-0689DA9792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" y="3909117"/>
            <a:ext cx="12191999" cy="57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B Titr" panose="00000700000000000000" pitchFamily="2" charset="-78"/>
              </a:defRPr>
            </a:lvl1pPr>
          </a:lstStyle>
          <a:p>
            <a:pPr lvl="0"/>
            <a:r>
              <a:rPr lang="fa-IR" altLang="ko-KR" dirty="0"/>
              <a:t>محل برگزاری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68088BE3-25C4-4317-8E12-7D1A9D090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3189117"/>
            <a:ext cx="12191997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B Titr" panose="00000700000000000000" pitchFamily="2" charset="-78"/>
              </a:defRPr>
            </a:lvl1pPr>
          </a:lstStyle>
          <a:p>
            <a:r>
              <a:rPr lang="fa-IR" altLang="ko-KR" dirty="0"/>
              <a:t>عنوان کارگاه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26294" y="4485117"/>
            <a:ext cx="3139413" cy="1219200"/>
          </a:xfrm>
          <a:prstGeom prst="rect">
            <a:avLst/>
          </a:prstGeom>
        </p:spPr>
        <p:txBody>
          <a:bodyPr/>
          <a:lstStyle>
            <a:lvl1pPr marL="0" indent="0" algn="ctr" rtl="1">
              <a:buFont typeface="Arial" panose="020B0604020202020204" pitchFamily="34" charset="0"/>
              <a:buNone/>
              <a:defRPr sz="2667" baseline="0">
                <a:solidFill>
                  <a:srgbClr val="404040"/>
                </a:solidFill>
                <a:cs typeface="+mj-cs"/>
              </a:defRPr>
            </a:lvl1pPr>
            <a:lvl2pPr marL="609585" indent="0" algn="ctr" rtl="1">
              <a:buFontTx/>
              <a:buNone/>
              <a:defRPr sz="2133">
                <a:solidFill>
                  <a:srgbClr val="404040"/>
                </a:solidFill>
                <a:cs typeface="+mj-cs"/>
              </a:defRPr>
            </a:lvl2pPr>
          </a:lstStyle>
          <a:p>
            <a:pPr lvl="0"/>
            <a:r>
              <a:rPr lang="fa-IR" dirty="0"/>
              <a:t>افراد درگیر</a:t>
            </a:r>
          </a:p>
          <a:p>
            <a:pPr lvl="0"/>
            <a:r>
              <a:rPr lang="fa-IR" dirty="0"/>
              <a:t>نفر اول</a:t>
            </a:r>
          </a:p>
          <a:p>
            <a:pPr lvl="0"/>
            <a:r>
              <a:rPr lang="fa-IR" dirty="0"/>
              <a:t>نفر دوم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93" y="-57838"/>
            <a:ext cx="1860881" cy="1860881"/>
          </a:xfrm>
          <a:prstGeom prst="rect">
            <a:avLst/>
          </a:prstGeom>
        </p:spPr>
      </p:pic>
      <p:pic>
        <p:nvPicPr>
          <p:cNvPr id="5122" name="Picture 2" descr="Image result for ‫موسسه ملی تحقیقات سلامت لوگو‬‎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5078" y1="61154" x2="55078" y2="61154"/>
                        <a14:foregroundMark x1="34375" y1="63077" x2="34375" y2="63077"/>
                        <a14:foregroundMark x1="46094" y1="69615" x2="46094" y2="69615"/>
                        <a14:foregroundMark x1="76563" y1="58077" x2="76563" y2="58077"/>
                        <a14:foregroundMark x1="68750" y1="61154" x2="58203" y2="76538"/>
                        <a14:foregroundMark x1="29688" y1="59615" x2="69922" y2="60385"/>
                        <a14:foregroundMark x1="24609" y1="59615" x2="39453" y2="74615"/>
                        <a14:foregroundMark x1="19531" y1="63077" x2="44141" y2="78077"/>
                        <a14:foregroundMark x1="45313" y1="81538" x2="72656" y2="59615"/>
                        <a14:foregroundMark x1="20703" y1="55385" x2="28516" y2="73846"/>
                        <a14:foregroundMark x1="23828" y1="70385" x2="40234" y2="79615"/>
                        <a14:backgroundMark x1="81641" y1="21154" x2="81641" y2="2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330" y="1"/>
            <a:ext cx="1430140" cy="167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3" b="89286" l="1333" r="98667">
                        <a14:foregroundMark x1="50667" y1="20982" x2="50667" y2="20982"/>
                        <a14:foregroundMark x1="51556" y1="38839" x2="51556" y2="38839"/>
                        <a14:foregroundMark x1="40444" y1="36607" x2="61778" y2="14286"/>
                        <a14:foregroundMark x1="31111" y1="50893" x2="79556" y2="51786"/>
                        <a14:foregroundMark x1="13778" y1="73214" x2="86667" y2="70536"/>
                        <a14:foregroundMark x1="40444" y1="37946" x2="34667" y2="8929"/>
                        <a14:foregroundMark x1="65333" y1="42411" x2="67111" y2="9821"/>
                        <a14:foregroundMark x1="24000" y1="21875" x2="67556" y2="15179"/>
                        <a14:foregroundMark x1="34667" y1="37500" x2="28444" y2="1339"/>
                        <a14:foregroundMark x1="29333" y1="56250" x2="84889" y2="60268"/>
                        <a14:foregroundMark x1="13333" y1="65625" x2="60889" y2="66518"/>
                        <a14:foregroundMark x1="84000" y1="81250" x2="73778" y2="64732"/>
                        <a14:foregroundMark x1="72889" y1="76786" x2="32000" y2="69196"/>
                        <a14:foregroundMark x1="48000" y1="77679" x2="5333" y2="62054"/>
                        <a14:foregroundMark x1="24000" y1="77679" x2="3556" y2="66518"/>
                        <a14:foregroundMark x1="78222" y1="46875" x2="22667" y2="45089"/>
                        <a14:foregroundMark x1="30222" y1="9821" x2="36000" y2="39732"/>
                        <a14:foregroundMark x1="62667" y1="7143" x2="76444" y2="40625"/>
                        <a14:foregroundMark x1="71111" y1="11607" x2="68444" y2="28571"/>
                        <a14:foregroundMark x1="58222" y1="4018" x2="46222" y2="4018"/>
                        <a14:foregroundMark x1="30222" y1="8929" x2="27556" y2="39732"/>
                        <a14:foregroundMark x1="85778" y1="66518" x2="98667" y2="70089"/>
                        <a14:foregroundMark x1="86667" y1="74107" x2="98667" y2="74107"/>
                        <a14:foregroundMark x1="43111" y1="79464" x2="1333" y2="71429"/>
                        <a14:foregroundMark x1="19111" y1="78571" x2="17333" y2="77679"/>
                        <a14:foregroundMark x1="5333" y1="76786" x2="5333" y2="76786"/>
                        <a14:foregroundMark x1="8889" y1="75893" x2="8889" y2="75893"/>
                        <a14:foregroundMark x1="6222" y1="81250" x2="6222" y2="81250"/>
                        <a14:foregroundMark x1="2667" y1="77679" x2="2667" y2="77679"/>
                        <a14:foregroundMark x1="2667" y1="77679" x2="2667" y2="77679"/>
                        <a14:foregroundMark x1="2667" y1="78571" x2="20000" y2="78571"/>
                        <a14:foregroundMark x1="10667" y1="80357" x2="3556" y2="647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0470" y="35276"/>
            <a:ext cx="1647863" cy="1640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303746-87FD-4C2A-8425-3BD14AB244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14621" y="0"/>
            <a:ext cx="12096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1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با شماره بن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15413" y="452670"/>
            <a:ext cx="10559819" cy="1035373"/>
          </a:xfrm>
          <a:prstGeom prst="rect">
            <a:avLst/>
          </a:prstGeom>
        </p:spPr>
        <p:txBody>
          <a:bodyPr anchor="ctr"/>
          <a:lstStyle>
            <a:lvl1pPr algn="r" rtl="1">
              <a:defRPr sz="4800" b="1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r>
              <a:rPr lang="fa-IR" altLang="ko-KR" dirty="0"/>
              <a:t>عنوان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814917" y="1989667"/>
            <a:ext cx="10464800" cy="4607984"/>
          </a:xfrm>
          <a:prstGeom prst="rect">
            <a:avLst/>
          </a:prstGeom>
        </p:spPr>
        <p:txBody>
          <a:bodyPr/>
          <a:lstStyle>
            <a:lvl1pPr marL="609585" indent="-609585" algn="r" rtl="1">
              <a:buFont typeface="+mj-lt"/>
              <a:buAutoNum type="arabicPeriod"/>
              <a:defRPr sz="3200" baseline="0">
                <a:solidFill>
                  <a:schemeClr val="tx1"/>
                </a:solidFill>
              </a:defRPr>
            </a:lvl1pPr>
            <a:lvl2pPr marL="1219170" indent="-609585" algn="r" rtl="1">
              <a:buFont typeface="+mj-lt"/>
              <a:buAutoNum type="arabicPeriod"/>
              <a:defRPr sz="2667" baseline="0"/>
            </a:lvl2pPr>
            <a:lvl3pPr marL="1676358" indent="-457189" algn="r" rtl="1">
              <a:buFont typeface="+mj-lt"/>
              <a:buAutoNum type="arabicPeriod"/>
              <a:defRPr sz="2400"/>
            </a:lvl3pPr>
            <a:lvl4pPr marL="2285943" indent="-457189" algn="r" rtl="1">
              <a:buFont typeface="+mj-lt"/>
              <a:buAutoNum type="arabicPeriod"/>
              <a:defRPr sz="2133" baseline="0"/>
            </a:lvl4pPr>
            <a:lvl5pPr algn="r" rtl="1">
              <a:defRPr/>
            </a:lvl5pPr>
          </a:lstStyle>
          <a:p>
            <a:pPr lvl="0"/>
            <a:r>
              <a:rPr lang="fa-IR" dirty="0"/>
              <a:t>سطح 1</a:t>
            </a:r>
            <a:endParaRPr lang="en-US" dirty="0"/>
          </a:p>
          <a:p>
            <a:pPr lvl="1"/>
            <a:r>
              <a:rPr lang="fa-IR" dirty="0"/>
              <a:t>سطح 2</a:t>
            </a:r>
            <a:endParaRPr lang="en-US" dirty="0"/>
          </a:p>
          <a:p>
            <a:pPr lvl="2"/>
            <a:r>
              <a:rPr lang="fa-IR" dirty="0"/>
              <a:t>سطح3</a:t>
            </a:r>
            <a:endParaRPr lang="en-US" dirty="0"/>
          </a:p>
          <a:p>
            <a:pPr lvl="3"/>
            <a:r>
              <a:rPr lang="fa-IR" dirty="0"/>
              <a:t>سطح 4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339" y="6141838"/>
            <a:ext cx="1056117" cy="461061"/>
          </a:xfrm>
          <a:prstGeom prst="rect">
            <a:avLst/>
          </a:prstGeo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921979" y="6424323"/>
            <a:ext cx="1056117" cy="461061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333" dirty="0"/>
              <a:t>ارایه</a:t>
            </a:r>
            <a:r>
              <a:rPr lang="fa-IR" sz="1333" baseline="0" dirty="0"/>
              <a:t> دهنده:</a:t>
            </a:r>
            <a:endParaRPr lang="en-US" sz="1333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89B0CF-F197-4F5E-9973-113BDE58B5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68" y="4997479"/>
            <a:ext cx="1015643" cy="1015643"/>
          </a:xfrm>
          <a:prstGeom prst="rect">
            <a:avLst/>
          </a:prstGeom>
        </p:spPr>
      </p:pic>
      <p:pic>
        <p:nvPicPr>
          <p:cNvPr id="17" name="Picture 2" descr="Image result for ‫موسسه ملی تحقیقات سلامت لوگو‬‎">
            <a:extLst>
              <a:ext uri="{FF2B5EF4-FFF2-40B4-BE49-F238E27FC236}">
                <a16:creationId xmlns:a16="http://schemas.microsoft.com/office/drawing/2014/main" id="{9FC389A2-C3C2-4669-BF6E-9D257DF987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5078" y1="61154" x2="55078" y2="61154"/>
                        <a14:foregroundMark x1="34375" y1="63077" x2="34375" y2="63077"/>
                        <a14:foregroundMark x1="46094" y1="69615" x2="46094" y2="69615"/>
                        <a14:foregroundMark x1="76563" y1="58077" x2="76563" y2="58077"/>
                        <a14:foregroundMark x1="68750" y1="61154" x2="58203" y2="76538"/>
                        <a14:foregroundMark x1="29688" y1="59615" x2="69922" y2="60385"/>
                        <a14:foregroundMark x1="24609" y1="59615" x2="39453" y2="74615"/>
                        <a14:foregroundMark x1="19531" y1="63077" x2="44141" y2="78077"/>
                        <a14:foregroundMark x1="45313" y1="81538" x2="72656" y2="59615"/>
                        <a14:foregroundMark x1="20703" y1="55385" x2="28516" y2="73846"/>
                        <a14:foregroundMark x1="23828" y1="70385" x2="40234" y2="79615"/>
                        <a14:backgroundMark x1="81641" y1="21154" x2="81641" y2="2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387" y="3091571"/>
            <a:ext cx="1200480" cy="14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9FCAA1-3E44-4450-BCA0-822F21435D1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3" b="89286" l="1333" r="98667">
                        <a14:foregroundMark x1="50667" y1="20982" x2="50667" y2="20982"/>
                        <a14:foregroundMark x1="51556" y1="38839" x2="51556" y2="38839"/>
                        <a14:foregroundMark x1="40444" y1="36607" x2="61778" y2="14286"/>
                        <a14:foregroundMark x1="31111" y1="50893" x2="79556" y2="51786"/>
                        <a14:foregroundMark x1="13778" y1="73214" x2="86667" y2="70536"/>
                        <a14:foregroundMark x1="40444" y1="37946" x2="34667" y2="8929"/>
                        <a14:foregroundMark x1="65333" y1="42411" x2="67111" y2="9821"/>
                        <a14:foregroundMark x1="24000" y1="21875" x2="67556" y2="15179"/>
                        <a14:foregroundMark x1="34667" y1="37500" x2="28444" y2="1339"/>
                        <a14:foregroundMark x1="29333" y1="56250" x2="84889" y2="60268"/>
                        <a14:foregroundMark x1="13333" y1="65625" x2="60889" y2="66518"/>
                        <a14:foregroundMark x1="84000" y1="81250" x2="73778" y2="64732"/>
                        <a14:foregroundMark x1="72889" y1="76786" x2="32000" y2="69196"/>
                        <a14:foregroundMark x1="48000" y1="77679" x2="5333" y2="62054"/>
                        <a14:foregroundMark x1="24000" y1="77679" x2="3556" y2="66518"/>
                        <a14:foregroundMark x1="78222" y1="46875" x2="22667" y2="45089"/>
                        <a14:foregroundMark x1="30222" y1="9821" x2="36000" y2="39732"/>
                        <a14:foregroundMark x1="62667" y1="7143" x2="76444" y2="40625"/>
                        <a14:foregroundMark x1="71111" y1="11607" x2="68444" y2="28571"/>
                        <a14:foregroundMark x1="58222" y1="4018" x2="46222" y2="4018"/>
                        <a14:foregroundMark x1="30222" y1="8929" x2="27556" y2="39732"/>
                        <a14:foregroundMark x1="85778" y1="66518" x2="98667" y2="70089"/>
                        <a14:foregroundMark x1="86667" y1="74107" x2="98667" y2="74107"/>
                        <a14:foregroundMark x1="43111" y1="79464" x2="1333" y2="71429"/>
                        <a14:foregroundMark x1="19111" y1="78571" x2="17333" y2="77679"/>
                        <a14:foregroundMark x1="5333" y1="76786" x2="5333" y2="76786"/>
                        <a14:foregroundMark x1="8889" y1="75893" x2="8889" y2="75893"/>
                        <a14:foregroundMark x1="6222" y1="81250" x2="6222" y2="81250"/>
                        <a14:foregroundMark x1="2667" y1="77679" x2="2667" y2="77679"/>
                        <a14:foregroundMark x1="2667" y1="77679" x2="2667" y2="77679"/>
                        <a14:foregroundMark x1="2667" y1="78571" x2="20000" y2="78571"/>
                        <a14:foregroundMark x1="10667" y1="80357" x2="3556" y2="647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3" y="355600"/>
            <a:ext cx="899380" cy="8953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2D7FE8-BAE8-4039-9B4F-CE6B0B4CB06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4741" y="1750189"/>
            <a:ext cx="660224" cy="84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61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با بولت پوین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15413" y="452670"/>
            <a:ext cx="10559819" cy="1035373"/>
          </a:xfrm>
          <a:prstGeom prst="rect">
            <a:avLst/>
          </a:prstGeom>
        </p:spPr>
        <p:txBody>
          <a:bodyPr anchor="ctr"/>
          <a:lstStyle>
            <a:lvl1pPr algn="r" rtl="1">
              <a:defRPr sz="4800" b="1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r>
              <a:rPr lang="fa-IR" altLang="ko-KR" dirty="0"/>
              <a:t>عنوان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814917" y="1989667"/>
            <a:ext cx="10464800" cy="4607984"/>
          </a:xfrm>
          <a:prstGeom prst="rect">
            <a:avLst/>
          </a:prstGeom>
        </p:spPr>
        <p:txBody>
          <a:bodyPr/>
          <a:lstStyle>
            <a:lvl1pPr algn="r" rtl="1">
              <a:defRPr sz="3200" baseline="0">
                <a:solidFill>
                  <a:schemeClr val="tx1"/>
                </a:solidFill>
              </a:defRPr>
            </a:lvl1pPr>
            <a:lvl2pPr algn="r" rtl="1">
              <a:defRPr sz="2667" baseline="0"/>
            </a:lvl2pPr>
            <a:lvl3pPr marL="1523962" indent="-304792" algn="r" rtl="1">
              <a:buFont typeface="Courier New" panose="02070309020205020404" pitchFamily="49" charset="0"/>
              <a:buChar char="o"/>
              <a:defRPr sz="2400"/>
            </a:lvl3pPr>
            <a:lvl4pPr algn="r" rtl="1">
              <a:defRPr sz="2133" baseline="0"/>
            </a:lvl4pPr>
            <a:lvl5pPr algn="r" rtl="1">
              <a:defRPr/>
            </a:lvl5pPr>
          </a:lstStyle>
          <a:p>
            <a:pPr lvl="0"/>
            <a:r>
              <a:rPr lang="fa-IR" dirty="0"/>
              <a:t>سطح 1</a:t>
            </a:r>
            <a:endParaRPr lang="en-US" dirty="0"/>
          </a:p>
          <a:p>
            <a:pPr lvl="1"/>
            <a:r>
              <a:rPr lang="fa-IR" dirty="0"/>
              <a:t>سطح 2</a:t>
            </a:r>
            <a:endParaRPr lang="en-US" dirty="0"/>
          </a:p>
          <a:p>
            <a:pPr lvl="2"/>
            <a:r>
              <a:rPr lang="fa-IR" dirty="0"/>
              <a:t>سطح3</a:t>
            </a:r>
            <a:endParaRPr lang="en-US" dirty="0"/>
          </a:p>
          <a:p>
            <a:pPr lvl="3"/>
            <a:r>
              <a:rPr lang="fa-IR" dirty="0"/>
              <a:t>سطح 4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339" y="6141838"/>
            <a:ext cx="1056117" cy="461061"/>
          </a:xfrm>
          <a:prstGeom prst="rect">
            <a:avLst/>
          </a:prstGeo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921979" y="6424323"/>
            <a:ext cx="1056117" cy="461061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333" dirty="0"/>
              <a:t>ارایه</a:t>
            </a:r>
            <a:r>
              <a:rPr lang="fa-IR" sz="1333" baseline="0" dirty="0"/>
              <a:t> دهنده:</a:t>
            </a:r>
            <a:endParaRPr lang="en-US" sz="1333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2A11A9-6444-4761-8DC6-1965C1547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68" y="4997479"/>
            <a:ext cx="1015643" cy="1015643"/>
          </a:xfrm>
          <a:prstGeom prst="rect">
            <a:avLst/>
          </a:prstGeom>
        </p:spPr>
      </p:pic>
      <p:pic>
        <p:nvPicPr>
          <p:cNvPr id="9" name="Picture 2" descr="Image result for ‫موسسه ملی تحقیقات سلامت لوگو‬‎">
            <a:extLst>
              <a:ext uri="{FF2B5EF4-FFF2-40B4-BE49-F238E27FC236}">
                <a16:creationId xmlns:a16="http://schemas.microsoft.com/office/drawing/2014/main" id="{B2227D77-39A7-4022-8BCB-2078446301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5078" y1="61154" x2="55078" y2="61154"/>
                        <a14:foregroundMark x1="34375" y1="63077" x2="34375" y2="63077"/>
                        <a14:foregroundMark x1="46094" y1="69615" x2="46094" y2="69615"/>
                        <a14:foregroundMark x1="76563" y1="58077" x2="76563" y2="58077"/>
                        <a14:foregroundMark x1="68750" y1="61154" x2="58203" y2="76538"/>
                        <a14:foregroundMark x1="29688" y1="59615" x2="69922" y2="60385"/>
                        <a14:foregroundMark x1="24609" y1="59615" x2="39453" y2="74615"/>
                        <a14:foregroundMark x1="19531" y1="63077" x2="44141" y2="78077"/>
                        <a14:foregroundMark x1="45313" y1="81538" x2="72656" y2="59615"/>
                        <a14:foregroundMark x1="20703" y1="55385" x2="28516" y2="73846"/>
                        <a14:foregroundMark x1="23828" y1="70385" x2="40234" y2="79615"/>
                        <a14:backgroundMark x1="81641" y1="21154" x2="81641" y2="2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387" y="3091571"/>
            <a:ext cx="1200480" cy="14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0F860C-DBA2-4BDE-925B-E0A83259A1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3" b="89286" l="1333" r="98667">
                        <a14:foregroundMark x1="50667" y1="20982" x2="50667" y2="20982"/>
                        <a14:foregroundMark x1="51556" y1="38839" x2="51556" y2="38839"/>
                        <a14:foregroundMark x1="40444" y1="36607" x2="61778" y2="14286"/>
                        <a14:foregroundMark x1="31111" y1="50893" x2="79556" y2="51786"/>
                        <a14:foregroundMark x1="13778" y1="73214" x2="86667" y2="70536"/>
                        <a14:foregroundMark x1="40444" y1="37946" x2="34667" y2="8929"/>
                        <a14:foregroundMark x1="65333" y1="42411" x2="67111" y2="9821"/>
                        <a14:foregroundMark x1="24000" y1="21875" x2="67556" y2="15179"/>
                        <a14:foregroundMark x1="34667" y1="37500" x2="28444" y2="1339"/>
                        <a14:foregroundMark x1="29333" y1="56250" x2="84889" y2="60268"/>
                        <a14:foregroundMark x1="13333" y1="65625" x2="60889" y2="66518"/>
                        <a14:foregroundMark x1="84000" y1="81250" x2="73778" y2="64732"/>
                        <a14:foregroundMark x1="72889" y1="76786" x2="32000" y2="69196"/>
                        <a14:foregroundMark x1="48000" y1="77679" x2="5333" y2="62054"/>
                        <a14:foregroundMark x1="24000" y1="77679" x2="3556" y2="66518"/>
                        <a14:foregroundMark x1="78222" y1="46875" x2="22667" y2="45089"/>
                        <a14:foregroundMark x1="30222" y1="9821" x2="36000" y2="39732"/>
                        <a14:foregroundMark x1="62667" y1="7143" x2="76444" y2="40625"/>
                        <a14:foregroundMark x1="71111" y1="11607" x2="68444" y2="28571"/>
                        <a14:foregroundMark x1="58222" y1="4018" x2="46222" y2="4018"/>
                        <a14:foregroundMark x1="30222" y1="8929" x2="27556" y2="39732"/>
                        <a14:foregroundMark x1="85778" y1="66518" x2="98667" y2="70089"/>
                        <a14:foregroundMark x1="86667" y1="74107" x2="98667" y2="74107"/>
                        <a14:foregroundMark x1="43111" y1="79464" x2="1333" y2="71429"/>
                        <a14:foregroundMark x1="19111" y1="78571" x2="17333" y2="77679"/>
                        <a14:foregroundMark x1="5333" y1="76786" x2="5333" y2="76786"/>
                        <a14:foregroundMark x1="8889" y1="75893" x2="8889" y2="75893"/>
                        <a14:foregroundMark x1="6222" y1="81250" x2="6222" y2="81250"/>
                        <a14:foregroundMark x1="2667" y1="77679" x2="2667" y2="77679"/>
                        <a14:foregroundMark x1="2667" y1="77679" x2="2667" y2="77679"/>
                        <a14:foregroundMark x1="2667" y1="78571" x2="20000" y2="78571"/>
                        <a14:foregroundMark x1="10667" y1="80357" x2="3556" y2="647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3" y="355600"/>
            <a:ext cx="899380" cy="895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DA0C-1852-43D7-BB7C-D64C37BF667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4741" y="1750189"/>
            <a:ext cx="660224" cy="84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2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با دوستو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672063" y="1892300"/>
            <a:ext cx="4702903" cy="4512733"/>
          </a:xfrm>
          <a:prstGeom prst="rect">
            <a:avLst/>
          </a:prstGeom>
        </p:spPr>
        <p:txBody>
          <a:bodyPr numCol="1" rtlCol="1"/>
          <a:lstStyle>
            <a:lvl1pPr marL="0" indent="0" algn="r" rtl="1">
              <a:buNone/>
              <a:defRPr sz="3733" baseline="0"/>
            </a:lvl1pPr>
          </a:lstStyle>
          <a:p>
            <a:pPr lvl="0"/>
            <a:r>
              <a:rPr lang="fa-IR" dirty="0"/>
              <a:t>ستون اول</a:t>
            </a:r>
          </a:p>
          <a:p>
            <a:pPr lvl="0"/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91478" y="1892300"/>
            <a:ext cx="4702903" cy="4512733"/>
          </a:xfrm>
          <a:prstGeom prst="rect">
            <a:avLst/>
          </a:prstGeom>
        </p:spPr>
        <p:txBody>
          <a:bodyPr numCol="1" rtlCol="1"/>
          <a:lstStyle>
            <a:lvl1pPr marL="0" indent="0" algn="r" rtl="1">
              <a:buNone/>
              <a:defRPr sz="3733" baseline="0"/>
            </a:lvl1pPr>
          </a:lstStyle>
          <a:p>
            <a:pPr lvl="0"/>
            <a:r>
              <a:rPr lang="fa-IR" dirty="0"/>
              <a:t>ستون دوم</a:t>
            </a:r>
          </a:p>
          <a:p>
            <a:pPr lvl="0"/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>
            <a:lvl1pPr algn="r" rtl="1">
              <a:defRPr>
                <a:solidFill>
                  <a:schemeClr val="accent1"/>
                </a:solidFill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339" y="6141838"/>
            <a:ext cx="1056117" cy="461061"/>
          </a:xfrm>
          <a:prstGeom prst="rect">
            <a:avLst/>
          </a:prstGeo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0921979" y="6424323"/>
            <a:ext cx="1056117" cy="461061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333" dirty="0"/>
              <a:t>ارایه</a:t>
            </a:r>
            <a:r>
              <a:rPr lang="fa-IR" sz="1333" baseline="0" dirty="0"/>
              <a:t> دهنده:</a:t>
            </a:r>
            <a:endParaRPr lang="en-US" sz="1333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323E69-487A-4F76-94CA-53DCE8E135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68" y="4997479"/>
            <a:ext cx="1015643" cy="1015643"/>
          </a:xfrm>
          <a:prstGeom prst="rect">
            <a:avLst/>
          </a:prstGeom>
        </p:spPr>
      </p:pic>
      <p:pic>
        <p:nvPicPr>
          <p:cNvPr id="16" name="Picture 2" descr="Image result for ‫موسسه ملی تحقیقات سلامت لوگو‬‎">
            <a:extLst>
              <a:ext uri="{FF2B5EF4-FFF2-40B4-BE49-F238E27FC236}">
                <a16:creationId xmlns:a16="http://schemas.microsoft.com/office/drawing/2014/main" id="{28CB6735-73B4-4266-9525-BE816DBE5A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5078" y1="61154" x2="55078" y2="61154"/>
                        <a14:foregroundMark x1="34375" y1="63077" x2="34375" y2="63077"/>
                        <a14:foregroundMark x1="46094" y1="69615" x2="46094" y2="69615"/>
                        <a14:foregroundMark x1="76563" y1="58077" x2="76563" y2="58077"/>
                        <a14:foregroundMark x1="68750" y1="61154" x2="58203" y2="76538"/>
                        <a14:foregroundMark x1="29688" y1="59615" x2="69922" y2="60385"/>
                        <a14:foregroundMark x1="24609" y1="59615" x2="39453" y2="74615"/>
                        <a14:foregroundMark x1="19531" y1="63077" x2="44141" y2="78077"/>
                        <a14:foregroundMark x1="45313" y1="81538" x2="72656" y2="59615"/>
                        <a14:foregroundMark x1="20703" y1="55385" x2="28516" y2="73846"/>
                        <a14:foregroundMark x1="23828" y1="70385" x2="40234" y2="79615"/>
                        <a14:backgroundMark x1="81641" y1="21154" x2="81641" y2="2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387" y="3091571"/>
            <a:ext cx="1200480" cy="14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00D2AA-14C7-46AE-9307-D5AE69236D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3" b="89286" l="1333" r="98667">
                        <a14:foregroundMark x1="50667" y1="20982" x2="50667" y2="20982"/>
                        <a14:foregroundMark x1="51556" y1="38839" x2="51556" y2="38839"/>
                        <a14:foregroundMark x1="40444" y1="36607" x2="61778" y2="14286"/>
                        <a14:foregroundMark x1="31111" y1="50893" x2="79556" y2="51786"/>
                        <a14:foregroundMark x1="13778" y1="73214" x2="86667" y2="70536"/>
                        <a14:foregroundMark x1="40444" y1="37946" x2="34667" y2="8929"/>
                        <a14:foregroundMark x1="65333" y1="42411" x2="67111" y2="9821"/>
                        <a14:foregroundMark x1="24000" y1="21875" x2="67556" y2="15179"/>
                        <a14:foregroundMark x1="34667" y1="37500" x2="28444" y2="1339"/>
                        <a14:foregroundMark x1="29333" y1="56250" x2="84889" y2="60268"/>
                        <a14:foregroundMark x1="13333" y1="65625" x2="60889" y2="66518"/>
                        <a14:foregroundMark x1="84000" y1="81250" x2="73778" y2="64732"/>
                        <a14:foregroundMark x1="72889" y1="76786" x2="32000" y2="69196"/>
                        <a14:foregroundMark x1="48000" y1="77679" x2="5333" y2="62054"/>
                        <a14:foregroundMark x1="24000" y1="77679" x2="3556" y2="66518"/>
                        <a14:foregroundMark x1="78222" y1="46875" x2="22667" y2="45089"/>
                        <a14:foregroundMark x1="30222" y1="9821" x2="36000" y2="39732"/>
                        <a14:foregroundMark x1="62667" y1="7143" x2="76444" y2="40625"/>
                        <a14:foregroundMark x1="71111" y1="11607" x2="68444" y2="28571"/>
                        <a14:foregroundMark x1="58222" y1="4018" x2="46222" y2="4018"/>
                        <a14:foregroundMark x1="30222" y1="8929" x2="27556" y2="39732"/>
                        <a14:foregroundMark x1="85778" y1="66518" x2="98667" y2="70089"/>
                        <a14:foregroundMark x1="86667" y1="74107" x2="98667" y2="74107"/>
                        <a14:foregroundMark x1="43111" y1="79464" x2="1333" y2="71429"/>
                        <a14:foregroundMark x1="19111" y1="78571" x2="17333" y2="77679"/>
                        <a14:foregroundMark x1="5333" y1="76786" x2="5333" y2="76786"/>
                        <a14:foregroundMark x1="8889" y1="75893" x2="8889" y2="75893"/>
                        <a14:foregroundMark x1="6222" y1="81250" x2="6222" y2="81250"/>
                        <a14:foregroundMark x1="2667" y1="77679" x2="2667" y2="77679"/>
                        <a14:foregroundMark x1="2667" y1="77679" x2="2667" y2="77679"/>
                        <a14:foregroundMark x1="2667" y1="78571" x2="20000" y2="78571"/>
                        <a14:foregroundMark x1="10667" y1="80357" x2="3556" y2="647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3" y="355600"/>
            <a:ext cx="899380" cy="8953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364AC9-31EB-4F4D-A476-B3AFD3B227A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4741" y="1750189"/>
            <a:ext cx="660224" cy="84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5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شک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395790" y="1076739"/>
            <a:ext cx="9400423" cy="4704523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871531" y="1508787"/>
            <a:ext cx="8448939" cy="384042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1391478" y="3899926"/>
            <a:ext cx="9409045" cy="7110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B Titr" panose="00000700000000000000" pitchFamily="2" charset="-78"/>
              </a:defRPr>
            </a:lvl1pPr>
          </a:lstStyle>
          <a:p>
            <a:r>
              <a:rPr lang="fa-IR" altLang="ko-KR" dirty="0"/>
              <a:t>با تشکر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391478" y="4685135"/>
            <a:ext cx="9409045" cy="3513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867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B Titr" panose="00000700000000000000" pitchFamily="2" charset="-78"/>
              </a:defRPr>
            </a:lvl1pPr>
          </a:lstStyle>
          <a:p>
            <a:pPr lvl="0"/>
            <a:r>
              <a:rPr lang="fa-IR" altLang="ko-KR" dirty="0"/>
              <a:t>مرکز تحقیقات بیماریهای غیرواگیر </a:t>
            </a:r>
            <a:endParaRPr lang="ko-KR" altLang="en-US" dirty="0"/>
          </a:p>
        </p:txBody>
      </p:sp>
      <p:pic>
        <p:nvPicPr>
          <p:cNvPr id="3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20" y="1757898"/>
            <a:ext cx="1313645" cy="19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339" y="6141838"/>
            <a:ext cx="1056117" cy="461061"/>
          </a:xfrm>
          <a:prstGeom prst="rect">
            <a:avLst/>
          </a:prstGeo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921979" y="6424323"/>
            <a:ext cx="1056117" cy="461061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333" dirty="0"/>
              <a:t>ارایه</a:t>
            </a:r>
            <a:r>
              <a:rPr lang="fa-IR" sz="1333" baseline="0" dirty="0"/>
              <a:t> دهنده:</a:t>
            </a:r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106801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40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777" y="6382207"/>
            <a:ext cx="358840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400" b="1">
                <a:solidFill>
                  <a:schemeClr val="accent1"/>
                </a:solidFill>
              </a:defRPr>
            </a:lvl1pPr>
          </a:lstStyle>
          <a:p>
            <a:fld id="{9EE92F51-9D7A-4895-B642-F19EBC2F54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00039" y="6382207"/>
            <a:ext cx="628377" cy="21544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SLIDE </a:t>
            </a:r>
            <a:r>
              <a:rPr lang="en-US" sz="1400" b="1" dirty="0">
                <a:solidFill>
                  <a:schemeClr val="accent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54441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79000">
              <a:schemeClr val="bg2">
                <a:lumMod val="52000"/>
                <a:lumOff val="48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90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microsoft.com/office/2007/relationships/hdphoto" Target="../media/hdphoto3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880315"/>
            <a:ext cx="12191997" cy="1937305"/>
          </a:xfrm>
        </p:spPr>
        <p:txBody>
          <a:bodyPr/>
          <a:lstStyle/>
          <a:p>
            <a:pPr rtl="1"/>
            <a:r>
              <a:rPr lang="fa-IR" dirty="0" smtClean="0">
                <a:cs typeface="B Nazanin" panose="00000400000000000000" pitchFamily="2" charset="-78"/>
              </a:rPr>
              <a:t>بخش آزمایشگاه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پیمایش </a:t>
            </a:r>
            <a:r>
              <a:rPr lang="fa-IR" dirty="0">
                <a:cs typeface="B Nazanin" panose="00000400000000000000" pitchFamily="2" charset="-78"/>
              </a:rPr>
              <a:t>ملی بیماری های غیرواگیر(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332007" y="4229100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ویلما کاظمی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8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011" y="370055"/>
            <a:ext cx="10033506" cy="1035373"/>
          </a:xfrm>
        </p:spPr>
        <p:txBody>
          <a:bodyPr/>
          <a:lstStyle/>
          <a:p>
            <a:r>
              <a:rPr lang="fa-IR" sz="4400" dirty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وسایل جانبی که انتظار می رود در محل نمونه گیری </a:t>
            </a:r>
            <a:r>
              <a:rPr lang="fa-IR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روستا</a:t>
            </a:r>
            <a:r>
              <a:rPr lang="fa-IR" sz="4400" dirty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موجود باشد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30861" y="1668810"/>
            <a:ext cx="10558501" cy="1462193"/>
          </a:xfrm>
        </p:spPr>
        <p:txBody>
          <a:bodyPr/>
          <a:lstStyle/>
          <a:p>
            <a:pPr marL="0" indent="0">
              <a:buNone/>
            </a:pPr>
            <a:r>
              <a:rPr lang="ar-SA" dirty="0">
                <a:latin typeface="Titr" panose="00000700000000000000" pitchFamily="2" charset="-78"/>
                <a:cs typeface="B Nazanin" panose="00000400000000000000" pitchFamily="2" charset="-78"/>
              </a:rPr>
              <a:t>روپوش آزمایشگاه، دستكش</a:t>
            </a:r>
            <a:r>
              <a:rPr lang="fa-IR" dirty="0">
                <a:latin typeface="Titr" panose="00000700000000000000" pitchFamily="2" charset="-78"/>
                <a:cs typeface="B Nazanin" panose="00000400000000000000" pitchFamily="2" charset="-78"/>
              </a:rPr>
              <a:t>، </a:t>
            </a:r>
            <a:r>
              <a:rPr lang="ar-SA" dirty="0" smtClean="0">
                <a:latin typeface="Titr" panose="00000700000000000000" pitchFamily="2" charset="-78"/>
                <a:cs typeface="B Nazanin" panose="00000400000000000000" pitchFamily="2" charset="-78"/>
              </a:rPr>
              <a:t>اتیل </a:t>
            </a:r>
            <a:r>
              <a:rPr lang="ar-SA" dirty="0">
                <a:latin typeface="Titr" panose="00000700000000000000" pitchFamily="2" charset="-78"/>
                <a:cs typeface="B Nazanin" panose="00000400000000000000" pitchFamily="2" charset="-78"/>
              </a:rPr>
              <a:t>الكل 70 </a:t>
            </a:r>
            <a:r>
              <a:rPr lang="ar-SA" dirty="0" smtClean="0">
                <a:latin typeface="Titr" panose="00000700000000000000" pitchFamily="2" charset="-78"/>
                <a:cs typeface="B Nazanin" panose="00000400000000000000" pitchFamily="2" charset="-78"/>
              </a:rPr>
              <a:t>درصد</a:t>
            </a:r>
            <a:r>
              <a:rPr lang="fa-IR" dirty="0" smtClean="0">
                <a:latin typeface="Titr" panose="00000700000000000000" pitchFamily="2" charset="-78"/>
                <a:cs typeface="B Nazanin" panose="00000400000000000000" pitchFamily="2" charset="-78"/>
              </a:rPr>
              <a:t> </a:t>
            </a:r>
            <a:r>
              <a:rPr lang="ar-SA" dirty="0" smtClean="0">
                <a:latin typeface="Titr" panose="00000700000000000000" pitchFamily="2" charset="-78"/>
                <a:cs typeface="B Nazanin" panose="00000400000000000000" pitchFamily="2" charset="-78"/>
              </a:rPr>
              <a:t>و </a:t>
            </a:r>
            <a:r>
              <a:rPr lang="ar-SA" dirty="0">
                <a:latin typeface="Titr" panose="00000700000000000000" pitchFamily="2" charset="-78"/>
                <a:cs typeface="B Nazanin" panose="00000400000000000000" pitchFamily="2" charset="-78"/>
              </a:rPr>
              <a:t>ظروف مخصوص دفع سرسوزن</a:t>
            </a:r>
            <a:r>
              <a:rPr lang="en-US" dirty="0">
                <a:latin typeface="Titr" panose="00000700000000000000" pitchFamily="2" charset="-78"/>
                <a:cs typeface="B Nazanin" panose="00000400000000000000" pitchFamily="2" charset="-78"/>
              </a:rPr>
              <a:t>‌</a:t>
            </a:r>
            <a:r>
              <a:rPr lang="ar-SA" dirty="0">
                <a:latin typeface="Titr" panose="00000700000000000000" pitchFamily="2" charset="-78"/>
                <a:cs typeface="B Nazanin" panose="00000400000000000000" pitchFamily="2" charset="-78"/>
              </a:rPr>
              <a:t>های آلوده 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Box</a:t>
            </a:r>
            <a:r>
              <a:rPr lang="ar-S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و فشارسنج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3" y="3131003"/>
            <a:ext cx="2269072" cy="2269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604" y="2927502"/>
            <a:ext cx="1734258" cy="2559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57" y="3131003"/>
            <a:ext cx="1566245" cy="2334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b="16683"/>
          <a:stretch/>
        </p:blipFill>
        <p:spPr>
          <a:xfrm>
            <a:off x="5352647" y="3131003"/>
            <a:ext cx="1689235" cy="2446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307" y="3229283"/>
            <a:ext cx="2253071" cy="20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tx1"/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مراحل انجام نمونه‌گیری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94" y="2091296"/>
            <a:ext cx="6087255" cy="4050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4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نکات پیش از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خونگیری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99456" y="1758478"/>
            <a:ext cx="10842290" cy="4015305"/>
          </a:xfrm>
        </p:spPr>
        <p:txBody>
          <a:bodyPr/>
          <a:lstStyle/>
          <a:p>
            <a:pPr marL="548640" indent="-54864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a-IR" sz="2000" b="1" dirty="0">
                <a:cs typeface="B Nazanin" panose="00000400000000000000" pitchFamily="2" charset="-78"/>
              </a:rPr>
              <a:t> </a:t>
            </a:r>
            <a:r>
              <a:rPr lang="fa-IR" sz="2000" dirty="0">
                <a:latin typeface="Titr" panose="00000700000000000000" pitchFamily="2" charset="-78"/>
                <a:cs typeface="B Nazanin" panose="00000400000000000000" pitchFamily="2" charset="-78"/>
              </a:rPr>
              <a:t>پیش از شروع خون گیری باید تمامی اطلاعات لازم اعم از تاریخ نمونه گیری، شرایط ناشتا بودن، مدت زمان نمونه گیری و احتمال تکرار مراجعات برای فرآیند لکه گیری در اختیار افراد گذاشته شود.</a:t>
            </a:r>
          </a:p>
          <a:p>
            <a:pPr marL="548640" indent="-54864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a-IR" sz="2000" dirty="0">
                <a:latin typeface="Titr" panose="00000700000000000000" pitchFamily="2" charset="-78"/>
                <a:cs typeface="B Nazanin" panose="00000400000000000000" pitchFamily="2" charset="-78"/>
              </a:rPr>
              <a:t>از آنجا که مطالعه استپس در سطح وسیع انجام شده و از تعداد 25000 فرد نمونه گیری می شود؛ تمامی کارشناسان آزمایشگاه باید نکات ایمنی را به منظور جلوگیری از انتقال ویروس و باکتری های بیماری زا رعایت کنند. بدین منظور لازم است که </a:t>
            </a:r>
            <a:r>
              <a:rPr lang="fa-IR" sz="2000" dirty="0" smtClean="0">
                <a:latin typeface="Titr" panose="00000700000000000000" pitchFamily="2" charset="-78"/>
                <a:cs typeface="B Nazanin" panose="00000400000000000000" pitchFamily="2" charset="-78"/>
              </a:rPr>
              <a:t>کارشناسان</a:t>
            </a:r>
            <a:r>
              <a:rPr lang="en-US" sz="2000" dirty="0" smtClean="0">
                <a:latin typeface="Titr" panose="00000700000000000000" pitchFamily="2" charset="-78"/>
                <a:cs typeface="B Nazanin" panose="00000400000000000000" pitchFamily="2" charset="-78"/>
              </a:rPr>
              <a:t>  </a:t>
            </a:r>
            <a:r>
              <a:rPr lang="fa-IR" sz="2000" dirty="0" smtClean="0">
                <a:latin typeface="Titr" panose="00000700000000000000" pitchFamily="2" charset="-78"/>
                <a:cs typeface="B Nazanin" panose="00000400000000000000" pitchFamily="2" charset="-78"/>
              </a:rPr>
              <a:t> </a:t>
            </a:r>
            <a:r>
              <a:rPr lang="fa-IR" sz="2000" dirty="0">
                <a:latin typeface="Titr" panose="00000700000000000000" pitchFamily="2" charset="-78"/>
                <a:cs typeface="B Nazanin" panose="00000400000000000000" pitchFamily="2" charset="-78"/>
              </a:rPr>
              <a:t>آزمایشگاه همواره از </a:t>
            </a:r>
            <a:r>
              <a:rPr lang="fa-IR" sz="2000" dirty="0" smtClean="0">
                <a:latin typeface="Titr" panose="00000700000000000000" pitchFamily="2" charset="-78"/>
                <a:cs typeface="B Nazanin" panose="00000400000000000000" pitchFamily="2" charset="-78"/>
              </a:rPr>
              <a:t>روپوش، ماسک و </a:t>
            </a:r>
            <a:r>
              <a:rPr lang="fa-IR" sz="2000" dirty="0">
                <a:latin typeface="Titr" panose="00000700000000000000" pitchFamily="2" charset="-78"/>
                <a:cs typeface="B Nazanin" panose="00000400000000000000" pitchFamily="2" charset="-78"/>
              </a:rPr>
              <a:t>دستکش استفاده نمایند.</a:t>
            </a:r>
          </a:p>
          <a:p>
            <a:pPr marL="548640" indent="-54864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rgbClr val="C00000"/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پرسنل آزمایشگاه ها باید حتما واکسینه باشند و مورد تایید اداره امور آزمایشگاه های استان باشند</a:t>
            </a:r>
            <a:r>
              <a:rPr lang="fa-IR" sz="2400" b="1" dirty="0" smtClean="0">
                <a:solidFill>
                  <a:srgbClr val="C00000"/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.</a:t>
            </a:r>
            <a:endParaRPr lang="en-US" sz="2400" b="1" dirty="0">
              <a:solidFill>
                <a:srgbClr val="C00000"/>
              </a:solidFill>
              <a:latin typeface="Titr" panose="00000700000000000000" pitchFamily="2" charset="-78"/>
              <a:cs typeface="B Nazanin" panose="00000400000000000000" pitchFamily="2" charset="-78"/>
            </a:endParaRPr>
          </a:p>
          <a:p>
            <a:pPr marL="548640" indent="-54864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C00000"/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شرکت کننده محترم حداقل 48 ساعت پس از پرسشگری باید به آزمایشگاه منتخب مراجعه نماید.</a:t>
            </a:r>
            <a:endParaRPr lang="en-US" sz="4000" b="1" dirty="0">
              <a:solidFill>
                <a:srgbClr val="C00000"/>
              </a:solidFill>
              <a:latin typeface="Titr" panose="00000700000000000000" pitchFamily="2" charset="-78"/>
              <a:cs typeface="B Nazanin" panose="00000400000000000000" pitchFamily="2" charset="-78"/>
            </a:endParaRPr>
          </a:p>
          <a:p>
            <a:pPr marL="54864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92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tx1"/>
                </a:solidFill>
                <a:latin typeface="ذ دشظ"/>
                <a:cs typeface="B Nazanin" panose="00000400000000000000" pitchFamily="2" charset="-78"/>
              </a:rPr>
              <a:t>نکات پیش از </a:t>
            </a:r>
            <a:r>
              <a:rPr lang="fa-IR" dirty="0" smtClean="0">
                <a:solidFill>
                  <a:schemeClr val="tx1"/>
                </a:solidFill>
                <a:latin typeface="ذ دشظ"/>
                <a:cs typeface="B Nazanin" panose="00000400000000000000" pitchFamily="2" charset="-78"/>
              </a:rPr>
              <a:t>خونگیری</a:t>
            </a:r>
            <a:endParaRPr lang="en-US" dirty="0">
              <a:solidFill>
                <a:schemeClr val="tx1"/>
              </a:solidFill>
              <a:latin typeface="ذ دشظ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99456" y="2226735"/>
            <a:ext cx="10464800" cy="2691385"/>
          </a:xfrm>
        </p:spPr>
        <p:txBody>
          <a:bodyPr/>
          <a:lstStyle/>
          <a:p>
            <a:pPr marL="0" lvl="0" indent="0" algn="just" defTabSz="914400" latinLnBrk="0">
              <a:lnSpc>
                <a:spcPct val="115000"/>
              </a:lnSpc>
              <a:spcBef>
                <a:spcPts val="0"/>
              </a:spcBef>
              <a:buNone/>
            </a:pPr>
            <a:r>
              <a:rPr lang="fa-IR" sz="3600" dirty="0">
                <a:solidFill>
                  <a:prstClr val="black"/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* </a:t>
            </a:r>
            <a:r>
              <a:rPr lang="fa-IR" sz="4000" dirty="0">
                <a:solidFill>
                  <a:prstClr val="black"/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لازم به ذکر است که </a:t>
            </a:r>
            <a:r>
              <a:rPr lang="fa-IR" sz="4000" dirty="0" smtClean="0">
                <a:solidFill>
                  <a:prstClr val="black"/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کارشناسان محترم </a:t>
            </a:r>
            <a:r>
              <a:rPr lang="fa-IR" sz="4000" dirty="0">
                <a:solidFill>
                  <a:prstClr val="black"/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آزمایشگاه پس از انجام آزمون آنلاین و کسب امتیاز مورد تایید، نام کاربری برای آنها </a:t>
            </a:r>
            <a:r>
              <a:rPr lang="fa-IR" sz="4000" dirty="0" smtClean="0">
                <a:solidFill>
                  <a:prstClr val="black"/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تعریف </a:t>
            </a:r>
            <a:r>
              <a:rPr lang="fa-IR" sz="4000" dirty="0">
                <a:solidFill>
                  <a:prstClr val="black"/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می شود و می توانند وارد نرم افزار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fa-IR" sz="4000" dirty="0">
                <a:latin typeface="Titr" panose="00000700000000000000" pitchFamily="2" charset="-78"/>
                <a:cs typeface="B Nazanin" panose="00000400000000000000" pitchFamily="2" charset="-78"/>
              </a:rPr>
              <a:t> </a:t>
            </a:r>
            <a:r>
              <a:rPr lang="fa-IR" sz="4000" dirty="0">
                <a:solidFill>
                  <a:prstClr val="black"/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شوند.</a:t>
            </a:r>
            <a:endParaRPr lang="en-US" sz="5400" dirty="0">
              <a:solidFill>
                <a:prstClr val="black"/>
              </a:solidFill>
              <a:latin typeface="Titr" panose="00000700000000000000" pitchFamily="2" charset="-78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70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شرکت کننده محترم موظف است:</a:t>
            </a:r>
            <a:endParaRPr lang="en-US" dirty="0">
              <a:solidFill>
                <a:schemeClr val="tx1">
                  <a:lumMod val="50000"/>
                </a:schemeClr>
              </a:solidFill>
              <a:latin typeface="Titr" panose="00000700000000000000" pitchFamily="2" charset="-78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48013" y="2647871"/>
            <a:ext cx="9712174" cy="2334139"/>
          </a:xfrm>
        </p:spPr>
        <p:txBody>
          <a:bodyPr/>
          <a:lstStyle/>
          <a:p>
            <a:pPr lvl="0"/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برای مراجعه به آزمایشگاه منتخب در تاریخ و زمان تعیین شده با شرایط ذکر شده در فرم </a:t>
            </a:r>
            <a:r>
              <a:rPr lang="fa-I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آمادگی فردی، </a:t>
            </a: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حتما با ماسک حضور یابد.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0"/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فاصله اجتماعی را از سایر شرکت کنندگان رعایت کند.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0"/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تماس دست ها با چشم، دهان و بینی جدا خودداری کند.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2794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437" y="195093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مسئول پذیرش موظف است: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99456" y="1382160"/>
            <a:ext cx="10464800" cy="4607984"/>
          </a:xfrm>
        </p:spPr>
        <p:txBody>
          <a:bodyPr/>
          <a:lstStyle/>
          <a:p>
            <a:pPr marL="0" lvl="0" indent="0" algn="justLow" defTabSz="914400" latinLnBrk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1. ابتدای هر روز پیش از شروع پذیرش شرکت کننده ها همگام سازی با تبلت را انجام دهد؛ به این معنا که </a:t>
            </a:r>
            <a:r>
              <a:rPr lang="fa-IR" sz="2800" b="1" u="sng" spc="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اینترنت متصل شود </a:t>
            </a:r>
            <a:r>
              <a:rPr lang="fa-IR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در نرم افزار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steps</a:t>
            </a:r>
            <a:r>
              <a:rPr lang="fa-IR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وارد صفحه کاربری خود شود.</a:t>
            </a:r>
            <a:endParaRPr lang="fa-IR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lvl="0" indent="0" algn="justLow" defTabSz="914400" latinLnBrk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2. پ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 از ورود فرد به آزمایشگاه</a:t>
            </a: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دریافت کارت فرد و احراز هویت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کدملی فرد را در تبلت وارد کرده و پس از ورود به صفحه مربوط به فرد، تمامی اطلاعات اعم از نام، نام خانوادگی را با مشخصات فرد تطبیق دهد.</a:t>
            </a:r>
            <a:endParaRPr lang="fa-IR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lvl="0" indent="0" algn="justLow" defTabSz="914400" latinLnBrk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نکته: کارشناس آزمایشگاه حتما قبل از انجام پذیرش باید به اینترنت متصل شود و همگام سازی را انجام دهد؛ همچنین قبل از انتقال تبلت ها به </a:t>
            </a:r>
            <a:r>
              <a:rPr lang="fa-IR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روستاها </a:t>
            </a:r>
            <a:r>
              <a:rPr lang="fa-I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برای پذیرش باید هرروز در </a:t>
            </a:r>
            <a:r>
              <a:rPr lang="fa-IR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شهر </a:t>
            </a:r>
            <a:r>
              <a:rPr lang="fa-I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تبلت به اینترنت متصل شود و همگام سازی انجام شود سپس تبلت به روستا تحویل داده  شود.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21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444" y="375396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مسئول پذیرش موظف است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03615" y="1410769"/>
            <a:ext cx="10464800" cy="4016940"/>
          </a:xfrm>
        </p:spPr>
        <p:txBody>
          <a:bodyPr/>
          <a:lstStyle/>
          <a:p>
            <a:pPr marL="0" lvl="0" indent="0" algn="justLow" defTabSz="914400" latinLnBrk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3. 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پس از تطبیق اطلاعات فرد، </a:t>
            </a: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کد منحصر به فرد درج شده روی یک بسته فردی ارسال شده به آزمایشگاه را به فرد تخصیص دهد و این کد را در تبلت و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روی کارت فرد ثبت کند( تا مشخص شود هر کد ملی چه کد اختصاصی فردی را دریافت نموده است). 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lvl="0" indent="0" algn="justLow" defTabSz="914400" latinLnBrk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4. کارت را همراه با بسته فردی به شرکت کننده تحویل دهد و او را برای انجام نمونه گیری به آزمایشگاه راهنمایی کند.  </a:t>
            </a:r>
          </a:p>
          <a:p>
            <a:pPr marL="0" lvl="0" indent="0" algn="justLow" defTabSz="914400" latinLnBrk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fa-IR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lvl="0" indent="0" algn="justLow" defTabSz="914400" latinLnBrk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افراد شرکت کننده پس از مراجعه به بخش نمونه گیری، کارت و بسته فردی خود را به نمونه گیر تحویل دهند.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602" t="14921" r="66167" b="7790"/>
          <a:stretch/>
        </p:blipFill>
        <p:spPr>
          <a:xfrm rot="5400000">
            <a:off x="6590225" y="4814205"/>
            <a:ext cx="1346602" cy="2230785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t="2442" r="2864" b="15118"/>
          <a:stretch/>
        </p:blipFill>
        <p:spPr>
          <a:xfrm>
            <a:off x="3678836" y="5241700"/>
            <a:ext cx="1916219" cy="13611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53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437" y="195093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مسئول پذیرش موظف است: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18869" y="1969988"/>
            <a:ext cx="9730953" cy="3215966"/>
          </a:xfrm>
        </p:spPr>
        <p:txBody>
          <a:bodyPr/>
          <a:lstStyle/>
          <a:p>
            <a:pPr marL="342900" lvl="0" indent="-342900" algn="justLow" defTabSz="914400" latinLnBrk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	هنگام مراجعه شرکت کننده فاصله اجتماعی را رعایت نموده و حتما از ماسک و دستکش استفاده نماید.</a:t>
            </a:r>
          </a:p>
          <a:p>
            <a:pPr marL="342900" lvl="0" indent="-342900" algn="justLow" defTabSz="914400" latinLnBrk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	پس از دریافت کارت فردی، احراز هویت شرکت کننده با کارت ملی و تحویل بسته های فردی، میز خود را با محلول های ضدعفونی کننده سطوح و یا الکل 70 درصد ضدعفونی نموده و شرکت کننده بعدی را پذیرش نماید.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94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475" y="272365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نمونه‌گیر موظف است: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99456" y="1635596"/>
            <a:ext cx="10464800" cy="4607984"/>
          </a:xfrm>
        </p:spPr>
        <p:txBody>
          <a:bodyPr/>
          <a:lstStyle/>
          <a:p>
            <a:pPr marL="0" lvl="0" indent="0" algn="justLow" defTabSz="914400" latinLnBrk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1. </a:t>
            </a: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کد ثبت شده روی کارت فرد و کد درج شده روی بسته فردی را مطابقت دهد و در صورت مغایرت اطلاعات، به مسئول مربوطه گزارش دهد.</a:t>
            </a:r>
          </a:p>
          <a:p>
            <a:pPr marL="0" lvl="0" indent="0" algn="justLow" defTabSz="914400" latinLnBrk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2. </a:t>
            </a: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پس از مطابقت اطلاعات، لیبل موجود در بسته فردی را پشت کارت فرد بچسباند.</a:t>
            </a:r>
          </a:p>
          <a:p>
            <a:pPr marL="0" lvl="0" indent="0" algn="justLow" defTabSz="914400" latinLnBrk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نکته: </a:t>
            </a:r>
            <a:r>
              <a:rPr lang="ar-SA" sz="2400" b="1" dirty="0">
                <a:solidFill>
                  <a:srgbClr val="C00000"/>
                </a:solidFill>
                <a:latin typeface="Calibri"/>
                <a:cs typeface="B Nazanin" panose="00000400000000000000" pitchFamily="2" charset="-78"/>
              </a:rPr>
              <a:t>اجزای داخل بسته را از لحاظ نوع و تعداد لوله ها و برچسب (لیبل) کنترل کند.</a:t>
            </a:r>
            <a:endParaRPr lang="fa-IR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lvl="0" indent="0" algn="justLow" defTabSz="914400" latinLnBrk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3. </a:t>
            </a:r>
            <a:r>
              <a:rPr lang="ar-S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اطلاعات فرد شرکت کننده را در 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فرم نمونه گیری(کاغذی و تبلت) ثبت نماید و سپس نمونه گیری را طبق دستورالعمل های استاندارد(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</a:t>
            </a:r>
            <a:r>
              <a:rPr lang="fa-IR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نمونه گیری)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انجام دهد.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lvl="0" indent="0" defTabSz="914400" latinLnBrk="0">
              <a:spcBef>
                <a:spcPts val="0"/>
              </a:spcBef>
              <a:buNone/>
            </a:pPr>
            <a:r>
              <a:rPr lang="fa-I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4. </a:t>
            </a: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بعد از انجام نمونه گیری، کارت فرد را در بسته فردی قرار دهد.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توجه: </a:t>
            </a:r>
            <a:r>
              <a:rPr lang="ar-SA" b="1" dirty="0" smtClean="0">
                <a:solidFill>
                  <a:srgbClr val="C00000"/>
                </a:solidFill>
                <a:latin typeface="Calibri"/>
                <a:cs typeface="B Nazanin" panose="00000400000000000000" pitchFamily="2" charset="-78"/>
              </a:rPr>
              <a:t>هنگام </a:t>
            </a:r>
            <a:r>
              <a:rPr lang="ar-SA" b="1" dirty="0">
                <a:solidFill>
                  <a:srgbClr val="C00000"/>
                </a:solidFill>
                <a:latin typeface="Calibri"/>
                <a:cs typeface="B Nazanin" panose="00000400000000000000" pitchFamily="2" charset="-78"/>
              </a:rPr>
              <a:t>نمونه گیری حتما از ماسک </a:t>
            </a:r>
            <a:r>
              <a:rPr lang="fa-IR" b="1" dirty="0" smtClean="0">
                <a:solidFill>
                  <a:srgbClr val="C00000"/>
                </a:solidFill>
                <a:latin typeface="Calibri"/>
                <a:cs typeface="B Nazanin" panose="00000400000000000000" pitchFamily="2" charset="-78"/>
              </a:rPr>
              <a:t>و دستکش </a:t>
            </a:r>
            <a:r>
              <a:rPr lang="ar-SA" b="1" dirty="0" smtClean="0">
                <a:solidFill>
                  <a:srgbClr val="C00000"/>
                </a:solidFill>
                <a:latin typeface="Calibri"/>
                <a:cs typeface="B Nazanin" panose="00000400000000000000" pitchFamily="2" charset="-78"/>
              </a:rPr>
              <a:t>استفاده </a:t>
            </a:r>
            <a:r>
              <a:rPr lang="ar-SA" b="1" dirty="0">
                <a:solidFill>
                  <a:srgbClr val="C00000"/>
                </a:solidFill>
                <a:latin typeface="Calibri"/>
                <a:cs typeface="B Nazanin" panose="00000400000000000000" pitchFamily="2" charset="-78"/>
              </a:rPr>
              <a:t>نماید.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99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959" y="182213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نمونه‌گیر موظف است: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89608" y="1533854"/>
            <a:ext cx="10464800" cy="3218450"/>
          </a:xfrm>
        </p:spPr>
        <p:txBody>
          <a:bodyPr/>
          <a:lstStyle/>
          <a:p>
            <a:pPr marL="0" lvl="0" indent="0" algn="justLow" defTabSz="914400" latinLnBrk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4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5. </a:t>
            </a:r>
            <a:r>
              <a:rPr lang="ar-SA" sz="24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بر اساس استانداردهای تعیین شده </a:t>
            </a:r>
            <a:r>
              <a:rPr lang="fa-IR" sz="24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لازم است </a:t>
            </a:r>
            <a:r>
              <a:rPr lang="ar-SA" sz="24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تمام افراد در زمان خون گیری، </a:t>
            </a:r>
            <a:r>
              <a:rPr lang="fa-IR" sz="24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8 تا </a:t>
            </a:r>
            <a:r>
              <a:rPr lang="ar-SA" sz="2400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12ساعت </a:t>
            </a:r>
            <a:r>
              <a:rPr lang="ar-SA" sz="24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ناشتا باشند. در هر صورت، مدت زمان ناشتا بودن افراد باید ثبت شود.</a:t>
            </a:r>
            <a:endParaRPr lang="fa-IR" sz="2400" dirty="0">
              <a:solidFill>
                <a:prstClr val="black"/>
              </a:solidFill>
              <a:latin typeface="Calibri"/>
              <a:cs typeface="B Nazanin" panose="00000400000000000000" pitchFamily="2" charset="-78"/>
            </a:endParaRPr>
          </a:p>
          <a:p>
            <a:pPr marL="0" lvl="0" indent="0" algn="justLow" defTabSz="914400" latinLnBrk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800" b="1" dirty="0">
                <a:solidFill>
                  <a:srgbClr val="FF0000"/>
                </a:solidFill>
                <a:latin typeface="Calibri"/>
                <a:cs typeface="B Nazanin" panose="00000400000000000000" pitchFamily="2" charset="-78"/>
              </a:rPr>
              <a:t>توجه: حتما سرسوزن مقابل شرکت کننده باز شود</a:t>
            </a:r>
            <a:r>
              <a:rPr lang="fa-IR" sz="2800" b="1" dirty="0" smtClean="0">
                <a:solidFill>
                  <a:srgbClr val="FF0000"/>
                </a:solidFill>
                <a:latin typeface="Calibri"/>
                <a:cs typeface="B Nazanin" panose="00000400000000000000" pitchFamily="2" charset="-78"/>
              </a:rPr>
              <a:t>.</a:t>
            </a:r>
          </a:p>
          <a:p>
            <a:pPr marL="0" lvl="0" indent="0" algn="justLow" defTabSz="914400" latinLnBrk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800" b="1" dirty="0">
                <a:solidFill>
                  <a:srgbClr val="FF0000"/>
                </a:solidFill>
                <a:latin typeface="Calibri"/>
                <a:cs typeface="B Nazanin" panose="00000400000000000000" pitchFamily="2" charset="-78"/>
              </a:rPr>
              <a:t/>
            </a:r>
            <a:br>
              <a:rPr lang="fa-IR" sz="2800" b="1" dirty="0">
                <a:solidFill>
                  <a:srgbClr val="FF0000"/>
                </a:solidFill>
                <a:latin typeface="Calibri"/>
                <a:cs typeface="B Nazanin" panose="00000400000000000000" pitchFamily="2" charset="-78"/>
              </a:rPr>
            </a:br>
            <a:r>
              <a:rPr lang="fa-IR" sz="2800" b="1" dirty="0">
                <a:solidFill>
                  <a:srgbClr val="FF0000"/>
                </a:solidFill>
                <a:latin typeface="Calibri"/>
                <a:cs typeface="B Nazanin" panose="00000400000000000000" pitchFamily="2" charset="-78"/>
              </a:rPr>
              <a:t>نکته: خونگیری حتما با رعایت ترتیب ذکر شده در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</a:t>
            </a:r>
            <a:r>
              <a:rPr lang="fa-IR" sz="2400" b="1" dirty="0">
                <a:solidFill>
                  <a:srgbClr val="FF0000"/>
                </a:solidFill>
                <a:latin typeface="Calibri"/>
                <a:cs typeface="B Nazanin" panose="00000400000000000000" pitchFamily="2" charset="-78"/>
              </a:rPr>
              <a:t> </a:t>
            </a:r>
            <a:r>
              <a:rPr lang="fa-IR" sz="2800" b="1" dirty="0">
                <a:solidFill>
                  <a:srgbClr val="FF0000"/>
                </a:solidFill>
                <a:latin typeface="Calibri"/>
                <a:cs typeface="B Nazanin" panose="00000400000000000000" pitchFamily="2" charset="-78"/>
              </a:rPr>
              <a:t>انجام شود. (ابتدا لوله های سرم، سپس سدیم فلوراید و در نهایت خون کامل)</a:t>
            </a:r>
            <a:endParaRPr lang="fa-IR" sz="2800" b="1" dirty="0">
              <a:solidFill>
                <a:prstClr val="black"/>
              </a:solidFill>
              <a:latin typeface="Calibri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09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432" y="246930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>
                    <a:lumMod val="50000"/>
                  </a:schemeClr>
                </a:solidFill>
                <a:cs typeface="B Nazanin" panose="00000400000000000000" pitchFamily="2" charset="-78"/>
              </a:rPr>
              <a:t>فرآیند گام سوم </a:t>
            </a:r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Nazanin" panose="00000400000000000000" pitchFamily="2" charset="-78"/>
              </a:rPr>
              <a:t>مطالعه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10432" y="1533854"/>
            <a:ext cx="10464800" cy="4607984"/>
          </a:xfrm>
        </p:spPr>
        <p:txBody>
          <a:bodyPr/>
          <a:lstStyle/>
          <a:p>
            <a:pPr marL="0" indent="0">
              <a:buNone/>
            </a:pPr>
            <a:r>
              <a:rPr lang="fa-IR" dirty="0"/>
              <a:t>- </a:t>
            </a:r>
            <a:r>
              <a:rPr lang="fa-IR" b="1" dirty="0">
                <a:latin typeface="Titr" panose="00000700000000000000" pitchFamily="2" charset="-78"/>
                <a:cs typeface="B Nazanin" panose="00000400000000000000" pitchFamily="2" charset="-78"/>
              </a:rPr>
              <a:t>اطلاع رسانی قبل از شروع نمونه گیری</a:t>
            </a:r>
            <a:br>
              <a:rPr lang="fa-IR" b="1" dirty="0">
                <a:latin typeface="Titr" panose="00000700000000000000" pitchFamily="2" charset="-78"/>
                <a:cs typeface="B Nazanin" panose="00000400000000000000" pitchFamily="2" charset="-78"/>
              </a:rPr>
            </a:br>
            <a:r>
              <a:rPr lang="fa-IR" b="1" dirty="0">
                <a:latin typeface="Titr" panose="00000700000000000000" pitchFamily="2" charset="-78"/>
                <a:cs typeface="B Nazanin" panose="00000400000000000000" pitchFamily="2" charset="-78"/>
              </a:rPr>
              <a:t/>
            </a:r>
            <a:br>
              <a:rPr lang="fa-IR" b="1" dirty="0">
                <a:latin typeface="Titr" panose="00000700000000000000" pitchFamily="2" charset="-78"/>
                <a:cs typeface="B Nazanin" panose="00000400000000000000" pitchFamily="2" charset="-78"/>
              </a:rPr>
            </a:br>
            <a:r>
              <a:rPr lang="fa-IR" b="1" dirty="0">
                <a:latin typeface="Titr" panose="00000700000000000000" pitchFamily="2" charset="-78"/>
                <a:cs typeface="B Nazanin" panose="00000400000000000000" pitchFamily="2" charset="-78"/>
              </a:rPr>
              <a:t>- </a:t>
            </a:r>
            <a:r>
              <a:rPr lang="fa-IR" b="1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وسایل مورد نیاز نمونه گیری</a:t>
            </a:r>
            <a:br>
              <a:rPr lang="fa-IR" b="1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fa-IR" b="1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fa-IR" b="1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fa-IR" b="1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- </a:t>
            </a:r>
            <a:r>
              <a:rPr lang="fa-IR" b="1" dirty="0">
                <a:latin typeface="Titr" panose="00000700000000000000" pitchFamily="2" charset="-78"/>
                <a:cs typeface="B Nazanin" panose="00000400000000000000" pitchFamily="2" charset="-78"/>
              </a:rPr>
              <a:t>مراحل انجام نمونه‌گیری</a:t>
            </a:r>
            <a:br>
              <a:rPr lang="fa-IR" b="1" dirty="0">
                <a:latin typeface="Titr" panose="00000700000000000000" pitchFamily="2" charset="-78"/>
                <a:cs typeface="B Nazanin" panose="00000400000000000000" pitchFamily="2" charset="-78"/>
              </a:rPr>
            </a:br>
            <a:r>
              <a:rPr lang="fa-IR" b="1" dirty="0">
                <a:latin typeface="Titr" panose="00000700000000000000" pitchFamily="2" charset="-78"/>
                <a:cs typeface="B Nazanin" panose="00000400000000000000" pitchFamily="2" charset="-78"/>
              </a:rPr>
              <a:t/>
            </a:r>
            <a:br>
              <a:rPr lang="fa-IR" b="1" dirty="0">
                <a:latin typeface="Titr" panose="00000700000000000000" pitchFamily="2" charset="-78"/>
                <a:cs typeface="B Nazanin" panose="00000400000000000000" pitchFamily="2" charset="-78"/>
              </a:rPr>
            </a:br>
            <a:r>
              <a:rPr lang="fa-IR" b="1" dirty="0">
                <a:latin typeface="Titr" panose="00000700000000000000" pitchFamily="2" charset="-78"/>
                <a:cs typeface="B Nazanin" panose="00000400000000000000" pitchFamily="2" charset="-78"/>
              </a:rPr>
              <a:t>- جداسازی نمونه های خون</a:t>
            </a:r>
            <a:br>
              <a:rPr lang="fa-IR" b="1" dirty="0">
                <a:latin typeface="Titr" panose="00000700000000000000" pitchFamily="2" charset="-78"/>
                <a:cs typeface="B Nazanin" panose="00000400000000000000" pitchFamily="2" charset="-78"/>
              </a:rPr>
            </a:br>
            <a:r>
              <a:rPr lang="fa-IR" b="1" dirty="0">
                <a:latin typeface="Titr" panose="00000700000000000000" pitchFamily="2" charset="-78"/>
                <a:cs typeface="B Nazanin" panose="00000400000000000000" pitchFamily="2" charset="-78"/>
              </a:rPr>
              <a:t/>
            </a:r>
            <a:br>
              <a:rPr lang="fa-IR" b="1" dirty="0">
                <a:latin typeface="Titr" panose="00000700000000000000" pitchFamily="2" charset="-78"/>
                <a:cs typeface="B Nazanin" panose="00000400000000000000" pitchFamily="2" charset="-78"/>
              </a:rPr>
            </a:br>
            <a:r>
              <a:rPr lang="fa-IR" b="1" dirty="0">
                <a:latin typeface="Titr" panose="00000700000000000000" pitchFamily="2" charset="-78"/>
                <a:cs typeface="B Nazanin" panose="00000400000000000000" pitchFamily="2" charset="-78"/>
              </a:rPr>
              <a:t>- </a:t>
            </a:r>
            <a:r>
              <a:rPr lang="fa-IR" b="1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نگهداري موقت و ارسال نمونه‌ها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3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437" y="230183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نمونه‌گیر موظف است: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99456" y="1613286"/>
            <a:ext cx="10464800" cy="3861106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fa-IR" sz="2000" b="1" dirty="0" smtClean="0">
                <a:latin typeface="Titr" panose="00000700000000000000" pitchFamily="2" charset="-78"/>
                <a:cs typeface="B Nazanin" panose="00000400000000000000" pitchFamily="2" charset="-78"/>
              </a:rPr>
              <a:t>6. </a:t>
            </a:r>
            <a:r>
              <a:rPr lang="fa-IR" sz="2000" b="1" dirty="0">
                <a:latin typeface="Titr" panose="00000700000000000000" pitchFamily="2" charset="-78"/>
                <a:cs typeface="B Nazanin" panose="00000400000000000000" pitchFamily="2" charset="-78"/>
              </a:rPr>
              <a:t>در زمان خونگیری باید تمامی استانداردهای لازم برای خونگیری را رعایت کند:</a:t>
            </a:r>
            <a:endParaRPr lang="fa-IR" sz="2000" dirty="0">
              <a:latin typeface="Titr" panose="00000700000000000000" pitchFamily="2" charset="-78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240" algn="r"/>
              </a:tabLst>
            </a:pPr>
            <a:r>
              <a:rPr lang="ar-SA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حداكثر به‌مدت يك دقيقه مي‌توان</a:t>
            </a:r>
            <a:r>
              <a:rPr lang="fa-IR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د</a:t>
            </a:r>
            <a:r>
              <a:rPr lang="ar-SA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از </a:t>
            </a:r>
            <a:r>
              <a:rPr lang="fa-IR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گارو</a:t>
            </a:r>
            <a:r>
              <a:rPr lang="ar-SA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استفاده ك</a:t>
            </a:r>
            <a:r>
              <a:rPr lang="fa-IR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ن</a:t>
            </a:r>
            <a:r>
              <a:rPr lang="ar-SA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د</a:t>
            </a:r>
            <a:r>
              <a:rPr lang="fa-IR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000" dirty="0">
              <a:latin typeface="Titr" panose="00000700000000000000" pitchFamily="2" charset="-78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240" algn="r"/>
              </a:tabLst>
            </a:pPr>
            <a:r>
              <a:rPr lang="ar-SA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بلافاصله پس از خونگیری </a:t>
            </a:r>
            <a:r>
              <a:rPr lang="fa-IR" sz="2000" dirty="0" smtClean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لوله های حاوی مواد ضد انعقاد </a:t>
            </a:r>
            <a:r>
              <a:rPr lang="fa-IR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را </a:t>
            </a:r>
            <a:r>
              <a:rPr lang="ar-SA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5 تا ۱۰ بار</a:t>
            </a:r>
            <a:r>
              <a:rPr lang="ar-SA" sz="2000" b="1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به آرامی </a:t>
            </a:r>
            <a:r>
              <a:rPr lang="ar-SA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سر و ته </a:t>
            </a:r>
            <a:r>
              <a:rPr lang="fa-IR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کن</a:t>
            </a:r>
            <a:r>
              <a:rPr lang="ar-SA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د. </a:t>
            </a:r>
            <a:endParaRPr lang="en-US" sz="2000" dirty="0">
              <a:latin typeface="Titr" panose="00000700000000000000" pitchFamily="2" charset="-78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بعد از خون</a:t>
            </a:r>
            <a:r>
              <a:rPr lang="fa-IR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گ</a:t>
            </a:r>
            <a:r>
              <a:rPr lang="ar-SA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يري، موضع را از نظر بند آمدن خون کنترل کرده و با چسب ضدحساسيت بپوشاند. </a:t>
            </a:r>
            <a:endParaRPr lang="en-US" sz="2000" dirty="0">
              <a:latin typeface="Titr" panose="00000700000000000000" pitchFamily="2" charset="-78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بدون گذاشتن سرپوش بر روی سوزن، سوزن را در ظروف ایمن </a:t>
            </a:r>
            <a:r>
              <a:rPr lang="ar-SA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Safety Box</a:t>
            </a:r>
            <a:r>
              <a:rPr lang="ar-SA" sz="1800" dirty="0">
                <a:latin typeface="Times New Roman" panose="02020603050405020304" pitchFamily="18" charset="0"/>
                <a:cs typeface="B Nazanin" panose="00000400000000000000" pitchFamily="2" charset="-78"/>
              </a:rPr>
              <a:t>) </a:t>
            </a:r>
            <a:r>
              <a:rPr lang="ar-SA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دفع و از بريدن و يا خم‌کردن سوزن‌ها خودداري کند.</a:t>
            </a:r>
            <a:endParaRPr lang="en-US" sz="2000" dirty="0">
              <a:latin typeface="Titr" panose="00000700000000000000" pitchFamily="2" charset="-78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خونگیری از دست چپ یا راست تفاوتی ندارد و نمونه گیر می‌تواند در صورت یافتن رگ مناسب از آنها نمونه گیری نماید</a:t>
            </a:r>
            <a:r>
              <a:rPr lang="fa-IR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000" dirty="0">
              <a:latin typeface="Titr" panose="00000700000000000000" pitchFamily="2" charset="-78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نمونه گیر باید کلیه نکات ایمنی را رعایت کرده و از وسایل حفاظتی شامل دستکش، روپوش، ماسک و </a:t>
            </a:r>
            <a:r>
              <a:rPr lang="fa-IR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غیره </a:t>
            </a:r>
            <a:r>
              <a:rPr lang="ar-SA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استفاده ن</a:t>
            </a:r>
            <a:r>
              <a:rPr lang="fa-IR" sz="20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ماید.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a-IR" sz="2000" dirty="0">
              <a:latin typeface="Titr" panose="00000700000000000000" pitchFamily="2" charset="-78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a-IR" sz="2000" dirty="0">
              <a:latin typeface="Titr" panose="00000700000000000000" pitchFamily="2" charset="-78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a-IR" sz="2000" dirty="0">
              <a:latin typeface="Titr" panose="00000700000000000000" pitchFamily="2" charset="-78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en-US" sz="2400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70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16" y="220850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نمونه‌گیر موظف است: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84616" y="1488043"/>
            <a:ext cx="10734004" cy="4653795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SzPct val="90000"/>
              <a:buNone/>
              <a:tabLst>
                <a:tab pos="228600" algn="l"/>
              </a:tabLst>
            </a:pPr>
            <a:r>
              <a:rPr lang="fa-IR" sz="20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7. </a:t>
            </a:r>
            <a:r>
              <a:rPr lang="ar-SA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بلافاصله پس از خون گیری، لوله </a:t>
            </a:r>
            <a:r>
              <a:rPr lang="fa-IR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با درپوش طوسی</a:t>
            </a:r>
            <a:r>
              <a:rPr lang="ar-SA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رنگ را در اختیار مسؤول سانتریفیوژ قرار دهد. </a:t>
            </a:r>
            <a:endParaRPr lang="fa-IR" sz="20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SzPct val="90000"/>
              <a:buNone/>
              <a:tabLst>
                <a:tab pos="228600" algn="l"/>
              </a:tabLst>
            </a:pPr>
            <a:r>
              <a:rPr lang="ar-SA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اگر نمونه همولیز شده است؛ پیش از خوردن صبحانه توسط </a:t>
            </a:r>
            <a:r>
              <a:rPr lang="fa-IR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فرد</a:t>
            </a:r>
            <a:r>
              <a:rPr lang="ar-SA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، نمونه گیری را تکرار کند.</a:t>
            </a:r>
            <a:endParaRPr lang="en-US" sz="2000" b="1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algn="just">
              <a:lnSpc>
                <a:spcPct val="150000"/>
              </a:lnSpc>
              <a:buSzPct val="90000"/>
              <a:buNone/>
            </a:pPr>
            <a:r>
              <a:rPr lang="fa-IR" sz="20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8. </a:t>
            </a:r>
            <a:r>
              <a:rPr lang="ar-SA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در صورت بروز هرگونه مشکلی نظير از بين رفتن نمونه در اثر ريختن که سبب حذف نمونه در حین آماده‌سازی آن گردد؛ نمونه‌گیر بايد اتفاق پیش آمده را در فرم </a:t>
            </a:r>
            <a:r>
              <a:rPr lang="fa-IR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مربوطه </a:t>
            </a:r>
            <a:r>
              <a:rPr lang="ar-SA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در تبلت ثبت کند. </a:t>
            </a:r>
            <a:endParaRPr lang="fa-IR" sz="20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algn="just">
              <a:lnSpc>
                <a:spcPct val="150000"/>
              </a:lnSpc>
              <a:buSzPct val="90000"/>
              <a:buNone/>
            </a:pPr>
            <a:r>
              <a:rPr lang="fa-IR" sz="20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9. </a:t>
            </a:r>
            <a:r>
              <a:rPr lang="ar-SA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از همكاران نمونه‌گير درخواست مي‌شود نكات مربوط به جلوگيري از هموليز نمونه‌ها را دقيقا رعايت نمايند. </a:t>
            </a:r>
            <a:endParaRPr lang="fa-IR" sz="20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algn="just">
              <a:lnSpc>
                <a:spcPct val="150000"/>
              </a:lnSpc>
              <a:buSzPct val="90000"/>
              <a:buNone/>
            </a:pPr>
            <a:r>
              <a:rPr lang="ar-SA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بدین منظور، موارد زير یادآوری مي‌گردد:</a:t>
            </a:r>
            <a:endParaRPr lang="en-US" sz="20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algn="just">
              <a:lnSpc>
                <a:spcPct val="150000"/>
              </a:lnSpc>
              <a:buSzPct val="90000"/>
              <a:buNone/>
            </a:pPr>
            <a:r>
              <a:rPr lang="fa-IR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- نمونه‌گيري بعد از خشك شدن الكل انجام شود (آغشتگی خون با الكل مي‌تواند باعث هموليز و نادرستی نتايج آزمايش شود).</a:t>
            </a:r>
            <a:endParaRPr lang="en-US" sz="20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algn="just">
              <a:lnSpc>
                <a:spcPct val="150000"/>
              </a:lnSpc>
              <a:buSzPct val="90000"/>
              <a:buNone/>
            </a:pPr>
            <a:r>
              <a:rPr lang="fa-IR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- از تكان دادن شديد لوله‌ها در زمان مخلوط كردن نمونه‌ها با ضد انعقاد پرهيز شود</a:t>
            </a:r>
            <a:r>
              <a:rPr lang="fa-IR" sz="20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.</a:t>
            </a:r>
            <a:endParaRPr lang="en-US" sz="2000" b="1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algn="just">
              <a:lnSpc>
                <a:spcPct val="150000"/>
              </a:lnSpc>
              <a:buSzPct val="90000"/>
              <a:buNone/>
            </a:pPr>
            <a:r>
              <a:rPr lang="fa-IR" sz="20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10. </a:t>
            </a:r>
            <a:r>
              <a:rPr lang="fa-IR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در پایان نمونه‌گیری، نمونه‌گیر موظف است اطلاعات خواسته شده را در فرم نمونه‌گیری وارد کرده و به مسؤول‌ آزمایشگاه تحویل دهد.</a:t>
            </a:r>
            <a:endParaRPr lang="en-US" sz="20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algn="l" rtl="0">
              <a:lnSpc>
                <a:spcPct val="150000"/>
              </a:lnSpc>
              <a:buNone/>
            </a:pPr>
            <a:endParaRPr lang="en-US" sz="20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35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0526" y="2264309"/>
            <a:ext cx="10796635" cy="1741021"/>
          </a:xfrm>
        </p:spPr>
        <p:txBody>
          <a:bodyPr/>
          <a:lstStyle/>
          <a:p>
            <a:pPr marL="0" indent="0">
              <a:buNone/>
            </a:pPr>
            <a:r>
              <a:rPr lang="fa-IR" sz="2800" b="1" dirty="0">
                <a:solidFill>
                  <a:srgbClr val="C00000"/>
                </a:solidFill>
                <a:latin typeface="Arial" pitchFamily="34" charset="0"/>
                <a:cs typeface="B Nazanin" panose="00000400000000000000" pitchFamily="2" charset="-78"/>
              </a:rPr>
              <a:t>11. </a:t>
            </a:r>
            <a:r>
              <a:rPr lang="fa-IR" sz="2800" b="1" dirty="0" smtClean="0">
                <a:solidFill>
                  <a:srgbClr val="C00000"/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نمونه‌گیر محترم </a:t>
            </a:r>
            <a:r>
              <a:rPr lang="fa-IR" sz="2800" b="1" dirty="0">
                <a:solidFill>
                  <a:srgbClr val="C00000"/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موظف است</a:t>
            </a:r>
            <a:r>
              <a:rPr lang="fa-IR" sz="2800" b="1" dirty="0">
                <a:solidFill>
                  <a:srgbClr val="C00000"/>
                </a:solidFill>
                <a:latin typeface="Arial" pitchFamily="34" charset="0"/>
                <a:cs typeface="B Nazanin" panose="00000400000000000000" pitchFamily="2" charset="-78"/>
              </a:rPr>
              <a:t> در پایان هرروز برای ارسال اطلاعات نمونه گیری آن روز، حتما </a:t>
            </a:r>
            <a:r>
              <a:rPr lang="fa-IR" sz="2800" b="1" u="sng" dirty="0">
                <a:solidFill>
                  <a:srgbClr val="C00000"/>
                </a:solidFill>
                <a:latin typeface="Arial" pitchFamily="34" charset="0"/>
                <a:cs typeface="B Nazanin" panose="00000400000000000000" pitchFamily="2" charset="-78"/>
              </a:rPr>
              <a:t>به اینترنت متصل شود </a:t>
            </a:r>
            <a:r>
              <a:rPr lang="fa-IR" sz="2800" b="1" dirty="0">
                <a:solidFill>
                  <a:srgbClr val="C00000"/>
                </a:solidFill>
                <a:latin typeface="Arial" pitchFamily="34" charset="0"/>
                <a:cs typeface="B Nazanin" panose="00000400000000000000" pitchFamily="2" charset="-78"/>
              </a:rPr>
              <a:t>و از ارسال اطلاعات به سرور اطمینان حاصل نماید.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95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437" y="336760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نمونه خون کامل </a:t>
            </a:r>
            <a:r>
              <a:rPr lang="fa-I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 Blood</a:t>
            </a:r>
            <a:r>
              <a:rPr lang="fa-IR" sz="4400" dirty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99456" y="1537814"/>
            <a:ext cx="10464800" cy="1827953"/>
          </a:xfrm>
        </p:spPr>
        <p:txBody>
          <a:bodyPr/>
          <a:lstStyle/>
          <a:p>
            <a:pPr marL="0" lvl="0" indent="0" algn="just" defTabSz="9144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برای جمع آوری خون کامل باید لوله 3 میلی لیتری دارای ضد انعقاد را به هولدر وصل کرده و منتظر مکش خون به داخل لوله شد؛ به طوری که حداقل 2.5 میلی لیتر خون وارد لوله شود. پس از خونگیری باید لوله حاوی خون کامل را 5 تا 10 مرتبه به آرامی سرو ته کرد و پس از آن، در یخچال 8-2 درجه سلسیوس نگهداری شود.</a:t>
            </a:r>
            <a:endParaRPr lang="en-US" sz="20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748" y="3365767"/>
            <a:ext cx="2427849" cy="3237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93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534" y="237124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حجم کلی نمونه های جمع آوری شده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4965" y="5764699"/>
            <a:ext cx="4282796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(2*7)</a:t>
            </a:r>
            <a:r>
              <a:rPr lang="en-US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n-US" sz="2400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en-US" sz="2000" dirty="0">
                <a:solidFill>
                  <a:prstClr val="black"/>
                </a:solidFill>
                <a:cs typeface="B Nazanin" panose="00000400000000000000" pitchFamily="2" charset="-78"/>
              </a:rPr>
              <a:t>+</a:t>
            </a:r>
            <a:r>
              <a:rPr lang="en-US" sz="2400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n-US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en-US" sz="2000" dirty="0">
                <a:solidFill>
                  <a:prstClr val="black"/>
                </a:solidFill>
                <a:cs typeface="B Nazanin" panose="00000400000000000000" pitchFamily="2" charset="-78"/>
              </a:rPr>
              <a:t>+</a:t>
            </a:r>
            <a:r>
              <a:rPr lang="en-US" sz="2400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n-US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cs typeface="B Nazanin" panose="00000400000000000000" pitchFamily="2" charset="-78"/>
              </a:rPr>
              <a:t>=</a:t>
            </a:r>
            <a:r>
              <a:rPr lang="en-US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20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2210" y="1839570"/>
            <a:ext cx="1734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200" b="1" dirty="0" smtClean="0">
                <a:cs typeface="B Nazanin" panose="00000400000000000000" pitchFamily="2" charset="-78"/>
              </a:rPr>
              <a:t>سرم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9128" y="1847387"/>
            <a:ext cx="1761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200" b="1" dirty="0">
                <a:cs typeface="B Nazanin" panose="00000400000000000000" pitchFamily="2" charset="-78"/>
              </a:rPr>
              <a:t>سدیم فلوراید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5237" y="1830959"/>
            <a:ext cx="13850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200" b="1" dirty="0">
                <a:cs typeface="B Nazanin" panose="00000400000000000000" pitchFamily="2" charset="-78"/>
              </a:rPr>
              <a:t>خون کامل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923053" y="4867050"/>
            <a:ext cx="1532688" cy="8028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021961" y="4749212"/>
            <a:ext cx="1" cy="9596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09545" y="4572526"/>
            <a:ext cx="1006208" cy="1039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1" t="563" r="34696" b="23005"/>
          <a:stretch/>
        </p:blipFill>
        <p:spPr>
          <a:xfrm>
            <a:off x="5513702" y="2296992"/>
            <a:ext cx="1016450" cy="24335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9" t="5822" r="15559" b="1686"/>
          <a:stretch/>
        </p:blipFill>
        <p:spPr>
          <a:xfrm>
            <a:off x="8035845" y="2361616"/>
            <a:ext cx="1254439" cy="24775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t="571" r="25417"/>
          <a:stretch/>
        </p:blipFill>
        <p:spPr>
          <a:xfrm>
            <a:off x="3026536" y="2361615"/>
            <a:ext cx="1133341" cy="21984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95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855013" y="1019383"/>
            <a:ext cx="6136217" cy="4607984"/>
          </a:xfrm>
        </p:spPr>
        <p:txBody>
          <a:bodyPr/>
          <a:lstStyle/>
          <a:p>
            <a:pPr marL="0" indent="0">
              <a:buNone/>
            </a:pPr>
            <a:r>
              <a:rPr lang="fa-IR" sz="4800" b="1" dirty="0">
                <a:solidFill>
                  <a:prstClr val="black"/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مراحل انجام جداسازی</a:t>
            </a:r>
          </a:p>
          <a:p>
            <a:pPr marL="0" indent="0">
              <a:buNone/>
            </a:pPr>
            <a:endParaRPr lang="fa-IR" sz="2800" dirty="0">
              <a:solidFill>
                <a:prstClr val="black"/>
              </a:solidFill>
              <a:latin typeface="Titr" panose="00000700000000000000" pitchFamily="2" charset="-78"/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fa-IR" sz="4000" dirty="0">
                <a:solidFill>
                  <a:prstClr val="black"/>
                </a:solidFill>
                <a:cs typeface="B Nazanin" panose="00000400000000000000" pitchFamily="2" charset="-78"/>
              </a:rPr>
              <a:t>1- جداسازی پلاسما</a:t>
            </a:r>
          </a:p>
          <a:p>
            <a:pPr marL="0" indent="0">
              <a:buNone/>
            </a:pPr>
            <a:r>
              <a:rPr lang="fa-IR" sz="4000" dirty="0">
                <a:solidFill>
                  <a:prstClr val="black"/>
                </a:solidFill>
                <a:cs typeface="B Nazanin" panose="00000400000000000000" pitchFamily="2" charset="-78"/>
              </a:rPr>
              <a:t>2- جداسازی سرم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26" y="1533854"/>
            <a:ext cx="3631215" cy="35790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35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475" y="401155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جداسازی نمونه </a:t>
            </a:r>
            <a:r>
              <a:rPr lang="fa-IR" dirty="0" smtClean="0">
                <a:solidFill>
                  <a:schemeClr val="tx1"/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پلاسما سدیم فلوراید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16494" y="1485191"/>
            <a:ext cx="10464800" cy="4607984"/>
          </a:xfrm>
        </p:spPr>
        <p:txBody>
          <a:bodyPr/>
          <a:lstStyle/>
          <a:p>
            <a:pPr marL="0" lvl="0" indent="0" defTabSz="9144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ar-SA" sz="24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تمامی فعالیت های مربوط به جداسازی پلاسما باید در شرایط استریل انجام شود. </a:t>
            </a:r>
            <a:endParaRPr lang="en-US" sz="2400" b="1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defTabSz="9144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2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1. </a:t>
            </a:r>
            <a:r>
              <a:rPr lang="fa-IR" sz="22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پس از خون گیری در لوله با سرپوش خاکستری مخصوص پلاسما که دارای ضد انعقاد است؛ باید </a:t>
            </a:r>
            <a:r>
              <a:rPr lang="fa-IR" sz="2200" b="1" u="sng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به آرامی </a:t>
            </a:r>
            <a:r>
              <a:rPr lang="fa-IR" sz="22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لوله را 5 تا 10 بار سروته کرد تا ماده ضدانعقاد و خون  به طور کامل با هم مخلوط شوند.</a:t>
            </a:r>
            <a:endParaRPr lang="en-US" sz="22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defTabSz="9144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2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2.  </a:t>
            </a:r>
            <a:r>
              <a:rPr lang="fa-IR" sz="2200" b="1" u="sng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بلافاصله</a:t>
            </a:r>
            <a:r>
              <a:rPr lang="fa-IR" sz="22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پس از خون گیری باید لوله دارای سرپوش خاکستری رنگ را در دمای 4 درجه سلسیوس و با نیروی 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a-IR" sz="22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2500 به مدت 10 دقیقه سانتریفیوژ نمود. </a:t>
            </a:r>
            <a:r>
              <a:rPr lang="ar-SA" sz="22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بنابراین </a:t>
            </a:r>
            <a:r>
              <a:rPr lang="fa-IR" sz="22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بهتر است </a:t>
            </a:r>
            <a:r>
              <a:rPr lang="ar-SA" sz="22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از سانتریفیوژ یخچال دار استفاده شود. </a:t>
            </a:r>
            <a:endParaRPr lang="en-US" sz="22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defTabSz="9144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2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3. </a:t>
            </a:r>
            <a:r>
              <a:rPr lang="fa-IR" sz="22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پلاسماهایی که کمی قرمز رنگ هستند؛ ممکن است محتوی گلبول قرمز باشند. بنابراین توصیه می شود که این نمونه ها با همان شرایط ذکر شده در بند 2 دوباره سانتریفیوژ شوند. این اتفاق (سانتریفیوژ کردن مجدد) باید در فرم مربوطه ثبت شود. اگر قرمزی پلاسما برطرف نشد؛ نشان دهنده وجود همولیز است که باید در فرم ثبت شود.</a:t>
            </a:r>
            <a:endParaRPr lang="en-US" sz="22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defTabSz="914400" latinLnBrk="0">
              <a:spcBef>
                <a:spcPts val="0"/>
              </a:spcBef>
              <a:buNone/>
            </a:pPr>
            <a:endParaRPr lang="en-US" sz="20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96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3" y="8531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جداسازی نمونه </a:t>
            </a:r>
            <a:r>
              <a:rPr lang="fa-IR" dirty="0" smtClean="0">
                <a:solidFill>
                  <a:schemeClr val="tx1"/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پلاسما </a:t>
            </a:r>
            <a:r>
              <a:rPr lang="fa-IR" dirty="0">
                <a:solidFill>
                  <a:schemeClr val="tx1"/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سدیم فلوراید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5413" y="900211"/>
            <a:ext cx="10866543" cy="4928871"/>
          </a:xfrm>
        </p:spPr>
        <p:txBody>
          <a:bodyPr/>
          <a:lstStyle/>
          <a:p>
            <a:pPr marL="0" lvl="0" indent="0" defTabSz="9144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4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4. </a:t>
            </a:r>
            <a:r>
              <a:rPr lang="fa-IR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پس از سانتریفیوژ شدن نمونه‌ها، پلاسمای رویی ‌با استفاده از سمپلر برداشته شده و در لوله بلند با سرپوش قرمز رنگ که از پیش تعبیه شده ریخته می شود.</a:t>
            </a:r>
            <a:endParaRPr lang="en-US" sz="24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defTabSz="9144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4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5. </a:t>
            </a:r>
            <a:r>
              <a:rPr lang="fa-IR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رعایت این نکته ضروریست که هنگام مکش پلاسما، بافی کوت و یا گلبول های قرمز وارد پلاسما نشوند.</a:t>
            </a:r>
          </a:p>
          <a:p>
            <a:pPr marL="0" lvl="0" indent="0" defTabSz="9144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4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6. </a:t>
            </a:r>
            <a:r>
              <a:rPr lang="fa-IR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لوله حاوی پلاسما بلافاصله در یخچال 8-2 درجه سلسیوس گذاشته شود.</a:t>
            </a:r>
          </a:p>
          <a:p>
            <a:pPr marL="0" lvl="0" indent="0" defTabSz="9144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4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۷. </a:t>
            </a:r>
            <a:r>
              <a:rPr lang="ar-SA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جداساز باید تمامی اطلاعات را در فرم کاغذی مربوط به جداسازی وارد نماید، سپس تمامی اطلاعات را در تبلت مربوطه وارد کند</a:t>
            </a:r>
            <a:r>
              <a:rPr lang="ar-SA" sz="24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.</a:t>
            </a:r>
            <a:endParaRPr lang="fa-IR" sz="2400" dirty="0" smtClean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indent="0" defTabSz="9144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400" b="1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8.</a:t>
            </a:r>
            <a:r>
              <a:rPr lang="fa-IR" sz="28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</a:t>
            </a:r>
            <a:r>
              <a:rPr lang="ar-SA" sz="24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زمان </a:t>
            </a:r>
            <a:r>
              <a:rPr lang="ar-SA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جدا کردن و حجم </a:t>
            </a:r>
            <a:r>
              <a:rPr lang="fa-IR" sz="24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پلاسما</a:t>
            </a:r>
            <a:r>
              <a:rPr lang="ar-SA" sz="24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جدا شده </a:t>
            </a:r>
            <a:r>
              <a:rPr lang="ar-SA" sz="24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باید </a:t>
            </a:r>
            <a:r>
              <a:rPr lang="ar-SA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در فرم جداسازی نمونه ها ثبت شود.</a:t>
            </a:r>
            <a:endParaRPr lang="en-US" sz="24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defTabSz="9144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400" b="1" dirty="0" smtClean="0">
                <a:solidFill>
                  <a:srgbClr val="B8184A"/>
                </a:solidFill>
                <a:latin typeface="맑은 고딕"/>
                <a:cs typeface="B Nazanin" panose="00000400000000000000" pitchFamily="2" charset="-78"/>
              </a:rPr>
              <a:t>بديهی </a:t>
            </a:r>
            <a:r>
              <a:rPr lang="fa-IR" sz="2400" b="1" dirty="0">
                <a:solidFill>
                  <a:srgbClr val="B8184A"/>
                </a:solidFill>
                <a:latin typeface="맑은 고딕"/>
                <a:cs typeface="B Nazanin" panose="00000400000000000000" pitchFamily="2" charset="-78"/>
              </a:rPr>
              <a:t>است پس از جداسازی پلاسما هر نمونه، سرسمپلر باید تعویض شود و از استفاده مجدد سر سمپلر برای چند جداسازی جداً اجتناب شود.</a:t>
            </a:r>
            <a:endParaRPr lang="en-US" sz="2400" b="1" dirty="0">
              <a:solidFill>
                <a:srgbClr val="B8184A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defTabSz="9144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ar-SA" sz="2400" dirty="0">
                <a:solidFill>
                  <a:srgbClr val="B8184A"/>
                </a:solidFill>
                <a:latin typeface="맑은 고딕"/>
                <a:cs typeface="B Nazanin" panose="00000400000000000000" pitchFamily="2" charset="-78"/>
              </a:rPr>
              <a:t>توجه: از خالی کردن پلاسما  به‏صورت یکباره و بدون استفاه از سمپلر، </a:t>
            </a:r>
            <a:r>
              <a:rPr lang="ar-SA" sz="2400" b="1" u="sng" dirty="0">
                <a:solidFill>
                  <a:srgbClr val="B8184A"/>
                </a:solidFill>
                <a:latin typeface="맑은 고딕"/>
                <a:cs typeface="B Nazanin" panose="00000400000000000000" pitchFamily="2" charset="-78"/>
              </a:rPr>
              <a:t>اکیدا خودداری شود</a:t>
            </a:r>
            <a:r>
              <a:rPr lang="ar-SA" sz="2400" dirty="0">
                <a:solidFill>
                  <a:srgbClr val="B8184A"/>
                </a:solidFill>
                <a:latin typeface="맑은 고딕"/>
                <a:cs typeface="B Nazanin" panose="00000400000000000000" pitchFamily="2" charset="-78"/>
              </a:rPr>
              <a:t>.</a:t>
            </a:r>
            <a:endParaRPr lang="en-US" sz="2400" dirty="0">
              <a:solidFill>
                <a:srgbClr val="B8184A"/>
              </a:solidFill>
              <a:latin typeface="맑은 고딕"/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62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428" y="278613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جداسازی نمونه </a:t>
            </a:r>
            <a:r>
              <a:rPr lang="fa-IR" dirty="0" smtClean="0">
                <a:solidFill>
                  <a:schemeClr val="tx1"/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پلاسما </a:t>
            </a:r>
            <a:r>
              <a:rPr lang="fa-IR" dirty="0">
                <a:solidFill>
                  <a:schemeClr val="tx1"/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سدیم فلوراید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75198" y="1849841"/>
            <a:ext cx="8934580" cy="3957640"/>
            <a:chOff x="1253172" y="1747132"/>
            <a:chExt cx="8934580" cy="395764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5896585" y="4027351"/>
              <a:ext cx="101206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253172" y="1747132"/>
              <a:ext cx="4261026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000" b="1" dirty="0" smtClean="0">
                  <a:solidFill>
                    <a:prstClr val="black"/>
                  </a:solidFill>
                  <a:cs typeface="B Nazanin" panose="00000400000000000000" pitchFamily="2" charset="-78"/>
                </a:rPr>
                <a:t>نمونه سانتریفیوژ شده برای جداسازی پلاسما سدیم فلوراید</a:t>
              </a:r>
              <a:endParaRPr lang="fa-IR" sz="2000" b="1" dirty="0">
                <a:solidFill>
                  <a:prstClr val="black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84699" y="1747132"/>
              <a:ext cx="350305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2000" b="1" dirty="0" smtClean="0">
                  <a:solidFill>
                    <a:prstClr val="black"/>
                  </a:solidFill>
                  <a:cs typeface="B Nazanin" panose="00000400000000000000" pitchFamily="2" charset="-78"/>
                </a:rPr>
                <a:t>لوله واسط 5 سی سی با درپوش قرمز</a:t>
              </a:r>
              <a:endParaRPr lang="fa-IR" sz="2000" b="1" dirty="0">
                <a:solidFill>
                  <a:prstClr val="black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331790" y="2621937"/>
              <a:ext cx="3213093" cy="3082835"/>
              <a:chOff x="1971181" y="2325720"/>
              <a:chExt cx="3213093" cy="308283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" t="21477" r="43575" b="1795"/>
              <a:stretch/>
            </p:blipFill>
            <p:spPr>
              <a:xfrm>
                <a:off x="1971181" y="2325720"/>
                <a:ext cx="1476104" cy="3082835"/>
              </a:xfrm>
              <a:prstGeom prst="rect">
                <a:avLst/>
              </a:prstGeom>
            </p:spPr>
          </p:pic>
          <p:cxnSp>
            <p:nvCxnSpPr>
              <p:cNvPr id="13" name="Straight Arrow Connector 12"/>
              <p:cNvCxnSpPr/>
              <p:nvPr/>
            </p:nvCxnSpPr>
            <p:spPr>
              <a:xfrm>
                <a:off x="3148149" y="3331029"/>
                <a:ext cx="702156" cy="388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3102987" y="3976036"/>
                <a:ext cx="702156" cy="388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3102987" y="4685998"/>
                <a:ext cx="702156" cy="388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3865173" y="3146363"/>
                <a:ext cx="6447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a-IR" dirty="0" smtClean="0"/>
                  <a:t>پلاسما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805143" y="3809610"/>
                <a:ext cx="13484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a-IR" dirty="0" smtClean="0"/>
                  <a:t>گلبول های سفید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776516" y="4501332"/>
                <a:ext cx="1407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a-IR" dirty="0" smtClean="0"/>
                  <a:t>گلبول های قرمز</a:t>
                </a:r>
                <a:endParaRPr lang="en-US" dirty="0"/>
              </a:p>
            </p:txBody>
          </p:sp>
        </p:grpSp>
        <p:cxnSp>
          <p:nvCxnSpPr>
            <p:cNvPr id="10" name="Straight Arrow Connector 9"/>
            <p:cNvCxnSpPr>
              <a:endCxn id="7" idx="2"/>
            </p:cNvCxnSpPr>
            <p:nvPr/>
          </p:nvCxnSpPr>
          <p:spPr>
            <a:xfrm flipH="1" flipV="1">
              <a:off x="3383685" y="2455018"/>
              <a:ext cx="79912" cy="1669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27" r="296" b="42345"/>
            <a:stretch/>
          </p:blipFill>
          <p:spPr>
            <a:xfrm rot="16200000">
              <a:off x="7139853" y="3587190"/>
              <a:ext cx="3082835" cy="1152327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36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565" y="349639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جداسازی نمونه سرم خون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00584" y="1533854"/>
            <a:ext cx="10464800" cy="4607984"/>
          </a:xfrm>
        </p:spPr>
        <p:txBody>
          <a:bodyPr/>
          <a:lstStyle/>
          <a:p>
            <a:pPr marL="0" lvl="0" indent="0" algn="just" defTabSz="9144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ar-SA" sz="24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تمامی فعالیت های مربوط به جداسازی </a:t>
            </a:r>
            <a:r>
              <a:rPr lang="fa-IR" sz="24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سرم </a:t>
            </a:r>
            <a:r>
              <a:rPr lang="ar-SA" sz="24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باید در شرایط استریل انجام شود. </a:t>
            </a:r>
            <a:endParaRPr lang="en-US" sz="2400" b="1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algn="just" defTabSz="9144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ar-SA" sz="24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1.</a:t>
            </a:r>
            <a:r>
              <a:rPr lang="ar-SA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پس از خون گیری در لوله</a:t>
            </a:r>
            <a:r>
              <a:rPr lang="fa-IR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های</a:t>
            </a:r>
            <a:r>
              <a:rPr lang="ar-SA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مخصوص لخته</a:t>
            </a:r>
            <a:r>
              <a:rPr lang="fa-IR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با سرپوش قرمز</a:t>
            </a:r>
            <a:r>
              <a:rPr lang="ar-SA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، </a:t>
            </a:r>
            <a:r>
              <a:rPr lang="fa-IR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باید </a:t>
            </a:r>
            <a:r>
              <a:rPr lang="ar-SA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لوله ها</a:t>
            </a:r>
            <a:r>
              <a:rPr lang="fa-IR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را </a:t>
            </a:r>
            <a:r>
              <a:rPr lang="ar-SA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چندین بار </a:t>
            </a:r>
            <a:r>
              <a:rPr lang="ar-SA" sz="2400" b="1" u="sng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به آرامی </a:t>
            </a:r>
            <a:r>
              <a:rPr lang="ar-SA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سروته </a:t>
            </a:r>
            <a:r>
              <a:rPr lang="fa-IR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نمود</a:t>
            </a:r>
            <a:r>
              <a:rPr lang="ar-SA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.</a:t>
            </a:r>
            <a:endParaRPr lang="en-US" sz="24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algn="just" defTabSz="9144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4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2</a:t>
            </a:r>
            <a:r>
              <a:rPr lang="ar-SA" sz="24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. </a:t>
            </a:r>
            <a:r>
              <a:rPr lang="fa-IR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پس از خون گیری، لوله های خلاء با سرپوش قرمز رنگ </a:t>
            </a:r>
            <a:r>
              <a:rPr lang="ar-SA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به مدت </a:t>
            </a:r>
            <a:r>
              <a:rPr lang="ar-SA" sz="2400" b="1" u="sng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سی تا شصت دقیقه </a:t>
            </a:r>
            <a:r>
              <a:rPr lang="ar-SA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در </a:t>
            </a:r>
            <a:r>
              <a:rPr lang="ar-SA" sz="24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دمای </a:t>
            </a:r>
            <a:r>
              <a:rPr lang="fa-IR" sz="24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اتاق </a:t>
            </a:r>
            <a:r>
              <a:rPr lang="ar-SA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قرار داده ‌شو</a:t>
            </a:r>
            <a:r>
              <a:rPr lang="fa-IR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ن</a:t>
            </a:r>
            <a:r>
              <a:rPr lang="ar-SA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د تا فرآیند لخته شدن انجام شود. </a:t>
            </a:r>
            <a:endParaRPr lang="en-US" sz="24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algn="just" defTabSz="9144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4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3</a:t>
            </a:r>
            <a:r>
              <a:rPr lang="ar-SA" sz="24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. </a:t>
            </a:r>
            <a:r>
              <a:rPr lang="ar-SA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لوله ها باید در دمای 4 درجه سلسیوس و به مدت </a:t>
            </a:r>
            <a:r>
              <a:rPr lang="fa-IR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10</a:t>
            </a:r>
            <a:r>
              <a:rPr lang="ar-SA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دقیقه با نیروی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g</a:t>
            </a:r>
            <a:r>
              <a:rPr lang="ar-SA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2500 سانتریف</a:t>
            </a:r>
            <a:r>
              <a:rPr lang="fa-IR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ی</a:t>
            </a:r>
            <a:r>
              <a:rPr lang="ar-SA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وژ شوند؛ بنابراین، </a:t>
            </a:r>
            <a:r>
              <a:rPr lang="fa-IR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بهتر است </a:t>
            </a:r>
            <a:r>
              <a:rPr lang="ar-SA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از سانتریفیوژ یخچالدار استفاده شود.</a:t>
            </a:r>
            <a:endParaRPr lang="en-US" sz="24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59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810" y="336760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اطلاع رسانی قبل از شروع نمونه گیری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79713" y="1533854"/>
            <a:ext cx="10724607" cy="4607984"/>
          </a:xfrm>
        </p:spPr>
        <p:txBody>
          <a:bodyPr/>
          <a:lstStyle/>
          <a:p>
            <a:pPr marL="0" lvl="0" indent="0" algn="just">
              <a:buNone/>
            </a:pPr>
            <a:r>
              <a:rPr lang="fa-IR" sz="2400" b="1" dirty="0">
                <a:cs typeface="B Nazanin" panose="00000400000000000000" pitchFamily="2" charset="-78"/>
              </a:rPr>
              <a:t>وضعیت ناشتایی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ar-SA" sz="2400" dirty="0">
                <a:solidFill>
                  <a:srgbClr val="000000"/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فرد ناشتا به کسی گفته می شود که </a:t>
            </a:r>
            <a:r>
              <a:rPr lang="fa-IR" sz="2400" dirty="0" smtClean="0">
                <a:solidFill>
                  <a:srgbClr val="000000"/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8 تا </a:t>
            </a:r>
            <a:r>
              <a:rPr lang="ar-SA" sz="2400" dirty="0" smtClean="0">
                <a:solidFill>
                  <a:srgbClr val="000000"/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12ساعت </a:t>
            </a:r>
            <a:r>
              <a:rPr lang="ar-SA" sz="2400" dirty="0">
                <a:solidFill>
                  <a:srgbClr val="000000"/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قبل از نمونه گیری، جز آب و داروی تجویز شده توسط پزشک معالجش، چیز دیگری نخورده و ننوشیده باشد. بدیهی است که افراد در طول این مدت باید از استعمال سیگار، قلیان و نیز نوشیدن مشروبات الکلی خودداری کنند</a:t>
            </a:r>
            <a:r>
              <a:rPr lang="fa-IR" sz="2400" dirty="0">
                <a:solidFill>
                  <a:srgbClr val="000000"/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marL="0" lvl="0" indent="0" algn="just">
              <a:buNone/>
            </a:pPr>
            <a:endParaRPr lang="fa-IR" sz="2400" b="1" dirty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marL="0" lvl="0" indent="0" algn="just">
              <a:buNone/>
            </a:pPr>
            <a:r>
              <a:rPr lang="fa-IR" sz="2400" b="1" dirty="0">
                <a:cs typeface="B Nazanin" panose="00000400000000000000" pitchFamily="2" charset="-78"/>
              </a:rPr>
              <a:t>محل و ساعت نمونه گیری</a:t>
            </a:r>
            <a:endParaRPr lang="en-US" sz="2400" b="1" dirty="0">
              <a:cs typeface="B Nazanin" panose="00000400000000000000" pitchFamily="2" charset="-78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fa-IR" sz="2000" dirty="0" smtClean="0">
                <a:solidFill>
                  <a:srgbClr val="000000"/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**</a:t>
            </a:r>
            <a:r>
              <a:rPr lang="fa-IR" sz="2400" dirty="0">
                <a:solidFill>
                  <a:srgbClr val="000000"/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پرسشگر پس از پرسشگری گام یک و دو</a:t>
            </a:r>
            <a:r>
              <a:rPr lang="ar-SA" sz="2400" dirty="0">
                <a:solidFill>
                  <a:srgbClr val="000000"/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،</a:t>
            </a:r>
            <a:r>
              <a:rPr lang="fa-IR" sz="2400" dirty="0">
                <a:solidFill>
                  <a:srgbClr val="000000"/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کارتی شامل مشخصات فرد و برگه آمادگی فرد شامل شرایط لازم برای نمونه گیری، محل و تاریخ مراجعه به آزمایشگاه را به شرکت کننده می دهد. 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28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437" y="298163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جداسازی نمونه سرم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خون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99456" y="1467015"/>
            <a:ext cx="10464800" cy="3976793"/>
          </a:xfrm>
        </p:spPr>
        <p:txBody>
          <a:bodyPr/>
          <a:lstStyle/>
          <a:p>
            <a:pPr marL="0" lvl="0" indent="0" algn="just" defTabSz="9144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ar-SA" sz="20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4. </a:t>
            </a:r>
            <a:r>
              <a:rPr lang="ar-SA" sz="22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با استفاده از سمپلر، سرم به دست آمده از لوله‌های لخته</a:t>
            </a:r>
            <a:r>
              <a:rPr lang="fa-IR" sz="22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را</a:t>
            </a:r>
            <a:r>
              <a:rPr lang="ar-SA" sz="22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درون لوله 9 میلی لیتری با سرپوش سفید رنگ ریخته و بلافاصله به </a:t>
            </a:r>
            <a:r>
              <a:rPr lang="fa-IR" sz="22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یخچال 8-2 درجه سلسیوس منتقل شود.</a:t>
            </a:r>
          </a:p>
          <a:p>
            <a:pPr marL="0" lvl="0" indent="0" defTabSz="9144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2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5. </a:t>
            </a:r>
            <a:r>
              <a:rPr lang="ar-SA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زمان جدا کردن و حجم سرم </a:t>
            </a:r>
            <a:r>
              <a:rPr lang="fa-IR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جدا شده </a:t>
            </a:r>
            <a:r>
              <a:rPr lang="ar-SA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از لخته باید در فرم جداسازی نمونه ها ثبت شود</a:t>
            </a:r>
            <a:r>
              <a:rPr lang="ar-SA" sz="24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.</a:t>
            </a:r>
            <a:endParaRPr lang="fa-IR" sz="2400" dirty="0" smtClean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indent="0" defTabSz="9144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400" b="1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6. </a:t>
            </a:r>
            <a:r>
              <a:rPr lang="ar-SA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جداساز باید تمامی اطلاعات را در فرم کاغذی مربوط به جداسازی وارد نماید، سپس تمامی اطلاعات را در تبلت مربوطه وارد کند.</a:t>
            </a:r>
            <a:endParaRPr lang="fa-IR" sz="24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indent="0" defTabSz="9144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400" b="1" dirty="0">
                <a:solidFill>
                  <a:srgbClr val="B8184A"/>
                </a:solidFill>
                <a:latin typeface="맑은 고딕"/>
                <a:cs typeface="B Nazanin" panose="00000400000000000000" pitchFamily="2" charset="-78"/>
              </a:rPr>
              <a:t>بديهی است پس از جداسازی </a:t>
            </a:r>
            <a:r>
              <a:rPr lang="fa-IR" sz="2400" b="1" dirty="0" smtClean="0">
                <a:solidFill>
                  <a:srgbClr val="B8184A"/>
                </a:solidFill>
                <a:latin typeface="맑은 고딕"/>
                <a:cs typeface="B Nazanin" panose="00000400000000000000" pitchFamily="2" charset="-78"/>
              </a:rPr>
              <a:t>سرم </a:t>
            </a:r>
            <a:r>
              <a:rPr lang="fa-IR" sz="2400" b="1" dirty="0">
                <a:solidFill>
                  <a:srgbClr val="B8184A"/>
                </a:solidFill>
                <a:latin typeface="맑은 고딕"/>
                <a:cs typeface="B Nazanin" panose="00000400000000000000" pitchFamily="2" charset="-78"/>
              </a:rPr>
              <a:t>هر نمونه، سرسمپلر باید تعویض شود و از استفاده مجدد سر سمپلر برای چند جداسازی جداً اجتناب شود.</a:t>
            </a:r>
            <a:endParaRPr lang="en-US" sz="2400" b="1" dirty="0">
              <a:solidFill>
                <a:srgbClr val="B8184A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defTabSz="9144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400" b="1" dirty="0" smtClean="0">
                <a:solidFill>
                  <a:srgbClr val="B8184A"/>
                </a:solidFill>
                <a:latin typeface="맑은 고딕"/>
                <a:cs typeface="B Nazanin" panose="00000400000000000000" pitchFamily="2" charset="-78"/>
              </a:rPr>
              <a:t>توجه</a:t>
            </a:r>
            <a:r>
              <a:rPr lang="fa-IR" sz="2400" b="1" dirty="0">
                <a:solidFill>
                  <a:srgbClr val="B8184A"/>
                </a:solidFill>
                <a:latin typeface="맑은 고딕"/>
                <a:cs typeface="B Nazanin" panose="00000400000000000000" pitchFamily="2" charset="-78"/>
              </a:rPr>
              <a:t>: </a:t>
            </a:r>
            <a:r>
              <a:rPr lang="ar-SA" sz="2400" b="1" dirty="0">
                <a:solidFill>
                  <a:srgbClr val="B8184A"/>
                </a:solidFill>
                <a:latin typeface="맑은 고딕"/>
                <a:cs typeface="B Nazanin" panose="00000400000000000000" pitchFamily="2" charset="-78"/>
              </a:rPr>
              <a:t>از خالی کردن سرم به</a:t>
            </a:r>
            <a:r>
              <a:rPr lang="fa-IR" sz="2400" b="1" dirty="0">
                <a:solidFill>
                  <a:srgbClr val="B8184A"/>
                </a:solidFill>
                <a:latin typeface="맑은 고딕"/>
                <a:cs typeface="B Nazanin" panose="00000400000000000000" pitchFamily="2" charset="-78"/>
              </a:rPr>
              <a:t> </a:t>
            </a:r>
            <a:r>
              <a:rPr lang="ar-SA" sz="2400" b="1" dirty="0">
                <a:solidFill>
                  <a:srgbClr val="B8184A"/>
                </a:solidFill>
                <a:latin typeface="맑은 고딕"/>
                <a:cs typeface="B Nazanin" panose="00000400000000000000" pitchFamily="2" charset="-78"/>
              </a:rPr>
              <a:t>‏صورت یکباره و بدون استفاه از سمپلر (جداسازی مستقیم سرم با کج کردن لوله) </a:t>
            </a:r>
            <a:r>
              <a:rPr lang="ar-SA" sz="2400" b="1" u="sng" dirty="0">
                <a:solidFill>
                  <a:srgbClr val="B8184A"/>
                </a:solidFill>
                <a:latin typeface="맑은 고딕"/>
                <a:cs typeface="B Nazanin" panose="00000400000000000000" pitchFamily="2" charset="-78"/>
              </a:rPr>
              <a:t>اکیداً خودداری شود</a:t>
            </a:r>
            <a:r>
              <a:rPr lang="ar-SA" sz="2400" b="1" dirty="0">
                <a:solidFill>
                  <a:srgbClr val="B8184A"/>
                </a:solidFill>
                <a:latin typeface="맑은 고딕"/>
                <a:cs typeface="B Nazanin" panose="00000400000000000000" pitchFamily="2" charset="-78"/>
              </a:rPr>
              <a:t>.</a:t>
            </a:r>
            <a:endParaRPr lang="en-US" sz="2400" b="1" dirty="0">
              <a:solidFill>
                <a:srgbClr val="B8184A"/>
              </a:solidFill>
              <a:latin typeface="맑은 고딕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44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284515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جداسازی نمونه سرم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خون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43" y="2638966"/>
            <a:ext cx="2280073" cy="304009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27935" y="1950817"/>
            <a:ext cx="9147297" cy="2799619"/>
            <a:chOff x="1582735" y="1993570"/>
            <a:chExt cx="9147297" cy="2799619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5957610" y="4201768"/>
              <a:ext cx="1331705" cy="117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969870" y="1993570"/>
              <a:ext cx="376016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sz="2400" b="1" dirty="0">
                  <a:solidFill>
                    <a:prstClr val="black"/>
                  </a:solidFill>
                  <a:cs typeface="B Nazanin" panose="00000400000000000000" pitchFamily="2" charset="-78"/>
                </a:rPr>
                <a:t>لوله واسط 9 سی سی </a:t>
              </a:r>
              <a:r>
                <a:rPr lang="fa-IR" sz="2400" b="1" dirty="0" smtClean="0">
                  <a:solidFill>
                    <a:prstClr val="black"/>
                  </a:solidFill>
                  <a:cs typeface="B Nazanin" panose="00000400000000000000" pitchFamily="2" charset="-78"/>
                </a:rPr>
                <a:t>سرم</a:t>
              </a:r>
              <a:endParaRPr lang="fa-IR" sz="2400" b="1" dirty="0">
                <a:solidFill>
                  <a:prstClr val="black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582735" y="1993571"/>
              <a:ext cx="4579522" cy="2799618"/>
              <a:chOff x="2264090" y="1993571"/>
              <a:chExt cx="4579522" cy="279961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264090" y="1993571"/>
                <a:ext cx="33596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b="1" dirty="0" smtClean="0">
                    <a:solidFill>
                      <a:prstClr val="black"/>
                    </a:solidFill>
                    <a:cs typeface="B Nazanin" panose="00000400000000000000" pitchFamily="2" charset="-78"/>
                  </a:rPr>
                  <a:t>نمونه سرم پس از سانتریفیوژ</a:t>
                </a:r>
                <a:endParaRPr lang="en-US" sz="2400" b="1" dirty="0">
                  <a:cs typeface="B Nazanin" panose="00000400000000000000" pitchFamily="2" charset="-78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3940935" y="4582732"/>
                <a:ext cx="1204776" cy="1287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5108475" y="3809551"/>
                <a:ext cx="5806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a-IR" sz="2400" dirty="0" smtClean="0">
                    <a:cs typeface="B Nazanin" panose="00000400000000000000" pitchFamily="2" charset="-78"/>
                  </a:rPr>
                  <a:t>سرم</a:t>
                </a:r>
                <a:endParaRPr 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145711" y="4331524"/>
                <a:ext cx="1697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a-IR" sz="2400" dirty="0" smtClean="0">
                    <a:cs typeface="B Nazanin" panose="00000400000000000000" pitchFamily="2" charset="-78"/>
                  </a:rPr>
                  <a:t>گلبول های قرمز</a:t>
                </a:r>
                <a:endParaRPr lang="en-US" sz="2400" dirty="0">
                  <a:cs typeface="B Nazanin" panose="00000400000000000000" pitchFamily="2" charset="-78"/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3940935" y="4027503"/>
                <a:ext cx="1204776" cy="1287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5" t="19699" r="11278" b="1721"/>
          <a:stretch/>
        </p:blipFill>
        <p:spPr>
          <a:xfrm>
            <a:off x="8820032" y="2638967"/>
            <a:ext cx="1278262" cy="3040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1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991" y="220850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تبدیل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 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به دور در دقیقه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15366" y="1488043"/>
            <a:ext cx="10464800" cy="2553677"/>
          </a:xfrm>
        </p:spPr>
        <p:txBody>
          <a:bodyPr/>
          <a:lstStyle/>
          <a:p>
            <a:pPr marL="0" lvl="0" indent="0" algn="justLow" defTabSz="914400" latinLnBrk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صورت نیاز برای تبدیل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2500g</a:t>
            </a: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به دور در دقیقه، کارشناسان آزمایشگاه باید به دستورالعمل سانتریفیوژ موجود در آزمایشگاه مراجعه کنند. 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Low" defTabSz="914400" rtl="0" latinLnBrk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g= 1.118 ×10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× r ×n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0" defTabSz="914400" latinLnBrk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= </a:t>
            </a:r>
            <a:r>
              <a:rPr lang="ar-SA" sz="24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شعاع بر حسب سانتی متر از مرکز چرخش تا لوله سانتریف</a:t>
            </a:r>
            <a:r>
              <a:rPr lang="fa-IR" sz="24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ی</a:t>
            </a:r>
            <a:r>
              <a:rPr lang="ar-SA" sz="24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وژ در محفظه روتور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lvl="0" indent="0" defTabSz="914400" latinLnBrk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ar-SA" sz="24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= سرعت چرخش روتور بر حسب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rpm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839444"/>
              </p:ext>
            </p:extLst>
          </p:nvPr>
        </p:nvGraphicFramePr>
        <p:xfrm>
          <a:off x="2879192" y="4373998"/>
          <a:ext cx="6354986" cy="1767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77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7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819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شعاع(سانتی متر)</a:t>
                      </a:r>
                      <a:endParaRPr lang="en-US" sz="20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fa-IR" sz="20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(دور در دقیقه) </a:t>
                      </a:r>
                      <a:endParaRPr lang="en-US" sz="20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19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19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819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37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782" y="175452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نمونه‌گیری ادرار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5411" y="1303323"/>
            <a:ext cx="11058910" cy="5069045"/>
          </a:xfrm>
        </p:spPr>
        <p:txBody>
          <a:bodyPr/>
          <a:lstStyle/>
          <a:p>
            <a:pPr marL="0" lvl="0" indent="0" algn="just" defTabSz="914400">
              <a:buFont typeface="Arial" pitchFamily="34" charset="0"/>
              <a:buChar char="•"/>
            </a:pPr>
            <a:r>
              <a:rPr lang="fa-IR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ظروف مخصوص جمع آوری ادرار باید استریل باشد که برای این امر از ظروف50 میلی لیتری استفاده می شود.</a:t>
            </a:r>
            <a:endParaRPr lang="en-US" sz="20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algn="just" defTabSz="914400">
              <a:buFont typeface="Arial" pitchFamily="34" charset="0"/>
              <a:buChar char="•"/>
            </a:pPr>
            <a:r>
              <a:rPr lang="fa-IR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ظروف مورد استفاده باید برچسب دار بوده و کد فرد روی آن درج شده باشد.</a:t>
            </a:r>
            <a:endParaRPr lang="en-US" sz="20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algn="just" defTabSz="91440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فرد مسؤول توزیع ظروف نمونه گیری (خون گیر) باید مشخصات درج شده روی ظرف را با مشخصات فرد تطبیق داده و پس از آن ظرف را به فرد تحویل دهد.</a:t>
            </a:r>
            <a:endParaRPr lang="en-US" sz="20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algn="just" defTabSz="914400">
              <a:buFont typeface="Arial" pitchFamily="34" charset="0"/>
              <a:buChar char="•"/>
            </a:pPr>
            <a:r>
              <a:rPr lang="fa-IR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فرد بعد از خون‌گیری، باید ادرار خود را در لیوان ادرار جمع آوری کند. </a:t>
            </a:r>
            <a:endParaRPr lang="en-US" sz="20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algn="just" defTabSz="914400">
              <a:buFont typeface="Arial" pitchFamily="34" charset="0"/>
              <a:buChar char="•"/>
            </a:pPr>
            <a:r>
              <a:rPr lang="fa-IR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قبل از نمونه گیری ادرار باید ناحیه تناسلی شسته شود. شستشو باید از جلو به عقب انجام شود و توصیه می شود که برای شستشو از آب </a:t>
            </a:r>
            <a:r>
              <a:rPr lang="en-US" sz="20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   </a:t>
            </a:r>
            <a:r>
              <a:rPr lang="fa-IR" sz="20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(</a:t>
            </a:r>
            <a:r>
              <a:rPr lang="fa-IR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بدون مواد شوینده یا ضدعفونی کننده) استفاده شود.</a:t>
            </a:r>
            <a:endParaRPr lang="en-US" sz="20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algn="just" defTabSz="91440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اگر فرد خانمی باشد که در دوره قاعدگی است باید شستشو با دقت بیشتری انجام شود</a:t>
            </a:r>
            <a:r>
              <a:rPr lang="en-US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.</a:t>
            </a:r>
          </a:p>
          <a:p>
            <a:pPr marL="0" lvl="0" indent="0" algn="just" defTabSz="914400">
              <a:buFont typeface="Arial" pitchFamily="34" charset="0"/>
              <a:buChar char="•"/>
            </a:pPr>
            <a:r>
              <a:rPr lang="fa-IR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در حین تخلیه ادرار در ظرف باید تمامی شرایط استریل رعایت شود به طوری که از گذاشتن درب ظرف در کف دستشویی یا تماس دست با بخش داخلی ظرف خودداری شود. </a:t>
            </a:r>
            <a:endParaRPr lang="en-US" sz="20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algn="just" defTabSz="914400">
              <a:buFont typeface="Arial" pitchFamily="34" charset="0"/>
              <a:buChar char="•"/>
            </a:pPr>
            <a:r>
              <a:rPr lang="fa-IR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پس از بستن درب ظرف، باید آن را در قسمت از پیش تعیین شده قرار داد.</a:t>
            </a:r>
            <a:endParaRPr lang="en-US" sz="20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algn="just" defTabSz="914400"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algn="just" defTabSz="914400">
              <a:buFont typeface="Arial" pitchFamily="34" charset="0"/>
              <a:buChar char="•"/>
            </a:pPr>
            <a:r>
              <a:rPr lang="ar-SA" sz="2400" b="1" dirty="0">
                <a:solidFill>
                  <a:srgbClr val="C00000"/>
                </a:solidFill>
                <a:latin typeface="맑은 고딕"/>
                <a:cs typeface="B Nazanin" panose="00000400000000000000" pitchFamily="2" charset="-78"/>
              </a:rPr>
              <a:t>برای انجام نمونه گیری ادرار لازم است پس از بیدار شدن، ادرار صبحگاهی خود را در خانه تخلیه نمایید و پس از آن برای نمونه گیری به آزمایشگاه منتخب مراجعه نمایید.</a:t>
            </a:r>
            <a:endParaRPr lang="en-US" sz="2400" b="1" dirty="0">
              <a:solidFill>
                <a:srgbClr val="C00000"/>
              </a:solidFill>
              <a:latin typeface="맑은 고딕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45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437" y="193702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وسایل مورد نیاز برای نمونه گیری ادرار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04552" y="1319962"/>
            <a:ext cx="10788493" cy="1073573"/>
          </a:xfrm>
        </p:spPr>
        <p:txBody>
          <a:bodyPr/>
          <a:lstStyle/>
          <a:p>
            <a:pPr marL="0" indent="0">
              <a:buNone/>
            </a:pPr>
            <a:r>
              <a:rPr lang="fa-I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/>
                <a:cs typeface="B Nazanin" panose="00000400000000000000" pitchFamily="2" charset="-78"/>
              </a:rPr>
              <a:t>وسایل مورد نیاز برای نمونه گیری ادرار هر فرد که توسط ستاد اجرایی دانشگاه در اختیار آزمایشگاه منتخب قرار خواهد گرفت و شامل موارد ذکر شده در جدول زیر است.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709443"/>
              </p:ext>
            </p:extLst>
          </p:nvPr>
        </p:nvGraphicFramePr>
        <p:xfrm>
          <a:off x="7642004" y="2660131"/>
          <a:ext cx="4022252" cy="2422006"/>
        </p:xfrm>
        <a:graphic>
          <a:graphicData uri="http://schemas.openxmlformats.org/drawingml/2006/table">
            <a:tbl>
              <a:tblPr rtl="1" firstRow="1" firstCol="1" bandRow="1"/>
              <a:tblGrid>
                <a:gridCol w="68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3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145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ردیف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وسایل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برای هر فرد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لیوان 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ادرار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6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لوله واسط 5 </a:t>
                      </a: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سی سی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6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3065" algn="l"/>
                        </a:tabLst>
                      </a:pPr>
                      <a:r>
                        <a:rPr lang="fa-I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سرسمپلر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638">
                <a:tc>
                  <a:txBody>
                    <a:bodyPr/>
                    <a:lstStyle/>
                    <a:p>
                      <a:pPr marL="0" marR="0" algn="ctr" defTabSz="914400" rtl="1" eaLnBrk="1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3065" algn="l"/>
                        </a:tabLst>
                      </a:pPr>
                      <a:r>
                        <a:rPr lang="fa-IR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3065" algn="l"/>
                        </a:tabLst>
                      </a:pPr>
                      <a:r>
                        <a:rPr lang="fa-IR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نوار ادرار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70" y="5151549"/>
            <a:ext cx="1451350" cy="1451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 descr="Image result for ‫نوار ادرار کمبی‬‎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r="18246" b="13240"/>
          <a:stretch/>
        </p:blipFill>
        <p:spPr bwMode="auto">
          <a:xfrm>
            <a:off x="4520063" y="5151549"/>
            <a:ext cx="1937223" cy="1451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t="20657" r="18920" b="53052"/>
          <a:stretch/>
        </p:blipFill>
        <p:spPr>
          <a:xfrm rot="16200000">
            <a:off x="2526421" y="3274140"/>
            <a:ext cx="1880499" cy="6484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1" t="39249" r="5540" b="20939"/>
          <a:stretch/>
        </p:blipFill>
        <p:spPr>
          <a:xfrm>
            <a:off x="4526488" y="2658115"/>
            <a:ext cx="1357155" cy="18805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62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201210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دستور العمل الیکوت کردن ادرار در شهرستان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32712" y="1236582"/>
            <a:ext cx="11026563" cy="5164217"/>
          </a:xfrm>
        </p:spPr>
        <p:txBody>
          <a:bodyPr/>
          <a:lstStyle/>
          <a:p>
            <a:pPr marL="0" lvl="0" indent="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الیکوت </a:t>
            </a:r>
            <a:r>
              <a:rPr lang="fa-IR" sz="24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کردن ادرار در لوله 5 سی سی باید در شرایط </a:t>
            </a:r>
            <a:r>
              <a:rPr lang="fa-IR" sz="2400" b="1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استریل</a:t>
            </a:r>
            <a:r>
              <a:rPr lang="en-US" sz="2400" b="1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و طبق دستورالعمل استاندارد </a:t>
            </a:r>
            <a:r>
              <a:rPr lang="fa-IR" sz="24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انجام شود.</a:t>
            </a:r>
            <a:endParaRPr lang="en-US" sz="2400" b="1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برچسب روی ظرف جمع آوری حتما باید با برچسب روی لوله 5 میلی لیتری مطابقت داشته باشد.</a:t>
            </a:r>
            <a:endParaRPr lang="en-US" sz="20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مقدار </a:t>
            </a:r>
            <a:r>
              <a:rPr lang="fa-IR" sz="20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4 </a:t>
            </a:r>
            <a:r>
              <a:rPr lang="fa-IR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میلی لیتر از نمونه ادرار جمع آوری شده در لوله 5 میلی لیتری بارکددار ریخته شود.</a:t>
            </a:r>
            <a:endParaRPr lang="en-US" sz="20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defTabSz="914400">
              <a:lnSpc>
                <a:spcPct val="150000"/>
              </a:lnSpc>
              <a:buNone/>
            </a:pPr>
            <a:r>
              <a:rPr lang="fa-IR" sz="20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** برای افرادی که علاوه بر ادرار رندم، ادرار 24 ساعته نیز </a:t>
            </a:r>
            <a:r>
              <a:rPr lang="fa-IR" sz="2000" b="1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دارند،ادرار موجود در ظرف به خوبی تکان داده شود و 4 </a:t>
            </a:r>
            <a:r>
              <a:rPr lang="fa-IR" sz="20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میلی لیتر از ادرار 24 ساعته مربوط به آنان نیز در لوله </a:t>
            </a:r>
            <a:r>
              <a:rPr lang="fa-IR" sz="2000" b="1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5</a:t>
            </a:r>
            <a:r>
              <a:rPr lang="en-US" sz="2000" b="1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 </a:t>
            </a:r>
            <a:r>
              <a:rPr lang="fa-IR" sz="2000" b="1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میلی لیتری ارسال شده برای ادرار 24 ساعته ریخته می شود.</a:t>
            </a:r>
            <a:endParaRPr lang="en-US" sz="20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لوله های 5 میلی لیتری پر شده باید در کوتاه ترین زمان ممکن به دمای 4 درجه سلسیوس انتقال داده شود.</a:t>
            </a:r>
          </a:p>
          <a:p>
            <a:pPr marL="0" lvl="0" indent="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کارشناس آزمایشگاه بعد از الیکوت ادرار و ادرار 24 ساعته باید تست نوار ادرار را طبق دستورالعمل برای نمونه ادرار و ادرار 24 ساعته انجام </a:t>
            </a:r>
            <a:r>
              <a:rPr lang="en-US" sz="20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دهد </a:t>
            </a:r>
            <a:r>
              <a:rPr lang="fa-IR" sz="20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و نتیجه را در فرم شماره 5 و 6 کاغذی و در تبلت وارد نماید.</a:t>
            </a:r>
          </a:p>
          <a:p>
            <a:pPr marL="0" lvl="0" indent="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rgbClr val="C00000"/>
                </a:solidFill>
                <a:latin typeface="맑은 고딕"/>
                <a:cs typeface="B Nazanin" panose="00000400000000000000" pitchFamily="2" charset="-78"/>
              </a:rPr>
              <a:t>نکته: حتما باید حجم ادرار 24 ساعته در فرم شماره 4 کاغذی نوشته شود و این فرم به همراه نمونه ها به ستاد مرکزی ارسال شود.</a:t>
            </a:r>
            <a:endParaRPr lang="en-US" sz="2400" b="1" dirty="0">
              <a:solidFill>
                <a:srgbClr val="C00000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algn="l" defTabSz="914400" rtl="0">
              <a:buNone/>
            </a:pPr>
            <a:endParaRPr lang="en-US" sz="20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91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2132" y="437007"/>
            <a:ext cx="5849643" cy="1255448"/>
          </a:xfrm>
        </p:spPr>
        <p:txBody>
          <a:bodyPr/>
          <a:lstStyle/>
          <a:p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دستور العمل الیکوت کردن ادرار در </a:t>
            </a:r>
            <a:r>
              <a:rPr lang="fa-IR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شهرستان</a:t>
            </a:r>
            <a:br>
              <a:rPr lang="fa-IR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199456" y="535578"/>
            <a:ext cx="6707600" cy="6322422"/>
            <a:chOff x="1048485" y="636301"/>
            <a:chExt cx="6610865" cy="57321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3" t="10008" r="18942" b="4648"/>
            <a:stretch/>
          </p:blipFill>
          <p:spPr>
            <a:xfrm>
              <a:off x="1048485" y="636301"/>
              <a:ext cx="4303528" cy="5732104"/>
            </a:xfrm>
            <a:prstGeom prst="rect">
              <a:avLst/>
            </a:prstGeom>
          </p:spPr>
        </p:pic>
        <p:sp>
          <p:nvSpPr>
            <p:cNvPr id="47" name="Line Callout 1 46"/>
            <p:cNvSpPr/>
            <p:nvPr/>
          </p:nvSpPr>
          <p:spPr>
            <a:xfrm>
              <a:off x="5978763" y="908621"/>
              <a:ext cx="1648067" cy="432000"/>
            </a:xfrm>
            <a:prstGeom prst="borderCallout1">
              <a:avLst>
                <a:gd name="adj1" fmla="val 96687"/>
                <a:gd name="adj2" fmla="val 810"/>
                <a:gd name="adj3" fmla="val 344284"/>
                <a:gd name="adj4" fmla="val -58999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BLO(Blood)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Line Callout 1 47"/>
            <p:cNvSpPr/>
            <p:nvPr/>
          </p:nvSpPr>
          <p:spPr>
            <a:xfrm>
              <a:off x="5991825" y="1417736"/>
              <a:ext cx="1648067" cy="432000"/>
            </a:xfrm>
            <a:prstGeom prst="borderCallout1">
              <a:avLst>
                <a:gd name="adj1" fmla="val 96687"/>
                <a:gd name="adj2" fmla="val 810"/>
                <a:gd name="adj3" fmla="val 294626"/>
                <a:gd name="adj4" fmla="val -62389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URO(</a:t>
              </a:r>
              <a:r>
                <a:rPr lang="en-US" sz="1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Urobilinogen</a:t>
              </a: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Line Callout 1 48"/>
            <p:cNvSpPr/>
            <p:nvPr/>
          </p:nvSpPr>
          <p:spPr>
            <a:xfrm>
              <a:off x="6006767" y="4813835"/>
              <a:ext cx="1648067" cy="432000"/>
            </a:xfrm>
            <a:prstGeom prst="borderCallout1">
              <a:avLst>
                <a:gd name="adj1" fmla="val 96687"/>
                <a:gd name="adj2" fmla="val 810"/>
                <a:gd name="adj3" fmla="val -48910"/>
                <a:gd name="adj4" fmla="val -60613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Line Callout 1 49"/>
            <p:cNvSpPr/>
            <p:nvPr/>
          </p:nvSpPr>
          <p:spPr>
            <a:xfrm>
              <a:off x="6006767" y="1930997"/>
              <a:ext cx="1648067" cy="432000"/>
            </a:xfrm>
            <a:prstGeom prst="borderCallout1">
              <a:avLst>
                <a:gd name="adj1" fmla="val 96687"/>
                <a:gd name="adj2" fmla="val 810"/>
                <a:gd name="adj3" fmla="val 247831"/>
                <a:gd name="adj4" fmla="val -70154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BIL(Bilirubin)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Callout 1 50"/>
            <p:cNvSpPr/>
            <p:nvPr/>
          </p:nvSpPr>
          <p:spPr>
            <a:xfrm>
              <a:off x="6011283" y="2424323"/>
              <a:ext cx="1648067" cy="432000"/>
            </a:xfrm>
            <a:prstGeom prst="borderCallout1">
              <a:avLst>
                <a:gd name="adj1" fmla="val 96687"/>
                <a:gd name="adj2" fmla="val 810"/>
                <a:gd name="adj3" fmla="val 188421"/>
                <a:gd name="adj4" fmla="val -69362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PRO(Protein)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Line Callout 1 51"/>
            <p:cNvSpPr/>
            <p:nvPr/>
          </p:nvSpPr>
          <p:spPr>
            <a:xfrm>
              <a:off x="6011161" y="2919359"/>
              <a:ext cx="1648067" cy="432000"/>
            </a:xfrm>
            <a:prstGeom prst="borderCallout1">
              <a:avLst>
                <a:gd name="adj1" fmla="val 96687"/>
                <a:gd name="adj2" fmla="val 810"/>
                <a:gd name="adj3" fmla="val 146112"/>
                <a:gd name="adj4" fmla="val -7463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NIT(Nitrite)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Line Callout 1 52"/>
            <p:cNvSpPr/>
            <p:nvPr/>
          </p:nvSpPr>
          <p:spPr>
            <a:xfrm>
              <a:off x="6001131" y="3396506"/>
              <a:ext cx="1648067" cy="432000"/>
            </a:xfrm>
            <a:prstGeom prst="borderCallout1">
              <a:avLst>
                <a:gd name="adj1" fmla="val 96687"/>
                <a:gd name="adj2" fmla="val 810"/>
                <a:gd name="adj3" fmla="val 100544"/>
                <a:gd name="adj4" fmla="val -71139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KET(Ketone)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Line Callout 1 53"/>
            <p:cNvSpPr/>
            <p:nvPr/>
          </p:nvSpPr>
          <p:spPr>
            <a:xfrm>
              <a:off x="6006767" y="3872768"/>
              <a:ext cx="1648067" cy="432000"/>
            </a:xfrm>
            <a:prstGeom prst="borderCallout1">
              <a:avLst>
                <a:gd name="adj1" fmla="val 96687"/>
                <a:gd name="adj2" fmla="val 810"/>
                <a:gd name="adj3" fmla="val 53140"/>
                <a:gd name="adj4" fmla="val -8082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ASC(Ascorbic Acid)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Line Callout 1 54"/>
            <p:cNvSpPr/>
            <p:nvPr/>
          </p:nvSpPr>
          <p:spPr>
            <a:xfrm>
              <a:off x="6006767" y="4353031"/>
              <a:ext cx="1648067" cy="432000"/>
            </a:xfrm>
            <a:prstGeom prst="borderCallout1">
              <a:avLst>
                <a:gd name="adj1" fmla="val 96687"/>
                <a:gd name="adj2" fmla="val 810"/>
                <a:gd name="adj3" fmla="val 8316"/>
                <a:gd name="adj4" fmla="val -60012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GLU(Glucose)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Line Callout 1 55"/>
            <p:cNvSpPr/>
            <p:nvPr/>
          </p:nvSpPr>
          <p:spPr>
            <a:xfrm>
              <a:off x="6006767" y="5306319"/>
              <a:ext cx="1648067" cy="432000"/>
            </a:xfrm>
            <a:prstGeom prst="borderCallout1">
              <a:avLst>
                <a:gd name="adj1" fmla="val 96687"/>
                <a:gd name="adj2" fmla="val 810"/>
                <a:gd name="adj3" fmla="val -87992"/>
                <a:gd name="adj4" fmla="val -60804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SG(Specific Gravity)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Line Callout 1 56"/>
            <p:cNvSpPr/>
            <p:nvPr/>
          </p:nvSpPr>
          <p:spPr>
            <a:xfrm>
              <a:off x="6006766" y="5787460"/>
              <a:ext cx="1648067" cy="432000"/>
            </a:xfrm>
            <a:prstGeom prst="borderCallout1">
              <a:avLst>
                <a:gd name="adj1" fmla="val 96687"/>
                <a:gd name="adj2" fmla="val 810"/>
                <a:gd name="adj3" fmla="val -141274"/>
                <a:gd name="adj4" fmla="val -7053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LEU(Leukocyte)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Title 1"/>
          <p:cNvSpPr txBox="1">
            <a:spLocks/>
          </p:cNvSpPr>
          <p:nvPr/>
        </p:nvSpPr>
        <p:spPr>
          <a:xfrm>
            <a:off x="7907056" y="1578907"/>
            <a:ext cx="3988526" cy="3472862"/>
          </a:xfrm>
          <a:prstGeom prst="rect">
            <a:avLst/>
          </a:prstGeom>
        </p:spPr>
        <p:txBody>
          <a:bodyPr anchor="ctr"/>
          <a:lstStyle>
            <a:lvl1pPr algn="r" defTabSz="1219170" rtl="1" eaLnBrk="1" latinLnBrk="1" hangingPunct="1">
              <a:spcBef>
                <a:spcPct val="0"/>
              </a:spcBef>
              <a:buNone/>
              <a:defRPr sz="48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2800" dirty="0" smtClean="0">
                <a:solidFill>
                  <a:srgbClr val="B8184A"/>
                </a:solidFill>
              </a:rPr>
              <a:t>مسئول محترم انجام تست نوار   ادرار،موظف است هنگام وارد  نمودن نتایج تست ها در فرم های کاغذی و تبلت، به ترتیب     تست های درج شده روی قوطی ها دقت نماید.</a:t>
            </a:r>
            <a:endParaRPr lang="en-US" sz="2800" dirty="0">
              <a:solidFill>
                <a:srgbClr val="B818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0806" y="258904"/>
            <a:ext cx="5731377" cy="1035373"/>
          </a:xfrm>
        </p:spPr>
        <p:txBody>
          <a:bodyPr/>
          <a:lstStyle/>
          <a:p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دستور العمل الیکوت کردن ادرار در شهرستان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7205" y="509452"/>
            <a:ext cx="6612131" cy="6340512"/>
            <a:chOff x="1068828" y="875212"/>
            <a:chExt cx="6251612" cy="59747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15" r="23999"/>
            <a:stretch/>
          </p:blipFill>
          <p:spPr>
            <a:xfrm>
              <a:off x="1068828" y="875212"/>
              <a:ext cx="4309550" cy="5974751"/>
            </a:xfrm>
            <a:prstGeom prst="rect">
              <a:avLst/>
            </a:prstGeom>
          </p:spPr>
        </p:pic>
        <p:sp>
          <p:nvSpPr>
            <p:cNvPr id="47" name="Line Callout 1 46"/>
            <p:cNvSpPr/>
            <p:nvPr/>
          </p:nvSpPr>
          <p:spPr>
            <a:xfrm>
              <a:off x="5875424" y="1644046"/>
              <a:ext cx="1439781" cy="432000"/>
            </a:xfrm>
            <a:prstGeom prst="borderCallout1">
              <a:avLst>
                <a:gd name="adj1" fmla="val 96687"/>
                <a:gd name="adj2" fmla="val 810"/>
                <a:gd name="adj3" fmla="val 405829"/>
                <a:gd name="adj4" fmla="val -68406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Bilirubin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Line Callout 1 47"/>
            <p:cNvSpPr/>
            <p:nvPr/>
          </p:nvSpPr>
          <p:spPr>
            <a:xfrm>
              <a:off x="5874266" y="2114689"/>
              <a:ext cx="1439781" cy="432000"/>
            </a:xfrm>
            <a:prstGeom prst="borderCallout1">
              <a:avLst>
                <a:gd name="adj1" fmla="val 96687"/>
                <a:gd name="adj2" fmla="val 810"/>
                <a:gd name="adj3" fmla="val 338347"/>
                <a:gd name="adj4" fmla="val -58636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Urobilinogen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Line Callout 1 48"/>
            <p:cNvSpPr/>
            <p:nvPr/>
          </p:nvSpPr>
          <p:spPr>
            <a:xfrm>
              <a:off x="5880657" y="5327561"/>
              <a:ext cx="1439781" cy="432000"/>
            </a:xfrm>
            <a:prstGeom prst="borderCallout1">
              <a:avLst>
                <a:gd name="adj1" fmla="val 96687"/>
                <a:gd name="adj2" fmla="val 810"/>
                <a:gd name="adj3" fmla="val 8543"/>
                <a:gd name="adj4" fmla="val -78061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Nitrite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Line Callout 1 49"/>
            <p:cNvSpPr/>
            <p:nvPr/>
          </p:nvSpPr>
          <p:spPr>
            <a:xfrm>
              <a:off x="5876143" y="2585639"/>
              <a:ext cx="1439781" cy="432000"/>
            </a:xfrm>
            <a:prstGeom prst="borderCallout1">
              <a:avLst>
                <a:gd name="adj1" fmla="val 96687"/>
                <a:gd name="adj2" fmla="val 810"/>
                <a:gd name="adj3" fmla="val 296241"/>
                <a:gd name="adj4" fmla="val -62312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Ketone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Callout 1 50"/>
            <p:cNvSpPr/>
            <p:nvPr/>
          </p:nvSpPr>
          <p:spPr>
            <a:xfrm>
              <a:off x="5880659" y="3039776"/>
              <a:ext cx="1439781" cy="432000"/>
            </a:xfrm>
            <a:prstGeom prst="borderCallout1">
              <a:avLst>
                <a:gd name="adj1" fmla="val 96687"/>
                <a:gd name="adj2" fmla="val 810"/>
                <a:gd name="adj3" fmla="val 257157"/>
                <a:gd name="adj4" fmla="val -80458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Ascorbic Acid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Line Callout 1 51"/>
            <p:cNvSpPr/>
            <p:nvPr/>
          </p:nvSpPr>
          <p:spPr>
            <a:xfrm>
              <a:off x="5880537" y="3521749"/>
              <a:ext cx="1439781" cy="432000"/>
            </a:xfrm>
            <a:prstGeom prst="borderCallout1">
              <a:avLst>
                <a:gd name="adj1" fmla="val 96687"/>
                <a:gd name="adj2" fmla="val 810"/>
                <a:gd name="adj3" fmla="val 187838"/>
                <a:gd name="adj4" fmla="val -61802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Glucose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Line Callout 1 52"/>
            <p:cNvSpPr/>
            <p:nvPr/>
          </p:nvSpPr>
          <p:spPr>
            <a:xfrm>
              <a:off x="5880657" y="3958904"/>
              <a:ext cx="1439781" cy="432000"/>
            </a:xfrm>
            <a:prstGeom prst="borderCallout1">
              <a:avLst>
                <a:gd name="adj1" fmla="val 96687"/>
                <a:gd name="adj2" fmla="val 810"/>
                <a:gd name="adj3" fmla="val 149980"/>
                <a:gd name="adj4" fmla="val -61941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Protein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Line Callout 1 53"/>
            <p:cNvSpPr/>
            <p:nvPr/>
          </p:nvSpPr>
          <p:spPr>
            <a:xfrm>
              <a:off x="5874265" y="4458863"/>
              <a:ext cx="1439781" cy="432000"/>
            </a:xfrm>
            <a:prstGeom prst="borderCallout1">
              <a:avLst>
                <a:gd name="adj1" fmla="val 96687"/>
                <a:gd name="adj2" fmla="val 810"/>
                <a:gd name="adj3" fmla="val 83378"/>
                <a:gd name="adj4" fmla="val -6003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Blood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Line Callout 1 54"/>
            <p:cNvSpPr/>
            <p:nvPr/>
          </p:nvSpPr>
          <p:spPr>
            <a:xfrm>
              <a:off x="5876143" y="4877043"/>
              <a:ext cx="1439781" cy="432000"/>
            </a:xfrm>
            <a:prstGeom prst="borderCallout1">
              <a:avLst>
                <a:gd name="adj1" fmla="val 96687"/>
                <a:gd name="adj2" fmla="val 810"/>
                <a:gd name="adj3" fmla="val 47625"/>
                <a:gd name="adj4" fmla="val -6045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Line Callout 1 55"/>
            <p:cNvSpPr/>
            <p:nvPr/>
          </p:nvSpPr>
          <p:spPr>
            <a:xfrm>
              <a:off x="5876143" y="5778079"/>
              <a:ext cx="1439781" cy="432000"/>
            </a:xfrm>
            <a:prstGeom prst="borderCallout1">
              <a:avLst>
                <a:gd name="adj1" fmla="val 96687"/>
                <a:gd name="adj2" fmla="val 810"/>
                <a:gd name="adj3" fmla="val -39611"/>
                <a:gd name="adj4" fmla="val -7043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Leukocyte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Line Callout 1 56"/>
            <p:cNvSpPr/>
            <p:nvPr/>
          </p:nvSpPr>
          <p:spPr>
            <a:xfrm>
              <a:off x="5876142" y="6246157"/>
              <a:ext cx="1439781" cy="432000"/>
            </a:xfrm>
            <a:prstGeom prst="borderCallout1">
              <a:avLst>
                <a:gd name="adj1" fmla="val 96687"/>
                <a:gd name="adj2" fmla="val 810"/>
                <a:gd name="adj3" fmla="val -95917"/>
                <a:gd name="adj4" fmla="val -61568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Specific Gravity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7907056" y="1578907"/>
            <a:ext cx="3988526" cy="3472862"/>
          </a:xfrm>
          <a:prstGeom prst="rect">
            <a:avLst/>
          </a:prstGeom>
        </p:spPr>
        <p:txBody>
          <a:bodyPr anchor="ctr"/>
          <a:lstStyle>
            <a:lvl1pPr algn="r" defTabSz="1219170" rtl="1" eaLnBrk="1" latinLnBrk="1" hangingPunct="1">
              <a:spcBef>
                <a:spcPct val="0"/>
              </a:spcBef>
              <a:buNone/>
              <a:defRPr sz="48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2800" dirty="0" smtClean="0">
                <a:solidFill>
                  <a:srgbClr val="B8184A"/>
                </a:solidFill>
              </a:rPr>
              <a:t>مسئول محترم انجام تست نوار   ادرار،موظف است هنگام وارد  نمودن نتایج تست ها در فرم های کاغذی و تبلت، به ترتیب     تست های درج شده روی قوطی ها دقت نماید.</a:t>
            </a:r>
            <a:endParaRPr lang="en-US" sz="2800" dirty="0">
              <a:solidFill>
                <a:srgbClr val="B818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46" y="139714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دستورالعمل نمونه‌گیری ادرار 24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ساعته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99456" y="1255204"/>
            <a:ext cx="10512309" cy="5117164"/>
          </a:xfrm>
        </p:spPr>
        <p:txBody>
          <a:bodyPr/>
          <a:lstStyle/>
          <a:p>
            <a:pPr marL="0" lvl="0" indent="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برای جمع آوری ادرار 24 ساعته به طور رندوم از 1000 نفر از افراد مورد مطالعه ادرار 24 ساعته گرفته می شود. افراد موظف هستند طی 24 ساعت و در طول شبانه روز تمامی ادرار خود را در ظرفی که به آنان تحویل </a:t>
            </a:r>
            <a:r>
              <a:rPr lang="fa-IR" sz="24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داده</a:t>
            </a:r>
            <a:r>
              <a:rPr lang="en-US" sz="24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   </a:t>
            </a:r>
            <a:r>
              <a:rPr lang="fa-IR" sz="24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می </a:t>
            </a:r>
            <a:r>
              <a:rPr lang="fa-IR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شود تخلیه کنند.</a:t>
            </a:r>
            <a:endParaRPr lang="en-US" sz="24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پرسشگر پس از نوشتن مشخصات فرد(نام، نام خانوادگی و کدملی شرکت کننده) روی لیبل ها، آنها را </a:t>
            </a:r>
            <a:r>
              <a:rPr lang="fa-IR" sz="24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روی</a:t>
            </a:r>
            <a:r>
              <a:rPr lang="en-US" sz="24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  </a:t>
            </a:r>
            <a:r>
              <a:rPr lang="fa-IR" sz="24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ظرف نمونه گیری ادرار 24 ساعته،فرم مربوطه و لوله واسط ادرار 24 ساعته چسبانده و به شرکت کننده </a:t>
            </a:r>
            <a:r>
              <a:rPr lang="fa-IR" sz="24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تحویل</a:t>
            </a:r>
            <a:r>
              <a:rPr lang="en-US" sz="24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می دهد.</a:t>
            </a:r>
          </a:p>
          <a:p>
            <a:pPr marL="0" lvl="0" indent="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پرسشگر توضیحات لازم برای نمونه گیری و نحوه پر کردن فرم را به افراد ارائه دهد، و به شرکت کننده </a:t>
            </a:r>
            <a:r>
              <a:rPr lang="fa-IR" sz="24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توضیح</a:t>
            </a:r>
            <a:r>
              <a:rPr lang="en-US" sz="24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دهد که در روز مراجعه به آزمایشگاه ظرف ادرار 24 ساعته، لوله واسط و فرم تکمیل شده را همراه داشته باشد و به نمونه گیر تحویل دهد.</a:t>
            </a:r>
          </a:p>
          <a:p>
            <a:pPr marL="0" lvl="0" indent="0" defTabSz="914400">
              <a:buClr>
                <a:srgbClr val="C00000"/>
              </a:buClr>
              <a:buNone/>
            </a:pPr>
            <a:endParaRPr lang="en-US" sz="24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lvl="0" indent="0" algn="l" defTabSz="914400">
              <a:buNone/>
            </a:pPr>
            <a:endParaRPr lang="en-US" sz="2400" dirty="0">
              <a:solidFill>
                <a:prstClr val="black"/>
              </a:solidFill>
              <a:latin typeface="맑은 고딕"/>
            </a:endParaRPr>
          </a:p>
          <a:p>
            <a:pPr marL="0" lvl="0" indent="0" algn="l" defTabSz="914400" rtl="0">
              <a:buNone/>
            </a:pPr>
            <a:endParaRPr lang="en-US" sz="2400" dirty="0">
              <a:solidFill>
                <a:prstClr val="black"/>
              </a:solidFill>
              <a:latin typeface="맑은 고딕"/>
            </a:endParaRP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06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767" y="215875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>
                    <a:lumMod val="50000"/>
                  </a:schemeClr>
                </a:solidFill>
                <a:cs typeface="B Nazanin" panose="00000400000000000000" pitchFamily="2" charset="-78"/>
              </a:rPr>
              <a:t>وسایل مورد نیاز برای جمع آوری ادرار 24 ساعته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56786" y="1515894"/>
            <a:ext cx="10464800" cy="1279313"/>
          </a:xfrm>
        </p:spPr>
        <p:txBody>
          <a:bodyPr/>
          <a:lstStyle/>
          <a:p>
            <a:pPr marL="0" lvl="0" indent="0" algn="just" defTabSz="9144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400" dirty="0">
                <a:latin typeface="맑은 고딕"/>
                <a:cs typeface="B Nazanin" panose="00000400000000000000" pitchFamily="2" charset="-78"/>
              </a:rPr>
              <a:t>وسایل مورد نیاز برای نمونه گیری ادرار 24 ساعته که توسط ستاد اجرایی دانشگاه در اختیار آزمایشگاه منتخب قرار خواهد گرفت و شامل موارد ذکر شده در جدول زیر است. </a:t>
            </a:r>
            <a:endParaRPr lang="en-US" sz="2400" dirty="0">
              <a:latin typeface="맑은 고딕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08828"/>
              </p:ext>
            </p:extLst>
          </p:nvPr>
        </p:nvGraphicFramePr>
        <p:xfrm>
          <a:off x="6095322" y="3497496"/>
          <a:ext cx="5493322" cy="2226364"/>
        </p:xfrm>
        <a:graphic>
          <a:graphicData uri="http://schemas.openxmlformats.org/drawingml/2006/table">
            <a:tbl>
              <a:tblPr rtl="1" firstRow="1" firstCol="1" bandRow="1"/>
              <a:tblGrid>
                <a:gridCol w="853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9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91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ردیف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وسایل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برای هر فرد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9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ظرف ادرار 24 ساعته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8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a-I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a-I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لوله واسط 5 سی سی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a-I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57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a-I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393065" algn="l"/>
                        </a:tabLst>
                      </a:pPr>
                      <a:r>
                        <a:rPr lang="fa-IR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سرسمپلر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a-I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7445" y="5173329"/>
            <a:ext cx="1220548" cy="1302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60" y="5104797"/>
            <a:ext cx="1498102" cy="1498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6" y="2855219"/>
            <a:ext cx="2160346" cy="21603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67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718" y="379763"/>
            <a:ext cx="10559819" cy="1035373"/>
          </a:xfrm>
        </p:spPr>
        <p:txBody>
          <a:bodyPr/>
          <a:lstStyle/>
          <a:p>
            <a:r>
              <a:rPr lang="fa-IR" altLang="ko-KR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B Nazanin" panose="00000400000000000000" pitchFamily="2" charset="-78"/>
              </a:rPr>
              <a:t>وسایل لازم نمونه </a:t>
            </a:r>
            <a:r>
              <a:rPr lang="fa-IR" altLang="ko-KR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B Nazanin" panose="00000400000000000000" pitchFamily="2" charset="-78"/>
              </a:rPr>
              <a:t>گیری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446019" y="1989667"/>
            <a:ext cx="8833697" cy="20794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بسته طراحی شده فردی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لوازم ارسالی عمومی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وسایل جانبی موجود در محل نمونه گیری شهرستان ها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63" y="273090"/>
            <a:ext cx="2872996" cy="2212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63" y="2773144"/>
            <a:ext cx="2055112" cy="15832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Content Placeholder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1148" y="5606977"/>
            <a:ext cx="736350" cy="736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38" y="5331595"/>
            <a:ext cx="1495171" cy="10117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8" t="7136" r="17792" b="15869"/>
          <a:stretch/>
        </p:blipFill>
        <p:spPr>
          <a:xfrm>
            <a:off x="2621175" y="4643611"/>
            <a:ext cx="1808324" cy="13053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811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855" y="292650"/>
            <a:ext cx="10816748" cy="1035373"/>
          </a:xfrm>
        </p:spPr>
        <p:txBody>
          <a:bodyPr/>
          <a:lstStyle/>
          <a:p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نمونه گیری خون در روستا و انتقال نمونه به آزمایشگاه منتخب شهرستان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10432" y="1445316"/>
            <a:ext cx="11105594" cy="4607984"/>
          </a:xfrm>
        </p:spPr>
        <p:txBody>
          <a:bodyPr/>
          <a:lstStyle/>
          <a:p>
            <a:pPr marL="182880" lvl="0" indent="-91440" algn="just" defTabSz="9144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کلیه استانداردها و شرایط تعریف شده جهت خونگیری در شهر، باید در روستا نیز رعایت شود.</a:t>
            </a:r>
          </a:p>
          <a:p>
            <a:pPr marL="182880" lvl="0" indent="-91440" algn="just" defTabSz="9144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فرد پس از ورود کارت ملی و کارت شامل اطلاعات کد فرد خود را به مسئول پذیرش تحویل دهد.</a:t>
            </a:r>
          </a:p>
          <a:p>
            <a:pPr marL="182880" lvl="0" indent="-91440" algn="just" defTabSz="9144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تمامی فرآیندهای پذیرش در روستا همانند </a:t>
            </a:r>
            <a:r>
              <a:rPr lang="fa-IR" sz="18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شهر </a:t>
            </a:r>
            <a:r>
              <a:rPr lang="fa-IR" sz="18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انجام می شود.</a:t>
            </a:r>
          </a:p>
          <a:p>
            <a:pPr marL="182880" lvl="0" indent="-91440" algn="just" defTabSz="9144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نمونه گیری خون و ادرار در روستا مانند </a:t>
            </a:r>
            <a:r>
              <a:rPr lang="fa-IR" sz="18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شهر </a:t>
            </a:r>
            <a:r>
              <a:rPr lang="fa-IR" sz="18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انجام می شود.</a:t>
            </a:r>
          </a:p>
          <a:p>
            <a:pPr marL="182880" lvl="0" indent="-91440" algn="just" defTabSz="9144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پس از خونگیری برای اطمینان از ریخته نشدن نمونه، اطراف سرپوش با پارافیلم پوشانده شود. کلیه لوله ها در جعبه ارسالی مربوطه باید در کلدباکس </a:t>
            </a:r>
            <a:r>
              <a:rPr lang="fa-IR" sz="18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دارای</a:t>
            </a:r>
            <a:r>
              <a:rPr lang="en-US" sz="18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</a:t>
            </a:r>
            <a:r>
              <a:rPr lang="fa-IR" sz="18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</a:t>
            </a:r>
            <a:r>
              <a:rPr lang="fa-IR" sz="18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دمای 8-2 درجه گذاشته شده و در اولین فرصت </a:t>
            </a:r>
            <a:r>
              <a:rPr lang="fa-IR" sz="18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با رعایت زنجیره سرما به </a:t>
            </a:r>
            <a:r>
              <a:rPr lang="fa-IR" sz="18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آزمایشگاه منتخب شهرستان منتقل شود. </a:t>
            </a:r>
          </a:p>
          <a:p>
            <a:pPr marL="182880" lvl="0" indent="-91440" algn="just" defTabSz="9144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شرایط انتقال نمونه‌ها از نظر دما، ایمنی و چيدمان لوله‌ها همراه با جالوله ای و به ‌نحوی مناسب انجام شود كه از واژگون شدن لوله‌ها و ریختن نمونه‌ها </a:t>
            </a:r>
            <a:r>
              <a:rPr lang="en-US" sz="18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     </a:t>
            </a:r>
            <a:r>
              <a:rPr lang="fa-IR" sz="18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جلوگيري </a:t>
            </a:r>
            <a:r>
              <a:rPr lang="fa-IR" sz="18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شود. پس از انتقال نمونه ها به آزمایشگاه منتخب شهرستان باید کلیه دستورالعمل ها و استاندارد های تعریف شده رعایت شود، به </a:t>
            </a:r>
            <a:r>
              <a:rPr lang="fa-IR" sz="1800" dirty="0" smtClean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طوریکه </a:t>
            </a:r>
            <a:r>
              <a:rPr lang="fa-IR" sz="1800" dirty="0">
                <a:solidFill>
                  <a:prstClr val="black"/>
                </a:solidFill>
                <a:latin typeface="맑은 고딕"/>
                <a:cs typeface="B Nazanin" panose="00000400000000000000" pitchFamily="2" charset="-78"/>
              </a:rPr>
              <a:t>شرایط و استانداردهای اجرایی برای نمونه های جمع آوری شده در شهر و روستا کاملا یکسان باشد.</a:t>
            </a:r>
            <a:endParaRPr lang="en-US" sz="1600" dirty="0">
              <a:solidFill>
                <a:prstClr val="black"/>
              </a:solidFill>
              <a:latin typeface="맑은 고딕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12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312" y="1620141"/>
            <a:ext cx="10980347" cy="2604130"/>
          </a:xfrm>
        </p:spPr>
        <p:txBody>
          <a:bodyPr/>
          <a:lstStyle/>
          <a:p>
            <a:pPr lvl="0" algn="justLow" defTabSz="914400" latinLnBrk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نکته</a:t>
            </a:r>
            <a:r>
              <a:rPr lang="fa-IR" sz="32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 </a:t>
            </a:r>
            <a:r>
              <a:rPr lang="fa-IR" sz="320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کارشناس محترم </a:t>
            </a:r>
            <a:r>
              <a:rPr lang="fa-IR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آزمایشگاه حتما قبل از انجام پذیرش باید به اینترنت متصل شود و همگام سازی را انجام دهد؛ </a:t>
            </a:r>
            <a:r>
              <a:rPr lang="fa-IR" sz="3200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همچنین قبل از انتقال تبلت ها به روستا ها برای پذیرش باید هرروز در </a:t>
            </a:r>
            <a:r>
              <a:rPr lang="fa-IR" sz="3200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شهر </a:t>
            </a:r>
            <a:r>
              <a:rPr lang="fa-IR" sz="3200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تبلت به اینترنت متصل شود و همگام سازی انجام شود سپس تبلت به روستا تحویل داده  شود</a:t>
            </a:r>
            <a:r>
              <a:rPr lang="fa-IR" sz="3200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203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596" y="259486"/>
            <a:ext cx="10559819" cy="1035373"/>
          </a:xfrm>
        </p:spPr>
        <p:txBody>
          <a:bodyPr/>
          <a:lstStyle/>
          <a:p>
            <a:r>
              <a:rPr lang="fa-IR" kern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بسته ارسالی از شهرستان (بسته برگشت)</a:t>
            </a:r>
            <a:endParaRPr lang="en-US" kern="0" dirty="0">
              <a:solidFill>
                <a:schemeClr val="tx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04735268"/>
              </p:ext>
            </p:extLst>
          </p:nvPr>
        </p:nvGraphicFramePr>
        <p:xfrm>
          <a:off x="2524259" y="1411063"/>
          <a:ext cx="8031672" cy="3264797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512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908">
                <a:tc>
                  <a:txBody>
                    <a:bodyPr/>
                    <a:lstStyle/>
                    <a:p>
                      <a:pPr marL="73025" marR="7302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ردیف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6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وسایل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تعداد  به ازای  هر نفر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5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لوله  </a:t>
                      </a:r>
                      <a:r>
                        <a:rPr lang="fa-IR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5</a:t>
                      </a:r>
                      <a:r>
                        <a:rPr lang="ar-SA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میلی لیتری برای انتقال پلاسما جدا شده از </a:t>
                      </a:r>
                      <a:r>
                        <a:rPr lang="fa-IR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لوله</a:t>
                      </a:r>
                      <a:r>
                        <a:rPr lang="fa-IR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سدیم فلوراید (</a:t>
                      </a:r>
                      <a:r>
                        <a:rPr lang="ar-SA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لوله </a:t>
                      </a:r>
                      <a:r>
                        <a:rPr lang="fa-IR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بلند</a:t>
                      </a:r>
                      <a:r>
                        <a:rPr lang="ar-SA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با سرپوش </a:t>
                      </a:r>
                      <a:r>
                        <a:rPr lang="fa-IR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قرمز </a:t>
                      </a:r>
                      <a:r>
                        <a:rPr lang="fa-IR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رنگ)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 عدد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55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لوله </a:t>
                      </a:r>
                      <a:r>
                        <a:rPr lang="fa-IR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9</a:t>
                      </a:r>
                      <a:r>
                        <a:rPr lang="ar-SA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میلی لیتری  برای انتقال </a:t>
                      </a:r>
                      <a:r>
                        <a:rPr lang="fa-IR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سرم</a:t>
                      </a:r>
                      <a:r>
                        <a:rPr lang="ar-SA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جدا شده </a:t>
                      </a:r>
                      <a:r>
                        <a:rPr lang="ar-SA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از</a:t>
                      </a:r>
                      <a:r>
                        <a:rPr lang="fa-IR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لوله های لخته(</a:t>
                      </a:r>
                      <a:r>
                        <a:rPr lang="ar-SA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لوله </a:t>
                      </a:r>
                      <a:r>
                        <a:rPr lang="fa-IR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بلند</a:t>
                      </a:r>
                      <a:r>
                        <a:rPr lang="ar-SA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با سرپوش </a:t>
                      </a:r>
                      <a:r>
                        <a:rPr lang="fa-IR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سفید</a:t>
                      </a:r>
                      <a:r>
                        <a:rPr lang="ar-SA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رنگ</a:t>
                      </a:r>
                      <a:r>
                        <a:rPr lang="fa-IR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 عدد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5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لوله خلاء </a:t>
                      </a:r>
                      <a:r>
                        <a:rPr lang="fa-IR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</a:t>
                      </a:r>
                      <a:r>
                        <a:rPr lang="ar-SA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میلی </a:t>
                      </a:r>
                      <a:r>
                        <a:rPr lang="ar-SA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لیتری </a:t>
                      </a:r>
                      <a:r>
                        <a:rPr lang="ar-SA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حاوی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EDTA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K2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800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خون</a:t>
                      </a:r>
                      <a:r>
                        <a:rPr lang="fa-IR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کامل - </a:t>
                      </a:r>
                      <a:r>
                        <a:rPr lang="fa-IR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با </a:t>
                      </a:r>
                      <a:r>
                        <a:rPr lang="fa-IR" sz="18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سرپوش بنفش رنگ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 عدد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7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لوله 5 میلی لیتری برای انتقال ادرار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</a:t>
                      </a:r>
                      <a:r>
                        <a:rPr lang="ar-SA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عدد</a:t>
                      </a:r>
                      <a:endParaRPr lang="en-US" sz="1800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42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602" t="14921" r="66167" b="7790"/>
          <a:stretch/>
        </p:blipFill>
        <p:spPr>
          <a:xfrm rot="5400000">
            <a:off x="5316148" y="4184683"/>
            <a:ext cx="1944713" cy="3221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77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437" y="233729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نگهداري موقتی و ارسال نمونه‌ها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79760" y="1533854"/>
            <a:ext cx="10464800" cy="4607984"/>
          </a:xfrm>
        </p:spPr>
        <p:txBody>
          <a:bodyPr/>
          <a:lstStyle/>
          <a:p>
            <a:pPr marL="342900" lvl="0" indent="-342900" algn="just" defTabSz="914400" eaLnBrk="0" fontAlgn="base" latinLnBrk="0" hangingPunct="0"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fa-IR" sz="2400" kern="0" dirty="0">
                <a:solidFill>
                  <a:srgbClr val="000000"/>
                </a:solidFill>
                <a:cs typeface="B Nazanin" panose="00000400000000000000" pitchFamily="2" charset="-78"/>
              </a:rPr>
              <a:t>نمونه‌های جمع‌آوری شده در آزمایشگاه منتخب شهرستان باید به صورت موقت در دمای 8-2 درجه سلسیوس  نگهداری و در کم تر از 18 ساعت پس از نمونه‌گیری، با رعایت زنجیره سرد به </a:t>
            </a:r>
            <a:r>
              <a:rPr lang="ar-SA" sz="2400" kern="0" dirty="0">
                <a:solidFill>
                  <a:srgbClr val="000000"/>
                </a:solidFill>
                <a:cs typeface="B Nazanin" panose="00000400000000000000" pitchFamily="2" charset="-78"/>
              </a:rPr>
              <a:t>مرکز تحقیقات بیماری</a:t>
            </a:r>
            <a:r>
              <a:rPr lang="fa-IR" sz="2400" kern="0" dirty="0">
                <a:solidFill>
                  <a:srgbClr val="000000"/>
                </a:solidFill>
                <a:cs typeface="B Nazanin" panose="00000400000000000000" pitchFamily="2" charset="-78"/>
              </a:rPr>
              <a:t> </a:t>
            </a:r>
            <a:r>
              <a:rPr lang="ar-SA" sz="2400" kern="0" dirty="0">
                <a:solidFill>
                  <a:srgbClr val="000000"/>
                </a:solidFill>
                <a:cs typeface="B Nazanin" panose="00000400000000000000" pitchFamily="2" charset="-78"/>
              </a:rPr>
              <a:t>های غیرواگیر </a:t>
            </a:r>
            <a:r>
              <a:rPr lang="fa-IR" sz="2400" kern="0" dirty="0">
                <a:solidFill>
                  <a:srgbClr val="000000"/>
                </a:solidFill>
                <a:cs typeface="B Nazanin" panose="00000400000000000000" pitchFamily="2" charset="-78"/>
              </a:rPr>
              <a:t>تحویل داده شود.</a:t>
            </a:r>
          </a:p>
          <a:p>
            <a:pPr marL="342900" lvl="0" indent="-342900" algn="just" defTabSz="914400" eaLnBrk="0" fontAlgn="base" latinLnBrk="0" hangingPunct="0"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fa-IR" sz="2400" kern="0" dirty="0">
                <a:solidFill>
                  <a:srgbClr val="000000"/>
                </a:solidFill>
                <a:cs typeface="B Nazanin" panose="00000400000000000000" pitchFamily="2" charset="-78"/>
              </a:rPr>
              <a:t> باید شرایط انتقال نمونه‌ها از نظر دما، ایمنی و چيدمان لوله‌ها همراه با بسته ارسالی، به ‌نحوی مناسب انجام شود تا از واژگون شدن لوله‌ها و ریختن نمونه‌ها جلوگيري شود.</a:t>
            </a:r>
          </a:p>
          <a:p>
            <a:pPr marL="342900" lvl="0" indent="-342900" algn="just" defTabSz="914400" eaLnBrk="0" fontAlgn="base" latinLnBrk="0" hangingPunct="0"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fa-IR" sz="2400" kern="0" dirty="0">
                <a:solidFill>
                  <a:srgbClr val="000000"/>
                </a:solidFill>
                <a:cs typeface="B Nazanin" panose="00000400000000000000" pitchFamily="2" charset="-78"/>
              </a:rPr>
              <a:t> کارشناس ارسال هر شهرستان/ استان موظف است فرآیندی را طراحی نماید که با توجه به امکانات، بعد مسافت و شرایط محیطی و منطقه‌ای، نمونه های جمع آوری شده  با رعایت زنجیره سرد در کم تر از ۱۸ ساعت به مرکز تحقیقات بیماری های غیرواگیر منتقل شوند. فرآیند طراحی شده باید با هماهنگی و اطلاع ستاد مرکزی مطالعه اجرا شود</a:t>
            </a:r>
            <a:r>
              <a:rPr lang="fa-IR" sz="2400" kern="0" dirty="0" smtClean="0">
                <a:solidFill>
                  <a:srgbClr val="000000"/>
                </a:solidFill>
                <a:cs typeface="B Nazanin" panose="00000400000000000000" pitchFamily="2" charset="-78"/>
              </a:rPr>
              <a:t>.</a:t>
            </a:r>
            <a:endParaRPr lang="en-US" sz="2400" kern="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26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5100" y="2329444"/>
            <a:ext cx="3595976" cy="1035373"/>
          </a:xfrm>
        </p:spPr>
        <p:txBody>
          <a:bodyPr/>
          <a:lstStyle/>
          <a:p>
            <a:r>
              <a:rPr lang="fa-IR" dirty="0">
                <a:solidFill>
                  <a:schemeClr val="tx1">
                    <a:lumMod val="50000"/>
                  </a:schemeClr>
                </a:solidFill>
                <a:cs typeface="B Nazanin" panose="00000400000000000000" pitchFamily="2" charset="-78"/>
              </a:rPr>
              <a:t>فرم ها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68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0"/>
            <a:ext cx="10559819" cy="1035373"/>
          </a:xfrm>
        </p:spPr>
        <p:txBody>
          <a:bodyPr/>
          <a:lstStyle/>
          <a:p>
            <a:r>
              <a:rPr lang="fa-IR" dirty="0">
                <a:latin typeface="Titr" panose="000007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برگه </a:t>
            </a:r>
            <a:r>
              <a:rPr lang="ar-SA" dirty="0">
                <a:latin typeface="Titr" panose="000007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آمادگی </a:t>
            </a:r>
            <a:r>
              <a:rPr lang="fa-IR" dirty="0">
                <a:latin typeface="Titr" panose="000007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فرد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1397" y="1100597"/>
            <a:ext cx="11377083" cy="5271771"/>
          </a:xfrm>
        </p:spPr>
        <p:txBody>
          <a:bodyPr/>
          <a:lstStyle/>
          <a:p>
            <a:pPr marL="0" lvl="0" indent="0" algn="just" defTabSz="914400" fontAlgn="base" latinLnBrk="0">
              <a:spcAft>
                <a:spcPct val="0"/>
              </a:spcAft>
              <a:buNone/>
            </a:pPr>
            <a:r>
              <a:rPr lang="ar-SA" sz="1700" b="1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آمادگی برای نمونه گیری خون و ادرار</a:t>
            </a:r>
            <a:r>
              <a:rPr lang="en-US" sz="1700" b="1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:</a:t>
            </a:r>
            <a:endParaRPr lang="en-US" sz="1700" dirty="0">
              <a:solidFill>
                <a:srgbClr val="333333"/>
              </a:solidFill>
              <a:latin typeface="Microsoft Sans Serif"/>
              <a:cs typeface="B Nazanin" panose="00000400000000000000" pitchFamily="2" charset="-78"/>
            </a:endParaRPr>
          </a:p>
          <a:p>
            <a:pPr marL="0" lvl="0" indent="0" defTabSz="914400" fontAlgn="base" latinLnBrk="0">
              <a:lnSpc>
                <a:spcPct val="150000"/>
              </a:lnSpc>
              <a:spcAft>
                <a:spcPct val="0"/>
              </a:spcAft>
              <a:buNone/>
            </a:pPr>
            <a:r>
              <a:rPr lang="ar-SA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از زمان دریافت این فرم تا زمان مراجعه برای نمونه گیری، رژیم غذایی معمول خود را ادامه داده و سعی کنید وزن تان تغییر نکند. </a:t>
            </a:r>
            <a:r>
              <a:rPr lang="en-US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/>
            </a:r>
            <a:br>
              <a:rPr lang="en-US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</a:br>
            <a:r>
              <a:rPr lang="ar-SA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لازم است دست کم </a:t>
            </a:r>
            <a:r>
              <a:rPr lang="fa-IR" sz="1700" dirty="0" smtClean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8 تا 12 </a:t>
            </a:r>
            <a:r>
              <a:rPr lang="ar-SA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ساعت قبل از نمونه گیری ناشتا باشید. به این معنا که از حدود ساعت</a:t>
            </a:r>
            <a:r>
              <a:rPr lang="en-US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 8 </a:t>
            </a:r>
            <a:r>
              <a:rPr lang="ar-SA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شب قبل از نمونه گیری، شام سبک (غذای کم حجم و کم چرب) میل فرمایید</a:t>
            </a:r>
            <a:r>
              <a:rPr lang="en-US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. </a:t>
            </a:r>
            <a:r>
              <a:rPr lang="ar-SA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در این فاصله، تنها نوشیدن آب و داروهای تجویز شده از طرف پزشک معالج بلامانع است</a:t>
            </a:r>
            <a:r>
              <a:rPr lang="en-US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.</a:t>
            </a:r>
            <a:r>
              <a:rPr lang="fa-IR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/>
            </a:r>
            <a:br>
              <a:rPr lang="fa-IR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</a:br>
            <a:r>
              <a:rPr lang="en-US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/>
            </a:r>
            <a:br>
              <a:rPr lang="en-US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</a:br>
            <a:r>
              <a:rPr lang="ar-SA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حداقل از </a:t>
            </a:r>
            <a:r>
              <a:rPr lang="fa-IR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۱۴ </a:t>
            </a:r>
            <a:r>
              <a:rPr lang="ar-SA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ساعت قبل از نمونه گیری، ورزش یا فعالیت بدنی سنگین انجام ندهید</a:t>
            </a:r>
            <a:r>
              <a:rPr lang="en-US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.</a:t>
            </a:r>
            <a:br>
              <a:rPr lang="en-US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</a:br>
            <a:r>
              <a:rPr lang="ar-SA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در صورتی که دارو مصرف می کنید، در روز نمونه گیری به مس</a:t>
            </a:r>
            <a:r>
              <a:rPr lang="fa-IR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ئو</a:t>
            </a:r>
            <a:r>
              <a:rPr lang="ar-SA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ل آزمایشگاه اطلاع دهید</a:t>
            </a:r>
            <a:r>
              <a:rPr lang="en-US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.</a:t>
            </a:r>
            <a:br>
              <a:rPr lang="en-US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</a:br>
            <a:r>
              <a:rPr lang="fa-IR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فرد شرکت کننده باید داروهای خود را طبق روال معمول مصرف نماید و در روز نمونه گیری داروهایی که میل نموده است را همراه داشته باشد و به نمونه گیر نشان دهد.</a:t>
            </a:r>
            <a:r>
              <a:rPr lang="en-US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/>
            </a:r>
            <a:br>
              <a:rPr lang="en-US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</a:br>
            <a:r>
              <a:rPr lang="ar-SA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برای انجام نمونه گیری ادرار لازم است پس از بیدار شدن، ادرار صبحگاهی خود را </a:t>
            </a:r>
            <a:r>
              <a:rPr lang="fa-IR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در خانه </a:t>
            </a:r>
            <a:r>
              <a:rPr lang="ar-SA" sz="17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تخلیه نمایید و پس از آن برای نمونه گیری به آزمایشگاه منتخب مراجعه نمایید.</a:t>
            </a:r>
            <a:endParaRPr lang="en-US" sz="1700" dirty="0">
              <a:solidFill>
                <a:srgbClr val="333333"/>
              </a:solidFill>
              <a:latin typeface="Microsoft Sans Serif"/>
              <a:cs typeface="B Nazanin" panose="00000400000000000000" pitchFamily="2" charset="-78"/>
            </a:endParaRPr>
          </a:p>
          <a:p>
            <a:pPr marL="0" lvl="0" indent="0" defTabSz="914400" fontAlgn="base" latinLnBrk="0">
              <a:lnSpc>
                <a:spcPct val="150000"/>
              </a:lnSpc>
              <a:spcAft>
                <a:spcPct val="0"/>
              </a:spcAft>
              <a:buNone/>
            </a:pPr>
            <a:r>
              <a:rPr lang="fa-IR" sz="1800" b="1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آدرس آزمایشگاه:</a:t>
            </a:r>
          </a:p>
          <a:p>
            <a:pPr marL="0" lvl="0" indent="0" defTabSz="914400" fontAlgn="base" latinLnBrk="0">
              <a:lnSpc>
                <a:spcPct val="150000"/>
              </a:lnSpc>
              <a:spcAft>
                <a:spcPct val="0"/>
              </a:spcAft>
              <a:buNone/>
            </a:pPr>
            <a:r>
              <a:rPr lang="fa-IR" sz="1800" b="1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شماره تماس آزمایشگاه:</a:t>
            </a:r>
          </a:p>
          <a:p>
            <a:pPr marL="0" lvl="0" indent="0" defTabSz="914400" fontAlgn="base" latinLnBrk="0">
              <a:lnSpc>
                <a:spcPct val="150000"/>
              </a:lnSpc>
              <a:spcAft>
                <a:spcPct val="0"/>
              </a:spcAft>
              <a:buNone/>
            </a:pPr>
            <a:r>
              <a:rPr lang="fa-IR" sz="1800" b="1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تاریخ و ساعت مراجعه:</a:t>
            </a:r>
          </a:p>
          <a:p>
            <a:pPr marL="0" lvl="0" indent="0" defTabSz="914400" fontAlgn="base" latinLnBrk="0">
              <a:lnSpc>
                <a:spcPct val="150000"/>
              </a:lnSpc>
              <a:spcAft>
                <a:spcPct val="0"/>
              </a:spcAft>
              <a:buNone/>
            </a:pPr>
            <a:r>
              <a:rPr lang="fa-IR" sz="1800" b="1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آدرس سایت سپید: </a:t>
            </a:r>
            <a:r>
              <a:rPr lang="en-US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sepid.rabit.info</a:t>
            </a:r>
          </a:p>
          <a:p>
            <a:pPr marL="0" lvl="0" indent="0" defTabSz="914400" fontAlgn="base" latinLnBrk="0">
              <a:lnSpc>
                <a:spcPct val="150000"/>
              </a:lnSpc>
              <a:spcAft>
                <a:spcPct val="0"/>
              </a:spcAft>
              <a:buNone/>
            </a:pPr>
            <a:endParaRPr lang="en-US" sz="2600" dirty="0">
              <a:solidFill>
                <a:srgbClr val="333333"/>
              </a:solidFill>
              <a:latin typeface="Microsoft Sans Serif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23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207971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فرم خون گیری (شماره 1 کاغذی</a:t>
            </a:r>
            <a:r>
              <a:rPr lang="fa-IR" dirty="0" smtClean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)</a:t>
            </a:r>
            <a:endParaRPr lang="en-US" sz="6600" dirty="0">
              <a:solidFill>
                <a:schemeClr val="tx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46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294849"/>
              </p:ext>
            </p:extLst>
          </p:nvPr>
        </p:nvGraphicFramePr>
        <p:xfrm>
          <a:off x="1651683" y="1488043"/>
          <a:ext cx="9723549" cy="4855335"/>
        </p:xfrm>
        <a:graphic>
          <a:graphicData uri="http://schemas.openxmlformats.org/drawingml/2006/table">
            <a:tbl>
              <a:tblPr rtl="1" firstRow="1" firstCol="1" bandRow="1"/>
              <a:tblGrid>
                <a:gridCol w="551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5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8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56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13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12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666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666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05919">
                <a:tc gridSpan="13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Nazanin" panose="00000400000000000000" pitchFamily="2" charset="-78"/>
                        </a:rPr>
                        <a:t>نام استان: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919">
                <a:tc gridSpan="13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آزمایشگاه منتخب شهرستان/ روستا: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919">
                <a:tc gridSpan="13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مرحله خونگیری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145" marR="60145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919">
                <a:tc gridSpan="5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نام نمونه گیر: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تاریخ خونگیری: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064">
                <a:tc rowSpan="3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145" marR="60145" marT="0" marB="0" vert="vert27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کدملی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145" marR="60145" marT="0" marB="0" vert="vert27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نام و نام خانوادگی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145" marR="60145" marT="0" marB="0" vert="vert27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نام شهرستان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145" marR="60145" marT="0" marB="0" vert="vert27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کد فرد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145" marR="60145" marT="0" marB="0" vert="vert27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ساعت خونگیری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145" marR="60145" marT="0" marB="0" vert="vert27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فعالیت بدنی سنگین</a:t>
                      </a:r>
                      <a:endParaRPr lang="en-US" sz="100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100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خیر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وضعیت ناشتایی از ساعت....تا ساعت....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145" marR="60145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آیا دارویی مصرف می کند؟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145" marR="60145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حالت غیر طبیعی در زمان نمونه گیری( دیر بند آمدن خون یا از حال رفتن)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145" marR="60145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خیر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145" marR="60145" marT="0" marB="0" vert="vert27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بله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145" marR="60145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خیر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145" marR="60145" marT="0" marB="0" vert="vert27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cs typeface="B Nazanin" panose="00000400000000000000" pitchFamily="2" charset="-78"/>
                        </a:rPr>
                        <a:t>اگر جواب بله است چه اتفاقی افتاده و چه راهکاری در نظر گرفته شده است؟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145" marR="60145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5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نام دارو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145" marR="60145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cs typeface="B Nazanin" panose="00000400000000000000" pitchFamily="2" charset="-78"/>
                        </a:rPr>
                        <a:t>زمان آخرین مصرف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145" marR="60145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909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581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909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9585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9585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145" marR="60145" marT="0" marB="0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88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46" y="220850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فرم خون گیری (تبلت</a:t>
            </a:r>
            <a:r>
              <a:rPr lang="fa-IR" dirty="0" smtClean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99456" y="1533854"/>
            <a:ext cx="10464800" cy="4607984"/>
          </a:xfrm>
        </p:spPr>
        <p:txBody>
          <a:bodyPr/>
          <a:lstStyle/>
          <a:p>
            <a:pPr marL="0" lvl="0" indent="0" defTabSz="914400" fontAlgn="base" latinLnBrk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نام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نمونه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گیر</a:t>
            </a:r>
            <a:r>
              <a:rPr lang="en-US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en-US" sz="1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90204" pitchFamily="34" charset="0"/>
            </a:endParaRPr>
          </a:p>
          <a:p>
            <a:pPr marL="0" lvl="0" indent="0" defTabSz="914400" fontAlgn="base" latinLnBrk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تاریخ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 خون گیری</a:t>
            </a:r>
            <a:r>
              <a:rPr lang="en-US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en-US" sz="1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90204" pitchFamily="34" charset="0"/>
            </a:endParaRPr>
          </a:p>
          <a:p>
            <a:pPr marL="0" lvl="0" indent="0" defTabSz="914400" fontAlgn="base" latinLnBrk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ساعت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خون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گیری</a:t>
            </a:r>
            <a:r>
              <a:rPr lang="en-US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en-US" sz="1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90204" pitchFamily="34" charset="0"/>
            </a:endParaRPr>
          </a:p>
          <a:p>
            <a:pPr marL="0" lvl="0" indent="0" defTabSz="914400" fontAlgn="base" latinLnBrk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وضعیت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ناشتایی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از ساعت...... تا ساعت.........</a:t>
            </a:r>
            <a:endParaRPr lang="en-US" sz="1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90204" pitchFamily="34" charset="0"/>
            </a:endParaRPr>
          </a:p>
          <a:p>
            <a:pPr marL="0" lvl="0" indent="0" defTabSz="914400" fontAlgn="base" latinLnBrk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آیا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دارویی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می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کند؟  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   بلی      خیر</a:t>
            </a:r>
            <a:r>
              <a:rPr lang="en-US" sz="2000" dirty="0">
                <a:solidFill>
                  <a:srgbClr val="333333"/>
                </a:solidFill>
                <a:latin typeface="Symbol" panose="05050102010706020507" pitchFamily="18" charset="2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en-US" sz="1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90204" pitchFamily="34" charset="0"/>
            </a:endParaRPr>
          </a:p>
          <a:p>
            <a:pPr marL="0" lvl="0" indent="0" defTabSz="914400" fontAlgn="base" latinLnBrk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اگر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پاسخ «بله»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است؛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نام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دارو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یا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داروهای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مصرفی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توسط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؟</a:t>
            </a:r>
            <a:endParaRPr lang="en-US" sz="1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90204" pitchFamily="34" charset="0"/>
            </a:endParaRPr>
          </a:p>
          <a:p>
            <a:pPr marL="0" lvl="0" indent="0" defTabSz="914400" fontAlgn="base" latinLnBrk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آخرین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زمان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Mitra,Bold"/>
              </a:rPr>
              <a:t> </a:t>
            </a: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دارو:</a:t>
            </a:r>
            <a:endParaRPr lang="en-US" sz="1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90204" pitchFamily="34" charset="0"/>
            </a:endParaRPr>
          </a:p>
          <a:p>
            <a:pPr marL="0" lvl="0" indent="0" defTabSz="914400" fontAlgn="base" latinLnBrk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آیا در زمان نمونه گیری، فرد دچار حالت غیرطبیعی (دیر بند آمدن خون یا از حال رفتن) شده است؟</a:t>
            </a:r>
            <a:endParaRPr lang="en-US" sz="1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90204" pitchFamily="34" charset="0"/>
            </a:endParaRPr>
          </a:p>
          <a:p>
            <a:pPr marL="0" lvl="0" indent="0" defTabSz="914400" fontAlgn="base" latinLnBrk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2000" dirty="0">
                <a:solidFill>
                  <a:srgbClr val="333333"/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اگر جواب بله است؛ چه اتفاقی افتاده و چه راهکاری در نظر گرفته شده است؟</a:t>
            </a:r>
            <a:endParaRPr lang="en-US" sz="1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90204" pitchFamily="34" charset="0"/>
            </a:endParaRPr>
          </a:p>
          <a:p>
            <a:pPr marL="342900" lvl="0" indent="-342900" algn="l" defTabSz="914400" rtl="0" fontAlgn="base" latinLnBrk="0"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333333"/>
              </a:solidFill>
              <a:latin typeface="Microsoft Sans Serif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47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112" y="233729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فرم جداسازی (شماره 2 کاغذی)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99907679"/>
              </p:ext>
            </p:extLst>
          </p:nvPr>
        </p:nvGraphicFramePr>
        <p:xfrm>
          <a:off x="1390918" y="1737260"/>
          <a:ext cx="9984314" cy="4404578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1029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2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32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32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32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32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935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935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750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71830">
                <a:tc gridSpan="14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cs typeface="B Nazanin" panose="00000400000000000000" pitchFamily="2" charset="-78"/>
                        </a:rPr>
                        <a:t>نام استان: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293" marR="5729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33">
                <a:tc gridSpan="14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cs typeface="B Nazanin" panose="00000400000000000000" pitchFamily="2" charset="-78"/>
                        </a:rPr>
                        <a:t>آزمایشگاه منتخب شهرستان/ روستا: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293" marR="5729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830">
                <a:tc gridSpan="14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cs typeface="B Nazanin" panose="00000400000000000000" pitchFamily="2" charset="-78"/>
                        </a:rPr>
                        <a:t>مرحله آماده سازی نمونه ها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293" marR="5729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30">
                <a:tc gridSpan="6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cs typeface="B Nazanin" panose="00000400000000000000" pitchFamily="2" charset="-78"/>
                        </a:rPr>
                        <a:t>نام و نام خانودگی مسول جداسازی نمونه ها: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293" marR="5729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cs typeface="B Nazanin" panose="00000400000000000000" pitchFamily="2" charset="-78"/>
                        </a:rPr>
                        <a:t>تاریخ جداسازی نمونه ها: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293" marR="5729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149">
                <a:tc rowSpan="2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cs typeface="B Nazanin" panose="00000400000000000000" pitchFamily="2" charset="-78"/>
                        </a:rPr>
                        <a:t>کدملی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293" marR="57293" marT="0" marB="0" anchor="ctr"/>
                </a:tc>
                <a:tc rowSpan="2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cs typeface="B Nazanin" panose="00000400000000000000" pitchFamily="2" charset="-78"/>
                        </a:rPr>
                        <a:t>نام و نام خانوادگی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293" marR="57293" marT="0" marB="0" anchor="ctr"/>
                </a:tc>
                <a:tc rowSpan="2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cs typeface="B Nazanin" panose="00000400000000000000" pitchFamily="2" charset="-78"/>
                        </a:rPr>
                        <a:t>نام شهرستان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293" marR="57293" marT="0" marB="0" anchor="ctr"/>
                </a:tc>
                <a:tc rowSpan="2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cs typeface="B Nazanin" panose="00000400000000000000" pitchFamily="2" charset="-78"/>
                        </a:rPr>
                        <a:t>کد فرد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293" marR="57293" marT="0" marB="0" anchor="ctr"/>
                </a:tc>
                <a:tc gridSpan="3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cs typeface="B Nazanin" panose="00000400000000000000" pitchFamily="2" charset="-78"/>
                        </a:rPr>
                        <a:t>ساعت دقیق جداسازی نمونه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293" marR="5729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cs typeface="B Nazanin" panose="00000400000000000000" pitchFamily="2" charset="-78"/>
                        </a:rPr>
                        <a:t>دمای جداسازی نمونه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293" marR="5729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cs typeface="B Nazanin" panose="00000400000000000000" pitchFamily="2" charset="-78"/>
                        </a:rPr>
                        <a:t>حجم نمونه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293" marR="5729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cs typeface="B Nazanin" panose="00000400000000000000" pitchFamily="2" charset="-78"/>
                        </a:rPr>
                        <a:t>تمام یا بخشی از نمونه از بین رفته است؟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293" marR="5729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  <a:cs typeface="B Nazanin" panose="00000400000000000000" pitchFamily="2" charset="-78"/>
                        </a:rPr>
                        <a:t>زمان انتقال اخرین نمونه به یخچال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293" marR="5729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cs typeface="B Nazanin" panose="00000400000000000000" pitchFamily="2" charset="-78"/>
                        </a:rPr>
                        <a:t>سرم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293" marR="57293" marT="0" marB="0" anchor="ctr"/>
                </a:tc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cs typeface="B Nazanin" panose="00000400000000000000" pitchFamily="2" charset="-78"/>
                        </a:rPr>
                        <a:t>پلاسما بیوشیمی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293" marR="5729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cs typeface="B Nazanin" panose="00000400000000000000" pitchFamily="2" charset="-78"/>
                        </a:rPr>
                        <a:t>سرم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cs typeface="B Nazanin" panose="00000400000000000000" pitchFamily="2" charset="-78"/>
                        </a:rPr>
                        <a:t>پلاسما بیوشیمی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cs typeface="B Nazanin" panose="00000400000000000000" pitchFamily="2" charset="-78"/>
                        </a:rPr>
                        <a:t>سرم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cs typeface="B Nazanin" panose="00000400000000000000" pitchFamily="2" charset="-78"/>
                        </a:rPr>
                        <a:t>پلاسما بیوشیمی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  <a:cs typeface="B Nazanin" panose="00000400000000000000" pitchFamily="2" charset="-78"/>
                        </a:rPr>
                        <a:t>خیر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7293" marR="5729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702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702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702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702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702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702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702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702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 gridSpan="2"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93" marR="57293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48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88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140" y="0"/>
            <a:ext cx="10559819" cy="1035373"/>
          </a:xfrm>
        </p:spPr>
        <p:txBody>
          <a:bodyPr/>
          <a:lstStyle/>
          <a:p>
            <a:r>
              <a:rPr lang="fa-IR" sz="4400" dirty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فرم جداسازی نمونه سرم و پلاسما بیوشیمی (تبلت)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14400" y="1035373"/>
            <a:ext cx="10957559" cy="5109608"/>
          </a:xfrm>
        </p:spPr>
        <p:txBody>
          <a:bodyPr/>
          <a:lstStyle/>
          <a:p>
            <a:pPr marL="0" lvl="0" indent="0" defTabSz="914400" rtl="0" fontAlgn="base" latinLnBrk="0">
              <a:spcAft>
                <a:spcPct val="0"/>
              </a:spcAft>
              <a:buNone/>
            </a:pPr>
            <a:r>
              <a:rPr lang="fa-IR" sz="18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نام و نام خانوادگی مسؤول جداسازی نمونه:</a:t>
            </a:r>
          </a:p>
          <a:p>
            <a:pPr marL="0" lvl="0" indent="0" defTabSz="914400" rtl="0" fontAlgn="base" latinLnBrk="0">
              <a:spcAft>
                <a:spcPct val="0"/>
              </a:spcAft>
              <a:buNone/>
            </a:pPr>
            <a:r>
              <a:rPr lang="fa-IR" sz="18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تاریخ جداسازی نمونه:</a:t>
            </a:r>
          </a:p>
          <a:p>
            <a:pPr marL="0" lvl="0" indent="0" defTabSz="914400" rtl="0" fontAlgn="base" latinLnBrk="0">
              <a:spcAft>
                <a:spcPct val="0"/>
              </a:spcAft>
              <a:buNone/>
            </a:pPr>
            <a:r>
              <a:rPr lang="fa-IR" sz="18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ساعت دقیق جداسازی نمونه پلاسما بیوشیمی:</a:t>
            </a:r>
          </a:p>
          <a:p>
            <a:pPr marL="0" lvl="0" indent="0" defTabSz="914400" rtl="0" fontAlgn="base" latinLnBrk="0">
              <a:spcAft>
                <a:spcPct val="0"/>
              </a:spcAft>
              <a:buNone/>
            </a:pPr>
            <a:r>
              <a:rPr lang="fa-IR" sz="18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ساعت دقیق جداسازی نمونه سرم:</a:t>
            </a:r>
          </a:p>
          <a:p>
            <a:pPr marL="0" lvl="0" indent="0" defTabSz="914400" rtl="0" fontAlgn="base" latinLnBrk="0">
              <a:spcAft>
                <a:spcPct val="0"/>
              </a:spcAft>
              <a:buNone/>
            </a:pPr>
            <a:r>
              <a:rPr lang="fa-IR" sz="18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دمای جداسازی نمونه پلاسما بیوشیمی:</a:t>
            </a:r>
          </a:p>
          <a:p>
            <a:pPr marL="0" lvl="0" indent="0" defTabSz="914400" rtl="0" fontAlgn="base" latinLnBrk="0">
              <a:spcAft>
                <a:spcPct val="0"/>
              </a:spcAft>
              <a:buNone/>
            </a:pPr>
            <a:r>
              <a:rPr lang="fa-IR" sz="18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دمای جداسازی نمونه سرم:</a:t>
            </a:r>
          </a:p>
          <a:p>
            <a:pPr marL="0" lvl="0" indent="0" defTabSz="914400" rtl="0" fontAlgn="base" latinLnBrk="0">
              <a:spcAft>
                <a:spcPct val="0"/>
              </a:spcAft>
              <a:buNone/>
            </a:pPr>
            <a:r>
              <a:rPr lang="fa-IR" sz="18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حجم نمونه پلاسما بیوشیمی:</a:t>
            </a:r>
          </a:p>
          <a:p>
            <a:pPr marL="0" lvl="0" indent="0" defTabSz="914400" rtl="0" fontAlgn="base" latinLnBrk="0">
              <a:spcAft>
                <a:spcPct val="0"/>
              </a:spcAft>
              <a:buNone/>
            </a:pPr>
            <a:r>
              <a:rPr lang="fa-IR" sz="18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حجم نمونه سرم:</a:t>
            </a:r>
          </a:p>
          <a:p>
            <a:pPr marL="0" lvl="0" indent="0" defTabSz="914400" rtl="0" fontAlgn="base" latinLnBrk="0">
              <a:spcAft>
                <a:spcPct val="0"/>
              </a:spcAft>
              <a:buNone/>
            </a:pPr>
            <a:r>
              <a:rPr lang="fa-IR" sz="18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زمان انتقال نمونه به یخچال 4 درجه سلسیوس:</a:t>
            </a:r>
          </a:p>
          <a:p>
            <a:pPr marL="0" lvl="0" indent="0" defTabSz="914400" rtl="0" fontAlgn="base" latinLnBrk="0">
              <a:spcAft>
                <a:spcPct val="0"/>
              </a:spcAft>
              <a:buNone/>
            </a:pPr>
            <a:r>
              <a:rPr lang="fa-IR" sz="18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تمام یا بخشی از نمونه در طی انتقال، ریخته شده یا به هر دلیلی از دست رفته است؟       بلی        خیر</a:t>
            </a:r>
          </a:p>
          <a:p>
            <a:pPr marL="0" lvl="0" indent="0" defTabSz="914400" rtl="0" fontAlgn="base" latinLnBrk="0">
              <a:spcAft>
                <a:spcPct val="0"/>
              </a:spcAft>
              <a:buNone/>
            </a:pPr>
            <a:r>
              <a:rPr lang="fa-IR" sz="18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اگر جواب سوال قبل، «بلی» است؛ مراتب باید بلافاصله به مسؤول آزمایشگاه اطلاع داده شود (برای ثبت مشخصات فرد در فرم لکه گیری).</a:t>
            </a:r>
          </a:p>
          <a:p>
            <a:pPr marL="0" lvl="0" indent="0" defTabSz="914400" rtl="0" fontAlgn="base" latinLnBrk="0">
              <a:spcAft>
                <a:spcPct val="0"/>
              </a:spcAft>
              <a:buNone/>
            </a:pPr>
            <a:r>
              <a:rPr lang="fa-IR" sz="18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علت از دست رفتن نمونه:</a:t>
            </a:r>
          </a:p>
          <a:p>
            <a:pPr marL="0" lvl="0" indent="0" defTabSz="914400" rtl="0" fontAlgn="base" latinLnBrk="0">
              <a:spcAft>
                <a:spcPct val="0"/>
              </a:spcAft>
              <a:buNone/>
            </a:pPr>
            <a:r>
              <a:rPr lang="fa-IR" sz="18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توجه: در صورتی که نمونه ایکتریک، لیپمیک یا همولیز باشد؛ در شرایط دمایی نامناسب منتقل شده باشد یا هر توضیح خاصی در مورد نمونه وجود داشته باشد؛ در این قسمت نوشته شود.</a:t>
            </a:r>
          </a:p>
          <a:p>
            <a:pPr marL="0" lvl="0" indent="0" defTabSz="914400" rtl="0" fontAlgn="base" latinLnBrk="0">
              <a:spcAft>
                <a:spcPct val="0"/>
              </a:spcAft>
              <a:buNone/>
            </a:pPr>
            <a:r>
              <a:rPr lang="fa-IR" sz="1800" dirty="0">
                <a:solidFill>
                  <a:srgbClr val="333333"/>
                </a:solidFill>
                <a:latin typeface="Microsoft Sans Serif"/>
                <a:cs typeface="B Nazanin" panose="00000400000000000000" pitchFamily="2" charset="-78"/>
              </a:rPr>
              <a:t>ملاحظات:</a:t>
            </a:r>
          </a:p>
          <a:p>
            <a:pPr marL="342900" lvl="0" indent="-342900" algn="l" defTabSz="914400" rtl="0" fontAlgn="base" latinLnBrk="0">
              <a:spcAft>
                <a:spcPct val="0"/>
              </a:spcAft>
              <a:buFontTx/>
              <a:buChar char="•"/>
            </a:pPr>
            <a:endParaRPr lang="en-US" sz="1800" dirty="0">
              <a:solidFill>
                <a:srgbClr val="333333"/>
              </a:solidFill>
              <a:latin typeface="Microsoft Sans Serif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22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93" y="12436"/>
            <a:ext cx="10559819" cy="1035373"/>
          </a:xfrm>
        </p:spPr>
        <p:txBody>
          <a:bodyPr/>
          <a:lstStyle/>
          <a:p>
            <a:r>
              <a:rPr lang="fa-IR" altLang="ko-KR" dirty="0">
                <a:solidFill>
                  <a:schemeClr val="tx1">
                    <a:lumMod val="50000"/>
                  </a:schemeClr>
                </a:solidFill>
                <a:cs typeface="B Nazanin" panose="00000400000000000000" pitchFamily="2" charset="-78"/>
              </a:rPr>
              <a:t>بسته طراحی شده </a:t>
            </a:r>
            <a:r>
              <a:rPr lang="fa-IR" altLang="ko-KR" dirty="0" smtClean="0">
                <a:solidFill>
                  <a:schemeClr val="tx1">
                    <a:lumMod val="50000"/>
                  </a:schemeClr>
                </a:solidFill>
                <a:cs typeface="B Nazanin" panose="00000400000000000000" pitchFamily="2" charset="-78"/>
              </a:rPr>
              <a:t>فردی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06827" y="1027557"/>
            <a:ext cx="10311685" cy="889397"/>
          </a:xfrm>
        </p:spPr>
        <p:txBody>
          <a:bodyPr/>
          <a:lstStyle/>
          <a:p>
            <a:pPr marL="0" indent="0">
              <a:buNone/>
            </a:pPr>
            <a:r>
              <a:rPr lang="fa-IR" sz="24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بسته‌ی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طراحی شده برای هر فرد توسط ستاد اجرایی دانشگاه در اختیار آزمایشگاه منتخب قرار خواهد گرفت و شامل موارد ذکر شده در جدول زیر است. (بسته رفت)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301911"/>
              </p:ext>
            </p:extLst>
          </p:nvPr>
        </p:nvGraphicFramePr>
        <p:xfrm>
          <a:off x="3747752" y="1924770"/>
          <a:ext cx="7234854" cy="4880077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473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0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0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369">
                <a:tc>
                  <a:txBody>
                    <a:bodyPr/>
                    <a:lstStyle/>
                    <a:p>
                      <a:pPr marL="73025" marR="7302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ردیف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25" marR="603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وسایل مورد نیاز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تعداد  به ازای  هر نفر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96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لوله  </a:t>
                      </a:r>
                      <a:r>
                        <a:rPr lang="fa-IR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خلاء 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 </a:t>
                      </a:r>
                      <a:r>
                        <a:rPr lang="fa-IR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میلی لیتری سدیم فلوراید</a:t>
                      </a:r>
                      <a:r>
                        <a:rPr lang="ar-SA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-  با سرپوش خاکستری رنگ 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برای 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تهیه </a:t>
                      </a:r>
                      <a:r>
                        <a:rPr lang="ar-SA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پلاسما آزمون بیوشیمی)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 عدد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96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لوله  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5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میلی لیتری برای انتقال پلاسما جدا شده از لوله های ردیف 1- 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لوله 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بلند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با سرپوش </a:t>
                      </a:r>
                      <a:r>
                        <a:rPr lang="fa-IR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قرمز 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رنگ)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 عدد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3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لوله خلاء 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7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میلی لیتری 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لخته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- </a:t>
                      </a:r>
                      <a:r>
                        <a:rPr lang="ar-SA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با سرپوش 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قرمز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</a:t>
                      </a:r>
                      <a:r>
                        <a:rPr lang="ar-SA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رنگ 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برای 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تهیه 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سرم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عدد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96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لوله 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9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میلی لیتری  برای انتقال 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سرم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جدا شده از لوله های ردیف 3- 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لوله 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بلند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با سرپوش 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سفید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رنگ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 عدد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64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لوله خلاء  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 </a:t>
                      </a:r>
                      <a:r>
                        <a:rPr lang="ar-SA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میلی لیتری 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حاوی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EDTA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K2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-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با </a:t>
                      </a:r>
                      <a:r>
                        <a:rPr lang="fa-IR" sz="1600" kern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سرپوش بنفش رنگ 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برای </a:t>
                      </a:r>
                      <a:r>
                        <a:rPr lang="ar-SA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جمع آوری و انتقال خون</a:t>
                      </a:r>
                      <a:r>
                        <a:rPr lang="fa-IR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کامل)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 عدد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900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لیوان ادرار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 عدد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900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لوله  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5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میلی لیتری برای انتقال 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ادرار الیکوت 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شده از 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ظرف ادرار ردیف 6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لوله 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بلند</a:t>
                      </a:r>
                      <a:r>
                        <a:rPr lang="ar-SA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با سرپوش </a:t>
                      </a: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قرمز رنگ)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 عدد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0325" marR="603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t="2442" r="2864" b="15118"/>
          <a:stretch/>
        </p:blipFill>
        <p:spPr>
          <a:xfrm>
            <a:off x="1127742" y="1924770"/>
            <a:ext cx="2285157" cy="1623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t="20078" b="4428"/>
          <a:stretch/>
        </p:blipFill>
        <p:spPr>
          <a:xfrm rot="16200000">
            <a:off x="1174670" y="4187300"/>
            <a:ext cx="2189673" cy="22373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55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211191"/>
            <a:ext cx="10559819" cy="1035373"/>
          </a:xfrm>
        </p:spPr>
        <p:txBody>
          <a:bodyPr/>
          <a:lstStyle/>
          <a:p>
            <a:r>
              <a:rPr lang="ar-SA" sz="4000" dirty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فرم ثبت </a:t>
            </a:r>
            <a:r>
              <a:rPr lang="fa-IR" sz="4000" dirty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مشخصات افراد ارسال کننده و افراد شرکت کننده </a:t>
            </a:r>
            <a:r>
              <a:rPr lang="ar-SA" sz="4000" dirty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(</a:t>
            </a:r>
            <a:r>
              <a:rPr lang="fa-IR" sz="4000" dirty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شماره 3 </a:t>
            </a:r>
            <a:r>
              <a:rPr lang="ar-SA" sz="4000" dirty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کاغذی)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439366" y="1522486"/>
            <a:ext cx="7188273" cy="1782233"/>
          </a:xfrm>
        </p:spPr>
        <p:txBody>
          <a:bodyPr/>
          <a:lstStyle/>
          <a:p>
            <a:pPr marL="0" lvl="0" indent="0" defTabSz="91440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en-US" sz="2000" dirty="0">
                <a:solidFill>
                  <a:srgbClr val="333333">
                    <a:lumMod val="50000"/>
                  </a:srgbClr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نام استان:                                                              نام شهرستان:</a:t>
            </a:r>
            <a:endParaRPr lang="en-US" altLang="en-US" sz="2000" dirty="0">
              <a:solidFill>
                <a:srgbClr val="333333">
                  <a:lumMod val="50000"/>
                </a:srgbClr>
              </a:solidFill>
              <a:latin typeface="B Mitra,Bold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lvl="0" indent="0" defTabSz="91440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altLang="en-US" sz="2000" dirty="0">
                <a:solidFill>
                  <a:srgbClr val="333333">
                    <a:lumMod val="50000"/>
                  </a:srgbClr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نام ارسال کننده از شهرستان:</a:t>
            </a:r>
            <a:endParaRPr lang="en-US" altLang="en-US" sz="2000" dirty="0">
              <a:solidFill>
                <a:srgbClr val="333333">
                  <a:lumMod val="50000"/>
                </a:srgbClr>
              </a:solidFill>
              <a:latin typeface="B Mitra,Bold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lvl="0" indent="0" defTabSz="91440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en-US" sz="2000" dirty="0">
                <a:solidFill>
                  <a:srgbClr val="333333">
                    <a:lumMod val="50000"/>
                  </a:srgbClr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تاریخ </a:t>
            </a:r>
            <a:r>
              <a:rPr lang="fa-IR" altLang="en-US" sz="2000" dirty="0">
                <a:solidFill>
                  <a:srgbClr val="333333">
                    <a:lumMod val="50000"/>
                  </a:srgbClr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ارسا</a:t>
            </a:r>
            <a:r>
              <a:rPr lang="ar-SA" altLang="en-US" sz="2000" dirty="0">
                <a:solidFill>
                  <a:srgbClr val="333333">
                    <a:lumMod val="50000"/>
                  </a:srgbClr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ل از شهرستان</a:t>
            </a:r>
            <a:r>
              <a:rPr lang="en-US" altLang="en-US" sz="2000" dirty="0">
                <a:solidFill>
                  <a:srgbClr val="333333">
                    <a:lumMod val="50000"/>
                  </a:srgbClr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 :</a:t>
            </a:r>
            <a:r>
              <a:rPr lang="ar-SA" altLang="en-US" sz="2000" dirty="0">
                <a:solidFill>
                  <a:srgbClr val="333333">
                    <a:lumMod val="50000"/>
                  </a:srgbClr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                  </a:t>
            </a:r>
            <a:r>
              <a:rPr lang="en-US" altLang="en-US" sz="2000" dirty="0">
                <a:solidFill>
                  <a:srgbClr val="333333">
                    <a:lumMod val="50000"/>
                  </a:srgbClr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             </a:t>
            </a:r>
            <a:r>
              <a:rPr lang="ar-SA" altLang="en-US" sz="2000" dirty="0">
                <a:solidFill>
                  <a:srgbClr val="333333">
                    <a:lumMod val="50000"/>
                  </a:srgbClr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          ساعت ارسال از شهرستان:  </a:t>
            </a:r>
            <a:endParaRPr lang="en-US" altLang="en-US" sz="2000" dirty="0">
              <a:solidFill>
                <a:srgbClr val="333333">
                  <a:lumMod val="50000"/>
                </a:srgbClr>
              </a:solidFill>
              <a:latin typeface="B Mitra,Bold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lvl="0" indent="0" defTabSz="91440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a-IR" altLang="en-US" sz="2000" dirty="0">
                <a:solidFill>
                  <a:srgbClr val="333333">
                    <a:lumMod val="50000"/>
                  </a:srgbClr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نام ارسال کننده از استان:</a:t>
            </a:r>
            <a:endParaRPr lang="en-US" altLang="en-US" sz="2000" dirty="0">
              <a:solidFill>
                <a:srgbClr val="333333">
                  <a:lumMod val="50000"/>
                </a:srgbClr>
              </a:solidFill>
              <a:latin typeface="B Mitra,Bold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lvl="0" indent="0" defTabSz="91440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en-US" sz="2000" dirty="0">
                <a:solidFill>
                  <a:srgbClr val="333333">
                    <a:lumMod val="50000"/>
                  </a:srgbClr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تاریخ </a:t>
            </a:r>
            <a:r>
              <a:rPr lang="fa-IR" altLang="en-US" sz="2000" dirty="0">
                <a:solidFill>
                  <a:srgbClr val="333333">
                    <a:lumMod val="50000"/>
                  </a:srgbClr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ارسا</a:t>
            </a:r>
            <a:r>
              <a:rPr lang="ar-SA" altLang="en-US" sz="2000" dirty="0">
                <a:solidFill>
                  <a:srgbClr val="333333">
                    <a:lumMod val="50000"/>
                  </a:srgbClr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ل از استان</a:t>
            </a:r>
            <a:r>
              <a:rPr lang="en-US" altLang="en-US" sz="2000" dirty="0">
                <a:solidFill>
                  <a:srgbClr val="333333">
                    <a:lumMod val="50000"/>
                  </a:srgbClr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 :</a:t>
            </a:r>
            <a:r>
              <a:rPr lang="ar-SA" altLang="en-US" sz="2000" dirty="0">
                <a:solidFill>
                  <a:srgbClr val="333333">
                    <a:lumMod val="50000"/>
                  </a:srgbClr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                      </a:t>
            </a:r>
            <a:r>
              <a:rPr lang="en-US" altLang="en-US" sz="2000" dirty="0">
                <a:solidFill>
                  <a:srgbClr val="333333">
                    <a:lumMod val="50000"/>
                  </a:srgbClr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                  </a:t>
            </a:r>
            <a:r>
              <a:rPr lang="ar-SA" altLang="en-US" sz="2000" dirty="0">
                <a:solidFill>
                  <a:srgbClr val="333333">
                    <a:lumMod val="50000"/>
                  </a:srgbClr>
                </a:solidFill>
                <a:latin typeface="B Mitra,Bold"/>
                <a:ea typeface="Calibri" panose="020F0502020204030204" pitchFamily="34" charset="0"/>
                <a:cs typeface="B Nazanin" panose="00000400000000000000" pitchFamily="2" charset="-78"/>
              </a:rPr>
              <a:t>      ساعت ارسال از استان</a:t>
            </a:r>
            <a:r>
              <a:rPr lang="ar-SA" altLang="en-US" sz="1200" dirty="0">
                <a:solidFill>
                  <a:srgbClr val="333333">
                    <a:lumMod val="50000"/>
                  </a:srgbClr>
                </a:solidFill>
                <a:latin typeface="B Mitra,Bold" charset="-78"/>
                <a:ea typeface="Calibri" panose="020F0502020204030204" pitchFamily="34" charset="0"/>
                <a:cs typeface="B Nazanin" panose="00000400000000000000" pitchFamily="2" charset="-78"/>
              </a:rPr>
              <a:t>:  </a:t>
            </a:r>
            <a:endParaRPr lang="en-US" altLang="en-US" sz="1100" dirty="0">
              <a:solidFill>
                <a:srgbClr val="333333">
                  <a:lumMod val="50000"/>
                </a:srgbClr>
              </a:solidFill>
              <a:latin typeface="Microsoft Sans Serif"/>
            </a:endParaRPr>
          </a:p>
          <a:p>
            <a:pPr marL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rgbClr val="333333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50</a:t>
            </a:fld>
            <a:endParaRPr lang="en-US" dirty="0"/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969778"/>
              </p:ext>
            </p:extLst>
          </p:nvPr>
        </p:nvGraphicFramePr>
        <p:xfrm>
          <a:off x="3219718" y="3304719"/>
          <a:ext cx="5950430" cy="3390378"/>
        </p:xfrm>
        <a:graphic>
          <a:graphicData uri="http://schemas.openxmlformats.org/drawingml/2006/table">
            <a:tbl>
              <a:tblPr rtl="1" firstRow="1" firstCol="1" bandRow="1"/>
              <a:tblGrid>
                <a:gridCol w="1575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5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412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785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76518">
                <a:tc rowSpan="2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latin typeface="B Mitra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نام و نام خانوادگی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کد ملی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کد فرد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نوع نمونه ارسالی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باکس خون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  <a:latin typeface="B Mitra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حجم ادرار 24 ساعته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518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518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518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518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518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5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5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5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5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5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5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5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5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65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6518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  <a:latin typeface="B Mitra,Bold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1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294066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>
                    <a:lumMod val="50000"/>
                  </a:schemeClr>
                </a:solidFill>
                <a:cs typeface="B Nazanin" panose="00000400000000000000" pitchFamily="2" charset="-78"/>
              </a:rPr>
              <a:t>فرم نمونه‌گیری ادرار 24 ساعته(شماره 4 کاغذی)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51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99456" y="1790500"/>
            <a:ext cx="10515600" cy="4351338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جدول شماره 1- روز و مدت زمان جمع آوری نمونه ادرار:</a:t>
            </a:r>
            <a:endParaRPr lang="fa-IR" sz="1600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a-IR" sz="1800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fa-IR" sz="1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fa-IR" sz="1800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</a:pPr>
            <a:endParaRPr lang="fa-IR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503050405090304" pitchFamily="18" charset="0"/>
            </a:endParaRPr>
          </a:p>
          <a:p>
            <a:pPr mar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جدول شماره </a:t>
            </a:r>
            <a:r>
              <a:rPr lang="fa-I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</a:t>
            </a:r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- ادرار از دست رفته:</a:t>
            </a:r>
            <a:endParaRPr lang="fa-IR" sz="1600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a-IR" sz="1600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a-IR" sz="1600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a-IR" sz="1600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جدول شماره </a:t>
            </a:r>
            <a:r>
              <a:rPr lang="fa-I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3</a:t>
            </a:r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- </a:t>
            </a:r>
            <a:r>
              <a:rPr lang="fa-I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دارو</a:t>
            </a:r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های مصرف شده توسط فرد:</a:t>
            </a:r>
            <a:endParaRPr lang="en-US" sz="1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90204" pitchFamily="34" charset="0"/>
            </a:endParaRPr>
          </a:p>
          <a:p>
            <a:pPr mar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a-IR" sz="1600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90204" pitchFamily="34" charset="0"/>
            </a:endParaRPr>
          </a:p>
          <a:p>
            <a:pPr mar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a-IR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503050405090304" pitchFamily="18" charset="0"/>
            </a:endParaRPr>
          </a:p>
          <a:p>
            <a:pPr mar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a-IR" sz="1600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90204" pitchFamily="34" charset="0"/>
            </a:endParaRPr>
          </a:p>
          <a:p>
            <a:pPr mar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a-IR" sz="1600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90204" pitchFamily="34" charset="0"/>
            </a:endParaRPr>
          </a:p>
          <a:p>
            <a:pPr mar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a-IR" sz="1600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90204" pitchFamily="34" charset="0"/>
            </a:endParaRPr>
          </a:p>
          <a:p>
            <a:pPr mar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</a:pPr>
            <a:endParaRPr lang="en-US" sz="1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90204" pitchFamily="34" charset="0"/>
            </a:endParaRPr>
          </a:p>
          <a:p>
            <a:pPr mar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90204" pitchFamily="34" charset="0"/>
            </a:endParaRPr>
          </a:p>
          <a:p>
            <a:pPr algn="r" rtl="1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777251"/>
              </p:ext>
            </p:extLst>
          </p:nvPr>
        </p:nvGraphicFramePr>
        <p:xfrm>
          <a:off x="2575194" y="2521822"/>
          <a:ext cx="5937250" cy="684849"/>
        </p:xfrm>
        <a:graphic>
          <a:graphicData uri="http://schemas.openxmlformats.org/drawingml/2006/table">
            <a:tbl>
              <a:tblPr rtl="1" firstRow="1" firstCol="1" bandRow="1"/>
              <a:tblGrid>
                <a:gridCol w="216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تاریخ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ساعت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زمان شروع نمونه گیری ادرار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زمان پایان نمونه گیری ادرار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78201"/>
              </p:ext>
            </p:extLst>
          </p:nvPr>
        </p:nvGraphicFramePr>
        <p:xfrm>
          <a:off x="4089686" y="4206158"/>
          <a:ext cx="3323287" cy="617302"/>
        </p:xfrm>
        <a:graphic>
          <a:graphicData uri="http://schemas.openxmlformats.org/drawingml/2006/table">
            <a:tbl>
              <a:tblPr rtl="1" firstRow="1" firstCol="1" bandRow="1"/>
              <a:tblGrid>
                <a:gridCol w="1517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65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روز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ساعت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5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95218"/>
              </p:ext>
            </p:extLst>
          </p:nvPr>
        </p:nvGraphicFramePr>
        <p:xfrm>
          <a:off x="2754716" y="5685272"/>
          <a:ext cx="5937250" cy="456566"/>
        </p:xfrm>
        <a:graphic>
          <a:graphicData uri="http://schemas.openxmlformats.org/drawingml/2006/table">
            <a:tbl>
              <a:tblPr rtl="1" firstRow="1" firstCol="1" bandRow="1"/>
              <a:tblGrid>
                <a:gridCol w="45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19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021" y="171819"/>
            <a:ext cx="10559819" cy="1035373"/>
          </a:xfrm>
        </p:spPr>
        <p:txBody>
          <a:bodyPr/>
          <a:lstStyle/>
          <a:p>
            <a:r>
              <a:rPr lang="fa-IR" sz="4400" dirty="0">
                <a:solidFill>
                  <a:schemeClr val="tx1"/>
                </a:solidFill>
                <a:cs typeface="B Nazanin" panose="00000400000000000000" pitchFamily="2" charset="-78"/>
              </a:rPr>
              <a:t>فرم ثبت نتایج آزمایش های شیمیایی </a:t>
            </a:r>
            <a:r>
              <a:rPr lang="fa-IR" sz="4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ادرار</a:t>
            </a:r>
            <a:r>
              <a:rPr lang="ar-SA" sz="4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(فرم </a:t>
            </a:r>
            <a:r>
              <a:rPr lang="fa-IR" sz="4400" dirty="0">
                <a:solidFill>
                  <a:schemeClr val="tx1"/>
                </a:solidFill>
                <a:cs typeface="B Nazanin" panose="00000400000000000000" pitchFamily="2" charset="-78"/>
              </a:rPr>
              <a:t>کاغذی </a:t>
            </a:r>
            <a:r>
              <a:rPr lang="ar-SA" sz="4400" dirty="0">
                <a:solidFill>
                  <a:schemeClr val="tx1"/>
                </a:solidFill>
                <a:cs typeface="B Nazanin" panose="00000400000000000000" pitchFamily="2" charset="-78"/>
              </a:rPr>
              <a:t>شماره </a:t>
            </a:r>
            <a:r>
              <a:rPr lang="fa-IR" sz="4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5</a:t>
            </a:r>
            <a:r>
              <a:rPr lang="ar-SA" sz="4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  <a:endParaRPr lang="en-US" sz="4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99456" y="1186475"/>
            <a:ext cx="9342274" cy="1631956"/>
          </a:xfrm>
        </p:spPr>
        <p:txBody>
          <a:bodyPr/>
          <a:lstStyle/>
          <a:p>
            <a:pPr marL="0" indent="0">
              <a:buNone/>
            </a:pP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لطفا به ترتیب تست ها روی قوطی های نوار ادرار توجه نمایید، سپس نتایج را در فرم زیر ثبت نمایید.</a:t>
            </a: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کد </a:t>
            </a:r>
            <a:r>
              <a:rPr lang="fa-IR" dirty="0">
                <a:cs typeface="B Nazanin" panose="00000400000000000000" pitchFamily="2" charset="-78"/>
              </a:rPr>
              <a:t>فرد:                                              تاریخ:</a:t>
            </a:r>
            <a:endParaRPr lang="en-US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52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364284"/>
              </p:ext>
            </p:extLst>
          </p:nvPr>
        </p:nvGraphicFramePr>
        <p:xfrm>
          <a:off x="2549054" y="2839148"/>
          <a:ext cx="6264255" cy="4018852"/>
        </p:xfrm>
        <a:graphic>
          <a:graphicData uri="http://schemas.openxmlformats.org/drawingml/2006/table">
            <a:tbl>
              <a:tblPr rtl="1" firstRow="1" firstCol="1" bandRow="1"/>
              <a:tblGrid>
                <a:gridCol w="5123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849">
                <a:tc gridSpan="2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Urine Analysis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17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b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592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marL="457200" indent="1270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Yellow         2) Dark yellow        3)Red       4) Brown        5) Dark brown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b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317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Clear            2)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Semiclear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3)Turbid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b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Appearance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771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Negative       2) Pos +          3) Pos++       4) Pos+++       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Bilirubin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634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Negative       2) 2                 3) 4                4) 8                 5)12        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Urobilinogen(mg/dl)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634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Negative       2) Trace         3)  Pos +        4) Pos++         5)Pos+++           6)Pos++++       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Ketone Bodies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662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Negative       2) Pos +          3) Pos++        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Ascorbic acid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592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Negative      2) 50               3) 100            4)250             5)500                6)&gt;1000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Glucose(mg/dl)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356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Negative      2) Trace          3)  30             4) 100            5)500           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Protein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1268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Negative      2) Trace          3) Pos +        4) Pos++        5)Pos+++      </a:t>
                      </a:r>
                    </a:p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 Negative      2) 5-10           3)50              4)300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Blood/Hgb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Blood/Ery/µl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317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5                   2) 6                3) 6.5             4) 7                5) 8                 6)9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b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317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Negative       2) Pos +         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Nitrite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634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Negative       2) 25             3) 75              4) 500        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Leukocyte(leuko/ µl)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592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1">
                        <a:lnSpc>
                          <a:spcPct val="107000"/>
                        </a:lnSpc>
                      </a:pPr>
                      <a:endParaRPr lang="en-US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b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 Gravity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57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397" y="151102"/>
            <a:ext cx="11264720" cy="1035373"/>
          </a:xfrm>
        </p:spPr>
        <p:txBody>
          <a:bodyPr/>
          <a:lstStyle/>
          <a:p>
            <a:r>
              <a:rPr lang="fa-IR" sz="4400" dirty="0">
                <a:solidFill>
                  <a:schemeClr val="tx1"/>
                </a:solidFill>
                <a:cs typeface="B Nazanin" panose="00000400000000000000" pitchFamily="2" charset="-78"/>
              </a:rPr>
              <a:t>فرم ثبت نتایج آزمایش های شیمیایی ادرار 24 </a:t>
            </a:r>
            <a:r>
              <a:rPr lang="fa-IR" sz="4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ساعته</a:t>
            </a:r>
            <a:r>
              <a:rPr lang="ar-SA" sz="4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(فرم </a:t>
            </a:r>
            <a:r>
              <a:rPr lang="fa-IR" sz="4400" dirty="0">
                <a:solidFill>
                  <a:schemeClr val="tx1"/>
                </a:solidFill>
                <a:cs typeface="B Nazanin" panose="00000400000000000000" pitchFamily="2" charset="-78"/>
              </a:rPr>
              <a:t>کاغذی </a:t>
            </a:r>
            <a:r>
              <a:rPr lang="ar-SA" sz="4400" dirty="0">
                <a:solidFill>
                  <a:schemeClr val="tx1"/>
                </a:solidFill>
                <a:cs typeface="B Nazanin" panose="00000400000000000000" pitchFamily="2" charset="-78"/>
              </a:rPr>
              <a:t>شماره </a:t>
            </a:r>
            <a:r>
              <a:rPr lang="fa-IR" sz="4400" dirty="0">
                <a:solidFill>
                  <a:schemeClr val="tx1"/>
                </a:solidFill>
                <a:cs typeface="B Nazanin" panose="00000400000000000000" pitchFamily="2" charset="-78"/>
              </a:rPr>
              <a:t>6</a:t>
            </a:r>
            <a:r>
              <a:rPr lang="ar-SA" sz="4400" dirty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53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678221"/>
              </p:ext>
            </p:extLst>
          </p:nvPr>
        </p:nvGraphicFramePr>
        <p:xfrm>
          <a:off x="2738465" y="2818431"/>
          <a:ext cx="6264255" cy="4018852"/>
        </p:xfrm>
        <a:graphic>
          <a:graphicData uri="http://schemas.openxmlformats.org/drawingml/2006/table">
            <a:tbl>
              <a:tblPr rtl="1" firstRow="1" firstCol="1" bandRow="1"/>
              <a:tblGrid>
                <a:gridCol w="5123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849">
                <a:tc gridSpan="2"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Urine Analysis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17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b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592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marL="457200" indent="1270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Yellow         2) Dark yellow        3)Red       4) Brown        5) Dark brown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b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317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Clear            2)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Semiclear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3)Turbid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b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Appearance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771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Negative       2) Pos +          3) Pos++       4) Pos+++       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Bilirubin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634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Negative       2) 2                 3) 4                4) 8                 5)12        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Urobilinogen(mg/dl)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634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Negative       2) Trace         3)  Pos +        4) Pos++         5)Pos+++           6)Pos++++       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Ketone Bodies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662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Negative       2) Pos +          3) Pos++        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Ascorbic acid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592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Negative      2) 50               3) 100            4)250             5)500                6)&gt;1000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Glucose(mg/dl)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356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Negative      2) Trace          3)  30             4) 100            5)500           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Protein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1268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Negative      2) Trace          3) Pos +        4) Pos++        5)Pos+++      </a:t>
                      </a:r>
                    </a:p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 Negative      2) 5-10           3)50              4)300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Blood/Hgb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Blood/Ery/µl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317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5                   2) 6                3) 6.5             4) 7                5) 8                 6)9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b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317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Negative       2) Pos +         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Nitrite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634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Negative       2) 25             3) 75              4) 500        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Leukocyte(leuko/ µl)</a:t>
                      </a:r>
                      <a:endParaRPr lang="en-US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592"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rtl="1">
                        <a:lnSpc>
                          <a:spcPct val="107000"/>
                        </a:lnSpc>
                      </a:pPr>
                      <a:endParaRPr lang="en-US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b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1pPr>
                      <a:lvl2pPr marL="609585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2pPr>
                      <a:lvl3pPr marL="1219170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3pPr>
                      <a:lvl4pPr marL="182875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4pPr>
                      <a:lvl5pPr marL="243833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5pPr>
                      <a:lvl6pPr marL="3047924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6pPr>
                      <a:lvl7pPr marL="3657509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7pPr>
                      <a:lvl8pPr marL="4267093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8pPr>
                      <a:lvl9pPr marL="4876678" algn="l" defTabSz="1219170" rtl="0" eaLnBrk="1" latinLnBrk="1" hangingPunct="1">
                        <a:defRPr sz="2400" kern="1200">
                          <a:solidFill>
                            <a:schemeClr val="tx1"/>
                          </a:solidFill>
                          <a:latin typeface="Microsoft Sans Serif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 Gravity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8" marR="48118" marT="0" marB="0" anchor="ctr">
                    <a:lnL w="12700" cmpd="sng">
                      <a:solidFill>
                        <a:srgbClr val="333333"/>
                      </a:solidFill>
                    </a:lnL>
                    <a:lnR w="12700" cmpd="sng">
                      <a:solidFill>
                        <a:srgbClr val="333333"/>
                      </a:solidFill>
                    </a:lnR>
                    <a:lnT w="12700" cmpd="sng">
                      <a:solidFill>
                        <a:srgbClr val="333333"/>
                      </a:solidFill>
                    </a:lnT>
                    <a:lnB w="12700" cmpd="sng">
                      <a:solidFill>
                        <a:srgbClr val="33333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1199455" y="1216222"/>
            <a:ext cx="9342274" cy="1631956"/>
          </a:xfrm>
        </p:spPr>
        <p:txBody>
          <a:bodyPr/>
          <a:lstStyle/>
          <a:p>
            <a:pPr marL="0" indent="0">
              <a:buNone/>
            </a:pP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لطفا به ترتیب تست ها روی قوطی های نوار ادرار توجه نمایید، سپس نتایج را در فرم زیر ثبت نمایید.</a:t>
            </a: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کد </a:t>
            </a:r>
            <a:r>
              <a:rPr lang="fa-IR" dirty="0">
                <a:cs typeface="B Nazanin" panose="00000400000000000000" pitchFamily="2" charset="-78"/>
              </a:rPr>
              <a:t>فرد:                                              تاریخ:</a:t>
            </a:r>
            <a:endParaRPr lang="en-US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2" y="215468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آنالیز نمونه </a:t>
            </a:r>
            <a:r>
              <a:rPr lang="fa-IR" dirty="0" smtClean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ها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54</a:t>
            </a:fld>
            <a:endParaRPr lang="en-US" dirty="0"/>
          </a:p>
        </p:txBody>
      </p:sp>
      <p:pic>
        <p:nvPicPr>
          <p:cNvPr id="5" name="Picture 2" descr="L:\12\new\IMG_35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2" b="5562"/>
          <a:stretch/>
        </p:blipFill>
        <p:spPr bwMode="auto">
          <a:xfrm>
            <a:off x="6796622" y="1466246"/>
            <a:ext cx="3243943" cy="26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354" r="4017" b="23876"/>
          <a:stretch/>
        </p:blipFill>
        <p:spPr>
          <a:xfrm>
            <a:off x="2428455" y="1408647"/>
            <a:ext cx="2770437" cy="2810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65" y="4581785"/>
            <a:ext cx="3031671" cy="2021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32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748" y="282964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prstClr val="black">
                    <a:lumMod val="50000"/>
                  </a:prstClr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آنالیز نمونه ها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21" y="193709"/>
            <a:ext cx="4612571" cy="35271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55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26" y="1407591"/>
            <a:ext cx="4489785" cy="3291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663" y="2771987"/>
            <a:ext cx="4418315" cy="33698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4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437" y="246608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خطاهای احتمالی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99456" y="1533854"/>
            <a:ext cx="10619347" cy="46079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پذیرش افراد مراجعه کننده </a:t>
            </a:r>
            <a:r>
              <a:rPr lang="fa-IR" dirty="0" smtClean="0">
                <a:cs typeface="B Nazanin" panose="00000400000000000000" pitchFamily="2" charset="-78"/>
              </a:rPr>
              <a:t>فقط با </a:t>
            </a:r>
            <a:r>
              <a:rPr lang="fa-IR" dirty="0">
                <a:cs typeface="B Nazanin" panose="00000400000000000000" pitchFamily="2" charset="-78"/>
              </a:rPr>
              <a:t>کارت </a:t>
            </a:r>
            <a:r>
              <a:rPr lang="fa-IR" dirty="0" smtClean="0">
                <a:cs typeface="B Nazanin" panose="00000400000000000000" pitchFamily="2" charset="-78"/>
              </a:rPr>
              <a:t>فرد</a:t>
            </a:r>
            <a:endParaRPr lang="fa-IR" dirty="0">
              <a:cs typeface="B Nazanin" panose="00000400000000000000" pitchFamily="2" charset="-7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استفاده از بسته فرد دیگر و لیبل </a:t>
            </a:r>
            <a:r>
              <a:rPr lang="fa-IR" dirty="0" smtClean="0">
                <a:cs typeface="B Nazanin" panose="00000400000000000000" pitchFamily="2" charset="-78"/>
              </a:rPr>
              <a:t>دستی</a:t>
            </a:r>
            <a:endParaRPr lang="fa-IR" dirty="0">
              <a:cs typeface="B Nazanin" panose="00000400000000000000" pitchFamily="2" charset="-7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حجم ناکافی </a:t>
            </a:r>
            <a:r>
              <a:rPr lang="fa-IR" dirty="0" smtClean="0">
                <a:cs typeface="B Nazanin" panose="00000400000000000000" pitchFamily="2" charset="-78"/>
              </a:rPr>
              <a:t>نمونه</a:t>
            </a:r>
            <a:endParaRPr lang="fa-IR" dirty="0">
              <a:cs typeface="B Nazanin" panose="00000400000000000000" pitchFamily="2" charset="-7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جابجایی نمونه ها در </a:t>
            </a:r>
            <a:r>
              <a:rPr lang="fa-IR" dirty="0" smtClean="0">
                <a:cs typeface="B Nazanin" panose="00000400000000000000" pitchFamily="2" charset="-78"/>
              </a:rPr>
              <a:t>لوله</a:t>
            </a:r>
            <a:endParaRPr lang="fa-IR" dirty="0">
              <a:cs typeface="B Nazanin" panose="00000400000000000000" pitchFamily="2" charset="-7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پر نکردن فرم ارسال </a:t>
            </a:r>
            <a:r>
              <a:rPr lang="fa-IR" dirty="0" smtClean="0">
                <a:cs typeface="B Nazanin" panose="00000400000000000000" pitchFamily="2" charset="-78"/>
              </a:rPr>
              <a:t>نمونه</a:t>
            </a:r>
            <a:endParaRPr lang="fa-IR" dirty="0">
              <a:cs typeface="B Nazanin" panose="00000400000000000000" pitchFamily="2" charset="-7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کامل پر نکردن فرم ارسال نمونه (فقط کد فرد یا فقط کد ملی...)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خونگیری فرد در بسته مربوط به فرد دیگر، بدون تماس و یا متذکر شدن در فرم </a:t>
            </a:r>
            <a:r>
              <a:rPr lang="fa-IR" dirty="0" smtClean="0">
                <a:cs typeface="B Nazanin" panose="00000400000000000000" pitchFamily="2" charset="-78"/>
              </a:rPr>
              <a:t>ارسالی</a:t>
            </a:r>
            <a:endParaRPr lang="fa-IR" dirty="0">
              <a:cs typeface="B Nazanin" panose="00000400000000000000" pitchFamily="2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56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68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437" y="246608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خطاهای احتمالی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99456" y="1533854"/>
            <a:ext cx="10464800" cy="4607984"/>
          </a:xfrm>
        </p:spPr>
        <p:txBody>
          <a:bodyPr/>
          <a:lstStyle/>
          <a:p>
            <a:pPr marL="342900" lvl="0" indent="-342900" defTabSz="914400" eaLnBrk="0" fontAlgn="base" latinLnBrk="0" hangingPunct="0">
              <a:spcAft>
                <a:spcPct val="0"/>
              </a:spcAft>
              <a:buFontTx/>
              <a:buChar char="•"/>
            </a:pPr>
            <a:r>
              <a:rPr lang="fa-IR" sz="2800" kern="0" dirty="0">
                <a:solidFill>
                  <a:srgbClr val="000000"/>
                </a:solidFill>
                <a:cs typeface="B Nazanin" panose="00000400000000000000" pitchFamily="2" charset="-78"/>
              </a:rPr>
              <a:t>ننوشتن حجم ادرار 24 </a:t>
            </a:r>
            <a:r>
              <a:rPr lang="fa-IR" sz="2800" kern="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ساعته</a:t>
            </a:r>
            <a:endParaRPr lang="fa-IR" sz="2800" kern="0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342900" lvl="0" indent="-342900" defTabSz="914400" eaLnBrk="0" fontAlgn="base" latinLnBrk="0" hangingPunct="0">
              <a:spcAft>
                <a:spcPct val="0"/>
              </a:spcAft>
              <a:buFontTx/>
              <a:buChar char="•"/>
            </a:pPr>
            <a:r>
              <a:rPr lang="fa-IR" sz="2800" kern="0" dirty="0">
                <a:solidFill>
                  <a:srgbClr val="000000"/>
                </a:solidFill>
                <a:cs typeface="B Nazanin" panose="00000400000000000000" pitchFamily="2" charset="-78"/>
              </a:rPr>
              <a:t>ارسال نکردن فرم ادرار 24 </a:t>
            </a:r>
            <a:r>
              <a:rPr lang="fa-IR" sz="2800" kern="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ساعته</a:t>
            </a:r>
            <a:endParaRPr lang="fa-IR" sz="2800" kern="0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342900" lvl="0" indent="-342900" defTabSz="914400" eaLnBrk="0" fontAlgn="base" latinLnBrk="0" hangingPunct="0">
              <a:spcAft>
                <a:spcPct val="0"/>
              </a:spcAft>
              <a:buFontTx/>
              <a:buChar char="•"/>
            </a:pPr>
            <a:r>
              <a:rPr lang="fa-IR" sz="2800" kern="0" dirty="0">
                <a:solidFill>
                  <a:srgbClr val="000000"/>
                </a:solidFill>
                <a:cs typeface="B Nazanin" panose="00000400000000000000" pitchFamily="2" charset="-78"/>
              </a:rPr>
              <a:t>قرار دادن چند لوله با کدهای مختلف در یک </a:t>
            </a:r>
            <a:r>
              <a:rPr lang="fa-IR" sz="2800" kern="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بسته</a:t>
            </a:r>
            <a:endParaRPr lang="fa-IR" sz="2800" kern="0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342900" lvl="0" indent="-342900" defTabSz="914400" eaLnBrk="0" fontAlgn="base" latinLnBrk="0" hangingPunct="0">
              <a:spcAft>
                <a:spcPct val="0"/>
              </a:spcAft>
              <a:buFontTx/>
              <a:buChar char="•"/>
            </a:pPr>
            <a:r>
              <a:rPr lang="fa-IR" sz="2800" kern="0" dirty="0">
                <a:solidFill>
                  <a:srgbClr val="000000"/>
                </a:solidFill>
                <a:cs typeface="B Nazanin" panose="00000400000000000000" pitchFamily="2" charset="-78"/>
              </a:rPr>
              <a:t>بسته بندی نادرست نمونه ها برای </a:t>
            </a:r>
            <a:r>
              <a:rPr lang="fa-IR" sz="2800" kern="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ارسال</a:t>
            </a:r>
            <a:endParaRPr lang="fa-IR" sz="2800" kern="0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342900" lvl="0" indent="-342900" defTabSz="914400" eaLnBrk="0" fontAlgn="base" latinLnBrk="0" hangingPunct="0">
              <a:spcAft>
                <a:spcPct val="0"/>
              </a:spcAft>
              <a:buFontTx/>
              <a:buChar char="•"/>
            </a:pPr>
            <a:r>
              <a:rPr lang="fa-IR" sz="2800" kern="0" dirty="0">
                <a:solidFill>
                  <a:srgbClr val="000000"/>
                </a:solidFill>
                <a:cs typeface="B Nazanin" panose="00000400000000000000" pitchFamily="2" charset="-78"/>
              </a:rPr>
              <a:t>ارسال پلاسمای </a:t>
            </a:r>
            <a:r>
              <a:rPr lang="en-US" sz="2800" kern="0" dirty="0">
                <a:solidFill>
                  <a:srgbClr val="000000"/>
                </a:solidFill>
                <a:cs typeface="B Nazanin" panose="00000400000000000000" pitchFamily="2" charset="-78"/>
              </a:rPr>
              <a:t>EDTA</a:t>
            </a:r>
            <a:r>
              <a:rPr lang="fa-IR" sz="2800" kern="0" dirty="0">
                <a:solidFill>
                  <a:srgbClr val="000000"/>
                </a:solidFill>
                <a:cs typeface="B Nazanin" panose="00000400000000000000" pitchFamily="2" charset="-78"/>
              </a:rPr>
              <a:t> بجای پلاسمای سدیم </a:t>
            </a:r>
            <a:r>
              <a:rPr lang="fa-IR" sz="2800" kern="0" dirty="0" smtClean="0">
                <a:solidFill>
                  <a:srgbClr val="000000"/>
                </a:solidFill>
                <a:cs typeface="B Nazanin" panose="00000400000000000000" pitchFamily="2" charset="-78"/>
              </a:rPr>
              <a:t>فلوراید</a:t>
            </a:r>
            <a:endParaRPr lang="fa-IR" sz="2800" kern="0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342900" lvl="0" indent="-342900" defTabSz="914400" eaLnBrk="0" fontAlgn="base" latinLnBrk="0" hangingPunct="0">
              <a:spcAft>
                <a:spcPct val="0"/>
              </a:spcAft>
              <a:buFontTx/>
              <a:buChar char="•"/>
            </a:pPr>
            <a:r>
              <a:rPr lang="fa-IR" sz="2800" kern="0" dirty="0">
                <a:solidFill>
                  <a:srgbClr val="000000"/>
                </a:solidFill>
                <a:cs typeface="B Nazanin" panose="00000400000000000000" pitchFamily="2" charset="-78"/>
              </a:rPr>
              <a:t>سانتریفیوژ کردن لوله و ارسال لوله بدون </a:t>
            </a:r>
            <a:r>
              <a:rPr lang="fa-IR" sz="2800" kern="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جداسازی</a:t>
            </a:r>
            <a:endParaRPr lang="fa-IR" sz="2800" kern="0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342900" lvl="0" indent="-342900" defTabSz="914400" eaLnBrk="0" fontAlgn="base" latinLnBrk="0" hangingPunct="0">
              <a:spcAft>
                <a:spcPct val="0"/>
              </a:spcAft>
              <a:buFontTx/>
              <a:buChar char="•"/>
            </a:pPr>
            <a:r>
              <a:rPr lang="fa-IR" sz="2800" kern="0" dirty="0">
                <a:solidFill>
                  <a:srgbClr val="000000"/>
                </a:solidFill>
                <a:cs typeface="B Nazanin" panose="00000400000000000000" pitchFamily="2" charset="-78"/>
              </a:rPr>
              <a:t>ارسال لوله سدیم فلوراید بجای لوله </a:t>
            </a:r>
            <a:r>
              <a:rPr lang="en-US" sz="2800" kern="0" dirty="0">
                <a:solidFill>
                  <a:srgbClr val="000000"/>
                </a:solidFill>
                <a:cs typeface="B Nazanin" panose="00000400000000000000" pitchFamily="2" charset="-78"/>
              </a:rPr>
              <a:t>EDTA</a:t>
            </a:r>
            <a:r>
              <a:rPr lang="fa-IR" sz="2800" kern="0" dirty="0">
                <a:solidFill>
                  <a:srgbClr val="000000"/>
                </a:solidFill>
                <a:cs typeface="B Nazanin" panose="00000400000000000000" pitchFamily="2" charset="-78"/>
              </a:rPr>
              <a:t> برای خون </a:t>
            </a:r>
            <a:r>
              <a:rPr lang="fa-IR" sz="2800" kern="0" dirty="0" smtClean="0">
                <a:solidFill>
                  <a:srgbClr val="000000"/>
                </a:solidFill>
                <a:cs typeface="B Nazanin" panose="00000400000000000000" pitchFamily="2" charset="-78"/>
              </a:rPr>
              <a:t>کامل</a:t>
            </a:r>
            <a:endParaRPr lang="fa-IR" sz="2800" kern="0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342900" lvl="0" indent="-342900" defTabSz="914400" eaLnBrk="0" fontAlgn="base" latinLnBrk="0" hangingPunct="0">
              <a:spcAft>
                <a:spcPct val="0"/>
              </a:spcAft>
              <a:buFontTx/>
              <a:buChar char="•"/>
            </a:pPr>
            <a:r>
              <a:rPr lang="fa-IR" sz="2800" kern="0" dirty="0">
                <a:solidFill>
                  <a:srgbClr val="000000"/>
                </a:solidFill>
                <a:cs typeface="B Nazanin" panose="00000400000000000000" pitchFamily="2" charset="-78"/>
              </a:rPr>
              <a:t>همخوانی نداشتن کد ملی و نام </a:t>
            </a:r>
            <a:r>
              <a:rPr lang="fa-IR" sz="2800" kern="0" dirty="0" smtClean="0">
                <a:solidFill>
                  <a:srgbClr val="000000"/>
                </a:solidFill>
                <a:cs typeface="B Nazanin" panose="00000400000000000000" pitchFamily="2" charset="-78"/>
              </a:rPr>
              <a:t>فرد</a:t>
            </a:r>
            <a:endParaRPr lang="fa-IR" sz="2800" kern="0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342900" lvl="0" indent="-342900" defTabSz="914400" eaLnBrk="0" fontAlgn="base" latinLnBrk="0" hangingPunct="0">
              <a:spcAft>
                <a:spcPct val="0"/>
              </a:spcAft>
              <a:buFontTx/>
              <a:buChar char="•"/>
            </a:pPr>
            <a:r>
              <a:rPr lang="fa-IR" sz="2800" kern="0" dirty="0">
                <a:solidFill>
                  <a:srgbClr val="000000"/>
                </a:solidFill>
                <a:cs typeface="B Nazanin" panose="00000400000000000000" pitchFamily="2" charset="-78"/>
              </a:rPr>
              <a:t>خون گیری از افرادی که در پایگاه داده موجود </a:t>
            </a:r>
            <a:r>
              <a:rPr lang="fa-IR" sz="2800" kern="0" dirty="0" smtClean="0">
                <a:solidFill>
                  <a:srgbClr val="000000"/>
                </a:solidFill>
                <a:cs typeface="B Nazanin" panose="00000400000000000000" pitchFamily="2" charset="-78"/>
              </a:rPr>
              <a:t>نیست</a:t>
            </a:r>
            <a:endParaRPr lang="fa-IR" sz="2800" kern="0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0" lvl="0" indent="0" defTabSz="914400" eaLnBrk="0" fontAlgn="base" latinLnBrk="0" hangingPunct="0">
              <a:spcAft>
                <a:spcPct val="0"/>
              </a:spcAft>
              <a:buNone/>
            </a:pPr>
            <a:endParaRPr lang="fa-IR" sz="2800" kern="0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0" lvl="0" indent="0" defTabSz="914400" eaLnBrk="0" fontAlgn="base" latinLnBrk="0" hangingPunct="0">
              <a:spcAft>
                <a:spcPct val="0"/>
              </a:spcAft>
              <a:buNone/>
            </a:pPr>
            <a:endParaRPr lang="fa-IR" sz="2800" kern="0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342900" lvl="0" indent="-342900" defTabSz="914400" eaLnBrk="0" fontAlgn="base" latinLnBrk="0" hangingPunct="0">
              <a:spcAft>
                <a:spcPct val="0"/>
              </a:spcAft>
              <a:buFontTx/>
              <a:buChar char="•"/>
            </a:pPr>
            <a:endParaRPr lang="fa-IR" sz="2800" kern="0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342900" lvl="0" indent="-342900" defTabSz="914400" eaLnBrk="0" fontAlgn="base" latinLnBrk="0" hangingPunct="0">
              <a:spcAft>
                <a:spcPct val="0"/>
              </a:spcAft>
              <a:buFontTx/>
              <a:buChar char="•"/>
            </a:pPr>
            <a:endParaRPr lang="fa-IR" sz="3600" kern="0" dirty="0">
              <a:solidFill>
                <a:srgbClr val="000000"/>
              </a:solidFill>
              <a:cs typeface="Arial"/>
            </a:endParaRPr>
          </a:p>
          <a:p>
            <a:pPr marL="342900" lvl="0" indent="-342900" defTabSz="914400" eaLnBrk="0" fontAlgn="base" latinLnBrk="0" hangingPunct="0">
              <a:spcAft>
                <a:spcPct val="0"/>
              </a:spcAft>
              <a:buFontTx/>
              <a:buChar char="•"/>
            </a:pPr>
            <a:endParaRPr lang="en-US" sz="3600" kern="0" dirty="0">
              <a:solidFill>
                <a:srgbClr val="000000"/>
              </a:solidFill>
              <a:cs typeface="Arial"/>
            </a:endParaRP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57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68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3" y="375396"/>
            <a:ext cx="10559819" cy="1035373"/>
          </a:xfrm>
        </p:spPr>
        <p:txBody>
          <a:bodyPr/>
          <a:lstStyle/>
          <a:p>
            <a:r>
              <a:rPr lang="fa-IR" sz="4400" b="0" kern="0" dirty="0">
                <a:solidFill>
                  <a:srgbClr val="000000"/>
                </a:solidFill>
                <a:cs typeface="B Nazanin" panose="00000400000000000000" pitchFamily="2" charset="-78"/>
              </a:rPr>
              <a:t>پیشنهادات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99456" y="1906276"/>
            <a:ext cx="10464800" cy="3168000"/>
          </a:xfrm>
        </p:spPr>
        <p:txBody>
          <a:bodyPr/>
          <a:lstStyle/>
          <a:p>
            <a:pPr marL="342900" lvl="0" indent="-342900" defTabSz="914400" eaLnBrk="0" fontAlgn="base" latinLnBrk="0" hangingPunct="0">
              <a:spcAft>
                <a:spcPct val="0"/>
              </a:spcAft>
              <a:buFontTx/>
              <a:buChar char="•"/>
            </a:pPr>
            <a:r>
              <a:rPr lang="fa-IR" sz="3600" kern="0" dirty="0">
                <a:solidFill>
                  <a:srgbClr val="000000"/>
                </a:solidFill>
                <a:cs typeface="B Nazanin" panose="00000400000000000000" pitchFamily="2" charset="-78"/>
              </a:rPr>
              <a:t>پیشنهاد می شود آزمایشگاه هایی برای نمونه گیری انتخاب شوند که در دسترسی به آنها برای شرکت کننده ها راحت تر باشد.</a:t>
            </a:r>
          </a:p>
          <a:p>
            <a:pPr marL="342900" lvl="0" indent="-342900" defTabSz="914400" eaLnBrk="0" fontAlgn="base" latinLnBrk="0" hangingPunct="0">
              <a:spcAft>
                <a:spcPct val="0"/>
              </a:spcAft>
              <a:buFontTx/>
              <a:buChar char="•"/>
            </a:pPr>
            <a:r>
              <a:rPr lang="fa-IR" sz="3600" kern="0" dirty="0">
                <a:solidFill>
                  <a:srgbClr val="000000"/>
                </a:solidFill>
                <a:cs typeface="B Nazanin" panose="00000400000000000000" pitchFamily="2" charset="-78"/>
              </a:rPr>
              <a:t>زمان مراجعه با توجه به نیاز شرکت کننده ها تعیین شود. (مثلا برای افراد کارمند این امکان فراهم شود که در روز تعطیل به </a:t>
            </a:r>
            <a:r>
              <a:rPr lang="fa-IR" sz="3600" kern="0" dirty="0" smtClean="0">
                <a:solidFill>
                  <a:srgbClr val="000000"/>
                </a:solidFill>
                <a:cs typeface="B Nazanin" panose="00000400000000000000" pitchFamily="2" charset="-78"/>
              </a:rPr>
              <a:t>آزمایشگاه </a:t>
            </a:r>
            <a:r>
              <a:rPr lang="fa-IR" sz="3600" kern="0" dirty="0">
                <a:solidFill>
                  <a:srgbClr val="000000"/>
                </a:solidFill>
                <a:cs typeface="B Nazanin" panose="00000400000000000000" pitchFamily="2" charset="-78"/>
              </a:rPr>
              <a:t>مراجعه کنند.)</a:t>
            </a:r>
            <a:endParaRPr lang="en-US" sz="3600" kern="0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58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95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پرسش و پاسخ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59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47" y="2084850"/>
            <a:ext cx="3739044" cy="37390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67808" y="5157192"/>
            <a:ext cx="3168352" cy="66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22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686" y="89685"/>
            <a:ext cx="10559819" cy="1035373"/>
          </a:xfrm>
        </p:spPr>
        <p:txBody>
          <a:bodyPr/>
          <a:lstStyle/>
          <a:p>
            <a:r>
              <a:rPr lang="fa-IR" dirty="0" smtClean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cs typeface="B Nazanin" panose="00000400000000000000" pitchFamily="2" charset="-78"/>
              </a:rPr>
              <a:t>برچسب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482625" y="1125058"/>
            <a:ext cx="4275398" cy="501678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موارد عنوان شده در برچسب:</a:t>
            </a:r>
            <a:endParaRPr lang="en-US" sz="2800" b="1" dirty="0">
              <a:cs typeface="B Nazanin" panose="00000400000000000000" pitchFamily="2" charset="-78"/>
            </a:endParaRPr>
          </a:p>
          <a:p>
            <a:pPr indent="-365760"/>
            <a:endParaRPr lang="fa-IR" sz="2800" b="1" dirty="0">
              <a:cs typeface="B Nazanin" panose="00000400000000000000" pitchFamily="2" charset="-78"/>
            </a:endParaRPr>
          </a:p>
          <a:p>
            <a:pPr indent="-365760">
              <a:buFont typeface="Arial" panose="020B0604020202020204" pitchFamily="34" charset="0"/>
              <a:buChar char="•"/>
            </a:pPr>
            <a:r>
              <a:rPr lang="fa-IR" sz="2800" b="1" dirty="0">
                <a:cs typeface="B Nazanin" panose="00000400000000000000" pitchFamily="2" charset="-78"/>
              </a:rPr>
              <a:t>کد فرد</a:t>
            </a:r>
          </a:p>
          <a:p>
            <a:pPr indent="-365760">
              <a:buFont typeface="Arial" panose="020B0604020202020204" pitchFamily="34" charset="0"/>
              <a:buChar char="•"/>
            </a:pPr>
            <a:r>
              <a:rPr lang="fa-IR" sz="2800" b="1" dirty="0">
                <a:cs typeface="B Nazanin" panose="00000400000000000000" pitchFamily="2" charset="-78"/>
              </a:rPr>
              <a:t>نام استان</a:t>
            </a:r>
          </a:p>
          <a:p>
            <a:pPr indent="-365760">
              <a:buFont typeface="Arial" panose="020B0604020202020204" pitchFamily="34" charset="0"/>
              <a:buChar char="•"/>
            </a:pPr>
            <a:r>
              <a:rPr lang="fa-IR" sz="2800" b="1" dirty="0">
                <a:cs typeface="B Nazanin" panose="00000400000000000000" pitchFamily="2" charset="-78"/>
              </a:rPr>
              <a:t>نام شهرستان</a:t>
            </a:r>
          </a:p>
          <a:p>
            <a:pPr indent="-365760">
              <a:buFont typeface="Arial" panose="020B0604020202020204" pitchFamily="34" charset="0"/>
              <a:buChar char="•"/>
            </a:pPr>
            <a:r>
              <a:rPr lang="fa-IR" sz="2800" b="1" dirty="0">
                <a:cs typeface="B Nazanin" panose="00000400000000000000" pitchFamily="2" charset="-78"/>
              </a:rPr>
              <a:t>نوع نمونه</a:t>
            </a:r>
            <a:endParaRPr lang="en-US" sz="2800" b="1" dirty="0">
              <a:cs typeface="B Nazanin" panose="00000400000000000000" pitchFamily="2" charset="-78"/>
            </a:endParaRPr>
          </a:p>
          <a:p>
            <a:pPr indent="-365760">
              <a:buFont typeface="Arial" panose="020B0604020202020204" pitchFamily="34" charset="0"/>
              <a:buChar char="•"/>
            </a:pPr>
            <a:r>
              <a:rPr lang="fa-IR" sz="2800" b="1" dirty="0">
                <a:cs typeface="B Nazanin" panose="00000400000000000000" pitchFamily="2" charset="-78"/>
              </a:rPr>
              <a:t>بارکد</a:t>
            </a:r>
            <a:endParaRPr lang="en-US" sz="2800" b="1" dirty="0">
              <a:cs typeface="B Nazanin" panose="00000400000000000000" pitchFamily="2" charset="-7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cs typeface="B Nazanin" panose="00000400000000000000" pitchFamily="2" charset="-78"/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fa-IR" sz="2800" b="1" dirty="0">
                <a:cs typeface="B Nazanin" panose="00000400000000000000" pitchFamily="2" charset="-78"/>
              </a:rPr>
              <a:t>*تمام </a:t>
            </a:r>
            <a:r>
              <a:rPr lang="fa-IR" sz="2800" b="1" dirty="0" smtClean="0">
                <a:cs typeface="B Nazanin" panose="00000400000000000000" pitchFamily="2" charset="-78"/>
              </a:rPr>
              <a:t>لوازم ارسالی در بسته فردی باید </a:t>
            </a:r>
            <a:r>
              <a:rPr lang="fa-IR" sz="2800" b="1" dirty="0">
                <a:cs typeface="B Nazanin" panose="00000400000000000000" pitchFamily="2" charset="-78"/>
              </a:rPr>
              <a:t>دارای برچسب باشند.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3" r="13751" b="12301"/>
          <a:stretch/>
        </p:blipFill>
        <p:spPr>
          <a:xfrm>
            <a:off x="2405667" y="1329456"/>
            <a:ext cx="2266682" cy="50167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02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8" y="3861289"/>
            <a:ext cx="9409045" cy="711077"/>
          </a:xfrm>
        </p:spPr>
        <p:txBody>
          <a:bodyPr/>
          <a:lstStyle/>
          <a:p>
            <a:r>
              <a:rPr lang="fa-IR" dirty="0"/>
              <a:t>با تشکر از حسن توجه شما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91478" y="4749529"/>
            <a:ext cx="9409045" cy="351300"/>
          </a:xfrm>
        </p:spPr>
        <p:txBody>
          <a:bodyPr/>
          <a:lstStyle/>
          <a:p>
            <a:r>
              <a:rPr lang="fa-IR" dirty="0" smtClean="0"/>
              <a:t>مرکز تحقیقات بیماری های غیرواگیر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60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40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204423"/>
            <a:ext cx="10559819" cy="1035373"/>
          </a:xfrm>
        </p:spPr>
        <p:txBody>
          <a:bodyPr/>
          <a:lstStyle/>
          <a:p>
            <a:r>
              <a:rPr lang="fa-IR" dirty="0">
                <a:solidFill>
                  <a:schemeClr val="tx1">
                    <a:lumMod val="50000"/>
                  </a:schemeClr>
                </a:solidFill>
                <a:cs typeface="B Nazanin" panose="00000400000000000000" pitchFamily="2" charset="-78"/>
              </a:rPr>
              <a:t>سایر لوازم ارسالی برای نمونه </a:t>
            </a:r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Nazanin" panose="00000400000000000000" pitchFamily="2" charset="-78"/>
              </a:rPr>
              <a:t>گیر: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84038" y="1291394"/>
            <a:ext cx="10464800" cy="776393"/>
          </a:xfrm>
        </p:spPr>
        <p:txBody>
          <a:bodyPr/>
          <a:lstStyle/>
          <a:p>
            <a:pPr marL="0" indent="0">
              <a:buNone/>
            </a:pPr>
            <a:r>
              <a:rPr lang="fa-IR" dirty="0">
                <a:cs typeface="B Nazanin" panose="00000400000000000000" pitchFamily="2" charset="-78"/>
              </a:rPr>
              <a:t>علاوه بر بسته ارسالی فردی، موارد زیر در اختیار آزمایشگاه قرار خواهد گرفت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4296806" y="2179267"/>
          <a:ext cx="7250805" cy="3066258"/>
        </p:xfrm>
        <a:graphic>
          <a:graphicData uri="http://schemas.openxmlformats.org/drawingml/2006/table">
            <a:tbl>
              <a:tblPr rtl="1" firstRow="1" firstCol="1" bandRow="1"/>
              <a:tblGrid>
                <a:gridCol w="51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6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80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ردیف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وسایل مورد نیاز 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تعداد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20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سوزن</a:t>
                      </a: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21 </a:t>
                      </a: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G</a:t>
                      </a: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800" b="0" kern="12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مخصوص لوله های </a:t>
                      </a:r>
                      <a:r>
                        <a:rPr lang="ar-SA" sz="1800" b="0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خلاء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1/1 برابر تعداد </a:t>
                      </a:r>
                      <a:r>
                        <a:rPr lang="fa-IR" sz="1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افراد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20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هولدر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 عدد به ازای هر نمونه گیر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20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گارو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 عدد به ازای هر نمونه گیر</a:t>
                      </a:r>
                      <a:endParaRPr lang="en-US" sz="1800" b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20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4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سر </a:t>
                      </a:r>
                      <a:r>
                        <a:rPr lang="ar-SA" sz="1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سمپلر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</a:t>
                      </a:r>
                      <a:r>
                        <a:rPr lang="ar-SA" sz="1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عدد به ازای هر </a:t>
                      </a:r>
                      <a:r>
                        <a:rPr lang="fa-IR" sz="1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فرد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20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5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نوار ادرار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 عدد به ازای هر فرد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20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6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چسب زخم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 عدد به ازای هر فرد</a:t>
                      </a:r>
                      <a:endParaRPr lang="en-US" sz="1800" b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428177"/>
                  </a:ext>
                </a:extLst>
              </a:tr>
              <a:tr h="39120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7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پد الکلی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 عدد به ازای هر فرد</a:t>
                      </a:r>
                      <a:endParaRPr lang="en-US" sz="1800" b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893968"/>
                  </a:ext>
                </a:extLst>
              </a:tr>
            </a:tbl>
          </a:graphicData>
        </a:graphic>
      </p:graphicFrame>
      <p:pic>
        <p:nvPicPr>
          <p:cNvPr id="6" name="Content Placeholder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247" y="4610658"/>
            <a:ext cx="1486113" cy="14861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58" y="1557691"/>
            <a:ext cx="2323610" cy="15723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67" y="5503577"/>
            <a:ext cx="1232484" cy="1232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3038349"/>
            <a:ext cx="1714924" cy="1612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5931" y="5560836"/>
            <a:ext cx="1329173" cy="1166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چسب تزریق گرد - پخش پزشکی حامی طب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43" y="5167080"/>
            <a:ext cx="1444105" cy="14441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پد الکلی استریل بسته ۱۰۰ عددی – medit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12" y="5398781"/>
            <a:ext cx="1442075" cy="1442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997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997" y="360988"/>
            <a:ext cx="10559819" cy="1035373"/>
          </a:xfrm>
        </p:spPr>
        <p:txBody>
          <a:bodyPr/>
          <a:lstStyle/>
          <a:p>
            <a:r>
              <a:rPr lang="fa-IR" sz="3600" dirty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وسایل جانبی که انتظار می رود در محل نمونه گیری آزمایشگاه های منتخب شهرستان ها </a:t>
            </a:r>
            <a:r>
              <a:rPr lang="fa-IR" sz="4000" dirty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موجود</a:t>
            </a:r>
            <a:r>
              <a:rPr lang="fa-IR" sz="3600" dirty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باشد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43189" y="1670354"/>
            <a:ext cx="10971627" cy="1200331"/>
          </a:xfrm>
        </p:spPr>
        <p:txBody>
          <a:bodyPr/>
          <a:lstStyle/>
          <a:p>
            <a:pPr marL="0" lvl="0" indent="0" algn="just">
              <a:buNone/>
            </a:pPr>
            <a:r>
              <a:rPr lang="ar-SA" sz="2800" dirty="0">
                <a:latin typeface="Titr" panose="00000700000000000000" pitchFamily="2" charset="-78"/>
                <a:cs typeface="B Nazanin" panose="00000400000000000000" pitchFamily="2" charset="-78"/>
              </a:rPr>
              <a:t>صندلی نمونه‌گیری،</a:t>
            </a:r>
            <a:r>
              <a:rPr lang="fa-IR" sz="2800" dirty="0">
                <a:latin typeface="Titr" panose="00000700000000000000" pitchFamily="2" charset="-78"/>
                <a:cs typeface="B Nazanin" panose="00000400000000000000" pitchFamily="2" charset="-78"/>
              </a:rPr>
              <a:t> تخت، </a:t>
            </a:r>
            <a:r>
              <a:rPr lang="ar-SA" sz="2800" dirty="0">
                <a:latin typeface="Titr" panose="00000700000000000000" pitchFamily="2" charset="-78"/>
                <a:cs typeface="B Nazanin" panose="00000400000000000000" pitchFamily="2" charset="-78"/>
              </a:rPr>
              <a:t>روپوش آزمایشگاه، دستكش</a:t>
            </a:r>
            <a:r>
              <a:rPr lang="fa-IR" sz="2800" dirty="0">
                <a:latin typeface="Titr" panose="00000700000000000000" pitchFamily="2" charset="-78"/>
                <a:cs typeface="B Nazanin" panose="00000400000000000000" pitchFamily="2" charset="-78"/>
              </a:rPr>
              <a:t>، </a:t>
            </a:r>
            <a:r>
              <a:rPr lang="ar-SA" sz="2800" dirty="0" smtClean="0">
                <a:latin typeface="Titr" panose="00000700000000000000" pitchFamily="2" charset="-78"/>
                <a:cs typeface="B Nazanin" panose="00000400000000000000" pitchFamily="2" charset="-78"/>
              </a:rPr>
              <a:t>اتیل </a:t>
            </a:r>
            <a:r>
              <a:rPr lang="ar-SA" sz="2800" dirty="0">
                <a:latin typeface="Titr" panose="00000700000000000000" pitchFamily="2" charset="-78"/>
                <a:cs typeface="B Nazanin" panose="00000400000000000000" pitchFamily="2" charset="-78"/>
              </a:rPr>
              <a:t>الكل 70 </a:t>
            </a:r>
            <a:r>
              <a:rPr lang="ar-SA" sz="2800" dirty="0" smtClean="0">
                <a:latin typeface="Titr" panose="00000700000000000000" pitchFamily="2" charset="-78"/>
                <a:cs typeface="B Nazanin" panose="00000400000000000000" pitchFamily="2" charset="-78"/>
              </a:rPr>
              <a:t>درصد،</a:t>
            </a:r>
            <a:r>
              <a:rPr lang="fa-IR" sz="2800" dirty="0" smtClean="0">
                <a:latin typeface="Titr" panose="00000700000000000000" pitchFamily="2" charset="-78"/>
                <a:cs typeface="B Nazanin" panose="00000400000000000000" pitchFamily="2" charset="-78"/>
              </a:rPr>
              <a:t> </a:t>
            </a:r>
            <a:r>
              <a:rPr lang="ar-SA" sz="2800" dirty="0" smtClean="0">
                <a:latin typeface="Titr" panose="00000700000000000000" pitchFamily="2" charset="-78"/>
                <a:cs typeface="B Nazanin" panose="00000400000000000000" pitchFamily="2" charset="-78"/>
              </a:rPr>
              <a:t>ظروف </a:t>
            </a:r>
            <a:r>
              <a:rPr lang="ar-SA" sz="2800" dirty="0">
                <a:latin typeface="Titr" panose="00000700000000000000" pitchFamily="2" charset="-78"/>
                <a:cs typeface="B Nazanin" panose="00000400000000000000" pitchFamily="2" charset="-78"/>
              </a:rPr>
              <a:t>مخصوص دفع سرسوزن</a:t>
            </a:r>
            <a:r>
              <a:rPr lang="en-US" sz="2800" dirty="0">
                <a:latin typeface="Titr" panose="00000700000000000000" pitchFamily="2" charset="-78"/>
                <a:cs typeface="B Nazanin" panose="00000400000000000000" pitchFamily="2" charset="-78"/>
              </a:rPr>
              <a:t>‌</a:t>
            </a:r>
            <a:r>
              <a:rPr lang="ar-SA" sz="2800" dirty="0">
                <a:latin typeface="Titr" panose="00000700000000000000" pitchFamily="2" charset="-78"/>
                <a:cs typeface="B Nazanin" panose="00000400000000000000" pitchFamily="2" charset="-78"/>
              </a:rPr>
              <a:t>های آلوده </a:t>
            </a:r>
            <a:r>
              <a:rPr lang="en-US" sz="2400" dirty="0">
                <a:latin typeface="Times New Roman" panose="02020503050405090304" pitchFamily="18" charset="0"/>
              </a:rPr>
              <a:t>(Safety Box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a-IR" sz="2400" dirty="0">
                <a:latin typeface="Titr" panose="00000700000000000000" pitchFamily="2" charset="-78"/>
              </a:rPr>
              <a:t> </a:t>
            </a:r>
            <a:r>
              <a:rPr lang="fa-IR" sz="2800" dirty="0">
                <a:latin typeface="Titr" panose="00000700000000000000" pitchFamily="2" charset="-78"/>
                <a:cs typeface="B Nazanin" panose="00000400000000000000" pitchFamily="2" charset="-78"/>
              </a:rPr>
              <a:t>و فشار </a:t>
            </a:r>
            <a:r>
              <a:rPr lang="fa-IR" sz="2800" dirty="0" smtClean="0">
                <a:latin typeface="Titr" panose="00000700000000000000" pitchFamily="2" charset="-78"/>
                <a:cs typeface="B Nazanin" panose="00000400000000000000" pitchFamily="2" charset="-78"/>
              </a:rPr>
              <a:t>سنج</a:t>
            </a:r>
            <a:endParaRPr lang="en-US" sz="2800" dirty="0">
              <a:latin typeface="Titr" panose="000007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56" y="3707688"/>
            <a:ext cx="1873224" cy="1330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56" y="4629927"/>
            <a:ext cx="1921302" cy="1396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r="17666"/>
          <a:stretch/>
        </p:blipFill>
        <p:spPr>
          <a:xfrm>
            <a:off x="5388734" y="3553048"/>
            <a:ext cx="1081826" cy="1646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36" y="4451216"/>
            <a:ext cx="1067312" cy="1575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695" y="4373177"/>
            <a:ext cx="1108848" cy="16530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983" y="3675029"/>
            <a:ext cx="1494720" cy="13414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b="16683"/>
          <a:stretch/>
        </p:blipFill>
        <p:spPr>
          <a:xfrm>
            <a:off x="7724288" y="3675029"/>
            <a:ext cx="963967" cy="13962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17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962" y="298428"/>
            <a:ext cx="10559819" cy="1035373"/>
          </a:xfrm>
        </p:spPr>
        <p:txBody>
          <a:bodyPr/>
          <a:lstStyle/>
          <a:p>
            <a:r>
              <a:rPr lang="fa-IR" sz="3600" dirty="0">
                <a:solidFill>
                  <a:schemeClr val="tx1">
                    <a:lumMod val="50000"/>
                  </a:schemeClr>
                </a:solidFill>
                <a:latin typeface="Titr" panose="000007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وسایل جانبی که انتظار می رود در محل نمونه گیری آزمایشگاه های منتخب شهرستان ها موجود باشد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99456" y="1481088"/>
            <a:ext cx="10660306" cy="1408832"/>
          </a:xfrm>
        </p:spPr>
        <p:txBody>
          <a:bodyPr/>
          <a:lstStyle/>
          <a:p>
            <a:pPr marL="0" lvl="0" indent="0">
              <a:buNone/>
            </a:pPr>
            <a:r>
              <a:rPr lang="ar-SA" sz="2800" dirty="0">
                <a:latin typeface="Titr" panose="00000700000000000000" pitchFamily="2" charset="-78"/>
                <a:cs typeface="B Nazanin" panose="00000400000000000000" pitchFamily="2" charset="-78"/>
              </a:rPr>
              <a:t>تمامی تجهیزات آزمایشگاهی مورد نیاز برای انجام این مطالعه اعم از یخچال، سانتریفیوژ </a:t>
            </a:r>
            <a:r>
              <a:rPr lang="fa-IR" sz="2800" dirty="0">
                <a:latin typeface="Titr" panose="00000700000000000000" pitchFamily="2" charset="-78"/>
                <a:cs typeface="B Nazanin" panose="00000400000000000000" pitchFamily="2" charset="-78"/>
              </a:rPr>
              <a:t>(ترجیحا </a:t>
            </a:r>
            <a:r>
              <a:rPr lang="ar-SA" sz="2800" dirty="0">
                <a:latin typeface="Titr" panose="00000700000000000000" pitchFamily="2" charset="-78"/>
                <a:cs typeface="B Nazanin" panose="00000400000000000000" pitchFamily="2" charset="-78"/>
              </a:rPr>
              <a:t>یخچال‌دار</a:t>
            </a:r>
            <a:r>
              <a:rPr lang="fa-IR" sz="2800" dirty="0">
                <a:latin typeface="Titr" panose="00000700000000000000" pitchFamily="2" charset="-78"/>
                <a:cs typeface="B Nazanin" panose="00000400000000000000" pitchFamily="2" charset="-78"/>
              </a:rPr>
              <a:t>)</a:t>
            </a:r>
            <a:r>
              <a:rPr lang="ar-SA" sz="2800" dirty="0">
                <a:latin typeface="Titr" panose="00000700000000000000" pitchFamily="2" charset="-78"/>
                <a:cs typeface="B Nazanin" panose="00000400000000000000" pitchFamily="2" charset="-78"/>
              </a:rPr>
              <a:t>، هود بیولوژیکی،</a:t>
            </a:r>
            <a:r>
              <a:rPr lang="fa-IR" sz="2800" dirty="0">
                <a:latin typeface="Titr" panose="00000700000000000000" pitchFamily="2" charset="-78"/>
                <a:cs typeface="B Nazanin" panose="00000400000000000000" pitchFamily="2" charset="-78"/>
              </a:rPr>
              <a:t> </a:t>
            </a:r>
            <a:r>
              <a:rPr lang="ar-SA" sz="2800" dirty="0">
                <a:latin typeface="Titr" panose="00000700000000000000" pitchFamily="2" charset="-78"/>
                <a:cs typeface="B Nazanin" panose="00000400000000000000" pitchFamily="2" charset="-78"/>
              </a:rPr>
              <a:t>اتوکلاو</a:t>
            </a:r>
            <a:r>
              <a:rPr lang="fa-IR" sz="2800" dirty="0">
                <a:latin typeface="Titr" panose="00000700000000000000" pitchFamily="2" charset="-78"/>
                <a:cs typeface="B Nazanin" panose="00000400000000000000" pitchFamily="2" charset="-78"/>
              </a:rPr>
              <a:t>، </a:t>
            </a:r>
            <a:r>
              <a:rPr lang="ar-SA" sz="2800" dirty="0">
                <a:latin typeface="Titr" panose="00000700000000000000" pitchFamily="2" charset="-78"/>
                <a:cs typeface="B Nazanin" panose="00000400000000000000" pitchFamily="2" charset="-78"/>
              </a:rPr>
              <a:t>سمپلر</a:t>
            </a:r>
            <a:r>
              <a:rPr lang="fa-IR" sz="2800" dirty="0">
                <a:latin typeface="Titr" panose="00000700000000000000" pitchFamily="2" charset="-78"/>
                <a:cs typeface="B Nazanin" panose="00000400000000000000" pitchFamily="2" charset="-78"/>
              </a:rPr>
              <a:t> </a:t>
            </a:r>
            <a:r>
              <a:rPr lang="ar-SA" sz="2800" dirty="0">
                <a:latin typeface="Titr" panose="00000700000000000000" pitchFamily="2" charset="-78"/>
                <a:cs typeface="B Nazanin" panose="00000400000000000000" pitchFamily="2" charset="-78"/>
              </a:rPr>
              <a:t>1000 میکرولیتر</a:t>
            </a:r>
            <a:r>
              <a:rPr lang="fa-IR" sz="2800" dirty="0">
                <a:latin typeface="Titr" panose="00000700000000000000" pitchFamily="2" charset="-78"/>
                <a:cs typeface="B Nazanin" panose="00000400000000000000" pitchFamily="2" charset="-78"/>
              </a:rPr>
              <a:t> و پایه </a:t>
            </a:r>
            <a:r>
              <a:rPr lang="fa-IR" sz="2800" dirty="0" smtClean="0">
                <a:latin typeface="Titr" panose="00000700000000000000" pitchFamily="2" charset="-78"/>
                <a:cs typeface="B Nazanin" panose="00000400000000000000" pitchFamily="2" charset="-78"/>
              </a:rPr>
              <a:t>سمپلر</a:t>
            </a:r>
            <a:endParaRPr lang="en-US" sz="2800" dirty="0">
              <a:latin typeface="Titr" panose="000007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44" y="2636815"/>
            <a:ext cx="2090763" cy="2060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759" y="2925725"/>
            <a:ext cx="2121353" cy="3568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64" y="2925725"/>
            <a:ext cx="2537147" cy="3568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13" y="4761418"/>
            <a:ext cx="2112294" cy="17330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62907" y="6424620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anose="00000400000000000000" pitchFamily="2" charset="-78"/>
              </a:rPr>
              <a:t>ویلما کاظمی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32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ontents Slide Master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1F497D"/>
      </a:accent2>
      <a:accent3>
        <a:srgbClr val="06696C"/>
      </a:accent3>
      <a:accent4>
        <a:srgbClr val="099DA2"/>
      </a:accent4>
      <a:accent5>
        <a:srgbClr val="099DA2"/>
      </a:accent5>
      <a:accent6>
        <a:srgbClr val="0DD2D9"/>
      </a:accent6>
      <a:hlink>
        <a:srgbClr val="000000"/>
      </a:hlink>
      <a:folHlink>
        <a:srgbClr val="000000"/>
      </a:folHlink>
    </a:clrScheme>
    <a:fontScheme name="Custom 1">
      <a:majorFont>
        <a:latin typeface="Arial"/>
        <a:ea typeface="Arial Unicode MS"/>
        <a:cs typeface="B Titr"/>
      </a:majorFont>
      <a:minorFont>
        <a:latin typeface="Arial"/>
        <a:ea typeface="Arial Unicode MS"/>
        <a:cs typeface="B Yek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D2D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5049</Words>
  <Application>Microsoft Office PowerPoint</Application>
  <PresentationFormat>Widescreen</PresentationFormat>
  <Paragraphs>850</Paragraphs>
  <Slides>60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80" baseType="lpstr">
      <vt:lpstr>맑은 고딕</vt:lpstr>
      <vt:lpstr>Arial</vt:lpstr>
      <vt:lpstr>Arial Unicode MS</vt:lpstr>
      <vt:lpstr>B Mitra</vt:lpstr>
      <vt:lpstr>B Mitra,Bold</vt:lpstr>
      <vt:lpstr>B Nazanin</vt:lpstr>
      <vt:lpstr>B Titr</vt:lpstr>
      <vt:lpstr>B Yekan</vt:lpstr>
      <vt:lpstr>Calibri</vt:lpstr>
      <vt:lpstr>Cambria</vt:lpstr>
      <vt:lpstr>Courier New</vt:lpstr>
      <vt:lpstr>Microsoft Sans Serif</vt:lpstr>
      <vt:lpstr>Symbol</vt:lpstr>
      <vt:lpstr>Tahoma</vt:lpstr>
      <vt:lpstr>Times New Roman</vt:lpstr>
      <vt:lpstr>Titr</vt:lpstr>
      <vt:lpstr>Wingdings</vt:lpstr>
      <vt:lpstr>ذ دشظ</vt:lpstr>
      <vt:lpstr>1_Contents Slide Master</vt:lpstr>
      <vt:lpstr>think-cell Slide</vt:lpstr>
      <vt:lpstr>بخش آزمایشگاه پیمایش ملی بیماری های غیرواگیر(STEPS)</vt:lpstr>
      <vt:lpstr>فرآیند گام سوم مطالعه</vt:lpstr>
      <vt:lpstr>اطلاع رسانی قبل از شروع نمونه گیری</vt:lpstr>
      <vt:lpstr>وسایل لازم نمونه گیری</vt:lpstr>
      <vt:lpstr>بسته طراحی شده فردی</vt:lpstr>
      <vt:lpstr>برچسب</vt:lpstr>
      <vt:lpstr>سایر لوازم ارسالی برای نمونه گیر:</vt:lpstr>
      <vt:lpstr>وسایل جانبی که انتظار می رود در محل نمونه گیری آزمایشگاه های منتخب شهرستان ها موجود باشد</vt:lpstr>
      <vt:lpstr>وسایل جانبی که انتظار می رود در محل نمونه گیری آزمایشگاه های منتخب شهرستان ها موجود باشد</vt:lpstr>
      <vt:lpstr>وسایل جانبی که انتظار می رود در محل نمونه گیری روستا موجود باشد</vt:lpstr>
      <vt:lpstr>مراحل انجام نمونه‌گیری</vt:lpstr>
      <vt:lpstr>نکات پیش از خونگیری</vt:lpstr>
      <vt:lpstr>نکات پیش از خونگیری</vt:lpstr>
      <vt:lpstr>شرکت کننده محترم موظف است:</vt:lpstr>
      <vt:lpstr>مسئول پذیرش موظف است:</vt:lpstr>
      <vt:lpstr>مسئول پذیرش موظف است</vt:lpstr>
      <vt:lpstr>مسئول پذیرش موظف است:</vt:lpstr>
      <vt:lpstr>نمونه‌گیر موظف است:</vt:lpstr>
      <vt:lpstr>نمونه‌گیر موظف است: </vt:lpstr>
      <vt:lpstr>نمونه‌گیر موظف است:</vt:lpstr>
      <vt:lpstr>نمونه‌گیر موظف است:</vt:lpstr>
      <vt:lpstr>PowerPoint Presentation</vt:lpstr>
      <vt:lpstr>نمونه خون کامل (Whole Blood)</vt:lpstr>
      <vt:lpstr>حجم کلی نمونه های جمع آوری شده</vt:lpstr>
      <vt:lpstr>PowerPoint Presentation</vt:lpstr>
      <vt:lpstr>جداسازی نمونه پلاسما سدیم فلوراید</vt:lpstr>
      <vt:lpstr>جداسازی نمونه پلاسما سدیم فلوراید</vt:lpstr>
      <vt:lpstr>جداسازی نمونه پلاسما سدیم فلوراید</vt:lpstr>
      <vt:lpstr>جداسازی نمونه سرم خون</vt:lpstr>
      <vt:lpstr>جداسازی نمونه سرم خون</vt:lpstr>
      <vt:lpstr>جداسازی نمونه سرم خون</vt:lpstr>
      <vt:lpstr>تبدیلg   به دور در دقیقه</vt:lpstr>
      <vt:lpstr>نمونه‌گیری ادرار</vt:lpstr>
      <vt:lpstr>وسایل مورد نیاز برای نمونه گیری ادرار</vt:lpstr>
      <vt:lpstr>دستور العمل الیکوت کردن ادرار در شهرستان</vt:lpstr>
      <vt:lpstr>دستور العمل الیکوت کردن ادرار در شهرستان </vt:lpstr>
      <vt:lpstr>دستور العمل الیکوت کردن ادرار در شهرستان</vt:lpstr>
      <vt:lpstr>دستورالعمل نمونه‌گیری ادرار 24 ساعته</vt:lpstr>
      <vt:lpstr>وسایل مورد نیاز برای جمع آوری ادرار 24 ساعته</vt:lpstr>
      <vt:lpstr>نمونه گیری خون در روستا و انتقال نمونه به آزمایشگاه منتخب شهرستان</vt:lpstr>
      <vt:lpstr>نکته: کارشناس محترم آزمایشگاه حتما قبل از انجام پذیرش باید به اینترنت متصل شود و همگام سازی را انجام دهد؛ همچنین قبل از انتقال تبلت ها به روستا ها برای پذیرش باید هرروز در شهر تبلت به اینترنت متصل شود و همگام سازی انجام شود سپس تبلت به روستا تحویل داده  شود.</vt:lpstr>
      <vt:lpstr>بسته ارسالی از شهرستان (بسته برگشت)</vt:lpstr>
      <vt:lpstr>نگهداري موقتی و ارسال نمونه‌ها</vt:lpstr>
      <vt:lpstr>فرم ها</vt:lpstr>
      <vt:lpstr>برگه آمادگی فرد</vt:lpstr>
      <vt:lpstr>فرم خون گیری (شماره 1 کاغذی)</vt:lpstr>
      <vt:lpstr>فرم خون گیری (تبلت)</vt:lpstr>
      <vt:lpstr>فرم جداسازی (شماره 2 کاغذی)</vt:lpstr>
      <vt:lpstr>فرم جداسازی نمونه سرم و پلاسما بیوشیمی (تبلت)</vt:lpstr>
      <vt:lpstr>فرم ثبت مشخصات افراد ارسال کننده و افراد شرکت کننده (شماره 3 کاغذی)</vt:lpstr>
      <vt:lpstr>فرم نمونه‌گیری ادرار 24 ساعته(شماره 4 کاغذی)</vt:lpstr>
      <vt:lpstr>فرم ثبت نتایج آزمایش های شیمیایی ادرار(فرم کاغذی شماره 5)</vt:lpstr>
      <vt:lpstr>فرم ثبت نتایج آزمایش های شیمیایی ادرار 24 ساعته(فرم کاغذی شماره 6)</vt:lpstr>
      <vt:lpstr>آنالیز نمونه ها</vt:lpstr>
      <vt:lpstr>آنالیز نمونه ها</vt:lpstr>
      <vt:lpstr>خطاهای احتمالی</vt:lpstr>
      <vt:lpstr>خطاهای احتمالی</vt:lpstr>
      <vt:lpstr>پیشنهادات</vt:lpstr>
      <vt:lpstr>پرسش و پاسخ</vt:lpstr>
      <vt:lpstr>با تشکر از حسن توجه شما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Fatemeh Gorgani</dc:creator>
  <cp:lastModifiedBy>Vilma Kazemi</cp:lastModifiedBy>
  <cp:revision>84</cp:revision>
  <dcterms:created xsi:type="dcterms:W3CDTF">2019-12-23T13:49:51Z</dcterms:created>
  <dcterms:modified xsi:type="dcterms:W3CDTF">2021-01-09T04:44:07Z</dcterms:modified>
</cp:coreProperties>
</file>