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78" r:id="rId6"/>
    <p:sldId id="264" r:id="rId7"/>
    <p:sldId id="276" r:id="rId8"/>
    <p:sldId id="275" r:id="rId9"/>
    <p:sldId id="277" r:id="rId10"/>
    <p:sldId id="267" r:id="rId11"/>
    <p:sldId id="271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43543-8963-479D-BD89-07DB8B8D6D5F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90927-A8DF-482E-8E8E-EDB3BCB11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7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C64DFBE-D021-44BF-84ED-0689DA9792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" y="3909117"/>
            <a:ext cx="12191999" cy="57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B Titr" panose="00000700000000000000" pitchFamily="2" charset="-78"/>
              </a:defRPr>
            </a:lvl1pPr>
          </a:lstStyle>
          <a:p>
            <a:pPr lvl="0"/>
            <a:r>
              <a:rPr lang="fa-IR" altLang="ko-KR" dirty="0"/>
              <a:t>محل برگزاری</a:t>
            </a:r>
          </a:p>
        </p:txBody>
      </p:sp>
      <p:sp>
        <p:nvSpPr>
          <p:cNvPr id="9" name="제목 1">
            <a:extLst>
              <a:ext uri="{FF2B5EF4-FFF2-40B4-BE49-F238E27FC236}">
                <a16:creationId xmlns:a16="http://schemas.microsoft.com/office/drawing/2014/main" id="{68088BE3-25C4-4317-8E12-7D1A9D0903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" y="3189117"/>
            <a:ext cx="12191997" cy="720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8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cs typeface="B Titr" panose="00000700000000000000" pitchFamily="2" charset="-78"/>
              </a:defRPr>
            </a:lvl1pPr>
          </a:lstStyle>
          <a:p>
            <a:r>
              <a:rPr lang="fa-IR" altLang="ko-KR" dirty="0"/>
              <a:t>عنوان کارگاه</a:t>
            </a:r>
            <a:endParaRPr lang="ko-KR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26294" y="4485117"/>
            <a:ext cx="3139413" cy="1219200"/>
          </a:xfrm>
          <a:prstGeom prst="rect">
            <a:avLst/>
          </a:prstGeom>
        </p:spPr>
        <p:txBody>
          <a:bodyPr/>
          <a:lstStyle>
            <a:lvl1pPr marL="0" indent="0" algn="ctr" rtl="1">
              <a:buFont typeface="Arial" panose="020B0604020202020204" pitchFamily="34" charset="0"/>
              <a:buNone/>
              <a:defRPr sz="2667" baseline="0">
                <a:solidFill>
                  <a:srgbClr val="404040"/>
                </a:solidFill>
                <a:cs typeface="+mj-cs"/>
              </a:defRPr>
            </a:lvl1pPr>
            <a:lvl2pPr marL="609585" indent="0" algn="ctr" rtl="1">
              <a:buFontTx/>
              <a:buNone/>
              <a:defRPr sz="2133">
                <a:solidFill>
                  <a:srgbClr val="404040"/>
                </a:solidFill>
                <a:cs typeface="+mj-cs"/>
              </a:defRPr>
            </a:lvl2pPr>
          </a:lstStyle>
          <a:p>
            <a:pPr lvl="0"/>
            <a:r>
              <a:rPr lang="fa-IR" dirty="0"/>
              <a:t>افراد درگیر</a:t>
            </a:r>
          </a:p>
          <a:p>
            <a:pPr lvl="0"/>
            <a:r>
              <a:rPr lang="fa-IR" dirty="0"/>
              <a:t>نفر اول</a:t>
            </a:r>
          </a:p>
          <a:p>
            <a:pPr lvl="0"/>
            <a:r>
              <a:rPr lang="fa-IR" dirty="0"/>
              <a:t>نفر دوم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693" y="-57838"/>
            <a:ext cx="1860881" cy="1860881"/>
          </a:xfrm>
          <a:prstGeom prst="rect">
            <a:avLst/>
          </a:prstGeom>
        </p:spPr>
      </p:pic>
      <p:pic>
        <p:nvPicPr>
          <p:cNvPr id="5122" name="Picture 2" descr="Image result for ‫موسسه ملی تحقیقات سلامت لوگو‬‎"/>
          <p:cNvPicPr>
            <a:picLocks noChangeAspect="1" noChangeArrowheads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5078" y1="61154" x2="55078" y2="61154"/>
                        <a14:foregroundMark x1="34375" y1="63077" x2="34375" y2="63077"/>
                        <a14:foregroundMark x1="46094" y1="69615" x2="46094" y2="69615"/>
                        <a14:foregroundMark x1="76563" y1="58077" x2="76563" y2="58077"/>
                        <a14:foregroundMark x1="68750" y1="61154" x2="58203" y2="76538"/>
                        <a14:foregroundMark x1="29688" y1="59615" x2="69922" y2="60385"/>
                        <a14:foregroundMark x1="24609" y1="59615" x2="39453" y2="74615"/>
                        <a14:foregroundMark x1="19531" y1="63077" x2="44141" y2="78077"/>
                        <a14:foregroundMark x1="45313" y1="81538" x2="72656" y2="59615"/>
                        <a14:foregroundMark x1="20703" y1="55385" x2="28516" y2="73846"/>
                        <a14:foregroundMark x1="23828" y1="70385" x2="40234" y2="79615"/>
                        <a14:backgroundMark x1="81641" y1="21154" x2="81641" y2="2115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330" y="1"/>
            <a:ext cx="1430140" cy="167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893" b="89286" l="1333" r="98667">
                        <a14:foregroundMark x1="50667" y1="20982" x2="50667" y2="20982"/>
                        <a14:foregroundMark x1="51556" y1="38839" x2="51556" y2="38839"/>
                        <a14:foregroundMark x1="40444" y1="36607" x2="61778" y2="14286"/>
                        <a14:foregroundMark x1="31111" y1="50893" x2="79556" y2="51786"/>
                        <a14:foregroundMark x1="13778" y1="73214" x2="86667" y2="70536"/>
                        <a14:foregroundMark x1="40444" y1="37946" x2="34667" y2="8929"/>
                        <a14:foregroundMark x1="65333" y1="42411" x2="67111" y2="9821"/>
                        <a14:foregroundMark x1="24000" y1="21875" x2="67556" y2="15179"/>
                        <a14:foregroundMark x1="34667" y1="37500" x2="28444" y2="1339"/>
                        <a14:foregroundMark x1="29333" y1="56250" x2="84889" y2="60268"/>
                        <a14:foregroundMark x1="13333" y1="65625" x2="60889" y2="66518"/>
                        <a14:foregroundMark x1="84000" y1="81250" x2="73778" y2="64732"/>
                        <a14:foregroundMark x1="72889" y1="76786" x2="32000" y2="69196"/>
                        <a14:foregroundMark x1="48000" y1="77679" x2="5333" y2="62054"/>
                        <a14:foregroundMark x1="24000" y1="77679" x2="3556" y2="66518"/>
                        <a14:foregroundMark x1="78222" y1="46875" x2="22667" y2="45089"/>
                        <a14:foregroundMark x1="30222" y1="9821" x2="36000" y2="39732"/>
                        <a14:foregroundMark x1="62667" y1="7143" x2="76444" y2="40625"/>
                        <a14:foregroundMark x1="71111" y1="11607" x2="68444" y2="28571"/>
                        <a14:foregroundMark x1="58222" y1="4018" x2="46222" y2="4018"/>
                        <a14:foregroundMark x1="30222" y1="8929" x2="27556" y2="39732"/>
                        <a14:foregroundMark x1="85778" y1="66518" x2="98667" y2="70089"/>
                        <a14:foregroundMark x1="86667" y1="74107" x2="98667" y2="74107"/>
                        <a14:foregroundMark x1="43111" y1="79464" x2="1333" y2="71429"/>
                        <a14:foregroundMark x1="19111" y1="78571" x2="17333" y2="77679"/>
                        <a14:foregroundMark x1="5333" y1="76786" x2="5333" y2="76786"/>
                        <a14:foregroundMark x1="8889" y1="75893" x2="8889" y2="75893"/>
                        <a14:foregroundMark x1="6222" y1="81250" x2="6222" y2="81250"/>
                        <a14:foregroundMark x1="2667" y1="77679" x2="2667" y2="77679"/>
                        <a14:foregroundMark x1="2667" y1="77679" x2="2667" y2="77679"/>
                        <a14:foregroundMark x1="2667" y1="78571" x2="20000" y2="78571"/>
                        <a14:foregroundMark x1="10667" y1="80357" x2="3556" y2="6473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320470" y="35276"/>
            <a:ext cx="1647863" cy="164053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9303746-87FD-4C2A-8425-3BD14AB244AB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614621" y="0"/>
            <a:ext cx="120967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010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با شماره بند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15413" y="452670"/>
            <a:ext cx="10559819" cy="1035373"/>
          </a:xfrm>
          <a:prstGeom prst="rect">
            <a:avLst/>
          </a:prstGeom>
        </p:spPr>
        <p:txBody>
          <a:bodyPr anchor="ctr"/>
          <a:lstStyle>
            <a:lvl1pPr algn="r" rtl="1">
              <a:defRPr sz="4800" b="1" baseline="0">
                <a:solidFill>
                  <a:schemeClr val="accent1"/>
                </a:solidFill>
                <a:latin typeface="+mj-lt"/>
                <a:cs typeface="+mj-cs"/>
              </a:defRPr>
            </a:lvl1pPr>
          </a:lstStyle>
          <a:p>
            <a:r>
              <a:rPr lang="fa-IR" altLang="ko-KR" dirty="0"/>
              <a:t>عنوان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814917" y="1989667"/>
            <a:ext cx="10464800" cy="4607984"/>
          </a:xfrm>
          <a:prstGeom prst="rect">
            <a:avLst/>
          </a:prstGeom>
        </p:spPr>
        <p:txBody>
          <a:bodyPr/>
          <a:lstStyle>
            <a:lvl1pPr marL="609585" indent="-609585" algn="r" rtl="1">
              <a:buFont typeface="+mj-lt"/>
              <a:buAutoNum type="arabicPeriod"/>
              <a:defRPr sz="3200" baseline="0">
                <a:solidFill>
                  <a:schemeClr val="tx1"/>
                </a:solidFill>
              </a:defRPr>
            </a:lvl1pPr>
            <a:lvl2pPr marL="1219170" indent="-609585" algn="r" rtl="1">
              <a:buFont typeface="+mj-lt"/>
              <a:buAutoNum type="arabicPeriod"/>
              <a:defRPr sz="2667" baseline="0"/>
            </a:lvl2pPr>
            <a:lvl3pPr marL="1676358" indent="-457189" algn="r" rtl="1">
              <a:buFont typeface="+mj-lt"/>
              <a:buAutoNum type="arabicPeriod"/>
              <a:defRPr sz="2400"/>
            </a:lvl3pPr>
            <a:lvl4pPr marL="2285943" indent="-457189" algn="r" rtl="1">
              <a:buFont typeface="+mj-lt"/>
              <a:buAutoNum type="arabicPeriod"/>
              <a:defRPr sz="2133" baseline="0"/>
            </a:lvl4pPr>
            <a:lvl5pPr algn="r" rtl="1">
              <a:defRPr/>
            </a:lvl5pPr>
          </a:lstStyle>
          <a:p>
            <a:pPr lvl="0"/>
            <a:r>
              <a:rPr lang="fa-IR" dirty="0"/>
              <a:t>سطح 1</a:t>
            </a:r>
            <a:endParaRPr lang="en-US" dirty="0"/>
          </a:p>
          <a:p>
            <a:pPr lvl="1"/>
            <a:r>
              <a:rPr lang="fa-IR" dirty="0"/>
              <a:t>سطح 2</a:t>
            </a:r>
            <a:endParaRPr lang="en-US" dirty="0"/>
          </a:p>
          <a:p>
            <a:pPr lvl="2"/>
            <a:r>
              <a:rPr lang="fa-IR" dirty="0"/>
              <a:t>سطح3</a:t>
            </a:r>
            <a:endParaRPr lang="en-US" dirty="0"/>
          </a:p>
          <a:p>
            <a:pPr lvl="3"/>
            <a:r>
              <a:rPr lang="fa-IR" dirty="0"/>
              <a:t>سطح 4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339" y="6141838"/>
            <a:ext cx="1056117" cy="461061"/>
          </a:xfrm>
          <a:prstGeom prst="rect">
            <a:avLst/>
          </a:prstGeo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589B0CF-F197-4F5E-9973-113BDE58B5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968" y="4997479"/>
            <a:ext cx="1015643" cy="1015643"/>
          </a:xfrm>
          <a:prstGeom prst="rect">
            <a:avLst/>
          </a:prstGeom>
        </p:spPr>
      </p:pic>
      <p:pic>
        <p:nvPicPr>
          <p:cNvPr id="17" name="Picture 2" descr="Image result for ‫موسسه ملی تحقیقات سلامت لوگو‬‎">
            <a:extLst>
              <a:ext uri="{FF2B5EF4-FFF2-40B4-BE49-F238E27FC236}">
                <a16:creationId xmlns:a16="http://schemas.microsoft.com/office/drawing/2014/main" id="{9FC389A2-C3C2-4669-BF6E-9D257DF9877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5078" y1="61154" x2="55078" y2="61154"/>
                        <a14:foregroundMark x1="34375" y1="63077" x2="34375" y2="63077"/>
                        <a14:foregroundMark x1="46094" y1="69615" x2="46094" y2="69615"/>
                        <a14:foregroundMark x1="76563" y1="58077" x2="76563" y2="58077"/>
                        <a14:foregroundMark x1="68750" y1="61154" x2="58203" y2="76538"/>
                        <a14:foregroundMark x1="29688" y1="59615" x2="69922" y2="60385"/>
                        <a14:foregroundMark x1="24609" y1="59615" x2="39453" y2="74615"/>
                        <a14:foregroundMark x1="19531" y1="63077" x2="44141" y2="78077"/>
                        <a14:foregroundMark x1="45313" y1="81538" x2="72656" y2="59615"/>
                        <a14:foregroundMark x1="20703" y1="55385" x2="28516" y2="73846"/>
                        <a14:foregroundMark x1="23828" y1="70385" x2="40234" y2="79615"/>
                        <a14:backgroundMark x1="81641" y1="21154" x2="81641" y2="2115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5387" y="3091571"/>
            <a:ext cx="1200480" cy="140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D9FCAA1-3E44-4450-BCA0-822F21435D1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893" b="89286" l="1333" r="98667">
                        <a14:foregroundMark x1="50667" y1="20982" x2="50667" y2="20982"/>
                        <a14:foregroundMark x1="51556" y1="38839" x2="51556" y2="38839"/>
                        <a14:foregroundMark x1="40444" y1="36607" x2="61778" y2="14286"/>
                        <a14:foregroundMark x1="31111" y1="50893" x2="79556" y2="51786"/>
                        <a14:foregroundMark x1="13778" y1="73214" x2="86667" y2="70536"/>
                        <a14:foregroundMark x1="40444" y1="37946" x2="34667" y2="8929"/>
                        <a14:foregroundMark x1="65333" y1="42411" x2="67111" y2="9821"/>
                        <a14:foregroundMark x1="24000" y1="21875" x2="67556" y2="15179"/>
                        <a14:foregroundMark x1="34667" y1="37500" x2="28444" y2="1339"/>
                        <a14:foregroundMark x1="29333" y1="56250" x2="84889" y2="60268"/>
                        <a14:foregroundMark x1="13333" y1="65625" x2="60889" y2="66518"/>
                        <a14:foregroundMark x1="84000" y1="81250" x2="73778" y2="64732"/>
                        <a14:foregroundMark x1="72889" y1="76786" x2="32000" y2="69196"/>
                        <a14:foregroundMark x1="48000" y1="77679" x2="5333" y2="62054"/>
                        <a14:foregroundMark x1="24000" y1="77679" x2="3556" y2="66518"/>
                        <a14:foregroundMark x1="78222" y1="46875" x2="22667" y2="45089"/>
                        <a14:foregroundMark x1="30222" y1="9821" x2="36000" y2="39732"/>
                        <a14:foregroundMark x1="62667" y1="7143" x2="76444" y2="40625"/>
                        <a14:foregroundMark x1="71111" y1="11607" x2="68444" y2="28571"/>
                        <a14:foregroundMark x1="58222" y1="4018" x2="46222" y2="4018"/>
                        <a14:foregroundMark x1="30222" y1="8929" x2="27556" y2="39732"/>
                        <a14:foregroundMark x1="85778" y1="66518" x2="98667" y2="70089"/>
                        <a14:foregroundMark x1="86667" y1="74107" x2="98667" y2="74107"/>
                        <a14:foregroundMark x1="43111" y1="79464" x2="1333" y2="71429"/>
                        <a14:foregroundMark x1="19111" y1="78571" x2="17333" y2="77679"/>
                        <a14:foregroundMark x1="5333" y1="76786" x2="5333" y2="76786"/>
                        <a14:foregroundMark x1="8889" y1="75893" x2="8889" y2="75893"/>
                        <a14:foregroundMark x1="6222" y1="81250" x2="6222" y2="81250"/>
                        <a14:foregroundMark x1="2667" y1="77679" x2="2667" y2="77679"/>
                        <a14:foregroundMark x1="2667" y1="77679" x2="2667" y2="77679"/>
                        <a14:foregroundMark x1="2667" y1="78571" x2="20000" y2="78571"/>
                        <a14:foregroundMark x1="10667" y1="80357" x2="3556" y2="6473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163" y="355600"/>
            <a:ext cx="899380" cy="89538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82D7FE8-BAE8-4039-9B4F-CE6B0B4CB06F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24741" y="1750189"/>
            <a:ext cx="660224" cy="842175"/>
          </a:xfrm>
          <a:prstGeom prst="rect">
            <a:avLst/>
          </a:prstGeom>
        </p:spPr>
      </p:pic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E7B3D1-FD17-490A-9D88-43BF87D1331D}"/>
              </a:ext>
            </a:extLst>
          </p:cNvPr>
          <p:cNvSpPr txBox="1">
            <a:spLocks/>
          </p:cNvSpPr>
          <p:nvPr userDrawn="1"/>
        </p:nvSpPr>
        <p:spPr>
          <a:xfrm>
            <a:off x="8813801" y="6424323"/>
            <a:ext cx="3164296" cy="461061"/>
          </a:xfrm>
          <a:prstGeom prst="rect">
            <a:avLst/>
          </a:prstGeom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1333" dirty="0"/>
              <a:t>ارایه</a:t>
            </a:r>
            <a:r>
              <a:rPr lang="fa-IR" sz="1333" baseline="0" dirty="0"/>
              <a:t> دهنده: معین یوسفی</a:t>
            </a:r>
            <a:endParaRPr lang="en-US" sz="1333" dirty="0"/>
          </a:p>
        </p:txBody>
      </p:sp>
    </p:spTree>
    <p:extLst>
      <p:ext uri="{BB962C8B-B14F-4D97-AF65-F5344CB8AC3E}">
        <p14:creationId xmlns:p14="http://schemas.microsoft.com/office/powerpoint/2010/main" val="2146961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عنوان با بولت پوین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15413" y="452670"/>
            <a:ext cx="10559819" cy="1035373"/>
          </a:xfrm>
          <a:prstGeom prst="rect">
            <a:avLst/>
          </a:prstGeom>
        </p:spPr>
        <p:txBody>
          <a:bodyPr anchor="ctr"/>
          <a:lstStyle>
            <a:lvl1pPr algn="r" rtl="1">
              <a:defRPr sz="4800" b="1" baseline="0">
                <a:solidFill>
                  <a:schemeClr val="accent1"/>
                </a:solidFill>
                <a:latin typeface="+mj-lt"/>
                <a:cs typeface="+mj-cs"/>
              </a:defRPr>
            </a:lvl1pPr>
          </a:lstStyle>
          <a:p>
            <a:r>
              <a:rPr lang="fa-IR" altLang="ko-KR" dirty="0"/>
              <a:t>عنوان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814917" y="1989667"/>
            <a:ext cx="10464800" cy="4607984"/>
          </a:xfrm>
          <a:prstGeom prst="rect">
            <a:avLst/>
          </a:prstGeom>
        </p:spPr>
        <p:txBody>
          <a:bodyPr/>
          <a:lstStyle>
            <a:lvl1pPr algn="r" rtl="1">
              <a:defRPr sz="3200" baseline="0">
                <a:solidFill>
                  <a:schemeClr val="tx1"/>
                </a:solidFill>
              </a:defRPr>
            </a:lvl1pPr>
            <a:lvl2pPr algn="r" rtl="1">
              <a:defRPr sz="2667" baseline="0"/>
            </a:lvl2pPr>
            <a:lvl3pPr marL="1523962" indent="-304792" algn="r" rtl="1">
              <a:buFont typeface="Courier New" panose="02070309020205020404" pitchFamily="49" charset="0"/>
              <a:buChar char="o"/>
              <a:defRPr sz="2400"/>
            </a:lvl3pPr>
            <a:lvl4pPr algn="r" rtl="1">
              <a:defRPr sz="2133" baseline="0"/>
            </a:lvl4pPr>
            <a:lvl5pPr algn="r" rtl="1">
              <a:defRPr/>
            </a:lvl5pPr>
          </a:lstStyle>
          <a:p>
            <a:pPr lvl="0"/>
            <a:r>
              <a:rPr lang="fa-IR" dirty="0"/>
              <a:t>سطح 1</a:t>
            </a:r>
            <a:endParaRPr lang="en-US" dirty="0"/>
          </a:p>
          <a:p>
            <a:pPr lvl="1"/>
            <a:r>
              <a:rPr lang="fa-IR" dirty="0"/>
              <a:t>سطح 2</a:t>
            </a:r>
            <a:endParaRPr lang="en-US" dirty="0"/>
          </a:p>
          <a:p>
            <a:pPr lvl="2"/>
            <a:r>
              <a:rPr lang="fa-IR" dirty="0"/>
              <a:t>سطح3</a:t>
            </a:r>
            <a:endParaRPr lang="en-US" dirty="0"/>
          </a:p>
          <a:p>
            <a:pPr lvl="3"/>
            <a:r>
              <a:rPr lang="fa-IR" dirty="0"/>
              <a:t>سطح 4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339" y="6141838"/>
            <a:ext cx="1056117" cy="461061"/>
          </a:xfrm>
          <a:prstGeom prst="rect">
            <a:avLst/>
          </a:prstGeo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2A11A9-6444-4761-8DC6-1965C15475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968" y="4997479"/>
            <a:ext cx="1015643" cy="1015643"/>
          </a:xfrm>
          <a:prstGeom prst="rect">
            <a:avLst/>
          </a:prstGeom>
        </p:spPr>
      </p:pic>
      <p:pic>
        <p:nvPicPr>
          <p:cNvPr id="9" name="Picture 2" descr="Image result for ‫موسسه ملی تحقیقات سلامت لوگو‬‎">
            <a:extLst>
              <a:ext uri="{FF2B5EF4-FFF2-40B4-BE49-F238E27FC236}">
                <a16:creationId xmlns:a16="http://schemas.microsoft.com/office/drawing/2014/main" id="{B2227D77-39A7-4022-8BCB-20784463012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5078" y1="61154" x2="55078" y2="61154"/>
                        <a14:foregroundMark x1="34375" y1="63077" x2="34375" y2="63077"/>
                        <a14:foregroundMark x1="46094" y1="69615" x2="46094" y2="69615"/>
                        <a14:foregroundMark x1="76563" y1="58077" x2="76563" y2="58077"/>
                        <a14:foregroundMark x1="68750" y1="61154" x2="58203" y2="76538"/>
                        <a14:foregroundMark x1="29688" y1="59615" x2="69922" y2="60385"/>
                        <a14:foregroundMark x1="24609" y1="59615" x2="39453" y2="74615"/>
                        <a14:foregroundMark x1="19531" y1="63077" x2="44141" y2="78077"/>
                        <a14:foregroundMark x1="45313" y1="81538" x2="72656" y2="59615"/>
                        <a14:foregroundMark x1="20703" y1="55385" x2="28516" y2="73846"/>
                        <a14:foregroundMark x1="23828" y1="70385" x2="40234" y2="79615"/>
                        <a14:backgroundMark x1="81641" y1="21154" x2="81641" y2="2115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5387" y="3091571"/>
            <a:ext cx="1200480" cy="140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A0F860C-DBA2-4BDE-925B-E0A83259A1D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893" b="89286" l="1333" r="98667">
                        <a14:foregroundMark x1="50667" y1="20982" x2="50667" y2="20982"/>
                        <a14:foregroundMark x1="51556" y1="38839" x2="51556" y2="38839"/>
                        <a14:foregroundMark x1="40444" y1="36607" x2="61778" y2="14286"/>
                        <a14:foregroundMark x1="31111" y1="50893" x2="79556" y2="51786"/>
                        <a14:foregroundMark x1="13778" y1="73214" x2="86667" y2="70536"/>
                        <a14:foregroundMark x1="40444" y1="37946" x2="34667" y2="8929"/>
                        <a14:foregroundMark x1="65333" y1="42411" x2="67111" y2="9821"/>
                        <a14:foregroundMark x1="24000" y1="21875" x2="67556" y2="15179"/>
                        <a14:foregroundMark x1="34667" y1="37500" x2="28444" y2="1339"/>
                        <a14:foregroundMark x1="29333" y1="56250" x2="84889" y2="60268"/>
                        <a14:foregroundMark x1="13333" y1="65625" x2="60889" y2="66518"/>
                        <a14:foregroundMark x1="84000" y1="81250" x2="73778" y2="64732"/>
                        <a14:foregroundMark x1="72889" y1="76786" x2="32000" y2="69196"/>
                        <a14:foregroundMark x1="48000" y1="77679" x2="5333" y2="62054"/>
                        <a14:foregroundMark x1="24000" y1="77679" x2="3556" y2="66518"/>
                        <a14:foregroundMark x1="78222" y1="46875" x2="22667" y2="45089"/>
                        <a14:foregroundMark x1="30222" y1="9821" x2="36000" y2="39732"/>
                        <a14:foregroundMark x1="62667" y1="7143" x2="76444" y2="40625"/>
                        <a14:foregroundMark x1="71111" y1="11607" x2="68444" y2="28571"/>
                        <a14:foregroundMark x1="58222" y1="4018" x2="46222" y2="4018"/>
                        <a14:foregroundMark x1="30222" y1="8929" x2="27556" y2="39732"/>
                        <a14:foregroundMark x1="85778" y1="66518" x2="98667" y2="70089"/>
                        <a14:foregroundMark x1="86667" y1="74107" x2="98667" y2="74107"/>
                        <a14:foregroundMark x1="43111" y1="79464" x2="1333" y2="71429"/>
                        <a14:foregroundMark x1="19111" y1="78571" x2="17333" y2="77679"/>
                        <a14:foregroundMark x1="5333" y1="76786" x2="5333" y2="76786"/>
                        <a14:foregroundMark x1="8889" y1="75893" x2="8889" y2="75893"/>
                        <a14:foregroundMark x1="6222" y1="81250" x2="6222" y2="81250"/>
                        <a14:foregroundMark x1="2667" y1="77679" x2="2667" y2="77679"/>
                        <a14:foregroundMark x1="2667" y1="77679" x2="2667" y2="77679"/>
                        <a14:foregroundMark x1="2667" y1="78571" x2="20000" y2="78571"/>
                        <a14:foregroundMark x1="10667" y1="80357" x2="3556" y2="6473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163" y="355600"/>
            <a:ext cx="899380" cy="8953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7F7DA0C-1852-43D7-BB7C-D64C37BF667E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24741" y="1750189"/>
            <a:ext cx="660224" cy="842175"/>
          </a:xfrm>
          <a:prstGeom prst="rect">
            <a:avLst/>
          </a:prstGeom>
        </p:spPr>
      </p:pic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5F1A72A-9C1D-46BE-9316-D2C93B9EA71B}"/>
              </a:ext>
            </a:extLst>
          </p:cNvPr>
          <p:cNvSpPr txBox="1">
            <a:spLocks/>
          </p:cNvSpPr>
          <p:nvPr userDrawn="1"/>
        </p:nvSpPr>
        <p:spPr>
          <a:xfrm>
            <a:off x="8813801" y="6424323"/>
            <a:ext cx="3164296" cy="461061"/>
          </a:xfrm>
          <a:prstGeom prst="rect">
            <a:avLst/>
          </a:prstGeom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1333" dirty="0"/>
              <a:t>ارایه</a:t>
            </a:r>
            <a:r>
              <a:rPr lang="fa-IR" sz="1333" baseline="0" dirty="0"/>
              <a:t> دهنده: معین یوسفی</a:t>
            </a:r>
            <a:endParaRPr lang="en-US" sz="1333" dirty="0"/>
          </a:p>
        </p:txBody>
      </p:sp>
    </p:spTree>
    <p:extLst>
      <p:ext uri="{BB962C8B-B14F-4D97-AF65-F5344CB8AC3E}">
        <p14:creationId xmlns:p14="http://schemas.microsoft.com/office/powerpoint/2010/main" val="1067726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با دوستو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672063" y="1892300"/>
            <a:ext cx="4702903" cy="4512733"/>
          </a:xfrm>
          <a:prstGeom prst="rect">
            <a:avLst/>
          </a:prstGeom>
        </p:spPr>
        <p:txBody>
          <a:bodyPr numCol="1" rtlCol="1"/>
          <a:lstStyle>
            <a:lvl1pPr marL="0" indent="0" algn="r" rtl="1">
              <a:buNone/>
              <a:defRPr sz="3733" baseline="0"/>
            </a:lvl1pPr>
          </a:lstStyle>
          <a:p>
            <a:pPr lvl="0"/>
            <a:r>
              <a:rPr lang="fa-IR" dirty="0"/>
              <a:t>ستون اول</a:t>
            </a:r>
          </a:p>
          <a:p>
            <a:pPr lvl="0"/>
            <a:endParaRPr lang="en-GB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1391478" y="1892300"/>
            <a:ext cx="4702903" cy="4512733"/>
          </a:xfrm>
          <a:prstGeom prst="rect">
            <a:avLst/>
          </a:prstGeom>
        </p:spPr>
        <p:txBody>
          <a:bodyPr numCol="1" rtlCol="1"/>
          <a:lstStyle>
            <a:lvl1pPr marL="0" indent="0" algn="r" rtl="1">
              <a:buNone/>
              <a:defRPr sz="3733" baseline="0"/>
            </a:lvl1pPr>
          </a:lstStyle>
          <a:p>
            <a:pPr lvl="0"/>
            <a:r>
              <a:rPr lang="fa-IR" dirty="0"/>
              <a:t>ستون دوم</a:t>
            </a:r>
          </a:p>
          <a:p>
            <a:pPr lvl="0"/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838200" y="366185"/>
            <a:ext cx="10515600" cy="1325033"/>
          </a:xfrm>
          <a:prstGeom prst="rect">
            <a:avLst/>
          </a:prstGeom>
        </p:spPr>
        <p:txBody>
          <a:bodyPr/>
          <a:lstStyle>
            <a:lvl1pPr algn="r" rtl="1">
              <a:defRPr>
                <a:solidFill>
                  <a:schemeClr val="accent1"/>
                </a:solidFill>
              </a:defRPr>
            </a:lvl1pPr>
          </a:lstStyle>
          <a:p>
            <a:r>
              <a:rPr lang="fa-IR" dirty="0"/>
              <a:t>عنوان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339" y="6141838"/>
            <a:ext cx="1056117" cy="461061"/>
          </a:xfrm>
          <a:prstGeom prst="rect">
            <a:avLst/>
          </a:prstGeo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7323E69-487A-4F76-94CA-53DCE8E1352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968" y="4997479"/>
            <a:ext cx="1015643" cy="1015643"/>
          </a:xfrm>
          <a:prstGeom prst="rect">
            <a:avLst/>
          </a:prstGeom>
        </p:spPr>
      </p:pic>
      <p:pic>
        <p:nvPicPr>
          <p:cNvPr id="16" name="Picture 2" descr="Image result for ‫موسسه ملی تحقیقات سلامت لوگو‬‎">
            <a:extLst>
              <a:ext uri="{FF2B5EF4-FFF2-40B4-BE49-F238E27FC236}">
                <a16:creationId xmlns:a16="http://schemas.microsoft.com/office/drawing/2014/main" id="{28CB6735-73B4-4266-9525-BE816DBE5A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5078" y1="61154" x2="55078" y2="61154"/>
                        <a14:foregroundMark x1="34375" y1="63077" x2="34375" y2="63077"/>
                        <a14:foregroundMark x1="46094" y1="69615" x2="46094" y2="69615"/>
                        <a14:foregroundMark x1="76563" y1="58077" x2="76563" y2="58077"/>
                        <a14:foregroundMark x1="68750" y1="61154" x2="58203" y2="76538"/>
                        <a14:foregroundMark x1="29688" y1="59615" x2="69922" y2="60385"/>
                        <a14:foregroundMark x1="24609" y1="59615" x2="39453" y2="74615"/>
                        <a14:foregroundMark x1="19531" y1="63077" x2="44141" y2="78077"/>
                        <a14:foregroundMark x1="45313" y1="81538" x2="72656" y2="59615"/>
                        <a14:foregroundMark x1="20703" y1="55385" x2="28516" y2="73846"/>
                        <a14:foregroundMark x1="23828" y1="70385" x2="40234" y2="79615"/>
                        <a14:backgroundMark x1="81641" y1="21154" x2="81641" y2="2115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5387" y="3091571"/>
            <a:ext cx="1200480" cy="140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400D2AA-14C7-46AE-9307-D5AE69236D0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893" b="89286" l="1333" r="98667">
                        <a14:foregroundMark x1="50667" y1="20982" x2="50667" y2="20982"/>
                        <a14:foregroundMark x1="51556" y1="38839" x2="51556" y2="38839"/>
                        <a14:foregroundMark x1="40444" y1="36607" x2="61778" y2="14286"/>
                        <a14:foregroundMark x1="31111" y1="50893" x2="79556" y2="51786"/>
                        <a14:foregroundMark x1="13778" y1="73214" x2="86667" y2="70536"/>
                        <a14:foregroundMark x1="40444" y1="37946" x2="34667" y2="8929"/>
                        <a14:foregroundMark x1="65333" y1="42411" x2="67111" y2="9821"/>
                        <a14:foregroundMark x1="24000" y1="21875" x2="67556" y2="15179"/>
                        <a14:foregroundMark x1="34667" y1="37500" x2="28444" y2="1339"/>
                        <a14:foregroundMark x1="29333" y1="56250" x2="84889" y2="60268"/>
                        <a14:foregroundMark x1="13333" y1="65625" x2="60889" y2="66518"/>
                        <a14:foregroundMark x1="84000" y1="81250" x2="73778" y2="64732"/>
                        <a14:foregroundMark x1="72889" y1="76786" x2="32000" y2="69196"/>
                        <a14:foregroundMark x1="48000" y1="77679" x2="5333" y2="62054"/>
                        <a14:foregroundMark x1="24000" y1="77679" x2="3556" y2="66518"/>
                        <a14:foregroundMark x1="78222" y1="46875" x2="22667" y2="45089"/>
                        <a14:foregroundMark x1="30222" y1="9821" x2="36000" y2="39732"/>
                        <a14:foregroundMark x1="62667" y1="7143" x2="76444" y2="40625"/>
                        <a14:foregroundMark x1="71111" y1="11607" x2="68444" y2="28571"/>
                        <a14:foregroundMark x1="58222" y1="4018" x2="46222" y2="4018"/>
                        <a14:foregroundMark x1="30222" y1="8929" x2="27556" y2="39732"/>
                        <a14:foregroundMark x1="85778" y1="66518" x2="98667" y2="70089"/>
                        <a14:foregroundMark x1="86667" y1="74107" x2="98667" y2="74107"/>
                        <a14:foregroundMark x1="43111" y1="79464" x2="1333" y2="71429"/>
                        <a14:foregroundMark x1="19111" y1="78571" x2="17333" y2="77679"/>
                        <a14:foregroundMark x1="5333" y1="76786" x2="5333" y2="76786"/>
                        <a14:foregroundMark x1="8889" y1="75893" x2="8889" y2="75893"/>
                        <a14:foregroundMark x1="6222" y1="81250" x2="6222" y2="81250"/>
                        <a14:foregroundMark x1="2667" y1="77679" x2="2667" y2="77679"/>
                        <a14:foregroundMark x1="2667" y1="77679" x2="2667" y2="77679"/>
                        <a14:foregroundMark x1="2667" y1="78571" x2="20000" y2="78571"/>
                        <a14:foregroundMark x1="10667" y1="80357" x2="3556" y2="6473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163" y="355600"/>
            <a:ext cx="899380" cy="89538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8364AC9-31EB-4F4D-A476-B3AFD3B227A7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24741" y="1750189"/>
            <a:ext cx="660224" cy="842175"/>
          </a:xfrm>
          <a:prstGeom prst="rect">
            <a:avLst/>
          </a:prstGeom>
        </p:spPr>
      </p:pic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CBD6D53-0E63-4177-BE3D-7408AA075D23}"/>
              </a:ext>
            </a:extLst>
          </p:cNvPr>
          <p:cNvSpPr txBox="1">
            <a:spLocks/>
          </p:cNvSpPr>
          <p:nvPr userDrawn="1"/>
        </p:nvSpPr>
        <p:spPr>
          <a:xfrm>
            <a:off x="8813801" y="6424323"/>
            <a:ext cx="3164296" cy="461061"/>
          </a:xfrm>
          <a:prstGeom prst="rect">
            <a:avLst/>
          </a:prstGeom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1333" dirty="0"/>
              <a:t>ارایه</a:t>
            </a:r>
            <a:r>
              <a:rPr lang="fa-IR" sz="1333" baseline="0" dirty="0"/>
              <a:t> دهنده: معین یوسفی</a:t>
            </a:r>
            <a:endParaRPr lang="en-US" sz="1333" dirty="0"/>
          </a:p>
        </p:txBody>
      </p:sp>
    </p:spTree>
    <p:extLst>
      <p:ext uri="{BB962C8B-B14F-4D97-AF65-F5344CB8AC3E}">
        <p14:creationId xmlns:p14="http://schemas.microsoft.com/office/powerpoint/2010/main" val="787954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تشک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395790" y="1076739"/>
            <a:ext cx="9400423" cy="4704523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cs typeface="B Titr" panose="00000700000000000000" pitchFamily="2" charset="-78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871531" y="1508787"/>
            <a:ext cx="8448939" cy="384042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 sz="2400">
              <a:solidFill>
                <a:schemeClr val="tx1">
                  <a:lumMod val="75000"/>
                  <a:lumOff val="25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7" name="제목 1"/>
          <p:cNvSpPr>
            <a:spLocks noGrp="1"/>
          </p:cNvSpPr>
          <p:nvPr>
            <p:ph type="title" hasCustomPrompt="1"/>
          </p:nvPr>
        </p:nvSpPr>
        <p:spPr>
          <a:xfrm>
            <a:off x="1391478" y="3899926"/>
            <a:ext cx="9409045" cy="711077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8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itchFamily="34" charset="0"/>
                <a:cs typeface="B Titr" panose="00000700000000000000" pitchFamily="2" charset="-78"/>
              </a:defRPr>
            </a:lvl1pPr>
          </a:lstStyle>
          <a:p>
            <a:r>
              <a:rPr lang="fa-IR" altLang="ko-KR" dirty="0"/>
              <a:t>با تشکر</a:t>
            </a:r>
            <a:endParaRPr lang="ko-KR" alt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391478" y="4685135"/>
            <a:ext cx="9409045" cy="3513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867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itchFamily="34" charset="0"/>
                <a:cs typeface="B Titr" panose="00000700000000000000" pitchFamily="2" charset="-78"/>
              </a:defRPr>
            </a:lvl1pPr>
          </a:lstStyle>
          <a:p>
            <a:pPr lvl="0"/>
            <a:r>
              <a:rPr lang="fa-IR" altLang="ko-KR" dirty="0"/>
              <a:t>مرکز تحقیقات بیماریهای غیرواگیر </a:t>
            </a:r>
            <a:endParaRPr lang="ko-KR" altLang="en-US" dirty="0"/>
          </a:p>
        </p:txBody>
      </p:sp>
      <p:pic>
        <p:nvPicPr>
          <p:cNvPr id="3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9220" y="1757898"/>
            <a:ext cx="1313645" cy="195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339" y="6141838"/>
            <a:ext cx="1056117" cy="461061"/>
          </a:xfrm>
          <a:prstGeom prst="rect">
            <a:avLst/>
          </a:prstGeo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10921979" y="6424323"/>
            <a:ext cx="1056117" cy="461061"/>
          </a:xfrm>
          <a:prstGeom prst="rect">
            <a:avLst/>
          </a:prstGeom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1333" dirty="0"/>
              <a:t>ارایه</a:t>
            </a:r>
            <a:r>
              <a:rPr lang="fa-IR" sz="1333" baseline="0" dirty="0"/>
              <a:t> دهنده:</a:t>
            </a:r>
            <a:endParaRPr lang="en-US" sz="1333" dirty="0"/>
          </a:p>
        </p:txBody>
      </p:sp>
    </p:spTree>
    <p:extLst>
      <p:ext uri="{BB962C8B-B14F-4D97-AF65-F5344CB8AC3E}">
        <p14:creationId xmlns:p14="http://schemas.microsoft.com/office/powerpoint/2010/main" val="1068018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ffee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4000" i="1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6777" y="6382207"/>
            <a:ext cx="358840" cy="215444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1400" b="1">
                <a:solidFill>
                  <a:schemeClr val="accent1"/>
                </a:solidFill>
              </a:defRPr>
            </a:lvl1pPr>
          </a:lstStyle>
          <a:p>
            <a:fld id="{9EE92F51-9D7A-4895-B642-F19EBC2F540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00039" y="6382207"/>
            <a:ext cx="628377" cy="215444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l"/>
            <a:r>
              <a:rPr lang="en-US" sz="1400" b="1" dirty="0">
                <a:solidFill>
                  <a:schemeClr val="bg1">
                    <a:lumMod val="75000"/>
                  </a:schemeClr>
                </a:solidFill>
              </a:rPr>
              <a:t>SLIDE </a:t>
            </a:r>
            <a:r>
              <a:rPr lang="en-US" sz="1400" b="1" dirty="0">
                <a:solidFill>
                  <a:schemeClr val="accent1"/>
                </a:solidFill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1544419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/>
            </a:gs>
            <a:gs pos="79000">
              <a:schemeClr val="bg2">
                <a:lumMod val="52000"/>
                <a:lumOff val="48000"/>
              </a:schemeClr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8905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</p:sldLayoutIdLst>
  <p:hf hdr="0" ftr="0" dt="0"/>
  <p:txStyles>
    <p:titleStyle>
      <a:lvl1pPr algn="ctr" defTabSz="1219170" rtl="0" eaLnBrk="1" latinLnBrk="1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1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1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1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1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" y="2155372"/>
            <a:ext cx="12191997" cy="2625634"/>
          </a:xfrm>
        </p:spPr>
        <p:txBody>
          <a:bodyPr/>
          <a:lstStyle/>
          <a:p>
            <a:pPr rtl="1"/>
            <a:r>
              <a:rPr lang="ar-SA" dirty="0">
                <a:cs typeface="B zar" panose="00000400000000000000" pitchFamily="2" charset="-78"/>
              </a:rPr>
              <a:t>روش نمونه‌گیر</a:t>
            </a:r>
            <a:r>
              <a:rPr lang="fa-IR" dirty="0">
                <a:cs typeface="B zar" panose="00000400000000000000" pitchFamily="2" charset="-78"/>
              </a:rPr>
              <a:t>ی </a:t>
            </a:r>
            <a:br>
              <a:rPr lang="fa-IR" dirty="0">
                <a:cs typeface="B zar" panose="00000400000000000000" pitchFamily="2" charset="-78"/>
              </a:rPr>
            </a:br>
            <a:r>
              <a:rPr lang="fa-IR" dirty="0">
                <a:cs typeface="B zar" panose="00000400000000000000" pitchFamily="2" charset="-78"/>
              </a:rPr>
              <a:t>مطالعه پیمایش ملی عوامل خطر بیماری‌های غیرواگیر</a:t>
            </a:r>
            <a:br>
              <a:rPr lang="fa-IR" dirty="0">
                <a:cs typeface="B zar" panose="00000400000000000000" pitchFamily="2" charset="-78"/>
              </a:rPr>
            </a:br>
            <a:r>
              <a:rPr lang="fa-IR" dirty="0">
                <a:cs typeface="B zar" panose="00000400000000000000" pitchFamily="2" charset="-78"/>
              </a:rPr>
              <a:t> سال 1398</a:t>
            </a:r>
            <a:br>
              <a:rPr lang="en-US" u="sng" dirty="0">
                <a:cs typeface="B zar" panose="00000400000000000000" pitchFamily="2" charset="-78"/>
              </a:rPr>
            </a:br>
            <a:endParaRPr lang="en-US" b="0" u="sng" dirty="0">
              <a:latin typeface="B zar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76267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3600" dirty="0"/>
              <a:t>تعاریف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15413" y="1488042"/>
            <a:ext cx="10464800" cy="4416811"/>
          </a:xfrm>
        </p:spPr>
        <p:txBody>
          <a:bodyPr/>
          <a:lstStyle/>
          <a:p>
            <a:r>
              <a:rPr lang="ar-SA" sz="4400" cap="small" dirty="0">
                <a:cs typeface="B Zar" panose="00000400000000000000" pitchFamily="2" charset="-78"/>
              </a:rPr>
              <a:t>بلوک</a:t>
            </a:r>
            <a:endParaRPr lang="fa-IR" sz="4400" cap="small" dirty="0">
              <a:cs typeface="B Zar" panose="00000400000000000000" pitchFamily="2" charset="-78"/>
            </a:endParaRPr>
          </a:p>
          <a:p>
            <a:pPr marL="0" indent="0">
              <a:buNone/>
            </a:pPr>
            <a:r>
              <a:rPr lang="fa-IR" sz="2400" dirty="0">
                <a:cs typeface="B Zar" panose="00000400000000000000" pitchFamily="2" charset="-78"/>
              </a:rPr>
              <a:t>بلوک به کوچکترین جز شهر گفته می‌شود که توسط خیابان‌های اطراف محصور شده باشد</a:t>
            </a:r>
            <a:endParaRPr lang="en-US" sz="2400" cap="small" dirty="0">
              <a:cs typeface="B Zar" panose="00000400000000000000" pitchFamily="2" charset="-78"/>
            </a:endParaRPr>
          </a:p>
          <a:p>
            <a:pPr marL="0" indent="0">
              <a:buNone/>
            </a:pPr>
            <a:r>
              <a:rPr lang="fa-IR" sz="4400" cap="small" dirty="0">
                <a:cs typeface="B Zar" panose="00000400000000000000" pitchFamily="2" charset="-78"/>
              </a:rPr>
              <a:t>    </a:t>
            </a:r>
            <a:r>
              <a:rPr lang="ar-SA" sz="4400" cap="small" dirty="0">
                <a:cs typeface="B Zar" panose="00000400000000000000" pitchFamily="2" charset="-78"/>
              </a:rPr>
              <a:t>خوشه</a:t>
            </a:r>
            <a:endParaRPr lang="fa-IR" sz="4400" cap="small" dirty="0">
              <a:cs typeface="B Zar" panose="00000400000000000000" pitchFamily="2" charset="-78"/>
            </a:endParaRPr>
          </a:p>
          <a:p>
            <a:pPr marL="0" indent="0">
              <a:buNone/>
            </a:pPr>
            <a:r>
              <a:rPr lang="fa-IR" sz="2400" dirty="0">
                <a:cs typeface="B Zar" panose="00000400000000000000" pitchFamily="2" charset="-78"/>
              </a:rPr>
              <a:t>هر خوشه در شهرها و روستاها، مجموعه</a:t>
            </a:r>
            <a:r>
              <a:rPr lang="en-US" sz="2400" dirty="0">
                <a:cs typeface="B Zar" panose="00000400000000000000" pitchFamily="2" charset="-78"/>
              </a:rPr>
              <a:t>‌</a:t>
            </a:r>
            <a:r>
              <a:rPr lang="fa-IR" sz="2400" dirty="0">
                <a:cs typeface="B Zar" panose="00000400000000000000" pitchFamily="2" charset="-78"/>
              </a:rPr>
              <a:t>اي متشکل از 10</a:t>
            </a:r>
            <a:r>
              <a:rPr lang="fa-IR" sz="2400" dirty="0">
                <a:solidFill>
                  <a:srgbClr val="FF0000"/>
                </a:solidFill>
                <a:cs typeface="B Zar" panose="00000400000000000000" pitchFamily="2" charset="-78"/>
              </a:rPr>
              <a:t> فرد واجد شرایط  </a:t>
            </a:r>
            <a:r>
              <a:rPr lang="fa-IR" sz="2400" dirty="0">
                <a:cs typeface="B Zar" panose="00000400000000000000" pitchFamily="2" charset="-78"/>
              </a:rPr>
              <a:t>که از نظر موقعیت جغرافیایی </a:t>
            </a:r>
            <a:r>
              <a:rPr lang="fa-IR" sz="2400" dirty="0">
                <a:solidFill>
                  <a:srgbClr val="FF0000"/>
                </a:solidFill>
                <a:cs typeface="B Zar" panose="00000400000000000000" pitchFamily="2" charset="-78"/>
              </a:rPr>
              <a:t>در</a:t>
            </a:r>
            <a:br>
              <a:rPr lang="fa-IR" sz="2400" dirty="0">
                <a:solidFill>
                  <a:srgbClr val="FF0000"/>
                </a:solidFill>
                <a:cs typeface="B Zar" panose="00000400000000000000" pitchFamily="2" charset="-78"/>
              </a:rPr>
            </a:br>
            <a:r>
              <a:rPr lang="fa-IR" sz="2400" dirty="0">
                <a:solidFill>
                  <a:srgbClr val="FF0000"/>
                </a:solidFill>
                <a:cs typeface="B Zar" panose="00000400000000000000" pitchFamily="2" charset="-78"/>
              </a:rPr>
              <a:t> خانه های مجاور </a:t>
            </a:r>
            <a:r>
              <a:rPr lang="fa-IR" sz="2400" dirty="0">
                <a:cs typeface="B Zar" panose="00000400000000000000" pitchFamily="2" charset="-78"/>
              </a:rPr>
              <a:t>زندگی می‌کنند.</a:t>
            </a:r>
            <a:endParaRPr lang="en-US" sz="2400" dirty="0">
              <a:cs typeface="B Zar" panose="00000400000000000000" pitchFamily="2" charset="-78"/>
            </a:endParaRPr>
          </a:p>
          <a:p>
            <a:pPr marL="0" indent="0">
              <a:buNone/>
            </a:pPr>
            <a:r>
              <a:rPr lang="fa-IR" sz="4400" cap="small" dirty="0">
                <a:cs typeface="B Zar" panose="00000400000000000000" pitchFamily="2" charset="-78"/>
              </a:rPr>
              <a:t>    </a:t>
            </a:r>
            <a:r>
              <a:rPr lang="ar-SA" sz="4400" cap="small" dirty="0">
                <a:cs typeface="B Zar" panose="00000400000000000000" pitchFamily="2" charset="-78"/>
              </a:rPr>
              <a:t>خانوار</a:t>
            </a:r>
            <a:endParaRPr lang="en-US" sz="4400" cap="small" dirty="0">
              <a:cs typeface="B Zar" panose="00000400000000000000" pitchFamily="2" charset="-78"/>
            </a:endParaRPr>
          </a:p>
          <a:p>
            <a:pPr marL="0" indent="0">
              <a:buNone/>
            </a:pPr>
            <a:r>
              <a:rPr lang="ar-SA" sz="2400" dirty="0">
                <a:cs typeface="B Zar" panose="00000400000000000000" pitchFamily="2" charset="-78"/>
              </a:rPr>
              <a:t>به مجموعه افراد یک واحد مسکونی گفته می‌شود که به طور معمول </a:t>
            </a:r>
            <a:r>
              <a:rPr lang="ar-SA" sz="2400" dirty="0">
                <a:solidFill>
                  <a:srgbClr val="FF0000"/>
                </a:solidFill>
                <a:cs typeface="B Zar" panose="00000400000000000000" pitchFamily="2" charset="-78"/>
              </a:rPr>
              <a:t>هم</a:t>
            </a:r>
            <a:r>
              <a:rPr lang="en-US" sz="2400" dirty="0">
                <a:cs typeface="B Zar" panose="00000400000000000000" pitchFamily="2" charset="-78"/>
              </a:rPr>
              <a:t>‌</a:t>
            </a:r>
            <a:r>
              <a:rPr lang="ar-SA" sz="2400" dirty="0">
                <a:solidFill>
                  <a:srgbClr val="FF0000"/>
                </a:solidFill>
                <a:cs typeface="B Zar" panose="00000400000000000000" pitchFamily="2" charset="-78"/>
              </a:rPr>
              <a:t>خرج</a:t>
            </a:r>
            <a:r>
              <a:rPr lang="ar-SA" sz="2400" dirty="0">
                <a:cs typeface="B Zar" panose="00000400000000000000" pitchFamily="2" charset="-78"/>
              </a:rPr>
              <a:t> هستند و با </a:t>
            </a:r>
            <a:r>
              <a:rPr lang="ar-SA" sz="2400" dirty="0">
                <a:solidFill>
                  <a:srgbClr val="FF0000"/>
                </a:solidFill>
                <a:cs typeface="B Zar" panose="00000400000000000000" pitchFamily="2" charset="-78"/>
              </a:rPr>
              <a:t>یکدیگر غذا </a:t>
            </a:r>
            <a:r>
              <a:rPr lang="ar-SA" sz="2400" dirty="0">
                <a:cs typeface="B Zar" panose="00000400000000000000" pitchFamily="2" charset="-78"/>
              </a:rPr>
              <a:t>می‌خورند. </a:t>
            </a:r>
            <a:br>
              <a:rPr lang="fa-IR" sz="2400" dirty="0">
                <a:cs typeface="B Zar" panose="00000400000000000000" pitchFamily="2" charset="-78"/>
              </a:rPr>
            </a:br>
            <a:r>
              <a:rPr lang="ar-SA" sz="2400" dirty="0">
                <a:cs typeface="B Zar" panose="00000400000000000000" pitchFamily="2" charset="-78"/>
              </a:rPr>
              <a:t>خانوار می‌تواند یک نفر باشد</a:t>
            </a:r>
            <a:r>
              <a:rPr lang="en-US" sz="2400" dirty="0">
                <a:cs typeface="B Zar" panose="00000400000000000000" pitchFamily="2" charset="-78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16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3600" dirty="0"/>
              <a:t>روش انتخاب نمونه</a:t>
            </a:r>
            <a:r>
              <a:rPr lang="fa-IR" sz="3600" dirty="0"/>
              <a:t> (مراجعه به فلوچارت)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a-IR" sz="3600" cap="small" dirty="0">
                <a:cs typeface="B Zar" panose="00000400000000000000" pitchFamily="2" charset="-78"/>
              </a:rPr>
              <a:t>نحوه‌ی آماده سازی نمونه‌ها </a:t>
            </a:r>
          </a:p>
          <a:p>
            <a:r>
              <a:rPr lang="ar-SA" sz="3600" dirty="0">
                <a:cs typeface="B Zar" panose="00000400000000000000" pitchFamily="2" charset="-78"/>
              </a:rPr>
              <a:t>نحوه‌ی تکمیل خوشه‌های شهری</a:t>
            </a:r>
            <a:endParaRPr lang="fa-IR" sz="3600" dirty="0">
              <a:cs typeface="B Zar" panose="00000400000000000000" pitchFamily="2" charset="-78"/>
            </a:endParaRPr>
          </a:p>
          <a:p>
            <a:r>
              <a:rPr lang="ar-SA" sz="3600" dirty="0">
                <a:cs typeface="B Zar" panose="00000400000000000000" pitchFamily="2" charset="-78"/>
              </a:rPr>
              <a:t>نحوه‌ی تکمیل خوشه‌های روستایی</a:t>
            </a:r>
            <a:endParaRPr lang="fa-IR" sz="3600" dirty="0">
              <a:cs typeface="B Zar" panose="00000400000000000000" pitchFamily="2" charset="-78"/>
            </a:endParaRPr>
          </a:p>
          <a:p>
            <a:r>
              <a:rPr lang="ar-SA" sz="3600" dirty="0">
                <a:cs typeface="B Zar" panose="00000400000000000000" pitchFamily="2" charset="-78"/>
              </a:rPr>
              <a:t>آماده سازی فرم‌های جمع آوری داده‌ها</a:t>
            </a:r>
            <a:endParaRPr lang="en-US" sz="3600" cap="small" dirty="0"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34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cs typeface="B Zar" panose="00000400000000000000" pitchFamily="2" charset="-78"/>
              </a:rPr>
              <a:t>با تشکر از حسن توجه شما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994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 dirty="0"/>
              <a:t>فهرست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910432" y="1994915"/>
            <a:ext cx="10464800" cy="4607984"/>
          </a:xfrm>
        </p:spPr>
        <p:txBody>
          <a:bodyPr/>
          <a:lstStyle/>
          <a:p>
            <a:r>
              <a:rPr lang="ar-SA" dirty="0">
                <a:cs typeface="B Zar" panose="00000400000000000000" pitchFamily="2" charset="-78"/>
              </a:rPr>
              <a:t>شناسایی جامعه هدف و جمعیت مورد نمونه‌گیری</a:t>
            </a:r>
            <a:endParaRPr lang="en-US" dirty="0">
              <a:cs typeface="B Zar" panose="00000400000000000000" pitchFamily="2" charset="-78"/>
            </a:endParaRPr>
          </a:p>
          <a:p>
            <a:r>
              <a:rPr lang="ar-SA" dirty="0">
                <a:cs typeface="B Zar" panose="00000400000000000000" pitchFamily="2" charset="-78"/>
              </a:rPr>
              <a:t>جوانب کاربردی برآورد اندازه نمونه و محاسبه‌ی آن</a:t>
            </a:r>
            <a:endParaRPr lang="en-US" dirty="0">
              <a:cs typeface="B Zar" panose="00000400000000000000" pitchFamily="2" charset="-78"/>
            </a:endParaRPr>
          </a:p>
          <a:p>
            <a:r>
              <a:rPr lang="ar-SA" dirty="0">
                <a:cs typeface="B Zar" panose="00000400000000000000" pitchFamily="2" charset="-78"/>
              </a:rPr>
              <a:t>انتخاب یک چارچوب مناسب برای نمونه‌گیری </a:t>
            </a:r>
            <a:endParaRPr lang="en-US" dirty="0">
              <a:cs typeface="B Zar" panose="00000400000000000000" pitchFamily="2" charset="-78"/>
            </a:endParaRPr>
          </a:p>
          <a:p>
            <a:r>
              <a:rPr lang="ar-SA" dirty="0">
                <a:cs typeface="B Zar" panose="00000400000000000000" pitchFamily="2" charset="-78"/>
              </a:rPr>
              <a:t>به کاربردن روشی که توانایی انتخاب نمونه‌ای که نمایندگی جامعه را داشته باشد</a:t>
            </a:r>
            <a:r>
              <a:rPr lang="fa-IR" dirty="0">
                <a:cs typeface="B Zar" panose="00000400000000000000" pitchFamily="2" charset="-78"/>
              </a:rPr>
              <a:t>.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86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cs typeface="B Zar" panose="00000400000000000000" pitchFamily="2" charset="-78"/>
              </a:rPr>
              <a:t>هدف اصلی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927463" y="2890857"/>
            <a:ext cx="10447769" cy="2974368"/>
          </a:xfrm>
        </p:spPr>
        <p:txBody>
          <a:bodyPr/>
          <a:lstStyle/>
          <a:p>
            <a:pPr marL="0" indent="0">
              <a:buNone/>
            </a:pPr>
            <a:r>
              <a:rPr lang="ar-SA" dirty="0">
                <a:cs typeface="B Zar" panose="00000400000000000000" pitchFamily="2" charset="-78"/>
              </a:rPr>
              <a:t>برآورد اندازه نمونه و تبیین روش‌های عملی دستیابی به نمونه‌ها در "پیمایش ملی عوامل خطر بیماری‌های غیرواگیر" در ایران در سال 1398</a:t>
            </a:r>
            <a:endParaRPr lang="en-US" dirty="0">
              <a:cs typeface="B Zar" panose="00000400000000000000" pitchFamily="2" charset="-78"/>
            </a:endParaRPr>
          </a:p>
          <a:p>
            <a:pPr marL="0" indent="0">
              <a:buNone/>
            </a:pP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3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3600" dirty="0"/>
              <a:t>جامعه هد</a:t>
            </a:r>
            <a:r>
              <a:rPr lang="fa-IR" sz="3600" dirty="0"/>
              <a:t>ف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26590" y="1533854"/>
            <a:ext cx="10848642" cy="4607984"/>
          </a:xfrm>
        </p:spPr>
        <p:txBody>
          <a:bodyPr/>
          <a:lstStyle/>
          <a:p>
            <a:r>
              <a:rPr lang="ar-SA" dirty="0">
                <a:cs typeface="B Zar" panose="00000400000000000000" pitchFamily="2" charset="-78"/>
              </a:rPr>
              <a:t>تمام افراد بزرگسال 18 سال</a:t>
            </a:r>
            <a:r>
              <a:rPr lang="en-US" dirty="0">
                <a:cs typeface="B Zar" panose="00000400000000000000" pitchFamily="2" charset="-78"/>
              </a:rPr>
              <a:t> </a:t>
            </a:r>
            <a:r>
              <a:rPr lang="fa-IR" dirty="0">
                <a:cs typeface="B Zar" panose="00000400000000000000" pitchFamily="2" charset="-78"/>
              </a:rPr>
              <a:t>و بالاتر ایرانی</a:t>
            </a:r>
            <a:r>
              <a:rPr lang="en-US" dirty="0">
                <a:cs typeface="B Zar" panose="00000400000000000000" pitchFamily="2" charset="-78"/>
              </a:rPr>
              <a:t> </a:t>
            </a:r>
            <a:r>
              <a:rPr lang="fa-IR" dirty="0">
                <a:cs typeface="B Zar" panose="00000400000000000000" pitchFamily="2" charset="-78"/>
              </a:rPr>
              <a:t>که ساکن کشور جمهوری اسلامی ایران</a:t>
            </a:r>
            <a:endParaRPr lang="en-US" dirty="0">
              <a:cs typeface="B Zar" panose="00000400000000000000" pitchFamily="2" charset="-78"/>
            </a:endParaRPr>
          </a:p>
          <a:p>
            <a:r>
              <a:rPr lang="ar-SA" dirty="0">
                <a:cs typeface="B Zar" panose="00000400000000000000" pitchFamily="2" charset="-78"/>
              </a:rPr>
              <a:t>دو گروه منطقه شهری و روستایی</a:t>
            </a:r>
            <a:endParaRPr lang="en-US" dirty="0">
              <a:cs typeface="B Zar" panose="00000400000000000000" pitchFamily="2" charset="-78"/>
            </a:endParaRPr>
          </a:p>
          <a:p>
            <a:r>
              <a:rPr lang="ar-SA" dirty="0">
                <a:cs typeface="B Zar" panose="00000400000000000000" pitchFamily="2" charset="-78"/>
              </a:rPr>
              <a:t>31 استان</a:t>
            </a:r>
            <a:endParaRPr lang="en-US" dirty="0">
              <a:cs typeface="B Zar" panose="00000400000000000000" pitchFamily="2" charset="-78"/>
            </a:endParaRPr>
          </a:p>
          <a:p>
            <a:r>
              <a:rPr lang="ar-SA" dirty="0">
                <a:cs typeface="B Zar" panose="00000400000000000000" pitchFamily="2" charset="-78"/>
              </a:rPr>
              <a:t>آزمایشگاه ( افراد بالاتر از 25 سال)</a:t>
            </a:r>
            <a:endParaRPr lang="en-US" dirty="0">
              <a:cs typeface="B Zar" panose="00000400000000000000" pitchFamily="2" charset="-78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63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 dirty="0"/>
              <a:t>معیارهای عدم ورود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a-IR" sz="2400" dirty="0">
                <a:cs typeface="B Nazanin" panose="00000400000000000000" pitchFamily="2" charset="-78"/>
              </a:rPr>
              <a:t>افرادی که از اعضای خانوار مورد بررسی نباشند (عدم سکونت 6 ماه قبل و عدم حضور تا یک ماه آینده)</a:t>
            </a:r>
            <a:endParaRPr lang="en-US" sz="2400" dirty="0">
              <a:cs typeface="B Nazanin" panose="00000400000000000000" pitchFamily="2" charset="-78"/>
            </a:endParaRPr>
          </a:p>
          <a:p>
            <a:r>
              <a:rPr lang="fa-IR" sz="2400" dirty="0">
                <a:cs typeface="B Nazanin" panose="00000400000000000000" pitchFamily="2" charset="-78"/>
              </a:rPr>
              <a:t>عدم ارایه کارت ملی یا شماره ملی</a:t>
            </a:r>
          </a:p>
          <a:p>
            <a:r>
              <a:rPr lang="fa-IR" sz="2400" dirty="0">
                <a:cs typeface="B Nazanin" panose="00000400000000000000" pitchFamily="2" charset="-78"/>
              </a:rPr>
              <a:t>عدم توانایی شرکت کردن در یکی از 3 گام مطالعه(پرسشنامه، تن سنجی و آزمایشگاه)</a:t>
            </a:r>
          </a:p>
          <a:p>
            <a:r>
              <a:rPr lang="fa-IR" sz="2400" dirty="0">
                <a:cs typeface="B Nazanin" panose="00000400000000000000" pitchFamily="2" charset="-78"/>
              </a:rPr>
              <a:t>زنان باردار</a:t>
            </a:r>
          </a:p>
          <a:p>
            <a:endParaRPr lang="fa-IR" sz="2400" dirty="0">
              <a:cs typeface="B Nazanin" panose="00000400000000000000" pitchFamily="2" charset="-78"/>
            </a:endParaRPr>
          </a:p>
          <a:p>
            <a:endParaRPr lang="fa-IR" sz="2400" dirty="0"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474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 dirty="0"/>
              <a:t>خلاصه محاسبه‌ی اندازه نمونه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89532" y="1886587"/>
            <a:ext cx="970570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3200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اندازه نمونه نهایی مقدار </a:t>
            </a:r>
            <a:r>
              <a:rPr lang="fa-IR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384</a:t>
            </a:r>
            <a:r>
              <a:rPr lang="fa-IR" sz="3200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 به دست می‌آید؛ که این مقدار با ضرب شدن مقدار اثر طرح و ناپاسخی، اندازه نمونه 611 و پس از گرد کردن اندازه نمونه به </a:t>
            </a:r>
            <a:r>
              <a:rPr lang="fa-IR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620</a:t>
            </a:r>
            <a:r>
              <a:rPr lang="fa-IR" sz="3200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 نمونه و 62 خوشه رسید. این اندازه نمونه به کوچکترین جمعیت استانی یعنی استان ایلام اختصاص داده شد. پس از آن، اندازه نمونه سایر استان‌ها، با توجه به </a:t>
            </a:r>
            <a:r>
              <a:rPr lang="fa-IR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نسبت جمعیتی آن استان به جمعیت استان مرجع (ایلام) </a:t>
            </a:r>
            <a:r>
              <a:rPr lang="fa-IR" sz="3200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به روش </a:t>
            </a:r>
            <a:r>
              <a:rPr lang="fa-IR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متناسب با جمعیت</a:t>
            </a:r>
            <a:r>
              <a:rPr lang="fa-IR" sz="3200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، محاسبه گردید. </a:t>
            </a:r>
            <a:endParaRPr lang="en-US" sz="32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5202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 dirty="0"/>
              <a:t>روش نمونه گیری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10446" y="1994915"/>
            <a:ext cx="10969751" cy="4607984"/>
          </a:xfrm>
        </p:spPr>
        <p:txBody>
          <a:bodyPr/>
          <a:lstStyle/>
          <a:p>
            <a:pPr marL="457189" lvl="1" indent="-457189">
              <a:buFont typeface="Arial" pitchFamily="34" charset="0"/>
              <a:buChar char="•"/>
            </a:pPr>
            <a:r>
              <a:rPr lang="fa-IR" sz="3200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نمونه‌گیری  </a:t>
            </a:r>
            <a:r>
              <a:rPr lang="ar-SA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طبقه‌بندی سیستماتیک  خوشه‌ای </a:t>
            </a:r>
            <a:endParaRPr lang="en-US" sz="3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  <a:p>
            <a:pPr marL="990576" lvl="2" indent="-457189">
              <a:buFont typeface="Arial" pitchFamily="34" charset="0"/>
              <a:buChar char="•"/>
            </a:pPr>
            <a:endParaRPr lang="en-US" sz="2933" dirty="0"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  <a:p>
            <a:pPr marL="990576" lvl="2" indent="-457189">
              <a:buFont typeface="Arial" pitchFamily="34" charset="0"/>
              <a:buChar char="•"/>
            </a:pPr>
            <a:r>
              <a:rPr lang="fa-IR" sz="2933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اندازه نمونه به </a:t>
            </a:r>
            <a:r>
              <a:rPr lang="fa-IR" sz="293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خوشه های ده تایی </a:t>
            </a:r>
            <a:r>
              <a:rPr lang="fa-IR" sz="2933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تقسیم می شود</a:t>
            </a:r>
            <a:endParaRPr lang="en-US" sz="2933" dirty="0"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61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 dirty="0"/>
              <a:t>شناسایی چارچوب نمونه‌گیری</a:t>
            </a:r>
            <a:r>
              <a:rPr lang="en-US" sz="3600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632857" y="2065318"/>
            <a:ext cx="9866602" cy="407652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ar-SA" dirty="0">
                <a:cs typeface="B Zar" panose="00000400000000000000" pitchFamily="2" charset="-78"/>
              </a:rPr>
              <a:t>چارچوب نمونه‌گیری بر اساس </a:t>
            </a:r>
            <a:r>
              <a:rPr lang="ar-SA" dirty="0">
                <a:solidFill>
                  <a:srgbClr val="FF0000"/>
                </a:solidFill>
                <a:cs typeface="B Zar" panose="00000400000000000000" pitchFamily="2" charset="-78"/>
              </a:rPr>
              <a:t>کدپستی 10 رقمی محل سکونت </a:t>
            </a:r>
            <a:r>
              <a:rPr lang="ar-SA" dirty="0">
                <a:cs typeface="B Zar" panose="00000400000000000000" pitchFamily="2" charset="-78"/>
              </a:rPr>
              <a:t>افـراد </a:t>
            </a:r>
            <a:r>
              <a:rPr lang="fa-IR" dirty="0">
                <a:cs typeface="B Zar" panose="00000400000000000000" pitchFamily="2" charset="-78"/>
              </a:rPr>
              <a:t>طراحی </a:t>
            </a:r>
            <a:r>
              <a:rPr lang="ar-SA" dirty="0">
                <a:cs typeface="B Zar" panose="00000400000000000000" pitchFamily="2" charset="-78"/>
              </a:rPr>
              <a:t>می‌شود. در واقع پس از تعیین تعداد نمونه‌های شهری و روستایی در هر استان،</a:t>
            </a:r>
            <a:r>
              <a:rPr lang="fa-IR" dirty="0">
                <a:cs typeface="B Zar" panose="00000400000000000000" pitchFamily="2" charset="-78"/>
              </a:rPr>
              <a:t> </a:t>
            </a:r>
            <a:r>
              <a:rPr lang="ar-SA" dirty="0">
                <a:cs typeface="B Zar" panose="00000400000000000000" pitchFamily="2" charset="-78"/>
              </a:rPr>
              <a:t>تعداد خوشه‌های نمونه‌های شهری و روستایی هر استان تعیین و سپس کدپستی 10 رقمی سرخوشه‌ها، به عنوان چارچوب نمونه‌گیری تعریف می‌شود.</a:t>
            </a:r>
            <a:endParaRPr lang="en-US" dirty="0">
              <a:cs typeface="B Zar" panose="00000400000000000000" pitchFamily="2" charset="-7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163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 dirty="0"/>
              <a:t>اهمیت نمونه گیری مطابق با چارچوب نمونه گیری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a-IR" dirty="0">
                <a:cs typeface="B Zar" panose="00000400000000000000" pitchFamily="2" charset="-78"/>
              </a:rPr>
              <a:t>مطابق با گروه </a:t>
            </a:r>
            <a:r>
              <a:rPr lang="fa-IR" dirty="0">
                <a:solidFill>
                  <a:srgbClr val="FF0000"/>
                </a:solidFill>
                <a:cs typeface="B Zar" panose="00000400000000000000" pitchFamily="2" charset="-78"/>
              </a:rPr>
              <a:t>جنسی</a:t>
            </a:r>
            <a:r>
              <a:rPr lang="fa-IR" dirty="0">
                <a:cs typeface="B Zar" panose="00000400000000000000" pitchFamily="2" charset="-78"/>
              </a:rPr>
              <a:t> جامعه</a:t>
            </a:r>
          </a:p>
          <a:p>
            <a:r>
              <a:rPr lang="fa-IR" dirty="0">
                <a:cs typeface="B Zar" panose="00000400000000000000" pitchFamily="2" charset="-78"/>
              </a:rPr>
              <a:t>مطابق با گروه </a:t>
            </a:r>
            <a:r>
              <a:rPr lang="fa-IR" dirty="0">
                <a:solidFill>
                  <a:srgbClr val="FF0000"/>
                </a:solidFill>
                <a:cs typeface="B Zar" panose="00000400000000000000" pitchFamily="2" charset="-78"/>
              </a:rPr>
              <a:t>سنی</a:t>
            </a:r>
            <a:r>
              <a:rPr lang="fa-IR" dirty="0">
                <a:cs typeface="B Zar" panose="00000400000000000000" pitchFamily="2" charset="-78"/>
              </a:rPr>
              <a:t> جامعه</a:t>
            </a:r>
          </a:p>
          <a:p>
            <a:r>
              <a:rPr lang="fa-IR" dirty="0">
                <a:cs typeface="B Zar" panose="00000400000000000000" pitchFamily="2" charset="-78"/>
              </a:rPr>
              <a:t>مطالق با وضعیت </a:t>
            </a:r>
            <a:r>
              <a:rPr lang="fa-IR" dirty="0">
                <a:solidFill>
                  <a:srgbClr val="FF0000"/>
                </a:solidFill>
                <a:cs typeface="B Zar" panose="00000400000000000000" pitchFamily="2" charset="-78"/>
              </a:rPr>
              <a:t>اقتصادی</a:t>
            </a:r>
            <a:r>
              <a:rPr lang="fa-IR" dirty="0">
                <a:cs typeface="B Zar" panose="00000400000000000000" pitchFamily="2" charset="-78"/>
              </a:rPr>
              <a:t> جامعه</a:t>
            </a:r>
          </a:p>
          <a:p>
            <a:r>
              <a:rPr lang="fa-IR" dirty="0">
                <a:cs typeface="B Zar" panose="00000400000000000000" pitchFamily="2" charset="-78"/>
              </a:rPr>
              <a:t>و ...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2571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Contents Slide Master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F497D"/>
      </a:accent1>
      <a:accent2>
        <a:srgbClr val="1F497D"/>
      </a:accent2>
      <a:accent3>
        <a:srgbClr val="06696C"/>
      </a:accent3>
      <a:accent4>
        <a:srgbClr val="099DA2"/>
      </a:accent4>
      <a:accent5>
        <a:srgbClr val="099DA2"/>
      </a:accent5>
      <a:accent6>
        <a:srgbClr val="0DD2D9"/>
      </a:accent6>
      <a:hlink>
        <a:srgbClr val="000000"/>
      </a:hlink>
      <a:folHlink>
        <a:srgbClr val="000000"/>
      </a:folHlink>
    </a:clrScheme>
    <a:fontScheme name="Custom 1">
      <a:majorFont>
        <a:latin typeface="Arial"/>
        <a:ea typeface="Arial Unicode MS"/>
        <a:cs typeface="B Titr"/>
      </a:majorFont>
      <a:minorFont>
        <a:latin typeface="Arial"/>
        <a:ea typeface="Arial Unicode MS"/>
        <a:cs typeface="B Yek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DD2D9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STEPS-introduction</Template>
  <TotalTime>34</TotalTime>
  <Words>471</Words>
  <Application>Microsoft Office PowerPoint</Application>
  <PresentationFormat>Widescreen</PresentationFormat>
  <Paragraphs>55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B zar</vt:lpstr>
      <vt:lpstr>Calibri</vt:lpstr>
      <vt:lpstr>Courier New</vt:lpstr>
      <vt:lpstr>1_Contents Slide Master</vt:lpstr>
      <vt:lpstr>think-cell Slide</vt:lpstr>
      <vt:lpstr>روش نمونه‌گیری  مطالعه پیمایش ملی عوامل خطر بیماری‌های غیرواگیر  سال 1398 </vt:lpstr>
      <vt:lpstr>فهرست</vt:lpstr>
      <vt:lpstr>هدف اصلی</vt:lpstr>
      <vt:lpstr>جامعه هدف </vt:lpstr>
      <vt:lpstr>معیارهای عدم ورود</vt:lpstr>
      <vt:lpstr>خلاصه محاسبه‌ی اندازه نمونه</vt:lpstr>
      <vt:lpstr>روش نمونه گیری</vt:lpstr>
      <vt:lpstr>شناسایی چارچوب نمونه‌گیری </vt:lpstr>
      <vt:lpstr>اهمیت نمونه گیری مطابق با چارچوب نمونه گیری</vt:lpstr>
      <vt:lpstr>تعاریف</vt:lpstr>
      <vt:lpstr>روش انتخاب نمونه (مراجعه به فلوچارت)</vt:lpstr>
      <vt:lpstr>با تشکر از حسن توجه شما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Fatemeh Gorgani</dc:creator>
  <cp:lastModifiedBy>yosef farzi</cp:lastModifiedBy>
  <cp:revision>12</cp:revision>
  <dcterms:created xsi:type="dcterms:W3CDTF">2019-12-23T13:49:51Z</dcterms:created>
  <dcterms:modified xsi:type="dcterms:W3CDTF">2020-01-31T12:58:51Z</dcterms:modified>
</cp:coreProperties>
</file>