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96" r:id="rId2"/>
    <p:sldId id="560" r:id="rId3"/>
    <p:sldId id="257" r:id="rId4"/>
    <p:sldId id="561" r:id="rId5"/>
    <p:sldId id="357" r:id="rId6"/>
    <p:sldId id="359" r:id="rId7"/>
    <p:sldId id="627" r:id="rId8"/>
    <p:sldId id="650" r:id="rId9"/>
    <p:sldId id="645" r:id="rId10"/>
    <p:sldId id="646" r:id="rId11"/>
    <p:sldId id="651" r:id="rId12"/>
    <p:sldId id="663" r:id="rId13"/>
    <p:sldId id="637" r:id="rId14"/>
    <p:sldId id="648" r:id="rId15"/>
    <p:sldId id="638" r:id="rId16"/>
    <p:sldId id="647" r:id="rId17"/>
    <p:sldId id="640" r:id="rId18"/>
    <p:sldId id="661" r:id="rId19"/>
    <p:sldId id="639" r:id="rId20"/>
    <p:sldId id="568" r:id="rId21"/>
    <p:sldId id="569" r:id="rId22"/>
    <p:sldId id="664" r:id="rId23"/>
    <p:sldId id="572" r:id="rId24"/>
    <p:sldId id="653" r:id="rId25"/>
    <p:sldId id="652" r:id="rId26"/>
    <p:sldId id="654" r:id="rId27"/>
    <p:sldId id="655" r:id="rId28"/>
    <p:sldId id="657" r:id="rId29"/>
    <p:sldId id="660" r:id="rId30"/>
    <p:sldId id="659" r:id="rId31"/>
    <p:sldId id="658" r:id="rId32"/>
    <p:sldId id="662" r:id="rId33"/>
    <p:sldId id="623" r:id="rId34"/>
    <p:sldId id="624" r:id="rId35"/>
    <p:sldId id="625" r:id="rId36"/>
    <p:sldId id="626" r:id="rId3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06" autoAdjust="0"/>
    <p:restoredTop sz="94660"/>
  </p:normalViewPr>
  <p:slideViewPr>
    <p:cSldViewPr>
      <p:cViewPr varScale="1">
        <p:scale>
          <a:sx n="70" d="100"/>
          <a:sy n="70" d="100"/>
        </p:scale>
        <p:origin x="3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5CA94805-FB2F-4826-8525-9DF07865C92E}" type="datetimeFigureOut">
              <a:rPr lang="en-US" smtClean="0"/>
              <a:t>5/22/2020</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4F0E140E-E77A-48D1-81E1-EBEC20064ADB}" type="slidenum">
              <a:rPr lang="en-US" smtClean="0"/>
              <a:t>‹#›</a:t>
            </a:fld>
            <a:endParaRPr lang="en-US"/>
          </a:p>
        </p:txBody>
      </p:sp>
    </p:spTree>
    <p:extLst>
      <p:ext uri="{BB962C8B-B14F-4D97-AF65-F5344CB8AC3E}">
        <p14:creationId xmlns:p14="http://schemas.microsoft.com/office/powerpoint/2010/main" val="149516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0E140E-E77A-48D1-81E1-EBEC20064ADB}" type="slidenum">
              <a:rPr lang="en-US" smtClean="0"/>
              <a:t>11</a:t>
            </a:fld>
            <a:endParaRPr lang="en-US"/>
          </a:p>
        </p:txBody>
      </p:sp>
    </p:spTree>
    <p:extLst>
      <p:ext uri="{BB962C8B-B14F-4D97-AF65-F5344CB8AC3E}">
        <p14:creationId xmlns:p14="http://schemas.microsoft.com/office/powerpoint/2010/main" val="102234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0E140E-E77A-48D1-81E1-EBEC20064ADB}" type="slidenum">
              <a:rPr lang="en-US" smtClean="0"/>
              <a:t>12</a:t>
            </a:fld>
            <a:endParaRPr lang="en-US"/>
          </a:p>
        </p:txBody>
      </p:sp>
    </p:spTree>
    <p:extLst>
      <p:ext uri="{BB962C8B-B14F-4D97-AF65-F5344CB8AC3E}">
        <p14:creationId xmlns:p14="http://schemas.microsoft.com/office/powerpoint/2010/main" val="684086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cs typeface="B Yagut" panose="00000400000000000000" pitchFamily="2" charset="-78"/>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cs typeface="B Yagut" panose="00000400000000000000"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tx1"/>
                </a:solidFill>
                <a:cs typeface="B Yagut" panose="00000400000000000000" pitchFamily="2" charset="-78"/>
              </a:defRPr>
            </a:lvl1pPr>
          </a:lstStyle>
          <a:p>
            <a:fld id="{8D147354-F800-434C-A8D8-D6E6A5F63033}" type="datetimeFigureOut">
              <a:rPr lang="en-US" smtClean="0"/>
              <a:pPr/>
              <a:t>5/22/2020</a:t>
            </a:fld>
            <a:endParaRPr lang="en-US"/>
          </a:p>
        </p:txBody>
      </p:sp>
      <p:sp>
        <p:nvSpPr>
          <p:cNvPr id="5" name="Footer Placeholder 4"/>
          <p:cNvSpPr>
            <a:spLocks noGrp="1"/>
          </p:cNvSpPr>
          <p:nvPr>
            <p:ph type="ftr" sz="quarter" idx="11"/>
          </p:nvPr>
        </p:nvSpPr>
        <p:spPr/>
        <p:txBody>
          <a:bodyPr/>
          <a:lstStyle>
            <a:lvl1pPr>
              <a:defRPr>
                <a:solidFill>
                  <a:schemeClr val="tx1"/>
                </a:solidFill>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5726794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5/22/2020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28538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47354-F800-434C-A8D8-D6E6A5F63033}"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1844226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5/22/2020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088637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cs typeface="B Yagut" panose="00000400000000000000" pitchFamily="2" charset="-7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5/22/2020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5214624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5/22/2020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2570107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5/22/2020</a:t>
            </a:fld>
            <a:endParaRPr lang="en-US"/>
          </a:p>
        </p:txBody>
      </p:sp>
      <p:sp>
        <p:nvSpPr>
          <p:cNvPr id="8" name="Footer Placeholder 7"/>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9" name="Slide Number Placeholder 8"/>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046988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5/22/2020</a:t>
            </a:fld>
            <a:endParaRPr lang="en-US"/>
          </a:p>
        </p:txBody>
      </p:sp>
      <p:sp>
        <p:nvSpPr>
          <p:cNvPr id="4" name="Footer Placeholder 3"/>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5" name="Slide Number Placeholder 4"/>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1334221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47354-F800-434C-A8D8-D6E6A5F63033}" type="datetimeFigureOut">
              <a:rPr lang="en-US" smtClean="0"/>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225112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cs typeface="B Yagut" panose="000004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cs typeface="B Yagut" panose="00000400000000000000" pitchFamily="2" charset="-78"/>
              </a:defRPr>
            </a:lvl1pPr>
            <a:lvl2pPr>
              <a:defRPr sz="2800">
                <a:cs typeface="B Yagut" panose="00000400000000000000" pitchFamily="2" charset="-78"/>
              </a:defRPr>
            </a:lvl2pPr>
            <a:lvl3pPr>
              <a:defRPr sz="2400">
                <a:cs typeface="B Yagut" panose="00000400000000000000" pitchFamily="2" charset="-78"/>
              </a:defRPr>
            </a:lvl3pPr>
            <a:lvl4pPr>
              <a:defRPr sz="2000">
                <a:cs typeface="B Yagut" panose="00000400000000000000" pitchFamily="2" charset="-78"/>
              </a:defRPr>
            </a:lvl4pPr>
            <a:lvl5pPr>
              <a:defRPr sz="2000">
                <a:cs typeface="B Yagut" panose="00000400000000000000" pitchFamily="2" charset="-78"/>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cs typeface="B Yagut" panose="00000400000000000000" pitchFamily="2" charset="-7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5/22/2020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263107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47354-F800-434C-A8D8-D6E6A5F63033}"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30132393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r" rtl="1">
              <a:defRPr sz="1200">
                <a:solidFill>
                  <a:schemeClr val="tx1">
                    <a:tint val="75000"/>
                  </a:schemeClr>
                </a:solidFill>
                <a:cs typeface="B Yagut" panose="00000400000000000000" pitchFamily="2" charset="-78"/>
              </a:defRPr>
            </a:lvl1pPr>
          </a:lstStyle>
          <a:p>
            <a:fld id="{8D147354-F800-434C-A8D8-D6E6A5F63033}" type="datetimeFigureOut">
              <a:rPr lang="en-US" smtClean="0"/>
              <a:pPr/>
              <a:t>5/22/2020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a:defRPr sz="1200">
                <a:solidFill>
                  <a:schemeClr val="tx1">
                    <a:tint val="75000"/>
                  </a:schemeClr>
                </a:solidFill>
                <a:cs typeface="B Yagut" panose="00000400000000000000" pitchFamily="2" charset="-7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1">
              <a:defRPr sz="1200">
                <a:solidFill>
                  <a:schemeClr val="tx1">
                    <a:tint val="75000"/>
                  </a:schemeClr>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90986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1" eaLnBrk="1" latinLnBrk="0" hangingPunct="1">
        <a:spcBef>
          <a:spcPct val="0"/>
        </a:spcBef>
        <a:buNone/>
        <a:defRPr sz="4400" b="1" kern="1200">
          <a:solidFill>
            <a:schemeClr val="tx1"/>
          </a:solidFill>
          <a:latin typeface="+mj-lt"/>
          <a:ea typeface="+mj-ea"/>
          <a:cs typeface="B Yagut" panose="00000400000000000000" pitchFamily="2" charset="-78"/>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B Yagut" panose="00000400000000000000" pitchFamily="2" charset="-78"/>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B Yagut" panose="00000400000000000000" pitchFamily="2" charset="-78"/>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2.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457200"/>
            <a:ext cx="7772400" cy="1600199"/>
          </a:xfrm>
        </p:spPr>
        <p:txBody>
          <a:bodyPr>
            <a:normAutofit/>
          </a:bodyPr>
          <a:lstStyle/>
          <a:p>
            <a:r>
              <a:rPr lang="fa-IR" b="1" dirty="0" smtClean="0">
                <a:cs typeface="B Yagut" panose="00000400000000000000" pitchFamily="2" charset="-78"/>
              </a:rPr>
              <a:t> </a:t>
            </a:r>
            <a:r>
              <a:rPr lang="fa-IR" sz="2400" b="1" dirty="0" smtClean="0">
                <a:cs typeface="B Yagut" panose="00000400000000000000" pitchFamily="2" charset="-78"/>
              </a:rPr>
              <a:t>آشنایی با نحوه معاینات فیزیکی</a:t>
            </a:r>
            <a:endParaRPr lang="fa-IR" sz="3200" dirty="0"/>
          </a:p>
        </p:txBody>
      </p:sp>
      <p:sp>
        <p:nvSpPr>
          <p:cNvPr id="8" name="Subtitle 7"/>
          <p:cNvSpPr>
            <a:spLocks noGrp="1"/>
          </p:cNvSpPr>
          <p:nvPr>
            <p:ph type="subTitle" idx="1"/>
          </p:nvPr>
        </p:nvSpPr>
        <p:spPr>
          <a:xfrm>
            <a:off x="228600" y="2286000"/>
            <a:ext cx="8686800" cy="3810000"/>
          </a:xfrm>
        </p:spPr>
        <p:txBody>
          <a:bodyPr>
            <a:noAutofit/>
          </a:bodyPr>
          <a:lstStyle/>
          <a:p>
            <a:pPr>
              <a:lnSpc>
                <a:spcPct val="200000"/>
              </a:lnSpc>
            </a:pPr>
            <a:r>
              <a:rPr lang="fa-IR" sz="4000" b="1" dirty="0">
                <a:solidFill>
                  <a:srgbClr val="FF0000"/>
                </a:solidFill>
              </a:rPr>
              <a:t>فصل </a:t>
            </a:r>
            <a:r>
              <a:rPr lang="fa-IR" sz="4000" b="1" dirty="0" smtClean="0">
                <a:solidFill>
                  <a:srgbClr val="FF0000"/>
                </a:solidFill>
              </a:rPr>
              <a:t>اول</a:t>
            </a:r>
          </a:p>
          <a:p>
            <a:pPr>
              <a:lnSpc>
                <a:spcPct val="200000"/>
              </a:lnSpc>
            </a:pPr>
            <a:r>
              <a:rPr lang="fa-IR" sz="4000" b="1" dirty="0" smtClean="0">
                <a:solidFill>
                  <a:srgbClr val="FF0000"/>
                </a:solidFill>
              </a:rPr>
              <a:t>  مفاهیم اولیه واصول کلی</a:t>
            </a:r>
            <a:r>
              <a:rPr lang="fa-IR" sz="4000" b="1" dirty="0">
                <a:solidFill>
                  <a:srgbClr val="FF0000"/>
                </a:solidFill>
              </a:rPr>
              <a:t> </a:t>
            </a:r>
            <a:r>
              <a:rPr lang="fa-IR" sz="4000" b="1" dirty="0" smtClean="0">
                <a:solidFill>
                  <a:srgbClr val="FF0000"/>
                </a:solidFill>
              </a:rPr>
              <a:t>گرفتن شرح حال</a:t>
            </a:r>
            <a:r>
              <a:rPr lang="en-US" sz="4000" b="1" dirty="0" smtClean="0">
                <a:solidFill>
                  <a:srgbClr val="FF0000"/>
                </a:solidFill>
              </a:rPr>
              <a:t> </a:t>
            </a:r>
            <a:endParaRPr lang="en-US" sz="2800" dirty="0">
              <a:solidFill>
                <a:srgbClr val="FF0000"/>
              </a:solidFill>
            </a:endParaRPr>
          </a:p>
        </p:txBody>
      </p:sp>
    </p:spTree>
    <p:extLst>
      <p:ext uri="{BB962C8B-B14F-4D97-AF65-F5344CB8AC3E}">
        <p14:creationId xmlns:p14="http://schemas.microsoft.com/office/powerpoint/2010/main" val="3472638588"/>
      </p:ext>
    </p:extLst>
  </p:cSld>
  <p:clrMapOvr>
    <a:masterClrMapping/>
  </p:clrMapOvr>
  <mc:AlternateContent xmlns:mc="http://schemas.openxmlformats.org/markup-compatibility/2006" xmlns:p14="http://schemas.microsoft.com/office/powerpoint/2010/main">
    <mc:Choice Requires="p14">
      <p:transition spd="slow" p14:dur="2000" advTm="2572"/>
    </mc:Choice>
    <mc:Fallback xmlns="">
      <p:transition spd="slow" advTm="257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nSpc>
                <a:spcPct val="150000"/>
              </a:lnSpc>
              <a:spcBef>
                <a:spcPct val="20000"/>
              </a:spcBef>
            </a:pPr>
            <a:r>
              <a:rPr lang="fa-IR" sz="3600" dirty="0">
                <a:solidFill>
                  <a:srgbClr val="FF0000"/>
                </a:solidFill>
                <a:ea typeface="+mn-ea"/>
              </a:rPr>
              <a:t>ارتباط موثر بین بهورز و بیمار موجب :</a:t>
            </a:r>
          </a:p>
        </p:txBody>
      </p:sp>
      <p:sp>
        <p:nvSpPr>
          <p:cNvPr id="3" name="Content Placeholder 2"/>
          <p:cNvSpPr>
            <a:spLocks noGrp="1"/>
          </p:cNvSpPr>
          <p:nvPr>
            <p:ph idx="1"/>
          </p:nvPr>
        </p:nvSpPr>
        <p:spPr>
          <a:xfrm>
            <a:off x="457200" y="1600200"/>
            <a:ext cx="8229600" cy="5029199"/>
          </a:xfrm>
        </p:spPr>
        <p:txBody>
          <a:bodyPr>
            <a:normAutofit/>
          </a:bodyPr>
          <a:lstStyle/>
          <a:p>
            <a:pPr marL="0" lvl="0" indent="0">
              <a:lnSpc>
                <a:spcPct val="170000"/>
              </a:lnSpc>
              <a:buNone/>
            </a:pPr>
            <a:r>
              <a:rPr lang="fa-IR" sz="3000" dirty="0" smtClean="0">
                <a:solidFill>
                  <a:prstClr val="black"/>
                </a:solidFill>
              </a:rPr>
              <a:t>کاهش علائم بیمار</a:t>
            </a:r>
          </a:p>
          <a:p>
            <a:pPr marL="0" lvl="0" indent="0">
              <a:lnSpc>
                <a:spcPct val="170000"/>
              </a:lnSpc>
              <a:buNone/>
            </a:pPr>
            <a:r>
              <a:rPr lang="fa-IR" sz="3000" dirty="0" smtClean="0">
                <a:solidFill>
                  <a:prstClr val="black"/>
                </a:solidFill>
              </a:rPr>
              <a:t>بهبود </a:t>
            </a:r>
            <a:r>
              <a:rPr lang="fa-IR" sz="3000" dirty="0">
                <a:solidFill>
                  <a:prstClr val="black"/>
                </a:solidFill>
              </a:rPr>
              <a:t>وضعیت عملکردی </a:t>
            </a:r>
            <a:r>
              <a:rPr lang="fa-IR" sz="3000" dirty="0" smtClean="0">
                <a:solidFill>
                  <a:prstClr val="black"/>
                </a:solidFill>
              </a:rPr>
              <a:t>بیمار</a:t>
            </a:r>
          </a:p>
          <a:p>
            <a:pPr marL="0" lvl="0" indent="0">
              <a:lnSpc>
                <a:spcPct val="170000"/>
              </a:lnSpc>
              <a:buNone/>
            </a:pPr>
            <a:r>
              <a:rPr lang="fa-IR" sz="3000" dirty="0" smtClean="0">
                <a:solidFill>
                  <a:prstClr val="black"/>
                </a:solidFill>
              </a:rPr>
              <a:t>کاهش دادخواهی</a:t>
            </a:r>
          </a:p>
          <a:p>
            <a:pPr marL="0" lvl="0" indent="0">
              <a:lnSpc>
                <a:spcPct val="170000"/>
              </a:lnSpc>
              <a:buNone/>
            </a:pPr>
            <a:r>
              <a:rPr lang="fa-IR" sz="3000" dirty="0" smtClean="0">
                <a:solidFill>
                  <a:prstClr val="black"/>
                </a:solidFill>
              </a:rPr>
              <a:t>کاهش </a:t>
            </a:r>
            <a:r>
              <a:rPr lang="fa-IR" sz="3000" dirty="0">
                <a:solidFill>
                  <a:prstClr val="black"/>
                </a:solidFill>
              </a:rPr>
              <a:t>خطاها و </a:t>
            </a:r>
            <a:r>
              <a:rPr lang="fa-IR" sz="3000" dirty="0" smtClean="0">
                <a:solidFill>
                  <a:prstClr val="black"/>
                </a:solidFill>
              </a:rPr>
              <a:t>اشتباهات</a:t>
            </a:r>
          </a:p>
          <a:p>
            <a:pPr marL="0" lvl="0" indent="0">
              <a:lnSpc>
                <a:spcPct val="170000"/>
              </a:lnSpc>
              <a:buNone/>
            </a:pPr>
            <a:r>
              <a:rPr lang="fa-IR" sz="3000" dirty="0" smtClean="0">
                <a:solidFill>
                  <a:prstClr val="black"/>
                </a:solidFill>
              </a:rPr>
              <a:t>نتایج </a:t>
            </a:r>
            <a:r>
              <a:rPr lang="fa-IR" sz="3000" dirty="0">
                <a:solidFill>
                  <a:prstClr val="black"/>
                </a:solidFill>
              </a:rPr>
              <a:t>بهتری را برای بیمار به همراه خواهد داشت.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40927"/>
      </p:ext>
    </p:extLst>
  </p:cSld>
  <p:clrMapOvr>
    <a:masterClrMapping/>
  </p:clrMapOvr>
  <mc:AlternateContent xmlns:mc="http://schemas.openxmlformats.org/markup-compatibility/2006" xmlns:p14="http://schemas.microsoft.com/office/powerpoint/2010/main">
    <mc:Choice Requires="p14">
      <p:transition spd="slow" p14:dur="2000" advTm="46239"/>
    </mc:Choice>
    <mc:Fallback xmlns="">
      <p:transition spd="slow" advTm="4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p:spPr>
        <p:txBody>
          <a:bodyPr>
            <a:normAutofit/>
          </a:bodyPr>
          <a:lstStyle/>
          <a:p>
            <a:r>
              <a:rPr lang="fa-IR" sz="3600" dirty="0">
                <a:solidFill>
                  <a:srgbClr val="FF0000"/>
                </a:solidFill>
              </a:rPr>
              <a:t>اصول </a:t>
            </a:r>
            <a:r>
              <a:rPr lang="fa-IR" sz="3600" dirty="0" smtClean="0">
                <a:solidFill>
                  <a:srgbClr val="FF0000"/>
                </a:solidFill>
              </a:rPr>
              <a:t>کلی گرفتن شرح حال</a:t>
            </a:r>
            <a:endParaRPr lang="en-US" sz="6000" dirty="0">
              <a:solidFill>
                <a:srgbClr val="FF0000"/>
              </a:solidFill>
            </a:endParaRPr>
          </a:p>
        </p:txBody>
      </p:sp>
      <p:sp>
        <p:nvSpPr>
          <p:cNvPr id="8" name="Content Placeholder 7"/>
          <p:cNvSpPr>
            <a:spLocks noGrp="1"/>
          </p:cNvSpPr>
          <p:nvPr>
            <p:ph idx="1"/>
          </p:nvPr>
        </p:nvSpPr>
        <p:spPr>
          <a:xfrm>
            <a:off x="228600" y="1219200"/>
            <a:ext cx="8458200" cy="5638800"/>
          </a:xfrm>
        </p:spPr>
        <p:txBody>
          <a:bodyPr>
            <a:normAutofit/>
          </a:bodyPr>
          <a:lstStyle/>
          <a:p>
            <a:pPr marL="0" indent="0">
              <a:buNone/>
            </a:pPr>
            <a:endParaRPr lang="fa-IR" dirty="0" smtClean="0"/>
          </a:p>
          <a:p>
            <a:pPr marL="0" indent="0">
              <a:lnSpc>
                <a:spcPct val="170000"/>
              </a:lnSpc>
              <a:buNone/>
            </a:pPr>
            <a:r>
              <a:rPr lang="fa-IR" dirty="0" smtClean="0"/>
              <a:t>1- محیط مناسب برای مصاحبه و معاینه</a:t>
            </a:r>
          </a:p>
          <a:p>
            <a:pPr marL="0" indent="0">
              <a:lnSpc>
                <a:spcPct val="170000"/>
              </a:lnSpc>
              <a:buNone/>
            </a:pPr>
            <a:r>
              <a:rPr lang="fa-IR" dirty="0" smtClean="0"/>
              <a:t>2-توجه به راحتی و احترام به بیمار</a:t>
            </a:r>
          </a:p>
          <a:p>
            <a:pPr marL="0" indent="0">
              <a:lnSpc>
                <a:spcPct val="170000"/>
              </a:lnSpc>
              <a:buNone/>
            </a:pPr>
            <a:r>
              <a:rPr lang="fa-IR" dirty="0" smtClean="0"/>
              <a:t>3- رفتار و ظاهر بهورز</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0" y="3581400"/>
            <a:ext cx="4707340" cy="32766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7477360"/>
      </p:ext>
    </p:extLst>
  </p:cSld>
  <p:clrMapOvr>
    <a:masterClrMapping/>
  </p:clrMapOvr>
  <mc:AlternateContent xmlns:mc="http://schemas.openxmlformats.org/markup-compatibility/2006" xmlns:p14="http://schemas.microsoft.com/office/powerpoint/2010/main">
    <mc:Choice Requires="p14">
      <p:transition spd="slow" p14:dur="2000" advTm="30202"/>
    </mc:Choice>
    <mc:Fallback xmlns="">
      <p:transition spd="slow" advTm="3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p:spPr>
        <p:txBody>
          <a:bodyPr>
            <a:normAutofit/>
          </a:bodyPr>
          <a:lstStyle/>
          <a:p>
            <a:r>
              <a:rPr lang="fa-IR" sz="3600" dirty="0">
                <a:solidFill>
                  <a:srgbClr val="FF0000"/>
                </a:solidFill>
              </a:rPr>
              <a:t>اصول </a:t>
            </a:r>
            <a:r>
              <a:rPr lang="fa-IR" sz="3600" dirty="0" smtClean="0">
                <a:solidFill>
                  <a:srgbClr val="FF0000"/>
                </a:solidFill>
              </a:rPr>
              <a:t>کلی گرفتن شرح حال</a:t>
            </a:r>
            <a:endParaRPr lang="en-US" sz="6000" dirty="0">
              <a:solidFill>
                <a:srgbClr val="FF0000"/>
              </a:solidFill>
            </a:endParaRPr>
          </a:p>
        </p:txBody>
      </p:sp>
      <p:sp>
        <p:nvSpPr>
          <p:cNvPr id="8" name="Content Placeholder 7"/>
          <p:cNvSpPr>
            <a:spLocks noGrp="1"/>
          </p:cNvSpPr>
          <p:nvPr>
            <p:ph idx="1"/>
          </p:nvPr>
        </p:nvSpPr>
        <p:spPr>
          <a:xfrm>
            <a:off x="228600" y="1219200"/>
            <a:ext cx="8458200" cy="5638800"/>
          </a:xfrm>
        </p:spPr>
        <p:txBody>
          <a:bodyPr>
            <a:normAutofit fontScale="32500" lnSpcReduction="20000"/>
          </a:bodyPr>
          <a:lstStyle/>
          <a:p>
            <a:pPr marL="0" indent="0">
              <a:buNone/>
            </a:pPr>
            <a:endParaRPr lang="fa-IR" dirty="0" smtClean="0"/>
          </a:p>
          <a:p>
            <a:pPr marL="0" indent="0">
              <a:lnSpc>
                <a:spcPct val="170000"/>
              </a:lnSpc>
              <a:buNone/>
            </a:pPr>
            <a:r>
              <a:rPr lang="fa-IR" sz="9200" dirty="0" smtClean="0"/>
              <a:t>4- نکته برداری حین گرفتن شرح حال</a:t>
            </a:r>
          </a:p>
          <a:p>
            <a:pPr marL="0" indent="0">
              <a:lnSpc>
                <a:spcPct val="170000"/>
              </a:lnSpc>
              <a:buNone/>
            </a:pPr>
            <a:r>
              <a:rPr lang="fa-IR" sz="9200" dirty="0" smtClean="0"/>
              <a:t>5- شروع مصاحبه با سوالات کلی وباز</a:t>
            </a:r>
          </a:p>
          <a:p>
            <a:pPr marL="0" indent="0">
              <a:lnSpc>
                <a:spcPct val="170000"/>
              </a:lnSpc>
              <a:buNone/>
            </a:pPr>
            <a:r>
              <a:rPr lang="fa-IR" sz="9200" dirty="0" smtClean="0"/>
              <a:t>6- ادامه مصاحبه با راهنمایی بیمار </a:t>
            </a:r>
            <a:endParaRPr lang="en-US" sz="9200" dirty="0" smtClean="0"/>
          </a:p>
          <a:p>
            <a:pPr marL="0" indent="0">
              <a:lnSpc>
                <a:spcPct val="170000"/>
              </a:lnSpc>
              <a:buNone/>
            </a:pPr>
            <a:r>
              <a:rPr lang="fa-IR" sz="9200" dirty="0" smtClean="0"/>
              <a:t>برای بیان جرئیات و سوالات بسته</a:t>
            </a:r>
          </a:p>
          <a:p>
            <a:pPr marL="0" indent="0">
              <a:lnSpc>
                <a:spcPct val="170000"/>
              </a:lnSpc>
              <a:buNone/>
            </a:pPr>
            <a:r>
              <a:rPr lang="fa-IR" sz="9200" dirty="0" smtClean="0"/>
              <a:t>8- سوالات حساسیت برانگیز را در اواخر شرح حال</a:t>
            </a:r>
          </a:p>
          <a:p>
            <a:pPr marL="0" indent="0">
              <a:lnSpc>
                <a:spcPct val="170000"/>
              </a:lnSpc>
              <a:buNone/>
            </a:pPr>
            <a:r>
              <a:rPr lang="fa-IR" sz="9200" dirty="0" smtClean="0"/>
              <a:t>9- ختم مناسب مصاحبه و شرح حال</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676400"/>
            <a:ext cx="3505199" cy="291884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5133710"/>
      </p:ext>
    </p:extLst>
  </p:cSld>
  <p:clrMapOvr>
    <a:masterClrMapping/>
  </p:clrMapOvr>
  <mc:AlternateContent xmlns:mc="http://schemas.openxmlformats.org/markup-compatibility/2006" xmlns:p14="http://schemas.microsoft.com/office/powerpoint/2010/main">
    <mc:Choice Requires="p14">
      <p:transition spd="slow" p14:dur="2000" advTm="54198"/>
    </mc:Choice>
    <mc:Fallback xmlns="">
      <p:transition spd="slow" advTm="5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49" y="381000"/>
            <a:ext cx="8229600" cy="1447800"/>
          </a:xfrm>
        </p:spPr>
        <p:txBody>
          <a:bodyPr>
            <a:noAutofit/>
          </a:bodyPr>
          <a:lstStyle/>
          <a:p>
            <a:pPr>
              <a:lnSpc>
                <a:spcPct val="150000"/>
              </a:lnSpc>
            </a:pPr>
            <a:r>
              <a:rPr lang="fa-IR" sz="2800" dirty="0" smtClean="0">
                <a:solidFill>
                  <a:srgbClr val="FF0000"/>
                </a:solidFill>
              </a:rPr>
              <a:t>رعایت </a:t>
            </a:r>
            <a:r>
              <a:rPr lang="fa-IR" sz="2800" dirty="0">
                <a:solidFill>
                  <a:srgbClr val="FF0000"/>
                </a:solidFill>
              </a:rPr>
              <a:t>اصول و تکنیک های مصاحبه و گرفتن شرح حال </a:t>
            </a:r>
          </a:p>
        </p:txBody>
      </p:sp>
      <p:sp>
        <p:nvSpPr>
          <p:cNvPr id="3" name="Content Placeholder 2"/>
          <p:cNvSpPr>
            <a:spLocks noGrp="1"/>
          </p:cNvSpPr>
          <p:nvPr>
            <p:ph sz="half" idx="1"/>
          </p:nvPr>
        </p:nvSpPr>
        <p:spPr>
          <a:xfrm>
            <a:off x="461749" y="2133600"/>
            <a:ext cx="8229600" cy="4038600"/>
          </a:xfrm>
        </p:spPr>
        <p:txBody>
          <a:bodyPr>
            <a:normAutofit/>
          </a:bodyPr>
          <a:lstStyle/>
          <a:p>
            <a:pPr algn="just">
              <a:lnSpc>
                <a:spcPct val="150000"/>
              </a:lnSpc>
              <a:buFont typeface="Wingdings" panose="05000000000000000000" pitchFamily="2" charset="2"/>
              <a:buChar char="Ø"/>
            </a:pPr>
            <a:r>
              <a:rPr lang="fa-IR" dirty="0" smtClean="0"/>
              <a:t>سعی </a:t>
            </a:r>
            <a:r>
              <a:rPr lang="fa-IR" dirty="0"/>
              <a:t>کنید محیطی فراهم </a:t>
            </a:r>
            <a:r>
              <a:rPr lang="fa-IR" dirty="0" smtClean="0"/>
              <a:t>آورید </a:t>
            </a:r>
            <a:r>
              <a:rPr lang="fa-IR" dirty="0"/>
              <a:t>که </a:t>
            </a:r>
            <a:r>
              <a:rPr lang="fa-IR" dirty="0" smtClean="0"/>
              <a:t>ساکت،</a:t>
            </a:r>
            <a:r>
              <a:rPr lang="en-US" dirty="0" smtClean="0"/>
              <a:t> </a:t>
            </a:r>
            <a:r>
              <a:rPr lang="fa-IR" dirty="0" smtClean="0"/>
              <a:t>خصوصی </a:t>
            </a:r>
            <a:r>
              <a:rPr lang="fa-IR" dirty="0"/>
              <a:t>و بدور از مزاحمت </a:t>
            </a:r>
            <a:r>
              <a:rPr lang="fa-IR" dirty="0" smtClean="0"/>
              <a:t>باشد.</a:t>
            </a:r>
            <a:endParaRPr lang="en-US" dirty="0" smtClean="0"/>
          </a:p>
          <a:p>
            <a:pPr algn="just">
              <a:lnSpc>
                <a:spcPct val="150000"/>
              </a:lnSpc>
              <a:buFont typeface="Wingdings" panose="05000000000000000000" pitchFamily="2" charset="2"/>
              <a:buChar char="Ø"/>
            </a:pPr>
            <a:r>
              <a:rPr lang="fa-IR" dirty="0" smtClean="0"/>
              <a:t> </a:t>
            </a:r>
            <a:r>
              <a:rPr lang="fa-IR" dirty="0"/>
              <a:t>طوری بنشینید که برای بیمار قابل قبول باشد و مطمئن شوید که او راحت </a:t>
            </a:r>
            <a:r>
              <a:rPr lang="fa-IR" dirty="0" smtClean="0"/>
              <a:t>است. بیمار </a:t>
            </a:r>
            <a:r>
              <a:rPr lang="fa-IR" dirty="0"/>
              <a:t>را با نام و عنوان خطاب </a:t>
            </a:r>
            <a:r>
              <a:rPr lang="fa-IR" dirty="0" smtClean="0"/>
              <a:t>کنید، مثلا </a:t>
            </a:r>
            <a:r>
              <a:rPr lang="fa-IR" dirty="0"/>
              <a:t>خانم </a:t>
            </a:r>
            <a:r>
              <a:rPr lang="fa-IR" dirty="0" smtClean="0"/>
              <a:t>محمدی</a:t>
            </a:r>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2287268"/>
      </p:ext>
    </p:extLst>
  </p:cSld>
  <p:clrMapOvr>
    <a:masterClrMapping/>
  </p:clrMapOvr>
  <mc:AlternateContent xmlns:mc="http://schemas.openxmlformats.org/markup-compatibility/2006" xmlns:p14="http://schemas.microsoft.com/office/powerpoint/2010/main">
    <mc:Choice Requires="p14">
      <p:transition spd="slow" p14:dur="2000" advTm="92415"/>
    </mc:Choice>
    <mc:Fallback xmlns="">
      <p:transition spd="slow" advTm="9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noAutofit/>
          </a:bodyPr>
          <a:lstStyle/>
          <a:p>
            <a:pPr>
              <a:lnSpc>
                <a:spcPct val="150000"/>
              </a:lnSpc>
            </a:pPr>
            <a:r>
              <a:rPr lang="fa-IR" sz="2800" dirty="0" smtClean="0">
                <a:solidFill>
                  <a:srgbClr val="FF0000"/>
                </a:solidFill>
              </a:rPr>
              <a:t>رعایت </a:t>
            </a:r>
            <a:r>
              <a:rPr lang="fa-IR" sz="2800" dirty="0">
                <a:solidFill>
                  <a:srgbClr val="FF0000"/>
                </a:solidFill>
              </a:rPr>
              <a:t>اصول و تکنیک های مصاحبه و گرفتن شرح حال </a:t>
            </a:r>
          </a:p>
        </p:txBody>
      </p:sp>
      <p:sp>
        <p:nvSpPr>
          <p:cNvPr id="3" name="Content Placeholder 2"/>
          <p:cNvSpPr>
            <a:spLocks noGrp="1"/>
          </p:cNvSpPr>
          <p:nvPr>
            <p:ph sz="half" idx="1"/>
          </p:nvPr>
        </p:nvSpPr>
        <p:spPr>
          <a:xfrm>
            <a:off x="457200" y="2514600"/>
            <a:ext cx="8229600" cy="3048000"/>
          </a:xfrm>
        </p:spPr>
        <p:txBody>
          <a:bodyPr>
            <a:normAutofit/>
          </a:bodyPr>
          <a:lstStyle/>
          <a:p>
            <a:pPr algn="just">
              <a:lnSpc>
                <a:spcPct val="150000"/>
              </a:lnSpc>
              <a:buFont typeface="Wingdings" panose="05000000000000000000" pitchFamily="2" charset="2"/>
              <a:buChar char="Ø"/>
            </a:pPr>
            <a:r>
              <a:rPr lang="fa-IR" dirty="0" smtClean="0"/>
              <a:t>شرح </a:t>
            </a:r>
            <a:r>
              <a:rPr lang="fa-IR" dirty="0"/>
              <a:t>حال را با سوالات کلی شروع کنید</a:t>
            </a:r>
            <a:r>
              <a:rPr lang="fa-IR" dirty="0" smtClean="0"/>
              <a:t>:"چه </a:t>
            </a:r>
            <a:r>
              <a:rPr lang="fa-IR" dirty="0"/>
              <a:t>شد که به خانه بهداشت آمدید </a:t>
            </a:r>
            <a:r>
              <a:rPr lang="fa-IR" dirty="0" smtClean="0"/>
              <a:t>؟...آیا </a:t>
            </a:r>
            <a:r>
              <a:rPr lang="fa-IR" dirty="0"/>
              <a:t>چیز دیگری هست</a:t>
            </a:r>
            <a:r>
              <a:rPr lang="fa-IR" dirty="0" smtClean="0"/>
              <a:t>؟...در </a:t>
            </a:r>
            <a:r>
              <a:rPr lang="fa-IR" dirty="0"/>
              <a:t>مورد آن برایم صحبت </a:t>
            </a:r>
            <a:r>
              <a:rPr lang="fa-IR" dirty="0" smtClean="0"/>
              <a:t>کنید."</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0569282"/>
      </p:ext>
    </p:extLst>
  </p:cSld>
  <p:clrMapOvr>
    <a:masterClrMapping/>
  </p:clrMapOvr>
  <mc:AlternateContent xmlns:mc="http://schemas.openxmlformats.org/markup-compatibility/2006" xmlns:p14="http://schemas.microsoft.com/office/powerpoint/2010/main">
    <mc:Choice Requires="p14">
      <p:transition spd="slow" p14:dur="2000" advTm="19209"/>
    </mc:Choice>
    <mc:Fallback xmlns="">
      <p:transition spd="slow" advTm="1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fa-IR" sz="3600" dirty="0" smtClean="0">
                <a:solidFill>
                  <a:srgbClr val="FF0000"/>
                </a:solidFill>
                <a:cs typeface="B Yagut" panose="00000400000000000000" pitchFamily="2" charset="-78"/>
              </a:rPr>
              <a:t> </a:t>
            </a:r>
            <a:r>
              <a:rPr lang="fa-IR" sz="3200" dirty="0" smtClean="0">
                <a:solidFill>
                  <a:srgbClr val="FF0000"/>
                </a:solidFill>
              </a:rPr>
              <a:t> </a:t>
            </a:r>
            <a:r>
              <a:rPr lang="fa-IR" sz="3200" dirty="0">
                <a:solidFill>
                  <a:srgbClr val="FF0000"/>
                </a:solidFill>
              </a:rPr>
              <a:t>رعایت اصول و تکنیک های مصاحبه و گرفتن شرح حال </a:t>
            </a:r>
            <a:endParaRPr lang="fa-IR" sz="4000" dirty="0">
              <a:solidFill>
                <a:srgbClr val="FF0000"/>
              </a:solidFill>
            </a:endParaRPr>
          </a:p>
        </p:txBody>
      </p:sp>
      <p:sp>
        <p:nvSpPr>
          <p:cNvPr id="3" name="Content Placeholder 2"/>
          <p:cNvSpPr>
            <a:spLocks noGrp="1"/>
          </p:cNvSpPr>
          <p:nvPr>
            <p:ph idx="1"/>
          </p:nvPr>
        </p:nvSpPr>
        <p:spPr>
          <a:xfrm>
            <a:off x="457200" y="1905000"/>
            <a:ext cx="8229600" cy="4800600"/>
          </a:xfrm>
        </p:spPr>
        <p:txBody>
          <a:bodyPr>
            <a:noAutofit/>
          </a:bodyPr>
          <a:lstStyle/>
          <a:p>
            <a:pPr lvl="0" algn="just">
              <a:lnSpc>
                <a:spcPct val="115000"/>
              </a:lnSpc>
              <a:spcBef>
                <a:spcPts val="0"/>
              </a:spcBef>
              <a:buFont typeface="Wingdings" panose="05000000000000000000" pitchFamily="2" charset="2"/>
              <a:buChar char="ü"/>
            </a:pPr>
            <a:r>
              <a:rPr lang="fa-IR" sz="2800" dirty="0" smtClean="0">
                <a:latin typeface="Symbol"/>
                <a:ea typeface="Times New Roman"/>
              </a:rPr>
              <a:t>اولین </a:t>
            </a:r>
            <a:r>
              <a:rPr lang="fa-IR" sz="2800" dirty="0">
                <a:latin typeface="Symbol"/>
                <a:ea typeface="Times New Roman"/>
              </a:rPr>
              <a:t>منبع جمع آوری اطلاعات خود بیمار می </a:t>
            </a:r>
            <a:r>
              <a:rPr lang="fa-IR" sz="2800" dirty="0" smtClean="0">
                <a:latin typeface="Symbol"/>
                <a:ea typeface="Times New Roman"/>
              </a:rPr>
              <a:t>باشد.</a:t>
            </a:r>
            <a:r>
              <a:rPr lang="en-US" sz="2800" dirty="0" smtClean="0">
                <a:latin typeface="Symbol"/>
                <a:ea typeface="Times New Roman"/>
              </a:rPr>
              <a:t> </a:t>
            </a:r>
            <a:r>
              <a:rPr lang="fa-IR" sz="2800" dirty="0" smtClean="0">
                <a:latin typeface="Symbol"/>
                <a:ea typeface="Times New Roman"/>
              </a:rPr>
              <a:t>البته </a:t>
            </a:r>
            <a:r>
              <a:rPr lang="fa-IR" sz="2800" dirty="0">
                <a:latin typeface="Symbol"/>
                <a:ea typeface="Times New Roman"/>
              </a:rPr>
              <a:t>منابع دیگری نیز نظیر خانواده </a:t>
            </a:r>
            <a:r>
              <a:rPr lang="fa-IR" sz="2800" dirty="0" smtClean="0">
                <a:latin typeface="Symbol"/>
                <a:ea typeface="Times New Roman"/>
              </a:rPr>
              <a:t>بیمار،</a:t>
            </a:r>
            <a:r>
              <a:rPr lang="en-US" sz="2800" dirty="0" smtClean="0">
                <a:latin typeface="Symbol"/>
                <a:ea typeface="Times New Roman"/>
              </a:rPr>
              <a:t> </a:t>
            </a:r>
            <a:r>
              <a:rPr lang="fa-IR" sz="2800" dirty="0" smtClean="0">
                <a:latin typeface="Symbol"/>
                <a:ea typeface="Times New Roman"/>
              </a:rPr>
              <a:t>دوستان وی،</a:t>
            </a:r>
            <a:r>
              <a:rPr lang="en-US" sz="2800" dirty="0" smtClean="0">
                <a:latin typeface="Symbol"/>
                <a:ea typeface="Times New Roman"/>
              </a:rPr>
              <a:t> </a:t>
            </a:r>
            <a:r>
              <a:rPr lang="fa-IR" sz="2800" dirty="0" smtClean="0">
                <a:latin typeface="Symbol"/>
                <a:ea typeface="Times New Roman"/>
              </a:rPr>
              <a:t>گزارشات </a:t>
            </a:r>
            <a:r>
              <a:rPr lang="fa-IR" sz="2800" dirty="0">
                <a:latin typeface="Symbol"/>
                <a:ea typeface="Times New Roman"/>
              </a:rPr>
              <a:t>پزشکی موجود ومشاوره با اعضای تیم درمان جهت جمع آوری داده ها وجوددارد</a:t>
            </a:r>
            <a:r>
              <a:rPr lang="fa-IR" sz="2800" dirty="0" smtClean="0">
                <a:latin typeface="Symbol"/>
                <a:ea typeface="Times New Roman"/>
              </a:rPr>
              <a:t>.</a:t>
            </a:r>
          </a:p>
          <a:p>
            <a:pPr lvl="0" algn="just">
              <a:lnSpc>
                <a:spcPct val="115000"/>
              </a:lnSpc>
              <a:spcBef>
                <a:spcPts val="0"/>
              </a:spcBef>
              <a:buFont typeface="Wingdings" panose="05000000000000000000" pitchFamily="2" charset="2"/>
              <a:buChar char="ü"/>
            </a:pPr>
            <a:endParaRPr lang="en-US" sz="2800" dirty="0">
              <a:latin typeface="Franklin Gothic Medium"/>
              <a:ea typeface="Times New Roman"/>
            </a:endParaRPr>
          </a:p>
          <a:p>
            <a:pPr lvl="0" algn="just">
              <a:lnSpc>
                <a:spcPct val="115000"/>
              </a:lnSpc>
              <a:spcBef>
                <a:spcPts val="0"/>
              </a:spcBef>
              <a:spcAft>
                <a:spcPts val="1000"/>
              </a:spcAft>
              <a:buFont typeface="Wingdings" panose="05000000000000000000" pitchFamily="2" charset="2"/>
              <a:buChar char="ü"/>
            </a:pPr>
            <a:r>
              <a:rPr lang="fa-IR" sz="2800" dirty="0" smtClean="0">
                <a:latin typeface="Symbol"/>
                <a:ea typeface="Times New Roman"/>
              </a:rPr>
              <a:t>قبل </a:t>
            </a:r>
            <a:r>
              <a:rPr lang="fa-IR" sz="2800" dirty="0">
                <a:latin typeface="Symbol"/>
                <a:ea typeface="Times New Roman"/>
              </a:rPr>
              <a:t>از انجام </a:t>
            </a:r>
            <a:r>
              <a:rPr lang="fa-IR" sz="2800" dirty="0" smtClean="0">
                <a:latin typeface="Symbol"/>
                <a:ea typeface="Times New Roman"/>
              </a:rPr>
              <a:t>مصاحبه،</a:t>
            </a:r>
            <a:r>
              <a:rPr lang="en-US" sz="2800" dirty="0" smtClean="0">
                <a:latin typeface="Symbol"/>
                <a:ea typeface="Times New Roman"/>
              </a:rPr>
              <a:t> </a:t>
            </a:r>
            <a:r>
              <a:rPr lang="fa-IR" sz="2800" dirty="0" smtClean="0">
                <a:latin typeface="Symbol"/>
                <a:ea typeface="Times New Roman"/>
              </a:rPr>
              <a:t>خود </a:t>
            </a:r>
            <a:r>
              <a:rPr lang="fa-IR" sz="2800" dirty="0">
                <a:latin typeface="Symbol"/>
                <a:ea typeface="Times New Roman"/>
              </a:rPr>
              <a:t>را معرفی نموده و هدف از جمع آوری اطلاعات و زمان آن را به اطلاع بیمار برسانید</a:t>
            </a:r>
            <a:r>
              <a:rPr lang="fa-IR" sz="2800" dirty="0" smtClean="0">
                <a:latin typeface="Symbol"/>
                <a:ea typeface="Times New Roman"/>
              </a:rPr>
              <a:t>.</a:t>
            </a:r>
            <a:endParaRPr lang="en-US" sz="2800" dirty="0" smtClean="0">
              <a:latin typeface="Symbol"/>
              <a:ea typeface="Times New Roman"/>
            </a:endParaRPr>
          </a:p>
          <a:p>
            <a:pPr lvl="0" algn="just">
              <a:lnSpc>
                <a:spcPct val="115000"/>
              </a:lnSpc>
              <a:spcBef>
                <a:spcPts val="0"/>
              </a:spcBef>
              <a:spcAft>
                <a:spcPts val="1000"/>
              </a:spcAft>
              <a:buFont typeface="Wingdings" panose="05000000000000000000" pitchFamily="2" charset="2"/>
              <a:buChar char="ü"/>
            </a:pPr>
            <a:r>
              <a:rPr lang="fa-IR" sz="2800" dirty="0">
                <a:solidFill>
                  <a:prstClr val="black"/>
                </a:solidFill>
                <a:latin typeface="Symbol"/>
                <a:ea typeface="Times New Roman"/>
              </a:rPr>
              <a:t>هنگام گرفتن شرح </a:t>
            </a:r>
            <a:r>
              <a:rPr lang="fa-IR" sz="2800" dirty="0" smtClean="0">
                <a:solidFill>
                  <a:prstClr val="black"/>
                </a:solidFill>
                <a:latin typeface="Symbol"/>
                <a:ea typeface="Times New Roman"/>
              </a:rPr>
              <a:t>حال،</a:t>
            </a:r>
            <a:r>
              <a:rPr lang="en-US" sz="2800" dirty="0" smtClean="0">
                <a:solidFill>
                  <a:prstClr val="black"/>
                </a:solidFill>
                <a:latin typeface="Symbol"/>
                <a:ea typeface="Times New Roman"/>
              </a:rPr>
              <a:t> </a:t>
            </a:r>
            <a:r>
              <a:rPr lang="fa-IR" sz="2800" dirty="0" smtClean="0">
                <a:solidFill>
                  <a:prstClr val="black"/>
                </a:solidFill>
                <a:latin typeface="Symbol"/>
                <a:ea typeface="Times New Roman"/>
              </a:rPr>
              <a:t>نظم </a:t>
            </a:r>
            <a:r>
              <a:rPr lang="fa-IR" sz="2800" dirty="0">
                <a:solidFill>
                  <a:prstClr val="black"/>
                </a:solidFill>
                <a:latin typeface="Symbol"/>
                <a:ea typeface="Times New Roman"/>
              </a:rPr>
              <a:t>وترتیب را رعایت کنید</a:t>
            </a:r>
            <a:r>
              <a:rPr lang="fa-IR" sz="2800" dirty="0" smtClean="0">
                <a:solidFill>
                  <a:prstClr val="black"/>
                </a:solidFill>
                <a:latin typeface="Symbol"/>
                <a:ea typeface="Times New Roman"/>
              </a:rPr>
              <a:t>.</a:t>
            </a:r>
            <a:endParaRPr lang="en-US" sz="2800" dirty="0">
              <a:solidFill>
                <a:prstClr val="black"/>
              </a:solidFill>
              <a:latin typeface="Franklin Gothic Medium"/>
              <a:ea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7976595"/>
      </p:ext>
    </p:extLst>
  </p:cSld>
  <p:clrMapOvr>
    <a:masterClrMapping/>
  </p:clrMapOvr>
  <mc:AlternateContent xmlns:mc="http://schemas.openxmlformats.org/markup-compatibility/2006" xmlns:p14="http://schemas.microsoft.com/office/powerpoint/2010/main">
    <mc:Choice Requires="p14">
      <p:transition spd="slow" p14:dur="2000" advTm="93368"/>
    </mc:Choice>
    <mc:Fallback xmlns="">
      <p:transition spd="slow" advTm="9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nSpc>
                <a:spcPct val="150000"/>
              </a:lnSpc>
            </a:pPr>
            <a:r>
              <a:rPr lang="fa-IR" sz="2800" dirty="0" smtClean="0">
                <a:solidFill>
                  <a:srgbClr val="FF0000"/>
                </a:solidFill>
              </a:rPr>
              <a:t> </a:t>
            </a:r>
            <a:r>
              <a:rPr lang="fa-IR" sz="3200" dirty="0" smtClean="0">
                <a:solidFill>
                  <a:srgbClr val="FF0000"/>
                </a:solidFill>
              </a:rPr>
              <a:t>رعایت </a:t>
            </a:r>
            <a:r>
              <a:rPr lang="fa-IR" sz="3200" dirty="0">
                <a:solidFill>
                  <a:srgbClr val="FF0000"/>
                </a:solidFill>
              </a:rPr>
              <a:t>اصول و تکنیک های مصاحبه و گرفتن شرح حال </a:t>
            </a:r>
          </a:p>
        </p:txBody>
      </p:sp>
      <p:sp>
        <p:nvSpPr>
          <p:cNvPr id="3" name="Content Placeholder 2"/>
          <p:cNvSpPr>
            <a:spLocks noGrp="1"/>
          </p:cNvSpPr>
          <p:nvPr>
            <p:ph idx="1"/>
          </p:nvPr>
        </p:nvSpPr>
        <p:spPr>
          <a:xfrm>
            <a:off x="421943" y="1981200"/>
            <a:ext cx="8229600" cy="4312693"/>
          </a:xfrm>
        </p:spPr>
        <p:txBody>
          <a:bodyPr>
            <a:noAutofit/>
          </a:bodyPr>
          <a:lstStyle/>
          <a:p>
            <a:pPr lvl="0" algn="just">
              <a:lnSpc>
                <a:spcPct val="115000"/>
              </a:lnSpc>
              <a:spcBef>
                <a:spcPts val="0"/>
              </a:spcBef>
              <a:spcAft>
                <a:spcPts val="1000"/>
              </a:spcAft>
              <a:buFont typeface="Wingdings" panose="05000000000000000000" pitchFamily="2" charset="2"/>
              <a:buChar char="Ø"/>
            </a:pPr>
            <a:r>
              <a:rPr lang="fa-IR" sz="2800" dirty="0" smtClean="0">
                <a:latin typeface="Symbol"/>
                <a:ea typeface="Times New Roman"/>
              </a:rPr>
              <a:t>سوالات </a:t>
            </a:r>
            <a:r>
              <a:rPr lang="fa-IR" sz="2800" dirty="0">
                <a:latin typeface="Symbol"/>
                <a:ea typeface="Times New Roman"/>
              </a:rPr>
              <a:t>را بطور مستقیم وبدون ابهام مطرح نمایید.</a:t>
            </a:r>
            <a:endParaRPr lang="en-US" sz="2800" dirty="0">
              <a:latin typeface="Franklin Gothic Medium"/>
              <a:ea typeface="Times New Roman"/>
            </a:endParaRPr>
          </a:p>
          <a:p>
            <a:pPr lvl="0" algn="just">
              <a:lnSpc>
                <a:spcPct val="115000"/>
              </a:lnSpc>
              <a:spcBef>
                <a:spcPts val="0"/>
              </a:spcBef>
              <a:spcAft>
                <a:spcPts val="1000"/>
              </a:spcAft>
              <a:buFont typeface="Wingdings" panose="05000000000000000000" pitchFamily="2" charset="2"/>
              <a:buChar char="Ø"/>
            </a:pPr>
            <a:r>
              <a:rPr lang="fa-IR" sz="2800" dirty="0">
                <a:latin typeface="Symbol"/>
                <a:ea typeface="Times New Roman"/>
              </a:rPr>
              <a:t>سعی کنید سوالات از هرگونه قضاوتی بدور باشد .</a:t>
            </a:r>
            <a:endParaRPr lang="en-US" sz="2800" dirty="0">
              <a:latin typeface="Franklin Gothic Medium"/>
              <a:ea typeface="Times New Roman"/>
            </a:endParaRPr>
          </a:p>
          <a:p>
            <a:pPr lvl="0" algn="just">
              <a:lnSpc>
                <a:spcPct val="115000"/>
              </a:lnSpc>
              <a:spcBef>
                <a:spcPts val="0"/>
              </a:spcBef>
              <a:spcAft>
                <a:spcPts val="1000"/>
              </a:spcAft>
              <a:buFont typeface="Wingdings" panose="05000000000000000000" pitchFamily="2" charset="2"/>
              <a:buChar char="Ø"/>
            </a:pPr>
            <a:r>
              <a:rPr lang="fa-IR" sz="2800" dirty="0">
                <a:latin typeface="Symbol"/>
                <a:ea typeface="Times New Roman"/>
              </a:rPr>
              <a:t>به طور فعال به بیمار گوش کنید.</a:t>
            </a:r>
            <a:endParaRPr lang="en-US" sz="2800" dirty="0">
              <a:latin typeface="Franklin Gothic Medium"/>
              <a:ea typeface="Times New Roman"/>
            </a:endParaRPr>
          </a:p>
          <a:p>
            <a:pPr lvl="0" algn="just">
              <a:lnSpc>
                <a:spcPct val="115000"/>
              </a:lnSpc>
              <a:spcBef>
                <a:spcPts val="0"/>
              </a:spcBef>
              <a:spcAft>
                <a:spcPts val="1000"/>
              </a:spcAft>
              <a:buFont typeface="Wingdings" panose="05000000000000000000" pitchFamily="2" charset="2"/>
              <a:buChar char="Ø"/>
            </a:pPr>
            <a:r>
              <a:rPr lang="fa-IR" sz="2800" dirty="0">
                <a:latin typeface="Symbol"/>
                <a:ea typeface="Times New Roman"/>
              </a:rPr>
              <a:t>به فرهنگ بیمار توجه کنید.</a:t>
            </a:r>
            <a:endParaRPr lang="en-US" sz="2800" dirty="0">
              <a:latin typeface="Franklin Gothic Medium"/>
              <a:ea typeface="Times New Roman"/>
            </a:endParaRPr>
          </a:p>
          <a:p>
            <a:pPr lvl="0" algn="just">
              <a:lnSpc>
                <a:spcPct val="115000"/>
              </a:lnSpc>
              <a:spcBef>
                <a:spcPts val="0"/>
              </a:spcBef>
              <a:spcAft>
                <a:spcPts val="1000"/>
              </a:spcAft>
              <a:buFont typeface="Wingdings" panose="05000000000000000000" pitchFamily="2" charset="2"/>
              <a:buChar char="Ø"/>
            </a:pPr>
            <a:r>
              <a:rPr lang="fa-IR" sz="2800" dirty="0">
                <a:latin typeface="Symbol"/>
                <a:ea typeface="Times New Roman"/>
              </a:rPr>
              <a:t>گرم وصمیمی رفتار کنید ولی ارتباط حرفه ای خود را حفظ کنید. </a:t>
            </a:r>
            <a:endParaRPr lang="en-US" sz="2800" dirty="0">
              <a:latin typeface="Franklin Gothic Medium"/>
              <a:ea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4054924"/>
      </p:ext>
    </p:extLst>
  </p:cSld>
  <p:clrMapOvr>
    <a:masterClrMapping/>
  </p:clrMapOvr>
  <mc:AlternateContent xmlns:mc="http://schemas.openxmlformats.org/markup-compatibility/2006" xmlns:p14="http://schemas.microsoft.com/office/powerpoint/2010/main">
    <mc:Choice Requires="p14">
      <p:transition spd="slow" p14:dur="2000" advTm="37354"/>
    </mc:Choice>
    <mc:Fallback xmlns="">
      <p:transition spd="slow" advTm="3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44562"/>
          </a:xfrm>
        </p:spPr>
        <p:txBody>
          <a:bodyPr>
            <a:normAutofit/>
          </a:bodyPr>
          <a:lstStyle/>
          <a:p>
            <a:pPr marL="342900" lvl="0" indent="-342900">
              <a:spcBef>
                <a:spcPct val="20000"/>
              </a:spcBef>
            </a:pPr>
            <a:r>
              <a:rPr lang="fa-IR" sz="2800" dirty="0">
                <a:solidFill>
                  <a:srgbClr val="FF0000"/>
                </a:solidFill>
              </a:rPr>
              <a:t>برای به دست آوردن جزئیات </a:t>
            </a:r>
            <a:r>
              <a:rPr lang="fa-IR" sz="2800" dirty="0" smtClean="0">
                <a:solidFill>
                  <a:srgbClr val="FF0000"/>
                </a:solidFill>
              </a:rPr>
              <a:t>اختصاصی،چگونه سوال شود ؟ </a:t>
            </a:r>
            <a:endParaRPr lang="en-US" sz="4800" dirty="0">
              <a:solidFill>
                <a:srgbClr val="FF0000"/>
              </a:solidFill>
            </a:endParaRPr>
          </a:p>
        </p:txBody>
      </p:sp>
      <p:sp>
        <p:nvSpPr>
          <p:cNvPr id="3" name="Content Placeholder 2"/>
          <p:cNvSpPr>
            <a:spLocks noGrp="1"/>
          </p:cNvSpPr>
          <p:nvPr>
            <p:ph sz="half" idx="1"/>
          </p:nvPr>
        </p:nvSpPr>
        <p:spPr>
          <a:xfrm>
            <a:off x="228600" y="1600200"/>
            <a:ext cx="8458200" cy="4525963"/>
          </a:xfrm>
        </p:spPr>
        <p:txBody>
          <a:bodyPr>
            <a:normAutofit/>
          </a:bodyPr>
          <a:lstStyle/>
          <a:p>
            <a:pPr marL="457200" indent="-457200">
              <a:buFont typeface="+mj-lt"/>
              <a:buAutoNum type="arabicPeriod"/>
            </a:pPr>
            <a:r>
              <a:rPr lang="fa-IR" sz="2400" dirty="0" smtClean="0"/>
              <a:t>آنها </a:t>
            </a:r>
            <a:r>
              <a:rPr lang="fa-IR" sz="2400" dirty="0"/>
              <a:t>را با زبانی بیان کنید که برای بیمار قابل درک باشد.</a:t>
            </a:r>
            <a:endParaRPr lang="en-US" sz="2400" dirty="0"/>
          </a:p>
          <a:p>
            <a:pPr marL="457200" indent="-457200">
              <a:buFont typeface="+mj-lt"/>
              <a:buAutoNum type="arabicPeriod"/>
            </a:pPr>
            <a:r>
              <a:rPr lang="fa-IR" sz="2400" dirty="0"/>
              <a:t>آنها را بدون جهت گیری بیان کنید تا به بیمار خط ندهید.</a:t>
            </a:r>
            <a:endParaRPr lang="en-US" sz="2400" dirty="0"/>
          </a:p>
          <a:p>
            <a:pPr marL="457200" indent="-457200">
              <a:buFont typeface="+mj-lt"/>
              <a:buAutoNum type="arabicPeriod"/>
            </a:pPr>
            <a:r>
              <a:rPr lang="fa-IR" sz="2400" dirty="0"/>
              <a:t>هر بار از یک موضوع خاص سوال کنید </a:t>
            </a:r>
            <a:r>
              <a:rPr lang="fa-IR" sz="2400" dirty="0" smtClean="0"/>
              <a:t>.</a:t>
            </a:r>
            <a:endParaRPr lang="en-US" sz="2400" dirty="0"/>
          </a:p>
          <a:p>
            <a:pPr marL="457200" indent="-457200">
              <a:buFont typeface="+mj-lt"/>
              <a:buAutoNum type="arabicPeriod"/>
            </a:pPr>
            <a:r>
              <a:rPr lang="fa-IR" sz="2400" dirty="0"/>
              <a:t>از موضوعات کلی به موضوعات خاص پیش </a:t>
            </a:r>
            <a:r>
              <a:rPr lang="fa-IR" sz="2400" dirty="0" smtClean="0"/>
              <a:t>بروید.</a:t>
            </a:r>
            <a:endParaRPr lang="en-US" sz="2400" dirty="0"/>
          </a:p>
          <a:p>
            <a:pPr marL="457200" indent="-457200">
              <a:buFont typeface="+mj-lt"/>
              <a:buAutoNum type="arabicPeriod"/>
            </a:pPr>
            <a:r>
              <a:rPr lang="fa-IR" sz="2400" dirty="0"/>
              <a:t>به جای "آری" یا " نه" از بیمار بخواهید که پاسخ خود را به صورت درجه بندی شده بیان کند. سوالات چند جوابی نیز ممکن است استفاده شوند.</a:t>
            </a:r>
            <a:endParaRPr lang="en-US" sz="2400" dirty="0"/>
          </a:p>
          <a:p>
            <a:pPr marL="457200" indent="-457200">
              <a:buFont typeface="+mj-lt"/>
              <a:buAutoNum type="arabicPeriod"/>
            </a:pPr>
            <a:r>
              <a:rPr lang="fa-IR" sz="2400" dirty="0"/>
              <a:t>سوال در مورد بعضی مسایل ممکن است در ابتدا برای بهورز مشکل بوده و برای بیماران نیز بحث در مورد آن سخت </a:t>
            </a:r>
            <a:r>
              <a:rPr lang="fa-IR" sz="2400" dirty="0" smtClean="0"/>
              <a:t>باشد،</a:t>
            </a:r>
            <a:r>
              <a:rPr lang="en-US" sz="2400" dirty="0" smtClean="0"/>
              <a:t> </a:t>
            </a:r>
            <a:r>
              <a:rPr lang="fa-IR" sz="2400" dirty="0" smtClean="0"/>
              <a:t>ولی </a:t>
            </a:r>
            <a:r>
              <a:rPr lang="fa-IR" sz="2400" dirty="0"/>
              <a:t>وجود آنها در هر شرح حالی بسیار مهم است. از قبیل تجاوز به </a:t>
            </a:r>
            <a:r>
              <a:rPr lang="fa-IR" sz="2400" dirty="0" smtClean="0"/>
              <a:t>عنف،سوء </a:t>
            </a:r>
            <a:r>
              <a:rPr lang="fa-IR" sz="2400" dirty="0"/>
              <a:t>استفاده </a:t>
            </a:r>
            <a:r>
              <a:rPr lang="fa-IR" sz="2400" dirty="0" smtClean="0"/>
              <a:t>جنسی،</a:t>
            </a:r>
            <a:r>
              <a:rPr lang="en-US" sz="2400" dirty="0" smtClean="0"/>
              <a:t> </a:t>
            </a:r>
            <a:r>
              <a:rPr lang="fa-IR" sz="2400" dirty="0" smtClean="0"/>
              <a:t>افسردگی </a:t>
            </a:r>
            <a:r>
              <a:rPr lang="fa-IR" sz="2400" dirty="0"/>
              <a:t>و افکار </a:t>
            </a:r>
            <a:r>
              <a:rPr lang="fa-IR" sz="2400" dirty="0" smtClean="0"/>
              <a:t>خودکشی،</a:t>
            </a:r>
            <a:r>
              <a:rPr lang="en-US" sz="2400" dirty="0" smtClean="0"/>
              <a:t> </a:t>
            </a:r>
            <a:r>
              <a:rPr lang="fa-IR" sz="2400" dirty="0" smtClean="0"/>
              <a:t>استفاده </a:t>
            </a:r>
            <a:r>
              <a:rPr lang="fa-IR" sz="2400" dirty="0"/>
              <a:t>از الکل و داروهای </a:t>
            </a:r>
            <a:r>
              <a:rPr lang="fa-IR" sz="2400" dirty="0" smtClean="0"/>
              <a:t>مخدر، تجارب </a:t>
            </a:r>
            <a:r>
              <a:rPr lang="fa-IR" sz="2400" dirty="0"/>
              <a:t>جنسی و بیماری های </a:t>
            </a:r>
            <a:r>
              <a:rPr lang="fa-IR" sz="2400" dirty="0" smtClean="0"/>
              <a:t>مقاربتی.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2440275"/>
      </p:ext>
    </p:extLst>
  </p:cSld>
  <p:clrMapOvr>
    <a:masterClrMapping/>
  </p:clrMapOvr>
  <mc:AlternateContent xmlns:mc="http://schemas.openxmlformats.org/markup-compatibility/2006" xmlns:p14="http://schemas.microsoft.com/office/powerpoint/2010/main">
    <mc:Choice Requires="p14">
      <p:transition spd="slow" p14:dur="2000" advTm="121326"/>
    </mc:Choice>
    <mc:Fallback xmlns="">
      <p:transition spd="slow" advTm="12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mOr\Desktop\سمیولوژی 2\3\Untitled-5.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 y="1143000"/>
            <a:ext cx="81549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3374014"/>
      </p:ext>
    </p:extLst>
  </p:cSld>
  <p:clrMapOvr>
    <a:masterClrMapping/>
  </p:clrMapOvr>
  <mc:AlternateContent xmlns:mc="http://schemas.openxmlformats.org/markup-compatibility/2006" xmlns:p14="http://schemas.microsoft.com/office/powerpoint/2010/main">
    <mc:Choice Requires="p14">
      <p:transition spd="slow" p14:dur="2000" advTm="106237"/>
    </mc:Choice>
    <mc:Fallback xmlns="">
      <p:transition spd="slow" advTm="10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639762"/>
          </a:xfrm>
        </p:spPr>
        <p:txBody>
          <a:bodyPr>
            <a:noAutofit/>
          </a:bodyPr>
          <a:lstStyle/>
          <a:p>
            <a:pPr marL="342900" lvl="0" indent="-342900">
              <a:spcBef>
                <a:spcPct val="20000"/>
              </a:spcBef>
            </a:pPr>
            <a:r>
              <a:rPr lang="fa-IR" sz="2800" b="0" dirty="0">
                <a:solidFill>
                  <a:srgbClr val="FF0000"/>
                </a:solidFill>
              </a:rPr>
              <a:t>راه های دیگر برای تشویق بیماران در گفتن </a:t>
            </a:r>
            <a:r>
              <a:rPr lang="fa-IR" sz="2800" b="0" dirty="0" smtClean="0">
                <a:solidFill>
                  <a:srgbClr val="FF0000"/>
                </a:solidFill>
              </a:rPr>
              <a:t>مسائل</a:t>
            </a:r>
            <a:r>
              <a:rPr lang="en-US" sz="2800" b="0" dirty="0" smtClean="0">
                <a:solidFill>
                  <a:srgbClr val="FF0000"/>
                </a:solidFill>
              </a:rPr>
              <a:t> </a:t>
            </a:r>
            <a:r>
              <a:rPr lang="fa-IR" sz="2800" b="0" dirty="0" smtClean="0">
                <a:solidFill>
                  <a:srgbClr val="FF0000"/>
                </a:solidFill>
              </a:rPr>
              <a:t>شان </a:t>
            </a:r>
            <a:r>
              <a:rPr lang="fa-IR" sz="2800" b="0" dirty="0">
                <a:solidFill>
                  <a:srgbClr val="FF0000"/>
                </a:solidFill>
              </a:rPr>
              <a:t>عبارتند از </a:t>
            </a:r>
            <a:r>
              <a:rPr lang="fa-IR" sz="2800" b="0" dirty="0" smtClean="0">
                <a:solidFill>
                  <a:srgbClr val="FF0000"/>
                </a:solidFill>
              </a:rPr>
              <a:t>:</a:t>
            </a:r>
            <a:endParaRPr lang="en-US" sz="2800" b="1" dirty="0">
              <a:solidFill>
                <a:srgbClr val="FF0000"/>
              </a:solidFill>
            </a:endParaRPr>
          </a:p>
        </p:txBody>
      </p:sp>
      <p:sp>
        <p:nvSpPr>
          <p:cNvPr id="3" name="Content Placeholder 2"/>
          <p:cNvSpPr>
            <a:spLocks noGrp="1"/>
          </p:cNvSpPr>
          <p:nvPr>
            <p:ph sz="half" idx="1"/>
          </p:nvPr>
        </p:nvSpPr>
        <p:spPr>
          <a:xfrm>
            <a:off x="457200" y="1143000"/>
            <a:ext cx="8229600" cy="4983163"/>
          </a:xfrm>
        </p:spPr>
        <p:txBody>
          <a:bodyPr>
            <a:normAutofit fontScale="92500" lnSpcReduction="10000"/>
          </a:bodyPr>
          <a:lstStyle/>
          <a:p>
            <a:r>
              <a:rPr lang="fa-IR" sz="2600" b="1" dirty="0" smtClean="0">
                <a:solidFill>
                  <a:schemeClr val="accent1">
                    <a:lumMod val="75000"/>
                  </a:schemeClr>
                </a:solidFill>
              </a:rPr>
              <a:t>تسهیل </a:t>
            </a:r>
            <a:r>
              <a:rPr lang="fa-IR" sz="2600" b="1" dirty="0">
                <a:solidFill>
                  <a:schemeClr val="accent1">
                    <a:lumMod val="75000"/>
                  </a:schemeClr>
                </a:solidFill>
              </a:rPr>
              <a:t>نمودن: </a:t>
            </a:r>
            <a:r>
              <a:rPr lang="fa-IR" sz="2600" dirty="0" smtClean="0"/>
              <a:t>کلمات، </a:t>
            </a:r>
            <a:r>
              <a:rPr lang="fa-IR" sz="2600" dirty="0"/>
              <a:t>حرکات یا حالتهای بدن که نشانه علاقه و توجه </a:t>
            </a:r>
            <a:r>
              <a:rPr lang="fa-IR" sz="2600" dirty="0" smtClean="0"/>
              <a:t>است،مانند </a:t>
            </a:r>
            <a:r>
              <a:rPr lang="fa-IR" sz="2600" dirty="0"/>
              <a:t>خم شدن به </a:t>
            </a:r>
            <a:r>
              <a:rPr lang="fa-IR" sz="2600" dirty="0" smtClean="0"/>
              <a:t>جلو،</a:t>
            </a:r>
            <a:r>
              <a:rPr lang="en-US" sz="2600" dirty="0" smtClean="0"/>
              <a:t> </a:t>
            </a:r>
            <a:r>
              <a:rPr lang="fa-IR" sz="2600" dirty="0" smtClean="0"/>
              <a:t>ارتباط </a:t>
            </a:r>
            <a:r>
              <a:rPr lang="fa-IR" sz="2600" dirty="0"/>
              <a:t>چشمی برقرار کردن یا گفتن " خب " یا " ادامه بده " و " بعد چی شد؟" </a:t>
            </a:r>
            <a:endParaRPr lang="en-US" sz="2600" dirty="0"/>
          </a:p>
          <a:p>
            <a:r>
              <a:rPr lang="fa-IR" sz="2600" b="1" dirty="0">
                <a:solidFill>
                  <a:schemeClr val="accent1">
                    <a:lumMod val="75000"/>
                  </a:schemeClr>
                </a:solidFill>
              </a:rPr>
              <a:t>بازتاب: </a:t>
            </a:r>
            <a:r>
              <a:rPr lang="fa-IR" sz="2600" dirty="0"/>
              <a:t>تکرار عبارت یا کلمه ای که بیمار به کار برده است.</a:t>
            </a:r>
            <a:endParaRPr lang="en-US" sz="2600" dirty="0"/>
          </a:p>
          <a:p>
            <a:r>
              <a:rPr lang="fa-IR" sz="2600" b="1" dirty="0">
                <a:solidFill>
                  <a:schemeClr val="accent1">
                    <a:lumMod val="75000"/>
                  </a:schemeClr>
                </a:solidFill>
              </a:rPr>
              <a:t>واضح سازی (منظور): </a:t>
            </a:r>
            <a:r>
              <a:rPr lang="fa-IR" sz="2600" dirty="0"/>
              <a:t>پرسیدن منظوربیمار از بکاربردن یک کلمه یا عبارت.</a:t>
            </a:r>
            <a:endParaRPr lang="en-US" sz="2600" dirty="0"/>
          </a:p>
          <a:p>
            <a:r>
              <a:rPr lang="fa-IR" sz="2600" b="1" dirty="0">
                <a:solidFill>
                  <a:schemeClr val="accent1">
                    <a:lumMod val="75000"/>
                  </a:schemeClr>
                </a:solidFill>
              </a:rPr>
              <a:t>واکنش های همدلی</a:t>
            </a:r>
            <a:r>
              <a:rPr lang="fa-IR" sz="2600" b="1" dirty="0"/>
              <a:t>: </a:t>
            </a:r>
            <a:r>
              <a:rPr lang="fa-IR" sz="2600" dirty="0"/>
              <a:t>درک احساسات بیمار و نشان دادن از طریق کارها یا  کلماتی </a:t>
            </a:r>
            <a:r>
              <a:rPr lang="fa-IR" sz="2600" dirty="0" smtClean="0"/>
              <a:t>مانند: </a:t>
            </a:r>
            <a:r>
              <a:rPr lang="fa-IR" sz="2600" dirty="0"/>
              <a:t>تعارف کردن دستمال کاغذی و یا گفتن </a:t>
            </a:r>
            <a:r>
              <a:rPr lang="fa-IR" sz="2600" dirty="0" smtClean="0"/>
              <a:t>"می </a:t>
            </a:r>
            <a:r>
              <a:rPr lang="fa-IR" sz="2600" dirty="0"/>
              <a:t>فهمم" یا " حتما خیلی وحشتناک </a:t>
            </a:r>
            <a:r>
              <a:rPr lang="fa-IR" sz="2600" dirty="0" smtClean="0"/>
              <a:t>بوده".</a:t>
            </a:r>
            <a:endParaRPr lang="en-US" sz="2600" dirty="0"/>
          </a:p>
          <a:p>
            <a:r>
              <a:rPr lang="fa-IR" sz="2600" b="1" dirty="0">
                <a:solidFill>
                  <a:schemeClr val="accent1">
                    <a:lumMod val="75000"/>
                  </a:schemeClr>
                </a:solidFill>
              </a:rPr>
              <a:t>پرسش در مورد احساسات بیمار: </a:t>
            </a:r>
            <a:r>
              <a:rPr lang="fa-IR" sz="2600" dirty="0"/>
              <a:t>نسبت به </a:t>
            </a:r>
            <a:r>
              <a:rPr lang="fa-IR" sz="2600" dirty="0" smtClean="0"/>
              <a:t>شکایات،</a:t>
            </a:r>
            <a:r>
              <a:rPr lang="en-US" sz="2600" dirty="0" smtClean="0"/>
              <a:t> </a:t>
            </a:r>
            <a:r>
              <a:rPr lang="fa-IR" sz="2600" dirty="0" smtClean="0"/>
              <a:t>وقایع </a:t>
            </a:r>
            <a:r>
              <a:rPr lang="fa-IR" sz="2600" dirty="0"/>
              <a:t>و موضوعات دیگر.</a:t>
            </a:r>
            <a:endParaRPr lang="en-US" sz="2600" dirty="0"/>
          </a:p>
          <a:p>
            <a:r>
              <a:rPr lang="fa-IR" sz="2600" b="1" dirty="0">
                <a:solidFill>
                  <a:schemeClr val="accent1">
                    <a:lumMod val="75000"/>
                  </a:schemeClr>
                </a:solidFill>
              </a:rPr>
              <a:t>تفسیر: </a:t>
            </a:r>
            <a:r>
              <a:rPr lang="fa-IR" sz="2600" dirty="0"/>
              <a:t>به زبان آوردن آنچه که از احساسات بیمار یا از معنی </a:t>
            </a:r>
            <a:r>
              <a:rPr lang="fa-IR" sz="2600" dirty="0" smtClean="0"/>
              <a:t>شکایات،</a:t>
            </a:r>
            <a:r>
              <a:rPr lang="en-US" sz="2600" dirty="0" smtClean="0"/>
              <a:t> </a:t>
            </a:r>
            <a:r>
              <a:rPr lang="fa-IR" sz="2600" dirty="0" smtClean="0"/>
              <a:t>وقایع </a:t>
            </a:r>
            <a:r>
              <a:rPr lang="fa-IR" sz="2600" dirty="0"/>
              <a:t>و موضوعات </a:t>
            </a:r>
            <a:r>
              <a:rPr lang="fa-IR" sz="2600" dirty="0" smtClean="0"/>
              <a:t>دیگر، استنباط </a:t>
            </a:r>
            <a:r>
              <a:rPr lang="fa-IR" sz="2600" dirty="0"/>
              <a:t>می کنید.</a:t>
            </a:r>
            <a:endParaRPr lang="en-US" sz="2600" dirty="0"/>
          </a:p>
          <a:p>
            <a:pPr marL="0" marR="0" indent="0">
              <a:lnSpc>
                <a:spcPct val="105000"/>
              </a:lnSpc>
              <a:spcBef>
                <a:spcPts val="0"/>
              </a:spcBef>
              <a:spcAft>
                <a:spcPts val="1000"/>
              </a:spcAft>
              <a:buNone/>
            </a:pPr>
            <a:endParaRPr lang="fa-IR" dirty="0" smtClean="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7856589"/>
      </p:ext>
    </p:extLst>
  </p:cSld>
  <p:clrMapOvr>
    <a:masterClrMapping/>
  </p:clrMapOvr>
  <mc:AlternateContent xmlns:mc="http://schemas.openxmlformats.org/markup-compatibility/2006" xmlns:p14="http://schemas.microsoft.com/office/powerpoint/2010/main">
    <mc:Choice Requires="p14">
      <p:transition spd="slow" p14:dur="2000" advTm="91324"/>
    </mc:Choice>
    <mc:Fallback xmlns="">
      <p:transition spd="slow" advTm="9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p:txBody>
          <a:bodyPr/>
          <a:lstStyle/>
          <a:p>
            <a:pPr algn="r" rtl="1"/>
            <a:r>
              <a:rPr lang="fa-IR" dirty="0" smtClean="0">
                <a:cs typeface="B Yagut" panose="00000400000000000000" pitchFamily="2" charset="-78"/>
              </a:rPr>
              <a:t>مشخصات مدرس یا مدرسین</a:t>
            </a:r>
          </a:p>
        </p:txBody>
      </p:sp>
      <p:sp>
        <p:nvSpPr>
          <p:cNvPr id="6" name="Content Placeholder 5"/>
          <p:cNvSpPr>
            <a:spLocks noGrp="1"/>
          </p:cNvSpPr>
          <p:nvPr>
            <p:ph sz="half" idx="2"/>
          </p:nvPr>
        </p:nvSpPr>
        <p:spPr>
          <a:xfrm>
            <a:off x="457200" y="1524000"/>
            <a:ext cx="4040188" cy="4602163"/>
          </a:xfrm>
        </p:spPr>
        <p:txBody>
          <a:bodyPr>
            <a:normAutofit/>
          </a:bodyPr>
          <a:lstStyle/>
          <a:p>
            <a:pPr marL="0" indent="0" algn="r" rtl="1">
              <a:buNone/>
            </a:pPr>
            <a:endParaRPr lang="en-US" sz="2000" dirty="0" smtClean="0">
              <a:cs typeface="B Yagut" panose="00000400000000000000" pitchFamily="2" charset="-78"/>
            </a:endParaRPr>
          </a:p>
          <a:p>
            <a:pPr marL="0" indent="0" algn="r" rtl="1">
              <a:buNone/>
            </a:pPr>
            <a:endParaRPr lang="fa-IR" sz="2000" dirty="0" smtClean="0">
              <a:cs typeface="B Yagut" panose="00000400000000000000" pitchFamily="2" charset="-78"/>
            </a:endParaRPr>
          </a:p>
          <a:p>
            <a:pPr marL="0" indent="0" algn="r" rtl="1">
              <a:buNone/>
            </a:pPr>
            <a:endParaRPr lang="fa-IR" sz="2000" dirty="0" smtClean="0">
              <a:cs typeface="B Yagut" panose="00000400000000000000" pitchFamily="2" charset="-78"/>
            </a:endParaRPr>
          </a:p>
          <a:p>
            <a:pPr marL="0" indent="0" algn="r" rtl="1">
              <a:buNone/>
            </a:pPr>
            <a:endParaRPr lang="en-US" sz="2000" dirty="0" smtClean="0">
              <a:cs typeface="B Yagut" panose="00000400000000000000" pitchFamily="2" charset="-78"/>
            </a:endParaRPr>
          </a:p>
          <a:p>
            <a:pPr algn="r" rtl="1"/>
            <a:endParaRPr lang="en-US" sz="2000" dirty="0"/>
          </a:p>
          <a:p>
            <a:pPr algn="r" rtl="1"/>
            <a:r>
              <a:rPr lang="fa-IR" sz="2000" dirty="0">
                <a:solidFill>
                  <a:schemeClr val="tx2">
                    <a:lumMod val="75000"/>
                  </a:schemeClr>
                </a:solidFill>
              </a:rPr>
              <a:t> سیده معصومه کاظمی</a:t>
            </a:r>
          </a:p>
          <a:p>
            <a:r>
              <a:rPr lang="fa-IR" sz="2000" dirty="0">
                <a:solidFill>
                  <a:schemeClr val="tx2">
                    <a:lumMod val="75000"/>
                  </a:schemeClr>
                </a:solidFill>
              </a:rPr>
              <a:t>کارشناس پرستاری-ارشد</a:t>
            </a:r>
            <a:r>
              <a:rPr lang="en-US" sz="2000" dirty="0">
                <a:solidFill>
                  <a:schemeClr val="tx2">
                    <a:lumMod val="75000"/>
                  </a:schemeClr>
                </a:solidFill>
              </a:rPr>
              <a:t> </a:t>
            </a:r>
            <a:r>
              <a:rPr lang="fa-IR" sz="2000" dirty="0">
                <a:solidFill>
                  <a:schemeClr val="tx2">
                    <a:lumMod val="75000"/>
                  </a:schemeClr>
                </a:solidFill>
              </a:rPr>
              <a:t>پژوهشی- ارشد</a:t>
            </a:r>
            <a:r>
              <a:rPr lang="en-US" sz="2000" dirty="0">
                <a:solidFill>
                  <a:schemeClr val="tx2">
                    <a:lumMod val="75000"/>
                  </a:schemeClr>
                </a:solidFill>
              </a:rPr>
              <a:t> </a:t>
            </a:r>
            <a:r>
              <a:rPr lang="fa-IR" sz="2000" dirty="0">
                <a:solidFill>
                  <a:schemeClr val="tx2">
                    <a:lumMod val="75000"/>
                  </a:schemeClr>
                </a:solidFill>
              </a:rPr>
              <a:t>آموزش جامعه نگر</a:t>
            </a:r>
          </a:p>
          <a:p>
            <a:pPr algn="r" rtl="1"/>
            <a:r>
              <a:rPr lang="fa-IR" sz="2000" dirty="0">
                <a:solidFill>
                  <a:schemeClr val="tx2">
                    <a:lumMod val="75000"/>
                  </a:schemeClr>
                </a:solidFill>
              </a:rPr>
              <a:t> مسول آموزش بهورزی دانشگاه علوم پزشکی و خدمات بهداشتی درمانی شهید بهشتی</a:t>
            </a:r>
          </a:p>
          <a:p>
            <a:pPr marL="0" indent="0" algn="r" rtl="1">
              <a:buNone/>
            </a:pPr>
            <a:endParaRPr lang="en-US" sz="2000" dirty="0">
              <a:cs typeface="B Yagut" panose="00000400000000000000" pitchFamily="2" charset="-78"/>
            </a:endParaRPr>
          </a:p>
        </p:txBody>
      </p:sp>
      <p:sp>
        <p:nvSpPr>
          <p:cNvPr id="7" name="Text Placeholder 6"/>
          <p:cNvSpPr>
            <a:spLocks noGrp="1"/>
          </p:cNvSpPr>
          <p:nvPr>
            <p:ph type="body" sz="quarter" idx="3"/>
          </p:nvPr>
        </p:nvSpPr>
        <p:spPr/>
        <p:txBody>
          <a:bodyPr/>
          <a:lstStyle/>
          <a:p>
            <a:pPr algn="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4724400" y="2514600"/>
            <a:ext cx="4041775" cy="3235325"/>
          </a:xfrm>
        </p:spPr>
        <p:txBody>
          <a:bodyPr>
            <a:normAutofit/>
          </a:bodyPr>
          <a:lstStyle/>
          <a:p>
            <a:pPr algn="r" rtl="1"/>
            <a:r>
              <a:rPr lang="fa-IR" sz="2000" dirty="0" smtClean="0">
                <a:cs typeface="B Yagut" panose="00000400000000000000" pitchFamily="2" charset="-78"/>
              </a:rPr>
              <a:t>حیطه درس: </a:t>
            </a:r>
            <a:r>
              <a:rPr lang="fa-IR" sz="2000" dirty="0">
                <a:solidFill>
                  <a:schemeClr val="tx2">
                    <a:lumMod val="75000"/>
                  </a:schemeClr>
                </a:solidFill>
              </a:rPr>
              <a:t>آشنایی با نحوه معاینات فیزیکی</a:t>
            </a:r>
          </a:p>
          <a:p>
            <a:r>
              <a:rPr lang="fa-IR" sz="2000" dirty="0"/>
              <a:t>تاریخ </a:t>
            </a:r>
            <a:r>
              <a:rPr lang="fa-IR" sz="2000" dirty="0" smtClean="0"/>
              <a:t>آخرین </a:t>
            </a:r>
            <a:r>
              <a:rPr lang="fa-IR" sz="2000" dirty="0"/>
              <a:t>بازنگری: </a:t>
            </a:r>
            <a:r>
              <a:rPr lang="fa-IR" sz="2000" dirty="0" smtClean="0"/>
              <a:t>1399/2/2</a:t>
            </a:r>
            <a:endParaRPr lang="en-US" sz="2000" dirty="0" smtClean="0"/>
          </a:p>
          <a:p>
            <a:r>
              <a:rPr lang="fa-IR" sz="2000" dirty="0" smtClean="0">
                <a:cs typeface="B Yagut" panose="00000400000000000000" pitchFamily="2" charset="-78"/>
              </a:rPr>
              <a:t>نوبت تهیه: 1 </a:t>
            </a:r>
            <a:endParaRPr lang="fa-IR" sz="2000" dirty="0"/>
          </a:p>
          <a:p>
            <a:r>
              <a:rPr lang="fa-IR" sz="2000" dirty="0" smtClean="0">
                <a:cs typeface="B Yagut" panose="00000400000000000000" pitchFamily="2" charset="-78"/>
              </a:rPr>
              <a:t> نام فایل: </a:t>
            </a:r>
            <a:r>
              <a:rPr lang="en-US" sz="2000" dirty="0">
                <a:solidFill>
                  <a:schemeClr val="tx2">
                    <a:lumMod val="75000"/>
                  </a:schemeClr>
                </a:solidFill>
              </a:rPr>
              <a:t>PE-fasle1-mafahime-avaliye-va-osule-kolie-greftane-sharhe-hal-edi1</a:t>
            </a:r>
            <a:r>
              <a:rPr lang="fa-IR" sz="1800" i="1" dirty="0">
                <a:solidFill>
                  <a:schemeClr val="tx2">
                    <a:lumMod val="75000"/>
                  </a:schemeClr>
                </a:solidFill>
              </a:rPr>
              <a:t>  </a:t>
            </a:r>
            <a:endParaRPr lang="en-US" sz="1800" i="1" dirty="0">
              <a:solidFill>
                <a:schemeClr val="tx2">
                  <a:lumMod val="75000"/>
                </a:schemeClr>
              </a:solidFill>
            </a:endParaRPr>
          </a:p>
          <a:p>
            <a:pPr marL="0" lvl="0" indent="0">
              <a:buNone/>
            </a:pPr>
            <a:r>
              <a:rPr lang="fa-IR" sz="1800" i="1" dirty="0" smtClean="0">
                <a:solidFill>
                  <a:schemeClr val="tx2">
                    <a:lumMod val="75000"/>
                  </a:schemeClr>
                </a:solidFill>
                <a:cs typeface="B Yagut" panose="00000400000000000000" pitchFamily="2" charset="-78"/>
              </a:rPr>
              <a:t> </a:t>
            </a:r>
            <a:endParaRPr lang="en-US" sz="1800" i="1" dirty="0">
              <a:solidFill>
                <a:schemeClr val="tx2">
                  <a:lumMod val="75000"/>
                </a:schemeClr>
              </a:solidFill>
              <a:cs typeface="B Yagut" panose="00000400000000000000" pitchFamily="2" charset="-78"/>
            </a:endParaRPr>
          </a:p>
        </p:txBody>
      </p:sp>
      <p:pic>
        <p:nvPicPr>
          <p:cNvPr id="1026" name="Picture 2" descr="G:\انتقالی98\عکس.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0" y="2189115"/>
            <a:ext cx="1049740" cy="116368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406173"/>
      </p:ext>
    </p:extLst>
  </p:cSld>
  <p:clrMapOvr>
    <a:masterClrMapping/>
  </p:clrMapOvr>
  <mc:AlternateContent xmlns:mc="http://schemas.openxmlformats.org/markup-compatibility/2006" xmlns:p14="http://schemas.microsoft.com/office/powerpoint/2010/main">
    <mc:Choice Requires="p14">
      <p:transition spd="slow" p14:dur="2000" advTm="24441"/>
    </mc:Choice>
    <mc:Fallback xmlns="">
      <p:transition spd="slow" advTm="2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90600"/>
            <a:ext cx="8229600" cy="1143000"/>
          </a:xfrm>
        </p:spPr>
        <p:txBody>
          <a:bodyPr>
            <a:normAutofit fontScale="90000"/>
          </a:bodyPr>
          <a:lstStyle/>
          <a:p>
            <a:pPr rtl="1"/>
            <a:r>
              <a:rPr lang="fa-IR" b="1" dirty="0" smtClean="0">
                <a:solidFill>
                  <a:srgbClr val="FF0000"/>
                </a:solidFill>
                <a:cs typeface="B Yagut" panose="00000400000000000000" pitchFamily="2" charset="-78"/>
              </a:rPr>
              <a:t>جنبه های خاص مصاحبه </a:t>
            </a:r>
            <a:r>
              <a:rPr lang="fa-IR" dirty="0" smtClean="0">
                <a:solidFill>
                  <a:srgbClr val="FF0000"/>
                </a:solidFill>
              </a:rPr>
              <a:t>و اخذ شرح حال</a:t>
            </a:r>
            <a:endParaRPr lang="en-US" b="1" dirty="0">
              <a:solidFill>
                <a:srgbClr val="FF0000"/>
              </a:solidFill>
            </a:endParaRPr>
          </a:p>
        </p:txBody>
      </p:sp>
      <p:sp>
        <p:nvSpPr>
          <p:cNvPr id="8" name="Content Placeholder 7"/>
          <p:cNvSpPr>
            <a:spLocks noGrp="1"/>
          </p:cNvSpPr>
          <p:nvPr>
            <p:ph idx="1"/>
          </p:nvPr>
        </p:nvSpPr>
        <p:spPr>
          <a:xfrm>
            <a:off x="533400" y="2514600"/>
            <a:ext cx="8229600" cy="3200400"/>
          </a:xfrm>
        </p:spPr>
        <p:txBody>
          <a:bodyPr>
            <a:normAutofit fontScale="92500" lnSpcReduction="20000"/>
          </a:bodyPr>
          <a:lstStyle/>
          <a:p>
            <a:pPr algn="just" rtl="1">
              <a:lnSpc>
                <a:spcPct val="150000"/>
              </a:lnSpc>
            </a:pPr>
            <a:r>
              <a:rPr lang="fa-IR" dirty="0" smtClean="0">
                <a:cs typeface="B Yagut" panose="00000400000000000000" pitchFamily="2" charset="-78"/>
              </a:rPr>
              <a:t>حتی بهورزان مجرب نیز با موضوعات خاص که با تابوهای اجتماعی ( یا انگ ها ) مربوط باشند مشکل دارند.</a:t>
            </a:r>
          </a:p>
          <a:p>
            <a:pPr marL="0" indent="0" algn="just" rtl="1">
              <a:buNone/>
            </a:pPr>
            <a:r>
              <a:rPr lang="fa-IR" dirty="0" smtClean="0">
                <a:cs typeface="B Yagut" panose="00000400000000000000" pitchFamily="2" charset="-78"/>
              </a:rPr>
              <a:t> </a:t>
            </a:r>
          </a:p>
          <a:p>
            <a:pPr algn="r" rtl="1">
              <a:lnSpc>
                <a:spcPct val="170000"/>
              </a:lnSpc>
            </a:pPr>
            <a:r>
              <a:rPr lang="fa-IR" dirty="0" smtClean="0"/>
              <a:t>مانند سوء مصرف داروها یا الکل، فعالیت های جنسی،</a:t>
            </a:r>
            <a:r>
              <a:rPr lang="en-US" dirty="0" smtClean="0"/>
              <a:t> </a:t>
            </a:r>
            <a:r>
              <a:rPr lang="fa-IR" dirty="0" smtClean="0"/>
              <a:t>مشکلات مالی،</a:t>
            </a:r>
            <a:r>
              <a:rPr lang="en-US" dirty="0" smtClean="0"/>
              <a:t> </a:t>
            </a:r>
            <a:r>
              <a:rPr lang="fa-IR" dirty="0" smtClean="0"/>
              <a:t>خشونت در خانه و ...</a:t>
            </a:r>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4293126"/>
      </p:ext>
    </p:extLst>
  </p:cSld>
  <p:clrMapOvr>
    <a:masterClrMapping/>
  </p:clrMapOvr>
  <mc:AlternateContent xmlns:mc="http://schemas.openxmlformats.org/markup-compatibility/2006" xmlns:p14="http://schemas.microsoft.com/office/powerpoint/2010/main">
    <mc:Choice Requires="p14">
      <p:transition spd="slow" p14:dur="2000" advTm="52201"/>
    </mc:Choice>
    <mc:Fallback xmlns="">
      <p:transition spd="slow" advTm="5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609600"/>
            <a:ext cx="8229600" cy="1143000"/>
          </a:xfrm>
        </p:spPr>
        <p:txBody>
          <a:bodyPr>
            <a:normAutofit/>
          </a:bodyPr>
          <a:lstStyle/>
          <a:p>
            <a:r>
              <a:rPr lang="fa-IR" sz="3600" dirty="0">
                <a:solidFill>
                  <a:srgbClr val="FF0000"/>
                </a:solidFill>
              </a:rPr>
              <a:t>راهکارهایی جهت برخورد با عناوین </a:t>
            </a:r>
            <a:r>
              <a:rPr lang="fa-IR" sz="3600" dirty="0" smtClean="0">
                <a:solidFill>
                  <a:srgbClr val="FF0000"/>
                </a:solidFill>
              </a:rPr>
              <a:t>حساس</a:t>
            </a:r>
            <a:endParaRPr lang="en-US" sz="3600" b="1" dirty="0">
              <a:solidFill>
                <a:srgbClr val="FF0000"/>
              </a:solidFill>
            </a:endParaRPr>
          </a:p>
        </p:txBody>
      </p:sp>
      <p:sp>
        <p:nvSpPr>
          <p:cNvPr id="8" name="Content Placeholder 7"/>
          <p:cNvSpPr>
            <a:spLocks noGrp="1"/>
          </p:cNvSpPr>
          <p:nvPr>
            <p:ph idx="1"/>
          </p:nvPr>
        </p:nvSpPr>
        <p:spPr>
          <a:xfrm>
            <a:off x="457200" y="2286000"/>
            <a:ext cx="8229600" cy="3352800"/>
          </a:xfrm>
        </p:spPr>
        <p:txBody>
          <a:bodyPr>
            <a:normAutofit/>
          </a:bodyPr>
          <a:lstStyle/>
          <a:p>
            <a:pPr algn="r" rtl="1"/>
            <a:r>
              <a:rPr lang="fa-IR" dirty="0" smtClean="0"/>
              <a:t>مهمترین اصل این است که قضاوتگر نباشید</a:t>
            </a:r>
            <a:r>
              <a:rPr lang="en-US" dirty="0" smtClean="0"/>
              <a:t>.</a:t>
            </a:r>
            <a:endParaRPr lang="fa-IR" dirty="0" smtClean="0"/>
          </a:p>
          <a:p>
            <a:pPr algn="r" rtl="1"/>
            <a:r>
              <a:rPr lang="fa-IR" dirty="0" smtClean="0">
                <a:cs typeface="B Yagut" panose="00000400000000000000" pitchFamily="2" charset="-78"/>
              </a:rPr>
              <a:t>برای بیمار توضیح دهید که چرا نیاز به دانستن اطلاعات خاصی دارید</a:t>
            </a:r>
            <a:r>
              <a:rPr lang="en-US" dirty="0" smtClean="0">
                <a:cs typeface="B Yagut" panose="00000400000000000000" pitchFamily="2" charset="-78"/>
              </a:rPr>
              <a:t>.</a:t>
            </a:r>
            <a:endParaRPr lang="fa-IR" dirty="0" smtClean="0">
              <a:cs typeface="B Yagut" panose="00000400000000000000" pitchFamily="2" charset="-78"/>
            </a:endParaRPr>
          </a:p>
          <a:p>
            <a:pPr algn="r" rtl="1"/>
            <a:r>
              <a:rPr lang="fa-IR" dirty="0" smtClean="0"/>
              <a:t>برای موضوعات حساس سوالات شفاف پیدا کنید و اطلاعات مورد نیاز برای بررسی خود را کسب کنید.</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2281451"/>
      </p:ext>
    </p:extLst>
  </p:cSld>
  <p:clrMapOvr>
    <a:masterClrMapping/>
  </p:clrMapOvr>
  <mc:AlternateContent xmlns:mc="http://schemas.openxmlformats.org/markup-compatibility/2006" xmlns:p14="http://schemas.microsoft.com/office/powerpoint/2010/main">
    <mc:Choice Requires="p14">
      <p:transition spd="slow" p14:dur="2000" advTm="68268"/>
    </mc:Choice>
    <mc:Fallback xmlns="">
      <p:transition spd="slow" advTm="6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600" b="1" dirty="0" smtClean="0">
                <a:cs typeface="B Yagut" panose="00000400000000000000" pitchFamily="2" charset="-78"/>
              </a:rPr>
              <a:t> انواع مختلف ارزیابی بیمار</a:t>
            </a:r>
            <a:endParaRPr lang="en-US" sz="3600" b="1" dirty="0">
              <a:cs typeface="B Yagut" panose="00000400000000000000" pitchFamily="2" charset="-78"/>
            </a:endParaRPr>
          </a:p>
        </p:txBody>
      </p:sp>
      <p:sp>
        <p:nvSpPr>
          <p:cNvPr id="3" name="Content Placeholder 2"/>
          <p:cNvSpPr>
            <a:spLocks noGrp="1"/>
          </p:cNvSpPr>
          <p:nvPr>
            <p:ph sz="half" idx="1"/>
          </p:nvPr>
        </p:nvSpPr>
        <p:spPr>
          <a:xfrm>
            <a:off x="460612" y="2220877"/>
            <a:ext cx="8229600" cy="3124200"/>
          </a:xfrm>
        </p:spPr>
        <p:txBody>
          <a:bodyPr>
            <a:normAutofit/>
          </a:bodyPr>
          <a:lstStyle/>
          <a:p>
            <a:pPr marL="0" marR="0" indent="0">
              <a:lnSpc>
                <a:spcPct val="150000"/>
              </a:lnSpc>
              <a:spcBef>
                <a:spcPts val="0"/>
              </a:spcBef>
              <a:spcAft>
                <a:spcPts val="1000"/>
              </a:spcAft>
              <a:buNone/>
            </a:pPr>
            <a:r>
              <a:rPr lang="fa-IR" b="1" dirty="0" smtClean="0">
                <a:solidFill>
                  <a:srgbClr val="FF0000"/>
                </a:solidFill>
              </a:rPr>
              <a:t>1-  ارزیابی جامع یا  </a:t>
            </a:r>
            <a:r>
              <a:rPr lang="en-US" b="1" dirty="0" smtClean="0">
                <a:solidFill>
                  <a:srgbClr val="FF0000"/>
                </a:solidFill>
              </a:rPr>
              <a:t>comprehensive assessment</a:t>
            </a:r>
          </a:p>
          <a:p>
            <a:pPr marL="0" indent="0">
              <a:lnSpc>
                <a:spcPct val="150000"/>
              </a:lnSpc>
              <a:spcBef>
                <a:spcPts val="0"/>
              </a:spcBef>
              <a:spcAft>
                <a:spcPts val="1000"/>
              </a:spcAft>
              <a:buNone/>
            </a:pPr>
            <a:r>
              <a:rPr lang="fa-IR" b="1" dirty="0">
                <a:solidFill>
                  <a:srgbClr val="FF0000"/>
                </a:solidFill>
              </a:rPr>
              <a:t>2- ارزیابی مبتنی بر مشکل یا </a:t>
            </a:r>
            <a:r>
              <a:rPr lang="en-US" b="1" dirty="0">
                <a:solidFill>
                  <a:srgbClr val="FF0000"/>
                </a:solidFill>
              </a:rPr>
              <a:t>problem oriented</a:t>
            </a:r>
            <a:r>
              <a:rPr lang="fa-IR" b="1" dirty="0">
                <a:solidFill>
                  <a:srgbClr val="FF0000"/>
                </a:solidFill>
              </a:rPr>
              <a:t> :  </a:t>
            </a:r>
          </a:p>
          <a:p>
            <a:pPr marL="0" marR="0" indent="0">
              <a:lnSpc>
                <a:spcPct val="150000"/>
              </a:lnSpc>
              <a:spcBef>
                <a:spcPts val="0"/>
              </a:spcBef>
              <a:spcAft>
                <a:spcPts val="1000"/>
              </a:spcAft>
              <a:buNone/>
            </a:pPr>
            <a:endParaRPr lang="fa-IR" dirty="0" smtClean="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3228188"/>
      </p:ext>
    </p:extLst>
  </p:cSld>
  <p:clrMapOvr>
    <a:masterClrMapping/>
  </p:clrMapOvr>
  <mc:AlternateContent xmlns:mc="http://schemas.openxmlformats.org/markup-compatibility/2006" xmlns:p14="http://schemas.microsoft.com/office/powerpoint/2010/main">
    <mc:Choice Requires="p14">
      <p:transition spd="slow" p14:dur="2000" advTm="40285"/>
    </mc:Choice>
    <mc:Fallback xmlns="">
      <p:transition spd="slow" advTm="4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3600" dirty="0">
                <a:solidFill>
                  <a:srgbClr val="FF0000"/>
                </a:solidFill>
              </a:rPr>
              <a:t>1-  ارزیابی جامع یا  </a:t>
            </a:r>
            <a:r>
              <a:rPr lang="en-US" sz="3600" dirty="0">
                <a:solidFill>
                  <a:srgbClr val="FF0000"/>
                </a:solidFill>
              </a:rPr>
              <a:t>comprehensive assessment</a:t>
            </a:r>
            <a:r>
              <a:rPr lang="fa-IR" sz="3600" dirty="0">
                <a:solidFill>
                  <a:srgbClr val="FF0000"/>
                </a:solidFill>
              </a:rPr>
              <a:t> :</a:t>
            </a:r>
            <a:endParaRPr lang="en-US" sz="3600" b="1" dirty="0">
              <a:cs typeface="B Yagut" panose="00000400000000000000" pitchFamily="2" charset="-78"/>
            </a:endParaRPr>
          </a:p>
        </p:txBody>
      </p:sp>
      <p:sp>
        <p:nvSpPr>
          <p:cNvPr id="3" name="Content Placeholder 2"/>
          <p:cNvSpPr>
            <a:spLocks noGrp="1"/>
          </p:cNvSpPr>
          <p:nvPr>
            <p:ph sz="half" idx="1"/>
          </p:nvPr>
        </p:nvSpPr>
        <p:spPr>
          <a:xfrm>
            <a:off x="457200" y="1295400"/>
            <a:ext cx="8229600" cy="5257800"/>
          </a:xfrm>
        </p:spPr>
        <p:txBody>
          <a:bodyPr>
            <a:normAutofit/>
          </a:bodyPr>
          <a:lstStyle/>
          <a:p>
            <a:pPr marL="0" marR="0" indent="0">
              <a:lnSpc>
                <a:spcPct val="150000"/>
              </a:lnSpc>
              <a:spcBef>
                <a:spcPts val="0"/>
              </a:spcBef>
              <a:spcAft>
                <a:spcPts val="1000"/>
              </a:spcAft>
              <a:buNone/>
            </a:pPr>
            <a:r>
              <a:rPr lang="fa-IR" dirty="0" smtClean="0"/>
              <a:t>شرح </a:t>
            </a:r>
            <a:r>
              <a:rPr lang="fa-IR" dirty="0"/>
              <a:t>حال جامعی باید </a:t>
            </a:r>
            <a:r>
              <a:rPr lang="fa-IR" dirty="0" smtClean="0"/>
              <a:t>گرفت . شامل همه اجزای شرح حال و یک معاینه کامل است.</a:t>
            </a:r>
          </a:p>
          <a:p>
            <a:pPr marL="0" marR="0" indent="0">
              <a:lnSpc>
                <a:spcPct val="150000"/>
              </a:lnSpc>
              <a:spcBef>
                <a:spcPts val="0"/>
              </a:spcBef>
              <a:spcAft>
                <a:spcPts val="1000"/>
              </a:spcAft>
              <a:buNone/>
            </a:pPr>
            <a:r>
              <a:rPr lang="fa-IR" b="1" dirty="0" smtClean="0">
                <a:solidFill>
                  <a:schemeClr val="accent5">
                    <a:lumMod val="50000"/>
                  </a:schemeClr>
                </a:solidFill>
              </a:rPr>
              <a:t>موارد استفاده:</a:t>
            </a:r>
          </a:p>
          <a:p>
            <a:pPr marL="0" marR="0" indent="0">
              <a:lnSpc>
                <a:spcPct val="150000"/>
              </a:lnSpc>
              <a:spcBef>
                <a:spcPts val="0"/>
              </a:spcBef>
              <a:spcAft>
                <a:spcPts val="1000"/>
              </a:spcAft>
              <a:buNone/>
            </a:pPr>
            <a:r>
              <a:rPr lang="fa-IR" b="1" dirty="0"/>
              <a:t>-</a:t>
            </a:r>
            <a:r>
              <a:rPr lang="fa-IR" dirty="0" smtClean="0"/>
              <a:t>برای بیماران جدید که برای اولین بار مراجعه می کنند.</a:t>
            </a:r>
          </a:p>
          <a:p>
            <a:pPr marL="0" marR="0" indent="0">
              <a:lnSpc>
                <a:spcPct val="150000"/>
              </a:lnSpc>
              <a:spcBef>
                <a:spcPts val="0"/>
              </a:spcBef>
              <a:spcAft>
                <a:spcPts val="1000"/>
              </a:spcAft>
              <a:buNone/>
            </a:pPr>
            <a:r>
              <a:rPr lang="fa-IR" dirty="0"/>
              <a:t>-</a:t>
            </a:r>
            <a:r>
              <a:rPr lang="fa-IR" dirty="0" smtClean="0"/>
              <a:t>وقتی اورژانسی نیست.</a:t>
            </a:r>
          </a:p>
          <a:p>
            <a:pPr marL="0" marR="0" indent="0">
              <a:lnSpc>
                <a:spcPct val="150000"/>
              </a:lnSpc>
              <a:spcBef>
                <a:spcPts val="0"/>
              </a:spcBef>
              <a:spcAft>
                <a:spcPts val="1000"/>
              </a:spcAft>
              <a:buNone/>
            </a:pPr>
            <a:r>
              <a:rPr lang="fa-IR" dirty="0" smtClean="0"/>
              <a:t>-اولین شرح حال از هر فردی که به خانه بهداشت مراجعه می کند.</a:t>
            </a:r>
          </a:p>
          <a:p>
            <a:pPr marL="0" marR="0" indent="0">
              <a:lnSpc>
                <a:spcPct val="105000"/>
              </a:lnSpc>
              <a:spcBef>
                <a:spcPts val="0"/>
              </a:spcBef>
              <a:spcAft>
                <a:spcPts val="1000"/>
              </a:spcAft>
              <a:buNone/>
            </a:pPr>
            <a:endParaRPr lang="fa-IR" dirty="0" smtClean="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2386839"/>
      </p:ext>
    </p:extLst>
  </p:cSld>
  <p:clrMapOvr>
    <a:masterClrMapping/>
  </p:clrMapOvr>
  <mc:AlternateContent xmlns:mc="http://schemas.openxmlformats.org/markup-compatibility/2006" xmlns:p14="http://schemas.microsoft.com/office/powerpoint/2010/main">
    <mc:Choice Requires="p14">
      <p:transition spd="slow" p14:dur="2000" advTm="59255"/>
    </mc:Choice>
    <mc:Fallback xmlns="">
      <p:transition spd="slow" advTm="5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50000"/>
              </a:lnSpc>
              <a:spcBef>
                <a:spcPts val="0"/>
              </a:spcBef>
              <a:spcAft>
                <a:spcPts val="1000"/>
              </a:spcAft>
            </a:pPr>
            <a:r>
              <a:rPr lang="fa-IR" sz="3600" dirty="0">
                <a:solidFill>
                  <a:srgbClr val="FF0000"/>
                </a:solidFill>
              </a:rPr>
              <a:t>2- ارزیابی مبتنی بر مشکل یا </a:t>
            </a:r>
            <a:r>
              <a:rPr lang="en-US" sz="3600" dirty="0">
                <a:solidFill>
                  <a:srgbClr val="FF0000"/>
                </a:solidFill>
              </a:rPr>
              <a:t>problem oriented</a:t>
            </a:r>
            <a:r>
              <a:rPr lang="fa-IR" sz="3600" dirty="0">
                <a:solidFill>
                  <a:srgbClr val="FF0000"/>
                </a:solidFill>
              </a:rPr>
              <a:t> :  </a:t>
            </a:r>
          </a:p>
        </p:txBody>
      </p:sp>
      <p:sp>
        <p:nvSpPr>
          <p:cNvPr id="3" name="Content Placeholder 2"/>
          <p:cNvSpPr>
            <a:spLocks noGrp="1"/>
          </p:cNvSpPr>
          <p:nvPr>
            <p:ph sz="half" idx="1"/>
          </p:nvPr>
        </p:nvSpPr>
        <p:spPr>
          <a:xfrm>
            <a:off x="457200" y="1295400"/>
            <a:ext cx="8229600" cy="5257800"/>
          </a:xfrm>
        </p:spPr>
        <p:txBody>
          <a:bodyPr>
            <a:normAutofit/>
          </a:bodyPr>
          <a:lstStyle/>
          <a:p>
            <a:pPr marL="0" marR="0" indent="0">
              <a:lnSpc>
                <a:spcPct val="150000"/>
              </a:lnSpc>
              <a:spcBef>
                <a:spcPts val="0"/>
              </a:spcBef>
              <a:spcAft>
                <a:spcPts val="1000"/>
              </a:spcAft>
              <a:buNone/>
            </a:pPr>
            <a:r>
              <a:rPr lang="en-US" b="1" dirty="0" smtClean="0"/>
              <a:t>-</a:t>
            </a:r>
            <a:r>
              <a:rPr lang="fa-IR" dirty="0" smtClean="0"/>
              <a:t>فقط روی آن مشکل که الان مراجعه کرده و آنچه ما را هدایت می کند تا تشخیص افتراقی</a:t>
            </a:r>
            <a:r>
              <a:rPr lang="en-US" dirty="0" smtClean="0"/>
              <a:t> </a:t>
            </a:r>
            <a:r>
              <a:rPr lang="fa-IR" dirty="0" smtClean="0"/>
              <a:t>مثلا درد شکم از چیست؟ را می پرسیم</a:t>
            </a:r>
          </a:p>
          <a:p>
            <a:pPr marL="0" marR="0" indent="0">
              <a:lnSpc>
                <a:spcPct val="150000"/>
              </a:lnSpc>
              <a:spcBef>
                <a:spcPts val="0"/>
              </a:spcBef>
              <a:spcAft>
                <a:spcPts val="1000"/>
              </a:spcAft>
              <a:buNone/>
            </a:pPr>
            <a:r>
              <a:rPr lang="en-US" dirty="0"/>
              <a:t>-</a:t>
            </a:r>
            <a:r>
              <a:rPr lang="fa-IR" dirty="0" smtClean="0"/>
              <a:t>در مورد یک مشکل خاص برای بیماران قبلی </a:t>
            </a:r>
          </a:p>
          <a:p>
            <a:pPr marL="0" marR="0" indent="0">
              <a:lnSpc>
                <a:spcPct val="150000"/>
              </a:lnSpc>
              <a:spcBef>
                <a:spcPts val="0"/>
              </a:spcBef>
              <a:spcAft>
                <a:spcPts val="1000"/>
              </a:spcAft>
              <a:buNone/>
            </a:pPr>
            <a:r>
              <a:rPr lang="en-US" dirty="0" smtClean="0"/>
              <a:t>-</a:t>
            </a:r>
            <a:r>
              <a:rPr lang="fa-IR" dirty="0" smtClean="0"/>
              <a:t>در موارد اورژانسی</a:t>
            </a:r>
          </a:p>
          <a:p>
            <a:pPr marL="0" marR="0" indent="0">
              <a:lnSpc>
                <a:spcPct val="150000"/>
              </a:lnSpc>
              <a:spcBef>
                <a:spcPts val="0"/>
              </a:spcBef>
              <a:spcAft>
                <a:spcPts val="1000"/>
              </a:spcAft>
              <a:buNone/>
            </a:pPr>
            <a:r>
              <a:rPr lang="en-US" dirty="0" smtClean="0"/>
              <a:t>-</a:t>
            </a:r>
            <a:r>
              <a:rPr lang="fa-IR" dirty="0" smtClean="0"/>
              <a:t>جهت بیمارانی که به علت بیمار های ادامه دار و مزمن برای مراقبت مراجعه می کنند: مصاحبه ای متمرکز بر خود درمانی های بیمار-پاسخ به درمان–ظرفیت عملکردی و کیفیت زندگی مناسب تر است</a:t>
            </a:r>
            <a:r>
              <a:rPr lang="en-US" dirty="0" smtClean="0"/>
              <a:t>.</a:t>
            </a:r>
            <a:endParaRPr lang="fa-IR" dirty="0" smtClean="0"/>
          </a:p>
          <a:p>
            <a:pPr marL="0" marR="0" indent="0">
              <a:lnSpc>
                <a:spcPct val="105000"/>
              </a:lnSpc>
              <a:spcBef>
                <a:spcPts val="0"/>
              </a:spcBef>
              <a:spcAft>
                <a:spcPts val="1000"/>
              </a:spcAft>
              <a:buNone/>
            </a:pPr>
            <a:endParaRPr lang="fa-IR" dirty="0" smtClean="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4259108"/>
      </p:ext>
    </p:extLst>
  </p:cSld>
  <p:clrMapOvr>
    <a:masterClrMapping/>
  </p:clrMapOvr>
  <mc:AlternateContent xmlns:mc="http://schemas.openxmlformats.org/markup-compatibility/2006" xmlns:p14="http://schemas.microsoft.com/office/powerpoint/2010/main">
    <mc:Choice Requires="p14">
      <p:transition spd="slow" p14:dur="2000" advTm="110326"/>
    </mc:Choice>
    <mc:Fallback xmlns="">
      <p:transition spd="slow" advTm="11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2800" dirty="0" smtClean="0">
                <a:solidFill>
                  <a:srgbClr val="FF0000"/>
                </a:solidFill>
              </a:rPr>
              <a:t>تفاوت؟</a:t>
            </a:r>
            <a:endParaRPr lang="en-US" sz="2800" b="1" dirty="0">
              <a:solidFill>
                <a:srgbClr val="FF0000"/>
              </a:solidFill>
              <a:cs typeface="B Yagut" panose="00000400000000000000" pitchFamily="2" charset="-78"/>
            </a:endParaRPr>
          </a:p>
        </p:txBody>
      </p:sp>
      <p:sp>
        <p:nvSpPr>
          <p:cNvPr id="3" name="Content Placeholder 2"/>
          <p:cNvSpPr>
            <a:spLocks noGrp="1"/>
          </p:cNvSpPr>
          <p:nvPr>
            <p:ph sz="half" idx="1"/>
          </p:nvPr>
        </p:nvSpPr>
        <p:spPr>
          <a:xfrm>
            <a:off x="4800600" y="1417638"/>
            <a:ext cx="4038600" cy="5059362"/>
          </a:xfrm>
        </p:spPr>
        <p:txBody>
          <a:bodyPr>
            <a:normAutofit fontScale="47500" lnSpcReduction="20000"/>
          </a:bodyPr>
          <a:lstStyle/>
          <a:p>
            <a:pPr marL="0" marR="0" indent="0" algn="ctr">
              <a:lnSpc>
                <a:spcPct val="105000"/>
              </a:lnSpc>
              <a:spcBef>
                <a:spcPts val="0"/>
              </a:spcBef>
              <a:spcAft>
                <a:spcPts val="1000"/>
              </a:spcAft>
              <a:buNone/>
            </a:pPr>
            <a:r>
              <a:rPr lang="fa-IR" sz="3800" b="1" dirty="0" smtClean="0">
                <a:cs typeface="B Yagut" panose="00000400000000000000" pitchFamily="2" charset="-78"/>
              </a:rPr>
              <a:t> </a:t>
            </a:r>
            <a:r>
              <a:rPr lang="fa-IR" sz="5100" b="1" dirty="0" smtClean="0">
                <a:solidFill>
                  <a:srgbClr val="0070C0"/>
                </a:solidFill>
                <a:cs typeface="B Yagut" panose="00000400000000000000" pitchFamily="2" charset="-78"/>
              </a:rPr>
              <a:t>جامع:</a:t>
            </a:r>
          </a:p>
          <a:p>
            <a:pPr marL="514350" marR="0" indent="-514350" algn="just">
              <a:lnSpc>
                <a:spcPct val="105000"/>
              </a:lnSpc>
              <a:spcBef>
                <a:spcPts val="0"/>
              </a:spcBef>
              <a:spcAft>
                <a:spcPts val="1000"/>
              </a:spcAft>
              <a:buFont typeface="+mj-lt"/>
              <a:buAutoNum type="arabicPeriod"/>
            </a:pPr>
            <a:r>
              <a:rPr lang="fa-IR" sz="4400" dirty="0" smtClean="0"/>
              <a:t>جهت بیماران تازه در خانه بهداشت</a:t>
            </a:r>
          </a:p>
          <a:p>
            <a:pPr marL="514350" marR="0" indent="-514350" algn="just">
              <a:lnSpc>
                <a:spcPct val="105000"/>
              </a:lnSpc>
              <a:spcBef>
                <a:spcPts val="0"/>
              </a:spcBef>
              <a:spcAft>
                <a:spcPts val="1000"/>
              </a:spcAft>
              <a:buFont typeface="+mj-lt"/>
              <a:buAutoNum type="arabicPeriod"/>
            </a:pPr>
            <a:r>
              <a:rPr lang="fa-IR" sz="4400" dirty="0" smtClean="0"/>
              <a:t>اطلاعات اساسی و شخصی درباره بیمار به دست می دهد.</a:t>
            </a:r>
          </a:p>
          <a:p>
            <a:pPr marL="514350" marR="0" indent="-514350" algn="just">
              <a:lnSpc>
                <a:spcPct val="105000"/>
              </a:lnSpc>
              <a:spcBef>
                <a:spcPts val="0"/>
              </a:spcBef>
              <a:spcAft>
                <a:spcPts val="1000"/>
              </a:spcAft>
              <a:buFont typeface="+mj-lt"/>
              <a:buAutoNum type="arabicPeriod"/>
            </a:pPr>
            <a:r>
              <a:rPr lang="fa-IR" sz="4400" dirty="0" smtClean="0"/>
              <a:t>رابطه بهورز-بیمار را محکم می کند</a:t>
            </a:r>
          </a:p>
          <a:p>
            <a:pPr marL="514350" marR="0" indent="-514350" algn="just">
              <a:lnSpc>
                <a:spcPct val="105000"/>
              </a:lnSpc>
              <a:spcBef>
                <a:spcPts val="0"/>
              </a:spcBef>
              <a:spcAft>
                <a:spcPts val="1000"/>
              </a:spcAft>
              <a:buFont typeface="+mj-lt"/>
              <a:buAutoNum type="arabicPeriod"/>
            </a:pPr>
            <a:r>
              <a:rPr lang="fa-IR" sz="4400" dirty="0" smtClean="0"/>
              <a:t>کمک می کند تا علتهای جسمی مرتبط با ناراحتی بیمار تائید یا رد شوند.</a:t>
            </a:r>
          </a:p>
          <a:p>
            <a:pPr marL="514350" marR="0" indent="-514350" algn="just">
              <a:lnSpc>
                <a:spcPct val="120000"/>
              </a:lnSpc>
              <a:spcBef>
                <a:spcPts val="0"/>
              </a:spcBef>
              <a:spcAft>
                <a:spcPts val="1000"/>
              </a:spcAft>
              <a:buFont typeface="+mj-lt"/>
              <a:buAutoNum type="arabicPeriod"/>
            </a:pPr>
            <a:r>
              <a:rPr lang="fa-IR" sz="4400" dirty="0" smtClean="0"/>
              <a:t>یک سطح پایه ای از ارزیابی های بعدی مشخص می نماید.</a:t>
            </a:r>
          </a:p>
          <a:p>
            <a:pPr marL="514350" marR="0" indent="-514350" algn="just">
              <a:lnSpc>
                <a:spcPct val="105000"/>
              </a:lnSpc>
              <a:spcBef>
                <a:spcPts val="0"/>
              </a:spcBef>
              <a:spcAft>
                <a:spcPts val="1000"/>
              </a:spcAft>
              <a:buFont typeface="+mj-lt"/>
              <a:buAutoNum type="arabicPeriod"/>
            </a:pPr>
            <a:r>
              <a:rPr lang="fa-IR" sz="4400" dirty="0" smtClean="0"/>
              <a:t>سکویی جهت ارتقاء سلامت در حین آموزش و مشاوره ایجاد می کند.</a:t>
            </a:r>
          </a:p>
          <a:p>
            <a:pPr marL="514350" marR="0" indent="-514350" algn="just">
              <a:lnSpc>
                <a:spcPct val="105000"/>
              </a:lnSpc>
              <a:spcBef>
                <a:spcPts val="0"/>
              </a:spcBef>
              <a:spcAft>
                <a:spcPts val="1000"/>
              </a:spcAft>
              <a:buFont typeface="+mj-lt"/>
              <a:buAutoNum type="arabicPeriod"/>
            </a:pPr>
            <a:r>
              <a:rPr lang="fa-IR" sz="4400" dirty="0" smtClean="0"/>
              <a:t>حرفه ای گری را در مهارت های ضروری معاینه فیزیکی، توسعه می دهد.</a:t>
            </a:r>
          </a:p>
        </p:txBody>
      </p:sp>
      <p:sp>
        <p:nvSpPr>
          <p:cNvPr id="4" name="Content Placeholder 2"/>
          <p:cNvSpPr>
            <a:spLocks noGrp="1"/>
          </p:cNvSpPr>
          <p:nvPr>
            <p:ph sz="half" idx="1"/>
          </p:nvPr>
        </p:nvSpPr>
        <p:spPr>
          <a:xfrm>
            <a:off x="457200" y="1417638"/>
            <a:ext cx="3886200" cy="5059362"/>
          </a:xfrm>
        </p:spPr>
        <p:txBody>
          <a:bodyPr>
            <a:normAutofit/>
          </a:bodyPr>
          <a:lstStyle/>
          <a:p>
            <a:pPr marL="0" marR="0" indent="0" algn="ctr">
              <a:lnSpc>
                <a:spcPct val="105000"/>
              </a:lnSpc>
              <a:spcBef>
                <a:spcPts val="0"/>
              </a:spcBef>
              <a:spcAft>
                <a:spcPts val="1000"/>
              </a:spcAft>
              <a:buNone/>
            </a:pPr>
            <a:r>
              <a:rPr lang="en-US" sz="2400" b="1" dirty="0" smtClean="0">
                <a:solidFill>
                  <a:srgbClr val="0070C0"/>
                </a:solidFill>
                <a:cs typeface="B Yagut" panose="00000400000000000000" pitchFamily="2" charset="-78"/>
              </a:rPr>
              <a:t>          </a:t>
            </a:r>
            <a:r>
              <a:rPr lang="fa-IR" sz="2400" b="1" dirty="0" smtClean="0">
                <a:solidFill>
                  <a:srgbClr val="0070C0"/>
                </a:solidFill>
                <a:cs typeface="B Yagut" panose="00000400000000000000" pitchFamily="2" charset="-78"/>
              </a:rPr>
              <a:t>متمرکز یا مبتنی بر مشکل:</a:t>
            </a:r>
          </a:p>
          <a:p>
            <a:pPr marL="514350" marR="0" indent="-514350" algn="just">
              <a:lnSpc>
                <a:spcPct val="105000"/>
              </a:lnSpc>
              <a:spcBef>
                <a:spcPts val="0"/>
              </a:spcBef>
              <a:spcAft>
                <a:spcPts val="1000"/>
              </a:spcAft>
              <a:buFont typeface="+mj-lt"/>
              <a:buAutoNum type="arabicPeriod"/>
            </a:pPr>
            <a:r>
              <a:rPr lang="fa-IR" sz="2100" dirty="0" smtClean="0"/>
              <a:t>جهت بیماران ارزیابی شده، به خصوص طی مراجعات روتین یا اورژانس استفاده می شود.</a:t>
            </a:r>
          </a:p>
          <a:p>
            <a:pPr marL="514350" marR="0" indent="-514350" algn="just">
              <a:lnSpc>
                <a:spcPct val="105000"/>
              </a:lnSpc>
              <a:spcBef>
                <a:spcPts val="0"/>
              </a:spcBef>
              <a:spcAft>
                <a:spcPts val="1000"/>
              </a:spcAft>
              <a:buFont typeface="+mj-lt"/>
              <a:buAutoNum type="arabicPeriod"/>
            </a:pPr>
            <a:r>
              <a:rPr lang="fa-IR" sz="2100" dirty="0" smtClean="0"/>
              <a:t>علت نگرانی ها یا نشانه های متمرکز را مشخص می کند.</a:t>
            </a:r>
          </a:p>
          <a:p>
            <a:pPr marL="514350" marR="0" indent="-514350" algn="just">
              <a:lnSpc>
                <a:spcPct val="110000"/>
              </a:lnSpc>
              <a:spcBef>
                <a:spcPts val="0"/>
              </a:spcBef>
              <a:spcAft>
                <a:spcPts val="1000"/>
              </a:spcAft>
              <a:buFont typeface="+mj-lt"/>
              <a:buAutoNum type="arabicPeriod"/>
            </a:pPr>
            <a:r>
              <a:rPr lang="fa-IR" sz="2100" dirty="0" smtClean="0"/>
              <a:t>نشانه های محدود به یک سیستم خاص بدن را ارزیابی می کند.</a:t>
            </a:r>
          </a:p>
          <a:p>
            <a:pPr marL="514350" marR="0" indent="-514350" algn="just">
              <a:lnSpc>
                <a:spcPct val="105000"/>
              </a:lnSpc>
              <a:spcBef>
                <a:spcPts val="0"/>
              </a:spcBef>
              <a:spcAft>
                <a:spcPts val="1000"/>
              </a:spcAft>
              <a:buFont typeface="+mj-lt"/>
              <a:buAutoNum type="arabicPeriod"/>
            </a:pPr>
            <a:r>
              <a:rPr lang="fa-IR" sz="2100" dirty="0" smtClean="0"/>
              <a:t>روش های معاینه در ارتباط با نگرانی و مشکل فراهم می کند که تا حد امکان دقیق و کامل است.</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5992437"/>
      </p:ext>
    </p:extLst>
  </p:cSld>
  <p:clrMapOvr>
    <a:masterClrMapping/>
  </p:clrMapOvr>
  <mc:AlternateContent xmlns:mc="http://schemas.openxmlformats.org/markup-compatibility/2006" xmlns:p14="http://schemas.microsoft.com/office/powerpoint/2010/main">
    <mc:Choice Requires="p14">
      <p:transition spd="slow" p14:dur="2000" advTm="106244"/>
    </mc:Choice>
    <mc:Fallback xmlns="">
      <p:transition spd="slow" advTm="106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b="1" dirty="0" smtClean="0">
                <a:solidFill>
                  <a:srgbClr val="FF0000"/>
                </a:solidFill>
                <a:cs typeface="B Yagut" panose="00000400000000000000" pitchFamily="2" charset="-78"/>
              </a:rPr>
              <a:t>اطلاعات سوبژکتیو در برابر اطلاعات ابژکتیو</a:t>
            </a:r>
            <a:endParaRPr lang="en-US" sz="3200" b="1" dirty="0">
              <a:solidFill>
                <a:srgbClr val="FF0000"/>
              </a:solidFill>
              <a:cs typeface="B Yagut" panose="00000400000000000000" pitchFamily="2" charset="-78"/>
            </a:endParaRPr>
          </a:p>
        </p:txBody>
      </p:sp>
      <p:sp>
        <p:nvSpPr>
          <p:cNvPr id="3" name="Content Placeholder 2"/>
          <p:cNvSpPr>
            <a:spLocks noGrp="1"/>
          </p:cNvSpPr>
          <p:nvPr>
            <p:ph sz="half" idx="1"/>
          </p:nvPr>
        </p:nvSpPr>
        <p:spPr>
          <a:xfrm>
            <a:off x="228600" y="1417638"/>
            <a:ext cx="8610600" cy="5410200"/>
          </a:xfrm>
        </p:spPr>
        <p:txBody>
          <a:bodyPr>
            <a:normAutofit/>
          </a:bodyPr>
          <a:lstStyle/>
          <a:p>
            <a:pPr marL="0" marR="0" indent="0" algn="just">
              <a:lnSpc>
                <a:spcPct val="150000"/>
              </a:lnSpc>
              <a:spcBef>
                <a:spcPts val="0"/>
              </a:spcBef>
              <a:spcAft>
                <a:spcPts val="1000"/>
              </a:spcAft>
              <a:buNone/>
            </a:pPr>
            <a:r>
              <a:rPr lang="fa-IR" sz="3200" dirty="0" smtClean="0"/>
              <a:t>در هنگام کسب تکنیک های شرح حال گیری و معاینه، تفاوت های مهم بین اطلاعات ارائه شده توسط بیمار(</a:t>
            </a:r>
            <a:r>
              <a:rPr lang="en-US" sz="3200" dirty="0" smtClean="0"/>
              <a:t>subjective</a:t>
            </a:r>
            <a:r>
              <a:rPr lang="fa-IR" sz="3200" dirty="0" smtClean="0"/>
              <a:t>) و اطلاعات دریافتی بهورز(</a:t>
            </a:r>
            <a:r>
              <a:rPr lang="en-US" sz="3200" dirty="0" smtClean="0"/>
              <a:t>objective</a:t>
            </a:r>
            <a:r>
              <a:rPr lang="fa-IR" sz="3200" dirty="0" smtClean="0"/>
              <a:t>) را به یاد داشته باشید. آگاهی از این تفاوت ها به شما در بکارگیری استدلال بالینی و دسته بندی اطلاعات بیمار کمک می کند.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1054232"/>
      </p:ext>
    </p:extLst>
  </p:cSld>
  <p:clrMapOvr>
    <a:masterClrMapping/>
  </p:clrMapOvr>
  <mc:AlternateContent xmlns:mc="http://schemas.openxmlformats.org/markup-compatibility/2006" xmlns:p14="http://schemas.microsoft.com/office/powerpoint/2010/main">
    <mc:Choice Requires="p14">
      <p:transition spd="slow" p14:dur="2000" advTm="79190"/>
    </mc:Choice>
    <mc:Fallback xmlns="">
      <p:transition spd="slow" advTm="7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600" b="1" dirty="0" smtClean="0">
                <a:solidFill>
                  <a:srgbClr val="FF0000"/>
                </a:solidFill>
                <a:cs typeface="B Yagut" panose="00000400000000000000" pitchFamily="2" charset="-78"/>
              </a:rPr>
              <a:t>تفاوت ؟</a:t>
            </a:r>
            <a:endParaRPr lang="en-US" sz="3600" b="1" dirty="0">
              <a:solidFill>
                <a:srgbClr val="FF0000"/>
              </a:solidFill>
              <a:cs typeface="B Yagut" panose="00000400000000000000" pitchFamily="2" charset="-78"/>
            </a:endParaRPr>
          </a:p>
        </p:txBody>
      </p:sp>
      <p:sp>
        <p:nvSpPr>
          <p:cNvPr id="3" name="Content Placeholder 2"/>
          <p:cNvSpPr>
            <a:spLocks noGrp="1"/>
          </p:cNvSpPr>
          <p:nvPr>
            <p:ph sz="half" idx="1"/>
          </p:nvPr>
        </p:nvSpPr>
        <p:spPr>
          <a:xfrm>
            <a:off x="4800600" y="1295400"/>
            <a:ext cx="4038600" cy="5410200"/>
          </a:xfrm>
        </p:spPr>
        <p:txBody>
          <a:bodyPr>
            <a:normAutofit/>
          </a:bodyPr>
          <a:lstStyle/>
          <a:p>
            <a:pPr marL="0" marR="0" indent="0" algn="ctr">
              <a:lnSpc>
                <a:spcPct val="105000"/>
              </a:lnSpc>
              <a:spcBef>
                <a:spcPts val="0"/>
              </a:spcBef>
              <a:spcAft>
                <a:spcPts val="1000"/>
              </a:spcAft>
              <a:buNone/>
            </a:pPr>
            <a:r>
              <a:rPr lang="fa-IR" sz="3800" b="1" dirty="0" smtClean="0">
                <a:cs typeface="B Yagut" panose="00000400000000000000" pitchFamily="2" charset="-78"/>
              </a:rPr>
              <a:t> </a:t>
            </a:r>
            <a:r>
              <a:rPr lang="fa-IR" sz="2400" b="1" dirty="0">
                <a:solidFill>
                  <a:srgbClr val="0070C0"/>
                </a:solidFill>
              </a:rPr>
              <a:t>اطلاعات ارائه شده توسط </a:t>
            </a:r>
            <a:r>
              <a:rPr lang="fa-IR" sz="2400" b="1" dirty="0" smtClean="0">
                <a:solidFill>
                  <a:srgbClr val="0070C0"/>
                </a:solidFill>
              </a:rPr>
              <a:t>بیمار (</a:t>
            </a:r>
            <a:r>
              <a:rPr lang="en-US" sz="2400" b="1" dirty="0">
                <a:solidFill>
                  <a:srgbClr val="0070C0"/>
                </a:solidFill>
              </a:rPr>
              <a:t>subjective</a:t>
            </a:r>
            <a:r>
              <a:rPr lang="fa-IR" sz="2400" b="1" dirty="0">
                <a:solidFill>
                  <a:srgbClr val="0070C0"/>
                </a:solidFill>
              </a:rPr>
              <a:t>) </a:t>
            </a:r>
            <a:endParaRPr lang="fa-IR" sz="1800" b="1" dirty="0">
              <a:solidFill>
                <a:srgbClr val="0070C0"/>
              </a:solidFill>
            </a:endParaRPr>
          </a:p>
          <a:p>
            <a:pPr marR="0" algn="just">
              <a:lnSpc>
                <a:spcPct val="105000"/>
              </a:lnSpc>
              <a:spcBef>
                <a:spcPts val="0"/>
              </a:spcBef>
              <a:spcAft>
                <a:spcPts val="1000"/>
              </a:spcAft>
            </a:pPr>
            <a:r>
              <a:rPr lang="fa-IR" sz="2100" dirty="0" smtClean="0"/>
              <a:t>آنچه بیمار به شما می گوید</a:t>
            </a:r>
            <a:r>
              <a:rPr lang="en-US" sz="2100" dirty="0" smtClean="0"/>
              <a:t>.</a:t>
            </a:r>
            <a:endParaRPr lang="fa-IR" sz="2100" dirty="0" smtClean="0"/>
          </a:p>
          <a:p>
            <a:pPr marR="0" algn="just">
              <a:lnSpc>
                <a:spcPct val="105000"/>
              </a:lnSpc>
              <a:spcBef>
                <a:spcPts val="0"/>
              </a:spcBef>
              <a:spcAft>
                <a:spcPts val="1000"/>
              </a:spcAft>
            </a:pPr>
            <a:r>
              <a:rPr lang="fa-IR" sz="2100" dirty="0" smtClean="0"/>
              <a:t>شرح حال از شکایت اصلی تا مرور سیستم ها</a:t>
            </a:r>
          </a:p>
          <a:p>
            <a:pPr marR="0" algn="just">
              <a:spcBef>
                <a:spcPts val="0"/>
              </a:spcBef>
              <a:spcAft>
                <a:spcPts val="1000"/>
              </a:spcAft>
            </a:pPr>
            <a:r>
              <a:rPr lang="fa-IR" sz="2100" dirty="0" smtClean="0"/>
              <a:t>مثال: خانم م آرایشگر 54 ساله ای است که فشار در سمت چپ قفسه سینه را گزارش می کند«انگاریک فیل روی آن نشسته است» که به سمت چپ گردن وبازوی چپ انتشار می یابد.</a:t>
            </a:r>
          </a:p>
        </p:txBody>
      </p:sp>
      <p:sp>
        <p:nvSpPr>
          <p:cNvPr id="4" name="Content Placeholder 2"/>
          <p:cNvSpPr>
            <a:spLocks noGrp="1"/>
          </p:cNvSpPr>
          <p:nvPr>
            <p:ph sz="half" idx="1"/>
          </p:nvPr>
        </p:nvSpPr>
        <p:spPr>
          <a:xfrm>
            <a:off x="304800" y="1417638"/>
            <a:ext cx="4038600" cy="5410200"/>
          </a:xfrm>
        </p:spPr>
        <p:txBody>
          <a:bodyPr>
            <a:normAutofit/>
          </a:bodyPr>
          <a:lstStyle/>
          <a:p>
            <a:pPr marL="0" marR="0" indent="0" algn="ctr">
              <a:lnSpc>
                <a:spcPct val="105000"/>
              </a:lnSpc>
              <a:spcBef>
                <a:spcPts val="0"/>
              </a:spcBef>
              <a:spcAft>
                <a:spcPts val="1000"/>
              </a:spcAft>
              <a:buNone/>
            </a:pPr>
            <a:r>
              <a:rPr lang="fa-IR" sz="2400" b="1" dirty="0">
                <a:solidFill>
                  <a:srgbClr val="0070C0"/>
                </a:solidFill>
              </a:rPr>
              <a:t>اطلاعات دریافتی </a:t>
            </a:r>
            <a:r>
              <a:rPr lang="fa-IR" sz="2400" b="1" dirty="0" smtClean="0">
                <a:solidFill>
                  <a:srgbClr val="0070C0"/>
                </a:solidFill>
              </a:rPr>
              <a:t>بهورز</a:t>
            </a:r>
          </a:p>
          <a:p>
            <a:pPr marL="0" marR="0" indent="0" algn="ctr">
              <a:lnSpc>
                <a:spcPct val="105000"/>
              </a:lnSpc>
              <a:spcBef>
                <a:spcPts val="0"/>
              </a:spcBef>
              <a:spcAft>
                <a:spcPts val="1000"/>
              </a:spcAft>
              <a:buNone/>
            </a:pPr>
            <a:r>
              <a:rPr lang="fa-IR" sz="2400" b="1" dirty="0" smtClean="0">
                <a:solidFill>
                  <a:srgbClr val="0070C0"/>
                </a:solidFill>
              </a:rPr>
              <a:t>(</a:t>
            </a:r>
            <a:r>
              <a:rPr lang="en-US" sz="2400" b="1" dirty="0">
                <a:solidFill>
                  <a:srgbClr val="0070C0"/>
                </a:solidFill>
              </a:rPr>
              <a:t>objective</a:t>
            </a:r>
            <a:r>
              <a:rPr lang="fa-IR" sz="2400" b="1" dirty="0" smtClean="0">
                <a:solidFill>
                  <a:srgbClr val="0070C0"/>
                </a:solidFill>
              </a:rPr>
              <a:t>)</a:t>
            </a:r>
          </a:p>
          <a:p>
            <a:pPr marR="0" algn="just">
              <a:spcBef>
                <a:spcPts val="0"/>
              </a:spcBef>
              <a:spcAft>
                <a:spcPts val="1000"/>
              </a:spcAft>
            </a:pPr>
            <a:r>
              <a:rPr lang="fa-IR" sz="2100" dirty="0" smtClean="0"/>
              <a:t>آنچه در معاینه، اطلاعات آزمایشگاهی و داده های تست کشف می کنید.</a:t>
            </a:r>
          </a:p>
          <a:p>
            <a:pPr marR="0" algn="just">
              <a:spcBef>
                <a:spcPts val="0"/>
              </a:spcBef>
              <a:spcAft>
                <a:spcPts val="1000"/>
              </a:spcAft>
            </a:pPr>
            <a:r>
              <a:rPr lang="fa-IR" sz="2100" dirty="0" smtClean="0"/>
              <a:t>تمام یافته های معاینه بالینی یا </a:t>
            </a:r>
            <a:r>
              <a:rPr lang="en-US" sz="2100" dirty="0" smtClean="0"/>
              <a:t>sign</a:t>
            </a:r>
          </a:p>
          <a:p>
            <a:pPr marR="0" algn="just">
              <a:spcBef>
                <a:spcPts val="0"/>
              </a:spcBef>
              <a:spcAft>
                <a:spcPts val="1000"/>
              </a:spcAft>
            </a:pPr>
            <a:r>
              <a:rPr lang="fa-IR" sz="2100" dirty="0" smtClean="0"/>
              <a:t>مثال: خانم م یک خانم سفید پوست دارای اضافه وزن و مسن است که خوش مشرب و شاد است و همکاری خوبی دارد، 163 سانتی متر قد دارد، وزن 68 کیلوگرم، </a:t>
            </a:r>
            <a:r>
              <a:rPr lang="en-US" sz="2100" dirty="0" smtClean="0"/>
              <a:t> BMI </a:t>
            </a:r>
            <a:r>
              <a:rPr lang="fa-IR" sz="2100" dirty="0" smtClean="0"/>
              <a:t> وی 26 است، </a:t>
            </a:r>
            <a:r>
              <a:rPr lang="en-US" sz="2100" dirty="0" smtClean="0"/>
              <a:t> BP</a:t>
            </a:r>
            <a:r>
              <a:rPr lang="fa-IR" sz="2100" dirty="0" smtClean="0"/>
              <a:t>160/80،ضربان قلب96 و منظم،</a:t>
            </a:r>
            <a:r>
              <a:rPr lang="en-US" sz="2100" dirty="0" smtClean="0"/>
              <a:t> RR</a:t>
            </a:r>
            <a:r>
              <a:rPr lang="fa-IR" sz="2100" dirty="0" smtClean="0"/>
              <a:t> 24، بدون تب(37 درجه سانتی گراد)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2021109"/>
      </p:ext>
    </p:extLst>
  </p:cSld>
  <p:clrMapOvr>
    <a:masterClrMapping/>
  </p:clrMapOvr>
  <mc:AlternateContent xmlns:mc="http://schemas.openxmlformats.org/markup-compatibility/2006" xmlns:p14="http://schemas.microsoft.com/office/powerpoint/2010/main">
    <mc:Choice Requires="p14">
      <p:transition spd="slow" p14:dur="2000" advTm="117365"/>
    </mc:Choice>
    <mc:Fallback xmlns="">
      <p:transition spd="slow" advTm="11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3200" dirty="0" smtClean="0"/>
              <a:t>علائم و نشانه ها</a:t>
            </a:r>
            <a:endParaRPr lang="en-US" sz="3200" b="1" dirty="0"/>
          </a:p>
        </p:txBody>
      </p:sp>
      <p:sp>
        <p:nvSpPr>
          <p:cNvPr id="3" name="Content Placeholder 2"/>
          <p:cNvSpPr>
            <a:spLocks noGrp="1"/>
          </p:cNvSpPr>
          <p:nvPr>
            <p:ph sz="half" idx="1"/>
          </p:nvPr>
        </p:nvSpPr>
        <p:spPr>
          <a:xfrm>
            <a:off x="228600" y="1417638"/>
            <a:ext cx="8610600" cy="5410200"/>
          </a:xfrm>
        </p:spPr>
        <p:txBody>
          <a:bodyPr>
            <a:normAutofit/>
          </a:bodyPr>
          <a:lstStyle/>
          <a:p>
            <a:pPr marL="0" indent="0">
              <a:buNone/>
            </a:pPr>
            <a:endParaRPr lang="en-US" sz="3200" dirty="0"/>
          </a:p>
          <a:p>
            <a:r>
              <a:rPr lang="fa-IR" sz="3200" dirty="0" smtClean="0">
                <a:solidFill>
                  <a:srgbClr val="FF0000"/>
                </a:solidFill>
              </a:rPr>
              <a:t>علامت</a:t>
            </a:r>
            <a:r>
              <a:rPr lang="fa-IR" sz="3200" b="1" dirty="0" smtClean="0">
                <a:solidFill>
                  <a:srgbClr val="FF0000"/>
                </a:solidFill>
              </a:rPr>
              <a:t>(</a:t>
            </a:r>
            <a:r>
              <a:rPr lang="en-US" sz="3200" dirty="0">
                <a:solidFill>
                  <a:srgbClr val="FF0000"/>
                </a:solidFill>
              </a:rPr>
              <a:t>Symptom </a:t>
            </a:r>
            <a:r>
              <a:rPr lang="fa-IR" sz="3200" dirty="0">
                <a:solidFill>
                  <a:srgbClr val="FF0000"/>
                </a:solidFill>
              </a:rPr>
              <a:t> </a:t>
            </a:r>
            <a:r>
              <a:rPr lang="fa-IR" sz="3200" dirty="0" smtClean="0">
                <a:solidFill>
                  <a:srgbClr val="FF0000"/>
                </a:solidFill>
              </a:rPr>
              <a:t>)</a:t>
            </a:r>
            <a:r>
              <a:rPr lang="en-US" sz="3200" dirty="0" smtClean="0"/>
              <a:t> </a:t>
            </a:r>
            <a:r>
              <a:rPr lang="fa-IR" sz="3200" dirty="0" smtClean="0"/>
              <a:t>چیزی </a:t>
            </a:r>
            <a:r>
              <a:rPr lang="fa-IR" sz="3200" dirty="0"/>
              <a:t>است که بیمار درباره وضعیت خود به شما می گوید. </a:t>
            </a:r>
            <a:r>
              <a:rPr lang="fa-IR" sz="3200" dirty="0" smtClean="0"/>
              <a:t>مانند: تاری </a:t>
            </a:r>
            <a:r>
              <a:rPr lang="fa-IR" sz="3200" dirty="0"/>
              <a:t>دید و سردرد...</a:t>
            </a:r>
            <a:endParaRPr lang="en-US" sz="3200" dirty="0"/>
          </a:p>
          <a:p>
            <a:pPr marL="0" indent="0">
              <a:buNone/>
            </a:pPr>
            <a:endParaRPr lang="fa-IR" sz="3200" dirty="0" smtClean="0"/>
          </a:p>
          <a:p>
            <a:r>
              <a:rPr lang="fa-IR" sz="3200" dirty="0" smtClean="0">
                <a:solidFill>
                  <a:srgbClr val="FF0000"/>
                </a:solidFill>
              </a:rPr>
              <a:t>نشانه(</a:t>
            </a:r>
            <a:r>
              <a:rPr lang="en-US" sz="3200" dirty="0">
                <a:solidFill>
                  <a:srgbClr val="FF0000"/>
                </a:solidFill>
              </a:rPr>
              <a:t>SIGN</a:t>
            </a:r>
            <a:r>
              <a:rPr lang="ar-SA" sz="3200" dirty="0">
                <a:solidFill>
                  <a:srgbClr val="FF0000"/>
                </a:solidFill>
              </a:rPr>
              <a:t>) </a:t>
            </a:r>
            <a:r>
              <a:rPr lang="fa-IR" sz="3200" dirty="0" smtClean="0"/>
              <a:t>چیزی </a:t>
            </a:r>
            <a:r>
              <a:rPr lang="fa-IR" sz="3200" dirty="0"/>
              <a:t>درباره بیمار است که شما می</a:t>
            </a:r>
            <a:r>
              <a:rPr lang="en-US" sz="3200" dirty="0"/>
              <a:t> </a:t>
            </a:r>
            <a:r>
              <a:rPr lang="fa-IR" sz="3200" dirty="0"/>
              <a:t>بینید یا احساس می </a:t>
            </a:r>
            <a:r>
              <a:rPr lang="fa-IR" sz="3200" dirty="0" smtClean="0"/>
              <a:t>کنید(و </a:t>
            </a:r>
            <a:r>
              <a:rPr lang="fa-IR" sz="3200" dirty="0"/>
              <a:t>می توان آن را اندازه گیری کرد</a:t>
            </a:r>
            <a:r>
              <a:rPr lang="fa-IR" sz="3200" dirty="0" smtClean="0"/>
              <a:t>). مانند </a:t>
            </a:r>
            <a:r>
              <a:rPr lang="fa-IR" sz="3200" dirty="0"/>
              <a:t>: فشارخون بالا و پائین ....</a:t>
            </a:r>
            <a:endParaRPr lang="en-US" sz="3200" dirty="0"/>
          </a:p>
          <a:p>
            <a:pPr marL="0" marR="0" indent="0" algn="just">
              <a:lnSpc>
                <a:spcPct val="150000"/>
              </a:lnSpc>
              <a:spcBef>
                <a:spcPts val="0"/>
              </a:spcBef>
              <a:spcAft>
                <a:spcPts val="1000"/>
              </a:spcAft>
              <a:buNone/>
            </a:pPr>
            <a:endParaRPr lang="fa-IR" sz="32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5110336"/>
      </p:ext>
    </p:extLst>
  </p:cSld>
  <p:clrMapOvr>
    <a:masterClrMapping/>
  </p:clrMapOvr>
  <mc:AlternateContent xmlns:mc="http://schemas.openxmlformats.org/markup-compatibility/2006" xmlns:p14="http://schemas.microsoft.com/office/powerpoint/2010/main">
    <mc:Choice Requires="p14">
      <p:transition spd="slow" p14:dur="2000" advTm="66235"/>
    </mc:Choice>
    <mc:Fallback xmlns="">
      <p:transition spd="slow" advTm="6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b="1" dirty="0" smtClean="0">
                <a:solidFill>
                  <a:srgbClr val="002060"/>
                </a:solidFill>
                <a:cs typeface="B Yagut" panose="00000400000000000000" pitchFamily="2" charset="-78"/>
              </a:rPr>
              <a:t>تفاوت</a:t>
            </a:r>
            <a:endParaRPr lang="en-US" sz="4000" b="1" dirty="0">
              <a:solidFill>
                <a:srgbClr val="002060"/>
              </a:solidFill>
              <a:cs typeface="B Yagut" panose="00000400000000000000" pitchFamily="2" charset="-78"/>
            </a:endParaRPr>
          </a:p>
        </p:txBody>
      </p:sp>
      <p:sp>
        <p:nvSpPr>
          <p:cNvPr id="3" name="Content Placeholder 2"/>
          <p:cNvSpPr>
            <a:spLocks noGrp="1"/>
          </p:cNvSpPr>
          <p:nvPr>
            <p:ph sz="half" idx="1"/>
          </p:nvPr>
        </p:nvSpPr>
        <p:spPr>
          <a:xfrm>
            <a:off x="5334000" y="1417638"/>
            <a:ext cx="3505200" cy="3916362"/>
          </a:xfrm>
        </p:spPr>
        <p:txBody>
          <a:bodyPr>
            <a:normAutofit fontScale="92500" lnSpcReduction="10000"/>
          </a:bodyPr>
          <a:lstStyle/>
          <a:p>
            <a:pPr marL="0" marR="0" indent="0" algn="ctr">
              <a:lnSpc>
                <a:spcPct val="105000"/>
              </a:lnSpc>
              <a:spcBef>
                <a:spcPts val="0"/>
              </a:spcBef>
              <a:spcAft>
                <a:spcPts val="1000"/>
              </a:spcAft>
              <a:buNone/>
            </a:pPr>
            <a:r>
              <a:rPr lang="fa-IR" sz="3800" b="1" dirty="0" smtClean="0">
                <a:cs typeface="B Yagut" panose="00000400000000000000" pitchFamily="2" charset="-78"/>
              </a:rPr>
              <a:t> </a:t>
            </a:r>
            <a:endParaRPr lang="en-US" sz="3800" b="1" dirty="0" smtClean="0">
              <a:cs typeface="B Yagut" panose="00000400000000000000" pitchFamily="2" charset="-78"/>
            </a:endParaRPr>
          </a:p>
          <a:p>
            <a:pPr marL="0" marR="0" indent="0" algn="ctr">
              <a:lnSpc>
                <a:spcPct val="105000"/>
              </a:lnSpc>
              <a:spcBef>
                <a:spcPts val="0"/>
              </a:spcBef>
              <a:spcAft>
                <a:spcPts val="1000"/>
              </a:spcAft>
              <a:buNone/>
            </a:pPr>
            <a:r>
              <a:rPr lang="fa-IR" b="1" dirty="0" smtClean="0">
                <a:solidFill>
                  <a:srgbClr val="FF0000"/>
                </a:solidFill>
              </a:rPr>
              <a:t>علائم </a:t>
            </a:r>
            <a:r>
              <a:rPr lang="fa-IR" b="1" dirty="0">
                <a:solidFill>
                  <a:srgbClr val="FF0000"/>
                </a:solidFill>
              </a:rPr>
              <a:t>(</a:t>
            </a:r>
            <a:r>
              <a:rPr lang="en-US" b="1" dirty="0">
                <a:solidFill>
                  <a:srgbClr val="FF0000"/>
                </a:solidFill>
              </a:rPr>
              <a:t> symptoms</a:t>
            </a:r>
            <a:r>
              <a:rPr lang="fa-IR" b="1" dirty="0">
                <a:solidFill>
                  <a:srgbClr val="FF0000"/>
                </a:solidFill>
              </a:rPr>
              <a:t>) </a:t>
            </a:r>
            <a:endParaRPr lang="en-US" b="1" dirty="0" smtClean="0">
              <a:solidFill>
                <a:srgbClr val="FF0000"/>
              </a:solidFill>
            </a:endParaRPr>
          </a:p>
          <a:p>
            <a:pPr marL="0" marR="0" indent="0">
              <a:lnSpc>
                <a:spcPct val="105000"/>
              </a:lnSpc>
              <a:spcBef>
                <a:spcPts val="0"/>
              </a:spcBef>
              <a:spcAft>
                <a:spcPts val="1000"/>
              </a:spcAft>
              <a:buNone/>
            </a:pPr>
            <a:endParaRPr lang="fa-IR" sz="2400" b="1" dirty="0" smtClean="0">
              <a:solidFill>
                <a:srgbClr val="FF0000"/>
              </a:solidFill>
            </a:endParaRPr>
          </a:p>
          <a:p>
            <a:pPr marR="0" algn="ctr">
              <a:lnSpc>
                <a:spcPct val="105000"/>
              </a:lnSpc>
              <a:spcBef>
                <a:spcPts val="0"/>
              </a:spcBef>
              <a:spcAft>
                <a:spcPts val="1000"/>
              </a:spcAft>
            </a:pPr>
            <a:r>
              <a:rPr lang="fa-IR" dirty="0" smtClean="0"/>
              <a:t>در واقع نگرانی های </a:t>
            </a:r>
            <a:r>
              <a:rPr lang="en-US" dirty="0" smtClean="0"/>
              <a:t>subjective </a:t>
            </a:r>
            <a:r>
              <a:rPr lang="fa-IR" dirty="0" smtClean="0"/>
              <a:t> هستند که خود بیمار ابراز می کند.</a:t>
            </a:r>
          </a:p>
          <a:p>
            <a:pPr marR="0" algn="ctr">
              <a:lnSpc>
                <a:spcPct val="105000"/>
              </a:lnSpc>
              <a:spcBef>
                <a:spcPts val="0"/>
              </a:spcBef>
              <a:spcAft>
                <a:spcPts val="1000"/>
              </a:spcAft>
            </a:pPr>
            <a:r>
              <a:rPr lang="fa-IR" dirty="0" smtClean="0"/>
              <a:t>در شرح حال به دست می آید.</a:t>
            </a:r>
          </a:p>
        </p:txBody>
      </p:sp>
      <p:sp>
        <p:nvSpPr>
          <p:cNvPr id="4" name="Content Placeholder 2"/>
          <p:cNvSpPr>
            <a:spLocks noGrp="1"/>
          </p:cNvSpPr>
          <p:nvPr>
            <p:ph sz="half" idx="1"/>
          </p:nvPr>
        </p:nvSpPr>
        <p:spPr>
          <a:xfrm>
            <a:off x="304800" y="1417638"/>
            <a:ext cx="3505200" cy="4144962"/>
          </a:xfrm>
        </p:spPr>
        <p:txBody>
          <a:bodyPr>
            <a:normAutofit fontScale="92500"/>
          </a:bodyPr>
          <a:lstStyle/>
          <a:p>
            <a:pPr marL="0" marR="0" indent="0" algn="ctr">
              <a:lnSpc>
                <a:spcPct val="105000"/>
              </a:lnSpc>
              <a:spcBef>
                <a:spcPts val="0"/>
              </a:spcBef>
              <a:spcAft>
                <a:spcPts val="1000"/>
              </a:spcAft>
              <a:buNone/>
            </a:pPr>
            <a:endParaRPr lang="en-US" b="1" dirty="0" smtClean="0">
              <a:solidFill>
                <a:srgbClr val="FF0000"/>
              </a:solidFill>
            </a:endParaRPr>
          </a:p>
          <a:p>
            <a:pPr marL="0" marR="0" indent="0" algn="ctr">
              <a:lnSpc>
                <a:spcPct val="105000"/>
              </a:lnSpc>
              <a:spcBef>
                <a:spcPts val="0"/>
              </a:spcBef>
              <a:spcAft>
                <a:spcPts val="1000"/>
              </a:spcAft>
              <a:buNone/>
            </a:pPr>
            <a:r>
              <a:rPr lang="fa-IR" b="1" dirty="0" smtClean="0">
                <a:solidFill>
                  <a:srgbClr val="FF0000"/>
                </a:solidFill>
              </a:rPr>
              <a:t>نشانه </a:t>
            </a:r>
            <a:r>
              <a:rPr lang="fa-IR" b="1" dirty="0">
                <a:solidFill>
                  <a:srgbClr val="FF0000"/>
                </a:solidFill>
              </a:rPr>
              <a:t>ها</a:t>
            </a:r>
            <a:r>
              <a:rPr lang="fa-IR" dirty="0">
                <a:solidFill>
                  <a:srgbClr val="FF0000"/>
                </a:solidFill>
              </a:rPr>
              <a:t>(</a:t>
            </a:r>
            <a:r>
              <a:rPr lang="en-US" dirty="0">
                <a:solidFill>
                  <a:srgbClr val="FF0000"/>
                </a:solidFill>
              </a:rPr>
              <a:t> sign</a:t>
            </a:r>
            <a:r>
              <a:rPr lang="fa-IR" dirty="0">
                <a:solidFill>
                  <a:srgbClr val="FF0000"/>
                </a:solidFill>
              </a:rPr>
              <a:t>) </a:t>
            </a:r>
            <a:endParaRPr lang="en-US" dirty="0" smtClean="0">
              <a:solidFill>
                <a:srgbClr val="FF0000"/>
              </a:solidFill>
            </a:endParaRPr>
          </a:p>
          <a:p>
            <a:pPr marL="0" marR="0" indent="0">
              <a:lnSpc>
                <a:spcPct val="105000"/>
              </a:lnSpc>
              <a:spcBef>
                <a:spcPts val="0"/>
              </a:spcBef>
              <a:spcAft>
                <a:spcPts val="1000"/>
              </a:spcAft>
              <a:buNone/>
            </a:pPr>
            <a:endParaRPr lang="fa-IR" sz="2400" dirty="0" smtClean="0">
              <a:solidFill>
                <a:srgbClr val="FF0000"/>
              </a:solidFill>
            </a:endParaRPr>
          </a:p>
          <a:p>
            <a:pPr marR="0" algn="ctr">
              <a:lnSpc>
                <a:spcPct val="105000"/>
              </a:lnSpc>
              <a:spcBef>
                <a:spcPts val="0"/>
              </a:spcBef>
              <a:spcAft>
                <a:spcPts val="1000"/>
              </a:spcAft>
            </a:pPr>
            <a:r>
              <a:rPr lang="fa-IR" dirty="0" smtClean="0"/>
              <a:t>انواعی از اطلاعات </a:t>
            </a:r>
            <a:r>
              <a:rPr lang="en-US" dirty="0" smtClean="0"/>
              <a:t> objective</a:t>
            </a:r>
            <a:r>
              <a:rPr lang="fa-IR" dirty="0" smtClean="0"/>
              <a:t> هستند که شما آن را کشف می کنید.</a:t>
            </a:r>
          </a:p>
          <a:p>
            <a:pPr marR="0" algn="ctr">
              <a:lnSpc>
                <a:spcPct val="105000"/>
              </a:lnSpc>
              <a:spcBef>
                <a:spcPts val="0"/>
              </a:spcBef>
              <a:spcAft>
                <a:spcPts val="1000"/>
              </a:spcAft>
            </a:pPr>
            <a:r>
              <a:rPr lang="fa-IR" dirty="0" smtClean="0"/>
              <a:t>در معاینه بالینی به دست می آید. </a:t>
            </a:r>
            <a:endParaRPr lang="fa-IR" sz="24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2467707"/>
      </p:ext>
    </p:extLst>
  </p:cSld>
  <p:clrMapOvr>
    <a:masterClrMapping/>
  </p:clrMapOvr>
  <mc:AlternateContent xmlns:mc="http://schemas.openxmlformats.org/markup-compatibility/2006" xmlns:p14="http://schemas.microsoft.com/office/powerpoint/2010/main">
    <mc:Choice Requires="p14">
      <p:transition spd="slow" p14:dur="2000" advTm="42284"/>
    </mc:Choice>
    <mc:Fallback xmlns="">
      <p:transition spd="slow" advTm="4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02358"/>
            <a:ext cx="8229600" cy="1143000"/>
          </a:xfrm>
        </p:spPr>
        <p:txBody>
          <a:bodyPr>
            <a:normAutofit/>
          </a:bodyPr>
          <a:lstStyle/>
          <a:p>
            <a:pPr rtl="1"/>
            <a:r>
              <a:rPr lang="fa-IR" sz="3600" b="1" dirty="0" smtClean="0">
                <a:solidFill>
                  <a:srgbClr val="FF0000"/>
                </a:solidFill>
                <a:cs typeface="B Yagut" panose="00000400000000000000" pitchFamily="2" charset="-78"/>
              </a:rPr>
              <a:t> اهداف آموزشی</a:t>
            </a:r>
            <a:endParaRPr lang="en-US" sz="3600" b="1" dirty="0">
              <a:solidFill>
                <a:srgbClr val="FF0000"/>
              </a:solidFill>
              <a:cs typeface="B Yagut" panose="00000400000000000000" pitchFamily="2" charset="-78"/>
            </a:endParaRPr>
          </a:p>
        </p:txBody>
      </p:sp>
      <p:sp>
        <p:nvSpPr>
          <p:cNvPr id="8" name="Content Placeholder 7"/>
          <p:cNvSpPr>
            <a:spLocks noGrp="1"/>
          </p:cNvSpPr>
          <p:nvPr>
            <p:ph idx="1"/>
          </p:nvPr>
        </p:nvSpPr>
        <p:spPr>
          <a:xfrm>
            <a:off x="152400" y="1219200"/>
            <a:ext cx="8534400" cy="5257800"/>
          </a:xfrm>
        </p:spPr>
        <p:txBody>
          <a:bodyPr>
            <a:normAutofit fontScale="92500"/>
          </a:bodyPr>
          <a:lstStyle/>
          <a:p>
            <a:pPr marL="0" indent="0" algn="r" rtl="1">
              <a:buNone/>
            </a:pPr>
            <a:r>
              <a:rPr lang="fa-IR" b="1" dirty="0" smtClean="0">
                <a:cs typeface="B Yagut" panose="00000400000000000000" pitchFamily="2" charset="-78"/>
              </a:rPr>
              <a:t>انتظار می‌رود فراگیر پس از مطالعه این درس بتواند:</a:t>
            </a:r>
          </a:p>
          <a:p>
            <a:pPr marL="0" indent="0" algn="r" rtl="1">
              <a:buNone/>
            </a:pPr>
            <a:endParaRPr lang="en-US" sz="1400" b="1" dirty="0" smtClean="0">
              <a:cs typeface="B Yagut" panose="00000400000000000000" pitchFamily="2" charset="-78"/>
            </a:endParaRPr>
          </a:p>
          <a:p>
            <a:pPr marL="514350" indent="-514350" algn="r" rtl="1">
              <a:buFont typeface="+mj-lt"/>
              <a:buAutoNum type="arabicPeriod"/>
            </a:pPr>
            <a:r>
              <a:rPr lang="fa-IR" sz="2400" dirty="0" smtClean="0"/>
              <a:t>اهمیت گرفتن شرح حال و معاینه فیزیکی</a:t>
            </a:r>
            <a:r>
              <a:rPr lang="fa-IR" sz="2400" dirty="0"/>
              <a:t> </a:t>
            </a:r>
            <a:r>
              <a:rPr lang="fa-IR" sz="2400" dirty="0" smtClean="0"/>
              <a:t>را </a:t>
            </a:r>
            <a:r>
              <a:rPr lang="fa-IR" sz="2400" dirty="0"/>
              <a:t>توضیح دهد</a:t>
            </a:r>
            <a:r>
              <a:rPr lang="fa-IR" sz="2400" dirty="0" smtClean="0"/>
              <a:t>.</a:t>
            </a:r>
          </a:p>
          <a:p>
            <a:pPr marL="514350" indent="-514350" algn="r" rtl="1">
              <a:buFont typeface="+mj-lt"/>
              <a:buAutoNum type="arabicPeriod"/>
            </a:pPr>
            <a:r>
              <a:rPr lang="fa-IR" sz="2400" dirty="0" smtClean="0"/>
              <a:t>هدف از انجام مصاحبه و نتایج ارتباط موثر بین بهورز–بیمار را توضیح دهد .</a:t>
            </a:r>
          </a:p>
          <a:p>
            <a:pPr marL="514350" indent="-514350" algn="r" rtl="1">
              <a:buFont typeface="+mj-lt"/>
              <a:buAutoNum type="arabicPeriod"/>
            </a:pPr>
            <a:r>
              <a:rPr lang="fa-IR" sz="2400" dirty="0" smtClean="0"/>
              <a:t>اصول کلی گرفتن شرح حال را نام ببرد و مفهوم هرکدام را توضیح دهد.</a:t>
            </a:r>
          </a:p>
          <a:p>
            <a:pPr marL="514350" indent="-514350" algn="r" rtl="1">
              <a:buFont typeface="+mj-lt"/>
              <a:buAutoNum type="arabicPeriod"/>
            </a:pPr>
            <a:r>
              <a:rPr lang="fa-IR" sz="2400" dirty="0" smtClean="0"/>
              <a:t>نکاتی که باید در زمان گرفتن شرح حال رعایت کرد را نام ببرد.</a:t>
            </a:r>
          </a:p>
          <a:p>
            <a:pPr marL="514350" indent="-514350" algn="r" rtl="1">
              <a:buFont typeface="+mj-lt"/>
              <a:buAutoNum type="arabicPeriod"/>
            </a:pPr>
            <a:r>
              <a:rPr lang="fa-IR" sz="2400" dirty="0" smtClean="0"/>
              <a:t>جنبه های خاص مصاحبه را توضیح دهد</a:t>
            </a:r>
            <a:r>
              <a:rPr lang="en-US" sz="2400" dirty="0" smtClean="0"/>
              <a:t>.</a:t>
            </a:r>
            <a:endParaRPr lang="fa-IR" sz="2400" dirty="0" smtClean="0"/>
          </a:p>
          <a:p>
            <a:pPr marL="514350" indent="-514350" algn="r" rtl="1">
              <a:buFont typeface="+mj-lt"/>
              <a:buAutoNum type="arabicPeriod"/>
            </a:pPr>
            <a:r>
              <a:rPr lang="fa-IR" sz="2400" dirty="0" smtClean="0"/>
              <a:t>چگونگی انجام مصاحبه در موارد جنبه های خاص و حساس را توضیح دهد.</a:t>
            </a:r>
          </a:p>
          <a:p>
            <a:pPr marL="514350" indent="-514350" algn="r" rtl="1">
              <a:buFont typeface="+mj-lt"/>
              <a:buAutoNum type="arabicPeriod"/>
            </a:pPr>
            <a:r>
              <a:rPr lang="fa-IR" sz="2400" dirty="0" smtClean="0"/>
              <a:t>انواع گرفتن شرح حال را با ذکر مثال توضیح دهد.</a:t>
            </a:r>
          </a:p>
          <a:p>
            <a:pPr marL="514350" indent="-514350" algn="r" rtl="1">
              <a:buFont typeface="+mj-lt"/>
              <a:buAutoNum type="arabicPeriod"/>
            </a:pPr>
            <a:r>
              <a:rPr lang="fa-IR" sz="2400" dirty="0" smtClean="0"/>
              <a:t>تفاوت اطلاعات سوبژکتیو و ابژکتیورا توضیح دهد.</a:t>
            </a:r>
          </a:p>
          <a:p>
            <a:pPr marL="514350" indent="-514350" algn="r" rtl="1">
              <a:buFont typeface="+mj-lt"/>
              <a:buAutoNum type="arabicPeriod"/>
            </a:pPr>
            <a:r>
              <a:rPr lang="fa-IR" sz="2400" dirty="0" smtClean="0"/>
              <a:t>تفاوت علائم و نشانه های بیماری را توضیح دهد.</a:t>
            </a:r>
          </a:p>
          <a:p>
            <a:pPr marL="514350" indent="-514350">
              <a:buFont typeface="+mj-lt"/>
              <a:buAutoNum type="arabicPeriod"/>
            </a:pPr>
            <a:r>
              <a:rPr lang="fa-IR" sz="2400" dirty="0" smtClean="0"/>
              <a:t> </a:t>
            </a:r>
            <a:r>
              <a:rPr lang="fa-IR" sz="2400" dirty="0"/>
              <a:t>هفت خصوصیت یک </a:t>
            </a:r>
            <a:r>
              <a:rPr lang="fa-IR" sz="2400" dirty="0" smtClean="0"/>
              <a:t>علامت در هنگام گرفتن شرح حال را توضیح دهد.</a:t>
            </a:r>
          </a:p>
          <a:p>
            <a:pPr marL="514350" indent="-514350" algn="r" rtl="1">
              <a:buFont typeface="+mj-lt"/>
              <a:buAutoNum type="arabicPeriod"/>
            </a:pPr>
            <a:r>
              <a:rPr lang="fa-IR" sz="2400" dirty="0" smtClean="0"/>
              <a:t>بیماری و سندرم را تعریف کند.</a:t>
            </a:r>
          </a:p>
          <a:p>
            <a:pPr marL="0" indent="0" algn="r" rtl="1">
              <a:buNone/>
            </a:pPr>
            <a:endParaRPr lang="fa-IR" dirty="0" smtClean="0">
              <a:cs typeface="B Yagut" panose="00000400000000000000" pitchFamily="2" charset="-78"/>
            </a:endParaRPr>
          </a:p>
          <a:p>
            <a:pPr marL="514350" indent="-514350" algn="r" rtl="1">
              <a:buFont typeface="+mj-lt"/>
              <a:buAutoNum type="arabicPeriod"/>
            </a:pPr>
            <a:endParaRPr lang="en-US" dirty="0">
              <a:cs typeface="B Yagut" panose="00000400000000000000" pitchFamily="2" charset="-78"/>
            </a:endParaRPr>
          </a:p>
          <a:p>
            <a:pPr marL="0" indent="0" algn="r" rtl="1">
              <a:buNone/>
            </a:pPr>
            <a:endParaRPr lang="fa-IR" dirty="0" smtClean="0">
              <a:cs typeface="B Yagut" panose="00000400000000000000" pitchFamily="2" charset="-78"/>
            </a:endParaRPr>
          </a:p>
          <a:p>
            <a:pPr marL="0" indent="0" algn="r" rtl="1">
              <a:buNone/>
            </a:pP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8160833"/>
      </p:ext>
    </p:extLst>
  </p:cSld>
  <p:clrMapOvr>
    <a:masterClrMapping/>
  </p:clrMapOvr>
  <mc:AlternateContent xmlns:mc="http://schemas.openxmlformats.org/markup-compatibility/2006">
    <mc:Choice xmlns:p14="http://schemas.microsoft.com/office/powerpoint/2010/main" Requires="p14">
      <p:transition spd="slow" p14:dur="2000" advTm="17302"/>
    </mc:Choice>
    <mc:Fallback>
      <p:transition spd="slow" advTm="1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dirty="0" smtClean="0">
                <a:cs typeface="B Yagut" panose="00000400000000000000" pitchFamily="2" charset="-78"/>
              </a:rPr>
              <a:t>توجه به هفت خصوصیت یک علامت در هنگام گرفتن شرح حال</a:t>
            </a:r>
            <a:endParaRPr lang="en-US" sz="2800" dirty="0">
              <a:cs typeface="B Yagut" panose="00000400000000000000" pitchFamily="2" charset="-78"/>
            </a:endParaRPr>
          </a:p>
        </p:txBody>
      </p:sp>
      <p:sp>
        <p:nvSpPr>
          <p:cNvPr id="3" name="Content Placeholder 2"/>
          <p:cNvSpPr>
            <a:spLocks noGrp="1"/>
          </p:cNvSpPr>
          <p:nvPr>
            <p:ph idx="1"/>
          </p:nvPr>
        </p:nvSpPr>
        <p:spPr>
          <a:xfrm>
            <a:off x="457200" y="1417638"/>
            <a:ext cx="8229600" cy="4754562"/>
          </a:xfrm>
        </p:spPr>
        <p:txBody>
          <a:bodyPr>
            <a:noAutofit/>
          </a:bodyPr>
          <a:lstStyle/>
          <a:p>
            <a:pPr marL="514350" indent="-514350" algn="r" rtl="1">
              <a:lnSpc>
                <a:spcPct val="170000"/>
              </a:lnSpc>
              <a:buFont typeface="+mj-lt"/>
              <a:buAutoNum type="arabicPeriod"/>
            </a:pPr>
            <a:r>
              <a:rPr lang="fa-IR" sz="1800" b="1" dirty="0" smtClean="0">
                <a:solidFill>
                  <a:srgbClr val="FF0000"/>
                </a:solidFill>
              </a:rPr>
              <a:t>محل : </a:t>
            </a:r>
            <a:r>
              <a:rPr lang="fa-IR" sz="1800" dirty="0" smtClean="0"/>
              <a:t>در کجاست وآیا به جایی انتشار می یابد ؟</a:t>
            </a:r>
          </a:p>
          <a:p>
            <a:pPr marL="514350" indent="-514350" algn="r" rtl="1">
              <a:lnSpc>
                <a:spcPct val="170000"/>
              </a:lnSpc>
              <a:buFont typeface="+mj-lt"/>
              <a:buAutoNum type="arabicPeriod"/>
            </a:pPr>
            <a:r>
              <a:rPr lang="fa-IR" sz="1800" b="1" dirty="0" smtClean="0">
                <a:solidFill>
                  <a:srgbClr val="FF0000"/>
                </a:solidFill>
              </a:rPr>
              <a:t>کیفیت: </a:t>
            </a:r>
            <a:r>
              <a:rPr lang="fa-IR" sz="1800" dirty="0" smtClean="0"/>
              <a:t>چگونه است؟</a:t>
            </a:r>
          </a:p>
          <a:p>
            <a:pPr marL="514350" indent="-514350" algn="r" rtl="1">
              <a:lnSpc>
                <a:spcPct val="170000"/>
              </a:lnSpc>
              <a:buFont typeface="+mj-lt"/>
              <a:buAutoNum type="arabicPeriod"/>
            </a:pPr>
            <a:r>
              <a:rPr lang="fa-IR" sz="1800" b="1" dirty="0" smtClean="0">
                <a:solidFill>
                  <a:srgbClr val="FF0000"/>
                </a:solidFill>
              </a:rPr>
              <a:t>کمیت یا شدت: </a:t>
            </a:r>
            <a:r>
              <a:rPr lang="fa-IR" sz="1800" dirty="0" smtClean="0"/>
              <a:t>به چه بدی است ؟ ( در مورد درد بخواهید که درجه ای بین 1 تا 10 به آن بدهد)</a:t>
            </a:r>
          </a:p>
          <a:p>
            <a:pPr marL="514350" indent="-514350" algn="r" rtl="1">
              <a:lnSpc>
                <a:spcPct val="170000"/>
              </a:lnSpc>
              <a:buFont typeface="+mj-lt"/>
              <a:buAutoNum type="arabicPeriod"/>
            </a:pPr>
            <a:r>
              <a:rPr lang="fa-IR" sz="1800" b="1" dirty="0" smtClean="0">
                <a:solidFill>
                  <a:srgbClr val="FF0000"/>
                </a:solidFill>
              </a:rPr>
              <a:t>ترتیب زمانی:  </a:t>
            </a:r>
            <a:r>
              <a:rPr lang="fa-IR" sz="1800" dirty="0" smtClean="0"/>
              <a:t>چه موقع شروع شد ؟ چقدر طول کشید ؟ هر چند وقت یکبار تکرار می شود؟</a:t>
            </a:r>
          </a:p>
          <a:p>
            <a:pPr marL="514350" indent="-514350" algn="r" rtl="1">
              <a:lnSpc>
                <a:spcPct val="170000"/>
              </a:lnSpc>
              <a:buFont typeface="+mj-lt"/>
              <a:buAutoNum type="arabicPeriod"/>
            </a:pPr>
            <a:r>
              <a:rPr lang="fa-IR" sz="1800" b="1" dirty="0" smtClean="0">
                <a:solidFill>
                  <a:srgbClr val="FF0000"/>
                </a:solidFill>
              </a:rPr>
              <a:t>شرایط وقوع: </a:t>
            </a:r>
            <a:r>
              <a:rPr lang="fa-IR" sz="1800" dirty="0" smtClean="0"/>
              <a:t>شامل عوامل محیطی، فعالیت های شخصی، واکنشهای عاطفی، یا سایر شرایطی که ممکن است به بیماری مربوط شوند.</a:t>
            </a:r>
          </a:p>
          <a:p>
            <a:pPr marL="514350" indent="-514350" algn="r" rtl="1">
              <a:lnSpc>
                <a:spcPct val="170000"/>
              </a:lnSpc>
              <a:buFont typeface="+mj-lt"/>
              <a:buAutoNum type="arabicPeriod"/>
            </a:pPr>
            <a:r>
              <a:rPr lang="fa-IR" sz="1800" b="1" dirty="0" smtClean="0">
                <a:solidFill>
                  <a:srgbClr val="FF0000"/>
                </a:solidFill>
              </a:rPr>
              <a:t>عوامل تسکین دهنده یا تشدید کننده : </a:t>
            </a:r>
            <a:r>
              <a:rPr lang="fa-IR" sz="1800" dirty="0" smtClean="0"/>
              <a:t>آیا چیزی آن را بهتر یا بدتر می کند؟</a:t>
            </a:r>
          </a:p>
          <a:p>
            <a:pPr marL="514350" indent="-514350" algn="r" rtl="1">
              <a:lnSpc>
                <a:spcPct val="170000"/>
              </a:lnSpc>
              <a:buFont typeface="+mj-lt"/>
              <a:buAutoNum type="arabicPeriod"/>
            </a:pPr>
            <a:r>
              <a:rPr lang="fa-IR" sz="1800" b="1" dirty="0" smtClean="0">
                <a:solidFill>
                  <a:srgbClr val="FF0000"/>
                </a:solidFill>
              </a:rPr>
              <a:t>تظاهرات همراه: </a:t>
            </a:r>
            <a:r>
              <a:rPr lang="fa-IR" sz="1800" dirty="0" smtClean="0"/>
              <a:t>آیا متوجه چیز دیگری هم همراه با آن شده اید؟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3925217"/>
      </p:ext>
    </p:extLst>
  </p:cSld>
  <p:clrMapOvr>
    <a:masterClrMapping/>
  </p:clrMapOvr>
  <mc:AlternateContent xmlns:mc="http://schemas.openxmlformats.org/markup-compatibility/2006" xmlns:p14="http://schemas.microsoft.com/office/powerpoint/2010/main">
    <mc:Choice Requires="p14">
      <p:transition spd="slow" p14:dur="2000" advTm="134386"/>
    </mc:Choice>
    <mc:Fallback xmlns="">
      <p:transition spd="slow" advTm="13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b="1" dirty="0" smtClean="0">
                <a:solidFill>
                  <a:srgbClr val="FF0000"/>
                </a:solidFill>
                <a:cs typeface="B Yagut" panose="00000400000000000000" pitchFamily="2" charset="-78"/>
              </a:rPr>
              <a:t>سندرم و بیماری</a:t>
            </a:r>
            <a:endParaRPr lang="en-US" sz="4000" b="1" dirty="0">
              <a:solidFill>
                <a:srgbClr val="FF0000"/>
              </a:solidFill>
              <a:cs typeface="B Yagut" panose="00000400000000000000" pitchFamily="2" charset="-78"/>
            </a:endParaRPr>
          </a:p>
        </p:txBody>
      </p:sp>
      <p:sp>
        <p:nvSpPr>
          <p:cNvPr id="3" name="Content Placeholder 2"/>
          <p:cNvSpPr>
            <a:spLocks noGrp="1"/>
          </p:cNvSpPr>
          <p:nvPr>
            <p:ph sz="half" idx="1"/>
          </p:nvPr>
        </p:nvSpPr>
        <p:spPr>
          <a:xfrm>
            <a:off x="266700" y="1720709"/>
            <a:ext cx="8610600" cy="4678362"/>
          </a:xfrm>
        </p:spPr>
        <p:txBody>
          <a:bodyPr>
            <a:normAutofit/>
          </a:bodyPr>
          <a:lstStyle/>
          <a:p>
            <a:r>
              <a:rPr lang="fa-IR" b="1" dirty="0" smtClean="0">
                <a:solidFill>
                  <a:schemeClr val="accent1">
                    <a:lumMod val="50000"/>
                  </a:schemeClr>
                </a:solidFill>
              </a:rPr>
              <a:t>سندرم </a:t>
            </a:r>
            <a:r>
              <a:rPr lang="fa-IR" b="1" dirty="0">
                <a:solidFill>
                  <a:schemeClr val="accent1">
                    <a:lumMod val="50000"/>
                  </a:schemeClr>
                </a:solidFill>
              </a:rPr>
              <a:t>یا نشانگان (</a:t>
            </a:r>
            <a:r>
              <a:rPr lang="en-US" dirty="0">
                <a:solidFill>
                  <a:schemeClr val="accent1">
                    <a:lumMod val="50000"/>
                  </a:schemeClr>
                </a:solidFill>
              </a:rPr>
              <a:t>Syndrome </a:t>
            </a:r>
            <a:r>
              <a:rPr lang="fa-IR" b="1" dirty="0" smtClean="0">
                <a:solidFill>
                  <a:schemeClr val="accent1">
                    <a:lumMod val="50000"/>
                  </a:schemeClr>
                </a:solidFill>
              </a:rPr>
              <a:t>):</a:t>
            </a:r>
            <a:endParaRPr lang="en-US" dirty="0">
              <a:solidFill>
                <a:schemeClr val="accent1">
                  <a:lumMod val="50000"/>
                </a:schemeClr>
              </a:solidFill>
            </a:endParaRPr>
          </a:p>
          <a:p>
            <a:pPr marL="0" indent="0">
              <a:buNone/>
            </a:pPr>
            <a:r>
              <a:rPr lang="en-US" dirty="0" smtClean="0"/>
              <a:t> </a:t>
            </a:r>
            <a:r>
              <a:rPr lang="fa-IR" dirty="0" smtClean="0"/>
              <a:t>ترکیبی </a:t>
            </a:r>
            <a:r>
              <a:rPr lang="fa-IR" dirty="0"/>
              <a:t>از نشانه ها و </a:t>
            </a:r>
            <a:r>
              <a:rPr lang="fa-IR" dirty="0" smtClean="0"/>
              <a:t>علایمی </a:t>
            </a:r>
            <a:r>
              <a:rPr lang="fa-IR" dirty="0"/>
              <a:t>(نشانگان) که می تواند وجود یک یا چند بیماری یا اختلال سلامتی را مطرح می کنند. بعبارت دیگر سندرم به تظاهرات بالینی قبل از تشخیص بیماری ها گفته می شود</a:t>
            </a:r>
            <a:r>
              <a:rPr lang="fa-IR" dirty="0" smtClean="0"/>
              <a:t>.</a:t>
            </a:r>
          </a:p>
          <a:p>
            <a:r>
              <a:rPr lang="fa-IR" b="1" dirty="0" smtClean="0">
                <a:solidFill>
                  <a:schemeClr val="accent1">
                    <a:lumMod val="50000"/>
                  </a:schemeClr>
                </a:solidFill>
              </a:rPr>
              <a:t>بیماری:</a:t>
            </a:r>
          </a:p>
          <a:p>
            <a:pPr marL="0" indent="0">
              <a:buNone/>
            </a:pPr>
            <a:r>
              <a:rPr lang="fa-IR" dirty="0" smtClean="0">
                <a:solidFill>
                  <a:schemeClr val="accent1">
                    <a:lumMod val="50000"/>
                  </a:schemeClr>
                </a:solidFill>
              </a:rPr>
              <a:t> </a:t>
            </a:r>
            <a:r>
              <a:rPr lang="fa-IR" dirty="0"/>
              <a:t>یک حالت تشخیص داده شده مرضی و یا اختلال در عملکرد بدن می باشد. بیماری بطور کلی انحراف بدن از اعمال طبیعی آن تعریف گردیده </a:t>
            </a:r>
            <a:r>
              <a:rPr lang="fa-IR" dirty="0" smtClean="0"/>
              <a:t>است.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1577160"/>
      </p:ext>
    </p:extLst>
  </p:cSld>
  <p:clrMapOvr>
    <a:masterClrMapping/>
  </p:clrMapOvr>
  <mc:AlternateContent xmlns:mc="http://schemas.openxmlformats.org/markup-compatibility/2006" xmlns:p14="http://schemas.microsoft.com/office/powerpoint/2010/main">
    <mc:Choice Requires="p14">
      <p:transition spd="slow" p14:dur="2000" advTm="91233"/>
    </mc:Choice>
    <mc:Fallback xmlns="">
      <p:transition spd="slow" advTm="9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443"/>
            <a:ext cx="8229600" cy="1143000"/>
          </a:xfrm>
        </p:spPr>
        <p:txBody>
          <a:bodyPr>
            <a:normAutofit/>
          </a:bodyPr>
          <a:lstStyle/>
          <a:p>
            <a:pPr rtl="1"/>
            <a:r>
              <a:rPr lang="fa-IR" sz="4000" b="1" dirty="0" smtClean="0">
                <a:solidFill>
                  <a:srgbClr val="FF0000"/>
                </a:solidFill>
                <a:cs typeface="B Yagut" panose="00000400000000000000" pitchFamily="2" charset="-78"/>
              </a:rPr>
              <a:t>تفاوت؟</a:t>
            </a:r>
            <a:endParaRPr lang="en-US" sz="4000" b="1" dirty="0">
              <a:solidFill>
                <a:srgbClr val="FF0000"/>
              </a:solidFill>
              <a:cs typeface="B Yagut" panose="00000400000000000000" pitchFamily="2" charset="-78"/>
            </a:endParaRPr>
          </a:p>
        </p:txBody>
      </p:sp>
      <p:sp>
        <p:nvSpPr>
          <p:cNvPr id="3" name="Content Placeholder 2"/>
          <p:cNvSpPr>
            <a:spLocks noGrp="1"/>
          </p:cNvSpPr>
          <p:nvPr>
            <p:ph sz="half" idx="1"/>
          </p:nvPr>
        </p:nvSpPr>
        <p:spPr>
          <a:xfrm>
            <a:off x="76200" y="1676400"/>
            <a:ext cx="8610600" cy="4602162"/>
          </a:xfrm>
        </p:spPr>
        <p:txBody>
          <a:bodyPr>
            <a:normAutofit/>
          </a:bodyPr>
          <a:lstStyle/>
          <a:p>
            <a:pPr lvl="0"/>
            <a:r>
              <a:rPr lang="fa-IR" dirty="0" smtClean="0"/>
              <a:t>ممکن </a:t>
            </a:r>
            <a:r>
              <a:rPr lang="fa-IR" dirty="0"/>
              <a:t>است یک سندرم علائم و نشانه </a:t>
            </a:r>
            <a:r>
              <a:rPr lang="fa-IR" dirty="0" smtClean="0"/>
              <a:t>های </a:t>
            </a:r>
            <a:r>
              <a:rPr lang="fa-IR" dirty="0"/>
              <a:t>چند بیماری مختلف باشد.</a:t>
            </a:r>
            <a:endParaRPr lang="en-US" dirty="0"/>
          </a:p>
          <a:p>
            <a:pPr lvl="0"/>
            <a:r>
              <a:rPr lang="fa-IR" dirty="0" smtClean="0">
                <a:solidFill>
                  <a:schemeClr val="accent1">
                    <a:lumMod val="50000"/>
                  </a:schemeClr>
                </a:solidFill>
              </a:rPr>
              <a:t>در </a:t>
            </a:r>
            <a:r>
              <a:rPr lang="fa-IR" dirty="0">
                <a:solidFill>
                  <a:schemeClr val="accent1">
                    <a:lumMod val="50000"/>
                  </a:schemeClr>
                </a:solidFill>
              </a:rPr>
              <a:t>مان سندرم ها بر اساس علامت درمانی است </a:t>
            </a:r>
            <a:r>
              <a:rPr lang="fa-IR" dirty="0" smtClean="0">
                <a:solidFill>
                  <a:schemeClr val="accent1">
                    <a:lumMod val="50000"/>
                  </a:schemeClr>
                </a:solidFill>
              </a:rPr>
              <a:t>.</a:t>
            </a:r>
            <a:endParaRPr lang="en-US" dirty="0" smtClean="0">
              <a:solidFill>
                <a:schemeClr val="accent1">
                  <a:lumMod val="50000"/>
                </a:schemeClr>
              </a:solidFill>
            </a:endParaRPr>
          </a:p>
          <a:p>
            <a:pPr marL="0" lvl="0" indent="0">
              <a:buNone/>
            </a:pPr>
            <a:endParaRPr lang="en-US" dirty="0">
              <a:solidFill>
                <a:schemeClr val="accent1">
                  <a:lumMod val="50000"/>
                </a:schemeClr>
              </a:solidFill>
            </a:endParaRPr>
          </a:p>
          <a:p>
            <a:pPr lvl="0"/>
            <a:r>
              <a:rPr lang="fa-IR" dirty="0"/>
              <a:t>درمان بیماری ها بر اساس درمان علت بوجود آورنده بیماری و علامت درمانی </a:t>
            </a:r>
            <a:r>
              <a:rPr lang="fa-IR" dirty="0" smtClean="0"/>
              <a:t>است.</a:t>
            </a:r>
            <a:r>
              <a:rPr lang="en-US" dirty="0" smtClean="0"/>
              <a:t> </a:t>
            </a:r>
            <a:r>
              <a:rPr lang="fa-IR" dirty="0" smtClean="0"/>
              <a:t>سندرم </a:t>
            </a:r>
            <a:r>
              <a:rPr lang="fa-IR" dirty="0"/>
              <a:t>ها </a:t>
            </a:r>
            <a:r>
              <a:rPr lang="fa-IR" dirty="0" smtClean="0"/>
              <a:t>مانند: تب خونریزی دهنده–سندرم </a:t>
            </a:r>
            <a:r>
              <a:rPr lang="fa-IR" dirty="0"/>
              <a:t>تب و راش </a:t>
            </a:r>
            <a:r>
              <a:rPr lang="fa-IR" dirty="0" smtClean="0"/>
              <a:t>حاد–سندرم </a:t>
            </a:r>
            <a:r>
              <a:rPr lang="fa-IR" dirty="0"/>
              <a:t>شبه </a:t>
            </a:r>
            <a:r>
              <a:rPr lang="fa-IR" dirty="0" smtClean="0"/>
              <a:t>آنفلوآنزا– </a:t>
            </a:r>
            <a:r>
              <a:rPr lang="fa-IR" dirty="0"/>
              <a:t>سندرم تب طول کشیده و.......</a:t>
            </a:r>
            <a:endParaRPr lang="en-US" dirty="0"/>
          </a:p>
          <a:p>
            <a:pPr marL="0" marR="0" indent="0" algn="just">
              <a:lnSpc>
                <a:spcPct val="150000"/>
              </a:lnSpc>
              <a:spcBef>
                <a:spcPts val="0"/>
              </a:spcBef>
              <a:spcAft>
                <a:spcPts val="1000"/>
              </a:spcAft>
              <a:buNone/>
            </a:pPr>
            <a:endParaRPr lang="fa-IR" sz="32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7574577"/>
      </p:ext>
    </p:extLst>
  </p:cSld>
  <p:clrMapOvr>
    <a:masterClrMapping/>
  </p:clrMapOvr>
  <mc:AlternateContent xmlns:mc="http://schemas.openxmlformats.org/markup-compatibility/2006" xmlns:p14="http://schemas.microsoft.com/office/powerpoint/2010/main">
    <mc:Choice Requires="p14">
      <p:transition spd="slow" p14:dur="2000" advTm="87188"/>
    </mc:Choice>
    <mc:Fallback xmlns="">
      <p:transition spd="slow" advTm="8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خلاصه مطالب و نتیجه گیری</a:t>
            </a:r>
            <a:endParaRPr lang="en-US" b="1" dirty="0">
              <a:cs typeface="B Yagut" panose="00000400000000000000" pitchFamily="2" charset="-78"/>
            </a:endParaRPr>
          </a:p>
        </p:txBody>
      </p:sp>
      <p:sp>
        <p:nvSpPr>
          <p:cNvPr id="8" name="Content Placeholder 7"/>
          <p:cNvSpPr>
            <a:spLocks noGrp="1"/>
          </p:cNvSpPr>
          <p:nvPr>
            <p:ph idx="1"/>
          </p:nvPr>
        </p:nvSpPr>
        <p:spPr/>
        <p:txBody>
          <a:bodyPr>
            <a:normAutofit/>
          </a:bodyPr>
          <a:lstStyle/>
          <a:p>
            <a:pPr marL="0" lvl="0" indent="0" algn="just">
              <a:lnSpc>
                <a:spcPct val="150000"/>
              </a:lnSpc>
              <a:buNone/>
            </a:pPr>
            <a:r>
              <a:rPr lang="fa-IR" sz="2500" dirty="0" smtClean="0">
                <a:solidFill>
                  <a:prstClr val="black"/>
                </a:solidFill>
              </a:rPr>
              <a:t> اصول اولیه و اساسی مصاحبه و اخذ شرح حال از بیماران مراجعه کننده به خانه بهداشت از مهمترین مهارت های مورد نیاز بهورز می باشد، که در طول دوره تحصیلی بهورزی فرا می گیرید و در طی دوران اشتغال در خانه بهداشت آن را بهبود می بخشید.</a:t>
            </a:r>
          </a:p>
          <a:p>
            <a:pPr marL="0" lvl="0" indent="0" algn="just">
              <a:lnSpc>
                <a:spcPct val="150000"/>
              </a:lnSpc>
              <a:buNone/>
            </a:pPr>
            <a:r>
              <a:rPr lang="fa-IR" sz="2500" dirty="0" smtClean="0">
                <a:solidFill>
                  <a:prstClr val="black"/>
                </a:solidFill>
              </a:rPr>
              <a:t>جمع </a:t>
            </a:r>
            <a:r>
              <a:rPr lang="fa-IR" sz="2500" dirty="0">
                <a:solidFill>
                  <a:prstClr val="black"/>
                </a:solidFill>
              </a:rPr>
              <a:t>آوری یک شرح حال دقیق و حاوی نکات ظریف و انجام معاینه کامل و عاری از </a:t>
            </a:r>
            <a:r>
              <a:rPr lang="fa-IR" sz="2500" dirty="0" smtClean="0">
                <a:solidFill>
                  <a:prstClr val="black"/>
                </a:solidFill>
              </a:rPr>
              <a:t>اشتباه،</a:t>
            </a:r>
            <a:r>
              <a:rPr lang="en-US" sz="2500" dirty="0" smtClean="0">
                <a:solidFill>
                  <a:prstClr val="black"/>
                </a:solidFill>
              </a:rPr>
              <a:t> </a:t>
            </a:r>
            <a:r>
              <a:rPr lang="fa-IR" sz="2500" dirty="0" smtClean="0">
                <a:solidFill>
                  <a:prstClr val="black"/>
                </a:solidFill>
              </a:rPr>
              <a:t>ارتباط بهورز را </a:t>
            </a:r>
            <a:r>
              <a:rPr lang="fa-IR" sz="2500" dirty="0">
                <a:solidFill>
                  <a:prstClr val="black"/>
                </a:solidFill>
              </a:rPr>
              <a:t>با بیمار عمیق تر می کند و </a:t>
            </a:r>
            <a:r>
              <a:rPr lang="fa-IR" sz="2500" dirty="0" smtClean="0">
                <a:solidFill>
                  <a:prstClr val="black"/>
                </a:solidFill>
              </a:rPr>
              <a:t>ارزیابی </a:t>
            </a:r>
            <a:r>
              <a:rPr lang="fa-IR" sz="2500" dirty="0">
                <a:solidFill>
                  <a:prstClr val="black"/>
                </a:solidFill>
              </a:rPr>
              <a:t>را </a:t>
            </a:r>
            <a:r>
              <a:rPr lang="fa-IR" sz="2500" dirty="0" smtClean="0">
                <a:solidFill>
                  <a:prstClr val="black"/>
                </a:solidFill>
              </a:rPr>
              <a:t>متمرکزتر </a:t>
            </a:r>
            <a:r>
              <a:rPr lang="fa-IR" sz="2500" dirty="0">
                <a:solidFill>
                  <a:prstClr val="black"/>
                </a:solidFill>
              </a:rPr>
              <a:t>می کند. و </a:t>
            </a:r>
            <a:r>
              <a:rPr lang="fa-IR" sz="2500" dirty="0" smtClean="0">
                <a:solidFill>
                  <a:prstClr val="black"/>
                </a:solidFill>
              </a:rPr>
              <a:t>مراحل درمان و بهبودی بیمار را بهبود می بخشد.</a:t>
            </a:r>
          </a:p>
          <a:p>
            <a:pPr marL="0" lvl="0" indent="0" algn="just">
              <a:lnSpc>
                <a:spcPct val="170000"/>
              </a:lnSpc>
              <a:buNone/>
            </a:pPr>
            <a:endParaRPr lang="fa-IR" sz="2500" dirty="0">
              <a:solidFill>
                <a:prstClr val="black"/>
              </a:solidFill>
            </a:endParaRPr>
          </a:p>
          <a:p>
            <a:pPr marL="0" indent="0" algn="r" rtl="1">
              <a:buNone/>
            </a:pPr>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0354679"/>
      </p:ext>
    </p:extLst>
  </p:cSld>
  <p:clrMapOvr>
    <a:masterClrMapping/>
  </p:clrMapOvr>
  <mc:AlternateContent xmlns:mc="http://schemas.openxmlformats.org/markup-compatibility/2006" xmlns:p14="http://schemas.microsoft.com/office/powerpoint/2010/main">
    <mc:Choice Requires="p14">
      <p:transition spd="slow" p14:dur="2000" advTm="56302"/>
    </mc:Choice>
    <mc:Fallback xmlns="">
      <p:transition spd="slow" advTm="5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پرسش و تمرین</a:t>
            </a:r>
            <a:endParaRPr lang="en-US" b="1" dirty="0">
              <a:cs typeface="B Yagut" panose="00000400000000000000" pitchFamily="2" charset="-78"/>
            </a:endParaRPr>
          </a:p>
        </p:txBody>
      </p:sp>
      <p:sp>
        <p:nvSpPr>
          <p:cNvPr id="8" name="Content Placeholder 7"/>
          <p:cNvSpPr>
            <a:spLocks noGrp="1"/>
          </p:cNvSpPr>
          <p:nvPr>
            <p:ph idx="1"/>
          </p:nvPr>
        </p:nvSpPr>
        <p:spPr>
          <a:xfrm>
            <a:off x="457200" y="1600200"/>
            <a:ext cx="8229600" cy="4724400"/>
          </a:xfrm>
        </p:spPr>
        <p:txBody>
          <a:bodyPr>
            <a:normAutofit fontScale="47500" lnSpcReduction="20000"/>
          </a:bodyPr>
          <a:lstStyle/>
          <a:p>
            <a:pPr marL="514350" indent="-514350" algn="r" rtl="1">
              <a:lnSpc>
                <a:spcPct val="170000"/>
              </a:lnSpc>
              <a:buFont typeface="+mj-lt"/>
              <a:buAutoNum type="arabicPeriod"/>
            </a:pPr>
            <a:r>
              <a:rPr lang="fa-IR" sz="3400" dirty="0" smtClean="0"/>
              <a:t>اهمیت و کاربرد گرفتن شرح حال را توضیح دهید.</a:t>
            </a:r>
          </a:p>
          <a:p>
            <a:pPr marL="514350" indent="-514350">
              <a:lnSpc>
                <a:spcPct val="170000"/>
              </a:lnSpc>
              <a:buFont typeface="+mj-lt"/>
              <a:buAutoNum type="arabicPeriod"/>
            </a:pPr>
            <a:r>
              <a:rPr lang="fa-IR" sz="3400" dirty="0" smtClean="0"/>
              <a:t>هدف </a:t>
            </a:r>
            <a:r>
              <a:rPr lang="fa-IR" sz="3400" dirty="0"/>
              <a:t>از انجام مصاحبه و نتایج ارتباط موثر بین </a:t>
            </a:r>
            <a:r>
              <a:rPr lang="fa-IR" sz="3400" dirty="0" smtClean="0"/>
              <a:t>بهورز–بیمار </a:t>
            </a:r>
            <a:r>
              <a:rPr lang="fa-IR" sz="3400" dirty="0"/>
              <a:t>را </a:t>
            </a:r>
            <a:r>
              <a:rPr lang="fa-IR" sz="3400" dirty="0" smtClean="0"/>
              <a:t>توضیح دهید.</a:t>
            </a:r>
            <a:endParaRPr lang="fa-IR" sz="3400" dirty="0"/>
          </a:p>
          <a:p>
            <a:pPr marL="514350" indent="-514350">
              <a:lnSpc>
                <a:spcPct val="170000"/>
              </a:lnSpc>
              <a:buFont typeface="+mj-lt"/>
              <a:buAutoNum type="arabicPeriod"/>
            </a:pPr>
            <a:r>
              <a:rPr lang="fa-IR" sz="3400" dirty="0"/>
              <a:t>اصول کلی گرفتن شرح حال را </a:t>
            </a:r>
            <a:r>
              <a:rPr lang="fa-IR" sz="3400" dirty="0" smtClean="0"/>
              <a:t>نام ببرید و با ذکر مثال توضیح </a:t>
            </a:r>
            <a:r>
              <a:rPr lang="fa-IR" sz="3400" dirty="0"/>
              <a:t>دهد.</a:t>
            </a:r>
          </a:p>
          <a:p>
            <a:pPr marL="514350" indent="-514350">
              <a:lnSpc>
                <a:spcPct val="170000"/>
              </a:lnSpc>
              <a:buFont typeface="+mj-lt"/>
              <a:buAutoNum type="arabicPeriod"/>
            </a:pPr>
            <a:r>
              <a:rPr lang="fa-IR" sz="3400" dirty="0" smtClean="0"/>
              <a:t>چه نکاتی را باید در زمان </a:t>
            </a:r>
            <a:r>
              <a:rPr lang="fa-IR" sz="3400" dirty="0"/>
              <a:t>گرفتن شرح حال رعایت کرد </a:t>
            </a:r>
            <a:r>
              <a:rPr lang="fa-IR" sz="3400" dirty="0" smtClean="0"/>
              <a:t>؟ توضیح دهید.</a:t>
            </a:r>
          </a:p>
          <a:p>
            <a:pPr marL="514350" indent="-514350">
              <a:lnSpc>
                <a:spcPct val="170000"/>
              </a:lnSpc>
              <a:buFont typeface="+mj-lt"/>
              <a:buAutoNum type="arabicPeriod"/>
            </a:pPr>
            <a:r>
              <a:rPr lang="fa-IR" sz="3400" dirty="0" smtClean="0"/>
              <a:t>جنبه </a:t>
            </a:r>
            <a:r>
              <a:rPr lang="fa-IR" sz="3400" dirty="0"/>
              <a:t>های </a:t>
            </a:r>
            <a:r>
              <a:rPr lang="fa-IR" sz="3400" dirty="0" smtClean="0"/>
              <a:t>خاص در زمان اخذ شرح حال کدامند ؟ </a:t>
            </a:r>
            <a:endParaRPr lang="fa-IR" sz="3400" dirty="0"/>
          </a:p>
          <a:p>
            <a:pPr marL="514350" indent="-514350">
              <a:lnSpc>
                <a:spcPct val="170000"/>
              </a:lnSpc>
              <a:buFont typeface="+mj-lt"/>
              <a:buAutoNum type="arabicPeriod"/>
            </a:pPr>
            <a:r>
              <a:rPr lang="fa-IR" sz="3400" dirty="0" smtClean="0"/>
              <a:t>در هنگام شرح حال </a:t>
            </a:r>
            <a:r>
              <a:rPr lang="fa-IR" sz="3400" dirty="0"/>
              <a:t>گیری در خصوص جنبه های خاص چگونه </a:t>
            </a:r>
            <a:r>
              <a:rPr lang="fa-IR" sz="3400" dirty="0" smtClean="0"/>
              <a:t>باید عمل کرد؟ </a:t>
            </a:r>
            <a:endParaRPr lang="fa-IR" sz="3400" dirty="0"/>
          </a:p>
          <a:p>
            <a:pPr marL="514350" indent="-514350">
              <a:lnSpc>
                <a:spcPct val="170000"/>
              </a:lnSpc>
              <a:buFont typeface="+mj-lt"/>
              <a:buAutoNum type="arabicPeriod"/>
            </a:pPr>
            <a:r>
              <a:rPr lang="fa-IR" sz="3400" dirty="0"/>
              <a:t>انواع گرفتن </a:t>
            </a:r>
            <a:r>
              <a:rPr lang="fa-IR" sz="3400" dirty="0" smtClean="0"/>
              <a:t>ارزیابی بیمار یا شرح </a:t>
            </a:r>
            <a:r>
              <a:rPr lang="fa-IR" sz="3400" dirty="0"/>
              <a:t>حال را با ذکر مثال توضیح دهد</a:t>
            </a:r>
            <a:r>
              <a:rPr lang="fa-IR" sz="3400" dirty="0" smtClean="0"/>
              <a:t>.</a:t>
            </a:r>
          </a:p>
          <a:p>
            <a:pPr marL="514350" indent="-514350">
              <a:lnSpc>
                <a:spcPct val="170000"/>
              </a:lnSpc>
              <a:buFont typeface="+mj-lt"/>
              <a:buAutoNum type="arabicPeriod"/>
            </a:pPr>
            <a:r>
              <a:rPr lang="fa-IR" sz="3400" dirty="0" smtClean="0"/>
              <a:t>تفاوت اطلاعات سوبژکتیو و ابژکتیو را بیان کنید.</a:t>
            </a:r>
          </a:p>
          <a:p>
            <a:pPr marL="514350" indent="-514350">
              <a:lnSpc>
                <a:spcPct val="170000"/>
              </a:lnSpc>
              <a:buFont typeface="+mj-lt"/>
              <a:buAutoNum type="arabicPeriod"/>
            </a:pPr>
            <a:r>
              <a:rPr lang="fa-IR" sz="3400" dirty="0" smtClean="0"/>
              <a:t>تفاوت علائم ونشانه های بیماری را توضیح دهید.</a:t>
            </a:r>
          </a:p>
          <a:p>
            <a:pPr marL="514350" indent="-514350">
              <a:lnSpc>
                <a:spcPct val="170000"/>
              </a:lnSpc>
              <a:buFont typeface="+mj-lt"/>
              <a:buAutoNum type="arabicPeriod"/>
            </a:pPr>
            <a:r>
              <a:rPr lang="fa-IR" sz="3400" dirty="0">
                <a:solidFill>
                  <a:prstClr val="black"/>
                </a:solidFill>
              </a:rPr>
              <a:t>هفت خصوصیت یک علامت در هنگام گرفتن شرح حال کدامند؟توضیح دهید</a:t>
            </a:r>
            <a:r>
              <a:rPr lang="fa-IR" sz="3400" dirty="0" smtClean="0"/>
              <a:t>.</a:t>
            </a:r>
          </a:p>
          <a:p>
            <a:pPr marL="514350" indent="-514350">
              <a:lnSpc>
                <a:spcPct val="170000"/>
              </a:lnSpc>
              <a:buFont typeface="+mj-lt"/>
              <a:buAutoNum type="arabicPeriod"/>
            </a:pPr>
            <a:r>
              <a:rPr lang="fa-IR" sz="3400" dirty="0" smtClean="0"/>
              <a:t>بیماری و سندرم را تعریف کنید.</a:t>
            </a:r>
          </a:p>
          <a:p>
            <a:pPr marL="514350" indent="-514350">
              <a:lnSpc>
                <a:spcPct val="170000"/>
              </a:lnSpc>
              <a:buFont typeface="+mj-lt"/>
              <a:buAutoNum type="arabicPeriod"/>
            </a:pPr>
            <a:endParaRPr lang="fa-IR" dirty="0"/>
          </a:p>
          <a:p>
            <a:pPr marL="0" indent="0" algn="r" rtl="1">
              <a:buNone/>
            </a:pP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1587321"/>
      </p:ext>
    </p:extLst>
  </p:cSld>
  <p:clrMapOvr>
    <a:masterClrMapping/>
  </p:clrMapOvr>
  <mc:AlternateContent xmlns:mc="http://schemas.openxmlformats.org/markup-compatibility/2006" xmlns:p14="http://schemas.microsoft.com/office/powerpoint/2010/main">
    <mc:Choice Requires="p14">
      <p:transition spd="slow" p14:dur="2000" advTm="26199"/>
    </mc:Choice>
    <mc:Fallback xmlns="">
      <p:transition spd="slow" advTm="2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9100" y="228600"/>
            <a:ext cx="8229600" cy="762000"/>
          </a:xfrm>
        </p:spPr>
        <p:txBody>
          <a:bodyPr>
            <a:normAutofit/>
          </a:bodyPr>
          <a:lstStyle/>
          <a:p>
            <a:pPr rtl="1"/>
            <a:r>
              <a:rPr lang="fa-IR" b="1" dirty="0" smtClean="0">
                <a:cs typeface="B Yagut" panose="00000400000000000000" pitchFamily="2" charset="-78"/>
              </a:rPr>
              <a:t>فهرست منابع</a:t>
            </a:r>
            <a:endParaRPr lang="en-US" b="1" dirty="0">
              <a:cs typeface="B Yagut" panose="00000400000000000000" pitchFamily="2" charset="-78"/>
            </a:endParaRPr>
          </a:p>
        </p:txBody>
      </p:sp>
      <p:sp>
        <p:nvSpPr>
          <p:cNvPr id="8" name="Content Placeholder 7"/>
          <p:cNvSpPr>
            <a:spLocks noGrp="1"/>
          </p:cNvSpPr>
          <p:nvPr>
            <p:ph idx="1"/>
          </p:nvPr>
        </p:nvSpPr>
        <p:spPr>
          <a:xfrm>
            <a:off x="199030" y="1905000"/>
            <a:ext cx="8763000" cy="4038600"/>
          </a:xfrm>
        </p:spPr>
        <p:txBody>
          <a:bodyPr>
            <a:noAutofit/>
          </a:bodyPr>
          <a:lstStyle/>
          <a:p>
            <a:pPr marL="742950" indent="-742950">
              <a:lnSpc>
                <a:spcPct val="115000"/>
              </a:lnSpc>
              <a:spcBef>
                <a:spcPts val="0"/>
              </a:spcBef>
              <a:spcAft>
                <a:spcPts val="1000"/>
              </a:spcAft>
              <a:buFont typeface="+mj-lt"/>
              <a:buAutoNum type="arabicPeriod"/>
            </a:pPr>
            <a:r>
              <a:rPr lang="fa-IR" sz="2400" dirty="0" smtClean="0">
                <a:latin typeface="Arial"/>
                <a:ea typeface="Times New Roman"/>
              </a:rPr>
              <a:t>باربارابیتز/معاینات بالینی و روش گرفتن شرح حال(2017).ترجمه دکتر محمد مهدی غیرتیان.دکتر محمد جواد قنبری.دکتر علی اسدالهی امین.دکتر شبنم محمدی.دکتر سرور صائبی</a:t>
            </a:r>
            <a:endParaRPr lang="en-US" sz="2400" dirty="0" smtClean="0">
              <a:latin typeface="Franklin Gothic Medium"/>
              <a:ea typeface="Times New Roman"/>
            </a:endParaRPr>
          </a:p>
          <a:p>
            <a:pPr marL="514350" lvl="0" indent="-514350">
              <a:lnSpc>
                <a:spcPct val="105000"/>
              </a:lnSpc>
              <a:spcBef>
                <a:spcPts val="0"/>
              </a:spcBef>
              <a:spcAft>
                <a:spcPts val="1000"/>
              </a:spcAft>
              <a:buFont typeface="+mj-lt"/>
              <a:buAutoNum type="arabicPeriod"/>
            </a:pPr>
            <a:r>
              <a:rPr lang="fa-IR" sz="2400" dirty="0">
                <a:solidFill>
                  <a:prstClr val="black"/>
                </a:solidFill>
                <a:latin typeface="Franklin Gothic Medium"/>
                <a:ea typeface="Times New Roman"/>
              </a:rPr>
              <a:t>باربارا </a:t>
            </a:r>
            <a:r>
              <a:rPr lang="fa-IR" sz="2400" dirty="0" smtClean="0">
                <a:solidFill>
                  <a:prstClr val="black"/>
                </a:solidFill>
                <a:latin typeface="Franklin Gothic Medium"/>
                <a:ea typeface="Times New Roman"/>
              </a:rPr>
              <a:t>بیتز/</a:t>
            </a:r>
            <a:r>
              <a:rPr lang="fa-IR" sz="2400" dirty="0" smtClean="0">
                <a:latin typeface="Franklin Gothic Medium"/>
                <a:ea typeface="Times New Roman"/>
              </a:rPr>
              <a:t>لین بیکلی .روبرت هوکلمن/راهنمای </a:t>
            </a:r>
            <a:r>
              <a:rPr lang="fa-IR" sz="2400" dirty="0">
                <a:latin typeface="Franklin Gothic Medium"/>
                <a:ea typeface="Times New Roman"/>
              </a:rPr>
              <a:t>جیبی </a:t>
            </a:r>
            <a:r>
              <a:rPr lang="fa-IR" sz="2400" dirty="0" smtClean="0">
                <a:latin typeface="Franklin Gothic Medium"/>
                <a:ea typeface="Times New Roman"/>
              </a:rPr>
              <a:t>معاینه فیزیکی و گرفتن شرح حال بالینی.(2007).ترجمه دکتر محسن ارجمند.دکتر آرزو مفخمی</a:t>
            </a:r>
            <a:r>
              <a:rPr lang="fa-IR" sz="2400" b="1" i="1" dirty="0" smtClean="0">
                <a:latin typeface="Franklin Gothic Medium"/>
                <a:ea typeface="Times New Roman"/>
              </a:rPr>
              <a:t> </a:t>
            </a:r>
            <a:endParaRPr lang="en-US" sz="2400" dirty="0">
              <a:latin typeface="Franklin Gothic Medium"/>
              <a:ea typeface="Times New Roman"/>
            </a:endParaRPr>
          </a:p>
          <a:p>
            <a:pPr marL="514350" lvl="0" indent="-514350">
              <a:lnSpc>
                <a:spcPct val="105000"/>
              </a:lnSpc>
              <a:spcBef>
                <a:spcPts val="0"/>
              </a:spcBef>
              <a:spcAft>
                <a:spcPts val="1000"/>
              </a:spcAft>
              <a:buFont typeface="+mj-lt"/>
              <a:buAutoNum type="arabicPeriod"/>
            </a:pPr>
            <a:r>
              <a:rPr lang="fa-IR" sz="2400" dirty="0" smtClean="0">
                <a:latin typeface="Franklin Gothic Medium"/>
                <a:ea typeface="Times New Roman"/>
              </a:rPr>
              <a:t>کتاب </a:t>
            </a:r>
            <a:r>
              <a:rPr lang="fa-IR" sz="2400" dirty="0">
                <a:latin typeface="Franklin Gothic Medium"/>
                <a:ea typeface="Times New Roman"/>
              </a:rPr>
              <a:t>تشخیص بالینی </a:t>
            </a:r>
            <a:r>
              <a:rPr lang="fa-IR" sz="2400" dirty="0" smtClean="0">
                <a:latin typeface="Franklin Gothic Medium"/>
                <a:ea typeface="Times New Roman"/>
              </a:rPr>
              <a:t>سوارتز/شرح </a:t>
            </a:r>
            <a:r>
              <a:rPr lang="fa-IR" sz="2400" dirty="0">
                <a:latin typeface="Franklin Gothic Medium"/>
                <a:ea typeface="Times New Roman"/>
              </a:rPr>
              <a:t>حال و معاینه فیزیکی ترجمه دکتر بهداد </a:t>
            </a:r>
            <a:r>
              <a:rPr lang="fa-IR" sz="2400" dirty="0" smtClean="0">
                <a:latin typeface="Franklin Gothic Medium"/>
                <a:ea typeface="Times New Roman"/>
              </a:rPr>
              <a:t>نوابی،دکتر </a:t>
            </a:r>
            <a:r>
              <a:rPr lang="fa-IR" sz="2400" dirty="0">
                <a:latin typeface="Franklin Gothic Medium"/>
                <a:ea typeface="Times New Roman"/>
              </a:rPr>
              <a:t>مبین گنجی و اشرف صالح فرد</a:t>
            </a:r>
            <a:r>
              <a:rPr lang="fa-IR" sz="2400" dirty="0" smtClean="0">
                <a:latin typeface="Franklin Gothic Medium"/>
                <a:ea typeface="Times New Roman"/>
              </a:rPr>
              <a:t>. 2006</a:t>
            </a:r>
            <a:endParaRPr lang="en-US" sz="2400" dirty="0">
              <a:latin typeface="Franklin Gothic Medium"/>
              <a:ea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2615876"/>
      </p:ext>
    </p:extLst>
  </p:cSld>
  <p:clrMapOvr>
    <a:masterClrMapping/>
  </p:clrMapOvr>
  <mc:AlternateContent xmlns:mc="http://schemas.openxmlformats.org/markup-compatibility/2006" xmlns:p14="http://schemas.microsoft.com/office/powerpoint/2010/main">
    <mc:Choice Requires="p14">
      <p:transition spd="slow" p14:dur="2000" advTm="36344"/>
    </mc:Choice>
    <mc:Fallback xmlns="">
      <p:transition spd="slow" advTm="3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0"/>
            <a:ext cx="7772400" cy="1470025"/>
          </a:xfrm>
        </p:spPr>
        <p:txBody>
          <a:bodyPr>
            <a:normAutofit fontScale="90000"/>
          </a:bodyPr>
          <a:lstStyle/>
          <a:p>
            <a:pPr rtl="1"/>
            <a:r>
              <a:rPr lang="fa-IR" b="1" dirty="0" smtClean="0">
                <a:cs typeface="B Yagut" panose="00000400000000000000" pitchFamily="2" charset="-78"/>
              </a:rPr>
              <a:t> </a:t>
            </a:r>
            <a:r>
              <a:rPr lang="fa-IR" sz="4000" b="1" dirty="0" smtClean="0">
                <a:cs typeface="B Yagut" panose="00000400000000000000" pitchFamily="2" charset="-78"/>
              </a:rPr>
              <a:t>لطفاً نظرات و پیشنهادات خود پیرامون این بسته آموزشی را به آدرس زیر ارسال کنید</a:t>
            </a:r>
            <a:endParaRPr lang="en-US" sz="4000" b="1" dirty="0">
              <a:cs typeface="B Yagut" panose="00000400000000000000" pitchFamily="2" charset="-78"/>
            </a:endParaRPr>
          </a:p>
        </p:txBody>
      </p:sp>
      <p:sp>
        <p:nvSpPr>
          <p:cNvPr id="5" name="Subtitle 4"/>
          <p:cNvSpPr>
            <a:spLocks noGrp="1"/>
          </p:cNvSpPr>
          <p:nvPr>
            <p:ph type="subTitle" idx="1"/>
          </p:nvPr>
        </p:nvSpPr>
        <p:spPr>
          <a:xfrm>
            <a:off x="762000" y="3200400"/>
            <a:ext cx="7467600" cy="1752600"/>
          </a:xfrm>
        </p:spPr>
        <p:txBody>
          <a:bodyPr>
            <a:normAutofit/>
          </a:bodyPr>
          <a:lstStyle/>
          <a:p>
            <a:pPr rtl="1"/>
            <a:r>
              <a:rPr lang="fa-IR" dirty="0" smtClean="0">
                <a:solidFill>
                  <a:schemeClr val="tx1"/>
                </a:solidFill>
                <a:cs typeface="B Yagut" panose="00000400000000000000" pitchFamily="2" charset="-78"/>
              </a:rPr>
              <a:t> </a:t>
            </a:r>
            <a:r>
              <a:rPr lang="fa-IR" sz="2400" dirty="0" smtClean="0">
                <a:solidFill>
                  <a:schemeClr val="tx1"/>
                </a:solidFill>
              </a:rPr>
              <a:t>دانشگاه علوم پزشکی و خدمات بهداشتی درمانی </a:t>
            </a:r>
            <a:r>
              <a:rPr lang="fa-IR" sz="2400" dirty="0" smtClean="0"/>
              <a:t>شهید بهشتی</a:t>
            </a:r>
          </a:p>
          <a:p>
            <a:pPr rtl="1"/>
            <a:r>
              <a:rPr lang="fa-IR" sz="2400" dirty="0" smtClean="0">
                <a:solidFill>
                  <a:schemeClr val="tx1"/>
                </a:solidFill>
              </a:rPr>
              <a:t>با آرزوی توفیق روز افزون</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2439142"/>
      </p:ext>
    </p:extLst>
  </p:cSld>
  <p:clrMapOvr>
    <a:masterClrMapping/>
  </p:clrMapOvr>
  <mc:AlternateContent xmlns:mc="http://schemas.openxmlformats.org/markup-compatibility/2006" xmlns:p14="http://schemas.microsoft.com/office/powerpoint/2010/main">
    <mc:Choice Requires="p14">
      <p:transition spd="slow" p14:dur="2000" advTm="6214"/>
    </mc:Choice>
    <mc:Fallback xmlns="">
      <p:transition spd="slow" advTm="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944562"/>
          </a:xfrm>
        </p:spPr>
        <p:txBody>
          <a:bodyPr>
            <a:normAutofit/>
          </a:bodyPr>
          <a:lstStyle/>
          <a:p>
            <a:pPr rtl="1"/>
            <a:r>
              <a:rPr lang="fa-IR" sz="4000" b="1" dirty="0" smtClean="0">
                <a:solidFill>
                  <a:srgbClr val="FF0000"/>
                </a:solidFill>
                <a:cs typeface="B Yagut" panose="00000400000000000000" pitchFamily="2" charset="-78"/>
              </a:rPr>
              <a:t>فهرست عناوین:</a:t>
            </a:r>
            <a:endParaRPr lang="en-US" sz="4000" b="1" dirty="0">
              <a:solidFill>
                <a:srgbClr val="FF0000"/>
              </a:solidFill>
              <a:cs typeface="B Yagut" panose="00000400000000000000" pitchFamily="2" charset="-78"/>
            </a:endParaRPr>
          </a:p>
        </p:txBody>
      </p:sp>
      <p:sp>
        <p:nvSpPr>
          <p:cNvPr id="8" name="Content Placeholder 7"/>
          <p:cNvSpPr>
            <a:spLocks noGrp="1"/>
          </p:cNvSpPr>
          <p:nvPr>
            <p:ph idx="1"/>
          </p:nvPr>
        </p:nvSpPr>
        <p:spPr>
          <a:xfrm>
            <a:off x="457200" y="1600200"/>
            <a:ext cx="8229600" cy="4800600"/>
          </a:xfrm>
        </p:spPr>
        <p:txBody>
          <a:bodyPr>
            <a:normAutofit fontScale="70000" lnSpcReduction="20000"/>
          </a:bodyPr>
          <a:lstStyle/>
          <a:p>
            <a:pPr marL="514350" indent="-514350" algn="r" rtl="1">
              <a:buFont typeface="+mj-lt"/>
              <a:buAutoNum type="arabicPeriod"/>
            </a:pPr>
            <a:r>
              <a:rPr lang="fa-IR" dirty="0" smtClean="0"/>
              <a:t>مقدمه</a:t>
            </a:r>
          </a:p>
          <a:p>
            <a:pPr marL="514350" indent="-514350" algn="r" rtl="1">
              <a:buFont typeface="+mj-lt"/>
              <a:buAutoNum type="arabicPeriod"/>
            </a:pPr>
            <a:r>
              <a:rPr lang="fa-IR" dirty="0" smtClean="0"/>
              <a:t>اهمیت گرفتن شرح حال</a:t>
            </a:r>
          </a:p>
          <a:p>
            <a:pPr marL="514350" indent="-514350" algn="r" rtl="1">
              <a:buFont typeface="+mj-lt"/>
              <a:buAutoNum type="arabicPeriod"/>
            </a:pPr>
            <a:r>
              <a:rPr lang="fa-IR" dirty="0" smtClean="0"/>
              <a:t>هدف از انجام مصاحبه و نتایج ارتباط موثر بهورز-بیمار</a:t>
            </a:r>
          </a:p>
          <a:p>
            <a:pPr marL="514350" indent="-514350" algn="r" rtl="1">
              <a:buFont typeface="+mj-lt"/>
              <a:buAutoNum type="arabicPeriod"/>
            </a:pPr>
            <a:r>
              <a:rPr lang="fa-IR" dirty="0" smtClean="0"/>
              <a:t>اصول کلی گرفتن شرح حال</a:t>
            </a:r>
          </a:p>
          <a:p>
            <a:pPr marL="514350" indent="-514350" algn="r" rtl="1">
              <a:buFont typeface="+mj-lt"/>
              <a:buAutoNum type="arabicPeriod"/>
            </a:pPr>
            <a:r>
              <a:rPr lang="fa-IR" dirty="0" smtClean="0"/>
              <a:t>چگونگی رعایت اصول و تکنیک های مصاحبه و گرفتن شرح حال </a:t>
            </a:r>
          </a:p>
          <a:p>
            <a:pPr marL="514350" indent="-514350" algn="r" rtl="1">
              <a:buFont typeface="+mj-lt"/>
              <a:buAutoNum type="arabicPeriod"/>
            </a:pPr>
            <a:r>
              <a:rPr lang="fa-IR" dirty="0" smtClean="0"/>
              <a:t>جنبه های خاص مصاحبه در اخذ شرح حال</a:t>
            </a:r>
          </a:p>
          <a:p>
            <a:pPr marL="514350" indent="-514350" algn="r" rtl="1">
              <a:buFont typeface="+mj-lt"/>
              <a:buAutoNum type="arabicPeriod"/>
            </a:pPr>
            <a:r>
              <a:rPr lang="fa-IR" dirty="0" smtClean="0"/>
              <a:t>انواع شرح حال</a:t>
            </a:r>
          </a:p>
          <a:p>
            <a:pPr marL="514350" indent="-514350" algn="r" rtl="1">
              <a:buFont typeface="+mj-lt"/>
              <a:buAutoNum type="arabicPeriod"/>
            </a:pPr>
            <a:r>
              <a:rPr lang="fa-IR" dirty="0" smtClean="0"/>
              <a:t>اطلاعات سوبژکتیو و ابژکتیو</a:t>
            </a:r>
          </a:p>
          <a:p>
            <a:pPr marL="514350" indent="-514350" algn="r" rtl="1">
              <a:buFont typeface="+mj-lt"/>
              <a:buAutoNum type="arabicPeriod"/>
            </a:pPr>
            <a:r>
              <a:rPr lang="fa-IR" dirty="0" smtClean="0"/>
              <a:t>علائم و نشانه های بیماری</a:t>
            </a:r>
          </a:p>
          <a:p>
            <a:pPr marL="514350" indent="-514350">
              <a:buFont typeface="+mj-lt"/>
              <a:buAutoNum type="arabicPeriod"/>
            </a:pPr>
            <a:r>
              <a:rPr lang="fa-IR" dirty="0"/>
              <a:t>هفت خصوصیت یک علامت </a:t>
            </a:r>
            <a:endParaRPr lang="fa-IR" dirty="0" smtClean="0"/>
          </a:p>
          <a:p>
            <a:pPr marL="514350" indent="-514350" algn="r" rtl="1">
              <a:buFont typeface="+mj-lt"/>
              <a:buAutoNum type="arabicPeriod"/>
            </a:pPr>
            <a:r>
              <a:rPr lang="fa-IR" dirty="0" smtClean="0"/>
              <a:t>تعریف سندرم و بیماری</a:t>
            </a:r>
          </a:p>
          <a:p>
            <a:pPr marL="514350" indent="-514350" algn="r" rtl="1">
              <a:buFont typeface="+mj-lt"/>
              <a:buAutoNum type="arabicPeriod"/>
            </a:pPr>
            <a:r>
              <a:rPr lang="fa-IR" dirty="0" smtClean="0"/>
              <a:t>خلاصه مطالب و نتیجه گیری</a:t>
            </a:r>
          </a:p>
          <a:p>
            <a:pPr marL="514350" indent="-514350" algn="r" rtl="1">
              <a:buFont typeface="+mj-lt"/>
              <a:buAutoNum type="arabicPeriod"/>
            </a:pPr>
            <a:r>
              <a:rPr lang="fa-IR" dirty="0" smtClean="0"/>
              <a:t>پرسش و تمرین</a:t>
            </a:r>
          </a:p>
          <a:p>
            <a:pPr marL="514350" indent="-514350" algn="r" rtl="1">
              <a:buFont typeface="+mj-lt"/>
              <a:buAutoNum type="arabicPeriod"/>
            </a:pPr>
            <a:r>
              <a:rPr lang="fa-IR" dirty="0" smtClean="0"/>
              <a:t>منابع</a:t>
            </a:r>
          </a:p>
          <a:p>
            <a:pPr marL="0" indent="0" algn="r" rtl="1">
              <a:buNone/>
            </a:pPr>
            <a:endParaRPr lang="fa-IR" dirty="0" smtClean="0"/>
          </a:p>
          <a:p>
            <a:pPr algn="r" rtl="1"/>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3340798"/>
      </p:ext>
    </p:extLst>
  </p:cSld>
  <p:clrMapOvr>
    <a:masterClrMapping/>
  </p:clrMapOvr>
  <mc:AlternateContent xmlns:mc="http://schemas.openxmlformats.org/markup-compatibility/2006" xmlns:p14="http://schemas.microsoft.com/office/powerpoint/2010/main">
    <mc:Choice Requires="p14">
      <p:transition spd="slow" p14:dur="2000" advTm="38282"/>
    </mc:Choice>
    <mc:Fallback xmlns="">
      <p:transition spd="slow" advTm="3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cs typeface="B Yagut" panose="00000400000000000000" pitchFamily="2" charset="-78"/>
              </a:rPr>
              <a:t>مقدمه</a:t>
            </a:r>
            <a:endParaRPr lang="en-US" dirty="0">
              <a:solidFill>
                <a:srgbClr val="FF0000"/>
              </a:solidFill>
              <a:cs typeface="B Yagut" panose="00000400000000000000" pitchFamily="2" charset="-78"/>
            </a:endParaRPr>
          </a:p>
        </p:txBody>
      </p:sp>
      <p:sp>
        <p:nvSpPr>
          <p:cNvPr id="3" name="Content Placeholder 2"/>
          <p:cNvSpPr>
            <a:spLocks noGrp="1"/>
          </p:cNvSpPr>
          <p:nvPr>
            <p:ph idx="1"/>
          </p:nvPr>
        </p:nvSpPr>
        <p:spPr/>
        <p:txBody>
          <a:bodyPr>
            <a:normAutofit fontScale="92500"/>
          </a:bodyPr>
          <a:lstStyle/>
          <a:p>
            <a:pPr marL="0" indent="0" algn="just" rtl="1">
              <a:lnSpc>
                <a:spcPct val="150000"/>
              </a:lnSpc>
              <a:buNone/>
            </a:pPr>
            <a:r>
              <a:rPr lang="fa-IR" dirty="0" smtClean="0"/>
              <a:t>درس آشنایی با نحوه معاینات فیزیکی،</a:t>
            </a:r>
            <a:r>
              <a:rPr lang="en-US" dirty="0" smtClean="0"/>
              <a:t> </a:t>
            </a:r>
            <a:r>
              <a:rPr lang="fa-IR" dirty="0" smtClean="0"/>
              <a:t>برای شما فراگیران که نیازمند برقراری ارتباط،</a:t>
            </a:r>
            <a:r>
              <a:rPr lang="en-US" dirty="0" smtClean="0"/>
              <a:t> </a:t>
            </a:r>
            <a:r>
              <a:rPr lang="fa-IR" dirty="0" smtClean="0"/>
              <a:t>مصاحبه و اخذ شرح حال از بیماران مراجعه کننده به خانه بهداشت و انجام معاینه بالینی هستید، طراحی شده است و جهت طرح ریزی و تصمیم گیری جهت انجام اقدامات بعدی نظیر درمان های ساده علامتی و یا ارجاع بیمار به سطوح بالاتر و پیگیری بیماری، کاربرد دارد.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1844439"/>
      </p:ext>
    </p:extLst>
  </p:cSld>
  <p:clrMapOvr>
    <a:masterClrMapping/>
  </p:clrMapOvr>
  <mc:AlternateContent xmlns:mc="http://schemas.openxmlformats.org/markup-compatibility/2006">
    <mc:Choice xmlns:p14="http://schemas.microsoft.com/office/powerpoint/2010/main" Requires="p14">
      <p:transition spd="slow" p14:dur="2000" advTm="50245"/>
    </mc:Choice>
    <mc:Fallback>
      <p:transition spd="slow" advTm="5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lvl="0">
              <a:spcBef>
                <a:spcPct val="20000"/>
              </a:spcBef>
            </a:pPr>
            <a:r>
              <a:rPr lang="fa-IR" dirty="0" smtClean="0">
                <a:solidFill>
                  <a:srgbClr val="FF0000"/>
                </a:solidFill>
              </a:rPr>
              <a:t>مقدمه</a:t>
            </a:r>
            <a:endParaRPr lang="fa-IR" dirty="0">
              <a:solidFill>
                <a:srgbClr val="FF0000"/>
              </a:solidFill>
            </a:endParaRPr>
          </a:p>
        </p:txBody>
      </p:sp>
      <p:sp>
        <p:nvSpPr>
          <p:cNvPr id="3" name="Content Placeholder 2"/>
          <p:cNvSpPr>
            <a:spLocks noGrp="1"/>
          </p:cNvSpPr>
          <p:nvPr>
            <p:ph idx="1"/>
          </p:nvPr>
        </p:nvSpPr>
        <p:spPr>
          <a:xfrm>
            <a:off x="457200" y="1295400"/>
            <a:ext cx="8229600" cy="5486400"/>
          </a:xfrm>
        </p:spPr>
        <p:txBody>
          <a:bodyPr>
            <a:noAutofit/>
          </a:bodyPr>
          <a:lstStyle/>
          <a:p>
            <a:pPr marL="0" lvl="0" indent="0">
              <a:buNone/>
            </a:pPr>
            <a:r>
              <a:rPr lang="fa-IR" sz="2800" b="1" dirty="0">
                <a:solidFill>
                  <a:schemeClr val="tx2">
                    <a:lumMod val="75000"/>
                  </a:schemeClr>
                </a:solidFill>
              </a:rPr>
              <a:t>دراین درس با موضوعات</a:t>
            </a:r>
            <a:endParaRPr lang="fa-IR" sz="2800" dirty="0" smtClean="0">
              <a:solidFill>
                <a:schemeClr val="tx2">
                  <a:lumMod val="75000"/>
                </a:schemeClr>
              </a:solidFill>
              <a:latin typeface="+mj-lt"/>
              <a:ea typeface="+mj-ea"/>
            </a:endParaRPr>
          </a:p>
          <a:p>
            <a:pPr lvl="0">
              <a:buFont typeface="Wingdings" panose="05000000000000000000" pitchFamily="2" charset="2"/>
              <a:buChar char="v"/>
            </a:pPr>
            <a:r>
              <a:rPr lang="fa-IR" sz="2400" dirty="0" smtClean="0">
                <a:solidFill>
                  <a:prstClr val="black"/>
                </a:solidFill>
                <a:latin typeface="+mj-lt"/>
                <a:ea typeface="+mj-ea"/>
              </a:rPr>
              <a:t>مفاهیم اولیه و اصول کلی و نحوه گرفتن </a:t>
            </a:r>
            <a:r>
              <a:rPr lang="fa-IR" sz="2400" dirty="0">
                <a:solidFill>
                  <a:prstClr val="black"/>
                </a:solidFill>
                <a:latin typeface="+mj-lt"/>
                <a:ea typeface="+mj-ea"/>
              </a:rPr>
              <a:t>شرح </a:t>
            </a:r>
            <a:r>
              <a:rPr lang="fa-IR" sz="2400" dirty="0" smtClean="0">
                <a:solidFill>
                  <a:prstClr val="black"/>
                </a:solidFill>
                <a:latin typeface="+mj-lt"/>
                <a:ea typeface="+mj-ea"/>
              </a:rPr>
              <a:t>حال </a:t>
            </a:r>
          </a:p>
          <a:p>
            <a:pPr lvl="0">
              <a:buFont typeface="Wingdings" panose="05000000000000000000" pitchFamily="2" charset="2"/>
              <a:buChar char="v"/>
            </a:pPr>
            <a:r>
              <a:rPr lang="fa-IR" sz="2400" dirty="0" smtClean="0">
                <a:solidFill>
                  <a:prstClr val="black"/>
                </a:solidFill>
                <a:latin typeface="+mj-lt"/>
                <a:ea typeface="+mj-ea"/>
              </a:rPr>
              <a:t>معاینه فیزیکی شامل : </a:t>
            </a:r>
          </a:p>
          <a:p>
            <a:pPr marL="0" indent="0" algn="r" rtl="1">
              <a:buNone/>
            </a:pPr>
            <a:r>
              <a:rPr lang="fa-IR" sz="2400" dirty="0" smtClean="0">
                <a:solidFill>
                  <a:prstClr val="black"/>
                </a:solidFill>
                <a:latin typeface="+mj-lt"/>
                <a:ea typeface="+mj-ea"/>
              </a:rPr>
              <a:t>ارزیابی وضعیت عمومی بیمار</a:t>
            </a:r>
          </a:p>
          <a:p>
            <a:pPr marL="0" indent="0" algn="r" rtl="1">
              <a:buNone/>
            </a:pPr>
            <a:r>
              <a:rPr lang="fa-IR" sz="2400" dirty="0" smtClean="0">
                <a:solidFill>
                  <a:prstClr val="black"/>
                </a:solidFill>
                <a:latin typeface="+mj-lt"/>
                <a:ea typeface="+mj-ea"/>
              </a:rPr>
              <a:t>- بررسی </a:t>
            </a:r>
            <a:r>
              <a:rPr lang="fa-IR" sz="2400" dirty="0">
                <a:solidFill>
                  <a:prstClr val="black"/>
                </a:solidFill>
                <a:latin typeface="+mj-lt"/>
                <a:ea typeface="+mj-ea"/>
              </a:rPr>
              <a:t>علائم حیاتی </a:t>
            </a:r>
          </a:p>
          <a:p>
            <a:pPr algn="r" rtl="1">
              <a:buFontTx/>
              <a:buChar char="-"/>
            </a:pPr>
            <a:r>
              <a:rPr lang="fa-IR" sz="2400" dirty="0" smtClean="0">
                <a:solidFill>
                  <a:prstClr val="black"/>
                </a:solidFill>
                <a:latin typeface="+mj-lt"/>
                <a:ea typeface="+mj-ea"/>
              </a:rPr>
              <a:t>روش های انجام </a:t>
            </a:r>
            <a:r>
              <a:rPr lang="fa-IR" sz="2400" dirty="0">
                <a:solidFill>
                  <a:prstClr val="black"/>
                </a:solidFill>
                <a:latin typeface="+mj-lt"/>
                <a:ea typeface="+mj-ea"/>
              </a:rPr>
              <a:t>معاینه فیزیکی دستگاه های مختلف </a:t>
            </a:r>
            <a:r>
              <a:rPr lang="fa-IR" sz="2400" dirty="0" smtClean="0">
                <a:solidFill>
                  <a:prstClr val="black"/>
                </a:solidFill>
                <a:latin typeface="+mj-lt"/>
                <a:ea typeface="+mj-ea"/>
              </a:rPr>
              <a:t>بدن </a:t>
            </a:r>
          </a:p>
          <a:p>
            <a:pPr marL="0" indent="0" algn="r" rtl="1">
              <a:buNone/>
            </a:pPr>
            <a:endParaRPr lang="fa-IR" sz="2400" dirty="0">
              <a:solidFill>
                <a:prstClr val="black"/>
              </a:solidFill>
              <a:latin typeface="+mj-lt"/>
              <a:ea typeface="+mj-ea"/>
            </a:endParaRPr>
          </a:p>
          <a:p>
            <a:pPr>
              <a:buFont typeface="Wingdings" panose="05000000000000000000" pitchFamily="2" charset="2"/>
              <a:buChar char="v"/>
            </a:pPr>
            <a:r>
              <a:rPr lang="fa-IR" sz="2400" dirty="0" smtClean="0">
                <a:solidFill>
                  <a:prstClr val="black"/>
                </a:solidFill>
                <a:ea typeface="+mj-ea"/>
              </a:rPr>
              <a:t>آشنایی با روش </a:t>
            </a:r>
            <a:r>
              <a:rPr lang="fa-IR" sz="2400" dirty="0">
                <a:solidFill>
                  <a:prstClr val="black"/>
                </a:solidFill>
                <a:ea typeface="+mj-ea"/>
              </a:rPr>
              <a:t>های ارزیابی پاراکلنیک </a:t>
            </a:r>
            <a:r>
              <a:rPr lang="fa-IR" sz="2400" dirty="0" smtClean="0">
                <a:solidFill>
                  <a:prstClr val="black"/>
                </a:solidFill>
                <a:ea typeface="+mj-ea"/>
              </a:rPr>
              <a:t>با تاکید بر </a:t>
            </a:r>
            <a:r>
              <a:rPr lang="fa-IR" sz="2400" dirty="0" smtClean="0">
                <a:solidFill>
                  <a:prstClr val="black"/>
                </a:solidFill>
                <a:latin typeface="+mj-lt"/>
                <a:ea typeface="+mj-ea"/>
              </a:rPr>
              <a:t>ارزیابی </a:t>
            </a:r>
            <a:r>
              <a:rPr lang="fa-IR" sz="2400" dirty="0">
                <a:solidFill>
                  <a:prstClr val="black"/>
                </a:solidFill>
                <a:latin typeface="+mj-lt"/>
                <a:ea typeface="+mj-ea"/>
              </a:rPr>
              <a:t>های مورد نیاز در برنامه های </a:t>
            </a:r>
            <a:r>
              <a:rPr lang="fa-IR" sz="2400" dirty="0" smtClean="0">
                <a:solidFill>
                  <a:prstClr val="black"/>
                </a:solidFill>
                <a:latin typeface="+mj-lt"/>
                <a:ea typeface="+mj-ea"/>
              </a:rPr>
              <a:t>سلامت جاری</a:t>
            </a:r>
          </a:p>
          <a:p>
            <a:pPr>
              <a:buFont typeface="Wingdings" panose="05000000000000000000" pitchFamily="2" charset="2"/>
              <a:buChar char="v"/>
            </a:pPr>
            <a:r>
              <a:rPr lang="fa-IR" sz="2400" dirty="0" smtClean="0">
                <a:solidFill>
                  <a:prstClr val="black"/>
                </a:solidFill>
                <a:latin typeface="+mj-lt"/>
                <a:ea typeface="+mj-ea"/>
              </a:rPr>
              <a:t>و تشخیص </a:t>
            </a:r>
            <a:r>
              <a:rPr lang="fa-IR" sz="2400" dirty="0">
                <a:solidFill>
                  <a:prstClr val="black"/>
                </a:solidFill>
                <a:latin typeface="+mj-lt"/>
                <a:ea typeface="+mj-ea"/>
              </a:rPr>
              <a:t>های افتراقی</a:t>
            </a:r>
          </a:p>
          <a:p>
            <a:pPr marL="0" indent="0" algn="r" rtl="1">
              <a:buNone/>
            </a:pPr>
            <a:r>
              <a:rPr lang="fa-IR" sz="2400" dirty="0">
                <a:solidFill>
                  <a:prstClr val="black"/>
                </a:solidFill>
                <a:latin typeface="+mj-lt"/>
                <a:ea typeface="+mj-ea"/>
              </a:rPr>
              <a:t>آشنا می </a:t>
            </a:r>
            <a:r>
              <a:rPr lang="fa-IR" sz="2400" dirty="0" smtClean="0">
                <a:solidFill>
                  <a:prstClr val="black"/>
                </a:solidFill>
                <a:latin typeface="+mj-lt"/>
                <a:ea typeface="+mj-ea"/>
              </a:rPr>
              <a:t>شوید.</a:t>
            </a:r>
            <a:endParaRPr lang="fa-IR" sz="2400" dirty="0">
              <a:solidFill>
                <a:prstClr val="black"/>
              </a:solidFill>
              <a:latin typeface="+mj-lt"/>
              <a:ea typeface="+mj-ea"/>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8882342"/>
      </p:ext>
    </p:extLst>
  </p:cSld>
  <p:clrMapOvr>
    <a:masterClrMapping/>
  </p:clrMapOvr>
  <mc:AlternateContent xmlns:mc="http://schemas.openxmlformats.org/markup-compatibility/2006" xmlns:p14="http://schemas.microsoft.com/office/powerpoint/2010/main">
    <mc:Choice Requires="p14">
      <p:transition spd="slow" p14:dur="2000" advTm="48200"/>
    </mc:Choice>
    <mc:Fallback xmlns="">
      <p:transition spd="slow" advTm="4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cs typeface="B Yagut" panose="00000400000000000000" pitchFamily="2" charset="-78"/>
              </a:rPr>
              <a:t> مقدمه</a:t>
            </a:r>
            <a:endParaRPr lang="en-US" dirty="0">
              <a:solidFill>
                <a:srgbClr val="FF0000"/>
              </a:solidFill>
              <a:cs typeface="B Yagut" panose="00000400000000000000" pitchFamily="2" charset="-78"/>
            </a:endParaRPr>
          </a:p>
        </p:txBody>
      </p:sp>
      <p:sp>
        <p:nvSpPr>
          <p:cNvPr id="3" name="Content Placeholder 2"/>
          <p:cNvSpPr>
            <a:spLocks noGrp="1"/>
          </p:cNvSpPr>
          <p:nvPr>
            <p:ph idx="1"/>
          </p:nvPr>
        </p:nvSpPr>
        <p:spPr>
          <a:xfrm>
            <a:off x="457200" y="1600200"/>
            <a:ext cx="8229600" cy="4876800"/>
          </a:xfrm>
        </p:spPr>
        <p:txBody>
          <a:bodyPr>
            <a:normAutofit fontScale="70000" lnSpcReduction="20000"/>
          </a:bodyPr>
          <a:lstStyle/>
          <a:p>
            <a:pPr>
              <a:lnSpc>
                <a:spcPct val="170000"/>
              </a:lnSpc>
            </a:pPr>
            <a:r>
              <a:rPr lang="fa-IR" sz="4400" b="1" dirty="0">
                <a:solidFill>
                  <a:schemeClr val="tx2">
                    <a:lumMod val="75000"/>
                  </a:schemeClr>
                </a:solidFill>
              </a:rPr>
              <a:t>کار عملی این </a:t>
            </a:r>
            <a:r>
              <a:rPr lang="fa-IR" sz="4400" b="1" dirty="0" smtClean="0">
                <a:solidFill>
                  <a:schemeClr val="tx2">
                    <a:lumMod val="75000"/>
                  </a:schemeClr>
                </a:solidFill>
              </a:rPr>
              <a:t>درس</a:t>
            </a:r>
          </a:p>
          <a:p>
            <a:pPr>
              <a:lnSpc>
                <a:spcPct val="170000"/>
              </a:lnSpc>
            </a:pPr>
            <a:r>
              <a:rPr lang="fa-IR" dirty="0" smtClean="0"/>
              <a:t>انجام عملی </a:t>
            </a:r>
            <a:r>
              <a:rPr lang="fa-IR" u="sng" dirty="0" smtClean="0"/>
              <a:t>معاینات</a:t>
            </a:r>
            <a:r>
              <a:rPr lang="fa-IR" dirty="0" smtClean="0"/>
              <a:t> در اتاق پراتیک،آموزش بر روی ماکت،</a:t>
            </a:r>
            <a:r>
              <a:rPr lang="en-US" dirty="0" smtClean="0"/>
              <a:t> </a:t>
            </a:r>
            <a:r>
              <a:rPr lang="fa-IR" dirty="0" smtClean="0"/>
              <a:t>سایرهمکلاسان و بیماران مراکز آموزشی دانشگاه امکان پذیر می باشد.</a:t>
            </a:r>
          </a:p>
          <a:p>
            <a:pPr algn="r" rtl="1">
              <a:lnSpc>
                <a:spcPct val="170000"/>
              </a:lnSpc>
            </a:pPr>
            <a:r>
              <a:rPr lang="fa-IR" dirty="0" smtClean="0"/>
              <a:t>اخذ شرح حال عملی از بیماران بر اساس برنامه های سلامت ( از آن جا که بهورزان موارد محدودی از بیماری ها را در برنامه های سلامت مورد مراقبت و پیگیری قرار می دهند. لذا انجام معاینات فیزیکی و اخذ شرح حال تنها برای بیماران مبتلا به بیماری های پیش بینی شده در برنامه های سلامت ضرورت می یابد).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3071781"/>
      </p:ext>
    </p:extLst>
  </p:cSld>
  <p:clrMapOvr>
    <a:masterClrMapping/>
  </p:clrMapOvr>
  <mc:AlternateContent xmlns:mc="http://schemas.openxmlformats.org/markup-compatibility/2006" xmlns:p14="http://schemas.microsoft.com/office/powerpoint/2010/main">
    <mc:Choice Requires="p14">
      <p:transition spd="slow" p14:dur="2000" advTm="54215"/>
    </mc:Choice>
    <mc:Fallback xmlns="">
      <p:transition spd="slow" advTm="5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81200"/>
            <a:ext cx="8610600" cy="2971800"/>
          </a:xfrm>
        </p:spPr>
        <p:txBody>
          <a:bodyPr>
            <a:normAutofit/>
          </a:bodyPr>
          <a:lstStyle/>
          <a:p>
            <a:pPr>
              <a:lnSpc>
                <a:spcPct val="200000"/>
              </a:lnSpc>
            </a:pPr>
            <a:r>
              <a:rPr lang="fa-IR" sz="4000" dirty="0">
                <a:solidFill>
                  <a:srgbClr val="FF0000"/>
                </a:solidFill>
              </a:rPr>
              <a:t>فصل اول</a:t>
            </a:r>
            <a:br>
              <a:rPr lang="fa-IR" sz="4000" dirty="0">
                <a:solidFill>
                  <a:srgbClr val="FF0000"/>
                </a:solidFill>
              </a:rPr>
            </a:br>
            <a:r>
              <a:rPr lang="fa-IR" sz="4000" dirty="0">
                <a:solidFill>
                  <a:srgbClr val="FF0000"/>
                </a:solidFill>
              </a:rPr>
              <a:t>  </a:t>
            </a:r>
            <a:r>
              <a:rPr lang="fa-IR" sz="4000" dirty="0" smtClean="0">
                <a:solidFill>
                  <a:srgbClr val="FF0000"/>
                </a:solidFill>
              </a:rPr>
              <a:t>مفاهیم اولیه و اصول </a:t>
            </a:r>
            <a:r>
              <a:rPr lang="fa-IR" sz="4000" dirty="0">
                <a:solidFill>
                  <a:srgbClr val="FF0000"/>
                </a:solidFill>
              </a:rPr>
              <a:t>کلی گرفتن شرح حال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1710242"/>
      </p:ext>
    </p:extLst>
  </p:cSld>
  <p:clrMapOvr>
    <a:masterClrMapping/>
  </p:clrMapOvr>
  <mc:AlternateContent xmlns:mc="http://schemas.openxmlformats.org/markup-compatibility/2006" xmlns:p14="http://schemas.microsoft.com/office/powerpoint/2010/main">
    <mc:Choice Requires="p14">
      <p:transition spd="slow" p14:dur="2000" advTm="13212"/>
    </mc:Choice>
    <mc:Fallback xmlns="">
      <p:transition spd="slow" advTm="1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solidFill>
                  <a:srgbClr val="FF0000"/>
                </a:solidFill>
              </a:rPr>
              <a:t>اهمیت گرفتن شرح حال</a:t>
            </a:r>
            <a:endParaRPr lang="en-US" sz="4000" dirty="0">
              <a:solidFill>
                <a:srgbClr val="FF0000"/>
              </a:solidFill>
            </a:endParaRPr>
          </a:p>
        </p:txBody>
      </p:sp>
      <p:sp>
        <p:nvSpPr>
          <p:cNvPr id="3" name="Content Placeholder 2"/>
          <p:cNvSpPr>
            <a:spLocks noGrp="1"/>
          </p:cNvSpPr>
          <p:nvPr>
            <p:ph idx="1"/>
          </p:nvPr>
        </p:nvSpPr>
        <p:spPr>
          <a:xfrm>
            <a:off x="457200" y="1600200"/>
            <a:ext cx="8229600" cy="4876800"/>
          </a:xfrm>
        </p:spPr>
        <p:txBody>
          <a:bodyPr>
            <a:normAutofit/>
          </a:bodyPr>
          <a:lstStyle/>
          <a:p>
            <a:pPr marL="0" indent="0" algn="just">
              <a:lnSpc>
                <a:spcPct val="150000"/>
              </a:lnSpc>
              <a:buNone/>
            </a:pPr>
            <a:r>
              <a:rPr lang="fa-IR" dirty="0"/>
              <a:t>گرفتن شرح حال در مراقبت های پرستاری اولین گام بررسی وضعیت سلامت بیمار می باشد</a:t>
            </a:r>
            <a:r>
              <a:rPr lang="fa-IR" dirty="0" smtClean="0"/>
              <a:t>.</a:t>
            </a:r>
          </a:p>
          <a:p>
            <a:pPr marL="0" indent="0" algn="just">
              <a:lnSpc>
                <a:spcPct val="150000"/>
              </a:lnSpc>
              <a:buNone/>
            </a:pPr>
            <a:r>
              <a:rPr lang="fa-IR" dirty="0" smtClean="0"/>
              <a:t>اخذ </a:t>
            </a:r>
            <a:r>
              <a:rPr lang="fa-IR" dirty="0"/>
              <a:t>شرح حال و معاینه بالینی اساس کار شما در زمینه ارزیابی بیمار، توصیه های مراقبتی شما و انتخاب شما جهت ارزیابی ها و تست های تشخیصی اضافه می باشد</a:t>
            </a:r>
            <a:r>
              <a:rPr lang="fa-IR" dirty="0" smtClean="0"/>
              <a:t>.</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5398472"/>
      </p:ext>
    </p:extLst>
  </p:cSld>
  <p:clrMapOvr>
    <a:masterClrMapping/>
  </p:clrMapOvr>
  <mc:AlternateContent xmlns:mc="http://schemas.openxmlformats.org/markup-compatibility/2006" xmlns:p14="http://schemas.microsoft.com/office/powerpoint/2010/main">
    <mc:Choice Requires="p14">
      <p:transition spd="slow" p14:dur="2000" advTm="53280"/>
    </mc:Choice>
    <mc:Fallback xmlns="">
      <p:transition spd="slow" advTm="5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شهید بهشتی</_x062f__x0627__x0646__x0634__x06af__x0627__x0647_>
    <_x0646__x0648__x0639__x0020__x062d__x06cc__x0637__x0647_ xmlns="12fdc5dc-769e-4543-b10d-fbea3dac4417">نحوه معاینات فیزیکی</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5NN7CDR5NKU2-831-637</_dlc_DocId>
    <_dlc_DocIdUrl xmlns="1047730d-92e1-4018-9084-d932fd3a7f58">
      <Url>http://www.health.gov.ir/hnd/_layouts/DocIdRedir.aspx?ID=5NN7CDR5NKU2-831-637</Url>
      <Description>5NN7CDR5NKU2-831-637</Description>
    </_dlc_DocIdUrl>
  </documentManagement>
</p:properties>
</file>

<file path=customXml/itemProps1.xml><?xml version="1.0" encoding="utf-8"?>
<ds:datastoreItem xmlns:ds="http://schemas.openxmlformats.org/officeDocument/2006/customXml" ds:itemID="{6CFC86D6-A1E5-4AC9-9B3C-367A95BF3063}"/>
</file>

<file path=customXml/itemProps2.xml><?xml version="1.0" encoding="utf-8"?>
<ds:datastoreItem xmlns:ds="http://schemas.openxmlformats.org/officeDocument/2006/customXml" ds:itemID="{A6A2D248-21DE-4819-B6DD-911DEC4A3DE8}"/>
</file>

<file path=customXml/itemProps3.xml><?xml version="1.0" encoding="utf-8"?>
<ds:datastoreItem xmlns:ds="http://schemas.openxmlformats.org/officeDocument/2006/customXml" ds:itemID="{0FFF25FB-72C6-48B6-9982-75D1E0D631C5}"/>
</file>

<file path=customXml/itemProps4.xml><?xml version="1.0" encoding="utf-8"?>
<ds:datastoreItem xmlns:ds="http://schemas.openxmlformats.org/officeDocument/2006/customXml" ds:itemID="{398708E3-24BC-4616-A398-59EB679E96E3}"/>
</file>

<file path=docProps/app.xml><?xml version="1.0" encoding="utf-8"?>
<Properties xmlns="http://schemas.openxmlformats.org/officeDocument/2006/extended-properties" xmlns:vt="http://schemas.openxmlformats.org/officeDocument/2006/docPropsVTypes">
  <TotalTime>2159</TotalTime>
  <Words>2520</Words>
  <Application>Microsoft Office PowerPoint</Application>
  <PresentationFormat>On-screen Show (4:3)</PresentationFormat>
  <Paragraphs>226</Paragraphs>
  <Slides>36</Slides>
  <Notes>2</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B Yagut</vt:lpstr>
      <vt:lpstr>Calibri</vt:lpstr>
      <vt:lpstr>Franklin Gothic Medium</vt:lpstr>
      <vt:lpstr>Symbol</vt:lpstr>
      <vt:lpstr>Times New Roman</vt:lpstr>
      <vt:lpstr>Wingdings</vt:lpstr>
      <vt:lpstr>Office Theme</vt:lpstr>
      <vt:lpstr> آشنایی با نحوه معاینات فیزیکی</vt:lpstr>
      <vt:lpstr> مشخصات سند</vt:lpstr>
      <vt:lpstr> اهداف آموزشی</vt:lpstr>
      <vt:lpstr>فهرست عناوین:</vt:lpstr>
      <vt:lpstr>مقدمه</vt:lpstr>
      <vt:lpstr>مقدمه</vt:lpstr>
      <vt:lpstr> مقدمه</vt:lpstr>
      <vt:lpstr>فصل اول   مفاهیم اولیه و اصول کلی گرفتن شرح حال </vt:lpstr>
      <vt:lpstr>اهمیت گرفتن شرح حال</vt:lpstr>
      <vt:lpstr>ارتباط موثر بین بهورز و بیمار موجب :</vt:lpstr>
      <vt:lpstr>اصول کلی گرفتن شرح حال</vt:lpstr>
      <vt:lpstr>اصول کلی گرفتن شرح حال</vt:lpstr>
      <vt:lpstr>رعایت اصول و تکنیک های مصاحبه و گرفتن شرح حال </vt:lpstr>
      <vt:lpstr>رعایت اصول و تکنیک های مصاحبه و گرفتن شرح حال </vt:lpstr>
      <vt:lpstr>  رعایت اصول و تکنیک های مصاحبه و گرفتن شرح حال </vt:lpstr>
      <vt:lpstr> رعایت اصول و تکنیک های مصاحبه و گرفتن شرح حال </vt:lpstr>
      <vt:lpstr>برای به دست آوردن جزئیات اختصاصی،چگونه سوال شود ؟ </vt:lpstr>
      <vt:lpstr>PowerPoint Presentation</vt:lpstr>
      <vt:lpstr>راه های دیگر برای تشویق بیماران در گفتن مسائل شان عبارتند از :</vt:lpstr>
      <vt:lpstr>جنبه های خاص مصاحبه و اخذ شرح حال</vt:lpstr>
      <vt:lpstr>راهکارهایی جهت برخورد با عناوین حساس</vt:lpstr>
      <vt:lpstr> انواع مختلف ارزیابی بیمار</vt:lpstr>
      <vt:lpstr>1-  ارزیابی جامع یا  comprehensive assessment :</vt:lpstr>
      <vt:lpstr>2- ارزیابی مبتنی بر مشکل یا problem oriented :  </vt:lpstr>
      <vt:lpstr>تفاوت؟</vt:lpstr>
      <vt:lpstr>اطلاعات سوبژکتیو در برابر اطلاعات ابژکتیو</vt:lpstr>
      <vt:lpstr>تفاوت ؟</vt:lpstr>
      <vt:lpstr>علائم و نشانه ها</vt:lpstr>
      <vt:lpstr>تفاوت</vt:lpstr>
      <vt:lpstr>توجه به هفت خصوصیت یک علامت در هنگام گرفتن شرح حال</vt:lpstr>
      <vt:lpstr>سندرم و بیماری</vt:lpstr>
      <vt:lpstr>تفاوت؟</vt:lpstr>
      <vt:lpstr>خلاصه مطالب و نتیجه گیری</vt:lpstr>
      <vt:lpstr>پرسش و تمرین</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sbmu1</cp:lastModifiedBy>
  <cp:revision>271</cp:revision>
  <cp:lastPrinted>2020-05-12T05:08:42Z</cp:lastPrinted>
  <dcterms:created xsi:type="dcterms:W3CDTF">2020-04-21T16:07:12Z</dcterms:created>
  <dcterms:modified xsi:type="dcterms:W3CDTF">2020-05-22T13:42:27Z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369d7be1-3d86-4fc6-99fc-1ef0cf9d5772</vt:lpwstr>
  </property>
</Properties>
</file>