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96" r:id="rId2"/>
    <p:sldId id="560" r:id="rId3"/>
    <p:sldId id="257" r:id="rId4"/>
    <p:sldId id="650" r:id="rId5"/>
    <p:sldId id="534" r:id="rId6"/>
    <p:sldId id="614" r:id="rId7"/>
    <p:sldId id="611" r:id="rId8"/>
    <p:sldId id="422" r:id="rId9"/>
    <p:sldId id="643" r:id="rId10"/>
    <p:sldId id="644" r:id="rId11"/>
    <p:sldId id="615" r:id="rId12"/>
    <p:sldId id="645" r:id="rId13"/>
    <p:sldId id="641" r:id="rId14"/>
    <p:sldId id="646" r:id="rId15"/>
    <p:sldId id="421" r:id="rId16"/>
    <p:sldId id="647" r:id="rId17"/>
    <p:sldId id="616" r:id="rId18"/>
    <p:sldId id="642" r:id="rId19"/>
    <p:sldId id="420" r:id="rId20"/>
    <p:sldId id="648" r:id="rId21"/>
    <p:sldId id="617" r:id="rId22"/>
    <p:sldId id="419" r:id="rId23"/>
    <p:sldId id="649" r:id="rId24"/>
    <p:sldId id="618" r:id="rId25"/>
    <p:sldId id="418" r:id="rId26"/>
    <p:sldId id="654" r:id="rId27"/>
    <p:sldId id="651" r:id="rId28"/>
    <p:sldId id="653" r:id="rId29"/>
    <p:sldId id="623" r:id="rId30"/>
    <p:sldId id="624" r:id="rId31"/>
    <p:sldId id="652" r:id="rId32"/>
    <p:sldId id="626" r:id="rId33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6" autoAdjust="0"/>
    <p:restoredTop sz="94660"/>
  </p:normalViewPr>
  <p:slideViewPr>
    <p:cSldViewPr>
      <p:cViewPr varScale="1">
        <p:scale>
          <a:sx n="70" d="100"/>
          <a:sy n="70" d="100"/>
        </p:scale>
        <p:origin x="32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2.png"/><Relationship Id="rId4" Type="http://schemas.openxmlformats.org/officeDocument/2006/relationships/hyperlink" Target="&#1601;&#1585;&#1605;%20&#1588;&#1585;&#1581;%20&#1581;&#1575;&#1604;%20&#1606;&#1608;&#1740;&#1587;&#1740;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600199"/>
          </a:xfrm>
        </p:spPr>
        <p:txBody>
          <a:bodyPr>
            <a:normAutofit/>
          </a:bodyPr>
          <a:lstStyle/>
          <a:p>
            <a:r>
              <a:rPr lang="fa-IR" sz="2800" b="1" dirty="0" smtClean="0"/>
              <a:t> </a:t>
            </a:r>
            <a:r>
              <a:rPr lang="fa-IR" sz="2400" b="1" dirty="0" smtClean="0"/>
              <a:t>آشنایی با نحوه معاینات فیزیکی</a:t>
            </a:r>
            <a:endParaRPr lang="fa-IR" sz="24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28600" y="2057399"/>
            <a:ext cx="8686800" cy="44196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4800" b="1" dirty="0">
                <a:solidFill>
                  <a:srgbClr val="FF0000"/>
                </a:solidFill>
              </a:rPr>
              <a:t>فصل </a:t>
            </a:r>
            <a:r>
              <a:rPr lang="fa-IR" sz="4800" b="1" dirty="0" smtClean="0">
                <a:solidFill>
                  <a:srgbClr val="FF0000"/>
                </a:solidFill>
              </a:rPr>
              <a:t>سوم</a:t>
            </a:r>
          </a:p>
          <a:p>
            <a:pPr>
              <a:lnSpc>
                <a:spcPct val="150000"/>
              </a:lnSpc>
            </a:pPr>
            <a:r>
              <a:rPr lang="fa-IR" sz="6000" b="1" dirty="0" smtClean="0">
                <a:solidFill>
                  <a:srgbClr val="FF0000"/>
                </a:solidFill>
              </a:rPr>
              <a:t>مرور سیستم ها </a:t>
            </a:r>
            <a:endParaRPr lang="en-US" sz="60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/>
              <a:t>Review of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263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5"/>
    </mc:Choice>
    <mc:Fallback>
      <p:transition spd="slow" advTm="421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87" y="4572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/>
              <a:t>سر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887" y="2209800"/>
            <a:ext cx="8229600" cy="21335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/>
              <a:t> سردرد،</a:t>
            </a:r>
            <a:r>
              <a:rPr lang="en-US" dirty="0" smtClean="0"/>
              <a:t> </a:t>
            </a:r>
            <a:r>
              <a:rPr lang="fa-IR" dirty="0" smtClean="0"/>
              <a:t>ضربه به سر،</a:t>
            </a:r>
            <a:r>
              <a:rPr lang="en-US" dirty="0" smtClean="0"/>
              <a:t> </a:t>
            </a:r>
            <a:r>
              <a:rPr lang="fa-IR" dirty="0" smtClean="0"/>
              <a:t>گیجی،</a:t>
            </a:r>
            <a:r>
              <a:rPr lang="en-US" dirty="0" smtClean="0"/>
              <a:t> </a:t>
            </a:r>
            <a:r>
              <a:rPr lang="fa-IR" dirty="0" smtClean="0"/>
              <a:t>احساس سبکی سر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1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0"/>
    </mc:Choice>
    <mc:Fallback>
      <p:transition spd="slow" advTm="1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 smtClean="0"/>
              <a:t>چشم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027" y="2362200"/>
            <a:ext cx="8229600" cy="25908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/>
              <a:t> </a:t>
            </a:r>
            <a:r>
              <a:rPr lang="fa-IR" dirty="0" smtClean="0"/>
              <a:t>بینایی،</a:t>
            </a:r>
            <a:r>
              <a:rPr lang="en-US" dirty="0" smtClean="0"/>
              <a:t> </a:t>
            </a:r>
            <a:r>
              <a:rPr lang="fa-IR" dirty="0" smtClean="0"/>
              <a:t>عینک </a:t>
            </a:r>
            <a:r>
              <a:rPr lang="fa-IR" dirty="0"/>
              <a:t>یا لنزهای </a:t>
            </a:r>
            <a:r>
              <a:rPr lang="fa-IR" dirty="0" smtClean="0"/>
              <a:t>تماسی،</a:t>
            </a:r>
            <a:r>
              <a:rPr lang="en-US" dirty="0" smtClean="0"/>
              <a:t> </a:t>
            </a:r>
            <a:r>
              <a:rPr lang="fa-IR" dirty="0" smtClean="0"/>
              <a:t>تاریخ </a:t>
            </a:r>
            <a:r>
              <a:rPr lang="fa-IR" dirty="0"/>
              <a:t>آخرین معاینه </a:t>
            </a:r>
            <a:r>
              <a:rPr lang="fa-IR" dirty="0" smtClean="0"/>
              <a:t>چشمی، درد،</a:t>
            </a:r>
            <a:r>
              <a:rPr lang="en-US" dirty="0" smtClean="0"/>
              <a:t> </a:t>
            </a:r>
            <a:r>
              <a:rPr lang="fa-IR" dirty="0" smtClean="0"/>
              <a:t>قرمزی،</a:t>
            </a:r>
            <a:r>
              <a:rPr lang="en-US" dirty="0" smtClean="0"/>
              <a:t> </a:t>
            </a:r>
            <a:r>
              <a:rPr lang="fa-IR" dirty="0" smtClean="0"/>
              <a:t>اشک </a:t>
            </a:r>
            <a:r>
              <a:rPr lang="fa-IR" dirty="0"/>
              <a:t>ریزش بیش از </a:t>
            </a:r>
            <a:r>
              <a:rPr lang="fa-IR" dirty="0" smtClean="0"/>
              <a:t>حد،</a:t>
            </a:r>
            <a:r>
              <a:rPr lang="en-US" dirty="0" smtClean="0"/>
              <a:t> </a:t>
            </a:r>
            <a:r>
              <a:rPr lang="fa-IR" dirty="0" smtClean="0"/>
              <a:t>دو بینی،</a:t>
            </a:r>
            <a:r>
              <a:rPr lang="en-US" dirty="0" smtClean="0"/>
              <a:t> </a:t>
            </a:r>
            <a:r>
              <a:rPr lang="fa-IR" dirty="0" smtClean="0"/>
              <a:t>تاری دید، وجود </a:t>
            </a:r>
            <a:r>
              <a:rPr lang="fa-IR" dirty="0"/>
              <a:t>لکه یا </a:t>
            </a:r>
            <a:r>
              <a:rPr lang="fa-IR" dirty="0" smtClean="0"/>
              <a:t>نقاط یا نورهای درخشنده در </a:t>
            </a:r>
            <a:r>
              <a:rPr lang="fa-IR" dirty="0"/>
              <a:t>میدان </a:t>
            </a:r>
            <a:r>
              <a:rPr lang="fa-IR" dirty="0" smtClean="0"/>
              <a:t>بینایی،</a:t>
            </a:r>
            <a:r>
              <a:rPr lang="en-US" dirty="0" smtClean="0"/>
              <a:t> </a:t>
            </a:r>
            <a:r>
              <a:rPr lang="fa-IR" dirty="0" smtClean="0"/>
              <a:t>گلوکوم وکاتاراکت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1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95"/>
    </mc:Choice>
    <mc:Fallback>
      <p:transition spd="slow" advTm="3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/>
              <a:t>گوش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8229600" cy="2133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/>
              <a:t>شنوایی،</a:t>
            </a:r>
            <a:r>
              <a:rPr lang="en-US" dirty="0" smtClean="0"/>
              <a:t> </a:t>
            </a:r>
            <a:r>
              <a:rPr lang="fa-IR" dirty="0" smtClean="0"/>
              <a:t>وزوز گوش،</a:t>
            </a:r>
            <a:r>
              <a:rPr lang="en-US" dirty="0" smtClean="0"/>
              <a:t> </a:t>
            </a:r>
            <a:r>
              <a:rPr lang="fa-IR" dirty="0" smtClean="0"/>
              <a:t>سرگیجه،</a:t>
            </a:r>
            <a:r>
              <a:rPr lang="en-US" dirty="0" smtClean="0"/>
              <a:t> </a:t>
            </a:r>
            <a:r>
              <a:rPr lang="fa-IR" dirty="0" smtClean="0"/>
              <a:t>گوش درد،</a:t>
            </a:r>
            <a:r>
              <a:rPr lang="en-US" dirty="0" smtClean="0"/>
              <a:t> </a:t>
            </a:r>
            <a:r>
              <a:rPr lang="fa-IR" dirty="0" smtClean="0"/>
              <a:t>عفونت،</a:t>
            </a:r>
            <a:r>
              <a:rPr lang="en-US" dirty="0" smtClean="0"/>
              <a:t> </a:t>
            </a:r>
            <a:r>
              <a:rPr lang="fa-IR" dirty="0" smtClean="0"/>
              <a:t>ترشح،</a:t>
            </a:r>
            <a:r>
              <a:rPr lang="en-US" dirty="0" smtClean="0"/>
              <a:t> </a:t>
            </a:r>
            <a:r>
              <a:rPr lang="fa-IR" dirty="0" smtClean="0"/>
              <a:t>اگر کاهش شنوایی دارد استفاده یا عدم استفاده از سمعک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8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9"/>
    </mc:Choice>
    <mc:Fallback>
      <p:transition spd="slow" advTm="2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78" y="6096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/>
              <a:t>بینی و سینوس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278" y="2514600"/>
            <a:ext cx="8229600" cy="18288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/>
              <a:t>سرماخوردگی </a:t>
            </a:r>
            <a:r>
              <a:rPr lang="fa-IR" dirty="0"/>
              <a:t>های </a:t>
            </a:r>
            <a:r>
              <a:rPr lang="fa-IR" dirty="0" smtClean="0"/>
              <a:t>مکرر،</a:t>
            </a:r>
            <a:r>
              <a:rPr lang="en-US" dirty="0"/>
              <a:t> </a:t>
            </a:r>
            <a:r>
              <a:rPr lang="fa-IR" dirty="0" smtClean="0"/>
              <a:t>گرفتگی بینی،</a:t>
            </a:r>
            <a:r>
              <a:rPr lang="en-US" dirty="0" smtClean="0"/>
              <a:t> </a:t>
            </a:r>
            <a:r>
              <a:rPr lang="fa-IR" dirty="0" smtClean="0"/>
              <a:t>ترشح </a:t>
            </a:r>
            <a:r>
              <a:rPr lang="fa-IR" dirty="0"/>
              <a:t>یا خارش </a:t>
            </a:r>
            <a:r>
              <a:rPr lang="fa-IR" dirty="0" smtClean="0"/>
              <a:t>بینی،</a:t>
            </a:r>
            <a:r>
              <a:rPr lang="en-US" dirty="0" smtClean="0"/>
              <a:t> </a:t>
            </a:r>
            <a:r>
              <a:rPr lang="fa-IR" dirty="0" smtClean="0"/>
              <a:t>تب یونجه،</a:t>
            </a:r>
            <a:r>
              <a:rPr lang="en-US" dirty="0" smtClean="0"/>
              <a:t> </a:t>
            </a:r>
            <a:r>
              <a:rPr lang="fa-IR" dirty="0" smtClean="0"/>
              <a:t>خونریزی </a:t>
            </a:r>
            <a:r>
              <a:rPr lang="fa-IR" dirty="0"/>
              <a:t>از </a:t>
            </a:r>
            <a:r>
              <a:rPr lang="fa-IR" dirty="0" smtClean="0"/>
              <a:t>بینی،</a:t>
            </a:r>
            <a:r>
              <a:rPr lang="en-US" dirty="0" smtClean="0"/>
              <a:t> </a:t>
            </a:r>
            <a:r>
              <a:rPr lang="fa-IR" dirty="0" smtClean="0"/>
              <a:t>مشکلات </a:t>
            </a:r>
            <a:r>
              <a:rPr lang="fa-IR" dirty="0" smtClean="0"/>
              <a:t>سینوس ها</a:t>
            </a:r>
            <a:endParaRPr lang="fa-IR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2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0"/>
    </mc:Choice>
    <mc:Fallback>
      <p:transition spd="slow" advTm="1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457200"/>
            <a:ext cx="8229600" cy="1554162"/>
          </a:xfrm>
        </p:spPr>
        <p:txBody>
          <a:bodyPr>
            <a:normAutofit/>
          </a:bodyPr>
          <a:lstStyle/>
          <a:p>
            <a:r>
              <a:rPr lang="fa-IR" dirty="0"/>
              <a:t>گلو  یا دهان و حلق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6728" y="2438400"/>
            <a:ext cx="8229600" cy="2667000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</a:rPr>
              <a:t>وضعیت </a:t>
            </a:r>
            <a:r>
              <a:rPr lang="fa-IR" dirty="0">
                <a:solidFill>
                  <a:prstClr val="black"/>
                </a:solidFill>
              </a:rPr>
              <a:t>دندانها و لثه </a:t>
            </a:r>
            <a:r>
              <a:rPr lang="fa-IR" dirty="0" smtClean="0">
                <a:solidFill>
                  <a:prstClr val="black"/>
                </a:solidFill>
              </a:rPr>
              <a:t>ها،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fa-IR" dirty="0" smtClean="0">
                <a:solidFill>
                  <a:prstClr val="black"/>
                </a:solidFill>
              </a:rPr>
              <a:t>خونریزی </a:t>
            </a:r>
            <a:r>
              <a:rPr lang="fa-IR" dirty="0">
                <a:solidFill>
                  <a:prstClr val="black"/>
                </a:solidFill>
              </a:rPr>
              <a:t>از </a:t>
            </a:r>
            <a:r>
              <a:rPr lang="fa-IR" dirty="0" smtClean="0">
                <a:solidFill>
                  <a:prstClr val="black"/>
                </a:solidFill>
              </a:rPr>
              <a:t>لثه،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fa-IR" dirty="0" smtClean="0">
                <a:solidFill>
                  <a:prstClr val="black"/>
                </a:solidFill>
              </a:rPr>
              <a:t>دندان مصنوعی و مناسب بودن آن،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fa-IR" dirty="0" smtClean="0">
                <a:solidFill>
                  <a:prstClr val="black"/>
                </a:solidFill>
              </a:rPr>
              <a:t>تاریخ آخرین </a:t>
            </a:r>
            <a:r>
              <a:rPr lang="fa-IR" dirty="0">
                <a:solidFill>
                  <a:prstClr val="black"/>
                </a:solidFill>
              </a:rPr>
              <a:t>معاینه </a:t>
            </a:r>
            <a:r>
              <a:rPr lang="fa-IR" dirty="0" smtClean="0">
                <a:solidFill>
                  <a:prstClr val="black"/>
                </a:solidFill>
              </a:rPr>
              <a:t>دندان پزشکی،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fa-IR" dirty="0" smtClean="0">
                <a:solidFill>
                  <a:prstClr val="black"/>
                </a:solidFill>
              </a:rPr>
              <a:t>زبان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fa-IR" dirty="0" smtClean="0">
                <a:solidFill>
                  <a:prstClr val="black"/>
                </a:solidFill>
              </a:rPr>
              <a:t>دردناک، گلودردهای مکرر،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fa-IR" dirty="0" smtClean="0">
                <a:solidFill>
                  <a:prstClr val="black"/>
                </a:solidFill>
              </a:rPr>
              <a:t>خشونت یا گرفتگی صدا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5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15"/>
    </mc:Choice>
    <mc:Fallback>
      <p:transition spd="slow" advTm="25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fa-IR" dirty="0"/>
              <a:t>گردن</a:t>
            </a:r>
            <a:r>
              <a:rPr lang="fa-IR" sz="2800" b="0" dirty="0">
                <a:solidFill>
                  <a:prstClr val="black"/>
                </a:solidFill>
              </a:rPr>
              <a:t> 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19400"/>
            <a:ext cx="8229600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/>
              <a:t>توده </a:t>
            </a:r>
            <a:r>
              <a:rPr lang="fa-IR" dirty="0"/>
              <a:t>های </a:t>
            </a:r>
            <a:r>
              <a:rPr lang="fa-IR" dirty="0" smtClean="0"/>
              <a:t>گردنی،</a:t>
            </a:r>
            <a:r>
              <a:rPr lang="en-US" dirty="0" smtClean="0"/>
              <a:t> </a:t>
            </a:r>
            <a:r>
              <a:rPr lang="fa-IR" dirty="0" smtClean="0"/>
              <a:t>غدد یا عقده های متورم،</a:t>
            </a:r>
            <a:r>
              <a:rPr lang="en-US" dirty="0" smtClean="0"/>
              <a:t> </a:t>
            </a:r>
            <a:r>
              <a:rPr lang="fa-IR" dirty="0" smtClean="0"/>
              <a:t>گواتر،</a:t>
            </a:r>
            <a:r>
              <a:rPr lang="en-US" dirty="0" smtClean="0"/>
              <a:t> </a:t>
            </a:r>
            <a:r>
              <a:rPr lang="fa-IR" dirty="0" smtClean="0"/>
              <a:t>درد </a:t>
            </a:r>
            <a:r>
              <a:rPr lang="fa-IR" dirty="0"/>
              <a:t>یا سفتی </a:t>
            </a:r>
            <a:r>
              <a:rPr lang="fa-IR" dirty="0" smtClean="0"/>
              <a:t>گردن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4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7"/>
    </mc:Choice>
    <mc:Fallback>
      <p:transition spd="slow" advTm="14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87" y="6096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/>
              <a:t>پستان ها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887" y="2438400"/>
            <a:ext cx="8229600" cy="19812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توده،</a:t>
            </a:r>
            <a:r>
              <a:rPr lang="en-US" dirty="0" smtClean="0"/>
              <a:t> </a:t>
            </a:r>
            <a:r>
              <a:rPr lang="fa-IR" dirty="0" smtClean="0"/>
              <a:t>درد </a:t>
            </a:r>
            <a:r>
              <a:rPr lang="fa-IR" dirty="0"/>
              <a:t>یا </a:t>
            </a:r>
            <a:r>
              <a:rPr lang="fa-IR" dirty="0" smtClean="0"/>
              <a:t>ناراحتی،</a:t>
            </a:r>
            <a:r>
              <a:rPr lang="en-US" dirty="0" smtClean="0"/>
              <a:t> </a:t>
            </a:r>
            <a:r>
              <a:rPr lang="fa-IR" dirty="0" smtClean="0"/>
              <a:t>ترشح </a:t>
            </a:r>
            <a:r>
              <a:rPr lang="fa-IR" dirty="0"/>
              <a:t>از نوک </a:t>
            </a:r>
            <a:r>
              <a:rPr lang="fa-IR" dirty="0" smtClean="0"/>
              <a:t>پستان، </a:t>
            </a:r>
            <a:r>
              <a:rPr lang="fa-IR" dirty="0"/>
              <a:t>نتایج معاینه توسط خود </a:t>
            </a:r>
            <a:r>
              <a:rPr lang="fa-IR" dirty="0" smtClean="0"/>
              <a:t>بیمار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59"/>
    </mc:Choice>
    <mc:Fallback>
      <p:transition spd="slow" advTm="3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70" y="685800"/>
            <a:ext cx="8229600" cy="1143000"/>
          </a:xfrm>
        </p:spPr>
        <p:txBody>
          <a:bodyPr/>
          <a:lstStyle/>
          <a:p>
            <a:r>
              <a:rPr lang="fa-IR" dirty="0"/>
              <a:t>تنفسی</a:t>
            </a:r>
            <a:r>
              <a:rPr lang="fa-IR" sz="2800" b="0" dirty="0">
                <a:solidFill>
                  <a:prstClr val="black"/>
                </a:solidFill>
              </a:rPr>
              <a:t> 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770" y="2590800"/>
            <a:ext cx="7467600" cy="23622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سرفه،</a:t>
            </a:r>
            <a:r>
              <a:rPr lang="en-US" dirty="0" smtClean="0"/>
              <a:t> </a:t>
            </a:r>
            <a:r>
              <a:rPr lang="fa-IR" dirty="0" smtClean="0"/>
              <a:t>خلط(رنگ،</a:t>
            </a:r>
            <a:r>
              <a:rPr lang="en-US" dirty="0" smtClean="0"/>
              <a:t> </a:t>
            </a:r>
            <a:r>
              <a:rPr lang="fa-IR" dirty="0" smtClean="0"/>
              <a:t>مقدار)،</a:t>
            </a:r>
            <a:r>
              <a:rPr lang="en-US" dirty="0" smtClean="0"/>
              <a:t> </a:t>
            </a:r>
            <a:r>
              <a:rPr lang="fa-IR" dirty="0" smtClean="0"/>
              <a:t>خلط </a:t>
            </a:r>
            <a:r>
              <a:rPr lang="fa-IR" dirty="0"/>
              <a:t>خون </a:t>
            </a:r>
            <a:r>
              <a:rPr lang="fa-IR" dirty="0" smtClean="0"/>
              <a:t>آلود،</a:t>
            </a:r>
            <a:r>
              <a:rPr lang="en-US" dirty="0" smtClean="0"/>
              <a:t> </a:t>
            </a:r>
            <a:r>
              <a:rPr lang="fa-IR" dirty="0" smtClean="0"/>
              <a:t>تنگی نفس،</a:t>
            </a:r>
            <a:r>
              <a:rPr lang="en-US" dirty="0" smtClean="0"/>
              <a:t> </a:t>
            </a:r>
            <a:r>
              <a:rPr lang="fa-IR" dirty="0" smtClean="0"/>
              <a:t>خس خس</a:t>
            </a:r>
            <a:r>
              <a:rPr lang="en-US" dirty="0" smtClean="0"/>
              <a:t> </a:t>
            </a:r>
            <a:r>
              <a:rPr lang="fa-IR" dirty="0" smtClean="0"/>
              <a:t>سینه،</a:t>
            </a:r>
            <a:r>
              <a:rPr lang="en-US" dirty="0" smtClean="0"/>
              <a:t> </a:t>
            </a:r>
            <a:r>
              <a:rPr lang="fa-IR" dirty="0" smtClean="0"/>
              <a:t>آسم،</a:t>
            </a:r>
            <a:r>
              <a:rPr lang="en-US" dirty="0" smtClean="0"/>
              <a:t> </a:t>
            </a:r>
            <a:r>
              <a:rPr lang="fa-IR" dirty="0" smtClean="0"/>
              <a:t>برونشیت،</a:t>
            </a:r>
            <a:r>
              <a:rPr lang="en-US" dirty="0" smtClean="0"/>
              <a:t> </a:t>
            </a:r>
            <a:r>
              <a:rPr lang="fa-IR" dirty="0" smtClean="0"/>
              <a:t>آمفیزم،</a:t>
            </a:r>
            <a:r>
              <a:rPr lang="en-US" dirty="0" smtClean="0"/>
              <a:t> </a:t>
            </a:r>
            <a:r>
              <a:rPr lang="fa-IR" dirty="0" smtClean="0"/>
              <a:t>پنومونی،</a:t>
            </a:r>
            <a:r>
              <a:rPr lang="en-US" dirty="0" smtClean="0"/>
              <a:t> </a:t>
            </a:r>
            <a:r>
              <a:rPr lang="fa-IR" dirty="0" smtClean="0"/>
              <a:t>سل،</a:t>
            </a:r>
            <a:r>
              <a:rPr lang="en-US" dirty="0" smtClean="0"/>
              <a:t> </a:t>
            </a:r>
            <a:r>
              <a:rPr lang="fa-IR" dirty="0" smtClean="0"/>
              <a:t>پلورزی،</a:t>
            </a:r>
            <a:r>
              <a:rPr lang="en-US" dirty="0" smtClean="0"/>
              <a:t> </a:t>
            </a:r>
            <a:r>
              <a:rPr lang="fa-IR" dirty="0" smtClean="0"/>
              <a:t>آخرین</a:t>
            </a:r>
            <a:r>
              <a:rPr lang="en-US" dirty="0" smtClean="0"/>
              <a:t> </a:t>
            </a:r>
            <a:r>
              <a:rPr lang="fa-IR" dirty="0" smtClean="0"/>
              <a:t>رادیوگرافی </a:t>
            </a:r>
            <a:r>
              <a:rPr lang="fa-IR" dirty="0"/>
              <a:t>قفسه </a:t>
            </a:r>
            <a:r>
              <a:rPr lang="fa-IR" dirty="0" smtClean="0"/>
              <a:t>سینه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2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04"/>
    </mc:Choice>
    <mc:Fallback>
      <p:transition spd="slow" advTm="5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/>
              <a:t>قلبی عروقی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مشکلات قلبی،</a:t>
            </a:r>
            <a:r>
              <a:rPr lang="en-US" dirty="0" smtClean="0"/>
              <a:t> </a:t>
            </a:r>
            <a:r>
              <a:rPr lang="fa-IR" dirty="0" smtClean="0"/>
              <a:t>فشارخون بالا،</a:t>
            </a:r>
            <a:r>
              <a:rPr lang="en-US" dirty="0" smtClean="0"/>
              <a:t> </a:t>
            </a:r>
            <a:r>
              <a:rPr lang="fa-IR" dirty="0" smtClean="0"/>
              <a:t>تب روماتیسمی،</a:t>
            </a:r>
            <a:r>
              <a:rPr lang="en-US" dirty="0" smtClean="0"/>
              <a:t> </a:t>
            </a:r>
            <a:r>
              <a:rPr lang="fa-IR" dirty="0" smtClean="0"/>
              <a:t>سوفلهای قلبی،</a:t>
            </a:r>
            <a:r>
              <a:rPr lang="en-US" dirty="0" smtClean="0"/>
              <a:t> </a:t>
            </a:r>
            <a:r>
              <a:rPr lang="fa-IR" dirty="0" smtClean="0"/>
              <a:t>درد </a:t>
            </a:r>
            <a:r>
              <a:rPr lang="fa-IR" dirty="0"/>
              <a:t>یا ناراحتی قفسه </a:t>
            </a:r>
            <a:r>
              <a:rPr lang="fa-IR" dirty="0" smtClean="0"/>
              <a:t>سینه،</a:t>
            </a:r>
            <a:r>
              <a:rPr lang="en-US" dirty="0" smtClean="0"/>
              <a:t> </a:t>
            </a:r>
            <a:r>
              <a:rPr lang="fa-IR" dirty="0" smtClean="0"/>
              <a:t>احساس طپش قلب،</a:t>
            </a:r>
            <a:r>
              <a:rPr lang="en-US" dirty="0" smtClean="0"/>
              <a:t> </a:t>
            </a:r>
            <a:r>
              <a:rPr lang="fa-IR" dirty="0" smtClean="0"/>
              <a:t>تنگی نفس،</a:t>
            </a:r>
            <a:r>
              <a:rPr lang="en-US" dirty="0" smtClean="0"/>
              <a:t> </a:t>
            </a:r>
            <a:r>
              <a:rPr lang="fa-IR" dirty="0" smtClean="0"/>
              <a:t>تنگی نفس وضعیتی یا ارتوپنه (نیاز به استفاده از بالش اضافه برای سهولت نفس کشیدن حین خواب شبانه)،</a:t>
            </a:r>
            <a:r>
              <a:rPr lang="en-US" dirty="0" smtClean="0"/>
              <a:t> </a:t>
            </a:r>
            <a:r>
              <a:rPr lang="fa-IR" dirty="0" smtClean="0"/>
              <a:t>تنگی </a:t>
            </a:r>
            <a:r>
              <a:rPr lang="fa-IR" dirty="0"/>
              <a:t>نفس حمله ای </a:t>
            </a:r>
            <a:r>
              <a:rPr lang="fa-IR" dirty="0" smtClean="0"/>
              <a:t>شبانه( نیاز به برخاستن از خواب شبانه برای سهولت نفس کشیدن)،</a:t>
            </a:r>
            <a:r>
              <a:rPr lang="en-US" dirty="0" smtClean="0"/>
              <a:t> </a:t>
            </a:r>
            <a:r>
              <a:rPr lang="fa-IR" dirty="0" smtClean="0"/>
              <a:t>ادم،</a:t>
            </a:r>
            <a:r>
              <a:rPr lang="en-US" dirty="0" smtClean="0"/>
              <a:t> </a:t>
            </a:r>
            <a:r>
              <a:rPr lang="fa-IR" dirty="0" smtClean="0"/>
              <a:t>نوار قلب های قبلی </a:t>
            </a:r>
            <a:r>
              <a:rPr lang="fa-IR" dirty="0"/>
              <a:t>یا سایر آزمایش های قبلی</a:t>
            </a:r>
            <a:endParaRPr lang="en-US" dirty="0"/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1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86"/>
    </mc:Choice>
    <mc:Fallback>
      <p:transition spd="slow" advTm="6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30" y="533400"/>
            <a:ext cx="8229600" cy="1143000"/>
          </a:xfrm>
        </p:spPr>
        <p:txBody>
          <a:bodyPr/>
          <a:lstStyle/>
          <a:p>
            <a:r>
              <a:rPr lang="fa-IR" dirty="0"/>
              <a:t>گوارشی</a:t>
            </a:r>
            <a:r>
              <a:rPr lang="fa-IR" sz="2800" b="0" dirty="0">
                <a:solidFill>
                  <a:prstClr val="black"/>
                </a:solidFill>
              </a:rPr>
              <a:t> 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44196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مشکل در بلع،</a:t>
            </a:r>
            <a:r>
              <a:rPr lang="en-US" dirty="0" smtClean="0"/>
              <a:t> </a:t>
            </a:r>
            <a:r>
              <a:rPr lang="fa-IR" dirty="0" smtClean="0"/>
              <a:t>سوزش سردل،</a:t>
            </a:r>
            <a:r>
              <a:rPr lang="en-US" dirty="0" smtClean="0"/>
              <a:t> </a:t>
            </a:r>
            <a:r>
              <a:rPr lang="fa-IR" dirty="0" smtClean="0"/>
              <a:t>اشتها، تهوع،</a:t>
            </a:r>
            <a:r>
              <a:rPr lang="en-US" dirty="0" smtClean="0"/>
              <a:t> </a:t>
            </a:r>
            <a:r>
              <a:rPr lang="fa-IR" dirty="0" smtClean="0"/>
              <a:t>استفراغ،</a:t>
            </a:r>
            <a:r>
              <a:rPr lang="en-US" dirty="0" smtClean="0"/>
              <a:t> </a:t>
            </a:r>
            <a:r>
              <a:rPr lang="fa-IR" dirty="0" smtClean="0"/>
              <a:t>حرکات روده ای، </a:t>
            </a:r>
            <a:r>
              <a:rPr lang="fa-IR" dirty="0"/>
              <a:t>استفراغ </a:t>
            </a:r>
            <a:r>
              <a:rPr lang="fa-IR" dirty="0" smtClean="0"/>
              <a:t>خونی،</a:t>
            </a:r>
            <a:r>
              <a:rPr lang="en-US" dirty="0" smtClean="0"/>
              <a:t> </a:t>
            </a:r>
            <a:r>
              <a:rPr lang="fa-IR" dirty="0" smtClean="0"/>
              <a:t>دفعات </a:t>
            </a:r>
            <a:r>
              <a:rPr lang="fa-IR" dirty="0"/>
              <a:t>اجابت </a:t>
            </a:r>
            <a:r>
              <a:rPr lang="fa-IR" dirty="0" smtClean="0"/>
              <a:t>مزاج،</a:t>
            </a:r>
            <a:r>
              <a:rPr lang="en-US" dirty="0" smtClean="0"/>
              <a:t> </a:t>
            </a:r>
            <a:r>
              <a:rPr lang="fa-IR" dirty="0" smtClean="0"/>
              <a:t>رنگ </a:t>
            </a:r>
            <a:r>
              <a:rPr lang="fa-IR" dirty="0"/>
              <a:t>و مقدار </a:t>
            </a:r>
            <a:r>
              <a:rPr lang="fa-IR" dirty="0" smtClean="0"/>
              <a:t>مدفوع،</a:t>
            </a:r>
            <a:r>
              <a:rPr lang="en-US" dirty="0" smtClean="0"/>
              <a:t> </a:t>
            </a:r>
            <a:r>
              <a:rPr lang="fa-IR" dirty="0" smtClean="0"/>
              <a:t>تغییر</a:t>
            </a:r>
            <a:r>
              <a:rPr lang="en-US" dirty="0" smtClean="0"/>
              <a:t> </a:t>
            </a:r>
            <a:r>
              <a:rPr lang="fa-IR" dirty="0" smtClean="0"/>
              <a:t>در </a:t>
            </a:r>
            <a:r>
              <a:rPr lang="fa-IR" dirty="0"/>
              <a:t>الگوی اجابت </a:t>
            </a:r>
            <a:r>
              <a:rPr lang="fa-IR" dirty="0" smtClean="0"/>
              <a:t>مزاج،</a:t>
            </a:r>
            <a:r>
              <a:rPr lang="en-US" dirty="0" smtClean="0"/>
              <a:t> </a:t>
            </a:r>
            <a:r>
              <a:rPr lang="fa-IR" dirty="0" smtClean="0"/>
              <a:t>خونریزی </a:t>
            </a:r>
            <a:r>
              <a:rPr lang="fa-IR" dirty="0"/>
              <a:t>از رکتوم یا مدفوع سیاه و </a:t>
            </a:r>
            <a:r>
              <a:rPr lang="fa-IR" dirty="0" smtClean="0"/>
              <a:t>قیرمانند، بواسیر،</a:t>
            </a:r>
            <a:r>
              <a:rPr lang="en-US" dirty="0" smtClean="0"/>
              <a:t> </a:t>
            </a:r>
            <a:r>
              <a:rPr lang="fa-IR" dirty="0" smtClean="0"/>
              <a:t>یبوست،</a:t>
            </a:r>
            <a:r>
              <a:rPr lang="en-US" dirty="0" smtClean="0"/>
              <a:t> </a:t>
            </a:r>
            <a:r>
              <a:rPr lang="fa-IR" dirty="0" smtClean="0"/>
              <a:t>اسهال،</a:t>
            </a:r>
            <a:r>
              <a:rPr lang="en-US" dirty="0" smtClean="0"/>
              <a:t> </a:t>
            </a:r>
            <a:r>
              <a:rPr lang="fa-IR" dirty="0" smtClean="0"/>
              <a:t>درد شکم،</a:t>
            </a:r>
            <a:r>
              <a:rPr lang="en-US" dirty="0" smtClean="0"/>
              <a:t> </a:t>
            </a:r>
            <a:r>
              <a:rPr lang="fa-IR" dirty="0" smtClean="0"/>
              <a:t>عدم </a:t>
            </a:r>
            <a:r>
              <a:rPr lang="fa-IR" dirty="0"/>
              <a:t>تحمل </a:t>
            </a:r>
            <a:r>
              <a:rPr lang="fa-IR" dirty="0" smtClean="0"/>
              <a:t>غذایی، آروغ </a:t>
            </a:r>
            <a:r>
              <a:rPr lang="fa-IR" dirty="0"/>
              <a:t>یا دفع گاز بیش از </a:t>
            </a:r>
            <a:r>
              <a:rPr lang="fa-IR" dirty="0" smtClean="0"/>
              <a:t>حد،</a:t>
            </a:r>
            <a:r>
              <a:rPr lang="en-US" dirty="0" smtClean="0"/>
              <a:t> </a:t>
            </a:r>
            <a:r>
              <a:rPr lang="fa-IR" dirty="0" smtClean="0"/>
              <a:t>زردی،</a:t>
            </a:r>
            <a:r>
              <a:rPr lang="en-US" dirty="0" smtClean="0"/>
              <a:t> </a:t>
            </a:r>
            <a:r>
              <a:rPr lang="fa-IR" dirty="0" smtClean="0"/>
              <a:t>مشکلات </a:t>
            </a:r>
            <a:r>
              <a:rPr lang="fa-IR" dirty="0"/>
              <a:t>کبد یا کیسه </a:t>
            </a:r>
            <a:r>
              <a:rPr lang="fa-IR" dirty="0" smtClean="0"/>
              <a:t>صفرا،</a:t>
            </a:r>
            <a:r>
              <a:rPr lang="en-US" dirty="0" smtClean="0"/>
              <a:t> </a:t>
            </a:r>
            <a:r>
              <a:rPr lang="fa-IR" dirty="0" smtClean="0"/>
              <a:t>هپاتیت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4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29"/>
    </mc:Choice>
    <mc:Fallback>
      <p:transition spd="slow" advTm="4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مدرس یا مدرسین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en-US" sz="20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fa-IR" sz="2000" dirty="0" smtClean="0"/>
              <a:t>سیده معصومه کاظمی</a:t>
            </a:r>
            <a:endParaRPr lang="en-US" sz="2000" dirty="0" smtClean="0"/>
          </a:p>
          <a:p>
            <a:pPr marL="0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r>
              <a:rPr lang="fa-IR" sz="2000" dirty="0" smtClean="0"/>
              <a:t>کارشناس پرستاری-</a:t>
            </a:r>
            <a:r>
              <a:rPr lang="fa-IR" sz="2000" dirty="0" smtClean="0">
                <a:cs typeface="B Yagut" panose="00000400000000000000" pitchFamily="2" charset="-78"/>
              </a:rPr>
              <a:t>ارشد</a:t>
            </a:r>
            <a:r>
              <a:rPr lang="en-US" sz="2000" dirty="0" smtClean="0">
                <a:cs typeface="B Yagut" panose="00000400000000000000" pitchFamily="2" charset="-78"/>
              </a:rPr>
              <a:t> </a:t>
            </a:r>
            <a:r>
              <a:rPr lang="fa-IR" sz="2000" dirty="0" smtClean="0">
                <a:cs typeface="B Yagut" panose="00000400000000000000" pitchFamily="2" charset="-78"/>
              </a:rPr>
              <a:t>پژوهشی-</a:t>
            </a:r>
            <a:r>
              <a:rPr lang="fa-IR" sz="2000" dirty="0">
                <a:solidFill>
                  <a:prstClr val="black"/>
                </a:solidFill>
              </a:rPr>
              <a:t> </a:t>
            </a:r>
            <a:r>
              <a:rPr lang="fa-IR" sz="2000" dirty="0" smtClean="0">
                <a:solidFill>
                  <a:prstClr val="black"/>
                </a:solidFill>
              </a:rPr>
              <a:t>ارشد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fa-IR" sz="2000" dirty="0" smtClean="0">
                <a:cs typeface="B Yagut" panose="00000400000000000000" pitchFamily="2" charset="-78"/>
              </a:rPr>
              <a:t>آموزش جامعه نگر</a:t>
            </a: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مسول </a:t>
            </a:r>
            <a:r>
              <a:rPr lang="fa-IR" sz="2000" dirty="0" smtClean="0"/>
              <a:t>آموزش </a:t>
            </a:r>
            <a:r>
              <a:rPr lang="fa-IR" sz="2000" dirty="0" smtClean="0">
                <a:cs typeface="B Yagut" panose="00000400000000000000" pitchFamily="2" charset="-78"/>
              </a:rPr>
              <a:t>بهورزی دانشگاه علوم پزشکی و خدمات بهداشتی درمانی شهید بهشتی</a:t>
            </a: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724400" y="2514600"/>
            <a:ext cx="4191000" cy="3235325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حیطه درس:</a:t>
            </a:r>
            <a:r>
              <a:rPr lang="fa-IR" sz="2000" dirty="0" smtClean="0">
                <a:solidFill>
                  <a:schemeClr val="tx2">
                    <a:lumMod val="75000"/>
                  </a:schemeClr>
                </a:solidFill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schemeClr val="tx2">
                    <a:lumMod val="75000"/>
                  </a:schemeClr>
                </a:solidFill>
                <a:cs typeface="B Yagut" panose="00000400000000000000" pitchFamily="2" charset="-78"/>
              </a:rPr>
              <a:t>آشنایی با نحوه معاینات فیزیکی</a:t>
            </a:r>
          </a:p>
          <a:p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بازنگری: </a:t>
            </a:r>
            <a:r>
              <a:rPr lang="fa-IR" sz="2000" dirty="0" smtClean="0"/>
              <a:t>1399/2/10</a:t>
            </a:r>
          </a:p>
          <a:p>
            <a:r>
              <a:rPr lang="fa-IR" sz="2000" dirty="0" smtClean="0">
                <a:cs typeface="B Yagut" panose="00000400000000000000" pitchFamily="2" charset="-78"/>
              </a:rPr>
              <a:t>نوبت تهیه: 1 </a:t>
            </a:r>
            <a:endParaRPr lang="fa-IR" sz="2000" dirty="0"/>
          </a:p>
          <a:p>
            <a:pPr lvl="0"/>
            <a:r>
              <a:rPr lang="fa-IR" sz="2000" dirty="0" smtClean="0">
                <a:cs typeface="B Yagut" panose="00000400000000000000" pitchFamily="2" charset="-78"/>
              </a:rPr>
              <a:t> نام فایل:</a:t>
            </a:r>
            <a:r>
              <a:rPr lang="fa-IR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PE-fasle3-morore-sistemha-edi1</a:t>
            </a:r>
            <a:r>
              <a:rPr lang="fa-IR" sz="2000" i="1" dirty="0" smtClean="0">
                <a:solidFill>
                  <a:schemeClr val="tx2">
                    <a:lumMod val="75000"/>
                  </a:schemeClr>
                </a:solidFill>
                <a:cs typeface="B Yagut" panose="00000400000000000000" pitchFamily="2" charset="-78"/>
              </a:rPr>
              <a:t>  </a:t>
            </a:r>
            <a:endParaRPr lang="en-US" sz="2000" i="1" dirty="0">
              <a:solidFill>
                <a:schemeClr val="tx2">
                  <a:lumMod val="75000"/>
                </a:schemeClr>
              </a:solidFill>
              <a:cs typeface="B Yagut" panose="00000400000000000000" pitchFamily="2" charset="-78"/>
            </a:endParaRPr>
          </a:p>
        </p:txBody>
      </p:sp>
      <p:pic>
        <p:nvPicPr>
          <p:cNvPr id="1026" name="Picture 2" descr="G:\انتقالی98\عکس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1"/>
            <a:ext cx="977766" cy="138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9"/>
    </mc:Choice>
    <mc:Fallback>
      <p:transition spd="slow" advTm="20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52" y="762000"/>
            <a:ext cx="8229600" cy="1143000"/>
          </a:xfrm>
        </p:spPr>
        <p:txBody>
          <a:bodyPr/>
          <a:lstStyle/>
          <a:p>
            <a:r>
              <a:rPr lang="fa-IR" dirty="0"/>
              <a:t>ادراری</a:t>
            </a:r>
            <a:r>
              <a:rPr lang="fa-IR" sz="2800" b="0" dirty="0">
                <a:solidFill>
                  <a:prstClr val="black"/>
                </a:solidFill>
              </a:rPr>
              <a:t> 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229600" cy="28956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تکرر ادرار،</a:t>
            </a:r>
            <a:r>
              <a:rPr lang="en-US" dirty="0" smtClean="0"/>
              <a:t> </a:t>
            </a:r>
            <a:r>
              <a:rPr lang="fa-IR" dirty="0" smtClean="0"/>
              <a:t>پلی اوری یا پر ادراری،</a:t>
            </a:r>
            <a:r>
              <a:rPr lang="en-US" dirty="0" smtClean="0"/>
              <a:t> </a:t>
            </a:r>
            <a:r>
              <a:rPr lang="fa-IR" dirty="0" smtClean="0"/>
              <a:t>شب ادراری،</a:t>
            </a:r>
            <a:r>
              <a:rPr lang="en-US" dirty="0" smtClean="0"/>
              <a:t> </a:t>
            </a:r>
            <a:r>
              <a:rPr lang="fa-IR" dirty="0" smtClean="0"/>
              <a:t>احساس فوریت در </a:t>
            </a:r>
            <a:r>
              <a:rPr lang="fa-IR" dirty="0"/>
              <a:t>ادرار کردن(اضطرار </a:t>
            </a:r>
            <a:r>
              <a:rPr lang="fa-IR" dirty="0" smtClean="0"/>
              <a:t>ادرار</a:t>
            </a:r>
            <a:r>
              <a:rPr lang="en-US" dirty="0" smtClean="0"/>
              <a:t>urgency</a:t>
            </a:r>
            <a:r>
              <a:rPr lang="fa-IR" dirty="0" smtClean="0"/>
              <a:t>)،</a:t>
            </a:r>
            <a:r>
              <a:rPr lang="en-US" dirty="0" smtClean="0"/>
              <a:t> </a:t>
            </a:r>
            <a:r>
              <a:rPr lang="fa-IR" dirty="0" smtClean="0"/>
              <a:t>سوزش </a:t>
            </a:r>
            <a:r>
              <a:rPr lang="fa-IR" dirty="0"/>
              <a:t>یا درد </a:t>
            </a:r>
            <a:r>
              <a:rPr lang="fa-IR" dirty="0" smtClean="0"/>
              <a:t>در حین ادرار کردن، هماتوری،</a:t>
            </a:r>
            <a:r>
              <a:rPr lang="en-US" dirty="0" smtClean="0"/>
              <a:t> </a:t>
            </a:r>
            <a:r>
              <a:rPr lang="fa-IR" dirty="0" smtClean="0"/>
              <a:t>کاهش </a:t>
            </a:r>
            <a:r>
              <a:rPr lang="fa-IR" dirty="0"/>
              <a:t>کالیبر یا شدت جریان </a:t>
            </a:r>
            <a:r>
              <a:rPr lang="fa-IR" dirty="0" smtClean="0"/>
              <a:t>ادرار،</a:t>
            </a:r>
            <a:r>
              <a:rPr lang="en-US" dirty="0" smtClean="0"/>
              <a:t> </a:t>
            </a:r>
            <a:r>
              <a:rPr lang="fa-IR" dirty="0" smtClean="0"/>
              <a:t>تاخیر </a:t>
            </a:r>
            <a:r>
              <a:rPr lang="fa-IR" dirty="0"/>
              <a:t>در آغاز </a:t>
            </a:r>
            <a:r>
              <a:rPr lang="fa-IR" dirty="0" smtClean="0"/>
              <a:t>ادرار و قطره قطره آمدن ادرار،</a:t>
            </a:r>
            <a:r>
              <a:rPr lang="en-US" dirty="0" smtClean="0"/>
              <a:t> </a:t>
            </a:r>
            <a:r>
              <a:rPr lang="fa-IR" dirty="0" smtClean="0"/>
              <a:t>بی </a:t>
            </a:r>
            <a:r>
              <a:rPr lang="fa-IR" dirty="0"/>
              <a:t>اختیاری </a:t>
            </a:r>
            <a:r>
              <a:rPr lang="fa-IR" dirty="0" smtClean="0"/>
              <a:t>ادرار،</a:t>
            </a:r>
            <a:r>
              <a:rPr lang="en-US" dirty="0" smtClean="0"/>
              <a:t> </a:t>
            </a:r>
            <a:r>
              <a:rPr lang="fa-IR" dirty="0" smtClean="0"/>
              <a:t>عفونتهای ادراری،</a:t>
            </a:r>
            <a:r>
              <a:rPr lang="en-US" dirty="0" smtClean="0"/>
              <a:t> </a:t>
            </a:r>
            <a:r>
              <a:rPr lang="fa-IR" dirty="0" smtClean="0"/>
              <a:t>و </a:t>
            </a:r>
            <a:r>
              <a:rPr lang="fa-IR" dirty="0"/>
              <a:t>سنگهای </a:t>
            </a:r>
            <a:r>
              <a:rPr lang="fa-IR" dirty="0" smtClean="0"/>
              <a:t>کلیوی و حالب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5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80"/>
    </mc:Choice>
    <mc:Fallback>
      <p:transition spd="slow" advTm="3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fa-IR" dirty="0"/>
              <a:t>دستگاه تناسلی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46482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fa-IR" sz="1800" b="1" dirty="0" smtClean="0"/>
              <a:t> </a:t>
            </a:r>
            <a:r>
              <a:rPr lang="fa-IR" sz="1800" b="1" dirty="0" smtClean="0">
                <a:solidFill>
                  <a:srgbClr val="FF0000"/>
                </a:solidFill>
              </a:rPr>
              <a:t>مردان :</a:t>
            </a:r>
            <a:r>
              <a:rPr lang="fa-IR" sz="1800" b="1" dirty="0">
                <a:solidFill>
                  <a:srgbClr val="FF0000"/>
                </a:solidFill>
              </a:rPr>
              <a:t> </a:t>
            </a:r>
            <a:r>
              <a:rPr lang="fa-IR" sz="1800" dirty="0" smtClean="0"/>
              <a:t>فتق، ترشح از آلت یا زخم های روی آن، </a:t>
            </a:r>
            <a:r>
              <a:rPr lang="fa-IR" sz="1800" dirty="0"/>
              <a:t>درد یا توده در </a:t>
            </a:r>
            <a:r>
              <a:rPr lang="fa-IR" sz="1800" dirty="0" smtClean="0"/>
              <a:t>بیضه، سابقه بیماری های مقاربتی و درمان آن، عادات، علایق و عملکرد و رضایت جنسی،</a:t>
            </a:r>
            <a:r>
              <a:rPr lang="en-US" sz="1800" dirty="0" smtClean="0"/>
              <a:t> </a:t>
            </a:r>
            <a:r>
              <a:rPr lang="fa-IR" sz="1800" dirty="0" smtClean="0"/>
              <a:t>روش های جلوگیری،</a:t>
            </a:r>
            <a:r>
              <a:rPr lang="en-US" sz="1800" dirty="0" smtClean="0"/>
              <a:t> </a:t>
            </a:r>
            <a:r>
              <a:rPr lang="fa-IR" sz="1800" dirty="0" smtClean="0"/>
              <a:t>استفاده از کاندوم و مشکلات آن</a:t>
            </a:r>
            <a:r>
              <a:rPr lang="fa-IR" sz="1800" dirty="0"/>
              <a:t>، </a:t>
            </a:r>
            <a:r>
              <a:rPr lang="en-US" sz="1800" dirty="0" smtClean="0"/>
              <a:t> </a:t>
            </a:r>
            <a:r>
              <a:rPr lang="fa-IR" sz="1800" dirty="0" smtClean="0"/>
              <a:t>تماس </a:t>
            </a:r>
            <a:r>
              <a:rPr lang="fa-IR" sz="1800" dirty="0"/>
              <a:t>با فرد آلوده به </a:t>
            </a:r>
            <a:r>
              <a:rPr lang="en-US" sz="1800" dirty="0" smtClean="0"/>
              <a:t>HIV</a:t>
            </a:r>
            <a:r>
              <a:rPr lang="fa-IR" sz="1800" dirty="0" smtClean="0"/>
              <a:t> </a:t>
            </a:r>
            <a:r>
              <a:rPr lang="fa-IR" sz="1800" dirty="0"/>
              <a:t>و اقدامات احتیاطی در مقابل آن و دیگر بیماری های </a:t>
            </a:r>
            <a:r>
              <a:rPr lang="fa-IR" sz="1800" dirty="0" smtClean="0"/>
              <a:t>مقاربتی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fa-IR" sz="1800" b="1" dirty="0" smtClean="0">
                <a:solidFill>
                  <a:srgbClr val="FF0000"/>
                </a:solidFill>
              </a:rPr>
              <a:t>زنان: </a:t>
            </a:r>
            <a:r>
              <a:rPr lang="fa-IR" sz="1800" dirty="0" smtClean="0"/>
              <a:t>سن اولین قاعدگی، منظم بودن، تکرر دفعات و طول مدت قاعدگی ها، میزان خونریزی، خونریزی بین قاعدگی ها یا پس از مقاربت،</a:t>
            </a:r>
            <a:r>
              <a:rPr lang="en-US" sz="1800" dirty="0" smtClean="0"/>
              <a:t> </a:t>
            </a:r>
            <a:r>
              <a:rPr lang="fa-IR" sz="1800" dirty="0" smtClean="0"/>
              <a:t>آخرین قاعدگی قبلی، دیسمنوره،</a:t>
            </a:r>
            <a:r>
              <a:rPr lang="en-US" sz="1800" dirty="0" smtClean="0"/>
              <a:t> </a:t>
            </a:r>
            <a:r>
              <a:rPr lang="fa-IR" sz="1800" dirty="0" smtClean="0"/>
              <a:t>حالت فشار عصبی قبل از قاعدگی،</a:t>
            </a:r>
            <a:r>
              <a:rPr lang="en-US" sz="1800" dirty="0" smtClean="0"/>
              <a:t> </a:t>
            </a:r>
            <a:r>
              <a:rPr lang="fa-IR" sz="1800" dirty="0" smtClean="0"/>
              <a:t>سن یائسگی و نشانه های آن،</a:t>
            </a:r>
            <a:r>
              <a:rPr lang="en-US" sz="1800" dirty="0" smtClean="0"/>
              <a:t> </a:t>
            </a:r>
            <a:r>
              <a:rPr lang="fa-IR" sz="1800" dirty="0" smtClean="0"/>
              <a:t>خونریزی بعد از یائسگی،</a:t>
            </a:r>
            <a:r>
              <a:rPr lang="en-US" sz="1800" dirty="0" smtClean="0"/>
              <a:t> </a:t>
            </a:r>
            <a:r>
              <a:rPr lang="fa-IR" sz="1800" dirty="0" smtClean="0"/>
              <a:t>ترشح،</a:t>
            </a:r>
            <a:r>
              <a:rPr lang="en-US" sz="1800" dirty="0" smtClean="0"/>
              <a:t> </a:t>
            </a:r>
            <a:r>
              <a:rPr lang="fa-IR" sz="1800" dirty="0" smtClean="0"/>
              <a:t>خارش،</a:t>
            </a:r>
            <a:r>
              <a:rPr lang="en-US" sz="1800" dirty="0" smtClean="0"/>
              <a:t> </a:t>
            </a:r>
            <a:r>
              <a:rPr lang="fa-IR" sz="1800" dirty="0" smtClean="0"/>
              <a:t>توده ها و زخم های واژینال، بیماری های مقاربتی و درمان آنها، تعداد بارداری ها، تعداد و نحوه زایمان ها، </a:t>
            </a:r>
            <a:r>
              <a:rPr lang="fa-IR" sz="1800" dirty="0"/>
              <a:t>تعداد </a:t>
            </a:r>
            <a:r>
              <a:rPr lang="fa-IR" sz="1800" dirty="0" smtClean="0"/>
              <a:t>سقط ها( </a:t>
            </a:r>
            <a:r>
              <a:rPr lang="fa-IR" sz="1800" dirty="0"/>
              <a:t>خود بخودی یا </a:t>
            </a:r>
            <a:r>
              <a:rPr lang="fa-IR" sz="1800" dirty="0" smtClean="0"/>
              <a:t>القا شده ). </a:t>
            </a:r>
            <a:r>
              <a:rPr lang="fa-IR" sz="1800" dirty="0"/>
              <a:t>مشکلات </a:t>
            </a:r>
            <a:r>
              <a:rPr lang="fa-IR" sz="1800" dirty="0" smtClean="0"/>
              <a:t>بارداری،</a:t>
            </a:r>
            <a:r>
              <a:rPr lang="en-US" sz="1800" dirty="0" smtClean="0"/>
              <a:t> </a:t>
            </a:r>
            <a:r>
              <a:rPr lang="fa-IR" sz="1800" dirty="0" smtClean="0"/>
              <a:t>روشهای پیشگیری </a:t>
            </a:r>
            <a:r>
              <a:rPr lang="fa-IR" sz="1800" dirty="0"/>
              <a:t>از </a:t>
            </a:r>
            <a:r>
              <a:rPr lang="fa-IR" sz="1800" dirty="0" smtClean="0"/>
              <a:t>بارداری،</a:t>
            </a:r>
            <a:r>
              <a:rPr lang="en-US" sz="1800" dirty="0" smtClean="0"/>
              <a:t> </a:t>
            </a:r>
            <a:r>
              <a:rPr lang="fa-IR" sz="1800" dirty="0" smtClean="0"/>
              <a:t>علایق،</a:t>
            </a:r>
            <a:r>
              <a:rPr lang="en-US" sz="1800" dirty="0" smtClean="0"/>
              <a:t> </a:t>
            </a:r>
            <a:r>
              <a:rPr lang="fa-IR" sz="1800" dirty="0" smtClean="0"/>
              <a:t>گرایش ها، </a:t>
            </a:r>
            <a:r>
              <a:rPr lang="fa-IR" sz="1800" dirty="0"/>
              <a:t>کارآیی و ارضای </a:t>
            </a:r>
            <a:r>
              <a:rPr lang="fa-IR" sz="1800" dirty="0" smtClean="0"/>
              <a:t>جنسی،</a:t>
            </a:r>
            <a:r>
              <a:rPr lang="en-US" sz="1800" dirty="0" smtClean="0"/>
              <a:t> </a:t>
            </a:r>
            <a:r>
              <a:rPr lang="fa-IR" sz="1800" dirty="0" smtClean="0"/>
              <a:t>مشکلات </a:t>
            </a:r>
            <a:r>
              <a:rPr lang="fa-IR" sz="1800" dirty="0"/>
              <a:t>جنسی </a:t>
            </a:r>
            <a:r>
              <a:rPr lang="fa-IR" sz="1800" dirty="0" smtClean="0"/>
              <a:t>از جمله مقاربت دردناک، نگرانی درباره عفونت </a:t>
            </a:r>
            <a:r>
              <a:rPr lang="en-US" sz="1800" dirty="0" smtClean="0"/>
              <a:t>HIV </a:t>
            </a:r>
            <a:r>
              <a:rPr lang="fa-IR" sz="1800" dirty="0" smtClean="0"/>
              <a:t> </a:t>
            </a:r>
            <a:endParaRPr lang="en-US" sz="1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5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82"/>
    </mc:Choice>
    <mc:Fallback>
      <p:transition spd="slow" advTm="13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48" y="8382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/>
              <a:t>سیستم عروق محیطی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48" y="2514600"/>
            <a:ext cx="8229600" cy="2667000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لنگیدن متناوب(درد پای متناوب با فعالیت)،</a:t>
            </a:r>
            <a:r>
              <a:rPr lang="en-US" dirty="0" smtClean="0"/>
              <a:t> </a:t>
            </a:r>
            <a:r>
              <a:rPr lang="fa-IR" dirty="0" smtClean="0"/>
              <a:t>گرفتگی </a:t>
            </a:r>
            <a:r>
              <a:rPr lang="fa-IR" dirty="0"/>
              <a:t>عضلات پا </a:t>
            </a:r>
            <a:r>
              <a:rPr lang="fa-IR" dirty="0" smtClean="0"/>
              <a:t> یا کرامپ های ساق پا،</a:t>
            </a:r>
            <a:r>
              <a:rPr lang="en-US" dirty="0" smtClean="0"/>
              <a:t> </a:t>
            </a:r>
            <a:r>
              <a:rPr lang="fa-IR" dirty="0" smtClean="0"/>
              <a:t>وریدهای واریسی،</a:t>
            </a:r>
            <a:r>
              <a:rPr lang="en-US" dirty="0" smtClean="0"/>
              <a:t> </a:t>
            </a:r>
            <a:r>
              <a:rPr lang="fa-IR" dirty="0" smtClean="0"/>
              <a:t>سابقه ایجاد لخته </a:t>
            </a:r>
            <a:r>
              <a:rPr lang="fa-IR" dirty="0"/>
              <a:t>در </a:t>
            </a:r>
            <a:r>
              <a:rPr lang="fa-IR" dirty="0" smtClean="0"/>
              <a:t>وریدها، ادم در پاها و ران ها، تغیرات رنگ در نوک انگشتان و دست ها و پاها در مواجهه با هوای سردو نیز ادم همراه با قرمزی و تندرنس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7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64"/>
    </mc:Choice>
    <mc:Fallback>
      <p:transition spd="slow" advTm="4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عضلانی- </a:t>
            </a:r>
            <a:r>
              <a:rPr lang="fa-IR" dirty="0"/>
              <a:t>اسکلتی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8229600" cy="32766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fa-IR" dirty="0" smtClean="0"/>
              <a:t>درد و خشکی</a:t>
            </a:r>
            <a:r>
              <a:rPr lang="en-US" dirty="0" smtClean="0"/>
              <a:t> </a:t>
            </a:r>
            <a:r>
              <a:rPr lang="fa-IR" dirty="0" smtClean="0"/>
              <a:t>عضله </a:t>
            </a:r>
            <a:r>
              <a:rPr lang="fa-IR" dirty="0"/>
              <a:t>یا </a:t>
            </a:r>
            <a:r>
              <a:rPr lang="fa-IR" dirty="0" smtClean="0"/>
              <a:t>مفصل، سفتی،</a:t>
            </a:r>
            <a:r>
              <a:rPr lang="en-US" dirty="0" smtClean="0"/>
              <a:t> </a:t>
            </a:r>
            <a:r>
              <a:rPr lang="fa-IR" dirty="0" smtClean="0"/>
              <a:t>آرتریت، نقرس و کمر درد(در صورت موجود بودن، محل مفاصل یا عضلات درگیر، وجود هر گونه،</a:t>
            </a:r>
            <a:r>
              <a:rPr lang="en-US" dirty="0" smtClean="0"/>
              <a:t> </a:t>
            </a:r>
            <a:r>
              <a:rPr lang="fa-IR" dirty="0" smtClean="0"/>
              <a:t>(تورم،</a:t>
            </a:r>
            <a:r>
              <a:rPr lang="en-US" dirty="0" smtClean="0"/>
              <a:t> </a:t>
            </a:r>
            <a:r>
              <a:rPr lang="fa-IR" dirty="0" smtClean="0"/>
              <a:t>قرمزی، درد،</a:t>
            </a:r>
            <a:r>
              <a:rPr lang="en-US" dirty="0" smtClean="0"/>
              <a:t> </a:t>
            </a:r>
            <a:r>
              <a:rPr lang="fa-IR" dirty="0" smtClean="0"/>
              <a:t>حساسیت در لمس، خشکی،</a:t>
            </a:r>
            <a:r>
              <a:rPr lang="en-US" dirty="0" smtClean="0"/>
              <a:t> </a:t>
            </a:r>
            <a:r>
              <a:rPr lang="fa-IR" dirty="0" smtClean="0"/>
              <a:t>ضعف یا محدودیت حرکتی </a:t>
            </a:r>
            <a:r>
              <a:rPr lang="fa-IR" dirty="0"/>
              <a:t>یا </a:t>
            </a:r>
            <a:r>
              <a:rPr lang="fa-IR" dirty="0" smtClean="0"/>
              <a:t>فعالیتی شامل ویژگی های زمانی علایم به عنوان مثال صبح یا عصر، مدت آنها</a:t>
            </a:r>
            <a:r>
              <a:rPr lang="en-US" dirty="0" smtClean="0"/>
              <a:t> </a:t>
            </a:r>
            <a:r>
              <a:rPr lang="fa-IR" dirty="0" smtClean="0"/>
              <a:t>و هر گونه سابقه تروما را شرح دهید)،</a:t>
            </a:r>
            <a:r>
              <a:rPr lang="en-US" dirty="0" smtClean="0"/>
              <a:t> </a:t>
            </a:r>
            <a:r>
              <a:rPr lang="fa-IR" dirty="0" smtClean="0"/>
              <a:t>گردن درد یا کمر درد،</a:t>
            </a:r>
            <a:r>
              <a:rPr lang="en-US" dirty="0" smtClean="0"/>
              <a:t> </a:t>
            </a:r>
            <a:r>
              <a:rPr lang="fa-IR" dirty="0" smtClean="0"/>
              <a:t>درد مفصلی همراه با علائم سیستمیک مثل تب، لرز،</a:t>
            </a:r>
            <a:r>
              <a:rPr lang="en-US" dirty="0" smtClean="0"/>
              <a:t> </a:t>
            </a:r>
            <a:r>
              <a:rPr lang="fa-IR" dirty="0" smtClean="0"/>
              <a:t>راش پوستی،آنورکسی،</a:t>
            </a:r>
            <a:r>
              <a:rPr lang="en-US" dirty="0" smtClean="0"/>
              <a:t> </a:t>
            </a:r>
            <a:r>
              <a:rPr lang="fa-IR" dirty="0" smtClean="0"/>
              <a:t>کاهش وزن یا ضعف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7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86"/>
    </mc:Choice>
    <mc:Fallback>
      <p:transition spd="slow" advTm="6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/>
              <a:t>سیستم عصبی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1"/>
            <a:ext cx="8229600" cy="37338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تغییرات در خلق،</a:t>
            </a:r>
            <a:r>
              <a:rPr lang="en-US" dirty="0" smtClean="0"/>
              <a:t> </a:t>
            </a:r>
            <a:r>
              <a:rPr lang="fa-IR" dirty="0" smtClean="0"/>
              <a:t>توجه یا کلام،</a:t>
            </a:r>
            <a:r>
              <a:rPr lang="en-US" dirty="0" smtClean="0"/>
              <a:t> </a:t>
            </a:r>
            <a:r>
              <a:rPr lang="fa-IR" dirty="0" smtClean="0"/>
              <a:t>تغییر در فهم زمان و مکان،</a:t>
            </a:r>
            <a:r>
              <a:rPr lang="en-US" dirty="0" smtClean="0"/>
              <a:t> </a:t>
            </a:r>
            <a:r>
              <a:rPr lang="fa-IR" dirty="0" smtClean="0"/>
              <a:t>حافظه، قضاوت یا بینش،</a:t>
            </a:r>
            <a:r>
              <a:rPr lang="en-US" dirty="0" smtClean="0"/>
              <a:t> </a:t>
            </a:r>
            <a:r>
              <a:rPr lang="fa-IR" dirty="0" smtClean="0"/>
              <a:t>سردرد،</a:t>
            </a:r>
            <a:r>
              <a:rPr lang="en-US" dirty="0" smtClean="0"/>
              <a:t> </a:t>
            </a:r>
            <a:r>
              <a:rPr lang="fa-IR" dirty="0" smtClean="0"/>
              <a:t>گیجی،</a:t>
            </a:r>
            <a:r>
              <a:rPr lang="en-US" dirty="0" smtClean="0"/>
              <a:t> </a:t>
            </a:r>
            <a:r>
              <a:rPr lang="fa-IR" dirty="0" smtClean="0"/>
              <a:t>سرگیجه،</a:t>
            </a:r>
            <a:r>
              <a:rPr lang="en-US" dirty="0" smtClean="0"/>
              <a:t> </a:t>
            </a:r>
            <a:r>
              <a:rPr lang="fa-IR" dirty="0" smtClean="0"/>
              <a:t>غش و از حال رفتن،</a:t>
            </a:r>
            <a:r>
              <a:rPr lang="en-US" dirty="0" smtClean="0"/>
              <a:t> </a:t>
            </a:r>
            <a:r>
              <a:rPr lang="fa-IR" dirty="0" smtClean="0"/>
              <a:t>تشنج،</a:t>
            </a:r>
            <a:r>
              <a:rPr lang="en-US" dirty="0" smtClean="0"/>
              <a:t> </a:t>
            </a:r>
            <a:r>
              <a:rPr lang="fa-IR" dirty="0" smtClean="0"/>
              <a:t>ضعف،</a:t>
            </a:r>
            <a:r>
              <a:rPr lang="en-US" dirty="0" smtClean="0"/>
              <a:t> </a:t>
            </a:r>
            <a:r>
              <a:rPr lang="fa-IR" dirty="0" smtClean="0"/>
              <a:t>فلج،</a:t>
            </a:r>
            <a:r>
              <a:rPr lang="en-US" dirty="0" smtClean="0"/>
              <a:t> </a:t>
            </a:r>
            <a:r>
              <a:rPr lang="fa-IR" dirty="0" smtClean="0"/>
              <a:t>کرختی یا کاهش حس،</a:t>
            </a:r>
            <a:r>
              <a:rPr lang="en-US" dirty="0" smtClean="0"/>
              <a:t> </a:t>
            </a:r>
            <a:r>
              <a:rPr lang="fa-IR" dirty="0" smtClean="0"/>
              <a:t>مور مور شدن یا احساس سوزن </a:t>
            </a:r>
            <a:r>
              <a:rPr lang="fa-IR" dirty="0"/>
              <a:t>سوزن </a:t>
            </a:r>
            <a:r>
              <a:rPr lang="fa-IR" dirty="0" smtClean="0"/>
              <a:t>شدن،</a:t>
            </a:r>
            <a:r>
              <a:rPr lang="en-US" dirty="0" smtClean="0"/>
              <a:t> </a:t>
            </a:r>
            <a:r>
              <a:rPr lang="fa-IR" dirty="0" smtClean="0"/>
              <a:t>لرزش یا سایر </a:t>
            </a:r>
            <a:r>
              <a:rPr lang="fa-IR" dirty="0"/>
              <a:t>حرکات غیر </a:t>
            </a:r>
            <a:r>
              <a:rPr lang="fa-IR" dirty="0" smtClean="0"/>
              <a:t>ارادی،</a:t>
            </a:r>
            <a:r>
              <a:rPr lang="en-US" dirty="0" smtClean="0"/>
              <a:t> </a:t>
            </a:r>
            <a:r>
              <a:rPr lang="fa-IR" dirty="0" smtClean="0"/>
              <a:t>صرع</a:t>
            </a:r>
            <a:r>
              <a:rPr lang="fa-IR" dirty="0"/>
              <a:t> </a:t>
            </a:r>
            <a:endParaRPr lang="en-US" dirty="0"/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9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00"/>
    </mc:Choice>
    <mc:Fallback>
      <p:transition spd="slow" advTm="3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خونی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229600" cy="3962400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</a:rPr>
              <a:t>آنمی </a:t>
            </a:r>
            <a:r>
              <a:rPr lang="fa-IR" dirty="0">
                <a:solidFill>
                  <a:prstClr val="black"/>
                </a:solidFill>
              </a:rPr>
              <a:t>یا کم </a:t>
            </a:r>
            <a:r>
              <a:rPr lang="fa-IR" dirty="0" smtClean="0">
                <a:solidFill>
                  <a:prstClr val="black"/>
                </a:solidFill>
              </a:rPr>
              <a:t>خونی،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fa-IR" dirty="0" smtClean="0">
                <a:solidFill>
                  <a:prstClr val="black"/>
                </a:solidFill>
              </a:rPr>
              <a:t>استعداد </a:t>
            </a:r>
            <a:r>
              <a:rPr lang="fa-IR" dirty="0">
                <a:solidFill>
                  <a:prstClr val="black"/>
                </a:solidFill>
              </a:rPr>
              <a:t>به کبود شدگی یا خونریزی </a:t>
            </a:r>
            <a:r>
              <a:rPr lang="fa-IR" dirty="0" smtClean="0">
                <a:solidFill>
                  <a:prstClr val="black"/>
                </a:solidFill>
              </a:rPr>
              <a:t> آسان،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fa-IR" dirty="0" smtClean="0">
                <a:solidFill>
                  <a:prstClr val="black"/>
                </a:solidFill>
              </a:rPr>
              <a:t>تزریق </a:t>
            </a:r>
            <a:r>
              <a:rPr lang="fa-IR" dirty="0">
                <a:solidFill>
                  <a:prstClr val="black"/>
                </a:solidFill>
              </a:rPr>
              <a:t>خون در گذشته و واکنش های نسبت به </a:t>
            </a:r>
            <a:r>
              <a:rPr lang="fa-IR" dirty="0" smtClean="0">
                <a:solidFill>
                  <a:prstClr val="black"/>
                </a:solidFill>
              </a:rPr>
              <a:t>آن</a:t>
            </a: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36"/>
    </mc:Choice>
    <mc:Fallback>
      <p:transition spd="slow" advTm="2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غدد درون ریز(آندوکرین)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229600" cy="39624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/>
              <a:t>مشکل تیروئید،</a:t>
            </a:r>
            <a:r>
              <a:rPr lang="en-US" dirty="0" smtClean="0"/>
              <a:t> </a:t>
            </a:r>
            <a:r>
              <a:rPr lang="fa-IR" dirty="0" smtClean="0"/>
              <a:t>عدم </a:t>
            </a:r>
            <a:r>
              <a:rPr lang="fa-IR" dirty="0"/>
              <a:t>تحمل به سرما یا </a:t>
            </a:r>
            <a:r>
              <a:rPr lang="fa-IR" dirty="0" smtClean="0"/>
              <a:t>گرما،</a:t>
            </a:r>
            <a:r>
              <a:rPr lang="en-US" dirty="0" smtClean="0"/>
              <a:t> </a:t>
            </a:r>
            <a:r>
              <a:rPr lang="fa-IR" dirty="0" smtClean="0"/>
              <a:t>عرق </a:t>
            </a:r>
            <a:r>
              <a:rPr lang="fa-IR" dirty="0"/>
              <a:t>ریزش بیش از </a:t>
            </a:r>
            <a:r>
              <a:rPr lang="fa-IR" dirty="0" smtClean="0"/>
              <a:t>حد، دیابت، </a:t>
            </a:r>
            <a:r>
              <a:rPr lang="en-US" dirty="0" smtClean="0"/>
              <a:t> </a:t>
            </a:r>
            <a:r>
              <a:rPr lang="fa-IR" dirty="0" smtClean="0"/>
              <a:t>تشنگی </a:t>
            </a:r>
            <a:r>
              <a:rPr lang="fa-IR" dirty="0"/>
              <a:t>یا گرسنگی بیش از </a:t>
            </a:r>
            <a:r>
              <a:rPr lang="fa-IR" dirty="0" smtClean="0"/>
              <a:t>حد،</a:t>
            </a:r>
            <a:r>
              <a:rPr lang="en-US" dirty="0" smtClean="0"/>
              <a:t> </a:t>
            </a:r>
            <a:r>
              <a:rPr lang="fa-IR" dirty="0" smtClean="0"/>
              <a:t>پر ادراری، تغییر در اندازه دستکش یا کفش</a:t>
            </a:r>
            <a:endParaRPr lang="en-US" dirty="0"/>
          </a:p>
          <a:p>
            <a:pPr marL="0" indent="0">
              <a:buNone/>
            </a:pPr>
            <a:endParaRPr lang="fa-IR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1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07"/>
    </mc:Choice>
    <mc:Fallback>
      <p:transition spd="slow" advTm="2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87" y="762000"/>
            <a:ext cx="8229600" cy="1143000"/>
          </a:xfrm>
        </p:spPr>
        <p:txBody>
          <a:bodyPr/>
          <a:lstStyle/>
          <a:p>
            <a:r>
              <a:rPr lang="fa-IR" dirty="0"/>
              <a:t>روانپزشکی </a:t>
            </a:r>
            <a:r>
              <a:rPr lang="fa-IR" dirty="0" smtClean="0"/>
              <a:t> 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887" y="2133600"/>
            <a:ext cx="8229600" cy="35052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sz="3200" dirty="0" smtClean="0"/>
              <a:t>عصبی بودن،</a:t>
            </a:r>
            <a:r>
              <a:rPr lang="en-US" sz="3200" dirty="0" smtClean="0"/>
              <a:t> </a:t>
            </a:r>
            <a:r>
              <a:rPr lang="fa-IR" sz="3200" dirty="0" smtClean="0"/>
              <a:t>فشار روحی،</a:t>
            </a:r>
            <a:r>
              <a:rPr lang="en-US" sz="3200" dirty="0" smtClean="0"/>
              <a:t> </a:t>
            </a:r>
            <a:r>
              <a:rPr lang="fa-IR" sz="3200" dirty="0" smtClean="0"/>
              <a:t>روحیه شامل افسردگی،</a:t>
            </a:r>
            <a:r>
              <a:rPr lang="en-US" sz="3200" dirty="0" smtClean="0"/>
              <a:t> </a:t>
            </a:r>
            <a:r>
              <a:rPr lang="fa-IR" sz="3200" dirty="0" smtClean="0"/>
              <a:t>تغییر در</a:t>
            </a:r>
            <a:r>
              <a:rPr lang="en-US" sz="3200" dirty="0" smtClean="0"/>
              <a:t> </a:t>
            </a:r>
            <a:r>
              <a:rPr lang="fa-IR" sz="3200" dirty="0" smtClean="0"/>
              <a:t>حافظه،</a:t>
            </a:r>
            <a:r>
              <a:rPr lang="en-US" sz="3200" dirty="0" smtClean="0"/>
              <a:t> </a:t>
            </a:r>
            <a:r>
              <a:rPr lang="fa-IR" sz="3200" dirty="0" smtClean="0"/>
              <a:t>تلاش برای خودکشی و یا برنامه خودکشی،</a:t>
            </a:r>
            <a:r>
              <a:rPr lang="en-US" sz="3200" dirty="0" smtClean="0"/>
              <a:t> </a:t>
            </a:r>
            <a:r>
              <a:rPr lang="fa-IR" sz="3200" dirty="0" smtClean="0"/>
              <a:t>سابقه مراجعه قبلی روانپزشکی و سایکوتراپی و یا سابقه بستری در بخش روانپزشکی. </a:t>
            </a:r>
            <a:endParaRPr lang="fa-IR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5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08"/>
    </mc:Choice>
    <mc:Fallback>
      <p:transition spd="slow" advTm="29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87" y="762000"/>
            <a:ext cx="8229600" cy="1143000"/>
          </a:xfrm>
        </p:spPr>
        <p:txBody>
          <a:bodyPr/>
          <a:lstStyle/>
          <a:p>
            <a:r>
              <a:rPr lang="fa-IR" dirty="0" smtClean="0"/>
              <a:t>فرم شرح حال نویسی  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887" y="2133600"/>
            <a:ext cx="8229600" cy="35052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sz="3200" dirty="0" smtClean="0">
                <a:hlinkClick r:id="rId4" action="ppaction://hlinkfile"/>
              </a:rPr>
              <a:t>فرم شرح حال نویسی.</a:t>
            </a:r>
            <a:r>
              <a:rPr lang="en-US" sz="3200" dirty="0" smtClean="0">
                <a:hlinkClick r:id="rId4" action="ppaction://hlinkfile"/>
              </a:rPr>
              <a:t>pdf</a:t>
            </a:r>
            <a:endParaRPr lang="fa-IR" sz="3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1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37"/>
    </mc:Choice>
    <mc:Fallback>
      <p:transition spd="slow" advTm="8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خلاصه مطالب و نتیجه گیری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fa-IR" sz="2500" dirty="0" smtClean="0">
                <a:solidFill>
                  <a:prstClr val="black"/>
                </a:solidFill>
              </a:rPr>
              <a:t>در انتهای هر شرح حال، جهت یافتن مشکل و یا سایر علائم، مربوط به بیمار،</a:t>
            </a:r>
            <a:r>
              <a:rPr lang="en-US" sz="2500" dirty="0" smtClean="0">
                <a:solidFill>
                  <a:prstClr val="black"/>
                </a:solidFill>
              </a:rPr>
              <a:t> </a:t>
            </a:r>
            <a:r>
              <a:rPr lang="fa-IR" sz="2500" dirty="0" smtClean="0">
                <a:solidFill>
                  <a:prstClr val="black"/>
                </a:solidFill>
              </a:rPr>
              <a:t>که ممکن است خود بیمار از بیان آن،</a:t>
            </a:r>
            <a:r>
              <a:rPr lang="en-US" sz="2500" dirty="0" smtClean="0">
                <a:solidFill>
                  <a:prstClr val="black"/>
                </a:solidFill>
              </a:rPr>
              <a:t> </a:t>
            </a:r>
            <a:r>
              <a:rPr lang="fa-IR" sz="2500" dirty="0" smtClean="0">
                <a:solidFill>
                  <a:prstClr val="black"/>
                </a:solidFill>
              </a:rPr>
              <a:t>و وجود </a:t>
            </a:r>
            <a:r>
              <a:rPr lang="fa-IR" sz="2500" dirty="0" smtClean="0">
                <a:solidFill>
                  <a:prstClr val="black"/>
                </a:solidFill>
              </a:rPr>
              <a:t>آن علامت و یا مشکل آگاه نباشد، ضروریست تمامی سیستم های بدن بررسی شود.</a:t>
            </a:r>
            <a:r>
              <a:rPr lang="en-US" sz="2500" dirty="0" smtClean="0">
                <a:solidFill>
                  <a:prstClr val="black"/>
                </a:solidFill>
              </a:rPr>
              <a:t> </a:t>
            </a:r>
            <a:r>
              <a:rPr lang="fa-IR" sz="2500" dirty="0" smtClean="0">
                <a:solidFill>
                  <a:prstClr val="black"/>
                </a:solidFill>
              </a:rPr>
              <a:t>با پرسیدن سوالات مربوط به هر کدام از سیستم ها و شناسایی مشکلات احتمالی و موارد منفی، اقدامات ارزیابی تکمیلی و یا درمانی جهت رفع مشکل یا علامت  بیماری بعمل می آید.</a:t>
            </a:r>
            <a:endParaRPr lang="fa-IR" sz="2500" dirty="0">
              <a:solidFill>
                <a:prstClr val="black"/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fa-IR" sz="2500" dirty="0">
                <a:solidFill>
                  <a:prstClr val="black"/>
                </a:solidFill>
              </a:rPr>
              <a:t>شناسایی علائم و یافته های غیر </a:t>
            </a:r>
            <a:r>
              <a:rPr lang="fa-IR" sz="2500" dirty="0" smtClean="0">
                <a:solidFill>
                  <a:prstClr val="black"/>
                </a:solidFill>
              </a:rPr>
              <a:t>طبیعی، ارتباط دادن این یافته ها به فرایند زمینه ای و رسیدن به </a:t>
            </a:r>
            <a:r>
              <a:rPr lang="fa-IR" sz="2500" dirty="0">
                <a:solidFill>
                  <a:prstClr val="black"/>
                </a:solidFill>
              </a:rPr>
              <a:t>فرضیه ها و آزمایش کردن آن </a:t>
            </a:r>
            <a:r>
              <a:rPr lang="fa-IR" sz="2500" dirty="0" smtClean="0">
                <a:solidFill>
                  <a:prstClr val="black"/>
                </a:solidFill>
              </a:rPr>
              <a:t>ها، فرایند بهبودی بیمار را تسریع می بخشد.</a:t>
            </a:r>
            <a:endParaRPr lang="fa-IR" sz="2500" dirty="0">
              <a:solidFill>
                <a:prstClr val="black"/>
              </a:solidFill>
            </a:endParaRPr>
          </a:p>
          <a:p>
            <a:pPr marL="0" lvl="0" indent="0" algn="just">
              <a:lnSpc>
                <a:spcPct val="170000"/>
              </a:lnSpc>
              <a:buNone/>
            </a:pPr>
            <a:endParaRPr lang="fa-IR" sz="2500" dirty="0">
              <a:solidFill>
                <a:prstClr val="black"/>
              </a:solidFill>
            </a:endParaRP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5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05"/>
    </mc:Choice>
    <mc:Fallback>
      <p:transition spd="slow" advTm="10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 اهداف آموزشی</a:t>
            </a:r>
            <a:endParaRPr lang="en-US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r" rtl="1">
              <a:buNone/>
            </a:pPr>
            <a:r>
              <a:rPr lang="fa-IR" sz="3400" b="1" dirty="0" smtClean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en-US" b="1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1- نحوه </a:t>
            </a:r>
            <a:r>
              <a:rPr lang="fa-IR" dirty="0" smtClean="0">
                <a:cs typeface="B Yagut" panose="00000400000000000000" pitchFamily="2" charset="-78"/>
              </a:rPr>
              <a:t>پرسیدن سوال از بیمار در بررسی سیستم های بدن را </a:t>
            </a:r>
            <a:r>
              <a:rPr lang="fa-IR" dirty="0" smtClean="0"/>
              <a:t>توضیح </a:t>
            </a:r>
            <a:r>
              <a:rPr lang="fa-IR" dirty="0" smtClean="0"/>
              <a:t>دهد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  <a:endParaRPr lang="fa-IR" dirty="0"/>
          </a:p>
          <a:p>
            <a:pPr marL="0" indent="0" algn="r" rtl="1">
              <a:buNone/>
            </a:pPr>
            <a:r>
              <a:rPr lang="fa-IR" dirty="0" smtClean="0"/>
              <a:t>2- نکات </a:t>
            </a:r>
            <a:r>
              <a:rPr lang="fa-IR" dirty="0" smtClean="0"/>
              <a:t>مورد توجه در بررسی وضعیت </a:t>
            </a:r>
            <a:r>
              <a:rPr lang="fa-IR" dirty="0"/>
              <a:t>عمومی </a:t>
            </a:r>
            <a:r>
              <a:rPr lang="fa-IR" dirty="0" smtClean="0"/>
              <a:t>بیمار را نام </a:t>
            </a:r>
            <a:r>
              <a:rPr lang="fa-IR" dirty="0" smtClean="0"/>
              <a:t>ببرد.</a:t>
            </a:r>
            <a:endParaRPr lang="fa-IR" dirty="0"/>
          </a:p>
          <a:p>
            <a:pPr marL="0" indent="0" algn="r" rtl="1">
              <a:buNone/>
            </a:pPr>
            <a:r>
              <a:rPr lang="fa-IR" dirty="0" smtClean="0"/>
              <a:t>3- نکات </a:t>
            </a:r>
            <a:r>
              <a:rPr lang="fa-IR" dirty="0" smtClean="0"/>
              <a:t>مورد توجه در بررسی پوست بیمار را نام </a:t>
            </a:r>
            <a:r>
              <a:rPr lang="fa-IR" dirty="0" smtClean="0"/>
              <a:t>ببرد.</a:t>
            </a:r>
            <a:endParaRPr lang="fa-IR" dirty="0"/>
          </a:p>
          <a:p>
            <a:pPr marL="0" indent="0" algn="r" rtl="1">
              <a:buNone/>
            </a:pPr>
            <a:r>
              <a:rPr lang="fa-IR" dirty="0" smtClean="0"/>
              <a:t>4- نکات </a:t>
            </a:r>
            <a:r>
              <a:rPr lang="fa-IR" dirty="0"/>
              <a:t>مورد توجه در بررسی سررا </a:t>
            </a:r>
            <a:r>
              <a:rPr lang="fa-IR" dirty="0" smtClean="0"/>
              <a:t>نام </a:t>
            </a:r>
            <a:r>
              <a:rPr lang="fa-IR" dirty="0" smtClean="0"/>
              <a:t>ببرد.</a:t>
            </a:r>
            <a:endParaRPr lang="fa-IR" dirty="0"/>
          </a:p>
          <a:p>
            <a:pPr marL="0" indent="0" algn="r" rtl="1">
              <a:buNone/>
            </a:pPr>
            <a:r>
              <a:rPr lang="fa-IR" dirty="0" smtClean="0"/>
              <a:t>5- نکات </a:t>
            </a:r>
            <a:r>
              <a:rPr lang="fa-IR" dirty="0"/>
              <a:t>مورد توجه در بررسی </a:t>
            </a:r>
            <a:r>
              <a:rPr lang="fa-IR" dirty="0" smtClean="0"/>
              <a:t>چشم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 algn="r" rtl="1">
              <a:buNone/>
            </a:pPr>
            <a:r>
              <a:rPr lang="fa-IR" dirty="0" smtClean="0"/>
              <a:t>6- </a:t>
            </a:r>
            <a:r>
              <a:rPr lang="fa-IR" dirty="0" smtClean="0"/>
              <a:t>نکات </a:t>
            </a:r>
            <a:r>
              <a:rPr lang="fa-IR" dirty="0"/>
              <a:t>مورد توجه در بررسی </a:t>
            </a:r>
            <a:r>
              <a:rPr lang="fa-IR" dirty="0" smtClean="0"/>
              <a:t>گوش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 algn="r" rtl="1">
              <a:buNone/>
            </a:pPr>
            <a:r>
              <a:rPr lang="fa-IR" dirty="0" smtClean="0"/>
              <a:t>7- </a:t>
            </a:r>
            <a:r>
              <a:rPr lang="fa-IR" dirty="0" smtClean="0"/>
              <a:t>نکات </a:t>
            </a:r>
            <a:r>
              <a:rPr lang="fa-IR" dirty="0"/>
              <a:t>مورد توجه در بررسی بینی و </a:t>
            </a:r>
            <a:r>
              <a:rPr lang="fa-IR" dirty="0" smtClean="0"/>
              <a:t>سینوسها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 algn="r" rtl="1">
              <a:buNone/>
            </a:pPr>
            <a:r>
              <a:rPr lang="fa-IR" dirty="0" smtClean="0"/>
              <a:t>8- </a:t>
            </a:r>
            <a:r>
              <a:rPr lang="fa-IR" dirty="0" smtClean="0"/>
              <a:t>نکات </a:t>
            </a:r>
            <a:r>
              <a:rPr lang="fa-IR" dirty="0" smtClean="0"/>
              <a:t>مورد توجه در بررسی دهان و گلو </a:t>
            </a:r>
            <a:r>
              <a:rPr lang="fa-IR" dirty="0"/>
              <a:t>را نام </a:t>
            </a:r>
            <a:r>
              <a:rPr lang="fa-IR" dirty="0" smtClean="0"/>
              <a:t>ببرد.</a:t>
            </a:r>
          </a:p>
          <a:p>
            <a:pPr marL="0" indent="0" algn="r" rtl="1">
              <a:buNone/>
            </a:pPr>
            <a:r>
              <a:rPr lang="fa-IR" dirty="0" smtClean="0"/>
              <a:t>9- </a:t>
            </a:r>
            <a:r>
              <a:rPr lang="fa-IR" dirty="0" smtClean="0"/>
              <a:t>نکات </a:t>
            </a:r>
            <a:r>
              <a:rPr lang="fa-IR" dirty="0"/>
              <a:t>مورد توجه در بررسی </a:t>
            </a:r>
            <a:r>
              <a:rPr lang="fa-IR" dirty="0" smtClean="0"/>
              <a:t>گردن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 algn="r" rtl="1">
              <a:buNone/>
            </a:pPr>
            <a:r>
              <a:rPr lang="fa-IR" dirty="0" smtClean="0"/>
              <a:t>10- </a:t>
            </a:r>
            <a:r>
              <a:rPr lang="fa-IR" dirty="0" smtClean="0"/>
              <a:t>نکات </a:t>
            </a:r>
            <a:r>
              <a:rPr lang="fa-IR" dirty="0"/>
              <a:t>مورد توجه در بررسی پستان </a:t>
            </a:r>
            <a:r>
              <a:rPr lang="fa-IR" dirty="0" smtClean="0"/>
              <a:t>ها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 algn="r" rtl="1">
              <a:buNone/>
            </a:pPr>
            <a:r>
              <a:rPr lang="fa-IR" dirty="0" smtClean="0"/>
              <a:t>11- </a:t>
            </a:r>
            <a:r>
              <a:rPr lang="fa-IR" dirty="0" smtClean="0"/>
              <a:t>نکات </a:t>
            </a:r>
            <a:r>
              <a:rPr lang="fa-IR" dirty="0"/>
              <a:t>مورد توجه در بررسی سیستم </a:t>
            </a:r>
            <a:r>
              <a:rPr lang="fa-IR" dirty="0" smtClean="0"/>
              <a:t>تنفسی را </a:t>
            </a:r>
            <a:r>
              <a:rPr lang="fa-IR" dirty="0"/>
              <a:t>نام ببرد.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5"/>
    </mc:Choice>
    <mc:Fallback>
      <p:transition spd="slow" advTm="2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پرسش و تمرین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2362200"/>
            <a:ext cx="8229600" cy="3429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a-IR" sz="2400" dirty="0" smtClean="0"/>
              <a:t>هدف از بررسی سیستم های بدن بیمار در گرفتن شرح چیست ؟ توضیح دهید.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400" dirty="0" smtClean="0"/>
              <a:t>نحوه </a:t>
            </a:r>
            <a:r>
              <a:rPr lang="fa-IR" sz="2400" dirty="0"/>
              <a:t>پرسیدن سوال از بیمار در بررسی سیستم های بدن </a:t>
            </a:r>
            <a:r>
              <a:rPr lang="fa-IR" sz="2400" dirty="0" smtClean="0"/>
              <a:t>چگونه است؟با ذکر مثال توضیح دهید.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400" dirty="0" smtClean="0"/>
              <a:t>در بررسی هر کدام از سیستم های بدن چه علامت هایی مورد توجه هست و بررسی می شود ؟ </a:t>
            </a:r>
            <a:endParaRPr lang="fa-IR" sz="2400" dirty="0"/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8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40"/>
    </mc:Choice>
    <mc:Fallback>
      <p:transition spd="slow" advTm="30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762000"/>
          </a:xfrm>
        </p:spPr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فهرست منابع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981200"/>
            <a:ext cx="8763000" cy="50292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 smtClean="0">
                <a:latin typeface="Arial"/>
                <a:ea typeface="Times New Roman"/>
              </a:rPr>
              <a:t>باربارابیتز/معاینات </a:t>
            </a:r>
            <a:r>
              <a:rPr lang="fa-IR" sz="2400" dirty="0" smtClean="0">
                <a:latin typeface="Arial"/>
                <a:ea typeface="Times New Roman"/>
              </a:rPr>
              <a:t>بالینی و روش گرفتن شرح حال(2017).ترجمه دکتر محمد مهدی غیرتیان .دکتر محمد جواد قنبری.دکتر علی اسدالهی امین.دکتر شبنم محمدی.دکتر سرور صائبی</a:t>
            </a:r>
            <a:endParaRPr lang="en-US" sz="2400" dirty="0" smtClean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>
                <a:solidFill>
                  <a:prstClr val="black"/>
                </a:solidFill>
                <a:latin typeface="Franklin Gothic Medium"/>
                <a:ea typeface="Times New Roman"/>
              </a:rPr>
              <a:t>باربارا بیتز /</a:t>
            </a:r>
            <a:r>
              <a:rPr lang="fa-IR" sz="2400" dirty="0" smtClean="0">
                <a:latin typeface="Franklin Gothic Medium"/>
                <a:ea typeface="Times New Roman"/>
              </a:rPr>
              <a:t>لین بیکلی .روبرت </a:t>
            </a:r>
            <a:r>
              <a:rPr lang="fa-IR" sz="2400" dirty="0" smtClean="0">
                <a:latin typeface="Franklin Gothic Medium"/>
                <a:ea typeface="Times New Roman"/>
              </a:rPr>
              <a:t>هوکلمن/راهنمای </a:t>
            </a:r>
            <a:r>
              <a:rPr lang="fa-IR" sz="2400" dirty="0">
                <a:latin typeface="Franklin Gothic Medium"/>
                <a:ea typeface="Times New Roman"/>
              </a:rPr>
              <a:t>جیبی </a:t>
            </a:r>
            <a:r>
              <a:rPr lang="fa-IR" sz="2400" dirty="0" smtClean="0">
                <a:latin typeface="Franklin Gothic Medium"/>
                <a:ea typeface="Times New Roman"/>
              </a:rPr>
              <a:t>معاینه فیزیکی و گرفتن شرح حال بالینی. (</a:t>
            </a:r>
            <a:r>
              <a:rPr lang="fa-IR" sz="2400" dirty="0">
                <a:latin typeface="Franklin Gothic Medium"/>
                <a:ea typeface="Times New Roman"/>
              </a:rPr>
              <a:t>2007  </a:t>
            </a:r>
            <a:r>
              <a:rPr lang="fa-IR" sz="2400" dirty="0" smtClean="0">
                <a:latin typeface="Franklin Gothic Medium"/>
                <a:ea typeface="Times New Roman"/>
              </a:rPr>
              <a:t>). ترجمه دکتر محسن ارجمند </a:t>
            </a:r>
            <a:r>
              <a:rPr lang="en-US" sz="2400" dirty="0" smtClean="0">
                <a:latin typeface="Franklin Gothic Medium"/>
                <a:ea typeface="Times New Roman"/>
              </a:rPr>
              <a:t>.</a:t>
            </a:r>
            <a:r>
              <a:rPr lang="fa-IR" sz="2400" dirty="0" smtClean="0">
                <a:latin typeface="Franklin Gothic Medium"/>
                <a:ea typeface="Times New Roman"/>
              </a:rPr>
              <a:t>دکتر آرزو مفخمی</a:t>
            </a:r>
            <a:r>
              <a:rPr lang="fa-IR" sz="2400" b="1" i="1" dirty="0" smtClean="0">
                <a:latin typeface="Franklin Gothic Medium"/>
                <a:ea typeface="Times New Roman"/>
              </a:rPr>
              <a:t> </a:t>
            </a:r>
            <a:endParaRPr lang="en-US" sz="2400" dirty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 smtClean="0">
                <a:latin typeface="Franklin Gothic Medium"/>
                <a:ea typeface="Times New Roman"/>
              </a:rPr>
              <a:t>کتاب </a:t>
            </a:r>
            <a:r>
              <a:rPr lang="fa-IR" sz="2400" dirty="0">
                <a:latin typeface="Franklin Gothic Medium"/>
                <a:ea typeface="Times New Roman"/>
              </a:rPr>
              <a:t>تشخیص بالینی </a:t>
            </a:r>
            <a:r>
              <a:rPr lang="fa-IR" sz="2400" dirty="0" smtClean="0">
                <a:latin typeface="Franklin Gothic Medium"/>
                <a:ea typeface="Times New Roman"/>
              </a:rPr>
              <a:t>سوارتز/ شرح </a:t>
            </a:r>
            <a:r>
              <a:rPr lang="fa-IR" sz="2400" dirty="0">
                <a:latin typeface="Franklin Gothic Medium"/>
                <a:ea typeface="Times New Roman"/>
              </a:rPr>
              <a:t>حال و معاینه فیزیکی ترجمه دکتر بهداد نوابی ،دکتر مبین گنجی و اشرف صالح فرد. </a:t>
            </a:r>
            <a:r>
              <a:rPr lang="fa-IR" sz="2400" dirty="0" smtClean="0">
                <a:latin typeface="Franklin Gothic Medium"/>
                <a:ea typeface="Times New Roman"/>
              </a:rPr>
              <a:t>2006</a:t>
            </a:r>
            <a:endParaRPr lang="en-US" sz="2400" dirty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 smtClean="0">
                <a:latin typeface="Franklin Gothic Medium"/>
                <a:ea typeface="Times New Roman"/>
              </a:rPr>
              <a:t>فرم شرحال نویسی دانشگاه علوم پزشکی شهید بهشتی</a:t>
            </a:r>
            <a:endParaRPr lang="en-US" sz="2400" dirty="0" smtClean="0">
              <a:latin typeface="Franklin Gothic Medium"/>
              <a:ea typeface="Times New Roma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4"/>
    </mc:Choice>
    <mc:Fallback>
      <p:transition spd="slow" advTm="3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000" b="1" dirty="0" smtClean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3200400"/>
            <a:ext cx="7467600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</a:rPr>
              <a:t>دانشگاه علوم پزشکی و خدمات بهداشتی درمانی </a:t>
            </a:r>
            <a:r>
              <a:rPr lang="fa-IR" sz="2400" dirty="0" smtClean="0"/>
              <a:t>شهید بهشتی</a:t>
            </a:r>
          </a:p>
          <a:p>
            <a:pPr rtl="1"/>
            <a:r>
              <a:rPr lang="fa-IR" sz="2400" dirty="0" smtClean="0">
                <a:solidFill>
                  <a:schemeClr val="tx1"/>
                </a:solidFill>
              </a:rPr>
              <a:t>با آرزوی توفیق روز افزون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4"/>
    </mc:Choice>
    <mc:Fallback>
      <p:transition spd="slow" advTm="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اهداف آموزشی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91000"/>
          </a:xfrm>
        </p:spPr>
        <p:txBody>
          <a:bodyPr>
            <a:normAutofit fontScale="70000" lnSpcReduction="20000"/>
          </a:bodyPr>
          <a:lstStyle/>
          <a:p>
            <a:pPr marL="0" indent="0" algn="r" rtl="1">
              <a:buNone/>
            </a:pPr>
            <a:r>
              <a:rPr lang="fa-IR" b="1" dirty="0" smtClean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fa-IR" b="1" dirty="0" smtClean="0"/>
          </a:p>
          <a:p>
            <a:pPr marL="0" indent="0" algn="r" rtl="1">
              <a:buNone/>
            </a:pPr>
            <a:endParaRPr lang="en-US" sz="1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en-US" dirty="0"/>
              <a:t> </a:t>
            </a:r>
            <a:r>
              <a:rPr lang="fa-IR" dirty="0" smtClean="0"/>
              <a:t>12- </a:t>
            </a:r>
            <a:r>
              <a:rPr lang="fa-IR" dirty="0" smtClean="0"/>
              <a:t>نکات </a:t>
            </a:r>
            <a:r>
              <a:rPr lang="fa-IR" dirty="0"/>
              <a:t>مورد توجه در بررسی سیستم </a:t>
            </a:r>
            <a:r>
              <a:rPr lang="fa-IR" dirty="0" smtClean="0"/>
              <a:t>قلبی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>
              <a:buNone/>
            </a:pPr>
            <a:r>
              <a:rPr lang="fa-IR" dirty="0" smtClean="0"/>
              <a:t>13- </a:t>
            </a:r>
            <a:r>
              <a:rPr lang="fa-IR" dirty="0" smtClean="0"/>
              <a:t>نکات </a:t>
            </a:r>
            <a:r>
              <a:rPr lang="fa-IR" dirty="0"/>
              <a:t>مورد توجه در بررسی </a:t>
            </a:r>
            <a:r>
              <a:rPr lang="fa-IR" dirty="0" smtClean="0"/>
              <a:t>گوارش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>
              <a:buNone/>
            </a:pPr>
            <a:r>
              <a:rPr lang="fa-IR" dirty="0" smtClean="0"/>
              <a:t>14- </a:t>
            </a:r>
            <a:r>
              <a:rPr lang="fa-IR" dirty="0" smtClean="0"/>
              <a:t>نکات </a:t>
            </a:r>
            <a:r>
              <a:rPr lang="fa-IR" dirty="0"/>
              <a:t>مورد توجه در بررسی سیستم </a:t>
            </a:r>
            <a:r>
              <a:rPr lang="fa-IR" dirty="0" smtClean="0"/>
              <a:t>ادراری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>
              <a:buNone/>
            </a:pPr>
            <a:r>
              <a:rPr lang="fa-IR" dirty="0" smtClean="0"/>
              <a:t>15- </a:t>
            </a:r>
            <a:r>
              <a:rPr lang="fa-IR" dirty="0" smtClean="0"/>
              <a:t>نکات </a:t>
            </a:r>
            <a:r>
              <a:rPr lang="fa-IR" dirty="0"/>
              <a:t>مورد توجه در بررسی سیستم </a:t>
            </a:r>
            <a:r>
              <a:rPr lang="fa-IR" dirty="0" smtClean="0"/>
              <a:t>تناسلی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>
              <a:buNone/>
            </a:pPr>
            <a:r>
              <a:rPr lang="fa-IR" dirty="0" smtClean="0"/>
              <a:t>16- </a:t>
            </a:r>
            <a:r>
              <a:rPr lang="fa-IR" dirty="0" smtClean="0"/>
              <a:t>نکات </a:t>
            </a:r>
            <a:r>
              <a:rPr lang="fa-IR" dirty="0"/>
              <a:t>مورد توجه در بررسی عروق </a:t>
            </a:r>
            <a:r>
              <a:rPr lang="fa-IR" dirty="0" smtClean="0"/>
              <a:t>محیطی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>
              <a:buNone/>
            </a:pPr>
            <a:r>
              <a:rPr lang="fa-IR" dirty="0" smtClean="0"/>
              <a:t>17- </a:t>
            </a:r>
            <a:r>
              <a:rPr lang="fa-IR" dirty="0" smtClean="0"/>
              <a:t>نکات </a:t>
            </a:r>
            <a:r>
              <a:rPr lang="fa-IR" dirty="0"/>
              <a:t>مورد توجه در بررسی سیستم </a:t>
            </a:r>
            <a:r>
              <a:rPr lang="fa-IR" dirty="0" smtClean="0"/>
              <a:t>عضلانی</a:t>
            </a:r>
            <a:r>
              <a:rPr lang="en-US" dirty="0" smtClean="0"/>
              <a:t>-</a:t>
            </a:r>
            <a:r>
              <a:rPr lang="fa-IR" dirty="0" smtClean="0"/>
              <a:t> اسکلتی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>
              <a:buNone/>
            </a:pPr>
            <a:r>
              <a:rPr lang="fa-IR" dirty="0" smtClean="0"/>
              <a:t>18- </a:t>
            </a:r>
            <a:r>
              <a:rPr lang="fa-IR" dirty="0" smtClean="0"/>
              <a:t>نکات </a:t>
            </a:r>
            <a:r>
              <a:rPr lang="fa-IR" dirty="0"/>
              <a:t>مورد توجه در بررسی سیستم </a:t>
            </a:r>
            <a:r>
              <a:rPr lang="fa-IR" dirty="0" smtClean="0"/>
              <a:t>عصبی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</a:p>
          <a:p>
            <a:pPr marL="0" indent="0">
              <a:buNone/>
            </a:pPr>
            <a:r>
              <a:rPr lang="fa-IR" dirty="0" smtClean="0"/>
              <a:t>19- نکات </a:t>
            </a:r>
            <a:r>
              <a:rPr lang="fa-IR" dirty="0"/>
              <a:t>مورد توجه در بررسی </a:t>
            </a:r>
            <a:r>
              <a:rPr lang="fa-IR" dirty="0" smtClean="0"/>
              <a:t>خون 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  <a:endParaRPr lang="fa-IR" dirty="0"/>
          </a:p>
          <a:p>
            <a:pPr marL="0" indent="0">
              <a:buNone/>
            </a:pPr>
            <a:r>
              <a:rPr lang="fa-IR" dirty="0" smtClean="0"/>
              <a:t>20- نکات </a:t>
            </a:r>
            <a:r>
              <a:rPr lang="fa-IR" dirty="0"/>
              <a:t>مورد توجه در بررسی </a:t>
            </a:r>
            <a:r>
              <a:rPr lang="fa-IR" dirty="0" smtClean="0"/>
              <a:t> </a:t>
            </a:r>
            <a:r>
              <a:rPr lang="fa-IR" dirty="0" smtClean="0"/>
              <a:t>غدد </a:t>
            </a:r>
            <a:r>
              <a:rPr lang="fa-IR" dirty="0" smtClean="0"/>
              <a:t>درون </a:t>
            </a:r>
            <a:r>
              <a:rPr lang="fa-IR" dirty="0" smtClean="0"/>
              <a:t>ریز(اندوکرین)را </a:t>
            </a:r>
            <a:r>
              <a:rPr lang="fa-IR" dirty="0"/>
              <a:t>نام </a:t>
            </a:r>
            <a:r>
              <a:rPr lang="fa-IR" dirty="0" smtClean="0"/>
              <a:t>ببرد.</a:t>
            </a:r>
            <a:endParaRPr lang="fa-IR" dirty="0"/>
          </a:p>
          <a:p>
            <a:pPr marL="0" indent="0">
              <a:buNone/>
            </a:pPr>
            <a:r>
              <a:rPr lang="fa-IR" dirty="0" smtClean="0"/>
              <a:t>21- نکات </a:t>
            </a:r>
            <a:r>
              <a:rPr lang="fa-IR" dirty="0"/>
              <a:t>مورد توجه در بررسی </a:t>
            </a:r>
            <a:r>
              <a:rPr lang="fa-IR" dirty="0" smtClean="0"/>
              <a:t>سلامت روان را توضیح دهد.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9263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34"/>
    </mc:Choice>
    <mc:Fallback>
      <p:transition spd="slow" advTm="2133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spcBef>
                <a:spcPts val="0"/>
              </a:spcBef>
            </a:pPr>
            <a:r>
              <a:rPr lang="fa-IR" sz="4000" dirty="0">
                <a:solidFill>
                  <a:prstClr val="black"/>
                </a:solidFill>
              </a:rPr>
              <a:t>فهرست عناوین: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4114800" cy="452596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a-IR" sz="2400" b="1" dirty="0"/>
              <a:t>سیستم قلبی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a-IR" sz="2400" b="1" dirty="0"/>
              <a:t>گوارش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a-IR" sz="2400" b="1" dirty="0"/>
              <a:t>سیستم ادراری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a-IR" sz="2400" b="1" dirty="0"/>
              <a:t>سیستم تناسلی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a-IR" sz="2400" b="1" dirty="0"/>
              <a:t>عروق محیطی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a-IR" sz="2400" b="1" dirty="0"/>
              <a:t>سیستم </a:t>
            </a:r>
            <a:r>
              <a:rPr lang="fa-IR" sz="2400" b="1" dirty="0" smtClean="0"/>
              <a:t>عضلانی</a:t>
            </a:r>
            <a:r>
              <a:rPr lang="en-US" sz="2400" b="1" dirty="0" smtClean="0"/>
              <a:t>-</a:t>
            </a:r>
            <a:r>
              <a:rPr lang="fa-IR" sz="2400" b="1" dirty="0" smtClean="0"/>
              <a:t> </a:t>
            </a:r>
            <a:r>
              <a:rPr lang="fa-IR" sz="2400" b="1" dirty="0"/>
              <a:t>اسکلتی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a-IR" sz="2400" b="1" dirty="0"/>
              <a:t>سیستم عصبی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a-IR" sz="2400" b="1" dirty="0"/>
              <a:t>خون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a-IR" sz="2400" b="1" dirty="0" smtClean="0"/>
              <a:t>غدد</a:t>
            </a:r>
            <a:r>
              <a:rPr lang="fa-IR" sz="2400" b="1" dirty="0" smtClean="0"/>
              <a:t> درون ریز یا اندوکرین</a:t>
            </a:r>
            <a:endParaRPr lang="fa-IR" sz="2400" b="1" dirty="0"/>
          </a:p>
          <a:p>
            <a:pPr marL="0" indent="0">
              <a:lnSpc>
                <a:spcPct val="90000"/>
              </a:lnSpc>
              <a:buNone/>
            </a:pPr>
            <a:r>
              <a:rPr lang="fa-IR" sz="2400" b="1" dirty="0"/>
              <a:t>روان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6400" y="1676400"/>
            <a:ext cx="3200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2600" b="1" dirty="0" smtClean="0"/>
              <a:t>مقدمه</a:t>
            </a:r>
            <a:endParaRPr lang="en-US" sz="26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600" b="1" dirty="0" smtClean="0"/>
              <a:t>وضعیت عمومی بیمار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600" b="1" dirty="0" smtClean="0"/>
              <a:t>پوست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600" b="1" dirty="0" smtClean="0"/>
              <a:t>سر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600" b="1" dirty="0" smtClean="0"/>
              <a:t>چشم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600" b="1" dirty="0" smtClean="0"/>
              <a:t>گوش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600" b="1" dirty="0" smtClean="0"/>
              <a:t>بینی و سینوسها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600" b="1" dirty="0" smtClean="0"/>
              <a:t>دهان و گلو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600" b="1" dirty="0" smtClean="0"/>
              <a:t>گردن</a:t>
            </a:r>
          </a:p>
          <a:p>
            <a:pPr marL="0" lvl="0" indent="0">
              <a:buNone/>
            </a:pPr>
            <a:r>
              <a:rPr lang="fa-IR" sz="2600" b="1" dirty="0"/>
              <a:t>پستان </a:t>
            </a:r>
            <a:r>
              <a:rPr lang="fa-IR" sz="2600" b="1" dirty="0" smtClean="0"/>
              <a:t>ها</a:t>
            </a:r>
          </a:p>
          <a:p>
            <a:pPr marL="0" lvl="0" indent="0">
              <a:buNone/>
            </a:pPr>
            <a:r>
              <a:rPr lang="fa-IR" sz="2600" b="1" dirty="0">
                <a:solidFill>
                  <a:prstClr val="black"/>
                </a:solidFill>
              </a:rPr>
              <a:t>سیستم تنفسی</a:t>
            </a:r>
          </a:p>
          <a:p>
            <a:pPr marL="0" lvl="0" indent="0">
              <a:buNone/>
            </a:pPr>
            <a:endParaRPr lang="fa-IR" sz="2400" b="1" dirty="0"/>
          </a:p>
          <a:p>
            <a:pPr marL="0" indent="0">
              <a:buFont typeface="Arial" panose="020B0604020202020204" pitchFamily="34" charset="0"/>
              <a:buNone/>
            </a:pPr>
            <a:endParaRPr lang="fa-IR" sz="2800" b="1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4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82"/>
    </mc:Choice>
    <mc:Fallback>
      <p:transition spd="slow" advTm="3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Yagut" panose="00000400000000000000" pitchFamily="2" charset="-78"/>
              </a:rPr>
              <a:t>مقدمه</a:t>
            </a:r>
            <a:endParaRPr lang="en-US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62500" lnSpcReduction="20000"/>
          </a:bodyPr>
          <a:lstStyle/>
          <a:p>
            <a:pPr marL="197485" algn="justLow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Symbol"/>
                <a:ea typeface="Times New Roman"/>
              </a:rPr>
              <a:t>این مرحله از شرح حال، وجود یا نبود علایم شایع مربوط به هر سیستم فرعی بدن را ذکر می کند.</a:t>
            </a:r>
          </a:p>
          <a:p>
            <a:pPr marL="197485" algn="justLow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Symbol"/>
                <a:ea typeface="Times New Roman"/>
              </a:rPr>
              <a:t>این </a:t>
            </a:r>
            <a:r>
              <a:rPr lang="fa-IR" dirty="0">
                <a:latin typeface="Symbol"/>
                <a:ea typeface="Times New Roman"/>
              </a:rPr>
              <a:t>فصل شامل سوالاتی است که فرق سر تا نوک پا را در بر می گیرد و با یک سوال کاملا عمومی شروع می شود</a:t>
            </a:r>
            <a:r>
              <a:rPr lang="fa-IR" dirty="0" smtClean="0">
                <a:latin typeface="Symbol"/>
                <a:ea typeface="Times New Roman"/>
              </a:rPr>
              <a:t>.</a:t>
            </a:r>
          </a:p>
          <a:p>
            <a:pPr marL="197485" algn="justLow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Symbol"/>
                <a:ea typeface="Times New Roman"/>
              </a:rPr>
              <a:t>این </a:t>
            </a:r>
            <a:r>
              <a:rPr lang="fa-IR" dirty="0">
                <a:latin typeface="Symbol"/>
                <a:ea typeface="Times New Roman"/>
              </a:rPr>
              <a:t>بخش این امکان را به شما می دهد که سوالات تخصصی بیشتری را درباره سیستم های مرتبط با بیماری فعلی بیمار از او بپرسید</a:t>
            </a:r>
            <a:r>
              <a:rPr lang="fa-IR" dirty="0" smtClean="0">
                <a:latin typeface="Symbol"/>
                <a:ea typeface="Times New Roman"/>
              </a:rPr>
              <a:t>.</a:t>
            </a:r>
            <a:r>
              <a:rPr lang="en-US" dirty="0" smtClean="0">
                <a:latin typeface="Symbol"/>
                <a:ea typeface="Times New Roman"/>
              </a:rPr>
              <a:t> </a:t>
            </a:r>
            <a:r>
              <a:rPr lang="fa-IR" dirty="0" smtClean="0">
                <a:latin typeface="Symbol"/>
                <a:ea typeface="Times New Roman"/>
              </a:rPr>
              <a:t>به </a:t>
            </a:r>
            <a:r>
              <a:rPr lang="fa-IR" dirty="0">
                <a:latin typeface="Symbol"/>
                <a:ea typeface="Times New Roman"/>
              </a:rPr>
              <a:t>طور مثال وضعیت گوش ها و شنوایی ؟</a:t>
            </a:r>
            <a:r>
              <a:rPr lang="fa-IR" dirty="0" smtClean="0">
                <a:latin typeface="Symbol"/>
                <a:ea typeface="Times New Roman"/>
              </a:rPr>
              <a:t>  </a:t>
            </a:r>
            <a:r>
              <a:rPr lang="fa-IR" dirty="0">
                <a:latin typeface="Symbol"/>
                <a:ea typeface="Times New Roman"/>
              </a:rPr>
              <a:t>وضعیت ریه ها و تنفس ؟</a:t>
            </a:r>
            <a:r>
              <a:rPr lang="fa-IR" dirty="0" smtClean="0">
                <a:latin typeface="Symbol"/>
                <a:ea typeface="Times New Roman"/>
              </a:rPr>
              <a:t> </a:t>
            </a:r>
            <a:r>
              <a:rPr lang="fa-IR" dirty="0">
                <a:latin typeface="Symbol"/>
                <a:ea typeface="Times New Roman"/>
              </a:rPr>
              <a:t>.... سوالات مطرح شده در بررسی سیستم ها ممکن است مشکلاتی را که بیمار از آنها چشم پوشی </a:t>
            </a:r>
            <a:r>
              <a:rPr lang="fa-IR" dirty="0" smtClean="0">
                <a:latin typeface="Symbol"/>
                <a:ea typeface="Times New Roman"/>
              </a:rPr>
              <a:t>کرده، </a:t>
            </a:r>
            <a:r>
              <a:rPr lang="fa-IR" dirty="0">
                <a:latin typeface="Symbol"/>
                <a:ea typeface="Times New Roman"/>
              </a:rPr>
              <a:t>آشکار کند</a:t>
            </a:r>
            <a:r>
              <a:rPr lang="fa-IR" dirty="0" smtClean="0">
                <a:latin typeface="Symbol"/>
                <a:ea typeface="Times New Roman"/>
              </a:rPr>
              <a:t>.</a:t>
            </a:r>
          </a:p>
          <a:p>
            <a:pPr marL="197485" algn="justLow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Symbol"/>
                <a:ea typeface="Times New Roman"/>
              </a:rPr>
              <a:t> </a:t>
            </a:r>
            <a:r>
              <a:rPr lang="fa-IR" dirty="0">
                <a:latin typeface="Symbol"/>
                <a:ea typeface="Times New Roman"/>
              </a:rPr>
              <a:t>بخاطر داشته باشید که در یاداشت های خود، حوادث عمده پیش آمده برای بیمار را در بخش بیماری فعلی یا سابقه قبلی منتقل کنید.</a:t>
            </a:r>
            <a:endParaRPr lang="en-US" dirty="0">
              <a:latin typeface="Franklin Gothic Medium"/>
              <a:ea typeface="Times New Roman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62"/>
    </mc:Choice>
    <mc:Fallback>
      <p:transition spd="slow" advTm="15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مقدمه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در اسلایدهای پیش رو یک سری سوالات استاندارد مرور سیستم ها فهرست شده اند.</a:t>
            </a:r>
            <a:r>
              <a:rPr lang="en-US" dirty="0" smtClean="0"/>
              <a:t> </a:t>
            </a:r>
            <a:r>
              <a:rPr lang="fa-IR" dirty="0" smtClean="0"/>
              <a:t>با کسب تجربه،سوالات«بله یا خیر»،تنها</a:t>
            </a:r>
            <a:r>
              <a:rPr lang="en-US" dirty="0" smtClean="0"/>
              <a:t> </a:t>
            </a:r>
            <a:r>
              <a:rPr lang="fa-IR" dirty="0" smtClean="0"/>
              <a:t>چند دقیقه وقت شما را خواهند گرفت.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 </a:t>
            </a:r>
            <a:r>
              <a:rPr lang="fa-IR" dirty="0" smtClean="0">
                <a:solidFill>
                  <a:srgbClr val="002060"/>
                </a:solidFill>
              </a:rPr>
              <a:t>برای هر«دستگاه» بهتر است با یک سوال کلی شروع کنید مثلا بپرسید:«گوش ها و شنوایی شما چگونه است؟» این امر توجه بیمار را جلب می کند و شما را قادر می سازد تا سوالات اختصاصی تر را در مورد سیستم های مربوطه مطرح کنید.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2060"/>
                </a:solidFill>
              </a:rPr>
              <a:t>برای هر دستگاه باید بپرسید</a:t>
            </a:r>
            <a:r>
              <a:rPr lang="fa-IR" dirty="0">
                <a:solidFill>
                  <a:srgbClr val="002060"/>
                </a:solidFill>
              </a:rPr>
              <a:t> </a:t>
            </a:r>
            <a:r>
              <a:rPr lang="fa-IR" dirty="0" smtClean="0">
                <a:solidFill>
                  <a:srgbClr val="002060"/>
                </a:solidFill>
              </a:rPr>
              <a:t>:«آیا تا به حال هر گونه ... داشته اید؟» 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7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81"/>
    </mc:Choice>
    <mc:Fallback>
      <p:transition spd="slow" advTm="8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/>
              <a:t>وضعیت عمومی بیمار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514601"/>
            <a:ext cx="8229600" cy="1905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dirty="0" smtClean="0"/>
              <a:t>وزن معمول،</a:t>
            </a:r>
            <a:r>
              <a:rPr lang="en-US" dirty="0" smtClean="0"/>
              <a:t> </a:t>
            </a:r>
            <a:r>
              <a:rPr lang="fa-IR" dirty="0" smtClean="0"/>
              <a:t>تغییرات</a:t>
            </a:r>
            <a:r>
              <a:rPr lang="en-US" dirty="0" smtClean="0"/>
              <a:t> </a:t>
            </a:r>
            <a:r>
              <a:rPr lang="fa-IR" dirty="0" smtClean="0"/>
              <a:t>اخیردر</a:t>
            </a:r>
            <a:r>
              <a:rPr lang="en-US" dirty="0" smtClean="0"/>
              <a:t> </a:t>
            </a:r>
            <a:r>
              <a:rPr lang="fa-IR" dirty="0" smtClean="0"/>
              <a:t>وزن،</a:t>
            </a:r>
            <a:r>
              <a:rPr lang="en-US" dirty="0" smtClean="0"/>
              <a:t> </a:t>
            </a:r>
            <a:r>
              <a:rPr lang="fa-IR" dirty="0" smtClean="0"/>
              <a:t>لباس هایی که تنگ تر یا گشادتر شده اند،</a:t>
            </a:r>
            <a:r>
              <a:rPr lang="en-US" dirty="0" smtClean="0"/>
              <a:t> </a:t>
            </a:r>
            <a:r>
              <a:rPr lang="fa-IR" dirty="0" smtClean="0"/>
              <a:t>ضعف،</a:t>
            </a:r>
            <a:r>
              <a:rPr lang="en-US" dirty="0" smtClean="0"/>
              <a:t> </a:t>
            </a:r>
            <a:r>
              <a:rPr lang="fa-IR" dirty="0" smtClean="0"/>
              <a:t>خستگی،</a:t>
            </a:r>
            <a:r>
              <a:rPr lang="en-US" dirty="0" smtClean="0"/>
              <a:t> </a:t>
            </a:r>
            <a:r>
              <a:rPr lang="fa-IR" dirty="0" smtClean="0"/>
              <a:t>تب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3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03"/>
    </mc:Choice>
    <mc:Fallback>
      <p:transition spd="slow" advTm="3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fa-IR" dirty="0"/>
              <a:t>پوست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8229600" cy="27431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dirty="0" smtClean="0"/>
              <a:t> بثورات،</a:t>
            </a:r>
            <a:r>
              <a:rPr lang="en-US" dirty="0" smtClean="0"/>
              <a:t> </a:t>
            </a:r>
            <a:r>
              <a:rPr lang="fa-IR" dirty="0" smtClean="0"/>
              <a:t>برجستگی ها، توده ها،</a:t>
            </a:r>
            <a:r>
              <a:rPr lang="en-US" dirty="0" smtClean="0"/>
              <a:t> </a:t>
            </a:r>
            <a:r>
              <a:rPr lang="fa-IR" dirty="0" smtClean="0"/>
              <a:t>زخم ها،</a:t>
            </a:r>
            <a:r>
              <a:rPr lang="en-US" dirty="0" smtClean="0"/>
              <a:t> </a:t>
            </a:r>
            <a:r>
              <a:rPr lang="fa-IR" dirty="0" smtClean="0"/>
              <a:t>خارش،</a:t>
            </a:r>
            <a:r>
              <a:rPr lang="en-US" dirty="0" smtClean="0"/>
              <a:t> </a:t>
            </a:r>
            <a:r>
              <a:rPr lang="fa-IR" dirty="0" smtClean="0"/>
              <a:t>خشکی،</a:t>
            </a:r>
            <a:r>
              <a:rPr lang="en-US" dirty="0" smtClean="0"/>
              <a:t> </a:t>
            </a:r>
            <a:r>
              <a:rPr lang="fa-IR" dirty="0" smtClean="0"/>
              <a:t>تغییر رنگ،</a:t>
            </a:r>
            <a:r>
              <a:rPr lang="en-US" dirty="0" smtClean="0"/>
              <a:t> </a:t>
            </a:r>
            <a:r>
              <a:rPr lang="fa-IR" dirty="0" smtClean="0"/>
              <a:t>تغییر </a:t>
            </a:r>
            <a:r>
              <a:rPr lang="fa-IR" dirty="0"/>
              <a:t>در موها </a:t>
            </a:r>
            <a:r>
              <a:rPr lang="fa-IR" dirty="0" smtClean="0"/>
              <a:t>یا ناخن،</a:t>
            </a:r>
            <a:r>
              <a:rPr lang="en-US" dirty="0" smtClean="0"/>
              <a:t> </a:t>
            </a:r>
            <a:r>
              <a:rPr lang="fa-IR" dirty="0" smtClean="0"/>
              <a:t>تغییر در رنگ یا اندازه خال ها، اسکار </a:t>
            </a:r>
            <a:r>
              <a:rPr lang="fa-IR" dirty="0"/>
              <a:t>جراحی </a:t>
            </a:r>
            <a:r>
              <a:rPr lang="fa-IR" dirty="0" smtClean="0"/>
              <a:t>قبلی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0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74"/>
    </mc:Choice>
    <mc:Fallback>
      <p:transition spd="slow" advTm="44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شهید بهشتی</_x062f__x0627__x0646__x0634__x06af__x0627__x0647_>
    <_x0646__x0648__x0639__x0020__x062d__x06cc__x0637__x0647_ xmlns="12fdc5dc-769e-4543-b10d-fbea3dac4417">نحوه معاینات فیزیکی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5NN7CDR5NKU2-831-639</_dlc_DocId>
    <_dlc_DocIdUrl xmlns="1047730d-92e1-4018-9084-d932fd3a7f58">
      <Url>http://www.health.gov.ir/hnd/_layouts/DocIdRedir.aspx?ID=5NN7CDR5NKU2-831-639</Url>
      <Description>5NN7CDR5NKU2-831-639</Description>
    </_dlc_DocIdUrl>
  </documentManagement>
</p:properties>
</file>

<file path=customXml/itemProps1.xml><?xml version="1.0" encoding="utf-8"?>
<ds:datastoreItem xmlns:ds="http://schemas.openxmlformats.org/officeDocument/2006/customXml" ds:itemID="{41826B9E-513B-4A98-94E9-01DF980AC068}"/>
</file>

<file path=customXml/itemProps2.xml><?xml version="1.0" encoding="utf-8"?>
<ds:datastoreItem xmlns:ds="http://schemas.openxmlformats.org/officeDocument/2006/customXml" ds:itemID="{BAD6124D-49F2-46FA-BBA8-EA2279615E09}"/>
</file>

<file path=customXml/itemProps3.xml><?xml version="1.0" encoding="utf-8"?>
<ds:datastoreItem xmlns:ds="http://schemas.openxmlformats.org/officeDocument/2006/customXml" ds:itemID="{47D2E8F3-3528-4385-A5A4-14A18453BF42}"/>
</file>

<file path=customXml/itemProps4.xml><?xml version="1.0" encoding="utf-8"?>
<ds:datastoreItem xmlns:ds="http://schemas.openxmlformats.org/officeDocument/2006/customXml" ds:itemID="{B502A5AA-E952-4ADB-BE15-0928791D357E}"/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1924</Words>
  <Application>Microsoft Office PowerPoint</Application>
  <PresentationFormat>On-screen Show (4:3)</PresentationFormat>
  <Paragraphs>132</Paragraphs>
  <Slides>32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B Yagut</vt:lpstr>
      <vt:lpstr>Calibri</vt:lpstr>
      <vt:lpstr>Franklin Gothic Medium</vt:lpstr>
      <vt:lpstr>Symbol</vt:lpstr>
      <vt:lpstr>Times New Roman</vt:lpstr>
      <vt:lpstr>Office Theme</vt:lpstr>
      <vt:lpstr> آشنایی با نحوه معاینات فیزیکی</vt:lpstr>
      <vt:lpstr> مشخصات سند</vt:lpstr>
      <vt:lpstr> اهداف آموزشی</vt:lpstr>
      <vt:lpstr> اهداف آموزشی</vt:lpstr>
      <vt:lpstr>فهرست عناوین:</vt:lpstr>
      <vt:lpstr>مقدمه</vt:lpstr>
      <vt:lpstr>مقدمه</vt:lpstr>
      <vt:lpstr>وضعیت عمومی بیمار </vt:lpstr>
      <vt:lpstr>پوست</vt:lpstr>
      <vt:lpstr>سر</vt:lpstr>
      <vt:lpstr>چشم ها</vt:lpstr>
      <vt:lpstr>گوش ها</vt:lpstr>
      <vt:lpstr>بینی و سینوس ها</vt:lpstr>
      <vt:lpstr>گلو  یا دهان و حلق  </vt:lpstr>
      <vt:lpstr>گردن </vt:lpstr>
      <vt:lpstr>پستان ها </vt:lpstr>
      <vt:lpstr>تنفسی </vt:lpstr>
      <vt:lpstr>قلبی عروقی </vt:lpstr>
      <vt:lpstr>گوارشی </vt:lpstr>
      <vt:lpstr>ادراری </vt:lpstr>
      <vt:lpstr>دستگاه تناسلی</vt:lpstr>
      <vt:lpstr>سیستم عروق محیطی </vt:lpstr>
      <vt:lpstr>عضلانی- اسکلتی </vt:lpstr>
      <vt:lpstr>سیستم عصبی </vt:lpstr>
      <vt:lpstr>خونی</vt:lpstr>
      <vt:lpstr> غدد درون ریز(آندوکرین)</vt:lpstr>
      <vt:lpstr>روانپزشکی  </vt:lpstr>
      <vt:lpstr>فرم شرح حال نویسی  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</dc:creator>
  <cp:lastModifiedBy>sbmu1</cp:lastModifiedBy>
  <cp:revision>227</cp:revision>
  <cp:lastPrinted>2020-05-10T08:40:45Z</cp:lastPrinted>
  <dcterms:created xsi:type="dcterms:W3CDTF">2020-04-21T16:07:12Z</dcterms:created>
  <dcterms:modified xsi:type="dcterms:W3CDTF">2020-05-22T16:07:26Z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0f30a271-4a9f-4141-bafd-8665a0159b99</vt:lpwstr>
  </property>
</Properties>
</file>