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1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2" r:id="rId2"/>
    <p:sldId id="560" r:id="rId3"/>
    <p:sldId id="257" r:id="rId4"/>
    <p:sldId id="918" r:id="rId5"/>
    <p:sldId id="860" r:id="rId6"/>
    <p:sldId id="615" r:id="rId7"/>
    <p:sldId id="617" r:id="rId8"/>
    <p:sldId id="861" r:id="rId9"/>
    <p:sldId id="863" r:id="rId10"/>
    <p:sldId id="933" r:id="rId11"/>
    <p:sldId id="714" r:id="rId12"/>
    <p:sldId id="715" r:id="rId13"/>
    <p:sldId id="922" r:id="rId14"/>
    <p:sldId id="858" r:id="rId15"/>
    <p:sldId id="864" r:id="rId16"/>
    <p:sldId id="873" r:id="rId17"/>
    <p:sldId id="716" r:id="rId18"/>
    <p:sldId id="929" r:id="rId19"/>
    <p:sldId id="866" r:id="rId20"/>
    <p:sldId id="923" r:id="rId21"/>
    <p:sldId id="717" r:id="rId22"/>
    <p:sldId id="931" r:id="rId23"/>
    <p:sldId id="867" r:id="rId24"/>
    <p:sldId id="869" r:id="rId25"/>
    <p:sldId id="691" r:id="rId26"/>
    <p:sldId id="698" r:id="rId27"/>
    <p:sldId id="666" r:id="rId28"/>
    <p:sldId id="656" r:id="rId29"/>
    <p:sldId id="657" r:id="rId30"/>
    <p:sldId id="824" r:id="rId31"/>
    <p:sldId id="930" r:id="rId32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4660"/>
  </p:normalViewPr>
  <p:slideViewPr>
    <p:cSldViewPr>
      <p:cViewPr varScale="1">
        <p:scale>
          <a:sx n="70" d="100"/>
          <a:sy n="70" d="100"/>
        </p:scale>
        <p:origin x="4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1F7CC-8827-41CA-8457-E261557110DE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7F7D7-403D-4857-BD70-D96A42EE2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26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7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2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0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cs typeface="B Yagut" panose="00000400000000000000" pitchFamily="2" charset="-78"/>
              </a:rPr>
              <a:t> </a:t>
            </a:r>
            <a:r>
              <a:rPr lang="fa-IR" sz="2400" b="1" dirty="0" smtClean="0"/>
              <a:t>آشنایی با  </a:t>
            </a:r>
            <a:r>
              <a:rPr lang="fa-IR" sz="2400" dirty="0" smtClean="0"/>
              <a:t>نحوه معاینات فیزیکی</a:t>
            </a:r>
            <a:endParaRPr lang="en-US" sz="3600" b="1" dirty="0">
              <a:cs typeface="B Yagut" panose="00000400000000000000" pitchFamily="2" charset="-78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700585" y="1828800"/>
            <a:ext cx="7620000" cy="4038600"/>
          </a:xfrm>
        </p:spPr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</a:rPr>
              <a:t>فصل چهارم</a:t>
            </a:r>
          </a:p>
          <a:p>
            <a:r>
              <a:rPr lang="fa-IR" sz="4800" dirty="0"/>
              <a:t> </a:t>
            </a:r>
            <a:r>
              <a:rPr lang="fa-IR" sz="4800" dirty="0" smtClean="0">
                <a:solidFill>
                  <a:srgbClr val="FF0000"/>
                </a:solidFill>
              </a:rPr>
              <a:t>معاینه </a:t>
            </a:r>
            <a:r>
              <a:rPr lang="fa-IR" sz="4800" dirty="0">
                <a:solidFill>
                  <a:srgbClr val="FF0000"/>
                </a:solidFill>
              </a:rPr>
              <a:t>بالینی</a:t>
            </a:r>
            <a:endParaRPr lang="en-US" sz="4800" dirty="0">
              <a:solidFill>
                <a:srgbClr val="FF0000"/>
              </a:solidFill>
            </a:endParaRPr>
          </a:p>
          <a:p>
            <a:r>
              <a:rPr lang="fa-IR" sz="4400" b="1" dirty="0" smtClean="0">
                <a:solidFill>
                  <a:srgbClr val="FF0000"/>
                </a:solidFill>
              </a:rPr>
              <a:t>کلیات و </a:t>
            </a:r>
            <a:endParaRPr lang="fa-IR" sz="4400" b="1" dirty="0">
              <a:solidFill>
                <a:srgbClr val="FF0000"/>
              </a:solidFill>
            </a:endParaRPr>
          </a:p>
          <a:p>
            <a:r>
              <a:rPr lang="fa-IR" sz="4400" b="1" dirty="0">
                <a:solidFill>
                  <a:srgbClr val="FF0000"/>
                </a:solidFill>
              </a:rPr>
              <a:t>وضعیت </a:t>
            </a:r>
            <a:r>
              <a:rPr lang="fa-IR" sz="4400" b="1" dirty="0" smtClean="0">
                <a:solidFill>
                  <a:srgbClr val="FF0000"/>
                </a:solidFill>
              </a:rPr>
              <a:t>عمومی بیمار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0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8"/>
    </mc:Choice>
    <mc:Fallback xmlns="">
      <p:transition spd="slow" advTm="1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39762"/>
          </a:xfrm>
        </p:spPr>
        <p:txBody>
          <a:bodyPr>
            <a:noAutofit/>
          </a:bodyPr>
          <a:lstStyle/>
          <a:p>
            <a:pPr indent="335280">
              <a:lnSpc>
                <a:spcPct val="105000"/>
              </a:lnSpc>
              <a:spcBef>
                <a:spcPts val="0"/>
              </a:spcBef>
            </a:pPr>
            <a:r>
              <a:rPr lang="fa-IR" sz="4000" dirty="0" smtClean="0">
                <a:solidFill>
                  <a:srgbClr val="002060"/>
                </a:solidFill>
                <a:latin typeface="Symbol"/>
                <a:ea typeface="Times New Roman"/>
              </a:rPr>
              <a:t>تکنیک های اصلی معاینه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19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sz="4000" dirty="0">
              <a:latin typeface="Symbol"/>
              <a:ea typeface="Times New Roman"/>
            </a:endParaRPr>
          </a:p>
          <a:p>
            <a:pPr marL="0" indent="0">
              <a:buNone/>
            </a:pPr>
            <a:r>
              <a:rPr lang="fa-IR" sz="4000" dirty="0" smtClean="0">
                <a:latin typeface="Symbol"/>
              </a:rPr>
              <a:t>1- مشاهده</a:t>
            </a:r>
            <a:r>
              <a:rPr lang="en-US" sz="4000" dirty="0" smtClean="0">
                <a:latin typeface="Symbol"/>
              </a:rPr>
              <a:t> </a:t>
            </a:r>
            <a:r>
              <a:rPr lang="en-US" altLang="en-US" sz="4000" b="1" dirty="0">
                <a:cs typeface="Times New Roman" panose="02020603050405020304" pitchFamily="18" charset="0"/>
              </a:rPr>
              <a:t>Inspection</a:t>
            </a:r>
            <a:r>
              <a:rPr lang="en-US" sz="4000" dirty="0" smtClean="0">
                <a:latin typeface="Symbol"/>
              </a:rPr>
              <a:t>  </a:t>
            </a:r>
            <a:endParaRPr lang="fa-IR" sz="4000" dirty="0">
              <a:latin typeface="Symbol"/>
            </a:endParaRPr>
          </a:p>
          <a:p>
            <a:pPr marL="0" indent="0">
              <a:buNone/>
            </a:pPr>
            <a:r>
              <a:rPr lang="fa-IR" sz="4000" dirty="0" smtClean="0">
                <a:latin typeface="Symbol"/>
              </a:rPr>
              <a:t>2- لمس</a:t>
            </a:r>
            <a:r>
              <a:rPr lang="en-US" sz="4000" dirty="0" smtClean="0">
                <a:latin typeface="Symbol"/>
              </a:rPr>
              <a:t> </a:t>
            </a:r>
            <a:r>
              <a:rPr lang="en-US" altLang="en-US" sz="4000" b="1" dirty="0" smtClean="0">
                <a:cs typeface="Times New Roman" panose="02020603050405020304" pitchFamily="18" charset="0"/>
              </a:rPr>
              <a:t>Palpation</a:t>
            </a:r>
            <a:r>
              <a:rPr lang="en-US" sz="4000" dirty="0" smtClean="0">
                <a:latin typeface="Symbol"/>
              </a:rPr>
              <a:t>  </a:t>
            </a:r>
            <a:endParaRPr lang="fa-IR" sz="4000" dirty="0">
              <a:latin typeface="Symbol"/>
            </a:endParaRPr>
          </a:p>
          <a:p>
            <a:pPr marL="0" indent="0">
              <a:buNone/>
            </a:pPr>
            <a:r>
              <a:rPr lang="fa-IR" sz="4000" dirty="0" smtClean="0">
                <a:latin typeface="Symbol"/>
              </a:rPr>
              <a:t>3- دق</a:t>
            </a:r>
            <a:r>
              <a:rPr lang="en-US" sz="4000" dirty="0" smtClean="0">
                <a:latin typeface="Symbol"/>
              </a:rPr>
              <a:t> </a:t>
            </a:r>
            <a:r>
              <a:rPr lang="en-US" altLang="en-US" sz="4000" b="1" dirty="0" smtClean="0">
                <a:cs typeface="Times New Roman" panose="02020603050405020304" pitchFamily="18" charset="0"/>
              </a:rPr>
              <a:t>Percussion</a:t>
            </a:r>
            <a:endParaRPr lang="fa-IR" sz="4000" dirty="0">
              <a:latin typeface="Symbol"/>
            </a:endParaRPr>
          </a:p>
          <a:p>
            <a:pPr marL="0" indent="0">
              <a:buNone/>
            </a:pPr>
            <a:r>
              <a:rPr lang="fa-IR" sz="4000" dirty="0" smtClean="0">
                <a:latin typeface="Symbol"/>
              </a:rPr>
              <a:t>4- سمع </a:t>
            </a:r>
            <a:r>
              <a:rPr lang="fa-IR" sz="4000" dirty="0">
                <a:latin typeface="Symbol"/>
              </a:rPr>
              <a:t>یا گوش </a:t>
            </a:r>
            <a:r>
              <a:rPr lang="fa-IR" sz="4000" dirty="0" smtClean="0">
                <a:latin typeface="Symbol"/>
              </a:rPr>
              <a:t>دادن</a:t>
            </a:r>
            <a:r>
              <a:rPr lang="en-US" sz="4000" dirty="0" smtClean="0">
                <a:latin typeface="Symbol"/>
              </a:rPr>
              <a:t> </a:t>
            </a:r>
            <a:r>
              <a:rPr lang="en-US" altLang="en-US" sz="4000" b="1" dirty="0" smtClean="0">
                <a:cs typeface="Times New Roman" panose="02020603050405020304" pitchFamily="18" charset="0"/>
              </a:rPr>
              <a:t>Auscultation</a:t>
            </a:r>
            <a:endParaRPr lang="fa-IR" sz="4000" dirty="0">
              <a:latin typeface="Symbol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fa-IR" altLang="en-US" sz="3700" dirty="0">
              <a:latin typeface="Arial"/>
              <a:ea typeface="Times New Roman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59"/>
    </mc:Choice>
    <mc:Fallback xmlns="">
      <p:transition spd="slow" advTm="2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indent="335280">
              <a:lnSpc>
                <a:spcPct val="105000"/>
              </a:lnSpc>
              <a:spcBef>
                <a:spcPts val="0"/>
              </a:spcBef>
            </a:pPr>
            <a:r>
              <a:rPr lang="fa-IR" sz="2800" dirty="0" smtClean="0">
                <a:solidFill>
                  <a:srgbClr val="002060"/>
                </a:solidFill>
                <a:latin typeface="Symbol"/>
                <a:ea typeface="Times New Roman"/>
              </a:rPr>
              <a:t>تکنیک های اصلی معاینه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30" y="1066800"/>
            <a:ext cx="8229600" cy="5486400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800" b="1" dirty="0">
                <a:solidFill>
                  <a:srgbClr val="FF0000"/>
                </a:solidFill>
                <a:latin typeface="B Titr"/>
                <a:ea typeface="Times New Roman"/>
              </a:rPr>
              <a:t> </a:t>
            </a:r>
            <a:r>
              <a:rPr lang="ar-SA" sz="3800" b="1" dirty="0">
                <a:solidFill>
                  <a:srgbClr val="FF0000"/>
                </a:solidFill>
                <a:latin typeface="B Titr"/>
                <a:ea typeface="Times New Roman"/>
              </a:rPr>
              <a:t>مشاهده</a:t>
            </a:r>
            <a:r>
              <a:rPr lang="ar-SA" sz="3800" b="1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altLang="en-US" sz="3800" b="1" dirty="0" smtClean="0">
                <a:cs typeface="Times New Roman" panose="02020603050405020304" pitchFamily="18" charset="0"/>
              </a:rPr>
              <a:t>Inspection</a:t>
            </a:r>
            <a:r>
              <a:rPr lang="fa-IR" altLang="en-US" sz="3800" b="1" dirty="0" smtClean="0"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fa-IR" altLang="en-US" sz="1600" b="1" dirty="0" smtClean="0"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ar-SA" sz="3700" dirty="0" smtClean="0">
                <a:latin typeface="Arial"/>
                <a:ea typeface="Times New Roman"/>
              </a:rPr>
              <a:t>ساده </a:t>
            </a:r>
            <a:r>
              <a:rPr lang="ar-SA" sz="3700" dirty="0">
                <a:latin typeface="Arial"/>
                <a:ea typeface="Times New Roman"/>
              </a:rPr>
              <a:t>ترين و پر استفاده ترين روش </a:t>
            </a:r>
            <a:r>
              <a:rPr lang="ar-SA" sz="3700" dirty="0" smtClean="0">
                <a:latin typeface="Arial"/>
                <a:ea typeface="Times New Roman"/>
              </a:rPr>
              <a:t>است</a:t>
            </a:r>
            <a:r>
              <a:rPr lang="fa-IR" sz="3700" dirty="0" smtClean="0">
                <a:latin typeface="Arial"/>
                <a:ea typeface="Times New Roman"/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ar-SA" sz="3700" dirty="0">
                <a:latin typeface="Arial"/>
                <a:ea typeface="Times New Roman"/>
              </a:rPr>
              <a:t>روشنايي خوب و قابل رويت بودن براي نگاه كردن دقيق و صحيح ضروري است.</a:t>
            </a:r>
            <a:r>
              <a:rPr lang="fa-IR" sz="3700" dirty="0">
                <a:latin typeface="Arial"/>
                <a:ea typeface="Times New Roman"/>
              </a:rPr>
              <a:t> </a:t>
            </a:r>
            <a:endParaRPr lang="fa-IR" sz="3700" dirty="0" smtClean="0">
              <a:latin typeface="Arial"/>
              <a:ea typeface="Times New Roman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3700" dirty="0" smtClean="0">
                <a:latin typeface="Arial"/>
                <a:ea typeface="Times New Roman"/>
              </a:rPr>
              <a:t>مشاهده دقیق جزئیات ظاهر، رفتار و حرکات بیمار مانند بروز چهره، خلق، عادات و وضعیت های بدنی، وضعیت های پوستی مثل پتشی، حرکات چشم، رنگ ته حلق، قرینه بودن قفسه سینه، قوام شکم، ادم اندام تحتانی، و راه رفتن</a:t>
            </a:r>
            <a:r>
              <a:rPr lang="ar-SA" sz="3700" dirty="0" smtClean="0">
                <a:latin typeface="Arial"/>
                <a:ea typeface="Times New Roman"/>
              </a:rPr>
              <a:t>.</a:t>
            </a:r>
            <a:r>
              <a:rPr lang="fa-IR" sz="3700" dirty="0" smtClean="0">
                <a:latin typeface="Arial"/>
                <a:ea typeface="Times New Roman"/>
              </a:rPr>
              <a:t>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ar-SA" sz="3700" dirty="0" smtClean="0">
                <a:latin typeface="Arial"/>
                <a:ea typeface="Times New Roman"/>
              </a:rPr>
              <a:t>هر </a:t>
            </a:r>
            <a:r>
              <a:rPr lang="ar-SA" sz="3700" dirty="0">
                <a:latin typeface="Arial"/>
                <a:ea typeface="Times New Roman"/>
              </a:rPr>
              <a:t>قسمت از بدن را از نظر اندازه </a:t>
            </a:r>
            <a:r>
              <a:rPr lang="ar-SA" sz="3700" dirty="0" smtClean="0">
                <a:latin typeface="Arial"/>
                <a:ea typeface="Times New Roman"/>
              </a:rPr>
              <a:t>،</a:t>
            </a:r>
            <a:r>
              <a:rPr lang="fa-IR" sz="3700" dirty="0" smtClean="0">
                <a:latin typeface="Arial"/>
                <a:ea typeface="Times New Roman"/>
              </a:rPr>
              <a:t> </a:t>
            </a:r>
            <a:r>
              <a:rPr lang="ar-SA" sz="3700" dirty="0" smtClean="0">
                <a:latin typeface="Arial"/>
                <a:ea typeface="Times New Roman"/>
              </a:rPr>
              <a:t>شكل،</a:t>
            </a:r>
            <a:r>
              <a:rPr lang="fa-IR" sz="3700" dirty="0" smtClean="0">
                <a:latin typeface="Arial"/>
                <a:ea typeface="Times New Roman"/>
              </a:rPr>
              <a:t> </a:t>
            </a:r>
            <a:r>
              <a:rPr lang="ar-SA" sz="3700" dirty="0" smtClean="0">
                <a:latin typeface="Arial"/>
                <a:ea typeface="Times New Roman"/>
              </a:rPr>
              <a:t>وضعيت،</a:t>
            </a:r>
            <a:r>
              <a:rPr lang="fa-IR" sz="3700" dirty="0" smtClean="0">
                <a:latin typeface="Arial"/>
                <a:ea typeface="Times New Roman"/>
              </a:rPr>
              <a:t> </a:t>
            </a:r>
            <a:r>
              <a:rPr lang="ar-SA" sz="3700" dirty="0" smtClean="0">
                <a:latin typeface="Arial"/>
                <a:ea typeface="Times New Roman"/>
              </a:rPr>
              <a:t>تقارن</a:t>
            </a:r>
            <a:r>
              <a:rPr lang="fa-IR" sz="3700" dirty="0" smtClean="0">
                <a:latin typeface="Arial"/>
                <a:ea typeface="Times New Roman"/>
              </a:rPr>
              <a:t> </a:t>
            </a:r>
            <a:r>
              <a:rPr lang="ar-SA" sz="3700" dirty="0" smtClean="0">
                <a:latin typeface="Arial"/>
                <a:ea typeface="Times New Roman"/>
              </a:rPr>
              <a:t>با</a:t>
            </a:r>
            <a:r>
              <a:rPr lang="fa-IR" sz="3700" dirty="0" smtClean="0">
                <a:latin typeface="Arial"/>
                <a:ea typeface="Times New Roman"/>
              </a:rPr>
              <a:t> </a:t>
            </a:r>
            <a:r>
              <a:rPr lang="ar-SA" sz="3700" dirty="0" smtClean="0">
                <a:latin typeface="Arial"/>
                <a:ea typeface="Times New Roman"/>
              </a:rPr>
              <a:t>ناحيه </a:t>
            </a:r>
            <a:r>
              <a:rPr lang="ar-SA" sz="3700" dirty="0">
                <a:latin typeface="Arial"/>
                <a:ea typeface="Times New Roman"/>
              </a:rPr>
              <a:t>مقابل آن و از نظر وجود هر نوع مسائل غيرطبيعي بايد نگاه كرد. </a:t>
            </a:r>
            <a:endParaRPr lang="fa-IR" sz="3700" dirty="0" smtClean="0">
              <a:latin typeface="Arial"/>
              <a:ea typeface="Times New Roman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altLang="en-US" sz="3700" dirty="0" smtClean="0">
                <a:latin typeface="Arial"/>
                <a:ea typeface="Times New Roman"/>
              </a:rPr>
              <a:t>جهت </a:t>
            </a:r>
            <a:r>
              <a:rPr lang="fa-IR" altLang="en-US" sz="3700" dirty="0">
                <a:latin typeface="Arial"/>
                <a:ea typeface="Times New Roman"/>
              </a:rPr>
              <a:t>کامل کردن حس بینایی در مشاهده می توان از حس بویایی و شنوایی استفاده </a:t>
            </a:r>
            <a:r>
              <a:rPr lang="fa-IR" altLang="en-US" sz="3700" dirty="0" smtClean="0">
                <a:latin typeface="Arial"/>
                <a:ea typeface="Times New Roman"/>
              </a:rPr>
              <a:t>کرد</a:t>
            </a:r>
            <a:r>
              <a:rPr lang="en-US" altLang="en-US" sz="3700" dirty="0" smtClean="0">
                <a:latin typeface="Arial"/>
                <a:ea typeface="Times New Roman"/>
              </a:rPr>
              <a:t>.</a:t>
            </a:r>
            <a:endParaRPr lang="fa-IR" altLang="en-US" sz="3700" dirty="0">
              <a:latin typeface="Arial"/>
              <a:ea typeface="Times New Roman"/>
            </a:endParaRPr>
          </a:p>
        </p:txBody>
      </p:sp>
      <p:pic>
        <p:nvPicPr>
          <p:cNvPr id="4" name="Picture 2" descr="http://www.baiservicesinc.com/xSites/Inspectors/BAIServicesInc/Content/UploadedFiles/inspe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2587"/>
            <a:ext cx="16002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25"/>
    </mc:Choice>
    <mc:Fallback xmlns="">
      <p:transition spd="slow" advTm="8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85800"/>
          </a:xfrm>
        </p:spPr>
        <p:txBody>
          <a:bodyPr>
            <a:normAutofit/>
          </a:bodyPr>
          <a:lstStyle/>
          <a:p>
            <a:r>
              <a:rPr lang="fa-IR" sz="2400" dirty="0">
                <a:solidFill>
                  <a:srgbClr val="002060"/>
                </a:solidFill>
                <a:latin typeface="Symbol"/>
                <a:ea typeface="Times New Roman"/>
              </a:rPr>
              <a:t>تکنیک های اصلی معاینه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2667000" cy="3352800"/>
          </a:xfrm>
        </p:spPr>
        <p:txBody>
          <a:bodyPr>
            <a:normAutofit fontScale="77500" lnSpcReduction="20000"/>
          </a:bodyPr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914400"/>
            <a:ext cx="8610600" cy="5791200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28702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4400" b="1" dirty="0" smtClean="0">
                <a:solidFill>
                  <a:srgbClr val="FF0000"/>
                </a:solidFill>
                <a:latin typeface="Arial"/>
                <a:ea typeface="Times New Roman"/>
              </a:rPr>
              <a:t>2. لمس کردن</a:t>
            </a:r>
            <a:r>
              <a:rPr lang="en-US" altLang="en-US" sz="3600" b="1" dirty="0" smtClean="0">
                <a:cs typeface="Times New Roman" panose="02020603050405020304" pitchFamily="18" charset="0"/>
              </a:rPr>
              <a:t>Palpation</a:t>
            </a:r>
            <a:endParaRPr lang="en-US" sz="3600" b="1" dirty="0" smtClean="0">
              <a:solidFill>
                <a:srgbClr val="FF0000"/>
              </a:solidFill>
              <a:latin typeface="Arial"/>
              <a:ea typeface="Times New Roman"/>
            </a:endParaRPr>
          </a:p>
          <a:p>
            <a:pPr marL="0" marR="28702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fa-IR" sz="1300" dirty="0" smtClean="0">
              <a:latin typeface="Arial"/>
              <a:ea typeface="Times New Roman"/>
            </a:endParaRPr>
          </a:p>
          <a:p>
            <a:pPr marL="0" marR="28702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ar-SA" sz="29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براي </a:t>
            </a:r>
            <a:r>
              <a:rPr lang="ar-SA" sz="2900" dirty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معاينه قسمت هاي قابل بررسي بدن بكار </a:t>
            </a:r>
            <a:r>
              <a:rPr lang="ar-SA" sz="29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ميرود.</a:t>
            </a:r>
            <a:r>
              <a:rPr lang="fa-IR" sz="29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 </a:t>
            </a:r>
            <a:r>
              <a:rPr lang="ar-SA" sz="29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شامل </a:t>
            </a:r>
            <a:r>
              <a:rPr lang="ar-SA" sz="2900" dirty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لمس پوست و ایجاد فشار توسط انگشت بر روی ناحیه مورد نظر </a:t>
            </a:r>
            <a:r>
              <a:rPr lang="ar-SA" sz="29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(درک </a:t>
            </a:r>
            <a:r>
              <a:rPr lang="ar-SA" sz="2900" dirty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و تشخیص </a:t>
            </a:r>
            <a:r>
              <a:rPr lang="ar-SA" sz="29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تغییر-سختی، </a:t>
            </a:r>
            <a:r>
              <a:rPr lang="ar-SA" sz="2900" dirty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نرمی غیر طبیعی اندام زیر پوست و نیز تشخیص واکنش اندام درحال لمس</a:t>
            </a:r>
            <a:r>
              <a:rPr lang="ar-SA" sz="29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)</a:t>
            </a:r>
            <a:r>
              <a:rPr lang="fa-IR" sz="29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</a:rPr>
              <a:t>.</a:t>
            </a:r>
            <a:endParaRPr lang="en-US" sz="2900" dirty="0">
              <a:solidFill>
                <a:schemeClr val="accent5">
                  <a:lumMod val="75000"/>
                </a:schemeClr>
              </a:solidFill>
              <a:latin typeface="Franklin Gothic Medium"/>
              <a:ea typeface="Times New Roman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ar-SA" sz="2900" dirty="0">
                <a:latin typeface="Arial"/>
                <a:ea typeface="Times New Roman"/>
              </a:rPr>
              <a:t>بیمار را در وضعيت راحت و آرام براي جلوگيري از كشيدگي و انقباض عضلات (كه ممكن است يافته هاي لمس را از صحت منحرف كند</a:t>
            </a:r>
            <a:r>
              <a:rPr lang="ar-SA" sz="2900" dirty="0" smtClean="0">
                <a:latin typeface="Arial"/>
                <a:ea typeface="Times New Roman"/>
              </a:rPr>
              <a:t>)</a:t>
            </a:r>
            <a:r>
              <a:rPr lang="fa-IR" sz="2900" dirty="0" smtClean="0">
                <a:latin typeface="Arial"/>
                <a:ea typeface="Times New Roman"/>
              </a:rPr>
              <a:t> </a:t>
            </a:r>
            <a:r>
              <a:rPr lang="ar-SA" sz="2900" dirty="0" smtClean="0">
                <a:latin typeface="Arial"/>
                <a:ea typeface="Times New Roman"/>
              </a:rPr>
              <a:t>قراردهيد.</a:t>
            </a:r>
            <a:r>
              <a:rPr lang="fa-IR" sz="2900" dirty="0" smtClean="0">
                <a:latin typeface="Arial"/>
                <a:ea typeface="Times New Roman"/>
              </a:rPr>
              <a:t> </a:t>
            </a:r>
            <a:r>
              <a:rPr lang="ar-SA" sz="2900" dirty="0" smtClean="0">
                <a:latin typeface="Arial"/>
                <a:ea typeface="Times New Roman"/>
              </a:rPr>
              <a:t>قبلا </a:t>
            </a:r>
            <a:r>
              <a:rPr lang="ar-SA" sz="2900" dirty="0">
                <a:latin typeface="Arial"/>
                <a:ea typeface="Times New Roman"/>
              </a:rPr>
              <a:t>ناخنها را كوتاه و دستها را گرم </a:t>
            </a:r>
            <a:r>
              <a:rPr lang="ar-SA" sz="2900" dirty="0" smtClean="0">
                <a:latin typeface="Arial"/>
                <a:ea typeface="Times New Roman"/>
              </a:rPr>
              <a:t>كنيد</a:t>
            </a:r>
            <a:r>
              <a:rPr lang="en-US" sz="2900" dirty="0" smtClean="0">
                <a:latin typeface="Arial"/>
                <a:ea typeface="Times New Roman"/>
              </a:rPr>
              <a:t>.</a:t>
            </a:r>
            <a:endParaRPr lang="fa-IR" sz="2900" dirty="0" smtClean="0">
              <a:latin typeface="Arial"/>
              <a:ea typeface="Times New Roman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altLang="en-US" sz="2900" dirty="0" smtClean="0"/>
              <a:t>برای </a:t>
            </a:r>
            <a:r>
              <a:rPr lang="fa-IR" altLang="en-US" sz="2900" dirty="0"/>
              <a:t>تعیین خصوصیاتی نظیر قوام ـ شکل ـ حرارت  و حرکات استفاده میشود</a:t>
            </a:r>
            <a:r>
              <a:rPr lang="fa-IR" altLang="en-US" sz="2900" dirty="0" smtClean="0"/>
              <a:t>.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88"/>
    </mc:Choice>
    <mc:Fallback xmlns="">
      <p:transition spd="slow" advTm="7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85800"/>
          </a:xfrm>
        </p:spPr>
        <p:txBody>
          <a:bodyPr>
            <a:normAutofit/>
          </a:bodyPr>
          <a:lstStyle/>
          <a:p>
            <a:r>
              <a:rPr lang="fa-IR" sz="2400" dirty="0">
                <a:solidFill>
                  <a:srgbClr val="002060"/>
                </a:solidFill>
                <a:latin typeface="Symbol"/>
                <a:ea typeface="Times New Roman"/>
              </a:rPr>
              <a:t>تکنیک های اصلی معاینه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2667000" cy="3352800"/>
          </a:xfrm>
        </p:spPr>
        <p:txBody>
          <a:bodyPr>
            <a:normAutofit fontScale="85000" lnSpcReduction="10000"/>
          </a:bodyPr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914400"/>
            <a:ext cx="8610600" cy="5791200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28702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4000" b="1" dirty="0" smtClean="0">
                <a:solidFill>
                  <a:srgbClr val="FF0000"/>
                </a:solidFill>
                <a:latin typeface="Arial"/>
                <a:ea typeface="Times New Roman"/>
              </a:rPr>
              <a:t>2. لمس کردن</a:t>
            </a:r>
            <a:r>
              <a:rPr lang="en-US" altLang="en-US" sz="3300" b="1" dirty="0" smtClean="0">
                <a:cs typeface="Times New Roman" panose="02020603050405020304" pitchFamily="18" charset="0"/>
              </a:rPr>
              <a:t>Palpation</a:t>
            </a:r>
            <a:endParaRPr lang="en-US" sz="3300" b="1" dirty="0" smtClean="0">
              <a:solidFill>
                <a:srgbClr val="FF0000"/>
              </a:solidFill>
              <a:latin typeface="Arial"/>
              <a:ea typeface="Times New Roman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altLang="en-US" sz="2900" dirty="0" smtClean="0"/>
              <a:t>برای </a:t>
            </a:r>
            <a:r>
              <a:rPr lang="fa-IR" altLang="en-US" sz="2900" dirty="0"/>
              <a:t>تعیین قوام ، شکل ، اندازه و نبض دار بودن عضو از فشار نوک انگشتان استفاده کنید.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altLang="en-US" sz="2900" dirty="0"/>
              <a:t>جهت بررسی کیفیت حرارت، از پشت دست وجهت بررسی نبض از نوک انگشتان استفاد کنید.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altLang="en-US" sz="2900" dirty="0"/>
              <a:t>برای تشخیص لرزش از کف دست و جهت تعیین، وضعیت، قوام، حالت احتقان و تورم پوست از چنگ زدن آرام و آهسته با انگشتان استفاده کنید.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fa-IR" altLang="en-US" sz="2900" dirty="0"/>
              <a:t>لمس به صورت سطحی و عمقی انجام میگیرد</a:t>
            </a:r>
            <a:r>
              <a:rPr lang="fa-IR" altLang="en-US" sz="2900" dirty="0" smtClean="0"/>
              <a:t>.</a:t>
            </a:r>
            <a:endParaRPr lang="fa-IR" altLang="en-US" sz="29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4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17"/>
    </mc:Choice>
    <mc:Fallback xmlns="">
      <p:transition spd="slow" advTm="5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latin typeface="Symbol"/>
                <a:ea typeface="Times New Roman"/>
              </a:rPr>
              <a:t>لمس کردن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2667000" cy="33528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9400" y="1600200"/>
            <a:ext cx="58674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287020" indent="0" algn="just">
              <a:lnSpc>
                <a:spcPct val="105000"/>
              </a:lnSpc>
              <a:spcBef>
                <a:spcPts val="0"/>
              </a:spcBef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Picture 4" descr="C:\Users\NP\Downloads\index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8486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2"/>
    </mc:Choice>
    <mc:Fallback xmlns="">
      <p:transition spd="slow" advTm="16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latin typeface="Symbol"/>
                <a:ea typeface="Times New Roman"/>
              </a:rPr>
              <a:t>لمس کردن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2667000" cy="33528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6" name="Picture 6" descr="http://www.ised.es/wp-content/uploads/2015/03/curso-de-anatomia-palpatoria-biomecanica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198687"/>
            <a:ext cx="4248150" cy="2906713"/>
          </a:xfrm>
          <a:noFill/>
        </p:spPr>
      </p:pic>
      <p:pic>
        <p:nvPicPr>
          <p:cNvPr id="7" name="Picture 2" descr="https://www.clicktocurecancer.info/physical-examination/images/1912_252_408-child-palpate-enlarged-li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133601"/>
            <a:ext cx="4143375" cy="2971799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36"/>
    </mc:Choice>
    <mc:Fallback xmlns="">
      <p:transition spd="slow" advTm="29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latin typeface="Symbol"/>
                <a:ea typeface="Times New Roman"/>
              </a:rPr>
              <a:t>لمس کردن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2667000" cy="33528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8" name="Picture 2" descr="http://www.clicktocurecancer.info/physical-examination/images/1912_254_415-diaphragm-disord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515427"/>
            <a:ext cx="3581400" cy="2695509"/>
          </a:xfrm>
          <a:noFill/>
        </p:spPr>
      </p:pic>
      <p:pic>
        <p:nvPicPr>
          <p:cNvPr id="9" name="Picture 4" descr="https://classconnection.s3.amazonaws.com/41/flashcards/3524041/jpg/abdomen11-144031908C448F0B1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2"/>
    </mc:Choice>
    <mc:Fallback xmlns="">
      <p:transition spd="slow" advTm="2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fa-IR" sz="2400" dirty="0">
                <a:solidFill>
                  <a:srgbClr val="002060"/>
                </a:solidFill>
                <a:latin typeface="Symbol"/>
                <a:ea typeface="Times New Roman"/>
              </a:rPr>
              <a:t>تکنیک های اصلی معاینه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600200"/>
            <a:ext cx="8001000" cy="452596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buSzPts val="1100"/>
              <a:buNone/>
            </a:pPr>
            <a:r>
              <a:rPr lang="fa-IR" sz="3500" b="1" dirty="0" smtClean="0">
                <a:solidFill>
                  <a:srgbClr val="FF0000"/>
                </a:solidFill>
                <a:latin typeface="Arial"/>
                <a:ea typeface="Times New Roman"/>
              </a:rPr>
              <a:t>3. دق کردن</a:t>
            </a:r>
            <a:r>
              <a:rPr lang="en-US" altLang="en-US" sz="3000" b="1" dirty="0">
                <a:cs typeface="Times New Roman" panose="02020603050405020304" pitchFamily="18" charset="0"/>
              </a:rPr>
              <a:t>Percussion</a:t>
            </a:r>
          </a:p>
          <a:p>
            <a:pPr marL="0" lvl="0" indent="0">
              <a:lnSpc>
                <a:spcPct val="105000"/>
              </a:lnSpc>
              <a:spcBef>
                <a:spcPts val="0"/>
              </a:spcBef>
              <a:buSzPts val="1100"/>
              <a:buNone/>
            </a:pPr>
            <a:endParaRPr lang="fa-IR" sz="1700" b="1" dirty="0" smtClean="0">
              <a:solidFill>
                <a:srgbClr val="FF0000"/>
              </a:solidFill>
              <a:latin typeface="Arial"/>
              <a:ea typeface="Times New Roman"/>
            </a:endParaRPr>
          </a:p>
          <a:p>
            <a:pPr marL="0" lvl="0" indent="0">
              <a:lnSpc>
                <a:spcPct val="105000"/>
              </a:lnSpc>
              <a:spcBef>
                <a:spcPts val="0"/>
              </a:spcBef>
              <a:buSzPts val="1100"/>
              <a:buNone/>
            </a:pPr>
            <a:r>
              <a:rPr lang="ar-SA" sz="2600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 </a:t>
            </a:r>
            <a:r>
              <a:rPr lang="ar-SA" sz="2600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ایجاد ضربه </a:t>
            </a:r>
            <a:r>
              <a:rPr lang="ar-SA" sz="26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خفیف </a:t>
            </a:r>
            <a:r>
              <a:rPr lang="ar-SA" sz="2600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بر نواحی مختلف بدن و شناخت تغییرات در آن‌ها</a:t>
            </a:r>
            <a:endParaRPr lang="en-US" sz="2600" dirty="0">
              <a:solidFill>
                <a:schemeClr val="tx2">
                  <a:lumMod val="75000"/>
                </a:schemeClr>
              </a:solidFill>
              <a:latin typeface="Franklin Gothic Medium"/>
              <a:ea typeface="Times New Roman"/>
            </a:endParaRPr>
          </a:p>
          <a:p>
            <a:pPr marL="0" indent="0">
              <a:lnSpc>
                <a:spcPct val="105000"/>
              </a:lnSpc>
              <a:spcBef>
                <a:spcPts val="1200"/>
              </a:spcBef>
              <a:buNone/>
            </a:pPr>
            <a:r>
              <a:rPr lang="ar-SA" sz="2600" dirty="0">
                <a:latin typeface="Arial"/>
                <a:ea typeface="Times New Roman"/>
              </a:rPr>
              <a:t>این روش براي تعيين كردن محل،اندازه و تاييد وضعيت غيرطبيعي اعضايي كه به وسيله لمس و گوش كردن مشخص شده استفاده </a:t>
            </a:r>
            <a:r>
              <a:rPr lang="ar-SA" sz="2600" dirty="0" smtClean="0">
                <a:latin typeface="Arial"/>
                <a:ea typeface="Times New Roman"/>
              </a:rPr>
              <a:t>مي </a:t>
            </a:r>
            <a:r>
              <a:rPr lang="ar-SA" sz="2600" dirty="0">
                <a:latin typeface="Arial"/>
                <a:ea typeface="Times New Roman"/>
              </a:rPr>
              <a:t>شود.</a:t>
            </a:r>
            <a:endParaRPr lang="en-US" sz="2600" dirty="0">
              <a:latin typeface="Franklin Gothic Medium"/>
              <a:ea typeface="Times New Roman"/>
            </a:endParaRPr>
          </a:p>
          <a:p>
            <a:pPr>
              <a:lnSpc>
                <a:spcPct val="105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fa-IR" sz="2600" dirty="0">
                <a:latin typeface="Arial"/>
                <a:ea typeface="Times New Roman"/>
              </a:rPr>
              <a:t>	</a:t>
            </a:r>
            <a:r>
              <a:rPr lang="ar-SA" sz="26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روش </a:t>
            </a:r>
            <a:r>
              <a:rPr lang="ar-SA" sz="2600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مستقيم</a:t>
            </a:r>
            <a:r>
              <a:rPr lang="ar-SA" sz="26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:</a:t>
            </a:r>
            <a:r>
              <a:rPr lang="fa-IR" sz="26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 </a:t>
            </a:r>
            <a:r>
              <a:rPr lang="ar-SA" sz="2600" dirty="0" smtClean="0">
                <a:latin typeface="Arial"/>
                <a:ea typeface="Times New Roman"/>
              </a:rPr>
              <a:t>مستقيما </a:t>
            </a:r>
            <a:r>
              <a:rPr lang="ar-SA" sz="2600" dirty="0">
                <a:latin typeface="Arial"/>
                <a:ea typeface="Times New Roman"/>
              </a:rPr>
              <a:t>به سطح بدن يا به ناحيه خاص با يك يا دو </a:t>
            </a:r>
            <a:r>
              <a:rPr lang="fa-IR" sz="2600" dirty="0" smtClean="0">
                <a:latin typeface="Arial"/>
                <a:ea typeface="Times New Roman"/>
              </a:rPr>
              <a:t>	</a:t>
            </a:r>
            <a:r>
              <a:rPr lang="ar-SA" sz="2600" dirty="0" smtClean="0">
                <a:latin typeface="Arial"/>
                <a:ea typeface="Times New Roman"/>
              </a:rPr>
              <a:t>انگشت </a:t>
            </a:r>
            <a:r>
              <a:rPr lang="ar-SA" sz="2600" dirty="0">
                <a:latin typeface="Arial"/>
                <a:ea typeface="Times New Roman"/>
              </a:rPr>
              <a:t>ضربه زده مي شود </a:t>
            </a:r>
            <a:r>
              <a:rPr lang="fa-IR" sz="2600" dirty="0" smtClean="0">
                <a:latin typeface="Arial"/>
                <a:ea typeface="Times New Roman"/>
              </a:rPr>
              <a:t>.</a:t>
            </a:r>
            <a:r>
              <a:rPr lang="ar-SA" sz="2600" dirty="0" smtClean="0">
                <a:latin typeface="Arial"/>
                <a:ea typeface="Times New Roman"/>
              </a:rPr>
              <a:t>  </a:t>
            </a:r>
            <a:endParaRPr lang="en-US" sz="2600" dirty="0">
              <a:latin typeface="Franklin Gothic Medium"/>
              <a:ea typeface="Times New Roman"/>
            </a:endParaRPr>
          </a:p>
          <a:p>
            <a:pPr>
              <a:lnSpc>
                <a:spcPct val="105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fa-IR" sz="26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	</a:t>
            </a:r>
            <a:r>
              <a:rPr lang="ar-SA" sz="26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روش </a:t>
            </a:r>
            <a:r>
              <a:rPr lang="ar-SA" sz="2600" dirty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غير مستقيم</a:t>
            </a:r>
            <a:r>
              <a:rPr lang="ar-SA" sz="26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:</a:t>
            </a:r>
            <a:r>
              <a:rPr lang="fa-IR" sz="26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Times New Roman"/>
              </a:rPr>
              <a:t> </a:t>
            </a:r>
            <a:r>
              <a:rPr lang="ar-SA" sz="2600" dirty="0" smtClean="0">
                <a:latin typeface="Arial"/>
                <a:ea typeface="Times New Roman"/>
              </a:rPr>
              <a:t>انگشت </a:t>
            </a:r>
            <a:r>
              <a:rPr lang="ar-SA" sz="2600" dirty="0">
                <a:latin typeface="Arial"/>
                <a:ea typeface="Times New Roman"/>
              </a:rPr>
              <a:t>وسطي دست غيرغالب را روي ناحيه اي </a:t>
            </a:r>
            <a:r>
              <a:rPr lang="fa-IR" sz="2600" dirty="0" smtClean="0">
                <a:latin typeface="Arial"/>
                <a:ea typeface="Times New Roman"/>
              </a:rPr>
              <a:t>	</a:t>
            </a:r>
            <a:r>
              <a:rPr lang="ar-SA" sz="2600" dirty="0" smtClean="0">
                <a:latin typeface="Arial"/>
                <a:ea typeface="Times New Roman"/>
              </a:rPr>
              <a:t>از </a:t>
            </a:r>
            <a:r>
              <a:rPr lang="ar-SA" sz="2600" dirty="0">
                <a:latin typeface="Arial"/>
                <a:ea typeface="Times New Roman"/>
              </a:rPr>
              <a:t>بدن كه بايد دق شود قرار داده و با نوك انگشت وسطي دست </a:t>
            </a:r>
            <a:r>
              <a:rPr lang="fa-IR" sz="2600" dirty="0" smtClean="0">
                <a:latin typeface="Arial"/>
                <a:ea typeface="Times New Roman"/>
              </a:rPr>
              <a:t>	</a:t>
            </a:r>
            <a:r>
              <a:rPr lang="ar-SA" sz="2600" dirty="0" smtClean="0">
                <a:latin typeface="Arial"/>
                <a:ea typeface="Times New Roman"/>
              </a:rPr>
              <a:t>غالب </a:t>
            </a:r>
            <a:r>
              <a:rPr lang="ar-SA" sz="2600" dirty="0">
                <a:latin typeface="Arial"/>
                <a:ea typeface="Times New Roman"/>
              </a:rPr>
              <a:t>به مفصل انتهايي انگشتي كه روي ناحيه قرار داده ضربه زده </a:t>
            </a:r>
            <a:r>
              <a:rPr lang="fa-IR" sz="2600" dirty="0" smtClean="0">
                <a:latin typeface="Arial"/>
                <a:ea typeface="Times New Roman"/>
              </a:rPr>
              <a:t>	</a:t>
            </a:r>
            <a:r>
              <a:rPr lang="ar-SA" sz="2600" dirty="0" smtClean="0">
                <a:latin typeface="Arial"/>
                <a:ea typeface="Times New Roman"/>
              </a:rPr>
              <a:t>مي شود</a:t>
            </a:r>
            <a:r>
              <a:rPr lang="fa-IR" sz="2600" dirty="0" smtClean="0">
                <a:latin typeface="Arial"/>
                <a:ea typeface="Times New Roman"/>
              </a:rPr>
              <a:t>.</a:t>
            </a:r>
            <a:endParaRPr lang="en-US" sz="2600" dirty="0">
              <a:latin typeface="Franklin Gothic Medium"/>
              <a:ea typeface="Times New Roman"/>
            </a:endParaRP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66"/>
    </mc:Choice>
    <mc:Fallback xmlns="">
      <p:transition spd="slow" advTm="80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fa-IR" sz="3600" dirty="0" smtClean="0">
                <a:latin typeface="Symbol"/>
                <a:ea typeface="Times New Roman"/>
              </a:rPr>
              <a:t>دق کردن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10" name="Picture 2" descr="C:\Users\fan\Downloads\pic_page_07_0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6012" y="2629694"/>
            <a:ext cx="4295775" cy="2924175"/>
          </a:xfrm>
          <a:noFill/>
        </p:spPr>
      </p:pic>
      <p:pic>
        <p:nvPicPr>
          <p:cNvPr id="11" name="Picture 2" descr="http://geekymedics.com/wp-content/uploads/2013/04/bLADDER-PERCUSSION-700x3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643063"/>
            <a:ext cx="8572500" cy="4714875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05"/>
    </mc:Choice>
    <mc:Fallback xmlns="">
      <p:transition spd="slow" advTm="26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fa-IR" sz="3600" dirty="0" smtClean="0">
                <a:latin typeface="Symbol"/>
                <a:ea typeface="Times New Roman"/>
              </a:rPr>
              <a:t>دق کردن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6" name="Picture 2" descr="https://meded.ucsd.edu/clinicalmed/lungs_percussio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371600"/>
            <a:ext cx="7086600" cy="5181600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5"/>
    </mc:Choice>
    <mc:Fallback xmlns="">
      <p:transition spd="slow" advTm="12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مدرس یا مدرسین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3400" y="2057400"/>
            <a:ext cx="4040188" cy="3387725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lvl="0"/>
            <a:r>
              <a:rPr lang="fa-IR" sz="2000" dirty="0" smtClean="0">
                <a:solidFill>
                  <a:prstClr val="black"/>
                </a:solidFill>
              </a:rPr>
              <a:t> </a:t>
            </a:r>
            <a:r>
              <a:rPr lang="fa-IR" sz="2000" dirty="0">
                <a:solidFill>
                  <a:schemeClr val="tx2">
                    <a:lumMod val="50000"/>
                  </a:schemeClr>
                </a:solidFill>
              </a:rPr>
              <a:t>سیده معصومه </a:t>
            </a:r>
            <a:r>
              <a:rPr lang="fa-IR" sz="2000" dirty="0" smtClean="0">
                <a:solidFill>
                  <a:schemeClr val="tx2">
                    <a:lumMod val="50000"/>
                  </a:schemeClr>
                </a:solidFill>
              </a:rPr>
              <a:t>کاظمی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fa-IR" sz="20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r>
              <a:rPr lang="fa-IR" sz="2000" dirty="0" smtClean="0">
                <a:solidFill>
                  <a:schemeClr val="tx2">
                    <a:lumMod val="50000"/>
                  </a:schemeClr>
                </a:solidFill>
              </a:rPr>
              <a:t>کارشناس </a:t>
            </a:r>
            <a:r>
              <a:rPr lang="fa-IR" sz="2000" dirty="0">
                <a:solidFill>
                  <a:schemeClr val="tx2">
                    <a:lumMod val="50000"/>
                  </a:schemeClr>
                </a:solidFill>
              </a:rPr>
              <a:t>پرستاری-ارشد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a-IR" sz="2000" dirty="0">
                <a:solidFill>
                  <a:schemeClr val="tx2">
                    <a:lumMod val="50000"/>
                  </a:schemeClr>
                </a:solidFill>
              </a:rPr>
              <a:t>پژوهشی- ارشد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a-IR" sz="2000" dirty="0">
                <a:solidFill>
                  <a:schemeClr val="tx2">
                    <a:lumMod val="50000"/>
                  </a:schemeClr>
                </a:solidFill>
              </a:rPr>
              <a:t>آموزش جامعه نگر</a:t>
            </a:r>
          </a:p>
          <a:p>
            <a:pPr lvl="0"/>
            <a:r>
              <a:rPr lang="fa-IR" sz="2000" dirty="0" smtClean="0">
                <a:solidFill>
                  <a:schemeClr val="tx2">
                    <a:lumMod val="50000"/>
                  </a:schemeClr>
                </a:solidFill>
              </a:rPr>
              <a:t>مسول آموزش  </a:t>
            </a:r>
            <a:r>
              <a:rPr lang="fa-IR" sz="2000" dirty="0">
                <a:solidFill>
                  <a:schemeClr val="tx2">
                    <a:lumMod val="50000"/>
                  </a:schemeClr>
                </a:solidFill>
              </a:rPr>
              <a:t>بهورزی دانشگاه علوم پزشکی و خدمات بهداشتی درمانی شهید </a:t>
            </a:r>
            <a:r>
              <a:rPr lang="fa-IR" sz="2000" dirty="0" smtClean="0">
                <a:solidFill>
                  <a:schemeClr val="tx2">
                    <a:lumMod val="50000"/>
                  </a:schemeClr>
                </a:solidFill>
              </a:rPr>
              <a:t>بهشتی</a:t>
            </a:r>
            <a:endParaRPr lang="fa-IR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a-IR" sz="2000" dirty="0" smtClean="0">
                <a:cs typeface="B Yagut" panose="00000400000000000000" pitchFamily="2" charset="-78"/>
              </a:rPr>
              <a:t>حیطه درس:</a:t>
            </a:r>
            <a:r>
              <a:rPr lang="fa-IR" sz="2000" dirty="0">
                <a:solidFill>
                  <a:schemeClr val="tx2">
                    <a:lumMod val="50000"/>
                  </a:schemeClr>
                </a:solidFill>
              </a:rPr>
              <a:t> آشنایی با نحوه معاینات فیزیکی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r" rtl="1">
              <a:buNone/>
            </a:pPr>
            <a:endParaRPr lang="fa-IR" sz="2000" dirty="0" smtClean="0">
              <a:solidFill>
                <a:srgbClr val="FF0000"/>
              </a:solidFill>
              <a:cs typeface="B Yagut" panose="00000400000000000000" pitchFamily="2" charset="-78"/>
            </a:endParaRPr>
          </a:p>
          <a:p>
            <a:r>
              <a:rPr lang="fa-IR" sz="2000" dirty="0"/>
              <a:t>تاریخ </a:t>
            </a:r>
            <a:r>
              <a:rPr lang="fa-IR" sz="2000" dirty="0" smtClean="0"/>
              <a:t>آخرین </a:t>
            </a:r>
            <a:r>
              <a:rPr lang="fa-IR" sz="2000" dirty="0"/>
              <a:t>بازنگری: </a:t>
            </a:r>
            <a:r>
              <a:rPr lang="fa-IR" sz="2000" dirty="0" smtClean="0">
                <a:cs typeface="B Yagut" panose="00000400000000000000" pitchFamily="2" charset="-78"/>
              </a:rPr>
              <a:t>8 اردیبهشت 1399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نوبت تهیه: 1 </a:t>
            </a:r>
            <a:endParaRPr lang="fa-IR" sz="2000" dirty="0"/>
          </a:p>
          <a:p>
            <a:pPr lvl="0"/>
            <a:r>
              <a:rPr lang="fa-IR" sz="2000" dirty="0" smtClean="0">
                <a:cs typeface="B Yagut" panose="00000400000000000000" pitchFamily="2" charset="-78"/>
              </a:rPr>
              <a:t> نام فایل: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cs typeface="B Yagut" panose="00000400000000000000" pitchFamily="2" charset="-78"/>
              </a:rPr>
              <a:t>PE-fasle4-moayeneh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-balini-koliyat-va-vaziyate-omomi-bimar-edi1</a:t>
            </a:r>
            <a:endParaRPr lang="fa-IR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r" rtl="1">
              <a:buNone/>
            </a:pPr>
            <a:r>
              <a:rPr lang="fa-IR" sz="1800" i="1" dirty="0" smtClean="0">
                <a:cs typeface="B Yagut" panose="00000400000000000000" pitchFamily="2" charset="-78"/>
              </a:rPr>
              <a:t>  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pic>
        <p:nvPicPr>
          <p:cNvPr id="9" name="Picture 2" descr="G:\انتقالی98\عکس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1143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2"/>
    </mc:Choice>
    <mc:Fallback xmlns="">
      <p:transition spd="slow" advTm="2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78" y="318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sz="3100" dirty="0">
                <a:solidFill>
                  <a:prstClr val="black"/>
                </a:solidFill>
                <a:latin typeface="Symbol"/>
                <a:ea typeface="Times New Roman"/>
              </a:rPr>
              <a:t>تکنیک های اصلی معاینه</a:t>
            </a:r>
            <a:r>
              <a:rPr lang="fa-IR" b="1" dirty="0" smtClean="0">
                <a:cs typeface="B Yagut" panose="00000400000000000000" pitchFamily="2" charset="-78"/>
              </a:rPr>
              <a:t/>
            </a:r>
            <a:br>
              <a:rPr lang="fa-IR" b="1" dirty="0" smtClean="0">
                <a:cs typeface="B Yagut" panose="00000400000000000000" pitchFamily="2" charset="-78"/>
              </a:rPr>
            </a:br>
            <a:r>
              <a:rPr lang="fa-IR" b="1" dirty="0" smtClean="0">
                <a:cs typeface="B Yagut" panose="00000400000000000000" pitchFamily="2" charset="-78"/>
              </a:rPr>
              <a:t>گوش کردن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pPr marL="0" lvl="0" indent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fa-IR" dirty="0" smtClean="0">
                <a:latin typeface="Arial"/>
                <a:ea typeface="Times New Roman"/>
                <a:cs typeface="B Titr"/>
              </a:rPr>
              <a:t>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6" name="Picture 5" descr="C:\Users\NP\Downloads\index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5029200" cy="55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6"/>
    </mc:Choice>
    <mc:Fallback xmlns="">
      <p:transition spd="slow" advTm="6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fa-IR" sz="2800" dirty="0">
                <a:solidFill>
                  <a:srgbClr val="002060"/>
                </a:solidFill>
                <a:latin typeface="Symbol"/>
                <a:ea typeface="Times New Roman"/>
              </a:rPr>
              <a:t>تکنیک های اصلی معاینه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782" y="1371600"/>
            <a:ext cx="8534400" cy="4648200"/>
          </a:xfrm>
        </p:spPr>
        <p:txBody>
          <a:bodyPr>
            <a:normAutofit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fa-IR" sz="3200" b="1" dirty="0">
                <a:solidFill>
                  <a:srgbClr val="FF0000"/>
                </a:solidFill>
                <a:latin typeface="Arial"/>
                <a:ea typeface="Times New Roman"/>
              </a:rPr>
              <a:t> 4)</a:t>
            </a:r>
            <a:r>
              <a:rPr lang="fa-IR" sz="3200" b="1" dirty="0" smtClean="0">
                <a:solidFill>
                  <a:srgbClr val="FF0000"/>
                </a:solidFill>
                <a:latin typeface="Arial"/>
                <a:ea typeface="Times New Roman"/>
              </a:rPr>
              <a:t>سمع یا </a:t>
            </a:r>
            <a:r>
              <a:rPr lang="ar-SA" sz="3200" b="1" dirty="0" smtClean="0">
                <a:solidFill>
                  <a:srgbClr val="FF0000"/>
                </a:solidFill>
                <a:latin typeface="Arial"/>
                <a:ea typeface="Times New Roman"/>
              </a:rPr>
              <a:t>گوش </a:t>
            </a:r>
            <a:r>
              <a:rPr lang="ar-SA" sz="3200" b="1" dirty="0">
                <a:solidFill>
                  <a:srgbClr val="FF0000"/>
                </a:solidFill>
                <a:latin typeface="Arial"/>
                <a:ea typeface="Times New Roman"/>
              </a:rPr>
              <a:t>کردن </a:t>
            </a:r>
            <a:r>
              <a:rPr lang="en-US" altLang="en-US" b="1" dirty="0" smtClean="0">
                <a:cs typeface="Times New Roman" panose="02020603050405020304" pitchFamily="18" charset="0"/>
              </a:rPr>
              <a:t>Auscultation</a:t>
            </a:r>
            <a:endParaRPr lang="fa-IR" altLang="en-US" b="1" dirty="0" smtClean="0">
              <a:cs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endParaRPr lang="en-US" sz="500" b="1" dirty="0">
              <a:solidFill>
                <a:srgbClr val="FF0000"/>
              </a:solidFill>
              <a:latin typeface="Franklin Gothic Medium"/>
              <a:ea typeface="Times New Roman"/>
            </a:endParaRPr>
          </a:p>
          <a:p>
            <a:pPr marL="0" indent="0" algn="just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ar-SA" dirty="0">
                <a:latin typeface="Symbol"/>
                <a:ea typeface="Times New Roman"/>
              </a:rPr>
              <a:t>از آنجا كه صداهاي غيرطبيعي مي تواند فقط در مقايسه با كيفيت طبيعي صداها شناخته شود </a:t>
            </a:r>
            <a:r>
              <a:rPr lang="fa-IR" dirty="0" smtClean="0">
                <a:latin typeface="Symbol"/>
                <a:ea typeface="Times New Roman"/>
              </a:rPr>
              <a:t>شما، </a:t>
            </a:r>
            <a:r>
              <a:rPr lang="ar-SA" dirty="0" smtClean="0">
                <a:latin typeface="Symbol"/>
                <a:ea typeface="Times New Roman"/>
              </a:rPr>
              <a:t>بايد </a:t>
            </a:r>
            <a:r>
              <a:rPr lang="ar-SA" dirty="0">
                <a:latin typeface="Symbol"/>
                <a:ea typeface="Times New Roman"/>
              </a:rPr>
              <a:t>گوش كردن انواع صداهايي مانند </a:t>
            </a:r>
            <a:r>
              <a:rPr lang="ar-SA" dirty="0">
                <a:latin typeface="Arial"/>
                <a:ea typeface="Times New Roman"/>
              </a:rPr>
              <a:t>شنیدن وضعیت </a:t>
            </a:r>
            <a:r>
              <a:rPr lang="ar-SA" dirty="0" smtClean="0">
                <a:latin typeface="Arial"/>
                <a:ea typeface="Times New Roman"/>
              </a:rPr>
              <a:t>صوتی</a:t>
            </a:r>
            <a:r>
              <a:rPr lang="fa-IR" dirty="0" smtClean="0">
                <a:latin typeface="Arial"/>
                <a:ea typeface="Times New Roman"/>
              </a:rPr>
              <a:t> </a:t>
            </a:r>
            <a:r>
              <a:rPr lang="ar-SA" dirty="0" smtClean="0">
                <a:latin typeface="Arial"/>
                <a:ea typeface="Times New Roman"/>
              </a:rPr>
              <a:t>اندام‌ها </a:t>
            </a:r>
            <a:r>
              <a:rPr lang="ar-SA" dirty="0">
                <a:latin typeface="Arial"/>
                <a:ea typeface="Times New Roman"/>
              </a:rPr>
              <a:t>شامل قلب</a:t>
            </a:r>
            <a:r>
              <a:rPr lang="ar-SA" dirty="0">
                <a:latin typeface="Franklin Gothic Medium"/>
                <a:ea typeface="Times New Roman"/>
              </a:rPr>
              <a:t>٬</a:t>
            </a:r>
            <a:r>
              <a:rPr lang="ar-SA" dirty="0">
                <a:latin typeface="Arial"/>
                <a:ea typeface="Times New Roman"/>
              </a:rPr>
              <a:t> ریه</a:t>
            </a:r>
            <a:r>
              <a:rPr lang="ar-SA" dirty="0" smtClean="0">
                <a:latin typeface="Franklin Gothic Medium"/>
                <a:ea typeface="Times New Roman"/>
              </a:rPr>
              <a:t>٬</a:t>
            </a:r>
            <a:r>
              <a:rPr lang="fa-IR" dirty="0" smtClean="0">
                <a:latin typeface="Franklin Gothic Medium"/>
                <a:ea typeface="Times New Roman"/>
              </a:rPr>
              <a:t> </a:t>
            </a:r>
            <a:r>
              <a:rPr lang="ar-SA" dirty="0" smtClean="0">
                <a:latin typeface="Arial"/>
                <a:ea typeface="Times New Roman"/>
              </a:rPr>
              <a:t>حرکات </a:t>
            </a:r>
            <a:r>
              <a:rPr lang="ar-SA" dirty="0">
                <a:latin typeface="Arial"/>
                <a:ea typeface="Times New Roman"/>
              </a:rPr>
              <a:t>دودی روده و غیره</a:t>
            </a:r>
            <a:r>
              <a:rPr lang="ar-SA" dirty="0">
                <a:latin typeface="Symbol"/>
                <a:ea typeface="Times New Roman"/>
              </a:rPr>
              <a:t> </a:t>
            </a:r>
            <a:r>
              <a:rPr lang="ar-SA" dirty="0" smtClean="0">
                <a:latin typeface="Symbol"/>
                <a:ea typeface="Times New Roman"/>
              </a:rPr>
              <a:t>كه</a:t>
            </a:r>
            <a:r>
              <a:rPr lang="fa-IR" dirty="0" smtClean="0">
                <a:latin typeface="Symbol"/>
                <a:ea typeface="Times New Roman"/>
              </a:rPr>
              <a:t> </a:t>
            </a:r>
            <a:r>
              <a:rPr lang="ar-SA" dirty="0" smtClean="0">
                <a:latin typeface="Symbol"/>
                <a:ea typeface="Times New Roman"/>
              </a:rPr>
              <a:t>معمولا </a:t>
            </a:r>
            <a:r>
              <a:rPr lang="ar-SA" dirty="0">
                <a:latin typeface="Symbol"/>
                <a:ea typeface="Times New Roman"/>
              </a:rPr>
              <a:t>در قسمت </a:t>
            </a:r>
            <a:r>
              <a:rPr lang="ar-SA" dirty="0" smtClean="0">
                <a:latin typeface="Symbol"/>
                <a:ea typeface="Times New Roman"/>
              </a:rPr>
              <a:t>هاي </a:t>
            </a:r>
            <a:r>
              <a:rPr lang="ar-SA" dirty="0">
                <a:latin typeface="Symbol"/>
                <a:ea typeface="Times New Roman"/>
              </a:rPr>
              <a:t>مختلف بدن شنيده مي شود تجربه نمايد</a:t>
            </a:r>
            <a:r>
              <a:rPr lang="ar-SA" dirty="0" smtClean="0">
                <a:latin typeface="Symbol"/>
                <a:ea typeface="Times New Roman"/>
              </a:rPr>
              <a:t>.</a:t>
            </a:r>
            <a:r>
              <a:rPr lang="fa-IR" dirty="0" smtClean="0">
                <a:latin typeface="Symbol"/>
                <a:ea typeface="Times New Roman"/>
              </a:rPr>
              <a:t> </a:t>
            </a:r>
          </a:p>
          <a:p>
            <a:pPr marL="0" indent="0" algn="just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ar-SA" dirty="0" smtClean="0">
                <a:solidFill>
                  <a:schemeClr val="tx2">
                    <a:lumMod val="75000"/>
                  </a:schemeClr>
                </a:solidFill>
                <a:latin typeface="Symbol"/>
                <a:ea typeface="Times New Roman"/>
              </a:rPr>
              <a:t>از </a:t>
            </a:r>
            <a:r>
              <a:rPr lang="ar-SA" dirty="0">
                <a:solidFill>
                  <a:schemeClr val="tx2">
                    <a:lumMod val="75000"/>
                  </a:schemeClr>
                </a:solidFill>
                <a:latin typeface="Symbol"/>
                <a:ea typeface="Times New Roman"/>
              </a:rPr>
              <a:t>اين روش </a:t>
            </a:r>
            <a:r>
              <a:rPr lang="ar-SA" dirty="0" smtClean="0">
                <a:solidFill>
                  <a:schemeClr val="tx2">
                    <a:lumMod val="75000"/>
                  </a:schemeClr>
                </a:solidFill>
                <a:latin typeface="Symbol"/>
                <a:ea typeface="Times New Roman"/>
              </a:rPr>
              <a:t>بايد </a:t>
            </a:r>
            <a:r>
              <a:rPr lang="ar-SA" dirty="0">
                <a:solidFill>
                  <a:schemeClr val="tx2">
                    <a:lumMod val="75000"/>
                  </a:schemeClr>
                </a:solidFill>
                <a:latin typeface="Symbol"/>
                <a:ea typeface="Times New Roman"/>
              </a:rPr>
              <a:t>همراه با مهارت هاي ديگر نظير</a:t>
            </a:r>
            <a:r>
              <a:rPr lang="ar-SA" dirty="0" smtClean="0">
                <a:solidFill>
                  <a:schemeClr val="tx2">
                    <a:lumMod val="75000"/>
                  </a:schemeClr>
                </a:solidFill>
                <a:latin typeface="Symbol"/>
                <a:ea typeface="Times New Roman"/>
              </a:rPr>
              <a:t>:</a:t>
            </a:r>
            <a:r>
              <a:rPr lang="fa-IR" dirty="0" smtClean="0">
                <a:solidFill>
                  <a:schemeClr val="tx2">
                    <a:lumMod val="75000"/>
                  </a:schemeClr>
                </a:solidFill>
                <a:latin typeface="Symbol"/>
                <a:ea typeface="Times New Roman"/>
              </a:rPr>
              <a:t> </a:t>
            </a:r>
            <a:r>
              <a:rPr lang="ar-SA" dirty="0" smtClean="0">
                <a:solidFill>
                  <a:schemeClr val="tx2">
                    <a:lumMod val="75000"/>
                  </a:schemeClr>
                </a:solidFill>
                <a:latin typeface="Symbol"/>
                <a:ea typeface="Times New Roman"/>
              </a:rPr>
              <a:t>مشاهده،</a:t>
            </a:r>
            <a:r>
              <a:rPr lang="fa-IR" dirty="0" smtClean="0">
                <a:solidFill>
                  <a:schemeClr val="tx2">
                    <a:lumMod val="75000"/>
                  </a:schemeClr>
                </a:solidFill>
                <a:latin typeface="Symbol"/>
                <a:ea typeface="Times New Roman"/>
              </a:rPr>
              <a:t> </a:t>
            </a:r>
            <a:r>
              <a:rPr lang="ar-SA" dirty="0" smtClean="0">
                <a:solidFill>
                  <a:schemeClr val="tx2">
                    <a:lumMod val="75000"/>
                  </a:schemeClr>
                </a:solidFill>
                <a:latin typeface="Symbol"/>
                <a:ea typeface="Times New Roman"/>
              </a:rPr>
              <a:t>لمس </a:t>
            </a:r>
            <a:r>
              <a:rPr lang="ar-SA" dirty="0">
                <a:solidFill>
                  <a:schemeClr val="tx2">
                    <a:lumMod val="75000"/>
                  </a:schemeClr>
                </a:solidFill>
                <a:latin typeface="Symbol"/>
                <a:ea typeface="Times New Roman"/>
              </a:rPr>
              <a:t>و دق استفاده </a:t>
            </a:r>
            <a:r>
              <a:rPr lang="ar-SA" dirty="0" smtClean="0">
                <a:solidFill>
                  <a:schemeClr val="tx2">
                    <a:lumMod val="75000"/>
                  </a:schemeClr>
                </a:solidFill>
                <a:latin typeface="Symbol"/>
                <a:ea typeface="Times New Roman"/>
              </a:rPr>
              <a:t>كرد.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Franklin Gothic Medium"/>
              <a:ea typeface="Times New Roman"/>
            </a:endParaRPr>
          </a:p>
          <a:p>
            <a:pPr algn="r" rtl="1"/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7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11"/>
    </mc:Choice>
    <mc:Fallback xmlns="">
      <p:transition spd="slow" advTm="54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fa-IR" sz="2800" dirty="0">
                <a:solidFill>
                  <a:prstClr val="black"/>
                </a:solidFill>
                <a:latin typeface="Symbol"/>
                <a:ea typeface="Times New Roman"/>
              </a:rPr>
              <a:t>تکنیک های اصلی معاینه</a:t>
            </a:r>
            <a:endParaRPr lang="en-US" sz="3600" b="1" dirty="0">
              <a:cs typeface="B Yagut" panose="00000400000000000000" pitchFamily="2" charset="-78"/>
            </a:endParaRPr>
          </a:p>
        </p:txBody>
      </p:sp>
      <p:pic>
        <p:nvPicPr>
          <p:cNvPr id="1026" name="Picture 2" descr="C:\Users\m.kazemi\Desktop\PE-5\سم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0848"/>
            <a:ext cx="7755841" cy="642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3"/>
    </mc:Choice>
    <mc:Fallback xmlns="">
      <p:transition spd="slow" advTm="1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fa-IR" b="1" dirty="0" smtClean="0">
                <a:cs typeface="B Yagut" panose="00000400000000000000" pitchFamily="2" charset="-78"/>
              </a:rPr>
              <a:t>گوش کردن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pPr marL="0" lvl="0" indent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fa-IR" dirty="0" smtClean="0">
                <a:latin typeface="Arial"/>
                <a:ea typeface="Times New Roman"/>
                <a:cs typeface="B Titr"/>
              </a:rPr>
              <a:t>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5" name="Picture 2" descr="https://classconnection.s3.amazonaws.com/418/flashcards/992418/png/screen_shot_2012-02-21_at_4.41.34_pm132986051030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1" y="1447800"/>
            <a:ext cx="8072437" cy="5201443"/>
          </a:xfr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7"/>
    </mc:Choice>
    <mc:Fallback xmlns="">
      <p:transition spd="slow" advTm="1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/>
            </a:r>
            <a:br>
              <a:rPr lang="fa-IR" dirty="0"/>
            </a:br>
            <a:r>
              <a:rPr lang="fa-IR" sz="4000" dirty="0"/>
              <a:t>معاینه </a:t>
            </a:r>
            <a:r>
              <a:rPr lang="fa-IR" sz="4000" dirty="0" smtClean="0"/>
              <a:t>بالینی-«</a:t>
            </a:r>
            <a:r>
              <a:rPr lang="fa-IR" sz="4000" dirty="0"/>
              <a:t>از سر تا شست پا» شامل</a:t>
            </a:r>
            <a:r>
              <a:rPr lang="fa-IR" sz="4000" dirty="0" smtClean="0"/>
              <a:t>:</a:t>
            </a:r>
            <a:r>
              <a:rPr lang="fa-IR" b="1" dirty="0" smtClean="0">
                <a:cs typeface="B Yagut" panose="00000400000000000000" pitchFamily="2" charset="-78"/>
              </a:rPr>
              <a:t/>
            </a:r>
            <a:br>
              <a:rPr lang="fa-IR" b="1" dirty="0" smtClean="0">
                <a:cs typeface="B Yagut" panose="00000400000000000000" pitchFamily="2" charset="-78"/>
              </a:rPr>
            </a:b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78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Yagut" panose="00000400000000000000" pitchFamily="2" charset="-78"/>
              </a:rPr>
              <a:t>بررسی وضعیت </a:t>
            </a:r>
            <a:r>
              <a:rPr lang="fa-IR" dirty="0">
                <a:solidFill>
                  <a:srgbClr val="FF0000"/>
                </a:solidFill>
              </a:rPr>
              <a:t>عمومی بیمار(برانداز </a:t>
            </a:r>
            <a:r>
              <a:rPr lang="fa-IR" dirty="0" smtClean="0">
                <a:solidFill>
                  <a:srgbClr val="FF0000"/>
                </a:solidFill>
              </a:rPr>
              <a:t>کلی)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a-IR" sz="2800" dirty="0" smtClean="0">
                <a:solidFill>
                  <a:srgbClr val="002060"/>
                </a:solidFill>
                <a:cs typeface="B Yagut" panose="00000400000000000000" pitchFamily="2" charset="-78"/>
              </a:rPr>
              <a:t>وضعیت کلی سلامتی، قد، بنیه و تکامل جنسی بیمار را مشاهده کنید. </a:t>
            </a:r>
            <a:r>
              <a:rPr lang="fa-IR" sz="2800" dirty="0" smtClean="0">
                <a:cs typeface="B Yagut" panose="00000400000000000000" pitchFamily="2" charset="-78"/>
              </a:rPr>
              <a:t>وزن و قد بیمار را تعیین کنید. به طرز قرارگیری بدن، فعالیت حرکتی و راه رفتن، لباس پوشیدن، آراستگی و بهداشت شخصی، و هرگونه بوی بدن یا نفس توجه کنید. تظاهرات صورتی بیمار را تحت نظر داشته باشید و به رفتار، عاطفه و واکنش های وی به افراد و اشیاء محیط توجه کنید. به نحوه صحبت کردن بیمار گوش دهید و حالت آگاهی یا سطح هوشیاری وی را مورد توجه قرار دهید.</a:t>
            </a: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0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3"/>
    </mc:Choice>
    <mc:Fallback xmlns="">
      <p:transition spd="slow" advTm="6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fa-IR" sz="2800" dirty="0" smtClean="0">
                <a:solidFill>
                  <a:srgbClr val="002060"/>
                </a:solidFill>
              </a:rPr>
              <a:t> </a:t>
            </a:r>
            <a:r>
              <a:rPr lang="fa-IR" sz="2800" dirty="0">
                <a:solidFill>
                  <a:srgbClr val="002060"/>
                </a:solidFill>
              </a:rPr>
              <a:t>بررسی وضعیت عمومی </a:t>
            </a:r>
            <a:r>
              <a:rPr lang="fa-IR" sz="2800" dirty="0" smtClean="0">
                <a:solidFill>
                  <a:srgbClr val="002060"/>
                </a:solidFill>
              </a:rPr>
              <a:t>بیمار </a:t>
            </a:r>
            <a:r>
              <a:rPr lang="en-US" altLang="en-US" sz="2800" dirty="0" smtClean="0">
                <a:solidFill>
                  <a:srgbClr val="002060"/>
                </a:solidFill>
                <a:cs typeface="B Sahar" pitchFamily="2" charset="-78"/>
              </a:rPr>
              <a:t>General </a:t>
            </a:r>
            <a:r>
              <a:rPr lang="en-US" altLang="en-US" sz="2800" dirty="0" err="1" smtClean="0">
                <a:solidFill>
                  <a:srgbClr val="002060"/>
                </a:solidFill>
                <a:cs typeface="B Sahar" pitchFamily="2" charset="-78"/>
              </a:rPr>
              <a:t>Appiereance</a:t>
            </a:r>
            <a:r>
              <a:rPr lang="fa-IR" altLang="en-US" sz="2800" dirty="0" smtClean="0">
                <a:solidFill>
                  <a:srgbClr val="002060"/>
                </a:solidFill>
                <a:cs typeface="B Sahar" pitchFamily="2" charset="-78"/>
              </a:rPr>
              <a:t>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fa-IR" sz="2400" b="1" dirty="0" smtClean="0">
                <a:solidFill>
                  <a:srgbClr val="FF0000"/>
                </a:solidFill>
                <a:latin typeface="Franklin Gothic Medium"/>
                <a:ea typeface="Times New Roman"/>
              </a:rPr>
              <a:t>وضعیت ظاهری سلامتی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400" dirty="0" smtClean="0">
                <a:latin typeface="Franklin Gothic Medium"/>
                <a:ea typeface="Times New Roman"/>
              </a:rPr>
              <a:t>یافته های احتمالی : قوی بنیه، ضعیف، ناخوشی حاد یا مزمن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fa-IR" sz="2400" b="1" dirty="0" smtClean="0">
                <a:solidFill>
                  <a:srgbClr val="FF0000"/>
                </a:solidFill>
                <a:latin typeface="Franklin Gothic Medium"/>
                <a:ea typeface="Times New Roman"/>
              </a:rPr>
              <a:t>دیسترس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400" dirty="0" smtClean="0">
                <a:latin typeface="Franklin Gothic Medium"/>
                <a:ea typeface="Times New Roman"/>
              </a:rPr>
              <a:t>یافته ها ی احتمالی : تنفس دشوار ، تعریق ، لرزش و حالت درد یا ناراحتی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fa-IR" sz="2400" b="1" dirty="0" smtClean="0">
                <a:solidFill>
                  <a:srgbClr val="FF0000"/>
                </a:solidFill>
                <a:latin typeface="Franklin Gothic Medium"/>
                <a:ea typeface="Times New Roman"/>
              </a:rPr>
              <a:t>رنگ پوست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400" dirty="0" smtClean="0">
                <a:latin typeface="Franklin Gothic Medium"/>
                <a:ea typeface="Times New Roman"/>
              </a:rPr>
              <a:t>یافته های احتمالی  : رنگ پریدگی ، سیانوز ، زردی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fa-IR" sz="2400" b="1" dirty="0" smtClean="0">
                <a:solidFill>
                  <a:srgbClr val="FF0000"/>
                </a:solidFill>
                <a:latin typeface="Franklin Gothic Medium"/>
                <a:ea typeface="Times New Roman"/>
              </a:rPr>
              <a:t>رشد جنسی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400" dirty="0" smtClean="0">
                <a:latin typeface="Franklin Gothic Medium"/>
                <a:ea typeface="Times New Roman"/>
              </a:rPr>
              <a:t> یافته های احتمالی : موی صورت ، تغییرات صدا ، رشد پستان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74"/>
    </mc:Choice>
    <mc:Fallback xmlns="">
      <p:transition spd="slow" advTm="5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solidFill>
                  <a:prstClr val="black"/>
                </a:solidFill>
              </a:rPr>
              <a:t> </a:t>
            </a:r>
            <a:r>
              <a:rPr lang="fa-IR" sz="3200" dirty="0">
                <a:solidFill>
                  <a:srgbClr val="002060"/>
                </a:solidFill>
              </a:rPr>
              <a:t>بررسی وضعیت عمومی بیمار(برانداز کلی )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fa-IR" sz="3400" b="1" dirty="0">
                <a:solidFill>
                  <a:srgbClr val="FF0000"/>
                </a:solidFill>
                <a:latin typeface="Franklin Gothic Medium"/>
                <a:ea typeface="Times New Roman"/>
              </a:rPr>
              <a:t>رشد </a:t>
            </a:r>
            <a:r>
              <a:rPr lang="fa-IR" sz="3400" b="1" dirty="0" smtClean="0">
                <a:solidFill>
                  <a:srgbClr val="FF0000"/>
                </a:solidFill>
                <a:latin typeface="Franklin Gothic Medium"/>
                <a:ea typeface="Times New Roman"/>
              </a:rPr>
              <a:t>جسمی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600" b="1" dirty="0">
                <a:solidFill>
                  <a:srgbClr val="FF0000"/>
                </a:solidFill>
                <a:latin typeface="Franklin Gothic Medium"/>
                <a:ea typeface="Times New Roman"/>
              </a:rPr>
              <a:t>قد و هیکل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400" dirty="0">
                <a:latin typeface="Franklin Gothic Medium"/>
                <a:ea typeface="Times New Roman"/>
              </a:rPr>
              <a:t>یافته های احتمالی  : بلند قد ، کوتاه قد ، عضلانی ، اندام های بلند نامتناسب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400" dirty="0" smtClean="0">
                <a:solidFill>
                  <a:srgbClr val="FF0000"/>
                </a:solidFill>
                <a:latin typeface="Franklin Gothic Medium"/>
                <a:ea typeface="Times New Roman"/>
              </a:rPr>
              <a:t>وزن  بر اساس برانداز کلی یا اندازه گیری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400" dirty="0" smtClean="0">
                <a:latin typeface="Franklin Gothic Medium"/>
                <a:ea typeface="Times New Roman"/>
              </a:rPr>
              <a:t>یافته های احتمالی : تکیده ، لاغر ، تپل ، چاق </a:t>
            </a:r>
            <a:endParaRPr lang="fa-IR" sz="2400" dirty="0">
              <a:latin typeface="Franklin Gothic Medium"/>
              <a:ea typeface="Times New Roman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400" dirty="0" smtClean="0">
                <a:latin typeface="Arial"/>
                <a:ea typeface="Times New Roman"/>
              </a:rPr>
              <a:t>(وزن </a:t>
            </a:r>
            <a:r>
              <a:rPr lang="fa-IR" sz="2400" dirty="0">
                <a:latin typeface="Arial"/>
                <a:ea typeface="Times New Roman"/>
              </a:rPr>
              <a:t>فعلی وتغییرات اخیر </a:t>
            </a:r>
            <a:r>
              <a:rPr lang="fa-IR" sz="2400" dirty="0" smtClean="0">
                <a:latin typeface="Arial"/>
                <a:ea typeface="Times New Roman"/>
              </a:rPr>
              <a:t>وزن </a:t>
            </a:r>
            <a:r>
              <a:rPr lang="fa-IR" sz="2400" dirty="0">
                <a:latin typeface="Arial"/>
                <a:ea typeface="Times New Roman"/>
              </a:rPr>
              <a:t>به صورت تنگ یا گشاد شدن لباس بیمارنسبت به </a:t>
            </a:r>
            <a:r>
              <a:rPr lang="fa-IR" sz="2400" dirty="0" smtClean="0">
                <a:latin typeface="Arial"/>
                <a:ea typeface="Times New Roman"/>
              </a:rPr>
              <a:t>قبل)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400" dirty="0" smtClean="0">
                <a:latin typeface="Arial"/>
                <a:ea typeface="Times New Roman"/>
              </a:rPr>
              <a:t> </a:t>
            </a:r>
            <a:r>
              <a:rPr lang="fa-IR" sz="2400" dirty="0">
                <a:latin typeface="Arial"/>
                <a:ea typeface="Times New Roman"/>
              </a:rPr>
              <a:t>اندازه گیری قد و وزن بیمار </a:t>
            </a:r>
            <a:r>
              <a:rPr lang="fa-IR" sz="2400" dirty="0" smtClean="0">
                <a:latin typeface="Arial"/>
                <a:ea typeface="Times New Roman"/>
              </a:rPr>
              <a:t>جهت </a:t>
            </a:r>
            <a:r>
              <a:rPr lang="fa-IR" sz="2400" dirty="0">
                <a:latin typeface="Arial"/>
                <a:ea typeface="Times New Roman"/>
              </a:rPr>
              <a:t>محاسبه  توده بدن که نشانگر چربی بدن بوده </a:t>
            </a:r>
            <a:r>
              <a:rPr lang="fa-IR" sz="2400" dirty="0" smtClean="0">
                <a:latin typeface="Arial"/>
                <a:ea typeface="Times New Roman"/>
              </a:rPr>
              <a:t>می </a:t>
            </a:r>
            <a:r>
              <a:rPr lang="fa-IR" sz="2400" dirty="0">
                <a:latin typeface="Arial"/>
                <a:ea typeface="Times New Roman"/>
              </a:rPr>
              <a:t>باشد.</a:t>
            </a:r>
            <a:endParaRPr lang="en-US" sz="2400" dirty="0">
              <a:latin typeface="Franklin Gothic Medium"/>
              <a:ea typeface="Times New Roman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400" dirty="0">
                <a:latin typeface="Arial"/>
                <a:ea typeface="Times New Roman"/>
              </a:rPr>
              <a:t>روش محاسبه اندکس توده </a:t>
            </a:r>
            <a:r>
              <a:rPr lang="fa-IR" sz="2400" dirty="0" smtClean="0">
                <a:latin typeface="Arial"/>
                <a:ea typeface="Times New Roman"/>
              </a:rPr>
              <a:t>بدن یا </a:t>
            </a:r>
            <a:r>
              <a:rPr lang="en-US" sz="2400" dirty="0" smtClean="0">
                <a:latin typeface="Arial"/>
                <a:ea typeface="Times New Roman"/>
              </a:rPr>
              <a:t>BMI</a:t>
            </a:r>
            <a:endParaRPr lang="fa-IR" sz="2400" dirty="0" smtClean="0">
              <a:latin typeface="Arial"/>
              <a:ea typeface="Times New Roman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ea typeface="Times New Roman"/>
              </a:rPr>
              <a:t>BMI </a:t>
            </a:r>
            <a:r>
              <a:rPr lang="fa-IR" sz="2800" b="1" dirty="0" smtClean="0">
                <a:solidFill>
                  <a:srgbClr val="FF0000"/>
                </a:solidFill>
                <a:latin typeface="Arial"/>
                <a:ea typeface="Times New Roman"/>
              </a:rPr>
              <a:t>  </a:t>
            </a:r>
            <a:r>
              <a:rPr lang="fa-IR" sz="2800" b="1" dirty="0">
                <a:solidFill>
                  <a:srgbClr val="FF0000"/>
                </a:solidFill>
                <a:latin typeface="Arial"/>
                <a:ea typeface="Times New Roman"/>
              </a:rPr>
              <a:t>مساوی است با وزن برحسب کیلوگرم / قد برحسب متر مربع(یا متر به توان 2)</a:t>
            </a:r>
            <a:endParaRPr lang="en-US" sz="2800" b="1" dirty="0">
              <a:solidFill>
                <a:srgbClr val="FF0000"/>
              </a:solidFill>
              <a:latin typeface="Arial"/>
              <a:ea typeface="Times New Roman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400" dirty="0">
              <a:latin typeface="Franklin Gothic Medium"/>
              <a:ea typeface="Times New Roman"/>
              <a:cs typeface="Tahoma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0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26"/>
    </mc:Choice>
    <mc:Fallback xmlns="">
      <p:transition spd="slow" advTm="90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a-IR" sz="3200" dirty="0" smtClean="0">
                <a:solidFill>
                  <a:srgbClr val="002060"/>
                </a:solidFill>
              </a:rPr>
              <a:t>بررسی </a:t>
            </a:r>
            <a:r>
              <a:rPr lang="fa-IR" sz="3200" dirty="0">
                <a:solidFill>
                  <a:srgbClr val="002060"/>
                </a:solidFill>
              </a:rPr>
              <a:t>وضعیت عمومی بیمار(برانداز کلی )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>
            <a:normAutofit fontScale="77500" lnSpcReduction="20000"/>
          </a:bodyPr>
          <a:lstStyle/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3100" b="1" dirty="0" smtClean="0">
                <a:solidFill>
                  <a:srgbClr val="FF0000"/>
                </a:solidFill>
                <a:latin typeface="Franklin Gothic Medium"/>
                <a:ea typeface="Times New Roman"/>
              </a:rPr>
              <a:t>لباس </a:t>
            </a:r>
            <a:r>
              <a:rPr lang="fa-IR" sz="3100" b="1" dirty="0">
                <a:solidFill>
                  <a:srgbClr val="FF0000"/>
                </a:solidFill>
                <a:latin typeface="Franklin Gothic Medium"/>
                <a:ea typeface="Times New Roman"/>
              </a:rPr>
              <a:t>، آراستگی و بهداشت </a:t>
            </a:r>
            <a:r>
              <a:rPr lang="fa-IR" sz="3100" b="1" dirty="0" smtClean="0">
                <a:solidFill>
                  <a:srgbClr val="FF0000"/>
                </a:solidFill>
                <a:latin typeface="Franklin Gothic Medium"/>
                <a:ea typeface="Times New Roman"/>
              </a:rPr>
              <a:t>شخصی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900" dirty="0" smtClean="0">
                <a:latin typeface="Franklin Gothic Medium"/>
                <a:ea typeface="Times New Roman"/>
              </a:rPr>
              <a:t>یافته های احتمالی: زیادی </a:t>
            </a:r>
            <a:r>
              <a:rPr lang="fa-IR" sz="2900" dirty="0">
                <a:latin typeface="Franklin Gothic Medium"/>
                <a:ea typeface="Times New Roman"/>
              </a:rPr>
              <a:t>لباس در هیپوتیروئیدی، آستین های بلند برای پوشاندن بثورات جلدی یا جای </a:t>
            </a:r>
            <a:r>
              <a:rPr lang="fa-IR" sz="2900" dirty="0" smtClean="0">
                <a:latin typeface="Franklin Gothic Medium"/>
                <a:ea typeface="Times New Roman"/>
              </a:rPr>
              <a:t>سوزن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3100" dirty="0" smtClean="0">
                <a:solidFill>
                  <a:srgbClr val="FF0000"/>
                </a:solidFill>
                <a:latin typeface="Franklin Gothic Medium"/>
                <a:ea typeface="Times New Roman"/>
              </a:rPr>
              <a:t>بوی بد تنفس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900" dirty="0" smtClean="0">
                <a:latin typeface="Franklin Gothic Medium"/>
                <a:ea typeface="Times New Roman"/>
              </a:rPr>
              <a:t>یافته های احتمالی: الکل، بوی اسیدوز دیابتیک، اورمی، نارسایی کبد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3100" b="1" dirty="0" smtClean="0">
                <a:solidFill>
                  <a:srgbClr val="FF0000"/>
                </a:solidFill>
                <a:latin typeface="Franklin Gothic Medium"/>
                <a:ea typeface="Times New Roman"/>
              </a:rPr>
              <a:t>حالت صورت 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900" dirty="0" smtClean="0">
                <a:latin typeface="Franklin Gothic Medium"/>
                <a:ea typeface="Times New Roman"/>
              </a:rPr>
              <a:t>یافته های احتمالی: خیرگی چشم ها در هیپرتیروئیدی، صورت بی حرکت در پارکینسونیسم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3100" b="1" dirty="0" smtClean="0">
                <a:solidFill>
                  <a:srgbClr val="FF0000"/>
                </a:solidFill>
                <a:latin typeface="Franklin Gothic Medium"/>
                <a:ea typeface="Times New Roman"/>
              </a:rPr>
              <a:t>گفتار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900" dirty="0" smtClean="0">
                <a:latin typeface="Franklin Gothic Medium"/>
                <a:ea typeface="Times New Roman"/>
              </a:rPr>
              <a:t>یافته های احتمالی: صحبت کردن سریع در هیپرتیروئیدی، خشونت صدا در میکزدم</a:t>
            </a:r>
          </a:p>
          <a:p>
            <a:pPr marL="0" indent="0" algn="just" rtl="1">
              <a:lnSpc>
                <a:spcPct val="150000"/>
              </a:lnSpc>
              <a:buNone/>
            </a:pPr>
            <a:endParaRPr lang="fa-IR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02"/>
    </mc:Choice>
    <mc:Fallback xmlns="">
      <p:transition spd="slow" advTm="9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خلاصه مطالب و نتیجه گیری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/>
              <a:t>هنگامی که نگرانی های بیمار را درک کردید و یک شرح حال دقیق از وی بدست آوردید، برای شروع معاینه بالینی آماده هستید.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fa-IR" dirty="0"/>
              <a:t>این درس به شما کمک می کند </a:t>
            </a:r>
            <a:r>
              <a:rPr lang="fa-IR" dirty="0" smtClean="0"/>
              <a:t>بتوانید با استفاده از تکنیک های معاینه، </a:t>
            </a:r>
            <a:r>
              <a:rPr lang="fa-IR" dirty="0"/>
              <a:t>بیمار </a:t>
            </a:r>
            <a:r>
              <a:rPr lang="fa-IR" dirty="0" smtClean="0"/>
              <a:t>را </a:t>
            </a:r>
            <a:r>
              <a:rPr lang="fa-IR" dirty="0"/>
              <a:t>برسی نموده و با توجه به علائم و نشانه ها، اقدامات لازم را در جهت رفع مشکل آن کمک رسانی کنید.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در این فصل و دو فصل بعد ، با روش های معاینه </a:t>
            </a:r>
            <a:r>
              <a:rPr lang="fa-IR" dirty="0"/>
              <a:t>بالینی </a:t>
            </a:r>
            <a:r>
              <a:rPr lang="fa-IR" dirty="0" smtClean="0"/>
              <a:t>بدن آشنا می شوید . حال می توانید با اطلاعات به دست آمده از شرح حال بیمار و معاینات انجام شده استدلال بالینی نمایید و با تشخیص های افتراقی درمان مناسب را برای بیمار شروع نمایید و یا در صورت نیاز بیمار را جهت انجام معاینات تکمیلی و انجام آزمایشات پاراکلنیکال به پزشک ارجاع دهید. </a:t>
            </a:r>
            <a:endParaRPr lang="fa-IR" dirty="0"/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1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08"/>
    </mc:Choice>
    <mc:Fallback xmlns="">
      <p:transition spd="slow" advTm="9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پرسش و تمرین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2514600"/>
            <a:ext cx="8229600" cy="2362200"/>
          </a:xfrm>
        </p:spPr>
        <p:txBody>
          <a:bodyPr>
            <a:normAutofit/>
          </a:bodyPr>
          <a:lstStyle/>
          <a:p>
            <a:pPr marL="0" lvl="0" indent="0">
              <a:lnSpc>
                <a:spcPct val="120000"/>
              </a:lnSpc>
              <a:buNone/>
            </a:pP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/>
                <a:ea typeface="Times New Roman"/>
              </a:rPr>
              <a:t>1- مراحل آمادگی برای معاینه را توضیح </a:t>
            </a: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/>
                <a:ea typeface="Times New Roman"/>
              </a:rPr>
              <a:t>دهید.</a:t>
            </a:r>
            <a:endParaRPr lang="fa-IR" sz="2400" dirty="0">
              <a:solidFill>
                <a:schemeClr val="tx1">
                  <a:lumMod val="95000"/>
                  <a:lumOff val="5000"/>
                </a:schemeClr>
              </a:solidFill>
              <a:latin typeface="Symbol"/>
              <a:ea typeface="Times New Roman"/>
            </a:endParaRPr>
          </a:p>
          <a:p>
            <a:pPr marL="0" lvl="0" indent="0">
              <a:lnSpc>
                <a:spcPct val="120000"/>
              </a:lnSpc>
              <a:buNone/>
            </a:pP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/>
                <a:ea typeface="Times New Roman"/>
              </a:rPr>
              <a:t>2- تکنیک های اصلی معاینه را نام ببرد و هرکدام را </a:t>
            </a: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/>
                <a:ea typeface="Times New Roman"/>
              </a:rPr>
              <a:t>شرح دهید</a:t>
            </a: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/>
                <a:ea typeface="Times New Roman"/>
              </a:rPr>
              <a:t>.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3- بررسی وضعیت عمومی بیمار(برانداز کلی )را شرح </a:t>
            </a: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دهید</a:t>
            </a: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1"/>
    </mc:Choice>
    <mc:Fallback xmlns="">
      <p:transition spd="slow" advTm="32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pPr rtl="1"/>
            <a:r>
              <a:rPr lang="fa-IR" sz="4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 </a:t>
            </a:r>
            <a:r>
              <a:rPr lang="fa-IR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اهداف آموزشی</a:t>
            </a:r>
            <a:endParaRPr lang="en-US" sz="36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800" b="1" dirty="0" smtClean="0">
                <a:cs typeface="B Yagut" panose="00000400000000000000" pitchFamily="2" charset="-78"/>
              </a:rPr>
              <a:t>انتظار می‌رود فراگیر پس از مطالعه این درس بتواند:</a:t>
            </a:r>
            <a:endParaRPr lang="en-US" sz="2800" b="1" dirty="0" smtClean="0">
              <a:cs typeface="B Yagut" panose="00000400000000000000" pitchFamily="2" charset="-78"/>
            </a:endParaRPr>
          </a:p>
          <a:p>
            <a:pPr marL="0" lvl="0" indent="0">
              <a:lnSpc>
                <a:spcPct val="120000"/>
              </a:lnSpc>
              <a:buNone/>
            </a:pPr>
            <a:r>
              <a:rPr lang="fa-IR" sz="2400" dirty="0" smtClean="0">
                <a:solidFill>
                  <a:srgbClr val="FF0000"/>
                </a:solidFill>
                <a:latin typeface="Symbol"/>
                <a:ea typeface="Times New Roman"/>
              </a:rPr>
              <a:t>1- مراحل </a:t>
            </a:r>
            <a:r>
              <a:rPr lang="fa-IR" sz="2400" dirty="0">
                <a:solidFill>
                  <a:srgbClr val="FF0000"/>
                </a:solidFill>
                <a:latin typeface="Symbol"/>
                <a:ea typeface="Times New Roman"/>
              </a:rPr>
              <a:t>آمادگی برای </a:t>
            </a:r>
            <a:r>
              <a:rPr lang="fa-IR" sz="2400" dirty="0" smtClean="0">
                <a:solidFill>
                  <a:srgbClr val="FF0000"/>
                </a:solidFill>
                <a:latin typeface="Symbol"/>
                <a:ea typeface="Times New Roman"/>
              </a:rPr>
              <a:t>معاینه را توضیح دهد.</a:t>
            </a:r>
            <a:endParaRPr lang="fa-IR" sz="2400" dirty="0">
              <a:solidFill>
                <a:srgbClr val="FF0000"/>
              </a:solidFill>
              <a:latin typeface="Symbol"/>
              <a:ea typeface="Times New Roman"/>
            </a:endParaRPr>
          </a:p>
          <a:p>
            <a:pPr marL="0" lvl="0" indent="0">
              <a:lnSpc>
                <a:spcPct val="120000"/>
              </a:lnSpc>
              <a:buNone/>
            </a:pPr>
            <a:r>
              <a:rPr lang="fa-IR" sz="2400" dirty="0" smtClean="0">
                <a:solidFill>
                  <a:srgbClr val="FF0000"/>
                </a:solidFill>
                <a:latin typeface="Symbol"/>
                <a:ea typeface="Times New Roman"/>
              </a:rPr>
              <a:t>2- تکنیک </a:t>
            </a:r>
            <a:r>
              <a:rPr lang="fa-IR" sz="2400" dirty="0">
                <a:solidFill>
                  <a:srgbClr val="FF0000"/>
                </a:solidFill>
                <a:latin typeface="Symbol"/>
                <a:ea typeface="Times New Roman"/>
              </a:rPr>
              <a:t>های اصلی </a:t>
            </a:r>
            <a:r>
              <a:rPr lang="fa-IR" sz="2400" dirty="0" smtClean="0">
                <a:solidFill>
                  <a:srgbClr val="FF0000"/>
                </a:solidFill>
                <a:latin typeface="Symbol"/>
                <a:ea typeface="Times New Roman"/>
              </a:rPr>
              <a:t>معاینه را نام ببرد و هرکدام را توضیح دهد.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fa-IR" sz="2400" dirty="0" smtClean="0">
                <a:solidFill>
                  <a:srgbClr val="FF0000"/>
                </a:solidFill>
              </a:rPr>
              <a:t>3- بررسی </a:t>
            </a:r>
            <a:r>
              <a:rPr lang="fa-IR" sz="2400" dirty="0">
                <a:solidFill>
                  <a:srgbClr val="FF0000"/>
                </a:solidFill>
              </a:rPr>
              <a:t>وضعیت عمومی بیمار(برانداز کلی </a:t>
            </a:r>
            <a:r>
              <a:rPr lang="fa-IR" sz="2400" dirty="0" smtClean="0">
                <a:solidFill>
                  <a:srgbClr val="FF0000"/>
                </a:solidFill>
              </a:rPr>
              <a:t>)را شرح دهد.</a:t>
            </a:r>
            <a:endParaRPr lang="fa-IR" sz="2400" dirty="0">
              <a:solidFill>
                <a:srgbClr val="FF0000"/>
              </a:solidFill>
            </a:endParaRPr>
          </a:p>
          <a:p>
            <a:pPr marL="0" lvl="0" indent="0">
              <a:lnSpc>
                <a:spcPct val="120000"/>
              </a:lnSpc>
              <a:buNone/>
            </a:pPr>
            <a:r>
              <a:rPr lang="fa-IR" sz="2400" dirty="0" smtClean="0">
                <a:solidFill>
                  <a:prstClr val="black"/>
                </a:solidFill>
              </a:rPr>
              <a:t>4- نحوه اندازه گیری علائم </a:t>
            </a:r>
            <a:r>
              <a:rPr lang="fa-IR" sz="2400" dirty="0">
                <a:solidFill>
                  <a:prstClr val="black"/>
                </a:solidFill>
              </a:rPr>
              <a:t>حیاتی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fa-IR" sz="2400" dirty="0" smtClean="0">
                <a:solidFill>
                  <a:prstClr val="black"/>
                </a:solidFill>
              </a:rPr>
              <a:t>یا (</a:t>
            </a:r>
            <a:r>
              <a:rPr lang="en-US" sz="2400" dirty="0" err="1">
                <a:solidFill>
                  <a:prstClr val="black"/>
                </a:solidFill>
              </a:rPr>
              <a:t>vs</a:t>
            </a:r>
            <a:r>
              <a:rPr lang="fa-IR" sz="2400" dirty="0" smtClean="0">
                <a:solidFill>
                  <a:prstClr val="black"/>
                </a:solidFill>
              </a:rPr>
              <a:t>)</a:t>
            </a:r>
            <a:r>
              <a:rPr lang="en-US" sz="2400" dirty="0" smtClean="0">
                <a:solidFill>
                  <a:prstClr val="black"/>
                </a:solidFill>
              </a:rPr>
              <a:t> Vital signs</a:t>
            </a:r>
            <a:r>
              <a:rPr lang="fa-IR" sz="2400" dirty="0" smtClean="0">
                <a:solidFill>
                  <a:prstClr val="black"/>
                </a:solidFill>
              </a:rPr>
              <a:t>را توضیح دهد.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2400" dirty="0" smtClean="0"/>
              <a:t>5- چگونگی ارزیابی وضعیت </a:t>
            </a:r>
            <a:r>
              <a:rPr lang="fa-IR" sz="2400" dirty="0"/>
              <a:t>روانی و </a:t>
            </a:r>
            <a:r>
              <a:rPr lang="fa-IR" sz="2400" dirty="0" smtClean="0"/>
              <a:t>رفتار را توضیح دهد.</a:t>
            </a:r>
            <a:endParaRPr lang="fa-IR" sz="2400" dirty="0"/>
          </a:p>
          <a:p>
            <a:pPr marL="0" indent="0">
              <a:lnSpc>
                <a:spcPct val="120000"/>
              </a:lnSpc>
              <a:buNone/>
            </a:pPr>
            <a:r>
              <a:rPr lang="fa-IR" sz="2400" dirty="0" smtClean="0"/>
              <a:t>6- توجه به نکات مهم در معاینه پوست را توضیح دهد.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2400" dirty="0" smtClean="0"/>
              <a:t>7- روش معاینه سر، چشم ها، گوش ها، گلو را توضیح دهد.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2400" dirty="0" smtClean="0"/>
              <a:t>8- روش معاینه گردن را توضیح دهد.</a:t>
            </a:r>
          </a:p>
          <a:p>
            <a:pPr marL="0" indent="0">
              <a:buNone/>
            </a:pPr>
            <a:endParaRPr lang="fa-IR" sz="2800" dirty="0"/>
          </a:p>
          <a:p>
            <a:pPr marL="0" lvl="0" indent="0">
              <a:lnSpc>
                <a:spcPct val="160000"/>
              </a:lnSpc>
              <a:buNone/>
            </a:pPr>
            <a:endParaRPr lang="en-US" sz="3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fa-IR" dirty="0" smtClean="0">
              <a:solidFill>
                <a:prstClr val="black"/>
              </a:solidFill>
              <a:latin typeface="Symbol"/>
              <a:ea typeface="Times New Roman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5"/>
    </mc:Choice>
    <mc:Fallback xmlns="">
      <p:transition spd="slow" advTm="36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762000"/>
          </a:xfrm>
        </p:spPr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فهرست منابع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5029200"/>
          </a:xfrm>
        </p:spPr>
        <p:txBody>
          <a:bodyPr>
            <a:noAutofit/>
          </a:bodyPr>
          <a:lstStyle/>
          <a:p>
            <a:pPr marL="742950" indent="-7429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000" dirty="0" smtClean="0">
                <a:latin typeface="Arial"/>
                <a:ea typeface="Times New Roman"/>
              </a:rPr>
              <a:t>باربارابیتز/معاینات بالینی و روش گرفتن شرح حال(2017).ترجمه دکتر محمد مهدی غیرتیان .دکتر محمد جواد قنبری.دکتر علی اسدالهی امین.دکتر شبنم محمدی.دکتر سرور صائبی</a:t>
            </a:r>
            <a:endParaRPr lang="en-US" sz="2000" dirty="0" smtClean="0">
              <a:latin typeface="Franklin Gothic Medium"/>
              <a:ea typeface="Times New Roman"/>
            </a:endParaRPr>
          </a:p>
          <a:p>
            <a:pPr marL="514350" lvl="0" indent="-51435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000" dirty="0">
                <a:solidFill>
                  <a:prstClr val="black"/>
                </a:solidFill>
                <a:latin typeface="Franklin Gothic Medium"/>
                <a:ea typeface="Times New Roman"/>
              </a:rPr>
              <a:t>باربارا </a:t>
            </a:r>
            <a:r>
              <a:rPr lang="fa-IR" sz="2000" dirty="0" smtClean="0">
                <a:solidFill>
                  <a:prstClr val="black"/>
                </a:solidFill>
                <a:latin typeface="Franklin Gothic Medium"/>
                <a:ea typeface="Times New Roman"/>
              </a:rPr>
              <a:t>بیتز/</a:t>
            </a:r>
            <a:r>
              <a:rPr lang="fa-IR" sz="2000" dirty="0" smtClean="0">
                <a:latin typeface="Franklin Gothic Medium"/>
                <a:ea typeface="Times New Roman"/>
              </a:rPr>
              <a:t>لین </a:t>
            </a:r>
            <a:r>
              <a:rPr lang="fa-IR" sz="2000" dirty="0" smtClean="0">
                <a:latin typeface="Franklin Gothic Medium"/>
                <a:ea typeface="Times New Roman"/>
              </a:rPr>
              <a:t>بیکلی .روبرت </a:t>
            </a:r>
            <a:r>
              <a:rPr lang="fa-IR" sz="2000" dirty="0" smtClean="0">
                <a:latin typeface="Franklin Gothic Medium"/>
                <a:ea typeface="Times New Roman"/>
              </a:rPr>
              <a:t>هوکلمن/راهنمای </a:t>
            </a:r>
            <a:r>
              <a:rPr lang="fa-IR" sz="2000" dirty="0">
                <a:latin typeface="Franklin Gothic Medium"/>
                <a:ea typeface="Times New Roman"/>
              </a:rPr>
              <a:t>جیبی </a:t>
            </a:r>
            <a:r>
              <a:rPr lang="fa-IR" sz="2000" dirty="0" smtClean="0">
                <a:latin typeface="Franklin Gothic Medium"/>
                <a:ea typeface="Times New Roman"/>
              </a:rPr>
              <a:t>معاینه فیزیکی و گرفتن شرح حال بالینی. (</a:t>
            </a:r>
            <a:r>
              <a:rPr lang="fa-IR" sz="2000" dirty="0" smtClean="0">
                <a:latin typeface="Franklin Gothic Medium"/>
                <a:ea typeface="Times New Roman"/>
              </a:rPr>
              <a:t>2007). </a:t>
            </a:r>
            <a:r>
              <a:rPr lang="fa-IR" sz="2000" dirty="0" smtClean="0">
                <a:latin typeface="Franklin Gothic Medium"/>
                <a:ea typeface="Times New Roman"/>
              </a:rPr>
              <a:t>ترجمه دکتر محسن ارجمند </a:t>
            </a:r>
            <a:r>
              <a:rPr lang="en-US" sz="2000" dirty="0" smtClean="0">
                <a:latin typeface="Franklin Gothic Medium"/>
                <a:ea typeface="Times New Roman"/>
              </a:rPr>
              <a:t>.</a:t>
            </a:r>
            <a:r>
              <a:rPr lang="fa-IR" sz="2000" dirty="0" smtClean="0">
                <a:latin typeface="Franklin Gothic Medium"/>
                <a:ea typeface="Times New Roman"/>
              </a:rPr>
              <a:t>دکتر آرزو مفخمی</a:t>
            </a:r>
            <a:r>
              <a:rPr lang="fa-IR" sz="2000" b="1" i="1" dirty="0" smtClean="0">
                <a:latin typeface="Franklin Gothic Medium"/>
                <a:ea typeface="Times New Roman"/>
              </a:rPr>
              <a:t> </a:t>
            </a:r>
            <a:endParaRPr lang="en-US" sz="2000" dirty="0">
              <a:latin typeface="Franklin Gothic Medium"/>
              <a:ea typeface="Times New Roman"/>
            </a:endParaRPr>
          </a:p>
          <a:p>
            <a:pPr marL="514350" lvl="0" indent="-51435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000" dirty="0" smtClean="0">
                <a:latin typeface="Franklin Gothic Medium"/>
                <a:ea typeface="Times New Roman"/>
              </a:rPr>
              <a:t>کتاب </a:t>
            </a:r>
            <a:r>
              <a:rPr lang="fa-IR" sz="2000" dirty="0">
                <a:latin typeface="Franklin Gothic Medium"/>
                <a:ea typeface="Times New Roman"/>
              </a:rPr>
              <a:t>تشخیص بالینی </a:t>
            </a:r>
            <a:r>
              <a:rPr lang="fa-IR" sz="2000" dirty="0" smtClean="0">
                <a:latin typeface="Franklin Gothic Medium"/>
                <a:ea typeface="Times New Roman"/>
              </a:rPr>
              <a:t>سوارتز/ شرح </a:t>
            </a:r>
            <a:r>
              <a:rPr lang="fa-IR" sz="2000" dirty="0">
                <a:latin typeface="Franklin Gothic Medium"/>
                <a:ea typeface="Times New Roman"/>
              </a:rPr>
              <a:t>حال و معاینه فیزیکی ترجمه دکتر بهداد نوابی ،دکتر مبین گنجی و اشرف صالح فرد. </a:t>
            </a:r>
            <a:r>
              <a:rPr lang="fa-IR" sz="2000" dirty="0" smtClean="0">
                <a:latin typeface="Franklin Gothic Medium"/>
                <a:ea typeface="Times New Roman"/>
              </a:rPr>
              <a:t>2006</a:t>
            </a:r>
            <a:endParaRPr lang="en-US" sz="2000" dirty="0" smtClean="0">
              <a:latin typeface="Franklin Gothic Medium"/>
              <a:ea typeface="Times New Roman"/>
            </a:endParaRPr>
          </a:p>
          <a:p>
            <a:pPr marL="514350" lvl="0" indent="-51435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000" dirty="0" smtClean="0">
                <a:latin typeface="Franklin Gothic Medium"/>
                <a:ea typeface="Times New Roman"/>
              </a:rPr>
              <a:t>زهرا هدایت . مینا فروردین .سیده معصومه </a:t>
            </a:r>
            <a:r>
              <a:rPr lang="fa-IR" sz="2000" dirty="0" smtClean="0">
                <a:latin typeface="Franklin Gothic Medium"/>
                <a:ea typeface="Times New Roman"/>
              </a:rPr>
              <a:t>کاظمی/ </a:t>
            </a:r>
            <a:r>
              <a:rPr lang="fa-IR" sz="2000" dirty="0" smtClean="0">
                <a:latin typeface="Franklin Gothic Medium"/>
                <a:ea typeface="Times New Roman"/>
              </a:rPr>
              <a:t>بسته آموزشی پرستاری از بیمار ویژه بهورزان</a:t>
            </a:r>
            <a:endParaRPr lang="en-US" sz="2000" dirty="0">
              <a:latin typeface="Franklin Gothic Medium"/>
              <a:ea typeface="Times New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1"/>
    </mc:Choice>
    <mc:Fallback xmlns="">
      <p:transition spd="slow" advTm="2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sz="4000" b="1" dirty="0" smtClean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2000" y="3200400"/>
            <a:ext cx="7467600" cy="17526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</a:rPr>
              <a:t>دانشگاه علوم پزشکی و خدمات بهداشتی درمانی </a:t>
            </a:r>
            <a:r>
              <a:rPr lang="fa-IR" sz="2400" dirty="0" smtClean="0"/>
              <a:t>شهید بهشتی</a:t>
            </a:r>
          </a:p>
          <a:p>
            <a:pPr rtl="1"/>
            <a:r>
              <a:rPr lang="fa-IR" sz="2400" dirty="0" smtClean="0">
                <a:solidFill>
                  <a:schemeClr val="tx1"/>
                </a:solidFill>
              </a:rPr>
              <a:t>با آرزوی توفیق روز افزون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2"/>
    </mc:Choice>
    <mc:Fallback xmlns="">
      <p:transition spd="slow" advTm="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fa-IR" sz="3600" b="1" dirty="0" smtClean="0">
                <a:cs typeface="B Yagut" panose="00000400000000000000" pitchFamily="2" charset="-78"/>
              </a:rPr>
              <a:t> </a:t>
            </a:r>
            <a:r>
              <a:rPr lang="fa-IR" sz="36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اهداف آموزشی</a:t>
            </a:r>
            <a:endParaRPr lang="en-US" sz="36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2900" y="1447800"/>
            <a:ext cx="8458200" cy="5181600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fa-IR" sz="3000" b="1" dirty="0" smtClean="0">
                <a:cs typeface="B Yagut" panose="00000400000000000000" pitchFamily="2" charset="-78"/>
              </a:rPr>
              <a:t>انتظار می‌رود فراگیر پس از مطالعه این درس بتواند:</a:t>
            </a:r>
            <a:endParaRPr lang="en-US" sz="3000" b="1" dirty="0" smtClean="0">
              <a:cs typeface="B Yagut" panose="00000400000000000000" pitchFamily="2" charset="-7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a-IR" sz="2600" dirty="0" smtClean="0"/>
              <a:t>9- روش معاینه پشت را توضیح دهد.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2600" dirty="0" smtClean="0"/>
              <a:t>10- روش معاینه قسمت خلفی توراکس را توضیح دهد.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2600" dirty="0" smtClean="0"/>
              <a:t>11- روش معاینه پستان ها، زیر بغل، و گره های لنفاوی اپی تروکلئار را توضیح دهد.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2600" dirty="0" smtClean="0"/>
              <a:t>12- روش معاینه توراکس قدامی و ریه ها را توضیح دهد.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2600" dirty="0" smtClean="0"/>
              <a:t>13- روش معاینه سیستم قلبی عروقی را توضیح دهد.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2600" dirty="0" smtClean="0"/>
              <a:t>14- روش معاینه شکم را توضیح دهد.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2600" dirty="0" smtClean="0"/>
              <a:t>15- روش معاینه اندام های تحتانی را توضیح دهد.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2600" dirty="0" smtClean="0"/>
              <a:t>16- روش معاینه سیستم عصبی را توضیح دهد.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a-IR" sz="2600" dirty="0" smtClean="0"/>
              <a:t>17- روش معاینات اضافی(معاینه رکتال و ناحیه تناسلی)را توضیح دهد.</a:t>
            </a:r>
          </a:p>
          <a:p>
            <a:pPr marL="0" indent="0">
              <a:buNone/>
            </a:pPr>
            <a:endParaRPr lang="fa-IR" sz="2800" dirty="0"/>
          </a:p>
          <a:p>
            <a:pPr marL="0" lvl="0" indent="0">
              <a:lnSpc>
                <a:spcPct val="160000"/>
              </a:lnSpc>
              <a:buNone/>
            </a:pPr>
            <a:endParaRPr lang="en-US" sz="3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fa-IR" dirty="0" smtClean="0">
              <a:solidFill>
                <a:prstClr val="black"/>
              </a:solidFill>
              <a:latin typeface="Symbol"/>
              <a:ea typeface="Times New Roman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7"/>
    </mc:Choice>
    <mc:Fallback xmlns="">
      <p:transition spd="slow" advTm="9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فهرست عناوین: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5591" y="2057400"/>
            <a:ext cx="82296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 smtClean="0">
                <a:latin typeface="Symbol"/>
                <a:ea typeface="Times New Roman"/>
              </a:rPr>
              <a:t>1 ) مراحل آمادگی برای معاینه</a:t>
            </a:r>
          </a:p>
          <a:p>
            <a:pPr marL="0" indent="0">
              <a:buNone/>
            </a:pPr>
            <a:r>
              <a:rPr lang="fa-IR" dirty="0" smtClean="0">
                <a:latin typeface="Symbol"/>
                <a:ea typeface="Times New Roman"/>
              </a:rPr>
              <a:t>2) تکنیک های اصلی معاینه</a:t>
            </a:r>
            <a:endParaRPr lang="fa-IR" dirty="0">
              <a:latin typeface="Symbol"/>
              <a:ea typeface="Times New Roman"/>
            </a:endParaRPr>
          </a:p>
          <a:p>
            <a:pPr>
              <a:buFontTx/>
              <a:buChar char="-"/>
            </a:pPr>
            <a:r>
              <a:rPr lang="fa-IR" sz="2400" dirty="0">
                <a:latin typeface="Symbol"/>
              </a:rPr>
              <a:t>مشاهده</a:t>
            </a:r>
          </a:p>
          <a:p>
            <a:pPr>
              <a:buFontTx/>
              <a:buChar char="-"/>
            </a:pPr>
            <a:r>
              <a:rPr lang="fa-IR" sz="2400" dirty="0">
                <a:latin typeface="Symbol"/>
              </a:rPr>
              <a:t>لمس</a:t>
            </a:r>
          </a:p>
          <a:p>
            <a:pPr>
              <a:buFontTx/>
              <a:buChar char="-"/>
            </a:pPr>
            <a:r>
              <a:rPr lang="fa-IR" sz="2400" dirty="0">
                <a:latin typeface="Symbol"/>
              </a:rPr>
              <a:t>دق</a:t>
            </a:r>
          </a:p>
          <a:p>
            <a:pPr>
              <a:buFontTx/>
              <a:buChar char="-"/>
            </a:pPr>
            <a:r>
              <a:rPr lang="fa-IR" sz="2400" dirty="0">
                <a:latin typeface="Symbol"/>
              </a:rPr>
              <a:t>سمع یا گوش دادن</a:t>
            </a:r>
          </a:p>
          <a:p>
            <a:pPr marL="0" indent="0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9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9"/>
    </mc:Choice>
    <mc:Fallback xmlns="">
      <p:transition spd="slow" advTm="22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فهرست عناوین:</a:t>
            </a:r>
            <a:br>
              <a:rPr lang="fa-IR" b="1" dirty="0" smtClean="0">
                <a:cs typeface="B Yagut" panose="00000400000000000000" pitchFamily="2" charset="-78"/>
              </a:rPr>
            </a:b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4497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fa-IR" dirty="0" smtClean="0"/>
          </a:p>
          <a:p>
            <a:pPr marL="0" indent="0">
              <a:lnSpc>
                <a:spcPct val="160000"/>
              </a:lnSpc>
              <a:buNone/>
            </a:pPr>
            <a:r>
              <a:rPr lang="fa-IR" dirty="0" smtClean="0"/>
              <a:t>معاینه بالینی- «از سر تا شست پا» شامل:</a:t>
            </a:r>
            <a:endParaRPr lang="fa-IR" dirty="0"/>
          </a:p>
          <a:p>
            <a:pPr marL="0" indent="0">
              <a:lnSpc>
                <a:spcPct val="160000"/>
              </a:lnSpc>
              <a:buNone/>
            </a:pPr>
            <a:r>
              <a:rPr lang="fa-IR" dirty="0" smtClean="0"/>
              <a:t>3) </a:t>
            </a:r>
            <a:r>
              <a:rPr lang="fa-IR" dirty="0" smtClean="0">
                <a:cs typeface="B Yagut" panose="00000400000000000000" pitchFamily="2" charset="-78"/>
              </a:rPr>
              <a:t>بررسی وضعیت </a:t>
            </a:r>
            <a:r>
              <a:rPr lang="fa-IR" dirty="0"/>
              <a:t>عمومی بیمار(برانداز کلی </a:t>
            </a:r>
            <a:r>
              <a:rPr lang="fa-IR" dirty="0" smtClean="0"/>
              <a:t>)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fa-IR" dirty="0" smtClean="0"/>
              <a:t>4) </a:t>
            </a:r>
            <a:r>
              <a:rPr lang="fa-IR" dirty="0"/>
              <a:t>علائم حیاتی</a:t>
            </a:r>
            <a:r>
              <a:rPr lang="en-US" dirty="0"/>
              <a:t> </a:t>
            </a:r>
            <a:r>
              <a:rPr lang="fa-IR" dirty="0"/>
              <a:t>یا (</a:t>
            </a:r>
            <a:r>
              <a:rPr lang="en-US" dirty="0"/>
              <a:t>vs</a:t>
            </a:r>
            <a:r>
              <a:rPr lang="fa-IR" dirty="0"/>
              <a:t>)</a:t>
            </a:r>
            <a:r>
              <a:rPr lang="en-US" dirty="0"/>
              <a:t> Vital </a:t>
            </a:r>
            <a:r>
              <a:rPr lang="en-US" dirty="0" smtClean="0"/>
              <a:t>signs </a:t>
            </a:r>
          </a:p>
          <a:p>
            <a:pPr>
              <a:buFontTx/>
              <a:buChar char="-"/>
            </a:pPr>
            <a:r>
              <a:rPr lang="fa-IR" dirty="0" smtClean="0"/>
              <a:t>درجه </a:t>
            </a:r>
            <a:r>
              <a:rPr lang="fa-IR" dirty="0"/>
              <a:t>حرارت </a:t>
            </a:r>
            <a:r>
              <a:rPr lang="en-US" dirty="0" smtClean="0">
                <a:solidFill>
                  <a:srgbClr val="002060"/>
                </a:solidFill>
              </a:rPr>
              <a:t>Temperature-</a:t>
            </a:r>
            <a:endParaRPr lang="en-US" dirty="0" smtClean="0"/>
          </a:p>
          <a:p>
            <a:pPr>
              <a:buFontTx/>
              <a:buChar char="-"/>
            </a:pPr>
            <a:r>
              <a:rPr lang="fa-IR" dirty="0" smtClean="0"/>
              <a:t>تنفس </a:t>
            </a:r>
            <a:r>
              <a:rPr lang="en-US" dirty="0">
                <a:solidFill>
                  <a:srgbClr val="002060"/>
                </a:solidFill>
              </a:rPr>
              <a:t>Respiratory rate-</a:t>
            </a:r>
            <a:r>
              <a:rPr lang="fa-IR" dirty="0">
                <a:solidFill>
                  <a:srgbClr val="002060"/>
                </a:solidFill>
              </a:rPr>
              <a:t> </a:t>
            </a:r>
            <a:endParaRPr lang="fa-IR" dirty="0"/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fa-IR" dirty="0" smtClean="0"/>
              <a:t>نبض </a:t>
            </a:r>
            <a:r>
              <a:rPr lang="en-US" dirty="0">
                <a:solidFill>
                  <a:srgbClr val="002060"/>
                </a:solidFill>
              </a:rPr>
              <a:t>Pulse </a:t>
            </a:r>
            <a:r>
              <a:rPr lang="en-US" dirty="0" smtClean="0">
                <a:solidFill>
                  <a:srgbClr val="002060"/>
                </a:solidFill>
              </a:rPr>
              <a:t>rate-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fa-IR" dirty="0" smtClean="0"/>
              <a:t>فشار </a:t>
            </a:r>
            <a:r>
              <a:rPr lang="fa-IR" dirty="0"/>
              <a:t>خون </a:t>
            </a:r>
            <a:r>
              <a:rPr lang="en-US" dirty="0">
                <a:solidFill>
                  <a:srgbClr val="002060"/>
                </a:solidFill>
              </a:rPr>
              <a:t>Blood pressure-</a:t>
            </a:r>
            <a:endParaRPr lang="fa-IR" dirty="0"/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3"/>
    </mc:Choice>
    <mc:Fallback xmlns="">
      <p:transition spd="slow" advTm="2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فهرست عناوین: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a-IR" dirty="0"/>
              <a:t>5-وضعیت روانی و رفتار</a:t>
            </a:r>
          </a:p>
          <a:p>
            <a:pPr marL="0" indent="0">
              <a:buNone/>
            </a:pPr>
            <a:r>
              <a:rPr lang="fa-IR" dirty="0" smtClean="0"/>
              <a:t> 6- معاینه پوست</a:t>
            </a:r>
            <a:endParaRPr lang="fa-IR" dirty="0"/>
          </a:p>
          <a:p>
            <a:pPr marL="0" indent="0">
              <a:buNone/>
            </a:pPr>
            <a:r>
              <a:rPr lang="fa-IR" dirty="0" smtClean="0"/>
              <a:t>7- معاینه سر، چشم ها، گوش ها، گلو</a:t>
            </a:r>
          </a:p>
          <a:p>
            <a:pPr marL="0" indent="0">
              <a:buNone/>
            </a:pPr>
            <a:r>
              <a:rPr lang="fa-IR" dirty="0" smtClean="0"/>
              <a:t>8- معاینه گردن</a:t>
            </a:r>
          </a:p>
          <a:p>
            <a:pPr marL="0" indent="0">
              <a:buNone/>
            </a:pPr>
            <a:r>
              <a:rPr lang="fa-IR" dirty="0" smtClean="0"/>
              <a:t>9- معاینه پشت</a:t>
            </a:r>
          </a:p>
          <a:p>
            <a:pPr marL="0" indent="0">
              <a:buNone/>
            </a:pPr>
            <a:r>
              <a:rPr lang="fa-IR" dirty="0" smtClean="0"/>
              <a:t>10- معاینه قسمت خلفی توراکس</a:t>
            </a:r>
          </a:p>
          <a:p>
            <a:pPr marL="0" indent="0">
              <a:buNone/>
            </a:pPr>
            <a:r>
              <a:rPr lang="fa-IR" dirty="0" smtClean="0"/>
              <a:t>11-معاینه پستان ها، زیر بغل، و گره های لنفاوی اپی تروکلئار</a:t>
            </a:r>
          </a:p>
          <a:p>
            <a:pPr marL="0" indent="0">
              <a:buNone/>
            </a:pPr>
            <a:r>
              <a:rPr lang="fa-IR" dirty="0" smtClean="0"/>
              <a:t>12-معاینه توراکس قدامی و ریه ها</a:t>
            </a:r>
          </a:p>
          <a:p>
            <a:pPr marL="0" indent="0">
              <a:buNone/>
            </a:pPr>
            <a:r>
              <a:rPr lang="fa-IR" dirty="0" smtClean="0"/>
              <a:t>13-معاینه سیستم قلبی عروقی</a:t>
            </a:r>
          </a:p>
          <a:p>
            <a:pPr marL="0" indent="0">
              <a:buNone/>
            </a:pPr>
            <a:r>
              <a:rPr lang="fa-IR" dirty="0" smtClean="0"/>
              <a:t>14-معاینه شکم</a:t>
            </a:r>
          </a:p>
          <a:p>
            <a:pPr marL="0" indent="0">
              <a:buNone/>
            </a:pPr>
            <a:r>
              <a:rPr lang="fa-IR" dirty="0" smtClean="0"/>
              <a:t>15-معاینه اندام های تحتانی</a:t>
            </a:r>
          </a:p>
          <a:p>
            <a:pPr marL="0" indent="0">
              <a:buNone/>
            </a:pPr>
            <a:r>
              <a:rPr lang="fa-IR" dirty="0" smtClean="0"/>
              <a:t>16-معاینه سیستم عصبی</a:t>
            </a:r>
          </a:p>
          <a:p>
            <a:pPr marL="0" indent="0">
              <a:buNone/>
            </a:pPr>
            <a:r>
              <a:rPr lang="fa-IR" dirty="0" smtClean="0"/>
              <a:t>17-معاینات اضافی( معاینه رکتال و ناحیه تناسلی)</a:t>
            </a:r>
            <a:endParaRPr lang="fa-I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9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98"/>
    </mc:Choice>
    <mc:Fallback xmlns="">
      <p:transition spd="slow" advTm="4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264795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solidFill>
                  <a:srgbClr val="FF0000"/>
                </a:solidFill>
                <a:cs typeface="B Yagut" panose="00000400000000000000" pitchFamily="2" charset="-78"/>
              </a:rPr>
              <a:t> </a:t>
            </a:r>
            <a:r>
              <a:rPr lang="fa-IR" sz="4000" dirty="0" smtClean="0">
                <a:solidFill>
                  <a:srgbClr val="FF0000"/>
                </a:solidFill>
                <a:latin typeface="Symbol"/>
                <a:cs typeface="Titr"/>
              </a:rPr>
              <a:t>مقدمه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/>
              <a:t>معاینه فیزیکی یا معاینه بالینی، فرایندی است که در آن به دنبال </a:t>
            </a:r>
            <a:r>
              <a:rPr lang="fa-IR" dirty="0" smtClean="0">
                <a:solidFill>
                  <a:srgbClr val="FF0000"/>
                </a:solidFill>
              </a:rPr>
              <a:t>نشانه هایی </a:t>
            </a:r>
            <a:r>
              <a:rPr lang="fa-IR" dirty="0" smtClean="0"/>
              <a:t>که بیماری در بدن ایجاد می کند می گردیم.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/>
              <a:t>پس از گرفتن شرح حال شاید نقاطی در ذهن مان روشن شده باشد و شک هایی داشته باشیم. با معاینه کردن، می توانیم آن ها را تایید کنیم یا کنار بگذاریم. می توانیم به اطلاعات جدیدی برسیم و تشخیص های دیگر را مد نظر قرار دهیم.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1"/>
    </mc:Choice>
    <mc:Fallback xmlns="">
      <p:transition spd="slow" advTm="10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264795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4000" dirty="0">
                <a:solidFill>
                  <a:srgbClr val="002060"/>
                </a:solidFill>
                <a:latin typeface="Symbol"/>
                <a:ea typeface="Times New Roman"/>
              </a:rPr>
              <a:t>مراحل آمادگی برای </a:t>
            </a:r>
            <a:r>
              <a:rPr lang="fa-IR" sz="4000" dirty="0" smtClean="0">
                <a:solidFill>
                  <a:srgbClr val="002060"/>
                </a:solidFill>
                <a:latin typeface="Symbol"/>
                <a:ea typeface="Times New Roman"/>
              </a:rPr>
              <a:t>معاینه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 smtClean="0"/>
              <a:t>1- مشخص کردن برخورد با بیمار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 smtClean="0"/>
              <a:t>2- تنظیم روشنایی و محیط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 smtClean="0"/>
              <a:t>3- چک کردن وسایل معاینه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 smtClean="0"/>
              <a:t>4- قرار دادن بیمار در وضعیت راحت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 smtClean="0"/>
              <a:t>5- در نظر گرفتن اقدامات احتیاطی عمومی و استاندارد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 smtClean="0"/>
              <a:t>6- انتخاب ترتیب، حوزه و حالت مناسب جهت معاینه</a:t>
            </a:r>
            <a:endParaRPr lang="en-US" sz="2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63"/>
    </mc:Choice>
    <mc:Fallback xmlns="">
      <p:transition spd="slow" advTm="152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047730d-92e1-4018-9084-d932fd3a7f58">5NN7CDR5NKU2-831-640</_dlc_DocId>
    <_x0646__x0648__x0639__x0020__x062d__x06cc__x0637__x0647_ xmlns="12fdc5dc-769e-4543-b10d-fbea3dac4417">نحوه معاینات فیزیکی</_x0646__x0648__x0639__x0020__x062d__x06cc__x0637__x0647_>
    <_x0646__x0648__x0639__x0020__x0641__x0627__x06cc__x0644_ xmlns="12fdc5dc-769e-4543-b10d-fbea3dac4417">پاورپوینت</_x0646__x0648__x0639__x0020__x0641__x0627__x06cc__x0644_>
    <_x062f__x0627__x0646__x0634__x06af__x0627__x0647_ xmlns="12fdc5dc-769e-4543-b10d-fbea3dac4417">شهید بهشتی</_x062f__x0627__x0646__x0634__x06af__x0627__x0647_>
    <_dlc_DocIdUrl xmlns="1047730d-92e1-4018-9084-d932fd3a7f58">
      <Url>http://www.health.gov.ir/hnd/_layouts/DocIdRedir.aspx?ID=5NN7CDR5NKU2-831-640</Url>
      <Description>5NN7CDR5NKU2-831-640</Description>
    </_dlc_DocIdUrl>
  </documentManagement>
</p:properties>
</file>

<file path=customXml/itemProps1.xml><?xml version="1.0" encoding="utf-8"?>
<ds:datastoreItem xmlns:ds="http://schemas.openxmlformats.org/officeDocument/2006/customXml" ds:itemID="{C7EF0422-3F5B-483B-8DEF-EAE52C433AB1}"/>
</file>

<file path=customXml/itemProps2.xml><?xml version="1.0" encoding="utf-8"?>
<ds:datastoreItem xmlns:ds="http://schemas.openxmlformats.org/officeDocument/2006/customXml" ds:itemID="{4F492158-27E5-4921-AACB-1FF912D90685}"/>
</file>

<file path=customXml/itemProps3.xml><?xml version="1.0" encoding="utf-8"?>
<ds:datastoreItem xmlns:ds="http://schemas.openxmlformats.org/officeDocument/2006/customXml" ds:itemID="{CDC79375-C2D5-49C1-BED6-FE7C41EEE0A2}"/>
</file>

<file path=customXml/itemProps4.xml><?xml version="1.0" encoding="utf-8"?>
<ds:datastoreItem xmlns:ds="http://schemas.openxmlformats.org/officeDocument/2006/customXml" ds:itemID="{F85AA758-D08B-49DC-9811-449E3A508850}"/>
</file>

<file path=docProps/app.xml><?xml version="1.0" encoding="utf-8"?>
<Properties xmlns="http://schemas.openxmlformats.org/officeDocument/2006/extended-properties" xmlns:vt="http://schemas.openxmlformats.org/officeDocument/2006/docPropsVTypes">
  <TotalTime>2775</TotalTime>
  <Words>1703</Words>
  <Application>Microsoft Office PowerPoint</Application>
  <PresentationFormat>On-screen Show (4:3)</PresentationFormat>
  <Paragraphs>183</Paragraphs>
  <Slides>31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B Sahar</vt:lpstr>
      <vt:lpstr>B Titr</vt:lpstr>
      <vt:lpstr>B Yagut</vt:lpstr>
      <vt:lpstr>Calibri</vt:lpstr>
      <vt:lpstr>Franklin Gothic Medium</vt:lpstr>
      <vt:lpstr>Symbol</vt:lpstr>
      <vt:lpstr>Tahoma</vt:lpstr>
      <vt:lpstr>Times New Roman</vt:lpstr>
      <vt:lpstr>Titr</vt:lpstr>
      <vt:lpstr>Wingdings</vt:lpstr>
      <vt:lpstr>Office Theme</vt:lpstr>
      <vt:lpstr> آشنایی با  نحوه معاینات فیزیکی</vt:lpstr>
      <vt:lpstr> مشخصات سند</vt:lpstr>
      <vt:lpstr> اهداف آموزشی</vt:lpstr>
      <vt:lpstr> اهداف آموزشی</vt:lpstr>
      <vt:lpstr>فهرست عناوین:</vt:lpstr>
      <vt:lpstr>فهرست عناوین: </vt:lpstr>
      <vt:lpstr>فهرست عناوین:</vt:lpstr>
      <vt:lpstr> مقدمه</vt:lpstr>
      <vt:lpstr>مراحل آمادگی برای معاینه</vt:lpstr>
      <vt:lpstr>تکنیک های اصلی معاینه</vt:lpstr>
      <vt:lpstr>تکنیک های اصلی معاینه</vt:lpstr>
      <vt:lpstr>تکنیک های اصلی معاینه</vt:lpstr>
      <vt:lpstr>تکنیک های اصلی معاینه</vt:lpstr>
      <vt:lpstr>لمس کردن</vt:lpstr>
      <vt:lpstr>لمس کردن</vt:lpstr>
      <vt:lpstr>لمس کردن</vt:lpstr>
      <vt:lpstr>تکنیک های اصلی معاینه</vt:lpstr>
      <vt:lpstr>دق کردن</vt:lpstr>
      <vt:lpstr>دق کردن</vt:lpstr>
      <vt:lpstr>تکنیک های اصلی معاینه گوش کردن</vt:lpstr>
      <vt:lpstr>تکنیک های اصلی معاینه</vt:lpstr>
      <vt:lpstr>تکنیک های اصلی معاینه</vt:lpstr>
      <vt:lpstr>گوش کردن</vt:lpstr>
      <vt:lpstr> معاینه بالینی-«از سر تا شست پا» شامل: </vt:lpstr>
      <vt:lpstr> بررسی وضعیت عمومی بیمار General Appiereance </vt:lpstr>
      <vt:lpstr> بررسی وضعیت عمومی بیمار(برانداز کلی )</vt:lpstr>
      <vt:lpstr>بررسی وضعیت عمومی بیمار(برانداز کلی )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</dc:creator>
  <cp:lastModifiedBy>sbmu1</cp:lastModifiedBy>
  <cp:revision>343</cp:revision>
  <cp:lastPrinted>2020-05-12T06:59:45Z</cp:lastPrinted>
  <dcterms:created xsi:type="dcterms:W3CDTF">2020-04-21T16:07:12Z</dcterms:created>
  <dcterms:modified xsi:type="dcterms:W3CDTF">2020-05-23T18:37:08Z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49612a20-3ab6-441a-a672-378dd4491eeb</vt:lpwstr>
  </property>
  <property fmtid="{D5CDD505-2E9C-101B-9397-08002B2CF9AE}" pid="3" name="ContentTypeId">
    <vt:lpwstr>0x01010038EE485FB9274448B5E5B0FF0ECB3346</vt:lpwstr>
  </property>
</Properties>
</file>