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64" r:id="rId2"/>
    <p:sldId id="563" r:id="rId3"/>
    <p:sldId id="257" r:id="rId4"/>
    <p:sldId id="561" r:id="rId5"/>
    <p:sldId id="582" r:id="rId6"/>
    <p:sldId id="583" r:id="rId7"/>
    <p:sldId id="584" r:id="rId8"/>
    <p:sldId id="585" r:id="rId9"/>
    <p:sldId id="346" r:id="rId10"/>
    <p:sldId id="489" r:id="rId11"/>
    <p:sldId id="586" r:id="rId12"/>
    <p:sldId id="571" r:id="rId13"/>
    <p:sldId id="587" r:id="rId14"/>
    <p:sldId id="581" r:id="rId15"/>
    <p:sldId id="568" r:id="rId16"/>
    <p:sldId id="588" r:id="rId17"/>
    <p:sldId id="573" r:id="rId18"/>
    <p:sldId id="574" r:id="rId19"/>
    <p:sldId id="575" r:id="rId20"/>
    <p:sldId id="576" r:id="rId21"/>
    <p:sldId id="577" r:id="rId22"/>
    <p:sldId id="259" r:id="rId23"/>
    <p:sldId id="266" r:id="rId24"/>
    <p:sldId id="562" r:id="rId25"/>
    <p:sldId id="570" r:id="rId2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4660"/>
  </p:normalViewPr>
  <p:slideViewPr>
    <p:cSldViewPr>
      <p:cViewPr varScale="1">
        <p:scale>
          <a:sx n="70" d="100"/>
          <a:sy n="70" d="100"/>
        </p:scale>
        <p:origin x="54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4.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B88023C1-4900-4DFE-B13D-028A94C22613}" type="datetimeFigureOut">
              <a:rPr lang="en-US" smtClean="0"/>
              <a:t>5/26/2020</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B0DA9CCE-83D6-4945-9BA1-095FB0C9817B}" type="slidenum">
              <a:rPr lang="en-US" smtClean="0"/>
              <a:t>‹#›</a:t>
            </a:fld>
            <a:endParaRPr lang="en-US"/>
          </a:p>
        </p:txBody>
      </p:sp>
    </p:spTree>
    <p:extLst>
      <p:ext uri="{BB962C8B-B14F-4D97-AF65-F5344CB8AC3E}">
        <p14:creationId xmlns:p14="http://schemas.microsoft.com/office/powerpoint/2010/main" val="370023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A9CCE-83D6-4945-9BA1-095FB0C9817B}" type="slidenum">
              <a:rPr lang="en-US" smtClean="0"/>
              <a:t>17</a:t>
            </a:fld>
            <a:endParaRPr lang="en-US"/>
          </a:p>
        </p:txBody>
      </p:sp>
    </p:spTree>
    <p:extLst>
      <p:ext uri="{BB962C8B-B14F-4D97-AF65-F5344CB8AC3E}">
        <p14:creationId xmlns:p14="http://schemas.microsoft.com/office/powerpoint/2010/main" val="405231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A9CCE-83D6-4945-9BA1-095FB0C9817B}" type="slidenum">
              <a:rPr lang="en-US" smtClean="0"/>
              <a:t>18</a:t>
            </a:fld>
            <a:endParaRPr lang="en-US"/>
          </a:p>
        </p:txBody>
      </p:sp>
    </p:spTree>
    <p:extLst>
      <p:ext uri="{BB962C8B-B14F-4D97-AF65-F5344CB8AC3E}">
        <p14:creationId xmlns:p14="http://schemas.microsoft.com/office/powerpoint/2010/main" val="371436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A9CCE-83D6-4945-9BA1-095FB0C9817B}" type="slidenum">
              <a:rPr lang="en-US" smtClean="0"/>
              <a:t>19</a:t>
            </a:fld>
            <a:endParaRPr lang="en-US"/>
          </a:p>
        </p:txBody>
      </p:sp>
    </p:spTree>
    <p:extLst>
      <p:ext uri="{BB962C8B-B14F-4D97-AF65-F5344CB8AC3E}">
        <p14:creationId xmlns:p14="http://schemas.microsoft.com/office/powerpoint/2010/main" val="301029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A9CCE-83D6-4945-9BA1-095FB0C9817B}" type="slidenum">
              <a:rPr lang="en-US" smtClean="0"/>
              <a:t>20</a:t>
            </a:fld>
            <a:endParaRPr lang="en-US"/>
          </a:p>
        </p:txBody>
      </p:sp>
    </p:spTree>
    <p:extLst>
      <p:ext uri="{BB962C8B-B14F-4D97-AF65-F5344CB8AC3E}">
        <p14:creationId xmlns:p14="http://schemas.microsoft.com/office/powerpoint/2010/main" val="38357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A9CCE-83D6-4945-9BA1-095FB0C9817B}" type="slidenum">
              <a:rPr lang="en-US" smtClean="0"/>
              <a:t>21</a:t>
            </a:fld>
            <a:endParaRPr lang="en-US"/>
          </a:p>
        </p:txBody>
      </p:sp>
    </p:spTree>
    <p:extLst>
      <p:ext uri="{BB962C8B-B14F-4D97-AF65-F5344CB8AC3E}">
        <p14:creationId xmlns:p14="http://schemas.microsoft.com/office/powerpoint/2010/main" val="2799310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cs typeface="B Yagut" panose="00000400000000000000" pitchFamily="2" charset="-78"/>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cs typeface="B Yagut" panose="00000400000000000000"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pPr/>
              <a:t>5/26/2020</a:t>
            </a:fld>
            <a:endParaRPr lang="en-US"/>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5726794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8538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47354-F800-434C-A8D8-D6E6A5F63033}"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1844226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088637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cs typeface="B Yagut" panose="00000400000000000000"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5214624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257010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046988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1334221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t>5/26/2020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225112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cs typeface="B Yagut"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cs typeface="B Yagut" panose="00000400000000000000" pitchFamily="2" charset="-78"/>
              </a:defRPr>
            </a:lvl1pPr>
            <a:lvl2pPr>
              <a:defRPr sz="2800">
                <a:cs typeface="B Yagut" panose="00000400000000000000" pitchFamily="2" charset="-78"/>
              </a:defRPr>
            </a:lvl2pPr>
            <a:lvl3pPr>
              <a:defRPr sz="2400">
                <a:cs typeface="B Yagut" panose="00000400000000000000" pitchFamily="2" charset="-78"/>
              </a:defRPr>
            </a:lvl3pPr>
            <a:lvl4pPr>
              <a:defRPr sz="2000">
                <a:cs typeface="B Yagut" panose="00000400000000000000" pitchFamily="2" charset="-78"/>
              </a:defRPr>
            </a:lvl4pPr>
            <a:lvl5pPr>
              <a:defRPr sz="2000">
                <a:cs typeface="B Yagut" panose="00000400000000000000" pitchFamily="2" charset="-78"/>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cs typeface="B Yagut" panose="00000400000000000000"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5/26/2020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263107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30132393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rtl="1">
              <a:defRPr sz="1200">
                <a:solidFill>
                  <a:schemeClr val="tx1">
                    <a:tint val="75000"/>
                  </a:schemeClr>
                </a:solidFill>
                <a:cs typeface="B Yagut" panose="00000400000000000000" pitchFamily="2" charset="-78"/>
              </a:defRPr>
            </a:lvl1pPr>
          </a:lstStyle>
          <a:p>
            <a:fld id="{8D147354-F800-434C-A8D8-D6E6A5F63033}" type="datetimeFigureOut">
              <a:rPr lang="en-US" smtClean="0"/>
              <a:pPr/>
              <a:t>5/26/2020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a:defRPr sz="1200">
                <a:solidFill>
                  <a:schemeClr val="tx1">
                    <a:tint val="75000"/>
                  </a:schemeClr>
                </a:solidFill>
                <a:cs typeface="B Yagut" panose="00000400000000000000" pitchFamily="2" charset="-7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1">
              <a:defRPr sz="1200">
                <a:solidFill>
                  <a:schemeClr val="tx1">
                    <a:tint val="75000"/>
                  </a:schemeClr>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90986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533401"/>
            <a:ext cx="7772400" cy="914400"/>
          </a:xfrm>
        </p:spPr>
        <p:txBody>
          <a:bodyPr>
            <a:normAutofit/>
          </a:bodyPr>
          <a:lstStyle/>
          <a:p>
            <a:r>
              <a:rPr lang="fa-IR" sz="3600" b="1" dirty="0" smtClean="0">
                <a:cs typeface="B Yagut" panose="00000400000000000000" pitchFamily="2" charset="-78"/>
              </a:rPr>
              <a:t> </a:t>
            </a:r>
            <a:r>
              <a:rPr lang="fa-IR" sz="2400" b="1" dirty="0" smtClean="0"/>
              <a:t>آشنایی با  </a:t>
            </a:r>
            <a:r>
              <a:rPr lang="fa-IR" sz="2400" dirty="0" smtClean="0"/>
              <a:t>نحوه معاینات فیزیکی</a:t>
            </a:r>
            <a:endParaRPr lang="en-US" sz="3200" b="1" dirty="0">
              <a:cs typeface="B Yagut" panose="00000400000000000000" pitchFamily="2" charset="-78"/>
            </a:endParaRPr>
          </a:p>
        </p:txBody>
      </p:sp>
      <p:sp>
        <p:nvSpPr>
          <p:cNvPr id="8" name="Subtitle 7"/>
          <p:cNvSpPr>
            <a:spLocks noGrp="1"/>
          </p:cNvSpPr>
          <p:nvPr>
            <p:ph type="subTitle" idx="1"/>
          </p:nvPr>
        </p:nvSpPr>
        <p:spPr>
          <a:xfrm>
            <a:off x="457200" y="2057400"/>
            <a:ext cx="8382000" cy="4189861"/>
          </a:xfrm>
        </p:spPr>
        <p:txBody>
          <a:bodyPr>
            <a:normAutofit/>
          </a:bodyPr>
          <a:lstStyle/>
          <a:p>
            <a:r>
              <a:rPr lang="fa-IR" sz="4400" b="1" dirty="0" smtClean="0">
                <a:solidFill>
                  <a:srgbClr val="FF0000"/>
                </a:solidFill>
              </a:rPr>
              <a:t>فصل هشتم </a:t>
            </a:r>
            <a:endParaRPr lang="en-US" sz="4400" b="1" dirty="0" smtClean="0">
              <a:solidFill>
                <a:srgbClr val="FF0000"/>
              </a:solidFill>
            </a:endParaRPr>
          </a:p>
          <a:p>
            <a:endParaRPr lang="fa-IR" dirty="0" smtClean="0">
              <a:solidFill>
                <a:srgbClr val="FF0000"/>
              </a:solidFill>
            </a:endParaRPr>
          </a:p>
          <a:p>
            <a:r>
              <a:rPr lang="fa-IR" sz="6000" b="1" dirty="0" smtClean="0">
                <a:solidFill>
                  <a:srgbClr val="FF0000"/>
                </a:solidFill>
              </a:rPr>
              <a:t>تشخیص افتراقی</a:t>
            </a:r>
            <a:endParaRPr lang="en-US" sz="6000" b="1" dirty="0" smtClean="0">
              <a:solidFill>
                <a:srgbClr val="FF0000"/>
              </a:solidFill>
            </a:endParaRPr>
          </a:p>
          <a:p>
            <a:r>
              <a:rPr lang="en-US" sz="4400" dirty="0"/>
              <a:t>d</a:t>
            </a:r>
            <a:r>
              <a:rPr lang="en-US" dirty="0"/>
              <a:t>ifferential diagnosis</a:t>
            </a:r>
            <a:endParaRPr lang="en-US" b="1" dirty="0" smtClean="0">
              <a:solidFill>
                <a:srgbClr val="FF0000"/>
              </a:solidFill>
            </a:endParaRP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4325211"/>
      </p:ext>
    </p:extLst>
  </p:cSld>
  <p:clrMapOvr>
    <a:masterClrMapping/>
  </p:clrMapOvr>
  <mc:AlternateContent xmlns:mc="http://schemas.openxmlformats.org/markup-compatibility/2006" xmlns:p14="http://schemas.microsoft.com/office/powerpoint/2010/main">
    <mc:Choice Requires="p14">
      <p:transition spd="slow" p14:dur="2000" advTm="9300"/>
    </mc:Choice>
    <mc:Fallback xmlns="">
      <p:transition spd="slow" advTm="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fontScale="90000"/>
          </a:bodyPr>
          <a:lstStyle/>
          <a:p>
            <a:r>
              <a:rPr lang="ar-SA" sz="4000" kern="1800" dirty="0">
                <a:solidFill>
                  <a:srgbClr val="002060"/>
                </a:solidFill>
                <a:latin typeface="Symbol"/>
                <a:ea typeface="Times New Roman"/>
                <a:cs typeface="Titr"/>
              </a:rPr>
              <a:t>مراحل تشخیص بیماری ها چگونه </a:t>
            </a:r>
            <a:r>
              <a:rPr lang="ar-SA" sz="4000" kern="1800" dirty="0" smtClean="0">
                <a:solidFill>
                  <a:srgbClr val="002060"/>
                </a:solidFill>
                <a:latin typeface="Symbol"/>
                <a:ea typeface="Times New Roman"/>
                <a:cs typeface="Titr"/>
              </a:rPr>
              <a:t>است</a:t>
            </a:r>
            <a:r>
              <a:rPr lang="fa-IR" sz="4000" kern="1800" dirty="0" smtClean="0">
                <a:solidFill>
                  <a:srgbClr val="002060"/>
                </a:solidFill>
                <a:latin typeface="Symbol"/>
                <a:ea typeface="Times New Roman"/>
                <a:cs typeface="Titr"/>
              </a:rPr>
              <a:t>؟</a:t>
            </a:r>
            <a:r>
              <a:rPr lang="ar-SA" sz="4000" kern="1800" dirty="0" smtClean="0">
                <a:solidFill>
                  <a:srgbClr val="002060"/>
                </a:solidFill>
                <a:latin typeface="Symbol"/>
                <a:ea typeface="Times New Roman"/>
                <a:cs typeface="Titr"/>
              </a:rPr>
              <a:t> </a:t>
            </a:r>
            <a:endParaRPr lang="en-US" sz="4000" dirty="0">
              <a:solidFill>
                <a:srgbClr val="002060"/>
              </a:solidFill>
            </a:endParaRPr>
          </a:p>
        </p:txBody>
      </p:sp>
      <p:sp>
        <p:nvSpPr>
          <p:cNvPr id="3" name="Content Placeholder 2"/>
          <p:cNvSpPr>
            <a:spLocks noGrp="1"/>
          </p:cNvSpPr>
          <p:nvPr>
            <p:ph idx="1"/>
          </p:nvPr>
        </p:nvSpPr>
        <p:spPr/>
        <p:txBody>
          <a:bodyPr>
            <a:normAutofit/>
          </a:bodyPr>
          <a:lstStyle/>
          <a:p>
            <a:pPr marL="0" indent="0">
              <a:lnSpc>
                <a:spcPct val="160000"/>
              </a:lnSpc>
              <a:spcBef>
                <a:spcPts val="0"/>
              </a:spcBef>
              <a:buNone/>
            </a:pPr>
            <a:r>
              <a:rPr lang="ar-SA" sz="2500" b="1" dirty="0">
                <a:latin typeface="Symbol"/>
                <a:ea typeface="Times New Roman"/>
              </a:rPr>
              <a:t>"دکتر من برای کاهش درد خود باید چکار کنم </a:t>
            </a:r>
            <a:r>
              <a:rPr lang="ar-SA" sz="2500" b="1" dirty="0" smtClean="0">
                <a:latin typeface="Symbol"/>
                <a:ea typeface="Times New Roman"/>
              </a:rPr>
              <a:t>؟</a:t>
            </a:r>
            <a:r>
              <a:rPr lang="ar-SA" sz="2800" dirty="0">
                <a:latin typeface="Symbol"/>
                <a:ea typeface="Times New Roman"/>
              </a:rPr>
              <a:t> "</a:t>
            </a:r>
            <a:r>
              <a:rPr lang="ar-SA" sz="2500" dirty="0">
                <a:latin typeface="Symbol"/>
                <a:ea typeface="Times New Roman"/>
              </a:rPr>
              <a:t/>
            </a:r>
            <a:br>
              <a:rPr lang="ar-SA" sz="2500" dirty="0">
                <a:latin typeface="Symbol"/>
                <a:ea typeface="Times New Roman"/>
              </a:rPr>
            </a:br>
            <a:r>
              <a:rPr lang="ar-SA" sz="2500" dirty="0">
                <a:latin typeface="Symbol"/>
                <a:ea typeface="Times New Roman"/>
              </a:rPr>
              <a:t>این سوال شاید شایع ترین سوالی است که هر بیمار از پزشک خود دارد. شایعترین مشکلی که موجب مراجعه مردم به پزشکان </a:t>
            </a:r>
            <a:r>
              <a:rPr lang="ar-SA" sz="2500" dirty="0" smtClean="0">
                <a:latin typeface="Symbol"/>
                <a:ea typeface="Times New Roman"/>
              </a:rPr>
              <a:t>می</a:t>
            </a:r>
            <a:r>
              <a:rPr lang="fa-IR" sz="2500" dirty="0" smtClean="0">
                <a:latin typeface="Symbol"/>
                <a:ea typeface="Times New Roman"/>
              </a:rPr>
              <a:t> </a:t>
            </a:r>
            <a:r>
              <a:rPr lang="ar-SA" sz="2500" dirty="0" smtClean="0">
                <a:latin typeface="Symbol"/>
                <a:ea typeface="Times New Roman"/>
              </a:rPr>
              <a:t>شود </a:t>
            </a:r>
            <a:r>
              <a:rPr lang="ar-SA" sz="2500" dirty="0">
                <a:latin typeface="Symbol"/>
                <a:ea typeface="Times New Roman"/>
              </a:rPr>
              <a:t>درد است و بیمار نیاز دارد که دردش در کوتاه ترین زمان از بین برود. البته جدای از درد، مشکلات فراوان دیگری هم وجود دارد که بیماران برای درمان آنها به پزشک مراجعه میکنند</a:t>
            </a:r>
            <a:r>
              <a:rPr lang="ar-SA" sz="2500" dirty="0" smtClean="0">
                <a:latin typeface="Symbol"/>
                <a:ea typeface="Times New Roman"/>
              </a:rPr>
              <a:t>.</a:t>
            </a:r>
            <a:endParaRPr lang="en-US" sz="2500" dirty="0">
              <a:latin typeface="Franklin Gothic Medium"/>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599605"/>
      </p:ext>
    </p:extLst>
  </p:cSld>
  <p:clrMapOvr>
    <a:masterClrMapping/>
  </p:clrMapOvr>
  <mc:AlternateContent xmlns:mc="http://schemas.openxmlformats.org/markup-compatibility/2006">
    <mc:Choice xmlns:p14="http://schemas.microsoft.com/office/powerpoint/2010/main" Requires="p14">
      <p:transition spd="slow" p14:dur="2000" advTm="74627"/>
    </mc:Choice>
    <mc:Fallback>
      <p:transition spd="slow" advTm="7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ar-SA" sz="4000" kern="1800" dirty="0">
                <a:solidFill>
                  <a:srgbClr val="002060"/>
                </a:solidFill>
                <a:latin typeface="Symbol"/>
                <a:ea typeface="Times New Roman"/>
                <a:cs typeface="Titr"/>
              </a:rPr>
              <a:t>مراحل تشخیص بیماری ها چگونه </a:t>
            </a:r>
            <a:r>
              <a:rPr lang="ar-SA" sz="4000" kern="1800" dirty="0" smtClean="0">
                <a:solidFill>
                  <a:srgbClr val="002060"/>
                </a:solidFill>
                <a:latin typeface="Symbol"/>
                <a:ea typeface="Times New Roman"/>
                <a:cs typeface="Titr"/>
              </a:rPr>
              <a:t>است</a:t>
            </a:r>
            <a:r>
              <a:rPr lang="fa-IR" sz="4000" kern="1800" dirty="0" smtClean="0">
                <a:solidFill>
                  <a:srgbClr val="002060"/>
                </a:solidFill>
                <a:latin typeface="Symbol"/>
                <a:ea typeface="Times New Roman"/>
                <a:cs typeface="Titr"/>
              </a:rPr>
              <a:t>؟</a:t>
            </a:r>
            <a:r>
              <a:rPr lang="ar-SA" sz="4000" kern="1800" dirty="0" smtClean="0">
                <a:solidFill>
                  <a:srgbClr val="002060"/>
                </a:solidFill>
                <a:latin typeface="Symbol"/>
                <a:ea typeface="Times New Roman"/>
                <a:cs typeface="Titr"/>
              </a:rPr>
              <a:t> </a:t>
            </a:r>
            <a:endParaRPr lang="en-US" sz="4000" dirty="0">
              <a:solidFill>
                <a:srgbClr val="002060"/>
              </a:solidFill>
            </a:endParaRPr>
          </a:p>
        </p:txBody>
      </p:sp>
      <p:sp>
        <p:nvSpPr>
          <p:cNvPr id="3" name="Content Placeholder 2"/>
          <p:cNvSpPr>
            <a:spLocks noGrp="1"/>
          </p:cNvSpPr>
          <p:nvPr>
            <p:ph idx="1"/>
          </p:nvPr>
        </p:nvSpPr>
        <p:spPr>
          <a:xfrm>
            <a:off x="304800" y="1676400"/>
            <a:ext cx="8229600" cy="3657600"/>
          </a:xfrm>
        </p:spPr>
        <p:txBody>
          <a:bodyPr>
            <a:noAutofit/>
          </a:bodyPr>
          <a:lstStyle/>
          <a:p>
            <a:pPr marL="0" indent="0" algn="just">
              <a:lnSpc>
                <a:spcPct val="150000"/>
              </a:lnSpc>
              <a:spcBef>
                <a:spcPts val="0"/>
              </a:spcBef>
              <a:buNone/>
            </a:pPr>
            <a:r>
              <a:rPr lang="ar-SA" sz="2400" dirty="0" smtClean="0">
                <a:latin typeface="Symbol"/>
                <a:ea typeface="Times New Roman"/>
              </a:rPr>
              <a:t>مهمترین </a:t>
            </a:r>
            <a:r>
              <a:rPr lang="ar-SA" sz="2400" dirty="0">
                <a:latin typeface="Symbol"/>
                <a:ea typeface="Times New Roman"/>
              </a:rPr>
              <a:t>وظیفه پزشک درمان بیمار است ولی قبل از شروع هر درمانی باید علت بیماری مشخص شود. بیماران به علت های متفاوتی به پزشک مراجعه میکنند. یک بیمار ممکن است به علت درد زانو به پزشک مراجعه کند. مشکل دیگری ممکن است لنگیدن باشد. فرد دیگری ممکن است به علت کاهش قدرت عضلات دست راهی مطب دکتر شود. مشکلاتی مانند درد، لنگش یا احساس ضعف عضلانی را در اصطلاح "شکایت" بیمار یا </a:t>
            </a:r>
            <a:r>
              <a:rPr lang="en-US" sz="2400" dirty="0">
                <a:latin typeface="Franklin Gothic Medium"/>
                <a:ea typeface="Times New Roman"/>
              </a:rPr>
              <a:t>Symptom</a:t>
            </a:r>
            <a:r>
              <a:rPr lang="en-US" sz="2400" b="1" dirty="0">
                <a:latin typeface="B Zar"/>
                <a:ea typeface="Times New Roman"/>
              </a:rPr>
              <a:t> </a:t>
            </a:r>
            <a:r>
              <a:rPr lang="fa-IR" sz="2400" b="1" dirty="0" smtClean="0">
                <a:latin typeface="B Zar"/>
                <a:ea typeface="Times New Roman"/>
              </a:rPr>
              <a:t> </a:t>
            </a:r>
            <a:r>
              <a:rPr lang="ar-SA" sz="2400" dirty="0" smtClean="0">
                <a:latin typeface="Symbol"/>
                <a:ea typeface="Times New Roman"/>
              </a:rPr>
              <a:t>میگویند</a:t>
            </a:r>
            <a:r>
              <a:rPr lang="ar-SA" sz="2400" dirty="0">
                <a:latin typeface="Symbol"/>
                <a:ea typeface="Times New Roman"/>
              </a:rPr>
              <a:t>. </a:t>
            </a:r>
            <a:endParaRPr lang="en-US" sz="2400" dirty="0">
              <a:latin typeface="Franklin Gothic Medium"/>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458889"/>
      </p:ext>
    </p:extLst>
  </p:cSld>
  <p:clrMapOvr>
    <a:masterClrMapping/>
  </p:clrMapOvr>
  <mc:AlternateContent xmlns:mc="http://schemas.openxmlformats.org/markup-compatibility/2006">
    <mc:Choice xmlns:p14="http://schemas.microsoft.com/office/powerpoint/2010/main" Requires="p14">
      <p:transition spd="slow" p14:dur="2000" advTm="131235"/>
    </mc:Choice>
    <mc:Fallback>
      <p:transition spd="slow" advTm="131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61" y="381000"/>
            <a:ext cx="8229600" cy="685800"/>
          </a:xfrm>
        </p:spPr>
        <p:txBody>
          <a:bodyPr>
            <a:normAutofit fontScale="90000"/>
          </a:bodyPr>
          <a:lstStyle/>
          <a:p>
            <a:r>
              <a:rPr lang="ar-SA" sz="4000" kern="1800" dirty="0">
                <a:solidFill>
                  <a:srgbClr val="002060"/>
                </a:solidFill>
                <a:latin typeface="Symbol"/>
                <a:ea typeface="Times New Roman"/>
                <a:cs typeface="Titr"/>
              </a:rPr>
              <a:t>مراحل تشخیص بیماری ها چگونه </a:t>
            </a:r>
            <a:r>
              <a:rPr lang="ar-SA" sz="4000" kern="1800" dirty="0" smtClean="0">
                <a:solidFill>
                  <a:srgbClr val="002060"/>
                </a:solidFill>
                <a:latin typeface="Symbol"/>
                <a:ea typeface="Times New Roman"/>
                <a:cs typeface="Titr"/>
              </a:rPr>
              <a:t>است</a:t>
            </a:r>
            <a:r>
              <a:rPr lang="fa-IR" sz="4000" kern="1800" dirty="0" smtClean="0">
                <a:solidFill>
                  <a:srgbClr val="002060"/>
                </a:solidFill>
                <a:latin typeface="Symbol"/>
                <a:ea typeface="Times New Roman"/>
                <a:cs typeface="Titr"/>
              </a:rPr>
              <a:t>؟</a:t>
            </a:r>
            <a:r>
              <a:rPr lang="ar-SA" sz="4000" kern="1800" dirty="0" smtClean="0">
                <a:solidFill>
                  <a:srgbClr val="002060"/>
                </a:solidFill>
                <a:latin typeface="Symbol"/>
                <a:ea typeface="Times New Roman"/>
                <a:cs typeface="Titr"/>
              </a:rPr>
              <a:t> </a:t>
            </a:r>
            <a:endParaRPr lang="en-US" sz="4000" dirty="0">
              <a:solidFill>
                <a:srgbClr val="002060"/>
              </a:solidFill>
            </a:endParaRPr>
          </a:p>
        </p:txBody>
      </p:sp>
      <p:sp>
        <p:nvSpPr>
          <p:cNvPr id="3" name="Content Placeholder 2"/>
          <p:cNvSpPr>
            <a:spLocks noGrp="1"/>
          </p:cNvSpPr>
          <p:nvPr>
            <p:ph idx="1"/>
          </p:nvPr>
        </p:nvSpPr>
        <p:spPr>
          <a:xfrm>
            <a:off x="465161" y="1981200"/>
            <a:ext cx="8229600" cy="3200400"/>
          </a:xfrm>
        </p:spPr>
        <p:txBody>
          <a:bodyPr>
            <a:normAutofit/>
          </a:bodyPr>
          <a:lstStyle/>
          <a:p>
            <a:pPr marL="0" indent="0">
              <a:lnSpc>
                <a:spcPct val="105000"/>
              </a:lnSpc>
              <a:spcBef>
                <a:spcPts val="0"/>
              </a:spcBef>
              <a:buNone/>
            </a:pPr>
            <a:r>
              <a:rPr lang="ar-SA" sz="2500" dirty="0" smtClean="0">
                <a:latin typeface="Symbol"/>
                <a:ea typeface="Times New Roman"/>
              </a:rPr>
              <a:t>پس </a:t>
            </a:r>
            <a:r>
              <a:rPr lang="ar-SA" sz="2500" dirty="0">
                <a:latin typeface="Symbol"/>
                <a:ea typeface="Times New Roman"/>
              </a:rPr>
              <a:t>بیماران با شکایات خود به پزشک مراجعه میکنند. ولی آیا پزشک میتواند فقط با دانستن این شکایات بیمارش را درمان </a:t>
            </a:r>
            <a:r>
              <a:rPr lang="ar-SA" sz="2500" dirty="0" smtClean="0">
                <a:latin typeface="Symbol"/>
                <a:ea typeface="Times New Roman"/>
              </a:rPr>
              <a:t>کند</a:t>
            </a:r>
            <a:r>
              <a:rPr lang="fa-IR" sz="2500" dirty="0" smtClean="0">
                <a:latin typeface="Symbol"/>
                <a:ea typeface="Times New Roman"/>
              </a:rPr>
              <a:t>؟</a:t>
            </a:r>
          </a:p>
          <a:p>
            <a:pPr marL="0" indent="0">
              <a:lnSpc>
                <a:spcPct val="105000"/>
              </a:lnSpc>
              <a:spcBef>
                <a:spcPts val="0"/>
              </a:spcBef>
              <a:buNone/>
            </a:pPr>
            <a:r>
              <a:rPr lang="ar-SA" sz="2500" dirty="0" smtClean="0">
                <a:latin typeface="Symbol"/>
                <a:ea typeface="Times New Roman"/>
              </a:rPr>
              <a:t> </a:t>
            </a:r>
            <a:r>
              <a:rPr lang="ar-SA" sz="2500" dirty="0">
                <a:latin typeface="Symbol"/>
                <a:ea typeface="Times New Roman"/>
              </a:rPr>
              <a:t>مسلما خیر. درد زانو اگر نگوییم صدها، میتواند دهها علت مختلف داشته باشد. یک بیمار ممکن است به دلایل مختلفی لنگش داشته باشد. هر کدام از علل درد زانو یا لنگش درمان متفاوتی دارد. همه بیمارانی را که از درد زانو شکایت دارند نمیتوان مانند یکدیگر درمان کرد. پس شروع درمان فقط با تکیه بر شکایت بیمار عملی نیست. </a:t>
            </a:r>
            <a:endParaRPr lang="en-US" sz="2500" dirty="0">
              <a:latin typeface="Franklin Gothic Medium"/>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2895303"/>
      </p:ext>
    </p:extLst>
  </p:cSld>
  <p:clrMapOvr>
    <a:masterClrMapping/>
  </p:clrMapOvr>
  <mc:AlternateContent xmlns:mc="http://schemas.openxmlformats.org/markup-compatibility/2006">
    <mc:Choice xmlns:p14="http://schemas.microsoft.com/office/powerpoint/2010/main" Requires="p14">
      <p:transition spd="slow" p14:dur="2000" advTm="86833"/>
    </mc:Choice>
    <mc:Fallback>
      <p:transition spd="slow" advTm="86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3600" kern="1800" dirty="0">
                <a:solidFill>
                  <a:srgbClr val="002060"/>
                </a:solidFill>
                <a:latin typeface="Symbol"/>
                <a:ea typeface="Times New Roman"/>
                <a:cs typeface="Titr"/>
              </a:rPr>
              <a:t>مراحل تشخیص بیماری ها چگونه </a:t>
            </a:r>
            <a:r>
              <a:rPr lang="ar-SA" sz="3600" kern="1800" dirty="0" smtClean="0">
                <a:solidFill>
                  <a:srgbClr val="002060"/>
                </a:solidFill>
                <a:latin typeface="Symbol"/>
                <a:ea typeface="Times New Roman"/>
                <a:cs typeface="Titr"/>
              </a:rPr>
              <a:t>است</a:t>
            </a:r>
            <a:r>
              <a:rPr lang="fa-IR" sz="3600" kern="1800" dirty="0" smtClean="0">
                <a:solidFill>
                  <a:srgbClr val="002060"/>
                </a:solidFill>
                <a:latin typeface="Symbol"/>
                <a:ea typeface="Times New Roman"/>
                <a:cs typeface="Titr"/>
              </a:rPr>
              <a:t>؟</a:t>
            </a:r>
            <a:r>
              <a:rPr lang="ar-SA" sz="3600" kern="1800" dirty="0" smtClean="0">
                <a:solidFill>
                  <a:srgbClr val="002060"/>
                </a:solidFill>
                <a:latin typeface="Symbol"/>
                <a:ea typeface="Times New Roman"/>
                <a:cs typeface="Titr"/>
              </a:rPr>
              <a:t> </a:t>
            </a:r>
            <a:endParaRPr lang="en-US" sz="3600" dirty="0">
              <a:solidFill>
                <a:srgbClr val="002060"/>
              </a:solidFill>
            </a:endParaRPr>
          </a:p>
        </p:txBody>
      </p:sp>
      <p:sp>
        <p:nvSpPr>
          <p:cNvPr id="3" name="Content Placeholder 2"/>
          <p:cNvSpPr>
            <a:spLocks noGrp="1"/>
          </p:cNvSpPr>
          <p:nvPr>
            <p:ph idx="1"/>
          </p:nvPr>
        </p:nvSpPr>
        <p:spPr>
          <a:xfrm>
            <a:off x="457200" y="2133601"/>
            <a:ext cx="8229600" cy="3429000"/>
          </a:xfrm>
        </p:spPr>
        <p:txBody>
          <a:bodyPr>
            <a:normAutofit/>
          </a:bodyPr>
          <a:lstStyle/>
          <a:p>
            <a:pPr marL="0" indent="0">
              <a:buNone/>
            </a:pPr>
            <a:r>
              <a:rPr lang="ar-SA" sz="2500" dirty="0" smtClean="0">
                <a:latin typeface="Symbol"/>
                <a:ea typeface="Times New Roman"/>
              </a:rPr>
              <a:t>در </a:t>
            </a:r>
            <a:r>
              <a:rPr lang="ar-SA" sz="2500" dirty="0">
                <a:latin typeface="Symbol"/>
                <a:ea typeface="Times New Roman"/>
              </a:rPr>
              <a:t>این صورت سوال بعدی که مطرح </a:t>
            </a:r>
            <a:r>
              <a:rPr lang="ar-SA" sz="2500" dirty="0" smtClean="0">
                <a:latin typeface="Symbol"/>
                <a:ea typeface="Times New Roman"/>
              </a:rPr>
              <a:t>می</a:t>
            </a:r>
            <a:r>
              <a:rPr lang="fa-IR" sz="2500" dirty="0" smtClean="0">
                <a:latin typeface="Symbol"/>
                <a:ea typeface="Times New Roman"/>
              </a:rPr>
              <a:t> </a:t>
            </a:r>
            <a:r>
              <a:rPr lang="ar-SA" sz="2500" dirty="0" smtClean="0">
                <a:latin typeface="Symbol"/>
                <a:ea typeface="Times New Roman"/>
              </a:rPr>
              <a:t>شود این</a:t>
            </a:r>
            <a:r>
              <a:rPr lang="fa-IR" sz="2500" dirty="0" smtClean="0">
                <a:latin typeface="Symbol"/>
                <a:ea typeface="Times New Roman"/>
              </a:rPr>
              <a:t> ا</a:t>
            </a:r>
            <a:r>
              <a:rPr lang="ar-SA" sz="2500" dirty="0" smtClean="0">
                <a:latin typeface="Symbol"/>
                <a:ea typeface="Times New Roman"/>
              </a:rPr>
              <a:t>ست </a:t>
            </a:r>
            <a:r>
              <a:rPr lang="ar-SA" sz="2500" dirty="0">
                <a:latin typeface="Symbol"/>
                <a:ea typeface="Times New Roman"/>
              </a:rPr>
              <a:t>که پزشک برای اینکه علت اصلی را که موجب شکایت بیمار شده تشخیص بدهد چکار میکند. به سخن دیگر پزشک چگونه علت بیماری را که موجب ناراحتی بیمارش شده مشخص میکند. </a:t>
            </a:r>
            <a:br>
              <a:rPr lang="ar-SA" sz="2500" dirty="0">
                <a:latin typeface="Symbol"/>
                <a:ea typeface="Times New Roman"/>
              </a:rPr>
            </a:br>
            <a:endParaRPr lang="en-US" dirty="0"/>
          </a:p>
        </p:txBody>
      </p:sp>
      <p:sp>
        <p:nvSpPr>
          <p:cNvPr id="4" name="Oval 3"/>
          <p:cNvSpPr/>
          <p:nvPr/>
        </p:nvSpPr>
        <p:spPr>
          <a:xfrm>
            <a:off x="800100" y="3733800"/>
            <a:ext cx="7543800" cy="2895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lvl="0" algn="r" rtl="1">
              <a:spcBef>
                <a:spcPct val="20000"/>
              </a:spcBef>
            </a:pPr>
            <a:r>
              <a:rPr lang="ar-SA" sz="2500" dirty="0">
                <a:solidFill>
                  <a:srgbClr val="FF0000"/>
                </a:solidFill>
                <a:latin typeface="Symbol"/>
                <a:ea typeface="Times New Roman"/>
                <a:cs typeface="B Yagut" panose="00000400000000000000" pitchFamily="2" charset="-78"/>
              </a:rPr>
              <a:t>روند تشخیص بیماری ها شامل مراحلی است که در اکثر رشته های طب تقریبا مشابه اند. این مراحل عبارتند از اخذ تاریخچه یا شرح حال، معاینه و بررسی های تکمیلی</a:t>
            </a:r>
            <a:r>
              <a:rPr lang="en-US" sz="2500" dirty="0">
                <a:solidFill>
                  <a:srgbClr val="FF0000"/>
                </a:solidFill>
                <a:latin typeface="Symbol"/>
                <a:ea typeface="Times New Roman"/>
                <a:cs typeface="B Yagut" panose="00000400000000000000" pitchFamily="2" charset="-78"/>
              </a:rPr>
              <a:t> </a:t>
            </a:r>
            <a:r>
              <a:rPr lang="fa-IR" sz="2500" dirty="0">
                <a:solidFill>
                  <a:srgbClr val="FF0000"/>
                </a:solidFill>
                <a:latin typeface="Symbol"/>
                <a:ea typeface="Times New Roman"/>
                <a:cs typeface="B Yagut" panose="00000400000000000000" pitchFamily="2" charset="-78"/>
              </a:rPr>
              <a:t> می باشد.</a:t>
            </a:r>
            <a:endParaRPr lang="fa-IR" sz="2500" dirty="0">
              <a:solidFill>
                <a:srgbClr val="FF0000"/>
              </a:solidFill>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2333429"/>
      </p:ext>
    </p:extLst>
  </p:cSld>
  <p:clrMapOvr>
    <a:masterClrMapping/>
  </p:clrMapOvr>
  <mc:AlternateContent xmlns:mc="http://schemas.openxmlformats.org/markup-compatibility/2006">
    <mc:Choice xmlns:p14="http://schemas.microsoft.com/office/powerpoint/2010/main" Requires="p14">
      <p:transition spd="slow" p14:dur="2000" advTm="115705"/>
    </mc:Choice>
    <mc:Fallback>
      <p:transition spd="slow" advTm="11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1000" y="838201"/>
            <a:ext cx="7772400" cy="533400"/>
          </a:xfrm>
        </p:spPr>
        <p:txBody>
          <a:bodyPr>
            <a:normAutofit fontScale="90000"/>
          </a:bodyPr>
          <a:lstStyle/>
          <a:p>
            <a:r>
              <a:rPr lang="fa-IR" sz="4000" b="1" dirty="0" smtClean="0">
                <a:solidFill>
                  <a:srgbClr val="FF0000"/>
                </a:solidFill>
              </a:rPr>
              <a:t>بنابراین: </a:t>
            </a:r>
            <a:endParaRPr lang="en-US" sz="4000" b="1" dirty="0">
              <a:solidFill>
                <a:srgbClr val="FF0000"/>
              </a:solidFill>
            </a:endParaRPr>
          </a:p>
        </p:txBody>
      </p:sp>
      <p:sp>
        <p:nvSpPr>
          <p:cNvPr id="8" name="Subtitle 7"/>
          <p:cNvSpPr>
            <a:spLocks noGrp="1"/>
          </p:cNvSpPr>
          <p:nvPr>
            <p:ph type="subTitle" idx="1"/>
          </p:nvPr>
        </p:nvSpPr>
        <p:spPr>
          <a:xfrm>
            <a:off x="914400" y="1981200"/>
            <a:ext cx="7543800" cy="4495800"/>
          </a:xfrm>
        </p:spPr>
        <p:txBody>
          <a:bodyPr>
            <a:normAutofit fontScale="85000" lnSpcReduction="10000"/>
          </a:bodyPr>
          <a:lstStyle/>
          <a:p>
            <a:pPr algn="just">
              <a:lnSpc>
                <a:spcPct val="150000"/>
              </a:lnSpc>
            </a:pPr>
            <a:r>
              <a:rPr lang="fa-IR" dirty="0" smtClean="0">
                <a:solidFill>
                  <a:srgbClr val="212529"/>
                </a:solidFill>
                <a:latin typeface="Sans"/>
              </a:rPr>
              <a:t>تشخیص </a:t>
            </a:r>
            <a:r>
              <a:rPr lang="fa-IR" dirty="0">
                <a:solidFill>
                  <a:srgbClr val="212529"/>
                </a:solidFill>
                <a:latin typeface="Sans"/>
              </a:rPr>
              <a:t>دادن بیماری بیماران، مستلزم توانایی استخراج اطلاعات از بیماران، شناسایی علایم وپی‌بُردن به الگوهای موجود، تعیین علل احتمالی، و سپس مطرح کردن نوعی تشخیص صحیح است. </a:t>
            </a:r>
            <a:endParaRPr lang="fa-IR" dirty="0" smtClean="0">
              <a:solidFill>
                <a:srgbClr val="212529"/>
              </a:solidFill>
              <a:latin typeface="Sans"/>
            </a:endParaRPr>
          </a:p>
          <a:p>
            <a:pPr algn="just">
              <a:lnSpc>
                <a:spcPct val="150000"/>
              </a:lnSpc>
            </a:pPr>
            <a:r>
              <a:rPr lang="fa-IR" dirty="0"/>
              <a:t>آنچه که پس از مصاحبه و معاینه بالینی بیمار، مسیرشناخت و درمان بیماری را مشخص کرده و راهنمای اقدامات بعدی پزشکان می باشد فهرستی از تشخیص های افتراقی است.</a:t>
            </a:r>
          </a:p>
          <a:p>
            <a:pPr algn="just">
              <a:lnSpc>
                <a:spcPct val="150000"/>
              </a:lnSpc>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8423169"/>
      </p:ext>
    </p:extLst>
  </p:cSld>
  <p:clrMapOvr>
    <a:masterClrMapping/>
  </p:clrMapOvr>
  <mc:AlternateContent xmlns:mc="http://schemas.openxmlformats.org/markup-compatibility/2006">
    <mc:Choice xmlns:p14="http://schemas.microsoft.com/office/powerpoint/2010/main" Requires="p14">
      <p:transition spd="slow" p14:dur="2000" advTm="98436"/>
    </mc:Choice>
    <mc:Fallback>
      <p:transition spd="slow" advTm="9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 </a:t>
            </a:r>
            <a:r>
              <a:rPr lang="fa-IR" dirty="0">
                <a:solidFill>
                  <a:srgbClr val="FF0000"/>
                </a:solidFill>
              </a:rPr>
              <a:t>مقدمه</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endParaRPr lang="fa-IR" dirty="0" smtClean="0"/>
          </a:p>
          <a:p>
            <a:pPr marL="0" indent="0" algn="just" rtl="1">
              <a:lnSpc>
                <a:spcPct val="150000"/>
              </a:lnSpc>
              <a:buNone/>
            </a:pPr>
            <a:r>
              <a:rPr lang="fa-IR" dirty="0" smtClean="0">
                <a:cs typeface="B Yagut" panose="00000400000000000000" pitchFamily="2" charset="-78"/>
              </a:rPr>
              <a:t>پزشکان با توجه به نتایج معاینات و شرح حال بیمار محتمل ترین تشخیص ها را برای بیمار در نظر می گیرند.</a:t>
            </a:r>
          </a:p>
          <a:p>
            <a:pPr marL="0" indent="0" algn="just" rtl="1">
              <a:lnSpc>
                <a:spcPct val="150000"/>
              </a:lnSpc>
              <a:buNone/>
            </a:pPr>
            <a:r>
              <a:rPr lang="fa-IR" dirty="0" smtClean="0"/>
              <a:t>تأیید و </a:t>
            </a:r>
            <a:r>
              <a:rPr lang="fa-IR" dirty="0"/>
              <a:t>تشخیص افتراقی بیماریها با روش های پاراکلینیکی، آزمایشگاهی و ..... صورت می گیرد.</a:t>
            </a:r>
            <a:endParaRPr lang="en-US" dirty="0"/>
          </a:p>
          <a:p>
            <a:pPr marL="0" indent="0" algn="just" rtl="1">
              <a:lnSpc>
                <a:spcPct val="150000"/>
              </a:lnSpc>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5846224"/>
      </p:ext>
    </p:extLst>
  </p:cSld>
  <p:clrMapOvr>
    <a:masterClrMapping/>
  </p:clrMapOvr>
  <mc:AlternateContent xmlns:mc="http://schemas.openxmlformats.org/markup-compatibility/2006">
    <mc:Choice xmlns:p14="http://schemas.microsoft.com/office/powerpoint/2010/main" Requires="p14">
      <p:transition spd="slow" p14:dur="2000" advTm="41311"/>
    </mc:Choice>
    <mc:Fallback>
      <p:transition spd="slow" advTm="4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Yagut" panose="00000400000000000000" pitchFamily="2" charset="-78"/>
              </a:rPr>
              <a:t> </a:t>
            </a:r>
            <a:r>
              <a:rPr lang="fa-IR" dirty="0" smtClean="0">
                <a:solidFill>
                  <a:srgbClr val="FF0000"/>
                </a:solidFill>
              </a:rPr>
              <a:t/>
            </a:r>
            <a:br>
              <a:rPr lang="fa-IR" dirty="0" smtClean="0">
                <a:solidFill>
                  <a:srgbClr val="FF0000"/>
                </a:solidFill>
              </a:rPr>
            </a:b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endParaRPr lang="fa-IR" dirty="0" smtClean="0"/>
          </a:p>
          <a:p>
            <a:pPr marL="0" indent="0" algn="just" rtl="1">
              <a:lnSpc>
                <a:spcPct val="150000"/>
              </a:lnSpc>
              <a:buNone/>
            </a:pPr>
            <a:r>
              <a:rPr lang="fa-IR" dirty="0" smtClean="0">
                <a:cs typeface="B Yagut" panose="00000400000000000000" pitchFamily="2" charset="-78"/>
              </a:rPr>
              <a:t>در ادامه نمونه هایی از تشخیص های افتراقی برای هر بیمار و همچنین علایم و نشانه های عمومی و اختصاصی هر بیماری را خواهیم گفت.</a:t>
            </a:r>
          </a:p>
          <a:p>
            <a:pPr marL="0" indent="0" algn="r" rtl="1">
              <a:buNone/>
            </a:pPr>
            <a:endParaRPr lang="fa-IR" dirty="0" smtClean="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9587612"/>
      </p:ext>
    </p:extLst>
  </p:cSld>
  <p:clrMapOvr>
    <a:masterClrMapping/>
  </p:clrMapOvr>
  <mc:AlternateContent xmlns:mc="http://schemas.openxmlformats.org/markup-compatibility/2006">
    <mc:Choice xmlns:p14="http://schemas.microsoft.com/office/powerpoint/2010/main" Requires="p14">
      <p:transition spd="slow" p14:dur="2000" advTm="14325"/>
    </mc:Choice>
    <mc:Fallback>
      <p:transition spd="slow" advTm="1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solidFill>
                  <a:srgbClr val="00B050"/>
                </a:solidFill>
              </a:rPr>
              <a:t>نمونه هایی از تشخیص های افتراقی</a:t>
            </a:r>
            <a:endParaRPr lang="en-US" sz="4000" dirty="0">
              <a:solidFill>
                <a:srgbClr val="00B05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fa-IR" sz="3800" b="1" dirty="0" smtClean="0">
                <a:solidFill>
                  <a:srgbClr val="FF0000"/>
                </a:solidFill>
              </a:rPr>
              <a:t>سنگ ادراری</a:t>
            </a:r>
          </a:p>
          <a:p>
            <a:pPr marL="514350" indent="-514350">
              <a:buFont typeface="+mj-lt"/>
              <a:buAutoNum type="arabicPeriod"/>
            </a:pPr>
            <a:r>
              <a:rPr lang="fa-IR" dirty="0" smtClean="0"/>
              <a:t>عفونت مجاری ادراری</a:t>
            </a:r>
          </a:p>
          <a:p>
            <a:pPr marL="514350" indent="-514350">
              <a:buFont typeface="+mj-lt"/>
              <a:buAutoNum type="arabicPeriod"/>
            </a:pPr>
            <a:r>
              <a:rPr lang="fa-IR" dirty="0" smtClean="0"/>
              <a:t>پیلونفریت</a:t>
            </a:r>
          </a:p>
          <a:p>
            <a:pPr marL="514350" indent="-514350">
              <a:buFont typeface="+mj-lt"/>
              <a:buAutoNum type="arabicPeriod"/>
            </a:pPr>
            <a:r>
              <a:rPr lang="fa-IR" dirty="0" smtClean="0"/>
              <a:t>دیورتیکولیت</a:t>
            </a:r>
          </a:p>
          <a:p>
            <a:pPr marL="514350" indent="-514350">
              <a:buFont typeface="+mj-lt"/>
              <a:buAutoNum type="arabicPeriod"/>
            </a:pPr>
            <a:r>
              <a:rPr lang="fa-IR" dirty="0" smtClean="0"/>
              <a:t>بیماری التهابی لگن( </a:t>
            </a:r>
            <a:r>
              <a:rPr lang="en-US" dirty="0" smtClean="0"/>
              <a:t>PID</a:t>
            </a:r>
            <a:r>
              <a:rPr lang="fa-IR" dirty="0"/>
              <a:t>)</a:t>
            </a:r>
            <a:r>
              <a:rPr lang="en-US" dirty="0" smtClean="0"/>
              <a:t> </a:t>
            </a:r>
            <a:endParaRPr lang="fa-IR" dirty="0" smtClean="0"/>
          </a:p>
          <a:p>
            <a:pPr marL="514350" indent="-514350">
              <a:buFont typeface="+mj-lt"/>
              <a:buAutoNum type="arabicPeriod"/>
            </a:pPr>
            <a:r>
              <a:rPr lang="fa-IR" dirty="0" smtClean="0"/>
              <a:t>پاتولوژی تخمدانی</a:t>
            </a:r>
          </a:p>
          <a:p>
            <a:pPr marL="514350" indent="-514350">
              <a:buFont typeface="+mj-lt"/>
              <a:buAutoNum type="arabicPeriod"/>
            </a:pPr>
            <a:r>
              <a:rPr lang="fa-IR" dirty="0" smtClean="0"/>
              <a:t>ساختگی (معتادهای دارویی)</a:t>
            </a:r>
          </a:p>
          <a:p>
            <a:pPr marL="514350" indent="-514350">
              <a:buFont typeface="+mj-lt"/>
              <a:buAutoNum type="arabicPeriod"/>
            </a:pPr>
            <a:r>
              <a:rPr lang="fa-IR" dirty="0" smtClean="0"/>
              <a:t>آپاندیسیت</a:t>
            </a:r>
          </a:p>
          <a:p>
            <a:pPr marL="514350" indent="-514350">
              <a:buFont typeface="+mj-lt"/>
              <a:buAutoNum type="arabicPeriod"/>
            </a:pPr>
            <a:r>
              <a:rPr lang="fa-IR" dirty="0" smtClean="0"/>
              <a:t>انسداد روده باریک</a:t>
            </a:r>
          </a:p>
          <a:p>
            <a:pPr marL="514350" indent="-514350">
              <a:buFont typeface="+mj-lt"/>
              <a:buAutoNum type="arabicPeriod"/>
            </a:pPr>
            <a:r>
              <a:rPr lang="fa-IR" dirty="0" smtClean="0"/>
              <a:t>حاملگی نابجا</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0808794"/>
      </p:ext>
    </p:extLst>
  </p:cSld>
  <p:clrMapOvr>
    <a:masterClrMapping/>
  </p:clrMapOvr>
  <mc:AlternateContent xmlns:mc="http://schemas.openxmlformats.org/markup-compatibility/2006">
    <mc:Choice xmlns:p14="http://schemas.microsoft.com/office/powerpoint/2010/main" Requires="p14">
      <p:transition spd="slow" p14:dur="2000" advTm="112911"/>
    </mc:Choice>
    <mc:Fallback>
      <p:transition spd="slow" advTm="11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srgbClr val="00B050"/>
                </a:solidFill>
              </a:rPr>
              <a:t>نمونه هایی از تشخیص های افتراقی</a:t>
            </a:r>
            <a:endParaRPr lang="en-US" dirty="0">
              <a:cs typeface="B Yagut" panose="00000400000000000000" pitchFamily="2" charset="-78"/>
            </a:endParaRPr>
          </a:p>
        </p:txBody>
      </p:sp>
      <p:sp>
        <p:nvSpPr>
          <p:cNvPr id="3" name="Content Placeholder 2"/>
          <p:cNvSpPr>
            <a:spLocks noGrp="1"/>
          </p:cNvSpPr>
          <p:nvPr>
            <p:ph idx="1"/>
          </p:nvPr>
        </p:nvSpPr>
        <p:spPr/>
        <p:txBody>
          <a:bodyPr>
            <a:normAutofit fontScale="77500" lnSpcReduction="20000"/>
          </a:bodyPr>
          <a:lstStyle/>
          <a:p>
            <a:pPr marL="0" indent="0">
              <a:buNone/>
            </a:pPr>
            <a:r>
              <a:rPr lang="fa-IR" sz="3800" b="1" dirty="0" smtClean="0">
                <a:solidFill>
                  <a:srgbClr val="FF0000"/>
                </a:solidFill>
              </a:rPr>
              <a:t>پرادراری</a:t>
            </a:r>
          </a:p>
          <a:p>
            <a:pPr marL="514350" indent="-514350">
              <a:buFont typeface="+mj-lt"/>
              <a:buAutoNum type="arabicPeriod"/>
            </a:pPr>
            <a:r>
              <a:rPr lang="fa-IR" dirty="0" smtClean="0"/>
              <a:t>دیابت ملیتوس</a:t>
            </a:r>
          </a:p>
          <a:p>
            <a:pPr marL="514350" indent="-514350">
              <a:buFont typeface="+mj-lt"/>
              <a:buAutoNum type="arabicPeriod"/>
            </a:pPr>
            <a:r>
              <a:rPr lang="fa-IR" dirty="0" smtClean="0"/>
              <a:t>دیابت بی مزه</a:t>
            </a:r>
          </a:p>
          <a:p>
            <a:pPr marL="514350" indent="-514350">
              <a:buFont typeface="+mj-lt"/>
              <a:buAutoNum type="arabicPeriod"/>
            </a:pPr>
            <a:r>
              <a:rPr lang="fa-IR" dirty="0" smtClean="0"/>
              <a:t>پرنوشی اولیه(اجبار در نوشیدن آب)</a:t>
            </a:r>
          </a:p>
          <a:p>
            <a:pPr marL="514350" indent="-514350">
              <a:buFont typeface="+mj-lt"/>
              <a:buAutoNum type="arabicPeriod"/>
            </a:pPr>
            <a:r>
              <a:rPr lang="fa-IR" dirty="0" smtClean="0"/>
              <a:t>هایپرکلسمی</a:t>
            </a:r>
          </a:p>
          <a:p>
            <a:pPr marL="514350" indent="-514350">
              <a:buFont typeface="+mj-lt"/>
              <a:buAutoNum type="arabicPeriod"/>
            </a:pPr>
            <a:r>
              <a:rPr lang="fa-IR" dirty="0" smtClean="0"/>
              <a:t>هایپوکالمی</a:t>
            </a:r>
          </a:p>
          <a:p>
            <a:pPr marL="514350" indent="-514350">
              <a:buFont typeface="+mj-lt"/>
              <a:buAutoNum type="arabicPeriod"/>
            </a:pPr>
            <a:r>
              <a:rPr lang="fa-IR" dirty="0" smtClean="0"/>
              <a:t>به دنبال اوروپاتی انسدادی</a:t>
            </a:r>
          </a:p>
          <a:p>
            <a:pPr marL="514350" indent="-514350">
              <a:buFont typeface="+mj-lt"/>
              <a:buAutoNum type="arabicPeriod"/>
            </a:pPr>
            <a:r>
              <a:rPr lang="fa-IR" dirty="0" smtClean="0"/>
              <a:t>فاز دیورتیک نارسایی کلیه</a:t>
            </a:r>
          </a:p>
          <a:p>
            <a:pPr marL="514350" indent="-514350">
              <a:buFont typeface="+mj-lt"/>
              <a:buAutoNum type="arabicPeriod"/>
            </a:pPr>
            <a:r>
              <a:rPr lang="fa-IR" dirty="0" smtClean="0"/>
              <a:t>داروها: دیورتیک ها، کافئین، الکل، لیتیم</a:t>
            </a:r>
          </a:p>
          <a:p>
            <a:pPr marL="514350" indent="-514350">
              <a:buFont typeface="+mj-lt"/>
              <a:buAutoNum type="arabicPeriod"/>
            </a:pPr>
            <a:r>
              <a:rPr lang="fa-IR" dirty="0" smtClean="0"/>
              <a:t>اضطراب هوای سرد</a:t>
            </a:r>
          </a:p>
          <a:p>
            <a:pPr marL="514350" indent="-514350">
              <a:buFont typeface="+mj-lt"/>
              <a:buAutoNum type="arabicPeriod"/>
            </a:pPr>
            <a:r>
              <a:rPr lang="fa-IR" dirty="0" smtClean="0"/>
              <a:t>بیماری یا صفت سیکل سل، پیلونفریت مزمن(ناتوانی در تغلیظ ادرار)</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5497785"/>
      </p:ext>
    </p:extLst>
  </p:cSld>
  <p:clrMapOvr>
    <a:masterClrMapping/>
  </p:clrMapOvr>
  <mc:AlternateContent xmlns:mc="http://schemas.openxmlformats.org/markup-compatibility/2006">
    <mc:Choice xmlns:p14="http://schemas.microsoft.com/office/powerpoint/2010/main" Requires="p14">
      <p:transition spd="slow" p14:dur="2000" advTm="65470"/>
    </mc:Choice>
    <mc:Fallback>
      <p:transition spd="slow" advTm="6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srgbClr val="00B050"/>
                </a:solidFill>
              </a:rPr>
              <a:t>نمونه هایی از تشخیص های افتراقی</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r>
              <a:rPr lang="fa-IR" sz="3800" b="1" dirty="0" smtClean="0">
                <a:solidFill>
                  <a:srgbClr val="FF0000"/>
                </a:solidFill>
              </a:rPr>
              <a:t>کرمک</a:t>
            </a:r>
          </a:p>
          <a:p>
            <a:pPr marL="514350" indent="-514350">
              <a:buFont typeface="+mj-lt"/>
              <a:buAutoNum type="arabicPeriod"/>
            </a:pPr>
            <a:r>
              <a:rPr lang="fa-IR" dirty="0" smtClean="0"/>
              <a:t>خارش مقعد ناشی از بهداشت ضعیف</a:t>
            </a:r>
          </a:p>
          <a:p>
            <a:pPr marL="514350" indent="-514350">
              <a:buFont typeface="+mj-lt"/>
              <a:buAutoNum type="arabicPeriod"/>
            </a:pPr>
            <a:r>
              <a:rPr lang="fa-IR" dirty="0" smtClean="0"/>
              <a:t>بیماری هموروئید و شقاق</a:t>
            </a:r>
          </a:p>
          <a:p>
            <a:pPr marL="514350" indent="-514350">
              <a:buFont typeface="+mj-lt"/>
              <a:buAutoNum type="arabicPeriod"/>
            </a:pPr>
            <a:r>
              <a:rPr lang="fa-IR" dirty="0" smtClean="0"/>
              <a:t>عفونت های قارچی/مخمری مقعد</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1790341"/>
      </p:ext>
    </p:extLst>
  </p:cSld>
  <p:clrMapOvr>
    <a:masterClrMapping/>
  </p:clrMapOvr>
  <mc:AlternateContent xmlns:mc="http://schemas.openxmlformats.org/markup-compatibility/2006">
    <mc:Choice xmlns:p14="http://schemas.microsoft.com/office/powerpoint/2010/main" Requires="p14">
      <p:transition spd="slow" p14:dur="2000" advTm="39218"/>
    </mc:Choice>
    <mc:Fallback>
      <p:transition spd="slow" advTm="3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p:txBody>
          <a:bodyPr/>
          <a:lstStyle/>
          <a:p>
            <a:pPr algn="r" rtl="1"/>
            <a:r>
              <a:rPr lang="fa-IR" dirty="0" smtClean="0">
                <a:cs typeface="B Yagut" panose="00000400000000000000" pitchFamily="2" charset="-78"/>
              </a:rPr>
              <a:t>مشخصات مدرس یا مدرسین</a:t>
            </a:r>
          </a:p>
        </p:txBody>
      </p:sp>
      <p:sp>
        <p:nvSpPr>
          <p:cNvPr id="6" name="Content Placeholder 5"/>
          <p:cNvSpPr>
            <a:spLocks noGrp="1"/>
          </p:cNvSpPr>
          <p:nvPr>
            <p:ph sz="half" idx="2"/>
          </p:nvPr>
        </p:nvSpPr>
        <p:spPr>
          <a:xfrm>
            <a:off x="457200" y="1524000"/>
            <a:ext cx="4040188" cy="4602163"/>
          </a:xfrm>
        </p:spPr>
        <p:txBody>
          <a:bodyPr>
            <a:normAutofit/>
          </a:bodyPr>
          <a:lstStyle/>
          <a:p>
            <a:pPr marL="0" indent="0" algn="r" rtl="1">
              <a:buNone/>
            </a:pPr>
            <a:endParaRPr lang="en-US" sz="2000" dirty="0" smtClean="0">
              <a:cs typeface="B Yagut" panose="00000400000000000000" pitchFamily="2" charset="-78"/>
            </a:endParaRPr>
          </a:p>
          <a:p>
            <a:pPr marL="0" indent="0" algn="r" rtl="1">
              <a:buNone/>
            </a:pPr>
            <a:endParaRPr lang="fa-IR" sz="2000" dirty="0" smtClean="0">
              <a:cs typeface="B Yagut" panose="00000400000000000000" pitchFamily="2" charset="-78"/>
            </a:endParaRPr>
          </a:p>
          <a:p>
            <a:pPr marL="0" indent="0" algn="r" rtl="1">
              <a:buNone/>
            </a:pPr>
            <a:endParaRPr lang="en-US" sz="2000" dirty="0"/>
          </a:p>
          <a:p>
            <a:pPr algn="r" rtl="1"/>
            <a:r>
              <a:rPr lang="fa-IR" sz="2000" dirty="0" smtClean="0">
                <a:cs typeface="B Yagut" panose="00000400000000000000" pitchFamily="2" charset="-78"/>
              </a:rPr>
              <a:t> </a:t>
            </a:r>
            <a:r>
              <a:rPr lang="fa-IR" sz="2000" dirty="0" smtClean="0"/>
              <a:t>سیده معصومه کاظمی</a:t>
            </a:r>
            <a:endParaRPr lang="en-US" sz="2000" dirty="0" smtClean="0"/>
          </a:p>
          <a:p>
            <a:pPr marL="0" indent="0" algn="r" rtl="1">
              <a:buNone/>
            </a:pPr>
            <a:endParaRPr lang="en-US" sz="2000" dirty="0">
              <a:cs typeface="B Yagut" panose="00000400000000000000" pitchFamily="2" charset="-78"/>
            </a:endParaRPr>
          </a:p>
          <a:p>
            <a:pPr marL="0" indent="0" algn="r" rtl="1">
              <a:buNone/>
            </a:pPr>
            <a:endParaRPr lang="fa-IR" sz="2000" dirty="0" smtClean="0">
              <a:cs typeface="B Yagut" panose="00000400000000000000" pitchFamily="2" charset="-78"/>
            </a:endParaRPr>
          </a:p>
          <a:p>
            <a:r>
              <a:rPr lang="fa-IR" sz="2000" dirty="0" smtClean="0">
                <a:solidFill>
                  <a:srgbClr val="002060"/>
                </a:solidFill>
              </a:rPr>
              <a:t>کارشناس پرستاری-</a:t>
            </a:r>
            <a:r>
              <a:rPr lang="fa-IR" sz="2000" dirty="0" smtClean="0">
                <a:solidFill>
                  <a:srgbClr val="002060"/>
                </a:solidFill>
                <a:cs typeface="B Yagut" panose="00000400000000000000" pitchFamily="2" charset="-78"/>
              </a:rPr>
              <a:t>ارشد</a:t>
            </a:r>
            <a:r>
              <a:rPr lang="en-US" sz="2000" dirty="0" smtClean="0">
                <a:solidFill>
                  <a:srgbClr val="002060"/>
                </a:solidFill>
                <a:cs typeface="B Yagut" panose="00000400000000000000" pitchFamily="2" charset="-78"/>
              </a:rPr>
              <a:t> </a:t>
            </a:r>
            <a:r>
              <a:rPr lang="fa-IR" sz="2000" dirty="0" smtClean="0">
                <a:solidFill>
                  <a:srgbClr val="002060"/>
                </a:solidFill>
                <a:cs typeface="B Yagut" panose="00000400000000000000" pitchFamily="2" charset="-78"/>
              </a:rPr>
              <a:t>پژوهشی-</a:t>
            </a:r>
            <a:r>
              <a:rPr lang="fa-IR" sz="2000" dirty="0">
                <a:solidFill>
                  <a:srgbClr val="002060"/>
                </a:solidFill>
              </a:rPr>
              <a:t> </a:t>
            </a:r>
            <a:r>
              <a:rPr lang="fa-IR" sz="2000" dirty="0" smtClean="0">
                <a:solidFill>
                  <a:srgbClr val="002060"/>
                </a:solidFill>
              </a:rPr>
              <a:t>ارشد</a:t>
            </a:r>
            <a:r>
              <a:rPr lang="en-US" sz="2000" dirty="0" smtClean="0">
                <a:solidFill>
                  <a:srgbClr val="002060"/>
                </a:solidFill>
              </a:rPr>
              <a:t> </a:t>
            </a:r>
            <a:r>
              <a:rPr lang="fa-IR" sz="2000" dirty="0" smtClean="0">
                <a:solidFill>
                  <a:srgbClr val="002060"/>
                </a:solidFill>
                <a:cs typeface="B Yagut" panose="00000400000000000000" pitchFamily="2" charset="-78"/>
              </a:rPr>
              <a:t>آموزش جامعه نگر</a:t>
            </a:r>
          </a:p>
          <a:p>
            <a:pPr algn="r" rtl="1"/>
            <a:r>
              <a:rPr lang="fa-IR" sz="2000" dirty="0" smtClean="0">
                <a:solidFill>
                  <a:srgbClr val="002060"/>
                </a:solidFill>
                <a:cs typeface="B Yagut" panose="00000400000000000000" pitchFamily="2" charset="-78"/>
              </a:rPr>
              <a:t> مسول آموزش بهورزی دانشگاه علوم پزشکی و خدمات بهداشتی درمانی شهید بهشتی</a:t>
            </a:r>
          </a:p>
          <a:p>
            <a:pPr marL="0" indent="0" algn="r" rtl="1">
              <a:buNone/>
            </a:pPr>
            <a:endParaRPr lang="en-US" sz="2000" dirty="0">
              <a:solidFill>
                <a:srgbClr val="002060"/>
              </a:solidFill>
            </a:endParaRPr>
          </a:p>
        </p:txBody>
      </p:sp>
      <p:sp>
        <p:nvSpPr>
          <p:cNvPr id="7" name="Text Placeholder 6"/>
          <p:cNvSpPr>
            <a:spLocks noGrp="1"/>
          </p:cNvSpPr>
          <p:nvPr>
            <p:ph type="body" sz="quarter" idx="3"/>
          </p:nvPr>
        </p:nvSpPr>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4645026" y="2514600"/>
            <a:ext cx="4121150" cy="3235325"/>
          </a:xfrm>
        </p:spPr>
        <p:txBody>
          <a:bodyPr>
            <a:normAutofit/>
          </a:bodyPr>
          <a:lstStyle/>
          <a:p>
            <a:pPr algn="r" rtl="1"/>
            <a:r>
              <a:rPr lang="fa-IR" sz="2000" dirty="0" smtClean="0">
                <a:cs typeface="B Yagut" panose="00000400000000000000" pitchFamily="2" charset="-78"/>
              </a:rPr>
              <a:t>حیطه درس: </a:t>
            </a:r>
            <a:r>
              <a:rPr lang="fa-IR" sz="2000" dirty="0" smtClean="0">
                <a:solidFill>
                  <a:srgbClr val="002060"/>
                </a:solidFill>
                <a:cs typeface="B Yagut" panose="00000400000000000000" pitchFamily="2" charset="-78"/>
              </a:rPr>
              <a:t>آشنایی با نحوه معاینات فیزیکی</a:t>
            </a:r>
          </a:p>
          <a:p>
            <a:r>
              <a:rPr lang="fa-IR" sz="2000" dirty="0"/>
              <a:t>تاریخ </a:t>
            </a:r>
            <a:r>
              <a:rPr lang="fa-IR" sz="2000" dirty="0" smtClean="0"/>
              <a:t>آخرین </a:t>
            </a:r>
            <a:r>
              <a:rPr lang="fa-IR" sz="2000" dirty="0"/>
              <a:t>بازنگری: </a:t>
            </a:r>
            <a:r>
              <a:rPr lang="fa-IR" sz="2000" dirty="0" smtClean="0"/>
              <a:t> 1399/2/20</a:t>
            </a:r>
            <a:endParaRPr lang="en-US" sz="2000" dirty="0" smtClean="0"/>
          </a:p>
          <a:p>
            <a:r>
              <a:rPr lang="fa-IR" sz="2000" dirty="0" smtClean="0">
                <a:cs typeface="B Yagut" panose="00000400000000000000" pitchFamily="2" charset="-78"/>
              </a:rPr>
              <a:t>نوبت تهیه: 1 </a:t>
            </a:r>
            <a:endParaRPr lang="en-US" sz="2000" dirty="0" smtClean="0">
              <a:cs typeface="B Yagut" panose="00000400000000000000" pitchFamily="2" charset="-78"/>
            </a:endParaRPr>
          </a:p>
          <a:p>
            <a:pPr lvl="0"/>
            <a:r>
              <a:rPr lang="fa-IR" sz="2000" dirty="0"/>
              <a:t>نام فایل:</a:t>
            </a:r>
            <a:r>
              <a:rPr lang="fa-IR" sz="2000" dirty="0">
                <a:solidFill>
                  <a:srgbClr val="002060"/>
                </a:solidFill>
              </a:rPr>
              <a:t> </a:t>
            </a:r>
            <a:r>
              <a:rPr lang="en-US" sz="2000" dirty="0" smtClean="0">
                <a:solidFill>
                  <a:srgbClr val="002060"/>
                </a:solidFill>
              </a:rPr>
              <a:t>PE-fasle8-tashkhise-efteraghi-edi1</a:t>
            </a:r>
            <a:endParaRPr lang="fa-IR" sz="2000" dirty="0">
              <a:solidFill>
                <a:srgbClr val="002060"/>
              </a:solidFill>
            </a:endParaRPr>
          </a:p>
          <a:p>
            <a:pPr marL="0" indent="0">
              <a:buNone/>
            </a:pPr>
            <a:endParaRPr lang="fa-IR" sz="2000" dirty="0"/>
          </a:p>
        </p:txBody>
      </p:sp>
      <p:pic>
        <p:nvPicPr>
          <p:cNvPr id="1026" name="Picture 2" descr="G:\انتقالی98\عکس.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944" y="2189115"/>
            <a:ext cx="1040055" cy="132007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extLst>
      <p:ext uri="{BB962C8B-B14F-4D97-AF65-F5344CB8AC3E}">
        <p14:creationId xmlns:p14="http://schemas.microsoft.com/office/powerpoint/2010/main" val="2278611957"/>
      </p:ext>
    </p:extLst>
  </p:cSld>
  <p:clrMapOvr>
    <a:masterClrMapping/>
  </p:clrMapOvr>
  <mc:AlternateContent xmlns:mc="http://schemas.openxmlformats.org/markup-compatibility/2006" xmlns:p14="http://schemas.microsoft.com/office/powerpoint/2010/main">
    <mc:Choice Requires="p14">
      <p:transition spd="slow" p14:dur="2000" advTm="19216"/>
    </mc:Choice>
    <mc:Fallback xmlns="">
      <p:transition spd="slow" advTm="1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srgbClr val="00B050"/>
                </a:solidFill>
              </a:rPr>
              <a:t>نمونه هایی از تشخیص های افتراقی</a:t>
            </a:r>
            <a:endParaRPr lang="en-US" dirty="0">
              <a:cs typeface="B Yagut" panose="00000400000000000000" pitchFamily="2" charset="-78"/>
            </a:endParaRPr>
          </a:p>
        </p:txBody>
      </p:sp>
      <p:sp>
        <p:nvSpPr>
          <p:cNvPr id="3" name="Content Placeholder 2"/>
          <p:cNvSpPr>
            <a:spLocks noGrp="1"/>
          </p:cNvSpPr>
          <p:nvPr>
            <p:ph idx="1"/>
          </p:nvPr>
        </p:nvSpPr>
        <p:spPr>
          <a:xfrm>
            <a:off x="457200" y="1600200"/>
            <a:ext cx="8229600" cy="4953000"/>
          </a:xfrm>
        </p:spPr>
        <p:txBody>
          <a:bodyPr>
            <a:normAutofit fontScale="55000" lnSpcReduction="20000"/>
          </a:bodyPr>
          <a:lstStyle/>
          <a:p>
            <a:pPr marL="0" indent="0">
              <a:buNone/>
            </a:pPr>
            <a:r>
              <a:rPr lang="fa-IR" sz="4400" b="1" dirty="0" smtClean="0">
                <a:solidFill>
                  <a:srgbClr val="FF0000"/>
                </a:solidFill>
              </a:rPr>
              <a:t>درد لگن</a:t>
            </a:r>
          </a:p>
          <a:p>
            <a:pPr marL="0" indent="0">
              <a:buNone/>
            </a:pPr>
            <a:r>
              <a:rPr lang="fa-IR" sz="3800" b="1" dirty="0" smtClean="0">
                <a:solidFill>
                  <a:srgbClr val="0070C0"/>
                </a:solidFill>
              </a:rPr>
              <a:t>1- اختلالات ژنیکولوژی</a:t>
            </a:r>
          </a:p>
          <a:p>
            <a:pPr marL="0" indent="0">
              <a:buNone/>
            </a:pPr>
            <a:r>
              <a:rPr lang="fa-IR" sz="3800" dirty="0" smtClean="0"/>
              <a:t>دیس منوره ی اولیه</a:t>
            </a:r>
          </a:p>
          <a:p>
            <a:pPr marL="0" indent="0">
              <a:buNone/>
            </a:pPr>
            <a:r>
              <a:rPr lang="fa-IR" sz="3800" dirty="0" smtClean="0"/>
              <a:t>فیبروئید</a:t>
            </a:r>
          </a:p>
          <a:p>
            <a:pPr marL="0" indent="0">
              <a:buNone/>
            </a:pPr>
            <a:r>
              <a:rPr lang="fa-IR" sz="3800" dirty="0" smtClean="0"/>
              <a:t>بستن قبلی لوله</a:t>
            </a:r>
          </a:p>
          <a:p>
            <a:pPr marL="0" indent="0">
              <a:buNone/>
            </a:pPr>
            <a:r>
              <a:rPr lang="fa-IR" sz="3800" dirty="0" smtClean="0"/>
              <a:t>عفونت مزمن لگنی</a:t>
            </a:r>
          </a:p>
          <a:p>
            <a:pPr marL="0" indent="0">
              <a:buNone/>
            </a:pPr>
            <a:r>
              <a:rPr lang="fa-IR" sz="3800" dirty="0" smtClean="0">
                <a:solidFill>
                  <a:srgbClr val="0070C0"/>
                </a:solidFill>
              </a:rPr>
              <a:t>2- اختلالات عضلانی-اسکلتی</a:t>
            </a:r>
          </a:p>
          <a:p>
            <a:pPr marL="0" indent="0">
              <a:buNone/>
            </a:pPr>
            <a:r>
              <a:rPr lang="fa-IR" sz="3800" dirty="0" smtClean="0"/>
              <a:t>سندرم درد عضلات-فاشیا</a:t>
            </a:r>
          </a:p>
          <a:p>
            <a:pPr marL="0" indent="0">
              <a:buNone/>
            </a:pPr>
            <a:r>
              <a:rPr lang="fa-IR" sz="3800" dirty="0" smtClean="0">
                <a:solidFill>
                  <a:srgbClr val="0070C0"/>
                </a:solidFill>
              </a:rPr>
              <a:t>3- اختلالات دستگاه گوارش</a:t>
            </a:r>
          </a:p>
          <a:p>
            <a:pPr marL="0" indent="0">
              <a:buNone/>
            </a:pPr>
            <a:r>
              <a:rPr lang="fa-IR" sz="3800" dirty="0" smtClean="0"/>
              <a:t>سندرم روده تحریک پذیر</a:t>
            </a:r>
          </a:p>
          <a:p>
            <a:pPr marL="0" indent="0">
              <a:buNone/>
            </a:pPr>
            <a:r>
              <a:rPr lang="fa-IR" sz="3800" dirty="0" smtClean="0"/>
              <a:t>بیماری التهابی روده</a:t>
            </a:r>
          </a:p>
          <a:p>
            <a:pPr marL="0" indent="0">
              <a:buNone/>
            </a:pPr>
            <a:r>
              <a:rPr lang="fa-IR" sz="3800" dirty="0" smtClean="0">
                <a:solidFill>
                  <a:srgbClr val="0070C0"/>
                </a:solidFill>
              </a:rPr>
              <a:t>4- اختلالات مجاری ادراری</a:t>
            </a:r>
          </a:p>
          <a:p>
            <a:pPr marL="0" indent="0">
              <a:buNone/>
            </a:pPr>
            <a:r>
              <a:rPr lang="fa-IR" sz="3800" dirty="0" smtClean="0"/>
              <a:t> سیستیت بینابینی</a:t>
            </a:r>
          </a:p>
          <a:p>
            <a:pPr marL="0" indent="0">
              <a:buNone/>
            </a:pPr>
            <a:r>
              <a:rPr lang="fa-IR" sz="3800" dirty="0" smtClean="0"/>
              <a:t>اورتریت غیر باکتریایی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2712300"/>
      </p:ext>
    </p:extLst>
  </p:cSld>
  <p:clrMapOvr>
    <a:masterClrMapping/>
  </p:clrMapOvr>
  <mc:AlternateContent xmlns:mc="http://schemas.openxmlformats.org/markup-compatibility/2006">
    <mc:Choice xmlns:p14="http://schemas.microsoft.com/office/powerpoint/2010/main" Requires="p14">
      <p:transition spd="slow" p14:dur="2000" advTm="91890"/>
    </mc:Choice>
    <mc:Fallback>
      <p:transition spd="slow" advTm="9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srgbClr val="00B050"/>
                </a:solidFill>
              </a:rPr>
              <a:t>نمونه هایی از تشخیص های افتراقی</a:t>
            </a:r>
            <a:endParaRPr lang="en-US" dirty="0">
              <a:cs typeface="B Yagut" panose="00000400000000000000" pitchFamily="2" charset="-78"/>
            </a:endParaRPr>
          </a:p>
        </p:txBody>
      </p:sp>
      <p:sp>
        <p:nvSpPr>
          <p:cNvPr id="3" name="Content Placeholder 2"/>
          <p:cNvSpPr>
            <a:spLocks noGrp="1"/>
          </p:cNvSpPr>
          <p:nvPr>
            <p:ph idx="1"/>
          </p:nvPr>
        </p:nvSpPr>
        <p:spPr>
          <a:xfrm>
            <a:off x="457200" y="1600200"/>
            <a:ext cx="8229600" cy="4572000"/>
          </a:xfrm>
        </p:spPr>
        <p:txBody>
          <a:bodyPr>
            <a:normAutofit fontScale="62500" lnSpcReduction="20000"/>
          </a:bodyPr>
          <a:lstStyle/>
          <a:p>
            <a:pPr marL="0" indent="0">
              <a:buNone/>
            </a:pPr>
            <a:r>
              <a:rPr lang="fa-IR" sz="4400" b="1" dirty="0" smtClean="0">
                <a:solidFill>
                  <a:srgbClr val="FF0000"/>
                </a:solidFill>
              </a:rPr>
              <a:t>درد چشم</a:t>
            </a:r>
          </a:p>
          <a:p>
            <a:pPr marL="0" indent="0">
              <a:buNone/>
            </a:pPr>
            <a:r>
              <a:rPr lang="fa-IR" sz="3800" b="1" dirty="0" smtClean="0"/>
              <a:t>جسم خارجی</a:t>
            </a:r>
          </a:p>
          <a:p>
            <a:pPr marL="0" indent="0">
              <a:buNone/>
            </a:pPr>
            <a:r>
              <a:rPr lang="fa-IR" sz="3800" b="1" dirty="0" smtClean="0"/>
              <a:t>هرپس زوستر</a:t>
            </a:r>
          </a:p>
          <a:p>
            <a:pPr marL="0" indent="0">
              <a:buNone/>
            </a:pPr>
            <a:r>
              <a:rPr lang="fa-IR" sz="3800" b="1" dirty="0" smtClean="0"/>
              <a:t>تروما</a:t>
            </a:r>
          </a:p>
          <a:p>
            <a:pPr marL="0" indent="0">
              <a:buNone/>
            </a:pPr>
            <a:r>
              <a:rPr lang="fa-IR" sz="3800" b="1" dirty="0" smtClean="0"/>
              <a:t>کنژنکتیویت</a:t>
            </a:r>
          </a:p>
          <a:p>
            <a:pPr marL="0" indent="0">
              <a:buNone/>
            </a:pPr>
            <a:r>
              <a:rPr lang="fa-IR" sz="3800" b="1" dirty="0" smtClean="0"/>
              <a:t>آیریت</a:t>
            </a:r>
          </a:p>
          <a:p>
            <a:pPr marL="0" indent="0">
              <a:buNone/>
            </a:pPr>
            <a:r>
              <a:rPr lang="fa-IR" sz="3800" b="1" dirty="0" smtClean="0"/>
              <a:t>بلفاریت</a:t>
            </a:r>
          </a:p>
          <a:p>
            <a:pPr marL="0" indent="0">
              <a:buNone/>
            </a:pPr>
            <a:r>
              <a:rPr lang="fa-IR" sz="3800" b="1" dirty="0" smtClean="0"/>
              <a:t>مژه زیر جلدی</a:t>
            </a:r>
          </a:p>
          <a:p>
            <a:pPr marL="0" indent="0">
              <a:buNone/>
            </a:pPr>
            <a:r>
              <a:rPr lang="fa-IR" sz="3800" b="1" dirty="0" smtClean="0"/>
              <a:t>سلولیت(آبسه اربیت یا پری اربیت)</a:t>
            </a:r>
          </a:p>
          <a:p>
            <a:pPr marL="0" indent="0">
              <a:buNone/>
            </a:pPr>
            <a:r>
              <a:rPr lang="fa-IR" sz="3800" b="1" dirty="0" smtClean="0"/>
              <a:t>سینوزیت</a:t>
            </a:r>
          </a:p>
          <a:p>
            <a:pPr marL="0" indent="0">
              <a:buNone/>
            </a:pPr>
            <a:r>
              <a:rPr lang="fa-IR" sz="3800" b="1" dirty="0" smtClean="0"/>
              <a:t>سردرد</a:t>
            </a:r>
          </a:p>
          <a:p>
            <a:pPr marL="0" indent="0">
              <a:buNone/>
            </a:pPr>
            <a:r>
              <a:rPr lang="fa-IR" sz="3800" b="1" dirty="0" smtClean="0"/>
              <a:t>...</a:t>
            </a:r>
            <a:endParaRPr lang="fa-IR" sz="3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7155449"/>
      </p:ext>
    </p:extLst>
  </p:cSld>
  <p:clrMapOvr>
    <a:masterClrMapping/>
  </p:clrMapOvr>
  <mc:AlternateContent xmlns:mc="http://schemas.openxmlformats.org/markup-compatibility/2006">
    <mc:Choice xmlns:p14="http://schemas.microsoft.com/office/powerpoint/2010/main" Requires="p14">
      <p:transition spd="slow" p14:dur="2000" advTm="65074"/>
    </mc:Choice>
    <mc:Fallback>
      <p:transition spd="slow" advTm="6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خلاصه مطالب و نتیجه گیری</a:t>
            </a:r>
            <a:endParaRPr lang="en-US" b="1" dirty="0">
              <a:cs typeface="B Yagut" panose="00000400000000000000" pitchFamily="2" charset="-78"/>
            </a:endParaRPr>
          </a:p>
        </p:txBody>
      </p:sp>
      <p:sp>
        <p:nvSpPr>
          <p:cNvPr id="8" name="Content Placeholder 7"/>
          <p:cNvSpPr>
            <a:spLocks noGrp="1"/>
          </p:cNvSpPr>
          <p:nvPr>
            <p:ph idx="1"/>
          </p:nvPr>
        </p:nvSpPr>
        <p:spPr>
          <a:xfrm>
            <a:off x="470848" y="1905000"/>
            <a:ext cx="8229600" cy="4343400"/>
          </a:xfrm>
        </p:spPr>
        <p:txBody>
          <a:bodyPr>
            <a:noAutofit/>
          </a:bodyPr>
          <a:lstStyle/>
          <a:p>
            <a:pPr marL="0" indent="0">
              <a:lnSpc>
                <a:spcPct val="150000"/>
              </a:lnSpc>
              <a:buNone/>
            </a:pPr>
            <a:r>
              <a:rPr lang="ar-SA" sz="2000" dirty="0">
                <a:latin typeface="Symbol"/>
                <a:ea typeface="Times New Roman"/>
              </a:rPr>
              <a:t>روند تشخیص بیماری ها شامل مراحلی است که در اکثر رشته های طب تقریبا مشابه اند. این مراحل عبارتند از اخذ تاریخچه یا شرح حال، معاینه و بررسی های تکمیلی</a:t>
            </a:r>
            <a:r>
              <a:rPr lang="en-US" sz="2000" dirty="0">
                <a:latin typeface="Symbol"/>
                <a:ea typeface="Times New Roman"/>
              </a:rPr>
              <a:t> </a:t>
            </a:r>
            <a:r>
              <a:rPr lang="fa-IR" sz="2000" dirty="0" smtClean="0">
                <a:latin typeface="Symbol"/>
                <a:ea typeface="Times New Roman"/>
              </a:rPr>
              <a:t>می </a:t>
            </a:r>
            <a:r>
              <a:rPr lang="fa-IR" sz="2000" dirty="0">
                <a:latin typeface="Symbol"/>
                <a:ea typeface="Times New Roman"/>
              </a:rPr>
              <a:t>باشد.</a:t>
            </a:r>
            <a:endParaRPr lang="fa-IR" sz="2000" dirty="0"/>
          </a:p>
          <a:p>
            <a:pPr marL="0" indent="0">
              <a:lnSpc>
                <a:spcPct val="150000"/>
              </a:lnSpc>
              <a:buNone/>
            </a:pPr>
            <a:r>
              <a:rPr lang="fa-IR" sz="2000" dirty="0" smtClean="0"/>
              <a:t>آنچه </a:t>
            </a:r>
            <a:r>
              <a:rPr lang="fa-IR" sz="2000" dirty="0"/>
              <a:t>که پس از مصاحبه و معاینه بالینی بیمار، مسیرشناخت و درمان بیماری را مشخص کرده و راهنمای اقدامات بعدی پزشکان می باشد فهرستی از تشخیص های افتراقی است.</a:t>
            </a:r>
          </a:p>
          <a:p>
            <a:pPr marL="0" indent="0">
              <a:lnSpc>
                <a:spcPct val="150000"/>
              </a:lnSpc>
              <a:buNone/>
            </a:pPr>
            <a:r>
              <a:rPr lang="fa-IR" sz="2000" dirty="0" smtClean="0"/>
              <a:t>با </a:t>
            </a:r>
            <a:r>
              <a:rPr lang="fa-IR" sz="2000" dirty="0"/>
              <a:t>توجه به علائم و نشانه ها و یافته های اخذ شده از طریق شرح حال و معاینه بیمار و دسته بندی اطلاعات به دست آمده و ارتباط دادن آن ها با هم نوع بیماری تشخیص داده شود. </a:t>
            </a:r>
            <a:endParaRPr lang="en-US" sz="2000" dirty="0" smtClean="0"/>
          </a:p>
          <a:p>
            <a:pPr marL="0" indent="0">
              <a:lnSpc>
                <a:spcPct val="150000"/>
              </a:lnSpc>
              <a:buNone/>
            </a:pPr>
            <a:r>
              <a:rPr lang="fa-IR" sz="2000" dirty="0"/>
              <a:t>به تشخیصی که بر یافته های بالینی استوار است و در آن با افتراق بین دو یا چند بیماری که علائم مشابه دارند، بیماری شناسایی می شود، تشخیص افتراقی می گویند</a:t>
            </a:r>
            <a:r>
              <a:rPr lang="fa-IR" sz="2000" dirty="0" smtClean="0"/>
              <a:t>.</a:t>
            </a:r>
            <a:endParaRPr 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7466977"/>
      </p:ext>
    </p:extLst>
  </p:cSld>
  <p:clrMapOvr>
    <a:masterClrMapping/>
  </p:clrMapOvr>
  <mc:AlternateContent xmlns:mc="http://schemas.openxmlformats.org/markup-compatibility/2006">
    <mc:Choice xmlns:p14="http://schemas.microsoft.com/office/powerpoint/2010/main" Requires="p14">
      <p:transition spd="slow" p14:dur="2000" advTm="143818"/>
    </mc:Choice>
    <mc:Fallback>
      <p:transition spd="slow" advTm="14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پرسش و تمرین</a:t>
            </a:r>
            <a:endParaRPr lang="en-US" b="1" dirty="0">
              <a:cs typeface="B Yagut" panose="00000400000000000000" pitchFamily="2" charset="-78"/>
            </a:endParaRPr>
          </a:p>
        </p:txBody>
      </p:sp>
      <p:sp>
        <p:nvSpPr>
          <p:cNvPr id="8" name="Content Placeholder 7"/>
          <p:cNvSpPr>
            <a:spLocks noGrp="1"/>
          </p:cNvSpPr>
          <p:nvPr>
            <p:ph idx="1"/>
          </p:nvPr>
        </p:nvSpPr>
        <p:spPr>
          <a:xfrm>
            <a:off x="304800" y="2286000"/>
            <a:ext cx="8229600" cy="2514600"/>
          </a:xfrm>
        </p:spPr>
        <p:txBody>
          <a:bodyPr>
            <a:normAutofit/>
          </a:bodyPr>
          <a:lstStyle/>
          <a:p>
            <a:pPr marL="0" indent="0">
              <a:buNone/>
            </a:pPr>
            <a:r>
              <a:rPr lang="fa-IR" dirty="0"/>
              <a:t>1- مفهوم تشخیص افتراقی را توضیح </a:t>
            </a:r>
            <a:r>
              <a:rPr lang="fa-IR" dirty="0" smtClean="0"/>
              <a:t>دهید</a:t>
            </a:r>
            <a:r>
              <a:rPr lang="fa-IR" dirty="0"/>
              <a:t>.</a:t>
            </a:r>
          </a:p>
          <a:p>
            <a:pPr marL="0" indent="0">
              <a:buNone/>
            </a:pPr>
            <a:r>
              <a:rPr lang="fa-IR" dirty="0"/>
              <a:t>2- مراحل تشخیص بیماری را شرح </a:t>
            </a:r>
            <a:r>
              <a:rPr lang="fa-IR" dirty="0" smtClean="0"/>
              <a:t>دهید</a:t>
            </a:r>
            <a:r>
              <a:rPr lang="fa-IR" dirty="0"/>
              <a:t>.</a:t>
            </a:r>
          </a:p>
          <a:p>
            <a:pPr marL="0" indent="0">
              <a:buNone/>
            </a:pPr>
            <a:r>
              <a:rPr lang="fa-IR" dirty="0"/>
              <a:t>2- چند مثال از تشخیص افتراقی </a:t>
            </a:r>
            <a:r>
              <a:rPr lang="fa-IR" dirty="0" smtClean="0"/>
              <a:t>یک بیماری بیان کنید</a:t>
            </a:r>
            <a:r>
              <a:rPr lang="fa-IR" dirty="0"/>
              <a:t>.</a:t>
            </a:r>
            <a:endParaRPr lang="en-US" dirty="0"/>
          </a:p>
          <a:p>
            <a:pPr marL="0" indent="0">
              <a:buNone/>
            </a:pPr>
            <a:endParaRPr lang="fa-I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4942892"/>
      </p:ext>
    </p:extLst>
  </p:cSld>
  <p:clrMapOvr>
    <a:masterClrMapping/>
  </p:clrMapOvr>
  <mc:AlternateContent xmlns:mc="http://schemas.openxmlformats.org/markup-compatibility/2006">
    <mc:Choice xmlns:p14="http://schemas.microsoft.com/office/powerpoint/2010/main" Requires="p14">
      <p:transition spd="slow" p14:dur="2000" advTm="55569"/>
    </mc:Choice>
    <mc:Fallback>
      <p:transition spd="slow" advTm="5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100" y="457200"/>
            <a:ext cx="8229600" cy="762000"/>
          </a:xfrm>
        </p:spPr>
        <p:txBody>
          <a:bodyPr>
            <a:normAutofit/>
          </a:bodyPr>
          <a:lstStyle/>
          <a:p>
            <a:pPr rtl="1"/>
            <a:r>
              <a:rPr lang="fa-IR" b="1" dirty="0" smtClean="0">
                <a:cs typeface="B Yagut" panose="00000400000000000000" pitchFamily="2" charset="-78"/>
              </a:rPr>
              <a:t>فهرست منابع</a:t>
            </a:r>
            <a:endParaRPr lang="en-US" b="1" dirty="0">
              <a:cs typeface="B Yagut" panose="00000400000000000000" pitchFamily="2" charset="-78"/>
            </a:endParaRPr>
          </a:p>
        </p:txBody>
      </p:sp>
      <p:sp>
        <p:nvSpPr>
          <p:cNvPr id="8" name="Content Placeholder 7"/>
          <p:cNvSpPr>
            <a:spLocks noGrp="1"/>
          </p:cNvSpPr>
          <p:nvPr>
            <p:ph idx="1"/>
          </p:nvPr>
        </p:nvSpPr>
        <p:spPr>
          <a:xfrm>
            <a:off x="152400" y="2819400"/>
            <a:ext cx="8763000" cy="2209800"/>
          </a:xfrm>
        </p:spPr>
        <p:txBody>
          <a:bodyPr>
            <a:normAutofit lnSpcReduction="10000"/>
          </a:bodyPr>
          <a:lstStyle/>
          <a:p>
            <a:pPr>
              <a:lnSpc>
                <a:spcPct val="105000"/>
              </a:lnSpc>
              <a:spcBef>
                <a:spcPts val="0"/>
              </a:spcBef>
              <a:spcAft>
                <a:spcPts val="1000"/>
              </a:spcAft>
              <a:buFont typeface="+mj-lt"/>
              <a:buAutoNum type="arabicPeriod"/>
            </a:pPr>
            <a:r>
              <a:rPr lang="fa-IR" sz="2400" dirty="0" smtClean="0">
                <a:latin typeface="Franklin Gothic Medium"/>
                <a:ea typeface="Times New Roman"/>
              </a:rPr>
              <a:t>کتاب </a:t>
            </a:r>
            <a:r>
              <a:rPr lang="fa-IR" sz="2400" dirty="0">
                <a:latin typeface="Franklin Gothic Medium"/>
                <a:ea typeface="Times New Roman"/>
              </a:rPr>
              <a:t>تشخیص افتراقی بر اساس</a:t>
            </a:r>
            <a:r>
              <a:rPr lang="en-US" sz="2400" dirty="0">
                <a:latin typeface="Franklin Gothic Medium"/>
                <a:ea typeface="Times New Roman"/>
              </a:rPr>
              <a:t> </a:t>
            </a:r>
            <a:r>
              <a:rPr lang="en-US" sz="2400" dirty="0" smtClean="0">
                <a:latin typeface="Franklin Gothic Medium"/>
                <a:ea typeface="Times New Roman"/>
              </a:rPr>
              <a:t>DSM-5</a:t>
            </a:r>
            <a:endParaRPr lang="fa-IR" sz="2400" dirty="0" smtClean="0">
              <a:latin typeface="Franklin Gothic Medium"/>
              <a:ea typeface="Times New Roman"/>
            </a:endParaRPr>
          </a:p>
          <a:p>
            <a:pPr>
              <a:lnSpc>
                <a:spcPct val="105000"/>
              </a:lnSpc>
              <a:spcBef>
                <a:spcPts val="0"/>
              </a:spcBef>
              <a:spcAft>
                <a:spcPts val="1000"/>
              </a:spcAft>
              <a:buFont typeface="+mj-lt"/>
              <a:buAutoNum type="arabicPeriod"/>
            </a:pPr>
            <a:r>
              <a:rPr lang="fa-IR" sz="2400" dirty="0" smtClean="0">
                <a:latin typeface="Franklin Gothic Medium"/>
                <a:ea typeface="Times New Roman"/>
              </a:rPr>
              <a:t>کتاب تشخیص افتراقی/</a:t>
            </a:r>
            <a:r>
              <a:rPr lang="en-US" sz="2400" dirty="0" smtClean="0">
                <a:latin typeface="Franklin Gothic Medium"/>
                <a:ea typeface="Times New Roman"/>
              </a:rPr>
              <a:t> FERRID</a:t>
            </a:r>
            <a:r>
              <a:rPr lang="fa-IR" sz="2400" dirty="0" smtClean="0">
                <a:latin typeface="Franklin Gothic Medium"/>
                <a:ea typeface="Times New Roman"/>
              </a:rPr>
              <a:t>.ترجمه فرهادکلانتری سرچشمه.آرزو منصور </a:t>
            </a:r>
            <a:r>
              <a:rPr lang="fa-IR" sz="2400" dirty="0" smtClean="0">
                <a:latin typeface="Franklin Gothic Medium"/>
                <a:ea typeface="Times New Roman"/>
              </a:rPr>
              <a:t>کورایم</a:t>
            </a:r>
            <a:endParaRPr lang="en-US" sz="2400" dirty="0" smtClean="0">
              <a:latin typeface="Franklin Gothic Medium"/>
              <a:ea typeface="Times New Roman"/>
            </a:endParaRPr>
          </a:p>
          <a:p>
            <a:pPr lvl="0">
              <a:lnSpc>
                <a:spcPct val="105000"/>
              </a:lnSpc>
              <a:spcBef>
                <a:spcPts val="0"/>
              </a:spcBef>
              <a:spcAft>
                <a:spcPts val="1000"/>
              </a:spcAft>
              <a:buFont typeface="+mj-lt"/>
              <a:buAutoNum type="arabicPeriod"/>
            </a:pPr>
            <a:r>
              <a:rPr lang="fa-IR" sz="2400" dirty="0">
                <a:latin typeface="Franklin Gothic Medium"/>
                <a:ea typeface="Times New Roman"/>
              </a:rPr>
              <a:t>زهرا هدایت . مینا فروردین .سیده معصومه کاظمی/ بسته آموزشی پرستاری از بیمار ویژه بهورزان</a:t>
            </a:r>
            <a:endParaRPr lang="en-US" sz="2400" dirty="0">
              <a:latin typeface="Franklin Gothic Medium"/>
              <a:ea typeface="Times New Roman"/>
            </a:endParaRPr>
          </a:p>
          <a:p>
            <a:pPr marL="0" indent="0">
              <a:lnSpc>
                <a:spcPct val="105000"/>
              </a:lnSpc>
              <a:spcBef>
                <a:spcPts val="0"/>
              </a:spcBef>
              <a:spcAft>
                <a:spcPts val="1000"/>
              </a:spcAft>
              <a:buNone/>
            </a:pPr>
            <a:endParaRPr lang="fa-IR" sz="2400" dirty="0" smtClean="0">
              <a:latin typeface="Franklin Gothic Medium"/>
              <a:ea typeface="Times New Roma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1597126"/>
      </p:ext>
    </p:extLst>
  </p:cSld>
  <p:clrMapOvr>
    <a:masterClrMapping/>
  </p:clrMapOvr>
  <mc:AlternateContent xmlns:mc="http://schemas.openxmlformats.org/markup-compatibility/2006">
    <mc:Choice xmlns:p14="http://schemas.microsoft.com/office/powerpoint/2010/main" Requires="p14">
      <p:transition spd="slow" p14:dur="2000" advTm="16734"/>
    </mc:Choice>
    <mc:Fallback>
      <p:transition spd="slow" advTm="1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fontScale="90000"/>
          </a:bodyPr>
          <a:lstStyle/>
          <a:p>
            <a:pPr rtl="1"/>
            <a:r>
              <a:rPr lang="fa-IR" b="1" dirty="0" smtClean="0">
                <a:cs typeface="B Yagut" panose="00000400000000000000" pitchFamily="2" charset="-78"/>
              </a:rPr>
              <a:t> </a:t>
            </a:r>
            <a:r>
              <a:rPr lang="fa-IR" sz="4000" b="1" dirty="0" smtClean="0">
                <a:cs typeface="B Yagut" panose="00000400000000000000" pitchFamily="2" charset="-78"/>
              </a:rPr>
              <a:t>لطفاً نظرات و پیشنهادات خود پیرامون این بسته آموزشی را به آدرس زیر ارسال کنید</a:t>
            </a:r>
            <a:endParaRPr lang="en-US" sz="4000" b="1" dirty="0">
              <a:cs typeface="B Yagut" panose="00000400000000000000" pitchFamily="2" charset="-78"/>
            </a:endParaRPr>
          </a:p>
        </p:txBody>
      </p:sp>
      <p:sp>
        <p:nvSpPr>
          <p:cNvPr id="5" name="Subtitle 4"/>
          <p:cNvSpPr>
            <a:spLocks noGrp="1"/>
          </p:cNvSpPr>
          <p:nvPr>
            <p:ph type="subTitle" idx="1"/>
          </p:nvPr>
        </p:nvSpPr>
        <p:spPr>
          <a:xfrm>
            <a:off x="762000" y="3200400"/>
            <a:ext cx="7467600" cy="1752600"/>
          </a:xfrm>
        </p:spPr>
        <p:txBody>
          <a:bodyPr>
            <a:normAutofit/>
          </a:bodyPr>
          <a:lstStyle/>
          <a:p>
            <a:pPr rtl="1"/>
            <a:r>
              <a:rPr lang="fa-IR" dirty="0" smtClean="0">
                <a:solidFill>
                  <a:schemeClr val="tx1"/>
                </a:solidFill>
                <a:cs typeface="B Yagut" panose="00000400000000000000" pitchFamily="2" charset="-78"/>
              </a:rPr>
              <a:t> </a:t>
            </a:r>
            <a:r>
              <a:rPr lang="fa-IR" sz="2400" dirty="0" smtClean="0">
                <a:solidFill>
                  <a:schemeClr val="tx1"/>
                </a:solidFill>
              </a:rPr>
              <a:t>دانشگاه علوم پزشکی و خدمات بهداشتی درمانی </a:t>
            </a:r>
            <a:r>
              <a:rPr lang="fa-IR" sz="2400" dirty="0" smtClean="0"/>
              <a:t>شهید بهشتی</a:t>
            </a:r>
          </a:p>
          <a:p>
            <a:pPr rtl="1"/>
            <a:r>
              <a:rPr lang="fa-IR" sz="2400" dirty="0" smtClean="0">
                <a:solidFill>
                  <a:schemeClr val="tx1"/>
                </a:solidFill>
              </a:rPr>
              <a:t>با آرزوی توفیق روز افزون</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4128879"/>
      </p:ext>
    </p:extLst>
  </p:cSld>
  <p:clrMapOvr>
    <a:masterClrMapping/>
  </p:clrMapOvr>
  <mc:AlternateContent xmlns:mc="http://schemas.openxmlformats.org/markup-compatibility/2006">
    <mc:Choice xmlns:p14="http://schemas.microsoft.com/office/powerpoint/2010/main" Requires="p14">
      <p:transition spd="slow" p14:dur="2000" advTm="4468"/>
    </mc:Choice>
    <mc:Fallback>
      <p:transition spd="slow" advTm="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solidFill>
                  <a:srgbClr val="FF0000"/>
                </a:solidFill>
                <a:cs typeface="B Yagut" panose="00000400000000000000" pitchFamily="2" charset="-78"/>
              </a:rPr>
              <a:t> اهداف آموزشی</a:t>
            </a:r>
            <a:endParaRPr lang="en-US" b="1" dirty="0">
              <a:solidFill>
                <a:srgbClr val="FF0000"/>
              </a:solidFill>
              <a:cs typeface="B Yagut" panose="00000400000000000000" pitchFamily="2" charset="-78"/>
            </a:endParaRPr>
          </a:p>
        </p:txBody>
      </p:sp>
      <p:sp>
        <p:nvSpPr>
          <p:cNvPr id="8" name="Content Placeholder 7"/>
          <p:cNvSpPr>
            <a:spLocks noGrp="1"/>
          </p:cNvSpPr>
          <p:nvPr>
            <p:ph idx="1"/>
          </p:nvPr>
        </p:nvSpPr>
        <p:spPr>
          <a:xfrm>
            <a:off x="457200" y="2057400"/>
            <a:ext cx="8229600" cy="3429000"/>
          </a:xfrm>
        </p:spPr>
        <p:txBody>
          <a:bodyPr>
            <a:normAutofit/>
          </a:bodyPr>
          <a:lstStyle/>
          <a:p>
            <a:pPr marL="0" indent="0" algn="r" rtl="1">
              <a:buNone/>
            </a:pPr>
            <a:r>
              <a:rPr lang="fa-IR" sz="2800" b="1" dirty="0" smtClean="0">
                <a:cs typeface="B Yagut" panose="00000400000000000000" pitchFamily="2" charset="-78"/>
              </a:rPr>
              <a:t>انتظار می‌رود فراگیر پس از مطالعه این درس بتواند:</a:t>
            </a:r>
            <a:endParaRPr lang="en-US" sz="2800" b="1" dirty="0" smtClean="0">
              <a:cs typeface="B Yagut" panose="00000400000000000000" pitchFamily="2" charset="-78"/>
            </a:endParaRPr>
          </a:p>
          <a:p>
            <a:pPr marL="0" indent="0" algn="r" rtl="1">
              <a:buNone/>
            </a:pPr>
            <a:endParaRPr lang="en-US" sz="2800" b="1" dirty="0" smtClean="0">
              <a:cs typeface="B Yagut" panose="00000400000000000000" pitchFamily="2" charset="-78"/>
            </a:endParaRPr>
          </a:p>
          <a:p>
            <a:pPr marL="0" indent="0" algn="r" rtl="1">
              <a:buNone/>
            </a:pPr>
            <a:r>
              <a:rPr lang="fa-IR" dirty="0" smtClean="0"/>
              <a:t>1- مفهوم تشخیص افتراقی را توضیح دهد.</a:t>
            </a:r>
          </a:p>
          <a:p>
            <a:pPr marL="0" indent="0" algn="r" rtl="1">
              <a:buNone/>
            </a:pPr>
            <a:r>
              <a:rPr lang="fa-IR" dirty="0" smtClean="0"/>
              <a:t>2- مراحل تشخیص بیماری را شرح دهد.</a:t>
            </a:r>
          </a:p>
          <a:p>
            <a:pPr marL="0" indent="0" algn="r" rtl="1">
              <a:buNone/>
            </a:pPr>
            <a:r>
              <a:rPr lang="fa-IR" dirty="0" smtClean="0">
                <a:cs typeface="B Yagut" panose="00000400000000000000" pitchFamily="2" charset="-78"/>
              </a:rPr>
              <a:t>2- چند مثال از تشخیص افتراقی بیان کند.</a:t>
            </a:r>
            <a:endParaRPr lang="en-US" dirty="0">
              <a:cs typeface="B Yagut" panose="00000400000000000000" pitchFamily="2" charset="-78"/>
            </a:endParaRPr>
          </a:p>
          <a:p>
            <a:pPr marL="0" indent="0" algn="r" rtl="1">
              <a:buNone/>
            </a:pPr>
            <a:endParaRPr lang="fa-IR" dirty="0" smtClean="0">
              <a:cs typeface="B Yagut" panose="00000400000000000000" pitchFamily="2" charset="-78"/>
            </a:endParaRPr>
          </a:p>
          <a:p>
            <a:pPr marL="0" indent="0" algn="r" rtl="1">
              <a:buNone/>
            </a:pPr>
            <a:endParaRPr lang="en-US"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8160833"/>
      </p:ext>
    </p:extLst>
  </p:cSld>
  <p:clrMapOvr>
    <a:masterClrMapping/>
  </p:clrMapOvr>
  <mc:AlternateContent xmlns:mc="http://schemas.openxmlformats.org/markup-compatibility/2006" xmlns:p14="http://schemas.microsoft.com/office/powerpoint/2010/main">
    <mc:Choice Requires="p14">
      <p:transition spd="slow" p14:dur="2000" advTm="22379"/>
    </mc:Choice>
    <mc:Fallback xmlns="">
      <p:transition spd="slow" advTm="2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فهرست عناوین:</a:t>
            </a:r>
            <a:endParaRPr lang="en-US" b="1" dirty="0">
              <a:cs typeface="B Yagut" panose="00000400000000000000" pitchFamily="2" charset="-78"/>
            </a:endParaRPr>
          </a:p>
        </p:txBody>
      </p:sp>
      <p:sp>
        <p:nvSpPr>
          <p:cNvPr id="8" name="Content Placeholder 7"/>
          <p:cNvSpPr>
            <a:spLocks noGrp="1"/>
          </p:cNvSpPr>
          <p:nvPr>
            <p:ph idx="1"/>
          </p:nvPr>
        </p:nvSpPr>
        <p:spPr>
          <a:xfrm>
            <a:off x="454925" y="2057400"/>
            <a:ext cx="8229600" cy="3048000"/>
          </a:xfrm>
        </p:spPr>
        <p:txBody>
          <a:bodyPr>
            <a:normAutofit/>
          </a:bodyPr>
          <a:lstStyle/>
          <a:p>
            <a:pPr marL="0" indent="0">
              <a:buNone/>
            </a:pPr>
            <a:r>
              <a:rPr lang="fa-IR" dirty="0" smtClean="0">
                <a:cs typeface="B Yagut" panose="00000400000000000000" pitchFamily="2" charset="-78"/>
              </a:rPr>
              <a:t>1- مقدمه</a:t>
            </a:r>
          </a:p>
          <a:p>
            <a:pPr marL="0" indent="0">
              <a:buNone/>
            </a:pPr>
            <a:r>
              <a:rPr lang="fa-IR" dirty="0" smtClean="0"/>
              <a:t>2- تعریف تشیخیص افتراقی</a:t>
            </a:r>
          </a:p>
          <a:p>
            <a:pPr marL="0" indent="0">
              <a:buNone/>
            </a:pPr>
            <a:r>
              <a:rPr lang="fa-IR" dirty="0" smtClean="0"/>
              <a:t>3- مراحل تشخیص بیماری چگونه است؟</a:t>
            </a:r>
          </a:p>
          <a:p>
            <a:pPr marL="0" indent="0">
              <a:buNone/>
            </a:pPr>
            <a:r>
              <a:rPr lang="fa-IR" dirty="0" smtClean="0">
                <a:cs typeface="B Yagut" panose="00000400000000000000" pitchFamily="2" charset="-78"/>
              </a:rPr>
              <a:t>4- نمونه هایی از تشخیص افتراقی</a:t>
            </a:r>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3340798"/>
      </p:ext>
    </p:extLst>
  </p:cSld>
  <p:clrMapOvr>
    <a:masterClrMapping/>
  </p:clrMapOvr>
  <mc:AlternateContent xmlns:mc="http://schemas.openxmlformats.org/markup-compatibility/2006" xmlns:p14="http://schemas.microsoft.com/office/powerpoint/2010/main">
    <mc:Choice Requires="p14">
      <p:transition spd="slow" p14:dur="2000" advTm="14971"/>
    </mc:Choice>
    <mc:Fallback xmlns="">
      <p:transition spd="slow" advTm="1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020762"/>
          </a:xfrm>
        </p:spPr>
        <p:txBody>
          <a:bodyPr>
            <a:normAutofit fontScale="90000"/>
          </a:bodyPr>
          <a:lstStyle/>
          <a:p>
            <a:r>
              <a:rPr lang="fa-IR" dirty="0" smtClean="0">
                <a:solidFill>
                  <a:srgbClr val="FF0000"/>
                </a:solidFill>
              </a:rPr>
              <a:t/>
            </a:r>
            <a:br>
              <a:rPr lang="fa-IR" dirty="0" smtClean="0">
                <a:solidFill>
                  <a:srgbClr val="FF0000"/>
                </a:solidFill>
              </a:rPr>
            </a:br>
            <a:r>
              <a:rPr lang="fa-IR" dirty="0" smtClean="0">
                <a:solidFill>
                  <a:srgbClr val="FF0000"/>
                </a:solidFill>
              </a:rPr>
              <a:t>مقدمه</a:t>
            </a:r>
            <a:r>
              <a:rPr lang="fa-IR" dirty="0" smtClean="0"/>
              <a:t> </a:t>
            </a:r>
            <a:r>
              <a:rPr lang="fa-IR" b="1" dirty="0" smtClean="0">
                <a:cs typeface="B Yagut" panose="00000400000000000000" pitchFamily="2" charset="-78"/>
              </a:rPr>
              <a:t/>
            </a:r>
            <a:br>
              <a:rPr lang="fa-IR" b="1" dirty="0" smtClean="0">
                <a:cs typeface="B Yagut" panose="00000400000000000000" pitchFamily="2" charset="-78"/>
              </a:rPr>
            </a:br>
            <a:endParaRPr lang="en-US" b="1" dirty="0">
              <a:cs typeface="B Yagut" panose="00000400000000000000" pitchFamily="2" charset="-78"/>
            </a:endParaRPr>
          </a:p>
        </p:txBody>
      </p:sp>
      <p:sp>
        <p:nvSpPr>
          <p:cNvPr id="8" name="Content Placeholder 7"/>
          <p:cNvSpPr>
            <a:spLocks noGrp="1"/>
          </p:cNvSpPr>
          <p:nvPr>
            <p:ph idx="1"/>
          </p:nvPr>
        </p:nvSpPr>
        <p:spPr>
          <a:xfrm>
            <a:off x="152400" y="1828800"/>
            <a:ext cx="8534400" cy="3962400"/>
          </a:xfrm>
        </p:spPr>
        <p:txBody>
          <a:bodyPr>
            <a:normAutofit fontScale="85000" lnSpcReduction="10000"/>
          </a:bodyPr>
          <a:lstStyle/>
          <a:p>
            <a:pPr marL="0" indent="0" algn="just">
              <a:lnSpc>
                <a:spcPct val="160000"/>
              </a:lnSpc>
              <a:buNone/>
            </a:pPr>
            <a:r>
              <a:rPr lang="fa-IR" sz="3600" dirty="0" smtClean="0"/>
              <a:t>پس از گرفتن شرح حال و انجام معاینه بالینی وقت آن رسیده است، با توجه به علائم و نشانه ها و یافته های شرح حال و معاینه بالینی، دسته بندی آن ها، بیماری تشخیص داده شود. </a:t>
            </a:r>
            <a:endParaRPr lang="en-US" sz="3600" dirty="0" smtClean="0"/>
          </a:p>
          <a:p>
            <a:pPr marL="0" indent="0">
              <a:lnSpc>
                <a:spcPct val="150000"/>
              </a:lnSpc>
              <a:buNone/>
            </a:pPr>
            <a:r>
              <a:rPr lang="fa-IR" sz="3600" dirty="0" smtClean="0"/>
              <a:t>بنابراین با</a:t>
            </a:r>
            <a:r>
              <a:rPr lang="en-US" sz="3600" dirty="0" smtClean="0"/>
              <a:t> </a:t>
            </a:r>
            <a:r>
              <a:rPr lang="fa-IR" sz="3600" dirty="0" smtClean="0"/>
              <a:t>استفاده </a:t>
            </a:r>
            <a:r>
              <a:rPr lang="fa-IR" sz="3600" dirty="0"/>
              <a:t>از سابقه بالینی که از بیماری ها </a:t>
            </a:r>
            <a:r>
              <a:rPr lang="fa-IR" sz="3600" dirty="0" smtClean="0"/>
              <a:t>به دست می آید، نوع بیماری تشخیص داده می شود.</a:t>
            </a:r>
            <a:endParaRPr lang="en-US" sz="3600" dirty="0"/>
          </a:p>
          <a:p>
            <a:pPr marL="0" indent="0">
              <a:buNone/>
            </a:pPr>
            <a:endParaRPr lang="en-US" dirty="0"/>
          </a:p>
          <a:p>
            <a:pPr marL="0" indent="0" algn="r" rtl="1">
              <a:buNone/>
            </a:pPr>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2871606"/>
      </p:ext>
    </p:extLst>
  </p:cSld>
  <p:clrMapOvr>
    <a:masterClrMapping/>
  </p:clrMapOvr>
  <mc:AlternateContent xmlns:mc="http://schemas.openxmlformats.org/markup-compatibility/2006">
    <mc:Choice xmlns:p14="http://schemas.microsoft.com/office/powerpoint/2010/main" Requires="p14">
      <p:transition spd="slow" p14:dur="2000" advTm="35409"/>
    </mc:Choice>
    <mc:Fallback>
      <p:transition spd="slow" advTm="3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cs typeface="B Yagut" panose="00000400000000000000" pitchFamily="2" charset="-78"/>
              </a:rPr>
              <a:t>مقدمه</a:t>
            </a:r>
            <a:endParaRPr lang="en-US" dirty="0">
              <a:solidFill>
                <a:srgbClr val="FF0000"/>
              </a:solidFill>
              <a:cs typeface="B Yagut" panose="00000400000000000000" pitchFamily="2" charset="-78"/>
            </a:endParaRPr>
          </a:p>
        </p:txBody>
      </p:sp>
      <p:sp>
        <p:nvSpPr>
          <p:cNvPr id="3" name="Content Placeholder 2"/>
          <p:cNvSpPr>
            <a:spLocks noGrp="1"/>
          </p:cNvSpPr>
          <p:nvPr>
            <p:ph idx="1"/>
          </p:nvPr>
        </p:nvSpPr>
        <p:spPr>
          <a:xfrm>
            <a:off x="457200" y="1752600"/>
            <a:ext cx="8229600" cy="4724400"/>
          </a:xfrm>
        </p:spPr>
        <p:txBody>
          <a:bodyPr>
            <a:normAutofit fontScale="55000" lnSpcReduction="20000"/>
          </a:bodyPr>
          <a:lstStyle/>
          <a:p>
            <a:pPr marL="0" lvl="0" indent="0" algn="just">
              <a:lnSpc>
                <a:spcPct val="170000"/>
              </a:lnSpc>
              <a:buNone/>
            </a:pPr>
            <a:r>
              <a:rPr lang="fa-IR" dirty="0" smtClean="0"/>
              <a:t>انسان </a:t>
            </a:r>
            <a:r>
              <a:rPr lang="fa-IR" dirty="0"/>
              <a:t>هرچه به کمال نزدیک تر می شود و سال های جوانی را پشت سر می گذارد با تجار بی که به دست می آورد به اشتباهات گذشته خود که انجام داده فکر می </a:t>
            </a:r>
            <a:r>
              <a:rPr lang="fa-IR" dirty="0" smtClean="0"/>
              <a:t>کند که حتما راه دیگری هم بوده که نرفته و یا تصمیمی هم بوده که نگرفته پس چقدر می تواند یک موضوع تشخیص های افتراقی متعدد داشته باشد . </a:t>
            </a:r>
          </a:p>
          <a:p>
            <a:pPr marL="0" lvl="0" indent="0">
              <a:lnSpc>
                <a:spcPct val="170000"/>
              </a:lnSpc>
              <a:buNone/>
            </a:pPr>
            <a:r>
              <a:rPr lang="fa-IR" dirty="0" smtClean="0"/>
              <a:t>مثلا دوست داشتن دیگران و دوست داشته شدن چقدر می تواند تشخیص افتراقی داشته باشد.</a:t>
            </a:r>
          </a:p>
          <a:p>
            <a:pPr marL="0" lvl="0" indent="0">
              <a:lnSpc>
                <a:spcPct val="170000"/>
              </a:lnSpc>
              <a:buNone/>
            </a:pPr>
            <a:r>
              <a:rPr lang="fa-IR" dirty="0" smtClean="0"/>
              <a:t>آیا دوستی و صداقت است یا در پس آن دوستی نیتی نهفته است و بی خبر از آن بودیم.</a:t>
            </a:r>
          </a:p>
          <a:p>
            <a:pPr marL="0" lvl="0" indent="0">
              <a:lnSpc>
                <a:spcPct val="170000"/>
              </a:lnSpc>
              <a:buNone/>
            </a:pPr>
            <a:r>
              <a:rPr lang="fa-IR" dirty="0" smtClean="0"/>
              <a:t>هر لبخند محبت است و یا در پس آن توطئه ای نهفته است وقتی با گذشتن سال های عمر و اشتباهات مکرر متوجه می شویم که افتراق مسائل چگونه پیدا نکرده ایم حال که به سنین پیری و میانسالی رسیده ایم تازه به تشخیص راه اصلی می رسیم  که آنگاه دیر شده است.</a:t>
            </a:r>
          </a:p>
          <a:p>
            <a:pPr marL="0" lvl="0" indent="0">
              <a:lnSpc>
                <a:spcPct val="170000"/>
              </a:lnSpc>
              <a:buNone/>
            </a:pPr>
            <a:r>
              <a:rPr lang="fa-IR" dirty="0" smtClean="0"/>
              <a:t>در دانش پزشکی هم تشخیص های افتراقی  در بیماری ها وجود دارد و همیشه باید پس از رویت علائم که می تواند مشترک باشد با چند بیماری ، و عامل زمینه ای خود بیمار تشخیص های افتراقی را مطرح کرد.</a:t>
            </a:r>
            <a:endParaRPr lang="fa-IR" dirty="0"/>
          </a:p>
          <a:p>
            <a:pPr marL="0" indent="0" algn="r" rtl="1">
              <a:buNone/>
            </a:pPr>
            <a:endParaRPr lang="fa-IR" dirty="0" smtClean="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8821870"/>
      </p:ext>
    </p:extLst>
  </p:cSld>
  <p:clrMapOvr>
    <a:masterClrMapping/>
  </p:clrMapOvr>
  <mc:AlternateContent xmlns:mc="http://schemas.openxmlformats.org/markup-compatibility/2006">
    <mc:Choice xmlns:p14="http://schemas.microsoft.com/office/powerpoint/2010/main" Requires="p14">
      <p:transition spd="slow" p14:dur="2000" advTm="153116"/>
    </mc:Choice>
    <mc:Fallback>
      <p:transition spd="slow" advTm="15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Yagut" panose="00000400000000000000" pitchFamily="2" charset="-78"/>
              </a:rPr>
              <a:t> </a:t>
            </a:r>
            <a:endParaRPr lang="en-US" dirty="0">
              <a:cs typeface="B Yagut" panose="00000400000000000000" pitchFamily="2" charset="-78"/>
            </a:endParaRPr>
          </a:p>
        </p:txBody>
      </p:sp>
      <p:sp>
        <p:nvSpPr>
          <p:cNvPr id="3" name="Content Placeholder 2"/>
          <p:cNvSpPr>
            <a:spLocks noGrp="1"/>
          </p:cNvSpPr>
          <p:nvPr>
            <p:ph idx="1"/>
          </p:nvPr>
        </p:nvSpPr>
        <p:spPr>
          <a:xfrm>
            <a:off x="457200" y="685800"/>
            <a:ext cx="8229600" cy="5440363"/>
          </a:xfrm>
        </p:spPr>
        <p:txBody>
          <a:bodyPr>
            <a:normAutofit fontScale="92500"/>
          </a:bodyPr>
          <a:lstStyle/>
          <a:p>
            <a:pPr marL="0" indent="0" algn="just">
              <a:lnSpc>
                <a:spcPct val="160000"/>
              </a:lnSpc>
              <a:buNone/>
            </a:pPr>
            <a:r>
              <a:rPr lang="fa-IR" dirty="0" smtClean="0"/>
              <a:t>در </a:t>
            </a:r>
            <a:r>
              <a:rPr lang="fa-IR" dirty="0"/>
              <a:t>طب گاهی به یک نشانه مثل سردرد برخورد می کنیم</a:t>
            </a:r>
            <a:r>
              <a:rPr lang="fa-IR" dirty="0" smtClean="0"/>
              <a:t>. اگر </a:t>
            </a:r>
            <a:r>
              <a:rPr lang="fa-IR" dirty="0"/>
              <a:t>قرار باشد فقط با داشتن این علامت پی به تشخیص ببریم کاری غیر ممکن است، برای اینکه گاهی چند صد بیماری وجود دارد که یکی از علائم آنها سردرد است</a:t>
            </a:r>
            <a:r>
              <a:rPr lang="fa-IR" dirty="0" smtClean="0"/>
              <a:t>. پزشک </a:t>
            </a:r>
            <a:r>
              <a:rPr lang="fa-IR" dirty="0"/>
              <a:t>باید بتواند اطلاعات دیگری از بیمار کسب کند تا بتواند از بین دهها و گاهی صد علت مطرح محتمل ترین علت را برای بیمار تشخیص بگذارد. به عنوان مثال در مورد سردرد حداقل 800 علت وجود دارد</a:t>
            </a:r>
            <a:r>
              <a:rPr lang="fa-IR" dirty="0" smtClean="0"/>
              <a:t>. </a:t>
            </a:r>
            <a:endParaRPr lang="fa-IR" dirty="0"/>
          </a:p>
          <a:p>
            <a:pPr marL="0" indent="0" algn="r" rtl="1">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7965528"/>
      </p:ext>
    </p:extLst>
  </p:cSld>
  <p:clrMapOvr>
    <a:masterClrMapping/>
  </p:clrMapOvr>
  <mc:AlternateContent xmlns:mc="http://schemas.openxmlformats.org/markup-compatibility/2006">
    <mc:Choice xmlns:p14="http://schemas.microsoft.com/office/powerpoint/2010/main" Requires="p14">
      <p:transition spd="slow" p14:dur="2000" advTm="83022"/>
    </mc:Choice>
    <mc:Fallback>
      <p:transition spd="slow" advTm="8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Yagut" panose="00000400000000000000" pitchFamily="2" charset="-78"/>
              </a:rPr>
              <a:t> </a:t>
            </a:r>
            <a:endParaRPr lang="en-US" dirty="0">
              <a:cs typeface="B Yagut" panose="00000400000000000000" pitchFamily="2" charset="-78"/>
            </a:endParaRPr>
          </a:p>
        </p:txBody>
      </p:sp>
      <p:sp>
        <p:nvSpPr>
          <p:cNvPr id="3" name="Content Placeholder 2"/>
          <p:cNvSpPr>
            <a:spLocks noGrp="1"/>
          </p:cNvSpPr>
          <p:nvPr>
            <p:ph idx="1"/>
          </p:nvPr>
        </p:nvSpPr>
        <p:spPr>
          <a:xfrm>
            <a:off x="457200" y="2286000"/>
            <a:ext cx="8229600" cy="2895600"/>
          </a:xfrm>
        </p:spPr>
        <p:txBody>
          <a:bodyPr>
            <a:normAutofit/>
          </a:bodyPr>
          <a:lstStyle/>
          <a:p>
            <a:pPr marL="0" indent="0" algn="just">
              <a:lnSpc>
                <a:spcPct val="160000"/>
              </a:lnSpc>
              <a:buNone/>
            </a:pPr>
            <a:r>
              <a:rPr lang="fa-IR" sz="2800" dirty="0" smtClean="0"/>
              <a:t>تشخیص </a:t>
            </a:r>
            <a:r>
              <a:rPr lang="fa-IR" sz="2800" dirty="0"/>
              <a:t>افتراقی ، یک متد تشخیص سیستماتیک در پزشکی است که برای یافتن یک مورد خاص (تشخیص بیماری) وقتی چندین گزینه جایگزین محتمل دیگر وجود دارند به کار می‌رود. </a:t>
            </a:r>
            <a:endParaRPr lang="fa-IR" sz="2800" dirty="0" smtClean="0"/>
          </a:p>
        </p:txBody>
      </p:sp>
      <p:sp>
        <p:nvSpPr>
          <p:cNvPr id="4" name="Title 6"/>
          <p:cNvSpPr txBox="1">
            <a:spLocks/>
          </p:cNvSpPr>
          <p:nvPr/>
        </p:nvSpPr>
        <p:spPr>
          <a:xfrm>
            <a:off x="457200" y="268951"/>
            <a:ext cx="8229600" cy="1020762"/>
          </a:xfrm>
          <a:prstGeom prst="rect">
            <a:avLst/>
          </a:prstGeom>
        </p:spPr>
        <p:txBody>
          <a:bodyPr vert="horz" lIns="91440" tIns="45720" rIns="91440" bIns="45720" rtlCol="0" anchor="ctr">
            <a:normAutofit fontScale="97500"/>
          </a:bodyPr>
          <a:lst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a:lstStyle>
          <a:p>
            <a:pPr>
              <a:spcBef>
                <a:spcPct val="20000"/>
              </a:spcBef>
            </a:pPr>
            <a:r>
              <a:rPr lang="fa-IR" sz="3200" dirty="0" smtClean="0">
                <a:solidFill>
                  <a:srgbClr val="FF0000"/>
                </a:solidFill>
              </a:rPr>
              <a:t>تعریف تشخیص افتراقی</a:t>
            </a:r>
            <a:r>
              <a:rPr lang="en-US" sz="3200" dirty="0" smtClean="0">
                <a:solidFill>
                  <a:prstClr val="black"/>
                </a:solidFill>
                <a:ea typeface="+mn-ea"/>
              </a:rPr>
              <a:t>differential diagnosis</a:t>
            </a:r>
            <a:r>
              <a:rPr lang="fa-IR" sz="3200" dirty="0" smtClean="0"/>
              <a:t> </a:t>
            </a:r>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8880978"/>
      </p:ext>
    </p:extLst>
  </p:cSld>
  <p:clrMapOvr>
    <a:masterClrMapping/>
  </p:clrMapOvr>
  <mc:AlternateContent xmlns:mc="http://schemas.openxmlformats.org/markup-compatibility/2006">
    <mc:Choice xmlns:p14="http://schemas.microsoft.com/office/powerpoint/2010/main" Requires="p14">
      <p:transition spd="slow" p14:dur="2000" advTm="58289"/>
    </mc:Choice>
    <mc:Fallback>
      <p:transition spd="slow" advTm="5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914400"/>
            <a:ext cx="8229600" cy="1020762"/>
          </a:xfrm>
        </p:spPr>
        <p:txBody>
          <a:bodyPr>
            <a:normAutofit fontScale="90000"/>
          </a:bodyPr>
          <a:lstStyle/>
          <a:p>
            <a:pPr lvl="0">
              <a:spcBef>
                <a:spcPct val="20000"/>
              </a:spcBef>
            </a:pPr>
            <a:r>
              <a:rPr lang="fa-IR" dirty="0" smtClean="0">
                <a:solidFill>
                  <a:srgbClr val="FF0000"/>
                </a:solidFill>
              </a:rPr>
              <a:t>تعریف تشخیص افتراقی</a:t>
            </a:r>
            <a:r>
              <a:rPr lang="en-US" b="0" dirty="0">
                <a:solidFill>
                  <a:prstClr val="black"/>
                </a:solidFill>
                <a:ea typeface="+mn-ea"/>
              </a:rPr>
              <a:t>d</a:t>
            </a:r>
            <a:r>
              <a:rPr lang="en-US" sz="3200" b="0" dirty="0">
                <a:solidFill>
                  <a:prstClr val="black"/>
                </a:solidFill>
                <a:ea typeface="+mn-ea"/>
              </a:rPr>
              <a:t>ifferential </a:t>
            </a:r>
            <a:r>
              <a:rPr lang="en-US" sz="3200" b="0" dirty="0" smtClean="0">
                <a:solidFill>
                  <a:prstClr val="black"/>
                </a:solidFill>
                <a:ea typeface="+mn-ea"/>
              </a:rPr>
              <a:t>diagnosis</a:t>
            </a:r>
            <a:r>
              <a:rPr lang="fa-IR" dirty="0" smtClean="0"/>
              <a:t> </a:t>
            </a:r>
            <a:endParaRPr lang="en-US" b="1" dirty="0">
              <a:cs typeface="B Yagut" panose="00000400000000000000" pitchFamily="2" charset="-78"/>
            </a:endParaRPr>
          </a:p>
        </p:txBody>
      </p:sp>
      <p:sp>
        <p:nvSpPr>
          <p:cNvPr id="8" name="Content Placeholder 7"/>
          <p:cNvSpPr>
            <a:spLocks noGrp="1"/>
          </p:cNvSpPr>
          <p:nvPr>
            <p:ph idx="1"/>
          </p:nvPr>
        </p:nvSpPr>
        <p:spPr>
          <a:xfrm>
            <a:off x="152400" y="2819400"/>
            <a:ext cx="8534400" cy="2667000"/>
          </a:xfrm>
        </p:spPr>
        <p:txBody>
          <a:bodyPr>
            <a:normAutofit/>
          </a:bodyPr>
          <a:lstStyle/>
          <a:p>
            <a:pPr marL="0" indent="0" algn="just">
              <a:lnSpc>
                <a:spcPct val="150000"/>
              </a:lnSpc>
              <a:buNone/>
            </a:pPr>
            <a:r>
              <a:rPr lang="fa-IR" dirty="0"/>
              <a:t>به تشخیصی که بر یافته های بالینی استوار است و در آن با افتراق بین دو یا چند بیماری که علائم مشابه دارند، بیماری شناسایی می </a:t>
            </a:r>
            <a:r>
              <a:rPr lang="fa-IR" dirty="0" smtClean="0"/>
              <a:t>شود، </a:t>
            </a:r>
            <a:r>
              <a:rPr lang="fa-IR" dirty="0"/>
              <a:t>تشخیص افتراقی می گویند.</a:t>
            </a:r>
            <a:endParaRPr lang="en-US" dirty="0"/>
          </a:p>
          <a:p>
            <a:pPr marL="0"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7048854"/>
      </p:ext>
    </p:extLst>
  </p:cSld>
  <p:clrMapOvr>
    <a:masterClrMapping/>
  </p:clrMapOvr>
  <mc:AlternateContent xmlns:mc="http://schemas.openxmlformats.org/markup-compatibility/2006">
    <mc:Choice xmlns:p14="http://schemas.microsoft.com/office/powerpoint/2010/main" Requires="p14">
      <p:transition spd="slow" p14:dur="2000" advTm="52236"/>
    </mc:Choice>
    <mc:Fallback>
      <p:transition spd="slow" advTm="5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شهید بهشتی</_x062f__x0627__x0646__x0634__x06af__x0627__x0647_>
    <_x0646__x0648__x0639__x0020__x062d__x06cc__x0637__x0647_ xmlns="12fdc5dc-769e-4543-b10d-fbea3dac4417">نحوه معاینات فیزیکی</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5NN7CDR5NKU2-831-656</_dlc_DocId>
    <_dlc_DocIdUrl xmlns="1047730d-92e1-4018-9084-d932fd3a7f58">
      <Url>http://www.health.gov.ir/hnd/_layouts/DocIdRedir.aspx?ID=5NN7CDR5NKU2-831-656</Url>
      <Description>5NN7CDR5NKU2-831-656</Description>
    </_dlc_DocIdUrl>
  </documentManagement>
</p:properties>
</file>

<file path=customXml/itemProps1.xml><?xml version="1.0" encoding="utf-8"?>
<ds:datastoreItem xmlns:ds="http://schemas.openxmlformats.org/officeDocument/2006/customXml" ds:itemID="{905D4810-0FBB-4C68-B7ED-0D48C3F7B677}"/>
</file>

<file path=customXml/itemProps2.xml><?xml version="1.0" encoding="utf-8"?>
<ds:datastoreItem xmlns:ds="http://schemas.openxmlformats.org/officeDocument/2006/customXml" ds:itemID="{9A1E92F5-8058-4F2E-8FC6-9532D3DF98EC}"/>
</file>

<file path=customXml/itemProps3.xml><?xml version="1.0" encoding="utf-8"?>
<ds:datastoreItem xmlns:ds="http://schemas.openxmlformats.org/officeDocument/2006/customXml" ds:itemID="{E49A3EB9-0E3C-49C1-8A2B-B80E860CAE88}"/>
</file>

<file path=customXml/itemProps4.xml><?xml version="1.0" encoding="utf-8"?>
<ds:datastoreItem xmlns:ds="http://schemas.openxmlformats.org/officeDocument/2006/customXml" ds:itemID="{3C6E0B50-B816-4E26-87D9-9EA831A2D58E}"/>
</file>

<file path=docProps/app.xml><?xml version="1.0" encoding="utf-8"?>
<Properties xmlns="http://schemas.openxmlformats.org/officeDocument/2006/extended-properties" xmlns:vt="http://schemas.openxmlformats.org/officeDocument/2006/docPropsVTypes">
  <TotalTime>1354</TotalTime>
  <Words>1371</Words>
  <Application>Microsoft Office PowerPoint</Application>
  <PresentationFormat>On-screen Show (4:3)</PresentationFormat>
  <Paragraphs>144</Paragraphs>
  <Slides>25</Slides>
  <Notes>5</Notes>
  <HiddenSlides>0</HiddenSlides>
  <MMClips>25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B Yagut</vt:lpstr>
      <vt:lpstr>B Zar</vt:lpstr>
      <vt:lpstr>Calibri</vt:lpstr>
      <vt:lpstr>Franklin Gothic Medium</vt:lpstr>
      <vt:lpstr>Sans</vt:lpstr>
      <vt:lpstr>Symbol</vt:lpstr>
      <vt:lpstr>Times New Roman</vt:lpstr>
      <vt:lpstr>Titr</vt:lpstr>
      <vt:lpstr>Office Theme</vt:lpstr>
      <vt:lpstr> آشنایی با  نحوه معاینات فیزیکی</vt:lpstr>
      <vt:lpstr> مشخصات سند</vt:lpstr>
      <vt:lpstr> اهداف آموزشی</vt:lpstr>
      <vt:lpstr>فهرست عناوین:</vt:lpstr>
      <vt:lpstr> مقدمه  </vt:lpstr>
      <vt:lpstr>مقدمه</vt:lpstr>
      <vt:lpstr> </vt:lpstr>
      <vt:lpstr> </vt:lpstr>
      <vt:lpstr>تعریف تشخیص افتراقیdifferential diagnosis </vt:lpstr>
      <vt:lpstr>مراحل تشخیص بیماری ها چگونه است؟ </vt:lpstr>
      <vt:lpstr>مراحل تشخیص بیماری ها چگونه است؟ </vt:lpstr>
      <vt:lpstr>مراحل تشخیص بیماری ها چگونه است؟ </vt:lpstr>
      <vt:lpstr>مراحل تشخیص بیماری ها چگونه است؟ </vt:lpstr>
      <vt:lpstr>بنابراین: </vt:lpstr>
      <vt:lpstr> مقدمه</vt:lpstr>
      <vt:lpstr>  </vt:lpstr>
      <vt:lpstr>نمونه هایی از تشخیص های افتراقی</vt:lpstr>
      <vt:lpstr>نمونه هایی از تشخیص های افتراقی</vt:lpstr>
      <vt:lpstr>نمونه هایی از تشخیص های افتراقی</vt:lpstr>
      <vt:lpstr>نمونه هایی از تشخیص های افتراقی</vt:lpstr>
      <vt:lpstr>نمونه هایی از تشخیص های افتراقی</vt:lpstr>
      <vt:lpstr>خلاصه مطالب و نتیجه گیری</vt:lpstr>
      <vt:lpstr>پرسش و تمرین</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sbmu1</cp:lastModifiedBy>
  <cp:revision>192</cp:revision>
  <cp:lastPrinted>2020-05-10T08:40:45Z</cp:lastPrinted>
  <dcterms:created xsi:type="dcterms:W3CDTF">2020-04-21T16:07:12Z</dcterms:created>
  <dcterms:modified xsi:type="dcterms:W3CDTF">2020-05-26T04:28:34Z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01abccc5-e6ff-4fe7-84ad-e094b9f35c07</vt:lpwstr>
  </property>
</Properties>
</file>