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3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47" d="100"/>
          <a:sy n="47" d="100"/>
        </p:scale>
        <p:origin x="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813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361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154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34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846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543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660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121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178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344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585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4C9FC-097F-4470-B0BB-3729CDF905ED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B0857-01EA-4776-BB3D-DB6FE5F400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641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1504"/>
            <a:ext cx="9144000" cy="1351129"/>
          </a:xfrm>
        </p:spPr>
        <p:txBody>
          <a:bodyPr>
            <a:normAutofit/>
          </a:bodyPr>
          <a:lstStyle/>
          <a:p>
            <a:pPr rtl="1"/>
            <a:r>
              <a:rPr lang="fa-IR" sz="4000" dirty="0" smtClean="0">
                <a:cs typeface="B Yagut" panose="00000400000000000000" pitchFamily="2" charset="-78"/>
              </a:rPr>
              <a:t>ادبیات معاصر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dirty="0" smtClean="0">
                <a:cs typeface="B Yagut" panose="00000400000000000000" pitchFamily="2" charset="-78"/>
              </a:rPr>
              <a:t>درآمدی بر انواع ادبی </a:t>
            </a:r>
          </a:p>
          <a:p>
            <a:pPr rtl="1"/>
            <a:r>
              <a:rPr lang="fa-IR" sz="4000" dirty="0" smtClean="0">
                <a:cs typeface="B Yagut" panose="00000400000000000000" pitchFamily="2" charset="-78"/>
              </a:rPr>
              <a:t>(8)</a:t>
            </a:r>
            <a:endParaRPr lang="fa-IR" sz="40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3"/>
    </mc:Choice>
    <mc:Fallback xmlns="">
      <p:transition spd="slow" advTm="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دوره های ادبیات معاصر: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3552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3000" dirty="0" smtClean="0">
                <a:cs typeface="B Yagut" panose="00000400000000000000" pitchFamily="2" charset="-78"/>
              </a:rPr>
              <a:t>دوره نخست(1300تا1320):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معروف به </a:t>
            </a:r>
            <a:r>
              <a:rPr lang="fa-IR" sz="2700" dirty="0">
                <a:cs typeface="B Yagut" panose="00000400000000000000" pitchFamily="2" charset="-78"/>
              </a:rPr>
              <a:t>دوره «رضاشاهی</a:t>
            </a:r>
            <a:r>
              <a:rPr lang="fa-IR" sz="2700" dirty="0" smtClean="0">
                <a:cs typeface="B Yagut" panose="00000400000000000000" pitchFamily="2" charset="-78"/>
              </a:rPr>
              <a:t>». 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تاسیس دانشگاه </a:t>
            </a:r>
            <a:r>
              <a:rPr lang="fa-IR" sz="2700" dirty="0">
                <a:cs typeface="B Yagut" panose="00000400000000000000" pitchFamily="2" charset="-78"/>
              </a:rPr>
              <a:t>تهران تأسیس </a:t>
            </a:r>
            <a:r>
              <a:rPr lang="fa-IR" sz="2700" dirty="0" smtClean="0">
                <a:cs typeface="B Yagut" panose="00000400000000000000" pitchFamily="2" charset="-78"/>
              </a:rPr>
              <a:t>شد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رونق شعر و ادب کلاسیک 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ملک‌الشعرای بهار، پروین اعتصامی، میرزاده عشقی، ایرج </a:t>
            </a:r>
            <a:r>
              <a:rPr lang="fa-IR" sz="2700" dirty="0" smtClean="0">
                <a:cs typeface="B Yagut" panose="00000400000000000000" pitchFamily="2" charset="-78"/>
              </a:rPr>
              <a:t>میرزا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داستان‌نویسی </a:t>
            </a:r>
            <a:r>
              <a:rPr lang="fa-IR" sz="2700" dirty="0">
                <a:cs typeface="B Yagut" panose="00000400000000000000" pitchFamily="2" charset="-78"/>
              </a:rPr>
              <a:t>مدرن</a:t>
            </a:r>
            <a:r>
              <a:rPr lang="fa-IR" sz="2700" dirty="0" smtClean="0">
                <a:cs typeface="B Yagut" panose="00000400000000000000" pitchFamily="2" charset="-78"/>
              </a:rPr>
              <a:t> :جمال‌زاده، </a:t>
            </a:r>
            <a:r>
              <a:rPr lang="fa-IR" sz="2700" dirty="0">
                <a:cs typeface="B Yagut" panose="00000400000000000000" pitchFamily="2" charset="-78"/>
              </a:rPr>
              <a:t>هدایت و بزرگ علوی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32"/>
    </mc:Choice>
    <mc:Fallback xmlns="">
      <p:transition spd="slow" advTm="7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دورۀ دوم (1320 تا 1332</a:t>
            </a:r>
            <a:r>
              <a:rPr lang="fa-IR" sz="4000" dirty="0" smtClean="0">
                <a:cs typeface="B Yagut" panose="00000400000000000000" pitchFamily="2" charset="-78"/>
              </a:rPr>
              <a:t>):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دوره نخست پادشاهی محمدرضا پهلوی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گرایش </a:t>
            </a:r>
            <a:r>
              <a:rPr lang="fa-IR" sz="2500" dirty="0">
                <a:cs typeface="B Yagut" panose="00000400000000000000" pitchFamily="2" charset="-78"/>
              </a:rPr>
              <a:t>شعر و داستان </a:t>
            </a:r>
            <a:r>
              <a:rPr lang="fa-IR" sz="2500" dirty="0" smtClean="0">
                <a:cs typeface="B Yagut" panose="00000400000000000000" pitchFamily="2" charset="-78"/>
              </a:rPr>
              <a:t>به </a:t>
            </a:r>
            <a:r>
              <a:rPr lang="fa-IR" sz="2500" dirty="0">
                <a:cs typeface="B Yagut" panose="00000400000000000000" pitchFamily="2" charset="-78"/>
              </a:rPr>
              <a:t>سوی مسائل سیاسی، اجتماعی و </a:t>
            </a:r>
            <a:r>
              <a:rPr lang="fa-IR" sz="2500" dirty="0" smtClean="0">
                <a:cs typeface="B Yagut" panose="00000400000000000000" pitchFamily="2" charset="-78"/>
              </a:rPr>
              <a:t>انتقادی.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شاعران : احمد </a:t>
            </a:r>
            <a:r>
              <a:rPr lang="fa-IR" sz="2500" dirty="0">
                <a:cs typeface="B Yagut" panose="00000400000000000000" pitchFamily="2" charset="-78"/>
              </a:rPr>
              <a:t>شاملو، مهدی اخوان </a:t>
            </a:r>
            <a:r>
              <a:rPr lang="fa-IR" sz="2500" dirty="0" smtClean="0">
                <a:cs typeface="B Yagut" panose="00000400000000000000" pitchFamily="2" charset="-78"/>
              </a:rPr>
              <a:t>ثالث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  داستان سرایان :صادق </a:t>
            </a:r>
            <a:r>
              <a:rPr lang="fa-IR" sz="2500" dirty="0">
                <a:cs typeface="B Yagut" panose="00000400000000000000" pitchFamily="2" charset="-78"/>
              </a:rPr>
              <a:t>چوبک، ابراهیم گلستان و جلال آل احمد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0"/>
    </mc:Choice>
    <mc:Fallback xmlns="">
      <p:transition spd="slow" advTm="4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دورۀ سوم (1332 تا </a:t>
            </a:r>
            <a:r>
              <a:rPr lang="fa-IR" sz="4000" dirty="0" smtClean="0">
                <a:cs typeface="B Yagut" panose="00000400000000000000" pitchFamily="2" charset="-78"/>
              </a:rPr>
              <a:t>1340):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دورۀ </a:t>
            </a:r>
            <a:r>
              <a:rPr lang="fa-IR" sz="2500" dirty="0">
                <a:cs typeface="B Yagut" panose="00000400000000000000" pitchFamily="2" charset="-78"/>
              </a:rPr>
              <a:t>«تثبیت شعر نو</a:t>
            </a:r>
            <a:r>
              <a:rPr lang="fa-IR" sz="2500" dirty="0" smtClean="0">
                <a:cs typeface="B Yagut" panose="00000400000000000000" pitchFamily="2" charset="-78"/>
              </a:rPr>
              <a:t>».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گرایش عمدۀ شعر این دوره ،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شعر عاشقانه و عاطفی 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رواج </a:t>
            </a:r>
            <a:r>
              <a:rPr lang="fa-IR" sz="2500" dirty="0">
                <a:cs typeface="B Yagut" panose="00000400000000000000" pitchFamily="2" charset="-78"/>
              </a:rPr>
              <a:t>چهارپاره‌های </a:t>
            </a:r>
            <a:r>
              <a:rPr lang="fa-IR" sz="2500" dirty="0" smtClean="0">
                <a:cs typeface="B Yagut" panose="00000400000000000000" pitchFamily="2" charset="-78"/>
              </a:rPr>
              <a:t>پیوسته.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گرایش ادبیات، </a:t>
            </a:r>
            <a:r>
              <a:rPr lang="fa-IR" sz="2500" dirty="0">
                <a:cs typeface="B Yagut" panose="00000400000000000000" pitchFamily="2" charset="-78"/>
              </a:rPr>
              <a:t>به سمبولیسم و </a:t>
            </a:r>
            <a:r>
              <a:rPr lang="fa-IR" sz="2500" dirty="0" smtClean="0">
                <a:cs typeface="B Yagut" panose="00000400000000000000" pitchFamily="2" charset="-78"/>
              </a:rPr>
              <a:t>تمثیل‌گرایی. 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گرایش های </a:t>
            </a:r>
            <a:r>
              <a:rPr lang="fa-IR" sz="2500" dirty="0">
                <a:cs typeface="B Yagut" panose="00000400000000000000" pitchFamily="2" charset="-78"/>
              </a:rPr>
              <a:t>داستان‌نویسی </a:t>
            </a:r>
            <a:r>
              <a:rPr lang="fa-IR" sz="2500" dirty="0" smtClean="0">
                <a:cs typeface="B Yagut" panose="00000400000000000000" pitchFamily="2" charset="-78"/>
              </a:rPr>
              <a:t>:  </a:t>
            </a:r>
            <a:r>
              <a:rPr lang="fa-IR" sz="2500" dirty="0">
                <a:cs typeface="B Yagut" panose="00000400000000000000" pitchFamily="2" charset="-78"/>
              </a:rPr>
              <a:t>داستان‌های مبتذل و روزمره و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داستان‌نویسی هنرمندانه </a:t>
            </a:r>
            <a:r>
              <a:rPr lang="fa-IR" sz="2500" dirty="0" smtClean="0">
                <a:cs typeface="B Yagut" panose="00000400000000000000" pitchFamily="2" charset="-78"/>
              </a:rPr>
              <a:t>آمیخته با رمز و تمثیل.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نویسندگان  </a:t>
            </a:r>
            <a:r>
              <a:rPr lang="fa-IR" sz="2500" dirty="0" smtClean="0">
                <a:cs typeface="B Yagut" panose="00000400000000000000" pitchFamily="2" charset="-78"/>
              </a:rPr>
              <a:t>مشهور : تقی </a:t>
            </a:r>
            <a:r>
              <a:rPr lang="fa-IR" sz="2500" dirty="0">
                <a:cs typeface="B Yagut" panose="00000400000000000000" pitchFamily="2" charset="-78"/>
              </a:rPr>
              <a:t>مدرسی، بهرام صادقی و آل </a:t>
            </a:r>
            <a:r>
              <a:rPr lang="fa-IR" sz="2500" dirty="0" smtClean="0">
                <a:cs typeface="B Yagut" panose="00000400000000000000" pitchFamily="2" charset="-78"/>
              </a:rPr>
              <a:t>احمد.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شاعران این دوره: </a:t>
            </a:r>
            <a:r>
              <a:rPr lang="fa-IR" sz="2500" dirty="0">
                <a:cs typeface="B Yagut" panose="00000400000000000000" pitchFamily="2" charset="-78"/>
              </a:rPr>
              <a:t> احمد شاملو، مهدی اخوان ثالث، نادر نادرپور، سهراب سپهری، نصرت رحمانی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77"/>
    </mc:Choice>
    <mc:Fallback xmlns="">
      <p:transition spd="slow" advTm="7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دورۀ چهارم (1340 تا 1357</a:t>
            </a:r>
            <a:r>
              <a:rPr lang="fa-IR" sz="4000" dirty="0" smtClean="0">
                <a:cs typeface="B Yagut" panose="00000400000000000000" pitchFamily="2" charset="-78"/>
              </a:rPr>
              <a:t>):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دورۀ رشد و شکوفایی </a:t>
            </a:r>
            <a:r>
              <a:rPr lang="fa-IR" sz="2500" dirty="0" smtClean="0">
                <a:cs typeface="B Yagut" panose="00000400000000000000" pitchFamily="2" charset="-78"/>
              </a:rPr>
              <a:t>ادبیات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شاعران برجستۀ سنت‌گرای این دوره: هوشنگ ابتهاج، مهدی حمیدی، </a:t>
            </a:r>
            <a:r>
              <a:rPr lang="fa-IR" sz="2500" dirty="0" smtClean="0">
                <a:cs typeface="B Yagut" panose="00000400000000000000" pitchFamily="2" charset="-78"/>
              </a:rPr>
              <a:t>شهریار 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شعر و ترانۀ چریکی و </a:t>
            </a:r>
            <a:r>
              <a:rPr lang="fa-IR" sz="2500" dirty="0" smtClean="0">
                <a:cs typeface="B Yagut" panose="00000400000000000000" pitchFamily="2" charset="-78"/>
              </a:rPr>
              <a:t>خلقی: </a:t>
            </a:r>
            <a:r>
              <a:rPr lang="fa-IR" sz="2500" dirty="0">
                <a:cs typeface="B Yagut" panose="00000400000000000000" pitchFamily="2" charset="-78"/>
              </a:rPr>
              <a:t>خسرو </a:t>
            </a:r>
            <a:r>
              <a:rPr lang="fa-IR" sz="2500" dirty="0" smtClean="0">
                <a:cs typeface="B Yagut" panose="00000400000000000000" pitchFamily="2" charset="-78"/>
              </a:rPr>
              <a:t>گلسرخی. 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بهترین داستان نویسان : غلامحسین </a:t>
            </a:r>
            <a:r>
              <a:rPr lang="fa-IR" sz="2500" dirty="0">
                <a:cs typeface="B Yagut" panose="00000400000000000000" pitchFamily="2" charset="-78"/>
              </a:rPr>
              <a:t>ساعدی، سیمین دانشور، احمد </a:t>
            </a:r>
            <a:r>
              <a:rPr lang="fa-IR" sz="2500" dirty="0" smtClean="0">
                <a:cs typeface="B Yagut" panose="00000400000000000000" pitchFamily="2" charset="-78"/>
              </a:rPr>
              <a:t>محمود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67"/>
    </mc:Choice>
    <mc:Fallback xmlns="">
      <p:transition spd="slow" advTm="7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دورۀ پنجم (1357 تا 1370</a:t>
            </a:r>
            <a:r>
              <a:rPr lang="fa-IR" sz="4000" dirty="0" smtClean="0">
                <a:cs typeface="B Yagut" panose="00000400000000000000" pitchFamily="2" charset="-78"/>
              </a:rPr>
              <a:t>):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57861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دوره ادب ارزشی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کم رنگ شدن  </a:t>
            </a:r>
            <a:r>
              <a:rPr lang="fa-IR" sz="2500" dirty="0">
                <a:cs typeface="B Yagut" panose="00000400000000000000" pitchFamily="2" charset="-78"/>
              </a:rPr>
              <a:t>نوآوری در شعر </a:t>
            </a:r>
            <a:r>
              <a:rPr lang="fa-IR" sz="2500" dirty="0" smtClean="0">
                <a:cs typeface="B Yagut" panose="00000400000000000000" pitchFamily="2" charset="-78"/>
              </a:rPr>
              <a:t>نو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رونق غزل</a:t>
            </a:r>
            <a:r>
              <a:rPr lang="fa-IR" sz="2500" dirty="0">
                <a:cs typeface="B Yagut" panose="00000400000000000000" pitchFamily="2" charset="-78"/>
              </a:rPr>
              <a:t>، رباعی و مثنوی به شیوه‌ای </a:t>
            </a:r>
            <a:r>
              <a:rPr lang="fa-IR" sz="2500" dirty="0" smtClean="0">
                <a:cs typeface="B Yagut" panose="00000400000000000000" pitchFamily="2" charset="-78"/>
              </a:rPr>
              <a:t>نو.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شاعران با سبک نو :  </a:t>
            </a:r>
            <a:r>
              <a:rPr lang="fa-IR" sz="2500" dirty="0">
                <a:cs typeface="B Yagut" panose="00000400000000000000" pitchFamily="2" charset="-78"/>
              </a:rPr>
              <a:t>سیمین بهبهانی، قیصر امین‌پور، حسین </a:t>
            </a:r>
            <a:r>
              <a:rPr lang="fa-IR" sz="2500" dirty="0" smtClean="0">
                <a:cs typeface="B Yagut" panose="00000400000000000000" pitchFamily="2" charset="-78"/>
              </a:rPr>
              <a:t>منزوی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داستان‌نویسی </a:t>
            </a:r>
            <a:r>
              <a:rPr lang="fa-IR" sz="2500" dirty="0">
                <a:cs typeface="B Yagut" panose="00000400000000000000" pitchFamily="2" charset="-78"/>
              </a:rPr>
              <a:t>نیز در این دوره رنگ‌وبوی اجتماعی ـ سیاسی </a:t>
            </a:r>
            <a:r>
              <a:rPr lang="fa-IR" sz="2500" dirty="0" smtClean="0">
                <a:cs typeface="B Yagut" panose="00000400000000000000" pitchFamily="2" charset="-78"/>
              </a:rPr>
              <a:t>داشت.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داستان‌نویسان : غزاله </a:t>
            </a:r>
            <a:r>
              <a:rPr lang="fa-IR" sz="2500" dirty="0">
                <a:cs typeface="B Yagut" panose="00000400000000000000" pitchFamily="2" charset="-78"/>
              </a:rPr>
              <a:t>علیزاده، علی موذنی، سیدمهدی </a:t>
            </a:r>
            <a:r>
              <a:rPr lang="fa-IR" sz="2500" dirty="0" smtClean="0">
                <a:cs typeface="B Yagut" panose="00000400000000000000" pitchFamily="2" charset="-78"/>
              </a:rPr>
              <a:t>شجاعی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7"/>
    </mc:Choice>
    <mc:Fallback xmlns="">
      <p:transition spd="slow" advTm="10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دورۀ ششم (1370 تا 1380) </a:t>
            </a:r>
            <a:r>
              <a:rPr lang="fa-IR" sz="4000" dirty="0" smtClean="0">
                <a:cs typeface="B Yagut" panose="00000400000000000000" pitchFamily="2" charset="-78"/>
              </a:rPr>
              <a:t>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1751"/>
            <a:ext cx="10515600" cy="3908969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دورۀ «تجربه‌های گذرا» یا دورۀ «تکثّر» یا دورۀ «پست مدرنیسم» </a:t>
            </a:r>
            <a:r>
              <a:rPr lang="fa-IR" sz="2500" dirty="0" smtClean="0">
                <a:cs typeface="B Yagut" panose="00000400000000000000" pitchFamily="2" charset="-78"/>
              </a:rPr>
              <a:t>است.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جریان های شعری : شعر گفتار، شعر حرکت و شعر دیدار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ترجمه ی تئوری های فلسفی و فرهنگی کشورهای اروپایی و آمریکای لاتین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داستان‌نویسی: گورستان </a:t>
            </a:r>
            <a:r>
              <a:rPr lang="fa-IR" sz="2500" dirty="0">
                <a:cs typeface="B Yagut" panose="00000400000000000000" pitchFamily="2" charset="-78"/>
              </a:rPr>
              <a:t>غریبان (1372) از ابراهیم یونسی؛ فرار فروهر (1373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4"/>
    </mc:Choice>
    <mc:Fallback xmlns="">
      <p:transition spd="slow" advTm="7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دورۀ هفتم (1380 تا </a:t>
            </a:r>
            <a:r>
              <a:rPr lang="fa-IR" sz="4000" dirty="0" smtClean="0">
                <a:cs typeface="B Yagut" panose="00000400000000000000" pitchFamily="2" charset="-78"/>
              </a:rPr>
              <a:t>1390):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دورۀ </a:t>
            </a:r>
            <a:r>
              <a:rPr lang="fa-IR" sz="2500" dirty="0">
                <a:cs typeface="B Yagut" panose="00000400000000000000" pitchFamily="2" charset="-78"/>
              </a:rPr>
              <a:t>«بسترسازی ادب دهۀ هفتاد</a:t>
            </a:r>
            <a:r>
              <a:rPr lang="fa-IR" sz="2500" dirty="0" smtClean="0">
                <a:cs typeface="B Yagut" panose="00000400000000000000" pitchFamily="2" charset="-78"/>
              </a:rPr>
              <a:t>»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این دوره، شعر و داستان در بستری آرام‌تر از دهۀ هفتاد راه خود را پیش </a:t>
            </a:r>
            <a:r>
              <a:rPr lang="fa-IR" sz="2500" dirty="0" smtClean="0">
                <a:cs typeface="B Yagut" panose="00000400000000000000" pitchFamily="2" charset="-78"/>
              </a:rPr>
              <a:t>گرفت.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شعر این دوره </a:t>
            </a:r>
            <a:r>
              <a:rPr lang="fa-IR" sz="2500" dirty="0" smtClean="0">
                <a:cs typeface="B Yagut" panose="00000400000000000000" pitchFamily="2" charset="-78"/>
              </a:rPr>
              <a:t>: «موج </a:t>
            </a:r>
            <a:r>
              <a:rPr lang="fa-IR" sz="2500" dirty="0">
                <a:cs typeface="B Yagut" panose="00000400000000000000" pitchFamily="2" charset="-78"/>
              </a:rPr>
              <a:t>چهارم» یا «جریان </a:t>
            </a:r>
            <a:r>
              <a:rPr lang="fa-IR" sz="2500" dirty="0" smtClean="0">
                <a:cs typeface="B Yagut" panose="00000400000000000000" pitchFamily="2" charset="-78"/>
              </a:rPr>
              <a:t>چهارم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زبان شعر ساده تر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شبکه‌های </a:t>
            </a:r>
            <a:r>
              <a:rPr lang="fa-IR" sz="2500" dirty="0">
                <a:cs typeface="B Yagut" panose="00000400000000000000" pitchFamily="2" charset="-78"/>
              </a:rPr>
              <a:t>مجازی به توسعه و رشد داستان‌نویسی کمک </a:t>
            </a:r>
            <a:r>
              <a:rPr lang="fa-IR" sz="2500" dirty="0" smtClean="0">
                <a:cs typeface="B Yagut" panose="00000400000000000000" pitchFamily="2" charset="-78"/>
              </a:rPr>
              <a:t>کردند. 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67"/>
    </mc:Choice>
    <mc:Fallback xmlns="">
      <p:transition spd="slow" advTm="10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خلاصه و نتیجه گیری: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/>
              <a:t> </a:t>
            </a:r>
            <a:r>
              <a:rPr lang="fa-IR" dirty="0" smtClean="0">
                <a:cs typeface="B Yagut" panose="00000400000000000000" pitchFamily="2" charset="-78"/>
              </a:rPr>
              <a:t>خلاصه: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تاریخچه ادبیات معاصر ایران </a:t>
            </a:r>
            <a:r>
              <a:rPr lang="fa-IR" sz="2500" dirty="0" smtClean="0">
                <a:cs typeface="B Yagut" panose="00000400000000000000" pitchFamily="2" charset="-78"/>
              </a:rPr>
              <a:t>: شروع از دوران مشروطه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ویژگی های نثر و شعر معاصر </a:t>
            </a:r>
            <a:r>
              <a:rPr lang="fa-IR" sz="2500" dirty="0" smtClean="0">
                <a:cs typeface="B Yagut" panose="00000400000000000000" pitchFamily="2" charset="-78"/>
              </a:rPr>
              <a:t>: آزادی شعر از قید و بند دربار و نزدیک شدن نثر به زبان مردم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دوره های ادبیات </a:t>
            </a:r>
            <a:r>
              <a:rPr lang="fa-IR" sz="2500" dirty="0" smtClean="0">
                <a:cs typeface="B Yagut" panose="00000400000000000000" pitchFamily="2" charset="-78"/>
              </a:rPr>
              <a:t>معاصر: هفت دوره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نتیجه: 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پدیده هایی که از آن ها به عنوان ادبیات امروز یاد می کنیم ، نوشته ها و سروده های گوناگویی است که در هفتاد سال اخیر به دنبال دگرگونی های فکری و سیاسی و فرهنگی در سرزمین ما عرضه شده و زمینه پیدایی آنها از حدود صدو پنجاه سال پیش اندک اندک فراهم آمده است.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76"/>
    </mc:Choice>
    <mc:Fallback xmlns="">
      <p:transition spd="slow" advTm="16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پرسش و </a:t>
            </a:r>
            <a:r>
              <a:rPr lang="fa-IR" sz="4000" dirty="0" smtClean="0">
                <a:cs typeface="B Yagut" panose="00000400000000000000" pitchFamily="2" charset="-78"/>
              </a:rPr>
              <a:t>تمرین: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4778469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پرسش: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1- ویژگی های ادبیات پس از مشروطه را بنویسید؟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2- اندیشه غالب بر شعر در دوره تجربه های گذرا چگونه بود؟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3- ادب معاصر بطور رسمی تر با کدام آثار آغاز شد؟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تکلیف: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1- زنگی نامه و آثار سید محمد حسین بهجت تبریزی متخلص به شهریاررا بنویسید.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2- معروفترین آثار نیما یوشیج را نام ببرید؟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0"/>
    </mc:Choice>
    <mc:Fallback xmlns="">
      <p:transition spd="slow" advTm="2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en-US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فارسی عمومی ( برگزیده متون فارسی و آیین نگارش – ویرایش سوم – دکتر حسن ذوالفقاری )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کیمیای سخن ( برگزیده متون نظم و نثر فارسی – درسنامه دانشگاهی – تالیف دکتر مرتضی چرمگی عمرانی و نعمت الله پناهی  )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کتاب ادبیات فارسی پیش دانشگاهی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0"/>
    </mc:Choice>
    <mc:Fallback xmlns="">
      <p:transition spd="slow" advTm="1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76" y="1422400"/>
            <a:ext cx="4984124" cy="475456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700" dirty="0">
                <a:cs typeface="B Yagut" panose="00000400000000000000" pitchFamily="2" charset="-78"/>
              </a:rPr>
              <a:t>تصویر پرسنلی مدرس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700" dirty="0" smtClean="0">
                <a:cs typeface="B Yagut" panose="00000400000000000000" pitchFamily="2" charset="-78"/>
              </a:rPr>
              <a:t>سارا جعفرزاده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مدرک تحصیلی: </a:t>
            </a:r>
            <a:r>
              <a:rPr lang="fa-IR" sz="2700" dirty="0" smtClean="0">
                <a:cs typeface="B Yagut" panose="00000400000000000000" pitchFamily="2" charset="-78"/>
              </a:rPr>
              <a:t>کارشناس مامایی دانشجوی کارشناس ارشدجامعه نگر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700" dirty="0" smtClean="0">
                <a:cs typeface="B Yagut" panose="00000400000000000000" pitchFamily="2" charset="-78"/>
              </a:rPr>
              <a:t>شهرستان بناب، </a:t>
            </a:r>
            <a:r>
              <a:rPr lang="fa-IR" sz="27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700" dirty="0" smtClean="0">
                <a:cs typeface="B Yagut" panose="00000400000000000000" pitchFamily="2" charset="-78"/>
              </a:rPr>
              <a:t>درمانی تبریز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1" y="1582057"/>
            <a:ext cx="5867400" cy="4594906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مشخصات بسته آموزشی 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حیطه درس: </a:t>
            </a:r>
            <a:r>
              <a:rPr lang="fa-IR" sz="2700" dirty="0" smtClean="0">
                <a:cs typeface="B Yagut" panose="00000400000000000000" pitchFamily="2" charset="-78"/>
              </a:rPr>
              <a:t>فارسی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2700" dirty="0" smtClean="0">
                <a:cs typeface="B Yagut" panose="00000400000000000000" pitchFamily="2" charset="-78"/>
              </a:rPr>
              <a:t>22 </a:t>
            </a:r>
            <a:r>
              <a:rPr lang="fa-IR" sz="2700" dirty="0">
                <a:cs typeface="B Yagut" panose="00000400000000000000" pitchFamily="2" charset="-78"/>
              </a:rPr>
              <a:t>اردیبهشت 1399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نوبت تهیه: </a:t>
            </a:r>
            <a:r>
              <a:rPr lang="fa-IR" sz="2700" dirty="0" smtClean="0">
                <a:cs typeface="B Yagut" panose="00000400000000000000" pitchFamily="2" charset="-78"/>
              </a:rPr>
              <a:t>1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نام </a:t>
            </a:r>
            <a:r>
              <a:rPr lang="fa-IR" sz="2700" dirty="0">
                <a:cs typeface="B Yagut" panose="00000400000000000000" pitchFamily="2" charset="-78"/>
              </a:rPr>
              <a:t>فایل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ctr" rtl="1">
              <a:buNone/>
            </a:pPr>
            <a:r>
              <a:rPr lang="fa-IR" sz="2700" dirty="0" smtClean="0">
                <a:cs typeface="+mj-cs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SA-adabiyat-moaser-edi1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53" y="1582057"/>
            <a:ext cx="1097280" cy="13289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3"/>
    </mc:Choice>
    <mc:Fallback xmlns="">
      <p:transition spd="slow" advTm="2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0710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5428"/>
            <a:ext cx="10515600" cy="364308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500" dirty="0" smtClean="0">
                <a:cs typeface="B Yagut" panose="00000400000000000000" pitchFamily="2" charset="-78"/>
              </a:rPr>
              <a:t>تبریز،مرکز آموزش بهورزی شهرستان بناب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500" dirty="0">
                <a:cs typeface="B Yagut" panose="00000400000000000000" pitchFamily="2" charset="-78"/>
              </a:rPr>
              <a:t> پست </a:t>
            </a:r>
            <a:r>
              <a:rPr lang="fa-IR" sz="2500" dirty="0" smtClean="0">
                <a:cs typeface="B Yagut" panose="00000400000000000000" pitchFamily="2" charset="-78"/>
              </a:rPr>
              <a:t>الکترونیک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0" lvl="0" indent="0" algn="ctr" rtl="1">
              <a:buNone/>
            </a:pPr>
            <a:r>
              <a:rPr lang="en-US" sz="2500" dirty="0">
                <a:solidFill>
                  <a:prstClr val="black"/>
                </a:solidFill>
                <a:cs typeface="B Yagut" panose="00000400000000000000" pitchFamily="2" charset="-78"/>
              </a:rPr>
              <a:t>Jfarahishahgoli@gmail.com</a:t>
            </a:r>
            <a:endParaRPr lang="fa-IR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58601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3"/>
    </mc:Choice>
    <mc:Fallback xmlns="">
      <p:transition spd="slow" advTm="16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اهداف آموزشی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انتظار می‌رود فراگیران پس از مطالعه این درس بتوانند : </a:t>
            </a: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تاریخچه ادبیات معاصر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ویژگی های نثر و شعر معاصر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دوره های ادبیات معاصر را توضیح دهند.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شاعران و داستان سرایان معروف ادبیات معاصر را نام ببرند.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7"/>
    </mc:Choice>
    <mc:Fallback xmlns="">
      <p:transition spd="slow" advTm="2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1538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فهرست عناوین: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46663"/>
            <a:ext cx="10598552" cy="5268036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3200" b="1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تاریخچه ادبیات معاصر ایران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ویژگی های نثر و شعر معاصر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دوره های ادبیات معاصر: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دورۀ نخست (1300 تا 1320)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دورۀ دوم (1320 تا 1332)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دورۀ سوم (1332 تا 1340</a:t>
            </a:r>
            <a:r>
              <a:rPr lang="fa-IR" sz="2500" dirty="0" smtClean="0">
                <a:cs typeface="B Yagut" panose="00000400000000000000" pitchFamily="2" charset="-78"/>
              </a:rPr>
              <a:t>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دورۀ چهارم (1340 تا 1357</a:t>
            </a:r>
            <a:r>
              <a:rPr lang="fa-IR" sz="2500" dirty="0" smtClean="0">
                <a:cs typeface="B Yagut" panose="00000400000000000000" pitchFamily="2" charset="-78"/>
              </a:rPr>
              <a:t>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دورۀ پنجم (1357 تا 1370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دورۀ ششم (1370 تا 1380</a:t>
            </a:r>
            <a:r>
              <a:rPr lang="fa-IR" sz="2500" dirty="0" smtClean="0">
                <a:cs typeface="B Yagut" panose="00000400000000000000" pitchFamily="2" charset="-78"/>
              </a:rPr>
              <a:t>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دورۀ هفتم (1380 تا 1390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3200" b="1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7"/>
    </mc:Choice>
    <mc:Fallback xmlns="">
      <p:transition spd="slow" advTm="2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ادبیات معاصرایران: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تاریخچه: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از مشروطه (1285 ش.) تا روزگار ما 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همزمانی با جریان‌های سیاسی، اجتماعی، فرهنگی و ادبی 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شناخت کامل آن مشروط به شناخت رخدادهای پیش از نهضت مشروطه.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رخدادهای روزگار </a:t>
            </a:r>
            <a:r>
              <a:rPr lang="fa-IR" sz="2500" dirty="0">
                <a:cs typeface="B Yagut" panose="00000400000000000000" pitchFamily="2" charset="-78"/>
              </a:rPr>
              <a:t>فتحعلی‌شاه </a:t>
            </a:r>
            <a:r>
              <a:rPr lang="fa-IR" sz="2500" dirty="0" smtClean="0">
                <a:cs typeface="B Yagut" panose="00000400000000000000" pitchFamily="2" charset="-78"/>
              </a:rPr>
              <a:t>وتقویت </a:t>
            </a:r>
            <a:r>
              <a:rPr lang="fa-IR" sz="2500" dirty="0">
                <a:cs typeface="B Yagut" panose="00000400000000000000" pitchFamily="2" charset="-78"/>
              </a:rPr>
              <a:t>ارتباط ایران با تمدن </a:t>
            </a:r>
            <a:r>
              <a:rPr lang="fa-IR" sz="2500" dirty="0" smtClean="0">
                <a:cs typeface="B Yagut" panose="00000400000000000000" pitchFamily="2" charset="-78"/>
              </a:rPr>
              <a:t>اروپایی. 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تأسیس مدرسۀ دارالفنون به همت میرزا تقی‌خان </a:t>
            </a:r>
            <a:r>
              <a:rPr lang="fa-IR" sz="2500" dirty="0" smtClean="0">
                <a:cs typeface="B Yagut" panose="00000400000000000000" pitchFamily="2" charset="-78"/>
              </a:rPr>
              <a:t>امیرکبیر.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60"/>
    </mc:Choice>
    <mc:Fallback xmlns="">
      <p:transition spd="slow" advTm="13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ادامه: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320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شدت یافتن انتقاد‌ها و اعتراض‌ها در شعر.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آزادی بیان و قلم شاعران و نویسندگان با آغاز مشروطه.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تغییر در روش نوشتن و سرودن.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آزادی </a:t>
            </a:r>
            <a:r>
              <a:rPr lang="fa-IR" dirty="0">
                <a:cs typeface="B Yagut" panose="00000400000000000000" pitchFamily="2" charset="-78"/>
              </a:rPr>
              <a:t>به مفهوم اروپایی آن، از دیگر دستاوردهای ادبیات ایران در دوره </a:t>
            </a:r>
            <a:r>
              <a:rPr lang="fa-IR" dirty="0" smtClean="0">
                <a:cs typeface="B Yagut" panose="00000400000000000000" pitchFamily="2" charset="-78"/>
              </a:rPr>
              <a:t>مشروطه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61"/>
    </mc:Choice>
    <mc:Fallback xmlns="">
      <p:transition spd="slow" advTm="7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نثر معاصر: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89" y="1436914"/>
            <a:ext cx="10857411" cy="5290457"/>
          </a:xfrm>
        </p:spPr>
        <p:txBody>
          <a:bodyPr>
            <a:normAutofit fontScale="55000" lnSpcReduction="20000"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000" dirty="0">
                <a:cs typeface="B Yagut" panose="00000400000000000000" pitchFamily="2" charset="-78"/>
              </a:rPr>
              <a:t> </a:t>
            </a:r>
            <a:r>
              <a:rPr lang="fa-IR" sz="4500" dirty="0" smtClean="0">
                <a:cs typeface="B Yagut" panose="00000400000000000000" pitchFamily="2" charset="-78"/>
              </a:rPr>
              <a:t>نزدیکی زبان نویسندگی به زبان محاوره.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4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500" dirty="0">
                <a:cs typeface="B Yagut" panose="00000400000000000000" pitchFamily="2" charset="-78"/>
              </a:rPr>
              <a:t>ساده‌نویسی  به جای انشای دشوار و مسجع </a:t>
            </a:r>
            <a:r>
              <a:rPr lang="fa-IR" sz="4500" dirty="0" smtClean="0">
                <a:cs typeface="B Yagut" panose="00000400000000000000" pitchFamily="2" charset="-78"/>
              </a:rPr>
              <a:t>قدیم.</a:t>
            </a:r>
          </a:p>
          <a:p>
            <a:pPr marL="0" indent="0" algn="r" rtl="1">
              <a:buNone/>
            </a:pPr>
            <a:endParaRPr lang="fa-IR" sz="4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500" dirty="0" smtClean="0">
                <a:cs typeface="B Yagut" panose="00000400000000000000" pitchFamily="2" charset="-78"/>
              </a:rPr>
              <a:t>ساده </a:t>
            </a:r>
            <a:r>
              <a:rPr lang="fa-IR" sz="4500" dirty="0">
                <a:cs typeface="B Yagut" panose="00000400000000000000" pitchFamily="2" charset="-78"/>
              </a:rPr>
              <a:t>و </a:t>
            </a:r>
            <a:r>
              <a:rPr lang="fa-IR" sz="4500" dirty="0" smtClean="0">
                <a:cs typeface="B Yagut" panose="00000400000000000000" pitchFamily="2" charset="-78"/>
              </a:rPr>
              <a:t>بی‌پیرایه </a:t>
            </a:r>
            <a:r>
              <a:rPr lang="fa-IR" sz="4500" dirty="0">
                <a:cs typeface="B Yagut" panose="00000400000000000000" pitchFamily="2" charset="-78"/>
              </a:rPr>
              <a:t>بودن نگارش </a:t>
            </a:r>
            <a:r>
              <a:rPr lang="fa-IR" sz="4500" dirty="0" smtClean="0">
                <a:cs typeface="B Yagut" panose="00000400000000000000" pitchFamily="2" charset="-78"/>
              </a:rPr>
              <a:t>نثر.</a:t>
            </a:r>
          </a:p>
          <a:p>
            <a:pPr marL="0" indent="0" algn="r" rtl="1">
              <a:buNone/>
            </a:pPr>
            <a:endParaRPr lang="fa-IR" sz="4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500" dirty="0" smtClean="0">
                <a:cs typeface="B Yagut" panose="00000400000000000000" pitchFamily="2" charset="-78"/>
              </a:rPr>
              <a:t>  ادبیات داستانی، نمایش‌نامه و مقاله‌نویسی و تحقیقات ادبی و علمی و تاریخی با شیوه‌های نو</a:t>
            </a:r>
          </a:p>
          <a:p>
            <a:pPr marL="0" indent="0" algn="r" rtl="1">
              <a:buNone/>
            </a:pPr>
            <a:endParaRPr lang="fa-IR" sz="4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500" dirty="0" smtClean="0">
                <a:cs typeface="B Yagut" panose="00000400000000000000" pitchFamily="2" charset="-78"/>
              </a:rPr>
              <a:t>داستان نویسی صادق هدایت و صادق چوبک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4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4500" dirty="0" smtClean="0">
                <a:cs typeface="B Yagut" panose="00000400000000000000" pitchFamily="2" charset="-78"/>
              </a:rPr>
              <a:t> خواندنی های کودکان و نوجوانان: جبار باغچه بان و محمد باقر هوشیار و عباس یمینی شریف</a:t>
            </a:r>
            <a:endParaRPr lang="fa-IR" sz="4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92"/>
    </mc:Choice>
    <mc:Fallback xmlns="">
      <p:transition spd="slow" advTm="11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شعر معاصر: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394" y="1580606"/>
            <a:ext cx="10648406" cy="4990011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آزادی شعر از </a:t>
            </a:r>
            <a:r>
              <a:rPr lang="fa-IR" sz="2500" dirty="0">
                <a:cs typeface="B Yagut" panose="00000400000000000000" pitchFamily="2" charset="-78"/>
              </a:rPr>
              <a:t>قیدوبند دربار و مضامین </a:t>
            </a:r>
            <a:r>
              <a:rPr lang="fa-IR" sz="2500" dirty="0" smtClean="0">
                <a:cs typeface="B Yagut" panose="00000400000000000000" pitchFamily="2" charset="-78"/>
              </a:rPr>
              <a:t>مدحی. 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نزدیک شدن  </a:t>
            </a:r>
            <a:r>
              <a:rPr lang="fa-IR" sz="2500" dirty="0">
                <a:cs typeface="B Yagut" panose="00000400000000000000" pitchFamily="2" charset="-78"/>
              </a:rPr>
              <a:t>زبان شعر به زبان مردم </a:t>
            </a:r>
            <a:r>
              <a:rPr lang="fa-IR" sz="2500" dirty="0" smtClean="0">
                <a:cs typeface="B Yagut" panose="00000400000000000000" pitchFamily="2" charset="-78"/>
              </a:rPr>
              <a:t>عادی.رواج شعر نیمایی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موضوع اصلی شعر: مسائل </a:t>
            </a:r>
            <a:r>
              <a:rPr lang="fa-IR" sz="2500" dirty="0">
                <a:cs typeface="B Yagut" panose="00000400000000000000" pitchFamily="2" charset="-78"/>
              </a:rPr>
              <a:t>اجتماعی، سیاسی، فرهنگی و </a:t>
            </a:r>
            <a:r>
              <a:rPr lang="fa-IR" sz="2500" dirty="0" smtClean="0">
                <a:cs typeface="B Yagut" panose="00000400000000000000" pitchFamily="2" charset="-78"/>
              </a:rPr>
              <a:t>اقتصادی.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تحول </a:t>
            </a:r>
            <a:r>
              <a:rPr lang="fa-IR" sz="2500" dirty="0">
                <a:cs typeface="B Yagut" panose="00000400000000000000" pitchFamily="2" charset="-78"/>
              </a:rPr>
              <a:t>مضامین شعری در برانگیختن روحیه مردم و تهییج آنها برای پیشرفت </a:t>
            </a:r>
            <a:r>
              <a:rPr lang="fa-IR" sz="2500" dirty="0" smtClean="0">
                <a:cs typeface="B Yagut" panose="00000400000000000000" pitchFamily="2" charset="-78"/>
              </a:rPr>
              <a:t>جنبش مشروطه.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مضامین غالب شعر: وطن‌دوستی، آزادی، قانون، عدالت‌خواهی، برابری حقوق زن و مرد، آزادی زنان، مبارزه با خرافات، بیزاری از استبداد و جبهه‌گیری ضدمذهبی</a:t>
            </a:r>
            <a:r>
              <a:rPr lang="fa-IR" dirty="0" smtClean="0">
                <a:cs typeface="B Yagut" panose="00000400000000000000" pitchFamily="2" charset="-78"/>
              </a:rPr>
              <a:t>.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55"/>
    </mc:Choice>
    <mc:Fallback xmlns="">
      <p:transition spd="slow" advTm="8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 </a:t>
            </a:r>
            <a:r>
              <a:rPr lang="fa-IR" sz="4000" dirty="0" smtClean="0">
                <a:cs typeface="B Yagut" panose="00000400000000000000" pitchFamily="2" charset="-78"/>
              </a:rPr>
              <a:t>آغاز رسمی ادب معاصر</a:t>
            </a:r>
            <a:r>
              <a:rPr lang="en-US" sz="4000" dirty="0" smtClean="0">
                <a:cs typeface="B Yagut" panose="00000400000000000000" pitchFamily="2" charset="-78"/>
              </a:rPr>
              <a:t>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6888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مجموعه‌ داستان «یکی بود و یکی نبود» از جمال‌زاده </a:t>
            </a: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شعر «ققنوس» نیمایوشیج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0"/>
    </mc:Choice>
    <mc:Fallback xmlns="">
      <p:transition spd="slow" advTm="1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تبریز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5NN7CDR5NKU2-831-605</_dlc_DocId>
    <_dlc_DocIdUrl xmlns="1047730d-92e1-4018-9084-d932fd3a7f58">
      <Url>http://www.health.gov.ir/hnd/_layouts/DocIdRedir.aspx?ID=5NN7CDR5NKU2-831-605</Url>
      <Description>5NN7CDR5NKU2-831-605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4af39a264d89e3bb629db4f0e4108292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35bb9d9f56ce78ac5dc946025746db5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7DFE1-DA33-4DEE-A470-B197AE9D59AF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12fdc5dc-769e-4543-b10d-fbea3dac4417"/>
    <ds:schemaRef ds:uri="1047730d-92e1-4018-9084-d932fd3a7f5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A356696-633C-4BA8-8F69-083B9EE6F2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164D75-B3C6-4E4D-8FF9-95EB2D03E2C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B9EFA39-69E4-4847-AEE5-E6117793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1181</Words>
  <Application>Microsoft Office PowerPoint</Application>
  <PresentationFormat>Widescreen</PresentationFormat>
  <Paragraphs>174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 Yagut</vt:lpstr>
      <vt:lpstr>Calibri</vt:lpstr>
      <vt:lpstr>Calibri Light</vt:lpstr>
      <vt:lpstr>Times New Roman</vt:lpstr>
      <vt:lpstr>Wingdings</vt:lpstr>
      <vt:lpstr>Office Theme</vt:lpstr>
      <vt:lpstr>ادبیات معاصر</vt:lpstr>
      <vt:lpstr>مشخصات سند</vt:lpstr>
      <vt:lpstr>اهداف آموزشی</vt:lpstr>
      <vt:lpstr>فهرست عناوین:</vt:lpstr>
      <vt:lpstr>ادبیات معاصرایران:</vt:lpstr>
      <vt:lpstr>ادامه:</vt:lpstr>
      <vt:lpstr>نثر معاصر:</vt:lpstr>
      <vt:lpstr>شعر معاصر: </vt:lpstr>
      <vt:lpstr> آغاز رسمی ادب معاصر:</vt:lpstr>
      <vt:lpstr> دوره های ادبیات معاصر:</vt:lpstr>
      <vt:lpstr>دورۀ دوم (1320 تا 1332): </vt:lpstr>
      <vt:lpstr>دورۀ سوم (1332 تا 1340):</vt:lpstr>
      <vt:lpstr>دورۀ چهارم (1340 تا 1357):</vt:lpstr>
      <vt:lpstr>دورۀ پنجم (1357 تا 1370):</vt:lpstr>
      <vt:lpstr>دورۀ ششم (1370 تا 1380) :</vt:lpstr>
      <vt:lpstr>دورۀ هفتم (1380 تا 1390): </vt:lpstr>
      <vt:lpstr>خلاصه و نتیجه گیری:</vt:lpstr>
      <vt:lpstr>پرسش و تمرین: </vt:lpstr>
      <vt:lpstr>فهرست منابع</vt:lpstr>
      <vt:lpstr>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sj</dc:creator>
  <cp:lastModifiedBy>Sima Jalali</cp:lastModifiedBy>
  <cp:revision>117</cp:revision>
  <dcterms:created xsi:type="dcterms:W3CDTF">2020-05-16T06:14:18Z</dcterms:created>
  <dcterms:modified xsi:type="dcterms:W3CDTF">2020-06-08T08:48:20Z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3ca102f2-0645-4aeb-858a-82ab4594e027</vt:lpwstr>
  </property>
</Properties>
</file>