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47" d="100"/>
          <a:sy n="47" d="100"/>
        </p:scale>
        <p:origin x="4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63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8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4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8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0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5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0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6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10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9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D5342-1E92-434F-8DC5-2784BE33E0B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06521-B962-412F-B336-109EED21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1337"/>
            <a:ext cx="10515600" cy="1580606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 آیین نگارش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73384"/>
            <a:ext cx="10515600" cy="2442754"/>
          </a:xfrm>
        </p:spPr>
        <p:txBody>
          <a:bodyPr/>
          <a:lstStyle/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درست نویسی و اصول آن</a:t>
            </a:r>
            <a:endParaRPr lang="en-US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(11)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4"/>
    </mc:Choice>
    <mc:Fallback xmlns="">
      <p:transition spd="slow" advTm="2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عدم استفاده از تکیه کلام گفتاری در نوشته </a:t>
            </a:r>
            <a:br>
              <a:rPr lang="fa-IR" sz="4000" dirty="0">
                <a:cs typeface="B Yagut" panose="00000400000000000000" pitchFamily="2" charset="-78"/>
              </a:rPr>
            </a:b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تکیه کلامهای گفتاری نباید در نوشته راه یابد. 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مثال: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u="sng" dirty="0" smtClean="0">
                <a:cs typeface="B Yagut" panose="00000400000000000000" pitchFamily="2" charset="-78"/>
              </a:rPr>
              <a:t>عرض کنم </a:t>
            </a:r>
            <a:r>
              <a:rPr lang="fa-IR" sz="2500" dirty="0" smtClean="0">
                <a:cs typeface="B Yagut" panose="00000400000000000000" pitchFamily="2" charset="-78"/>
              </a:rPr>
              <a:t>که کتاب عامل رشد و شکوفایی جامعه است.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u="sng" dirty="0" smtClean="0">
                <a:cs typeface="B Yagut" panose="00000400000000000000" pitchFamily="2" charset="-78"/>
              </a:rPr>
              <a:t>به قول معروف </a:t>
            </a:r>
            <a:r>
              <a:rPr lang="fa-IR" sz="2500" dirty="0" smtClean="0">
                <a:cs typeface="B Yagut" panose="00000400000000000000" pitchFamily="2" charset="-78"/>
              </a:rPr>
              <a:t>او دانش آموز زرنگی است.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گلستان سعدی </a:t>
            </a:r>
            <a:r>
              <a:rPr lang="fa-IR" sz="2500" u="sng" dirty="0" smtClean="0">
                <a:cs typeface="B Yagut" panose="00000400000000000000" pitchFamily="2" charset="-78"/>
              </a:rPr>
              <a:t>به عنوان </a:t>
            </a:r>
            <a:r>
              <a:rPr lang="fa-IR" sz="2500" dirty="0" smtClean="0">
                <a:cs typeface="B Yagut" panose="00000400000000000000" pitchFamily="2" charset="-78"/>
              </a:rPr>
              <a:t>بزرگترین اثر منثور فارسی است.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3"/>
    </mc:Choice>
    <mc:Fallback xmlns="">
      <p:transition spd="slow" advTm="3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کاربرد جمله های دراز </a:t>
            </a:r>
            <a:br>
              <a:rPr lang="fa-IR" sz="4000" dirty="0">
                <a:cs typeface="B Yagut" panose="00000400000000000000" pitchFamily="2" charset="-78"/>
              </a:rPr>
            </a:b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مثال: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دانشجوی خوب تمام سعی و کوشش و هم و غم خود را مصروف آن می سازد که برای کشوری که در آن زندگی می کند و همه ی افراد جامعه و انسان ها مثمر ثمر و مفید فایده باشد چنان که همه از او سود و فایده و بهره بگیرند. 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این جمله ی بلند را می توان خیلی کوتاه تر نیز بیان کرد: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دانشجوی خوب می کوشد برای جامعه مفید باشد.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1"/>
    </mc:Choice>
    <mc:Fallback xmlns="">
      <p:transition spd="slow" advTm="3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پرهیز از کاربرد کلمات دور از ذهن و عبارات عربی در جمله</a:t>
            </a:r>
            <a:br>
              <a:rPr lang="fa-IR" dirty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نمونه ای از کلمات عربی پرکاربرد: 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فی الواقع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تتبع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تصفح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مابقی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اسقاط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41"/>
    </mc:Choice>
    <mc:Fallback xmlns="">
      <p:transition spd="slow" advTm="8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3" y="365125"/>
            <a:ext cx="11709779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کوتاه کردن جمله در حدی که ساختمان </a:t>
            </a:r>
            <a:r>
              <a:rPr lang="fa-IR" sz="4000" dirty="0" smtClean="0">
                <a:cs typeface="B Yagut" panose="00000400000000000000" pitchFamily="2" charset="-78"/>
              </a:rPr>
              <a:t>کلام آسیب ببیند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حذف نابه جا در جملات باعث می شود که ساختمان جمله آسیب ببیند.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مثال: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از دقت شما تشکر و استدعا دارد این کتاب را مطالعه و تصحیح و به موقع ارسال داشته، ان شاء الله حق الزحمه ی آن پرداخت می گردد. 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0"/>
    </mc:Choice>
    <mc:Fallback xmlns="">
      <p:transition spd="slow" advTm="4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 پرهیز از شکسته نویسی </a:t>
            </a:r>
            <a:br>
              <a:rPr lang="fa-IR" sz="4000" dirty="0">
                <a:cs typeface="B Yagut" panose="00000400000000000000" pitchFamily="2" charset="-78"/>
              </a:rPr>
            </a:b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39721"/>
          </a:xfrm>
        </p:spPr>
        <p:txBody>
          <a:bodyPr/>
          <a:lstStyle/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جز در نوشته های داستانی، آن هم هنگام نقل قول،هیچ گاه نباید به شیوه ی گفتار شکسته نویسی کنیم.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مثال: مهم ترین بخش مقاله، متن اصلی </a:t>
            </a:r>
            <a:r>
              <a:rPr lang="fa-IR" sz="2500" u="sng" dirty="0" smtClean="0">
                <a:cs typeface="B Yagut" panose="00000400000000000000" pitchFamily="2" charset="-78"/>
              </a:rPr>
              <a:t>اونه</a:t>
            </a:r>
            <a:r>
              <a:rPr lang="fa-IR" sz="2500" dirty="0" smtClean="0">
                <a:cs typeface="B Yagut" panose="00000400000000000000" pitchFamily="2" charset="-78"/>
              </a:rPr>
              <a:t> که به بررسی جوانب مختلف </a:t>
            </a:r>
            <a:r>
              <a:rPr lang="fa-IR" sz="2500" u="sng" dirty="0" smtClean="0">
                <a:cs typeface="B Yagut" panose="00000400000000000000" pitchFamily="2" charset="-78"/>
              </a:rPr>
              <a:t>می پردازه </a:t>
            </a:r>
            <a:r>
              <a:rPr lang="fa-IR" sz="2500" dirty="0" smtClean="0">
                <a:cs typeface="B Yagut" panose="00000400000000000000" pitchFamily="2" charset="-78"/>
              </a:rPr>
              <a:t>و </a:t>
            </a:r>
            <a:r>
              <a:rPr lang="fa-IR" sz="2500" u="sng" dirty="0" smtClean="0">
                <a:cs typeface="B Yagut" panose="00000400000000000000" pitchFamily="2" charset="-78"/>
              </a:rPr>
              <a:t>می کوشه </a:t>
            </a:r>
            <a:r>
              <a:rPr lang="fa-IR" sz="2500" dirty="0" smtClean="0">
                <a:cs typeface="B Yagut" panose="00000400000000000000" pitchFamily="2" charset="-78"/>
              </a:rPr>
              <a:t>که ...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از کلماتی که عوام به غلط تلفظ می کنند باید پرهیز کرد.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مثال: خورده فروشی       خرده فروشی                    با این وجود        با وجود این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صبح ناشتا       ناشتا                                            واگیردار        واگیر</a:t>
            </a:r>
            <a:endParaRPr lang="fa-IR" sz="2500" dirty="0">
              <a:cs typeface="B Yagut" panose="00000400000000000000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649611" y="5766099"/>
            <a:ext cx="333486" cy="10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689873" y="5238975"/>
            <a:ext cx="3012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281543" y="5776857"/>
            <a:ext cx="3012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8477026" y="5282005"/>
            <a:ext cx="2474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35"/>
    </mc:Choice>
    <mc:Fallback xmlns="">
      <p:transition spd="slow" advTm="8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استفاده از افعال در جای خود و به گونه ی درست</a:t>
            </a:r>
            <a:br>
              <a:rPr lang="fa-IR" sz="4000" dirty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 شکل نادرست : دوچرخه عابری را زیر گرفت و </a:t>
            </a:r>
            <a:r>
              <a:rPr lang="fa-IR" sz="2500" u="sng" dirty="0" smtClean="0">
                <a:cs typeface="B Yagut" panose="00000400000000000000" pitchFamily="2" charset="-78"/>
              </a:rPr>
              <a:t>مرد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شکل صحیح: </a:t>
            </a:r>
            <a:r>
              <a:rPr lang="fa-IR" sz="2500" dirty="0">
                <a:cs typeface="B Yagut" panose="00000400000000000000" pitchFamily="2" charset="-78"/>
              </a:rPr>
              <a:t>دوچرخه عابری را زیر گرفت </a:t>
            </a:r>
            <a:r>
              <a:rPr lang="fa-IR" sz="2500" dirty="0" smtClean="0">
                <a:cs typeface="B Yagut" panose="00000400000000000000" pitchFamily="2" charset="-78"/>
              </a:rPr>
              <a:t>وکشت. 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 شکل نادرست:خانه ی ما کنار خیابان می باشد.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شکل </a:t>
            </a:r>
            <a:r>
              <a:rPr lang="fa-IR" sz="2500" dirty="0">
                <a:cs typeface="B Yagut" panose="00000400000000000000" pitchFamily="2" charset="-78"/>
              </a:rPr>
              <a:t>صحیح</a:t>
            </a:r>
            <a:r>
              <a:rPr lang="fa-IR" sz="2500" dirty="0" smtClean="0">
                <a:cs typeface="B Yagut" panose="00000400000000000000" pitchFamily="2" charset="-78"/>
              </a:rPr>
              <a:t>:</a:t>
            </a:r>
            <a:r>
              <a:rPr lang="fa-IR" sz="2500" dirty="0">
                <a:cs typeface="B Yagut" panose="00000400000000000000" pitchFamily="2" charset="-78"/>
              </a:rPr>
              <a:t> خانه ی ما کنار </a:t>
            </a:r>
            <a:r>
              <a:rPr lang="fa-IR" sz="2500" dirty="0" smtClean="0">
                <a:cs typeface="B Yagut" panose="00000400000000000000" pitchFamily="2" charset="-78"/>
              </a:rPr>
              <a:t>خیابان است.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3"/>
    </mc:Choice>
    <mc:Fallback xmlns="">
      <p:transition spd="slow" advTm="4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تطابق زمان افعال در جمله های هم پایه </a:t>
            </a:r>
            <a:br>
              <a:rPr lang="fa-IR" sz="4000" dirty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§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>
                <a:cs typeface="B Yagut" panose="00000400000000000000" pitchFamily="2" charset="-78"/>
              </a:rPr>
              <a:t> شکل </a:t>
            </a:r>
            <a:r>
              <a:rPr lang="fa-IR" sz="2500" dirty="0" smtClean="0">
                <a:cs typeface="B Yagut" panose="00000400000000000000" pitchFamily="2" charset="-78"/>
              </a:rPr>
              <a:t>نادرست </a:t>
            </a:r>
            <a:r>
              <a:rPr lang="fa-IR" sz="2500" dirty="0">
                <a:cs typeface="B Yagut" panose="00000400000000000000" pitchFamily="2" charset="-78"/>
              </a:rPr>
              <a:t>: </a:t>
            </a:r>
            <a:r>
              <a:rPr lang="fa-IR" sz="2500" dirty="0" smtClean="0">
                <a:cs typeface="B Yagut" panose="00000400000000000000" pitchFamily="2" charset="-78"/>
              </a:rPr>
              <a:t>دانشجوی پرتلاش بسیار مطالعه می کند و حاصل مطالعات خود را با یادداشت برداری حفظ خواهد کرد.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شکل صحیح</a:t>
            </a:r>
            <a:r>
              <a:rPr lang="fa-IR" sz="2500" dirty="0" smtClean="0">
                <a:cs typeface="B Yagut" panose="00000400000000000000" pitchFamily="2" charset="-78"/>
              </a:rPr>
              <a:t>: دانشجوی پرتلاش بسیار مطالعه کرده،حاصل مطالعات خود را با یادداشت برداری حفظ می کند.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3"/>
    </mc:Choice>
    <mc:Fallback xmlns="">
      <p:transition spd="slow" advTm="2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کاربرد فعل مجهول در صورت مشخص بودن فاعل</a:t>
            </a:r>
            <a:br>
              <a:rPr lang="fa-IR" sz="4000" dirty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شکل نادرست: این مدرسه توسط آقای خیرخواهی رایگان </a:t>
            </a:r>
            <a:r>
              <a:rPr lang="fa-IR" sz="2500" u="sng" dirty="0" smtClean="0">
                <a:cs typeface="B Yagut" panose="00000400000000000000" pitchFamily="2" charset="-78"/>
              </a:rPr>
              <a:t>ساخته شد</a:t>
            </a:r>
            <a:r>
              <a:rPr lang="fa-IR" sz="2500" dirty="0" smtClean="0">
                <a:cs typeface="B Yagut" panose="00000400000000000000" pitchFamily="2" charset="-78"/>
              </a:rPr>
              <a:t>. 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شکل صحیح: این مدرسه را آقای خیرخواهی به رایگان </a:t>
            </a:r>
            <a:r>
              <a:rPr lang="fa-IR" sz="2500" u="sng" dirty="0" smtClean="0">
                <a:cs typeface="B Yagut" panose="00000400000000000000" pitchFamily="2" charset="-78"/>
              </a:rPr>
              <a:t>ساخت</a:t>
            </a:r>
            <a:r>
              <a:rPr lang="fa-IR" sz="2500" dirty="0" smtClean="0">
                <a:cs typeface="B Yagut" panose="00000400000000000000" pitchFamily="2" charset="-78"/>
              </a:rPr>
              <a:t>. 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شکل صحیح: این مدرسه </a:t>
            </a:r>
            <a:r>
              <a:rPr lang="fa-IR" sz="2500" u="sng" dirty="0" smtClean="0">
                <a:cs typeface="B Yagut" panose="00000400000000000000" pitchFamily="2" charset="-78"/>
              </a:rPr>
              <a:t>ساخته شد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2"/>
    </mc:Choice>
    <mc:Fallback xmlns="">
      <p:transition spd="slow" advTm="5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جمع بستن کلمات فارسی با نشانه های جمع عربی </a:t>
            </a:r>
            <a:br>
              <a:rPr lang="fa-IR" sz="4000" dirty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9558" y="1690688"/>
            <a:ext cx="7659444" cy="4656324"/>
          </a:xfrm>
        </p:spPr>
        <p:txBody>
          <a:bodyPr/>
          <a:lstStyle/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853922"/>
              </p:ext>
            </p:extLst>
          </p:nvPr>
        </p:nvGraphicFramePr>
        <p:xfrm>
          <a:off x="3001384" y="1820370"/>
          <a:ext cx="5680038" cy="41290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40019">
                  <a:extLst>
                    <a:ext uri="{9D8B030D-6E8A-4147-A177-3AD203B41FA5}">
                      <a16:colId xmlns:a16="http://schemas.microsoft.com/office/drawing/2014/main" xmlns="" val="482780892"/>
                    </a:ext>
                  </a:extLst>
                </a:gridCol>
                <a:gridCol w="2840019">
                  <a:extLst>
                    <a:ext uri="{9D8B030D-6E8A-4147-A177-3AD203B41FA5}">
                      <a16:colId xmlns:a16="http://schemas.microsoft.com/office/drawing/2014/main" xmlns="" val="3669360187"/>
                    </a:ext>
                  </a:extLst>
                </a:gridCol>
              </a:tblGrid>
              <a:tr h="39894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شکل صحیح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0" dirty="0" smtClean="0">
                          <a:cs typeface="B Yagut" panose="00000400000000000000" pitchFamily="2" charset="-78"/>
                        </a:rPr>
                        <a:t>شکل</a:t>
                      </a:r>
                      <a:r>
                        <a:rPr lang="fa-IR" sz="2000" b="0" baseline="0" dirty="0" smtClean="0">
                          <a:cs typeface="B Yagut" panose="00000400000000000000" pitchFamily="2" charset="-78"/>
                        </a:rPr>
                        <a:t> نادرست</a:t>
                      </a:r>
                      <a:endParaRPr lang="en-US" sz="2000" b="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7597503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کارخانه 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کارخانجات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5933777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پروانه 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پروانه جات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484558"/>
                  </a:ext>
                </a:extLst>
              </a:tr>
              <a:tr h="438314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دسته 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دسته جات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7413925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دستورها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دستورات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1758519"/>
                  </a:ext>
                </a:extLst>
              </a:tr>
              <a:tr h="32958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باغ 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باغات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0062835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آزمایش 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آزمایشات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2005743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گرایش 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گرایشات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1351130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استادان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اساتید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5269438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میدان 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میادین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1924632"/>
                  </a:ext>
                </a:extLst>
              </a:tr>
              <a:tr h="319152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بندرها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بنادر</a:t>
                      </a:r>
                      <a:endParaRPr lang="en-US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5300370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5"/>
    </mc:Choice>
    <mc:Fallback xmlns="">
      <p:transition spd="slow" advTm="2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کاربرد "یت" </a:t>
            </a:r>
            <a:r>
              <a:rPr lang="fa-IR" sz="4000" dirty="0" smtClean="0">
                <a:cs typeface="B Yagut" panose="00000400000000000000" pitchFamily="2" charset="-78"/>
              </a:rPr>
              <a:t> و "ال" در </a:t>
            </a:r>
            <a:r>
              <a:rPr lang="fa-IR" sz="4000" dirty="0">
                <a:cs typeface="B Yagut" panose="00000400000000000000" pitchFamily="2" charset="-78"/>
              </a:rPr>
              <a:t>کلمات فارسی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"یت" علامت مصدر جعلی عربی است. نباید با کلمات فارسی بکار رود.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 مانند: خوبیت ، دوئیت 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"ال" علامت معرفه ی عربی است.کاربرد آن همراه کلمات فارسی درست نیست.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مانند: حسب الفرمان، حسب الدستور، حسب السفارش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66"/>
    </mc:Choice>
    <mc:Fallback xmlns="">
      <p:transition spd="slow" advTm="50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مشخصات سند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276" y="1422400"/>
            <a:ext cx="4984124" cy="4754563"/>
          </a:xfrm>
        </p:spPr>
        <p:txBody>
          <a:bodyPr>
            <a:normAutofit fontScale="92500"/>
          </a:bodyPr>
          <a:lstStyle/>
          <a:p>
            <a:pPr algn="r" rtl="1"/>
            <a:r>
              <a:rPr lang="fa-IR" sz="2700" dirty="0">
                <a:cs typeface="B Yagut" panose="00000400000000000000" pitchFamily="2" charset="-78"/>
              </a:rPr>
              <a:t>تصویر پرسنلی مدرس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700" dirty="0" smtClean="0">
                <a:cs typeface="B Yagut" panose="00000400000000000000" pitchFamily="2" charset="-78"/>
              </a:rPr>
              <a:t>سارا جعفرزاده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مدرک تحصیلی: </a:t>
            </a:r>
            <a:r>
              <a:rPr lang="fa-IR" sz="2700" dirty="0" smtClean="0">
                <a:cs typeface="B Yagut" panose="00000400000000000000" pitchFamily="2" charset="-78"/>
              </a:rPr>
              <a:t>کارشناس مامایی دانشجوی کارشناس ارشدجامعه نگر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700" dirty="0" smtClean="0">
                <a:cs typeface="B Yagut" panose="00000400000000000000" pitchFamily="2" charset="-78"/>
              </a:rPr>
              <a:t>شهرستان بناب، </a:t>
            </a:r>
            <a:r>
              <a:rPr lang="fa-IR" sz="27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700" dirty="0" smtClean="0">
                <a:cs typeface="B Yagut" panose="00000400000000000000" pitchFamily="2" charset="-78"/>
              </a:rPr>
              <a:t>درمانی تبریز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1" y="1582057"/>
            <a:ext cx="5867400" cy="4594906"/>
          </a:xfrm>
        </p:spPr>
        <p:txBody>
          <a:bodyPr>
            <a:normAutofit fontScale="92500"/>
          </a:bodyPr>
          <a:lstStyle/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مشخصات بسته آموزشی 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حیطه درس: </a:t>
            </a:r>
            <a:r>
              <a:rPr lang="fa-IR" sz="2700" dirty="0" smtClean="0">
                <a:cs typeface="B Yagut" panose="00000400000000000000" pitchFamily="2" charset="-78"/>
              </a:rPr>
              <a:t>فارسی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تاریخ آخرین بازنگری: </a:t>
            </a:r>
            <a:r>
              <a:rPr lang="fa-IR" sz="2700" dirty="0" smtClean="0">
                <a:cs typeface="B Yagut" panose="00000400000000000000" pitchFamily="2" charset="-78"/>
              </a:rPr>
              <a:t>22 </a:t>
            </a:r>
            <a:r>
              <a:rPr lang="fa-IR" sz="2700" dirty="0">
                <a:cs typeface="B Yagut" panose="00000400000000000000" pitchFamily="2" charset="-78"/>
              </a:rPr>
              <a:t>اردیبهشت 1399</a:t>
            </a: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نوبت تهیه: </a:t>
            </a:r>
            <a:r>
              <a:rPr lang="fa-IR" sz="2700" dirty="0" smtClean="0">
                <a:cs typeface="B Yagut" panose="00000400000000000000" pitchFamily="2" charset="-78"/>
              </a:rPr>
              <a:t>1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نام </a:t>
            </a:r>
            <a:r>
              <a:rPr lang="fa-IR" sz="2700" dirty="0">
                <a:cs typeface="B Yagut" panose="00000400000000000000" pitchFamily="2" charset="-78"/>
              </a:rPr>
              <a:t>فایل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</a:p>
          <a:p>
            <a:pPr marL="0" indent="0" algn="ctr" rtl="1">
              <a:buNone/>
            </a:pPr>
            <a:r>
              <a:rPr lang="fa-IR" sz="2700" dirty="0" smtClean="0">
                <a:cs typeface="+mj-cs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SA-dorostnevicy-edi1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42" y="1582057"/>
            <a:ext cx="1097280" cy="132892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4"/>
    </mc:Choice>
    <mc:Fallback xmlns="">
      <p:transition spd="slow" advTm="1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آوردن "را"به دنبال فعل و متمم </a:t>
            </a:r>
            <a:br>
              <a:rPr lang="fa-IR" sz="4000" dirty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"را" نشانه ی مفعول است و باید بلافاصله پس از مفعول بیاید.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شکل نادرست: خانه ای که اکنون در آن ساکن هستم را پس از مدتی خریدم.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شکل صحیح: خانه ای را که... 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1"/>
    </mc:Choice>
    <mc:Fallback xmlns="">
      <p:transition spd="slow" advTm="4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 پرهیز از استفاده "تا" و "الی" با هم </a:t>
            </a:r>
            <a:br>
              <a:rPr lang="fa-IR" sz="4000" dirty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استفاده از "تا" و"الی" با هم نادرست است. 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شکل نادرست: او از صبح تا الی شب مطالعه می کند.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شکل صحیح: او از صبح تا شب مطالعه می کند.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0"/>
    </mc:Choice>
    <mc:Fallback xmlns="">
      <p:transition spd="slow" advTm="1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خلاصه و نتیجه گیری: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330543" cy="4653552"/>
          </a:xfrm>
        </p:spPr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در زبان فارسی امثال این کاربردهای نادرست در نوشته ها و گفته ها بسیار دیده می شود.</a:t>
            </a:r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شرط یک نوشته ی خوب جز محتوای علمی و دقیق آن،خالی بودن از غلط های زبانی است.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 smtClean="0">
                <a:cs typeface="B Yagut" panose="00000400000000000000" pitchFamily="2" charset="-78"/>
              </a:rPr>
              <a:t>  </a:t>
            </a:r>
            <a:r>
              <a:rPr lang="fa-IR" dirty="0" smtClean="0">
                <a:cs typeface="B Yagut" panose="00000400000000000000" pitchFamily="2" charset="-78"/>
              </a:rPr>
              <a:t>در نوشتار باید اصول درست نویسی رعایت شود.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9403" y="5366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0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32"/>
    </mc:Choice>
    <mc:Fallback xmlns="">
      <p:transition spd="slow" advTm="9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پرسش و </a:t>
            </a:r>
            <a:r>
              <a:rPr lang="fa-IR" sz="4000" dirty="0" smtClean="0">
                <a:cs typeface="B Yagut" panose="00000400000000000000" pitchFamily="2" charset="-78"/>
              </a:rPr>
              <a:t>تمرین: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پرسش: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در جمله ی زیر کدامیک از اصول درست نویسی رعایت نشده است؟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- سرقت خرگوش ها از باغ وحش افزایش یافت.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تمرین: 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یک متن ادبی در ده سطر بنویسید به طوری که اصول درست نویسی در آن رعایت نشده باشد.و شکل صحیح آن را نیز بنویسید.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4"/>
    </mc:Choice>
    <mc:Fallback xmlns="">
      <p:transition spd="slow" advTm="3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منابع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فارسی عمومی ( برگزیده متون فارسی و آیین نگارش – ویرایش سوم – دکتر حسن ذوالفقاری )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کیمیای سخن ( برگزیده متون نظم و نثر فارسی – درسنامه دانشگاهی – تالیف دکتر مرتضی چرمگی عمرانی و نعمت الله پناهی  )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3"/>
    </mc:Choice>
    <mc:Fallback xmlns="">
      <p:transition spd="slow" advTm="14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0710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5428"/>
            <a:ext cx="10515600" cy="364308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500" dirty="0" smtClean="0">
                <a:cs typeface="B Yagut" panose="00000400000000000000" pitchFamily="2" charset="-78"/>
              </a:rPr>
              <a:t>تبریز،مرکز آموزش بهورزی شهرستان بناب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>
                <a:cs typeface="B Yagut" panose="00000400000000000000" pitchFamily="2" charset="-78"/>
              </a:rPr>
              <a:t> پست </a:t>
            </a:r>
            <a:r>
              <a:rPr lang="fa-IR" dirty="0" smtClean="0">
                <a:cs typeface="B Yagut" panose="00000400000000000000" pitchFamily="2" charset="-78"/>
              </a:rPr>
              <a:t>الکترونیک</a:t>
            </a:r>
            <a:endParaRPr lang="en-US" dirty="0" smtClean="0">
              <a:cs typeface="B Yagut" panose="00000400000000000000" pitchFamily="2" charset="-78"/>
            </a:endParaRPr>
          </a:p>
          <a:p>
            <a:pPr marL="0" lvl="0" indent="0" algn="ctr" rtl="1">
              <a:buNone/>
            </a:pPr>
            <a:r>
              <a:rPr lang="en-US" dirty="0">
                <a:solidFill>
                  <a:prstClr val="black"/>
                </a:solidFill>
                <a:cs typeface="B Yagut" panose="00000400000000000000" pitchFamily="2" charset="-78"/>
              </a:rPr>
              <a:t>Jfarahishahgoli@gmail.com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08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9"/>
    </mc:Choice>
    <mc:Fallback xmlns="">
      <p:transition spd="slow" advTm="1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اهداف آموزشی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11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1200" dirty="0" smtClean="0">
                <a:cs typeface="B Yagut" panose="00000400000000000000" pitchFamily="2" charset="-78"/>
              </a:rPr>
              <a:t>انتظار می‌رود فراگیران پس از مطالعه این درس بتوانند : </a:t>
            </a:r>
          </a:p>
          <a:p>
            <a:pPr marL="0" indent="0" algn="r" rtl="1">
              <a:buNone/>
            </a:pPr>
            <a:endParaRPr lang="fa-IR" sz="100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0000" dirty="0" smtClean="0">
                <a:cs typeface="B Yagut" panose="00000400000000000000" pitchFamily="2" charset="-78"/>
              </a:rPr>
              <a:t> اصول درست نویسی در جملات فارسی را با ذکر مثال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10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0000" dirty="0" smtClean="0">
                <a:cs typeface="B Yagut" panose="00000400000000000000" pitchFamily="2" charset="-78"/>
              </a:rPr>
              <a:t> یک متن ادبی با رعایت تمام اصول </a:t>
            </a:r>
            <a:r>
              <a:rPr lang="fa-IR" sz="10000" dirty="0">
                <a:cs typeface="B Yagut" panose="00000400000000000000" pitchFamily="2" charset="-78"/>
              </a:rPr>
              <a:t>درست نویسی در ده سطر </a:t>
            </a:r>
            <a:r>
              <a:rPr lang="fa-IR" sz="10000" dirty="0" smtClean="0">
                <a:cs typeface="B Yagut" panose="00000400000000000000" pitchFamily="2" charset="-78"/>
              </a:rPr>
              <a:t>بنویسند.</a:t>
            </a:r>
            <a:endParaRPr lang="fa-IR" sz="10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10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10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10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9"/>
    </mc:Choice>
    <mc:Fallback xmlns="">
      <p:transition spd="slow" advTm="19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7286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فهرست عناوین: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701" y="1358537"/>
            <a:ext cx="10719099" cy="50422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en-US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اصول درست نویسی:</a:t>
            </a: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پرهیز از کاربرد کلمات زائد و بی نقش در جمله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گویا و روشن بودن جملات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پرهیز از کاربرد تعابیر نامناسب و الگوهای بیگانه در جمله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عدم استفاده از تکیه کلام گفتاری در نوشته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پرهیز از کاربرد جمله های دراز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1"/>
    </mc:Choice>
    <mc:Fallback xmlns="">
      <p:transition spd="slow" advTm="2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عناوین: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8655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پرهیز </a:t>
            </a:r>
            <a:r>
              <a:rPr lang="fa-IR" sz="2500" dirty="0">
                <a:cs typeface="B Yagut" panose="00000400000000000000" pitchFamily="2" charset="-78"/>
              </a:rPr>
              <a:t>از کاربرد کلمات دور از ذهن و عبارات عربی در جمله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پرهیز از کوتاه کردن جمله در حدی که ساختمان صرفی و نحوی کلام آسیب ببیند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پرهیز از شکسته نویسی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استفاده از افعال در جای خود و به گونه ی درست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تطابق زمان افعال در جمله های هم پایه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4"/>
    </mc:Choice>
    <mc:Fallback xmlns="">
      <p:transition spd="slow" advTm="2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عناوین: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677" y="1825625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en-US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پرهیز </a:t>
            </a:r>
            <a:r>
              <a:rPr lang="fa-IR" sz="2500" dirty="0">
                <a:cs typeface="B Yagut" panose="00000400000000000000" pitchFamily="2" charset="-78"/>
              </a:rPr>
              <a:t>از کاربرد فعل مجهول در صورت مشخص بودن فاعل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پرهیز از جمع بستن کلمات فارسی با نشانه های جمع عربی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پرهیز از کاربرد "یت"  و "ال" در کلمات فارسی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پرهیز از آوردن "را" به دنبال فعل و متمم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پرهیز از استفاده "تا" و "الی" با هم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9"/>
    </mc:Choice>
    <mc:Fallback xmlns="">
      <p:transition spd="slow" advTm="22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کاربرد کلمات زائد و بی نقش در جمله</a:t>
            </a:r>
            <a:br>
              <a:rPr lang="fa-IR" sz="4000" dirty="0">
                <a:cs typeface="B Yagut" panose="00000400000000000000" pitchFamily="2" charset="-78"/>
              </a:rPr>
            </a:b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5720"/>
            <a:ext cx="10515600" cy="5322626"/>
          </a:xfrm>
        </p:spPr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به جمله های بی نقش"حشو" می گویند.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نمونه هایی از حشوهای پرکاربرد در زبان فارسی عبارتند از: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سیر گردش کار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فینال آخر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روزنامه های روزانه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رایحه ی بوی خوش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سوابق گذشته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عروج به بالا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نزول به پایین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87"/>
    </mc:Choice>
    <mc:Fallback xmlns="">
      <p:transition spd="slow" advTm="69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 </a:t>
            </a:r>
            <a:r>
              <a:rPr lang="fa-IR" sz="4000" dirty="0">
                <a:cs typeface="B Yagut" panose="00000400000000000000" pitchFamily="2" charset="-78"/>
              </a:rPr>
              <a:t>گویا و روشن بودن جملات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92500" lnSpcReduction="20000"/>
          </a:bodyPr>
          <a:lstStyle/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جملات باید آن چنان روشن و گویا باشند که از آنها دو یا چند برداشت نشود. 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مثال 1: </a:t>
            </a: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 آن ها هشت خواهر و برادرند.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    الف) آن ها هشت خواهر و هشت برادرند؟ 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     ب) آن ها جمعا هشت خواهر و برادرند؟ </a:t>
            </a: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مثال2:</a:t>
            </a: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حسین دوست بیست ساله ی من است. 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   الف) حسین بیست سال با من دوست است؟ 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    ب) حسین دوست من است و بیست سال دارد؟</a:t>
            </a: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1"/>
    </mc:Choice>
    <mc:Fallback xmlns="">
      <p:transition spd="slow" advTm="3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پرهیز از کاربرد تعابیر نامناسب </a:t>
            </a:r>
            <a:r>
              <a:rPr lang="fa-IR" sz="4000" dirty="0" smtClean="0">
                <a:cs typeface="B Yagut" panose="00000400000000000000" pitchFamily="2" charset="-78"/>
              </a:rPr>
              <a:t>و </a:t>
            </a:r>
            <a:r>
              <a:rPr lang="fa-IR" sz="4000" dirty="0">
                <a:cs typeface="B Yagut" panose="00000400000000000000" pitchFamily="2" charset="-78"/>
              </a:rPr>
              <a:t>الگوهای بیگانه در جمله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از کاربرد تعابیر نامناسب و تکلف های کلامی و الگوهای بیگانه پرهیز کنیم. 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مثال: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</a:t>
            </a:r>
            <a:r>
              <a:rPr lang="fa-IR" sz="2500" b="1" dirty="0" smtClean="0">
                <a:cs typeface="B Yagut" panose="00000400000000000000" pitchFamily="2" charset="-78"/>
              </a:rPr>
              <a:t>او می رود </a:t>
            </a:r>
            <a:r>
              <a:rPr lang="fa-IR" sz="2500" dirty="0" smtClean="0">
                <a:cs typeface="B Yagut" panose="00000400000000000000" pitchFamily="2" charset="-78"/>
              </a:rPr>
              <a:t>تا به نتایج عالی دست یابد.      او نزدیک است به نتایج عالی دست یابد.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اسرار به بیرون </a:t>
            </a:r>
            <a:r>
              <a:rPr lang="fa-IR" sz="2500" b="1" dirty="0" smtClean="0">
                <a:cs typeface="B Yagut" panose="00000400000000000000" pitchFamily="2" charset="-78"/>
              </a:rPr>
              <a:t>نشت کرد</a:t>
            </a:r>
            <a:r>
              <a:rPr lang="fa-IR" sz="2500" dirty="0" smtClean="0">
                <a:cs typeface="B Yagut" panose="00000400000000000000" pitchFamily="2" charset="-78"/>
              </a:rPr>
              <a:t>.      اسرار به بیرون راه یافت.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می توانیم روی او </a:t>
            </a:r>
            <a:r>
              <a:rPr lang="fa-IR" sz="2500" b="1" dirty="0" smtClean="0">
                <a:cs typeface="B Yagut" panose="00000400000000000000" pitchFamily="2" charset="-78"/>
              </a:rPr>
              <a:t>حساب کنیم      </a:t>
            </a:r>
            <a:r>
              <a:rPr lang="fa-IR" sz="2500" dirty="0" smtClean="0">
                <a:cs typeface="B Yagut" panose="00000400000000000000" pitchFamily="2" charset="-78"/>
              </a:rPr>
              <a:t>می توانیم از او استفاده کنیم.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78351" y="3605900"/>
            <a:ext cx="3002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751474" y="4016322"/>
            <a:ext cx="3002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278165" y="4507828"/>
            <a:ext cx="3002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84"/>
    </mc:Choice>
    <mc:Fallback xmlns="">
      <p:transition spd="slow" advTm="7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4af39a264d89e3bb629db4f0e4108292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35bb9d9f56ce78ac5dc946025746db5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تبریز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5NN7CDR5NKU2-831-614</_dlc_DocId>
    <_dlc_DocIdUrl xmlns="1047730d-92e1-4018-9084-d932fd3a7f58">
      <Url>http://www.health.gov.ir/hnd/_layouts/DocIdRedir.aspx?ID=5NN7CDR5NKU2-831-614</Url>
      <Description>5NN7CDR5NKU2-831-614</Description>
    </_dlc_DocIdUrl>
  </documentManagement>
</p:properties>
</file>

<file path=customXml/itemProps1.xml><?xml version="1.0" encoding="utf-8"?>
<ds:datastoreItem xmlns:ds="http://schemas.openxmlformats.org/officeDocument/2006/customXml" ds:itemID="{BB3A9541-5487-4CA4-B8FE-A72DF87628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01E02C-73F5-4BEE-B78C-9E633D6226C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6328A95-4AF8-4BE3-A9B3-2423D7A2CA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31579C4-EE57-4148-A8AD-CD37587742BD}">
  <ds:schemaRefs>
    <ds:schemaRef ds:uri="http://schemas.microsoft.com/office/2006/metadata/properties"/>
    <ds:schemaRef ds:uri="http://purl.org/dc/dcmitype/"/>
    <ds:schemaRef ds:uri="12fdc5dc-769e-4543-b10d-fbea3dac4417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1375</Words>
  <Application>Microsoft Office PowerPoint</Application>
  <PresentationFormat>Widescreen</PresentationFormat>
  <Paragraphs>212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 Yagut</vt:lpstr>
      <vt:lpstr>Calibri</vt:lpstr>
      <vt:lpstr>Calibri Light</vt:lpstr>
      <vt:lpstr>Times New Roman</vt:lpstr>
      <vt:lpstr>Wingdings</vt:lpstr>
      <vt:lpstr>Office Theme</vt:lpstr>
      <vt:lpstr> آیین نگارش</vt:lpstr>
      <vt:lpstr>مشخصات سند</vt:lpstr>
      <vt:lpstr>اهداف آموزشی</vt:lpstr>
      <vt:lpstr> فهرست عناوین:</vt:lpstr>
      <vt:lpstr>فهرست عناوین:</vt:lpstr>
      <vt:lpstr>فهرست عناوین:</vt:lpstr>
      <vt:lpstr>پرهیز از کاربرد کلمات زائد و بی نقش در جمله </vt:lpstr>
      <vt:lpstr> گویا و روشن بودن جملات</vt:lpstr>
      <vt:lpstr>پرهیز از کاربرد تعابیر نامناسب و الگوهای بیگانه در جمله</vt:lpstr>
      <vt:lpstr>عدم استفاده از تکیه کلام گفتاری در نوشته  </vt:lpstr>
      <vt:lpstr>پرهیز از کاربرد جمله های دراز  </vt:lpstr>
      <vt:lpstr>پرهیز از کاربرد کلمات دور از ذهن و عبارات عربی در جمله </vt:lpstr>
      <vt:lpstr>پرهیز از کوتاه کردن جمله در حدی که ساختمان کلام آسیب ببیند</vt:lpstr>
      <vt:lpstr> پرهیز از شکسته نویسی  </vt:lpstr>
      <vt:lpstr>استفاده از افعال در جای خود و به گونه ی درست </vt:lpstr>
      <vt:lpstr>تطابق زمان افعال در جمله های هم پایه  </vt:lpstr>
      <vt:lpstr>پرهیز از کاربرد فعل مجهول در صورت مشخص بودن فاعل </vt:lpstr>
      <vt:lpstr>پرهیز از جمع بستن کلمات فارسی با نشانه های جمع عربی  </vt:lpstr>
      <vt:lpstr>پرهیز از کاربرد "یت"  و "ال" در کلمات فارسی</vt:lpstr>
      <vt:lpstr>پرهیز از آوردن "را"به دنبال فعل و متمم  </vt:lpstr>
      <vt:lpstr> پرهیز از استفاده "تا" و "الی" با هم  </vt:lpstr>
      <vt:lpstr>خلاصه و نتیجه گیری:</vt:lpstr>
      <vt:lpstr>پرسش و تمرین: </vt:lpstr>
      <vt:lpstr>فهرست منابع</vt:lpstr>
      <vt:lpstr>لطفاً نظرات و پیشنهادات خود پیرامون این بسته آموزشی را به آدرس زیر ارسال کنید</vt:lpstr>
    </vt:vector>
  </TitlesOfParts>
  <Company>Novin Pendar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آیین نگارش</dc:title>
  <dc:creator>mehran</dc:creator>
  <cp:lastModifiedBy>Sima Jalali</cp:lastModifiedBy>
  <cp:revision>116</cp:revision>
  <dcterms:created xsi:type="dcterms:W3CDTF">2007-12-31T20:43:58Z</dcterms:created>
  <dcterms:modified xsi:type="dcterms:W3CDTF">2020-06-08T09:13:36Z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be0af304-5f37-4d4b-b410-76181da1924f</vt:lpwstr>
  </property>
</Properties>
</file>