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7" r:id="rId6"/>
    <p:sldId id="258" r:id="rId7"/>
    <p:sldId id="259" r:id="rId8"/>
    <p:sldId id="260" r:id="rId9"/>
    <p:sldId id="279" r:id="rId10"/>
    <p:sldId id="280" r:id="rId11"/>
    <p:sldId id="281" r:id="rId12"/>
    <p:sldId id="262" r:id="rId13"/>
    <p:sldId id="263" r:id="rId14"/>
    <p:sldId id="264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8" r:id="rId25"/>
    <p:sldId id="275" r:id="rId26"/>
    <p:sldId id="276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47" d="100"/>
          <a:sy n="47" d="100"/>
        </p:scale>
        <p:origin x="4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3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4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4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0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0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5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8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4FAD7-960F-4F5F-9CC4-B5D0D74545A9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DB6BA-0F39-4647-A4EF-BF2B4AD5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5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0343"/>
            <a:ext cx="10515600" cy="105809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 آیین نگارش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77439"/>
            <a:ext cx="10515600" cy="3069771"/>
          </a:xfrm>
        </p:spPr>
        <p:txBody>
          <a:bodyPr/>
          <a:lstStyle/>
          <a:p>
            <a:pPr marL="0" indent="0" algn="ct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قواعدی در املاء ، ترکیبات</a:t>
            </a:r>
            <a:r>
              <a:rPr lang="en-US" dirty="0" smtClean="0">
                <a:cs typeface="B Yagut" panose="00000400000000000000" pitchFamily="2" charset="-78"/>
              </a:rPr>
              <a:t>  </a:t>
            </a:r>
          </a:p>
          <a:p>
            <a:pPr marL="0" indent="0" algn="ct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(12)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71"/>
    </mc:Choice>
    <mc:Fallback xmlns="">
      <p:transition spd="slow" advTm="33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غلط های واگویی(تلفظی) </a:t>
            </a:r>
            <a:r>
              <a:rPr lang="fa-IR" sz="9600" dirty="0">
                <a:cs typeface="B Yagut" panose="00000400000000000000" pitchFamily="2" charset="-78"/>
              </a:rPr>
              <a:t/>
            </a:r>
            <a:br>
              <a:rPr lang="fa-IR" sz="9600" dirty="0">
                <a:cs typeface="B Yagut" panose="00000400000000000000" pitchFamily="2" charset="-78"/>
              </a:rPr>
            </a:b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493"/>
            <a:ext cx="10515600" cy="4776716"/>
          </a:xfrm>
        </p:spPr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500" dirty="0" smtClean="0">
                <a:cs typeface="B Yagut" panose="00000400000000000000" pitchFamily="2" charset="-78"/>
              </a:rPr>
              <a:t> پساوند </a:t>
            </a:r>
            <a:r>
              <a:rPr lang="fa-IR" sz="2500" dirty="0">
                <a:cs typeface="B Yagut" panose="00000400000000000000" pitchFamily="2" charset="-78"/>
              </a:rPr>
              <a:t>" وَر " در زبان فارسی برای رساندن مالکیت و به </a:t>
            </a:r>
            <a:r>
              <a:rPr lang="fa-IR" sz="2500" dirty="0" smtClean="0">
                <a:cs typeface="B Yagut" panose="00000400000000000000" pitchFamily="2" charset="-78"/>
              </a:rPr>
              <a:t>معنی" </a:t>
            </a:r>
            <a:r>
              <a:rPr lang="fa-IR" sz="2500" dirty="0">
                <a:cs typeface="B Yagut" panose="00000400000000000000" pitchFamily="2" charset="-78"/>
              </a:rPr>
              <a:t>صاحب " و دارنده  است.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 مانند:" </a:t>
            </a:r>
            <a:r>
              <a:rPr lang="fa-IR" sz="2500" dirty="0">
                <a:cs typeface="B Yagut" panose="00000400000000000000" pitchFamily="2" charset="-78"/>
              </a:rPr>
              <a:t>رنج وَر " به معنی دارنده ی رنج و " مزد وَر " به معنی دارنده ی مزد است.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دستور </a:t>
            </a:r>
            <a:r>
              <a:rPr lang="fa-IR" sz="2500" dirty="0">
                <a:cs typeface="B Yagut" panose="00000400000000000000" pitchFamily="2" charset="-78"/>
              </a:rPr>
              <a:t>( دست وَر به معنی صاحب منصب، وزیر</a:t>
            </a:r>
            <a:r>
              <a:rPr lang="fa-IR" sz="2500" dirty="0" smtClean="0">
                <a:cs typeface="B Yagut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گنجور </a:t>
            </a:r>
            <a:r>
              <a:rPr lang="fa-IR" sz="2500" dirty="0">
                <a:cs typeface="B Yagut" panose="00000400000000000000" pitchFamily="2" charset="-78"/>
              </a:rPr>
              <a:t>( گنج </a:t>
            </a:r>
            <a:r>
              <a:rPr lang="fa-IR" sz="2500" dirty="0" smtClean="0">
                <a:cs typeface="B Yagut" panose="00000400000000000000" pitchFamily="2" charset="-78"/>
              </a:rPr>
              <a:t>وَربه معنی صاحب گنج). </a:t>
            </a: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70"/>
    </mc:Choice>
    <mc:Fallback xmlns="">
      <p:transition spd="slow" advTm="4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نامیدن پدر به جای پسر </a:t>
            </a:r>
            <a:br>
              <a:rPr lang="fa-IR" sz="4000" dirty="0">
                <a:cs typeface="B Yagut" panose="00000400000000000000" pitchFamily="2" charset="-78"/>
              </a:rPr>
            </a:b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زکریا </a:t>
            </a:r>
            <a:r>
              <a:rPr lang="fa-IR" dirty="0">
                <a:cs typeface="B Yagut" panose="00000400000000000000" pitchFamily="2" charset="-78"/>
              </a:rPr>
              <a:t>نام پدر " محمد بن زکریای رازی "  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 سینا نیز نام پدر " ابوعلی این سینا </a:t>
            </a:r>
            <a:r>
              <a:rPr lang="fa-IR" dirty="0" smtClean="0">
                <a:cs typeface="B Yagut" panose="00000400000000000000" pitchFamily="2" charset="-78"/>
              </a:rPr>
              <a:t>"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  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8"/>
    </mc:Choice>
    <mc:Fallback xmlns="">
      <p:transition spd="slow" advTm="3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غلط های املایی </a:t>
            </a:r>
            <a:r>
              <a:rPr lang="fa-IR" sz="4000" dirty="0" smtClean="0">
                <a:cs typeface="B Yagut" panose="00000400000000000000" pitchFamily="2" charset="-78"/>
              </a:rPr>
              <a:t>مشهور و شکل درست آن</a:t>
            </a:r>
            <a:endParaRPr lang="fa-IR" sz="4000" dirty="0">
              <a:cs typeface="B Yagut" panose="00000400000000000000" pitchFamily="2" charset="-78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101226"/>
              </p:ext>
            </p:extLst>
          </p:nvPr>
        </p:nvGraphicFramePr>
        <p:xfrm>
          <a:off x="2018850" y="1852050"/>
          <a:ext cx="8154300" cy="409908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9050">
                  <a:extLst>
                    <a:ext uri="{9D8B030D-6E8A-4147-A177-3AD203B41FA5}">
                      <a16:colId xmlns:a16="http://schemas.microsoft.com/office/drawing/2014/main" xmlns="" val="2628701992"/>
                    </a:ext>
                  </a:extLst>
                </a:gridCol>
                <a:gridCol w="1359050">
                  <a:extLst>
                    <a:ext uri="{9D8B030D-6E8A-4147-A177-3AD203B41FA5}">
                      <a16:colId xmlns:a16="http://schemas.microsoft.com/office/drawing/2014/main" xmlns="" val="2554823228"/>
                    </a:ext>
                  </a:extLst>
                </a:gridCol>
                <a:gridCol w="1359050">
                  <a:extLst>
                    <a:ext uri="{9D8B030D-6E8A-4147-A177-3AD203B41FA5}">
                      <a16:colId xmlns:a16="http://schemas.microsoft.com/office/drawing/2014/main" xmlns="" val="618767995"/>
                    </a:ext>
                  </a:extLst>
                </a:gridCol>
                <a:gridCol w="1359050">
                  <a:extLst>
                    <a:ext uri="{9D8B030D-6E8A-4147-A177-3AD203B41FA5}">
                      <a16:colId xmlns:a16="http://schemas.microsoft.com/office/drawing/2014/main" xmlns="" val="3419423137"/>
                    </a:ext>
                  </a:extLst>
                </a:gridCol>
                <a:gridCol w="1359050">
                  <a:extLst>
                    <a:ext uri="{9D8B030D-6E8A-4147-A177-3AD203B41FA5}">
                      <a16:colId xmlns:a16="http://schemas.microsoft.com/office/drawing/2014/main" xmlns="" val="4011869530"/>
                    </a:ext>
                  </a:extLst>
                </a:gridCol>
                <a:gridCol w="1359050">
                  <a:extLst>
                    <a:ext uri="{9D8B030D-6E8A-4147-A177-3AD203B41FA5}">
                      <a16:colId xmlns:a16="http://schemas.microsoft.com/office/drawing/2014/main" xmlns="" val="802942145"/>
                    </a:ext>
                  </a:extLst>
                </a:gridCol>
              </a:tblGrid>
              <a:tr h="384334"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شکل درست آن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غلط املایی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شکل درست آن</a:t>
                      </a:r>
                      <a:endParaRPr lang="fa-I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غلط املایی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شکل درست آن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غلط</a:t>
                      </a:r>
                      <a:r>
                        <a:rPr lang="fa-IR" baseline="0" dirty="0" smtClean="0"/>
                        <a:t> املایی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466653"/>
                  </a:ext>
                </a:extLst>
              </a:tr>
              <a:tr h="3843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اتاق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اطاق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آن را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آنرا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آزوقه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آذوقه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1842244"/>
                  </a:ext>
                </a:extLst>
              </a:tr>
              <a:tr h="3843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بردگان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برده گان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هیئت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هیات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ان شاء الله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انشاء الله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0746194"/>
                  </a:ext>
                </a:extLst>
              </a:tr>
              <a:tr h="3843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تغییر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تغیر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تپیدن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طپیدن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اثنا عشر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اثنی عشر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3481316"/>
                  </a:ext>
                </a:extLst>
              </a:tr>
              <a:tr h="3843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ناهار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نهار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زکام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ذکام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زادولد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زاد</a:t>
                      </a:r>
                      <a:r>
                        <a:rPr lang="fa-IR" baseline="0" dirty="0" smtClean="0">
                          <a:cs typeface="B Yagut" panose="00000400000000000000" pitchFamily="2" charset="-78"/>
                        </a:rPr>
                        <a:t> و ولد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9181562"/>
                  </a:ext>
                </a:extLst>
              </a:tr>
              <a:tr h="3843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هفده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هیفده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نمازگزار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نمازگذار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نعناع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نعنا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9242067"/>
                  </a:ext>
                </a:extLst>
              </a:tr>
              <a:tr h="3843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غلتک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غلطک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فطیر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فتیر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سرمه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سورمه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7613896"/>
                  </a:ext>
                </a:extLst>
              </a:tr>
              <a:tr h="3843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رذل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رزل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پیش خان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پیش خوان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پایه گذار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پایه گزار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590424"/>
                  </a:ext>
                </a:extLst>
              </a:tr>
              <a:tr h="3843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عسکر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عسگر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ظلالت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زلالت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رتیل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رطیل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5817992"/>
                  </a:ext>
                </a:extLst>
              </a:tr>
              <a:tr h="384334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خردسال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خوردسال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جد و آبا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جد و آباد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توجیه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Yagut" panose="00000400000000000000" pitchFamily="2" charset="-78"/>
                        </a:rPr>
                        <a:t>توجیح</a:t>
                      </a:r>
                      <a:endParaRPr lang="en-US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446018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1"/>
    </mc:Choice>
    <mc:Fallback xmlns="">
      <p:transition spd="slow" advTm="1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 غلط </a:t>
            </a:r>
            <a:r>
              <a:rPr lang="fa-IR" sz="4000" dirty="0">
                <a:cs typeface="B Yagut" panose="00000400000000000000" pitchFamily="2" charset="-78"/>
              </a:rPr>
              <a:t>های املایی مشهور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واژه </a:t>
            </a:r>
            <a:r>
              <a:rPr lang="fa-IR" dirty="0">
                <a:cs typeface="B Yagut" panose="00000400000000000000" pitchFamily="2" charset="-78"/>
              </a:rPr>
              <a:t>ی های  دو قلو، سه قلو، چهارقلو و مانند آن</a:t>
            </a:r>
            <a:br>
              <a:rPr lang="fa-IR" dirty="0">
                <a:cs typeface="B Yagut" panose="00000400000000000000" pitchFamily="2" charset="-78"/>
              </a:rPr>
            </a:b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4"/>
    </mc:Choice>
    <mc:Fallback xmlns="">
      <p:transition spd="slow" advTm="3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ترکیبات: 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زبان </a:t>
            </a:r>
            <a:r>
              <a:rPr lang="fa-IR" dirty="0">
                <a:cs typeface="B Yagut" panose="00000400000000000000" pitchFamily="2" charset="-78"/>
              </a:rPr>
              <a:t>فارسي در شمار زبان هاي ترکيبي </a:t>
            </a:r>
            <a:r>
              <a:rPr lang="fa-IR" dirty="0" smtClean="0">
                <a:cs typeface="B Yagut" panose="00000400000000000000" pitchFamily="2" charset="-78"/>
              </a:rPr>
              <a:t>است.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ساخت کلمه </a:t>
            </a:r>
            <a:r>
              <a:rPr lang="fa-IR" dirty="0">
                <a:cs typeface="B Yagut" panose="00000400000000000000" pitchFamily="2" charset="-78"/>
              </a:rPr>
              <a:t>يا اصطلاحي </a:t>
            </a:r>
            <a:r>
              <a:rPr lang="fa-IR" dirty="0" smtClean="0">
                <a:cs typeface="B Yagut" panose="00000400000000000000" pitchFamily="2" charset="-78"/>
              </a:rPr>
              <a:t>جديد با </a:t>
            </a:r>
            <a:r>
              <a:rPr lang="fa-IR" dirty="0">
                <a:cs typeface="B Yagut" panose="00000400000000000000" pitchFamily="2" charset="-78"/>
              </a:rPr>
              <a:t>پيشوند يا پسوند و </a:t>
            </a:r>
            <a:r>
              <a:rPr lang="fa-IR" dirty="0" smtClean="0">
                <a:cs typeface="B Yagut" panose="00000400000000000000" pitchFamily="2" charset="-78"/>
              </a:rPr>
              <a:t>ياافزودن </a:t>
            </a:r>
            <a:r>
              <a:rPr lang="fa-IR" dirty="0">
                <a:cs typeface="B Yagut" panose="00000400000000000000" pitchFamily="2" charset="-78"/>
              </a:rPr>
              <a:t>کلمه و يا اجزايي به اول يا آخر </a:t>
            </a:r>
            <a:r>
              <a:rPr lang="fa-IR" dirty="0" smtClean="0">
                <a:cs typeface="B Yagut" panose="00000400000000000000" pitchFamily="2" charset="-78"/>
              </a:rPr>
              <a:t>آن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 مانند: </a:t>
            </a:r>
            <a:r>
              <a:rPr lang="fa-IR" sz="2500" dirty="0">
                <a:cs typeface="B Yagut" panose="00000400000000000000" pitchFamily="2" charset="-78"/>
              </a:rPr>
              <a:t>دلارام، دلخون، دلير، دلبر، دل دادن، دريادل، روشندل، همدل، دودله و... </a:t>
            </a:r>
          </a:p>
          <a:p>
            <a:pPr marL="0" indent="0" algn="r" rtl="1">
              <a:buNone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5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5"/>
    </mc:Choice>
    <mc:Fallback xmlns="">
      <p:transition spd="slow" advTm="50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</a:t>
            </a:r>
            <a:r>
              <a:rPr lang="fa-IR" sz="4000" dirty="0">
                <a:cs typeface="B Yagut" panose="00000400000000000000" pitchFamily="2" charset="-78"/>
              </a:rPr>
              <a:t> </a:t>
            </a:r>
            <a:r>
              <a:rPr lang="fa-IR" sz="4000" dirty="0" smtClean="0">
                <a:cs typeface="B Yagut" panose="00000400000000000000" pitchFamily="2" charset="-78"/>
              </a:rPr>
              <a:t>کلمه مرکب: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6568"/>
            <a:ext cx="1051560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کلمه مرکب در ميان همه انواع هفتگانه کلمات ديده مي شود:</a:t>
            </a: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     فعل</a:t>
            </a: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    اسم</a:t>
            </a: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    صفت</a:t>
            </a: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    ضمير</a:t>
            </a: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    قيد</a:t>
            </a: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   حرف</a:t>
            </a: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fa-IR" sz="2500" dirty="0" smtClean="0">
                <a:cs typeface="B Yagut" panose="00000400000000000000" pitchFamily="2" charset="-78"/>
              </a:rPr>
              <a:t>    شبه جمله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3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91"/>
    </mc:Choice>
    <mc:Fallback xmlns="">
      <p:transition spd="slow" advTm="5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بعضی کلمات مرکبى که الزاماً پیوسته نوشته مى‌شود: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6663"/>
            <a:ext cx="10515600" cy="5008728"/>
          </a:xfrm>
        </p:spPr>
        <p:txBody>
          <a:bodyPr>
            <a:normAutofit fontScale="62500" lnSpcReduction="20000"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/>
              <a:t> </a:t>
            </a:r>
            <a:r>
              <a:rPr lang="fa-IR" sz="4000" dirty="0">
                <a:cs typeface="B Yagut" panose="00000400000000000000" pitchFamily="2" charset="-78"/>
              </a:rPr>
              <a:t>کلمات مرکبى که از ترکیب با پیشوند ساخته مى‌شود همیشه جدا </a:t>
            </a:r>
            <a:r>
              <a:rPr lang="fa-IR" sz="4000" dirty="0" smtClean="0">
                <a:cs typeface="B Yagut" panose="00000400000000000000" pitchFamily="2" charset="-78"/>
              </a:rPr>
              <a:t>نوشته </a:t>
            </a:r>
            <a:r>
              <a:rPr lang="fa-IR" sz="4000" dirty="0">
                <a:cs typeface="B Yagut" panose="00000400000000000000" pitchFamily="2" charset="-78"/>
              </a:rPr>
              <a:t>مى‌شود، مگر مرکب‌هایى که با پیشوندهاى «به»، «بى» و </a:t>
            </a:r>
            <a:r>
              <a:rPr lang="fa-IR" sz="4000" dirty="0" smtClean="0">
                <a:cs typeface="B Yagut" panose="00000400000000000000" pitchFamily="2" charset="-78"/>
              </a:rPr>
              <a:t>«</a:t>
            </a:r>
            <a:r>
              <a:rPr lang="fa-IR" sz="4000" dirty="0">
                <a:cs typeface="B Yagut" panose="00000400000000000000" pitchFamily="2" charset="-78"/>
              </a:rPr>
              <a:t>هم»، با رعایت استثناهایى، ساخته مى‌شود </a:t>
            </a:r>
            <a:r>
              <a:rPr lang="fa-IR" sz="3600" dirty="0" smtClean="0">
                <a:cs typeface="B Yagut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endParaRPr lang="fa-IR" sz="36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36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3600" dirty="0" smtClean="0">
                <a:cs typeface="B Yagut" panose="00000400000000000000" pitchFamily="2" charset="-78"/>
              </a:rPr>
              <a:t> </a:t>
            </a:r>
            <a:r>
              <a:rPr lang="fa-IR" sz="3600" dirty="0">
                <a:cs typeface="B Yagut" panose="00000400000000000000" pitchFamily="2" charset="-78"/>
              </a:rPr>
              <a:t>) </a:t>
            </a:r>
            <a:r>
              <a:rPr lang="fa-IR" sz="4500" dirty="0">
                <a:cs typeface="B Yagut" panose="00000400000000000000" pitchFamily="2" charset="-78"/>
              </a:rPr>
              <a:t>کلمات مرکبى که از ترکیب با پسوند ساخته مى‌شود همیشه پیوسته نوشته مى‌شود، مگر هنگامى که: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4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4000" dirty="0">
                <a:cs typeface="B Yagut" panose="00000400000000000000" pitchFamily="2" charset="-78"/>
              </a:rPr>
              <a:t>  الف) حرف پایانى جزء اوّل با حرف آغازى جزء دوم یکسان باشد:</a:t>
            </a:r>
          </a:p>
          <a:p>
            <a:pPr marL="0" indent="0" algn="r" rtl="1">
              <a:buNone/>
            </a:pPr>
            <a:r>
              <a:rPr lang="fa-IR" sz="4000" dirty="0">
                <a:cs typeface="B Yagut" panose="00000400000000000000" pitchFamily="2" charset="-78"/>
              </a:rPr>
              <a:t>        نظام‌مند، آب‌بان</a:t>
            </a:r>
          </a:p>
          <a:p>
            <a:pPr marL="0" indent="0" algn="r" rtl="1">
              <a:buNone/>
            </a:pPr>
            <a:r>
              <a:rPr lang="fa-IR" sz="4000" dirty="0">
                <a:cs typeface="B Yagut" panose="00000400000000000000" pitchFamily="2" charset="-78"/>
              </a:rPr>
              <a:t>  ب) جزء اوّل آن عدد باشد:</a:t>
            </a:r>
          </a:p>
          <a:p>
            <a:pPr marL="0" indent="0" algn="r" rtl="1">
              <a:buNone/>
            </a:pPr>
            <a:r>
              <a:rPr lang="fa-IR" sz="4000" dirty="0">
                <a:cs typeface="B Yagut" panose="00000400000000000000" pitchFamily="2" charset="-78"/>
              </a:rPr>
              <a:t>      پنج‌گانه، ده‌گانه، پانزده‌گانه</a:t>
            </a:r>
          </a:p>
          <a:p>
            <a:pPr marL="0" indent="0" algn="r" rtl="1">
              <a:buNone/>
            </a:pPr>
            <a:r>
              <a:rPr lang="fa-IR" sz="4000" dirty="0" smtClean="0">
                <a:cs typeface="B Yagut" panose="00000400000000000000" pitchFamily="2" charset="-78"/>
              </a:rPr>
              <a:t> </a:t>
            </a:r>
            <a:r>
              <a:rPr lang="fa-IR" sz="4000" dirty="0">
                <a:cs typeface="B Yagut" panose="00000400000000000000" pitchFamily="2" charset="-78"/>
              </a:rPr>
              <a:t>      استثنا: بیستگانى (واحد پول)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sz="36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51"/>
    </mc:Choice>
    <mc:Fallback xmlns="">
      <p:transition spd="slow" advTm="70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ادامه: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  مرکب‌هایى که بسیط‌گونه </a:t>
            </a:r>
            <a:r>
              <a:rPr lang="fa-IR" dirty="0" smtClean="0">
                <a:cs typeface="B Yagut" panose="00000400000000000000" pitchFamily="2" charset="-78"/>
              </a:rPr>
              <a:t>است.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 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 جزء دوم با «آ» آغاز شود و تک‌هجایى باشد.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     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3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2"/>
    </mc:Choice>
    <mc:Fallback xmlns="">
      <p:transition spd="slow" advTm="2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ادامه: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مرکبى که دست‌کم یک جزء آن کاربرد مستقل نداشته </a:t>
            </a:r>
            <a:r>
              <a:rPr lang="fa-IR" dirty="0" smtClean="0">
                <a:cs typeface="B Yagut" panose="00000400000000000000" pitchFamily="2" charset="-78"/>
              </a:rPr>
              <a:t>باشد.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  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مرکب‌هایى که جدا نوشتن آنها  ابهام معنایى ایجاد </a:t>
            </a:r>
            <a:r>
              <a:rPr lang="fa-IR" dirty="0" smtClean="0">
                <a:cs typeface="B Yagut" panose="00000400000000000000" pitchFamily="2" charset="-78"/>
              </a:rPr>
              <a:t>کند</a:t>
            </a:r>
            <a:r>
              <a:rPr lang="fa-IR" dirty="0">
                <a:cs typeface="B Yagut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     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9"/>
    </mc:Choice>
    <mc:Fallback xmlns="">
      <p:transition spd="slow" advTm="38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خلاصه و نتیجه گیری: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عواملی از </a:t>
            </a:r>
            <a:r>
              <a:rPr lang="fa-IR" dirty="0">
                <a:cs typeface="B Yagut" panose="00000400000000000000" pitchFamily="2" charset="-78"/>
              </a:rPr>
              <a:t>قبیل </a:t>
            </a:r>
            <a:r>
              <a:rPr lang="fa-IR" dirty="0" smtClean="0">
                <a:cs typeface="B Yagut" panose="00000400000000000000" pitchFamily="2" charset="-78"/>
              </a:rPr>
              <a:t>،تفاوت </a:t>
            </a:r>
            <a:r>
              <a:rPr lang="fa-IR" dirty="0">
                <a:cs typeface="B Yagut" panose="00000400000000000000" pitchFamily="2" charset="-78"/>
              </a:rPr>
              <a:t>میان شکل گفتاری و نوشتاری </a:t>
            </a:r>
            <a:r>
              <a:rPr lang="fa-IR" dirty="0" smtClean="0">
                <a:cs typeface="B Yagut" panose="00000400000000000000" pitchFamily="2" charset="-78"/>
              </a:rPr>
              <a:t>کلمات و...باعث بروز غلط های املایی میشوند.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کاربرد اصطلاحات با معنی نادرست در جملات فارسی جایز نیست. 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از اشتقاق واژه های فارسی با کلمات عربی باید پرهیز کرد.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از تلفظ غلط کلمات فارسی بایر پرهیز کرد.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2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5"/>
    </mc:Choice>
    <mc:Fallback xmlns="">
      <p:transition spd="slow" advTm="60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cs typeface="B Yagut" panose="00000400000000000000" pitchFamily="2" charset="-78"/>
              </a:rPr>
              <a:t>مشخصات سند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276" y="1422400"/>
            <a:ext cx="4984124" cy="4754563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2700" dirty="0">
                <a:cs typeface="B Yagut" panose="00000400000000000000" pitchFamily="2" charset="-78"/>
              </a:rPr>
              <a:t>تصویر پرسنلی مدرس</a:t>
            </a:r>
            <a:r>
              <a:rPr lang="fa-IR" sz="2700" dirty="0" smtClean="0">
                <a:cs typeface="B Yagut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نام و نام خانوادگی مدرس: </a:t>
            </a:r>
            <a:r>
              <a:rPr lang="fa-IR" sz="2700" dirty="0" smtClean="0">
                <a:cs typeface="B Yagut" panose="00000400000000000000" pitchFamily="2" charset="-78"/>
              </a:rPr>
              <a:t>سارا جعفرزاده</a:t>
            </a: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مدرک </a:t>
            </a:r>
            <a:r>
              <a:rPr lang="fa-IR" sz="2700" dirty="0" smtClean="0">
                <a:cs typeface="B Yagut" panose="00000400000000000000" pitchFamily="2" charset="-78"/>
              </a:rPr>
              <a:t>تحصیلی:کارشناس مامایی دانشجوی کارشناس ارشدجامعه نگر</a:t>
            </a:r>
            <a:endParaRPr lang="en-US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700" dirty="0">
              <a:cs typeface="B Yagut" panose="00000400000000000000" pitchFamily="2" charset="-78"/>
            </a:endParaRPr>
          </a:p>
          <a:p>
            <a:pPr algn="r" rtl="1"/>
            <a:r>
              <a:rPr lang="fa-IR" sz="2700" dirty="0">
                <a:cs typeface="B Yagut" panose="00000400000000000000" pitchFamily="2" charset="-78"/>
              </a:rPr>
              <a:t>موقعیت اشتغال سازمانی مدرس: مربی مرکز آموزش بهورزی </a:t>
            </a:r>
            <a:r>
              <a:rPr lang="fa-IR" sz="2700" dirty="0" smtClean="0">
                <a:cs typeface="B Yagut" panose="00000400000000000000" pitchFamily="2" charset="-78"/>
              </a:rPr>
              <a:t>شهرستان بناب، </a:t>
            </a:r>
            <a:r>
              <a:rPr lang="fa-IR" sz="2700" dirty="0">
                <a:cs typeface="B Yagut" panose="00000400000000000000" pitchFamily="2" charset="-78"/>
              </a:rPr>
              <a:t>دانشگاه علوم پزشکی و خدمات بهداشتی </a:t>
            </a:r>
            <a:r>
              <a:rPr lang="fa-IR" sz="2700" dirty="0" smtClean="0">
                <a:cs typeface="B Yagut" panose="00000400000000000000" pitchFamily="2" charset="-78"/>
              </a:rPr>
              <a:t>درمانی تبریز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>
              <a:buNone/>
            </a:pP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1" y="1582057"/>
            <a:ext cx="5867400" cy="4594906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مشخصات بسته آموزشی </a:t>
            </a:r>
            <a:endParaRPr lang="en-US" sz="27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حیطه درس: </a:t>
            </a:r>
            <a:r>
              <a:rPr lang="fa-IR" sz="2700" dirty="0" smtClean="0">
                <a:cs typeface="B Yagut" panose="00000400000000000000" pitchFamily="2" charset="-78"/>
              </a:rPr>
              <a:t>فارسی</a:t>
            </a:r>
            <a:endParaRPr lang="fa-IR" sz="27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تاریخ آخرین بازنگری: </a:t>
            </a:r>
            <a:r>
              <a:rPr lang="fa-IR" sz="2700" dirty="0" smtClean="0">
                <a:cs typeface="B Yagut" panose="00000400000000000000" pitchFamily="2" charset="-78"/>
              </a:rPr>
              <a:t>22 </a:t>
            </a:r>
            <a:r>
              <a:rPr lang="fa-IR" sz="2700" dirty="0">
                <a:cs typeface="B Yagut" panose="00000400000000000000" pitchFamily="2" charset="-78"/>
              </a:rPr>
              <a:t>اردیبهشت 1399</a:t>
            </a:r>
          </a:p>
          <a:p>
            <a:pPr marL="0" indent="0" algn="r" rtl="1">
              <a:buNone/>
            </a:pPr>
            <a:r>
              <a:rPr lang="fa-IR" sz="2700" dirty="0">
                <a:cs typeface="B Yagut" panose="00000400000000000000" pitchFamily="2" charset="-78"/>
              </a:rPr>
              <a:t>نوبت تهیه: </a:t>
            </a:r>
            <a:r>
              <a:rPr lang="fa-IR" sz="2700" dirty="0" smtClean="0">
                <a:cs typeface="B Yagut" panose="00000400000000000000" pitchFamily="2" charset="-78"/>
              </a:rPr>
              <a:t>1</a:t>
            </a:r>
          </a:p>
          <a:p>
            <a:pPr marL="0" indent="0" algn="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نام </a:t>
            </a:r>
            <a:r>
              <a:rPr lang="fa-IR" sz="2700" dirty="0">
                <a:cs typeface="B Yagut" panose="00000400000000000000" pitchFamily="2" charset="-78"/>
              </a:rPr>
              <a:t>فایل</a:t>
            </a:r>
            <a:r>
              <a:rPr lang="fa-IR" sz="2700" dirty="0" smtClean="0">
                <a:cs typeface="B Yagut" panose="00000400000000000000" pitchFamily="2" charset="-78"/>
              </a:rPr>
              <a:t>: </a:t>
            </a:r>
          </a:p>
          <a:p>
            <a:pPr marL="0" indent="0" algn="ctr" rtl="1">
              <a:buNone/>
            </a:pPr>
            <a:r>
              <a:rPr lang="en-US" sz="2700" dirty="0" smtClean="0">
                <a:cs typeface="+mj-cs"/>
              </a:rPr>
              <a:t>SA-gavaedi-dar-emla-va-tarkibat-edi1</a:t>
            </a:r>
            <a:endParaRPr lang="fa-IR" sz="2700" dirty="0" smtClean="0">
              <a:cs typeface="+mj-cs"/>
            </a:endParaRPr>
          </a:p>
          <a:p>
            <a:pPr marL="0" indent="0" algn="r" rtl="1">
              <a:buNone/>
            </a:pPr>
            <a:r>
              <a:rPr lang="fa-IR" sz="2700" dirty="0" smtClean="0">
                <a:cs typeface="+mj-cs"/>
              </a:rPr>
              <a:t> </a:t>
            </a:r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59" y="1582057"/>
            <a:ext cx="1097280" cy="132892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2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6"/>
    </mc:Choice>
    <mc:Fallback xmlns="">
      <p:transition spd="slow" advTm="18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خلاصه و نتیجه گیری: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 rtl="1">
              <a:buNone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غلط های املایی معروف را باید شناسایی کرده و از کاربرد آن پرهیز کرد. 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در </a:t>
            </a:r>
            <a:r>
              <a:rPr lang="fa-IR" dirty="0">
                <a:cs typeface="B Yagut" panose="00000400000000000000" pitchFamily="2" charset="-78"/>
              </a:rPr>
              <a:t>زبان فارسي براي اينکه از واژه اي، کلمه يا اصطلاحي جديد بسازند، پيشوند يا پسوند و يا کلمه و يا اجزايي به اول يا آخر آن مي افزايند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کلمه مرکب در ميان همه انواع هفتگانه کلمات ديده مي شود. 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بعضی از کلمات مرکب الزاما پیوسته نوشته می شوند.</a:t>
            </a: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5"/>
    </mc:Choice>
    <mc:Fallback xmlns="">
      <p:transition spd="slow" advTm="3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پرسش و </a:t>
            </a:r>
            <a:r>
              <a:rPr lang="fa-IR" sz="4000" dirty="0" smtClean="0">
                <a:cs typeface="B Yagut" panose="00000400000000000000" pitchFamily="2" charset="-78"/>
              </a:rPr>
              <a:t>تمرین: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8494"/>
            <a:ext cx="10515600" cy="4778469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پرسش: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1- به جای " ناچارا رفتم" بهتر است چه جمله ای بکار ببریم؟ </a:t>
            </a: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2- نوع ترکیب کلمات زیر را مشخص کنید؟   همواره، هیچ کس، تندنویس،ای وای 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تمرین: </a:t>
            </a:r>
          </a:p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یک متن ادبی در ده سطر بنویسید بطوری که در آن چند غلط املایی معروف و چند کلمه ترکیبی پیوسته بکار رفته باشد.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84"/>
    </mc:Choice>
    <mc:Fallback xmlns="">
      <p:transition spd="slow" advTm="5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فهرست منابع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فارسی عمومی ( برگزیده متون فارسی و آیین نگارش – ویرایش سوم – دکتر حسن ذوالفقاری )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کیمیای سخن ( برگزیده متون نظم و نثر فارسی – درسنامه دانشگاهی – تالیف دکتر مرتضی چرمگی عمرانی و نعمت الله پناهی  )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7"/>
    </mc:Choice>
    <mc:Fallback xmlns="">
      <p:transition spd="slow" advTm="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07104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5428"/>
            <a:ext cx="10515600" cy="364308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500" dirty="0" smtClean="0">
                <a:cs typeface="B Yagut" panose="00000400000000000000" pitchFamily="2" charset="-78"/>
              </a:rPr>
              <a:t>تبریز،مرکز آموزش بهورزی شهرستان بناب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dirty="0">
                <a:cs typeface="B Yagut" panose="00000400000000000000" pitchFamily="2" charset="-78"/>
              </a:rPr>
              <a:t> پست </a:t>
            </a:r>
            <a:r>
              <a:rPr lang="fa-IR" dirty="0" smtClean="0">
                <a:cs typeface="B Yagut" panose="00000400000000000000" pitchFamily="2" charset="-78"/>
              </a:rPr>
              <a:t>الکترونیک</a:t>
            </a:r>
            <a:endParaRPr lang="en-US" dirty="0" smtClean="0">
              <a:cs typeface="B Yagut" panose="00000400000000000000" pitchFamily="2" charset="-78"/>
            </a:endParaRPr>
          </a:p>
          <a:p>
            <a:pPr marL="0" lvl="0" indent="0" algn="ctr" rtl="1">
              <a:buNone/>
            </a:pPr>
            <a:r>
              <a:rPr lang="en-US" dirty="0">
                <a:solidFill>
                  <a:prstClr val="black"/>
                </a:solidFill>
                <a:cs typeface="B Yagut" panose="00000400000000000000" pitchFamily="2" charset="-78"/>
              </a:rPr>
              <a:t>Jfarahishahgoli@gmail.com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7"/>
    </mc:Choice>
    <mc:Fallback xmlns="">
      <p:transition spd="slow" advTm="13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solidFill>
                  <a:prstClr val="black"/>
                </a:solidFill>
                <a:latin typeface="Calibri"/>
                <a:cs typeface="B Yagut" panose="00000400000000000000" pitchFamily="2" charset="-78"/>
              </a:rPr>
              <a:t>اهداف آموزشی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sz="30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3000" dirty="0" smtClean="0">
                <a:cs typeface="B Yagut" panose="00000400000000000000" pitchFamily="2" charset="-78"/>
              </a:rPr>
              <a:t>  </a:t>
            </a:r>
            <a:r>
              <a:rPr lang="fa-IR" sz="3000" dirty="0">
                <a:cs typeface="B Yagut" panose="00000400000000000000" pitchFamily="2" charset="-78"/>
              </a:rPr>
              <a:t>انتظار می‌رود فراگیران پس از مطالعه این درس بتوانند : </a:t>
            </a:r>
            <a:r>
              <a:rPr lang="fa-IR" sz="3000" dirty="0" smtClean="0">
                <a:cs typeface="B Yagut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مهم ترین عوامل بروز غلط های املایی را با ذکر مثال توضیح دهند.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 smtClean="0">
                <a:cs typeface="B Yagut" panose="00000400000000000000" pitchFamily="2" charset="-78"/>
              </a:rPr>
              <a:t> غلط های املایی پرکاربرد در نوشته های فارسی را با ذکر مثال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یک متن ادبی در ده سطر بدون داشتن غلط املایی بنویسند.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انواع کلمات مرکب را با ذکر مثال توضیح دهند.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2700" dirty="0">
                <a:cs typeface="B Yagut" panose="00000400000000000000" pitchFamily="2" charset="-78"/>
              </a:rPr>
              <a:t> </a:t>
            </a:r>
            <a:r>
              <a:rPr lang="fa-IR" sz="2700" dirty="0" smtClean="0">
                <a:cs typeface="B Yagut" panose="00000400000000000000" pitchFamily="2" charset="-78"/>
              </a:rPr>
              <a:t>کلمات مرکبی که الزاما پیوسته نوشته می شوند را با ذکر مثال توضیح دهند.</a:t>
            </a:r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r>
              <a:rPr lang="fa-IR" dirty="0" smtClean="0"/>
              <a:t>    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1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5"/>
    </mc:Choice>
    <mc:Fallback xmlns="">
      <p:transition spd="slow" advTm="38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فهرست عناوین: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00568"/>
          </a:xfrm>
        </p:spPr>
        <p:txBody>
          <a:bodyPr>
            <a:normAutofit fontScale="25000" lnSpcReduction="20000"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8600" dirty="0">
                <a:cs typeface="B Yagut" panose="00000400000000000000" pitchFamily="2" charset="-78"/>
              </a:rPr>
              <a:t> </a:t>
            </a:r>
            <a:r>
              <a:rPr lang="fa-IR" sz="11200" dirty="0" smtClean="0">
                <a:cs typeface="B Yagut" panose="00000400000000000000" pitchFamily="2" charset="-78"/>
              </a:rPr>
              <a:t>املای کلمات فارسی: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11200" dirty="0">
                <a:cs typeface="B Yagut" panose="00000400000000000000" pitchFamily="2" charset="-78"/>
              </a:rPr>
              <a:t> </a:t>
            </a:r>
            <a:r>
              <a:rPr lang="fa-IR" sz="11200" dirty="0" smtClean="0">
                <a:cs typeface="B Yagut" panose="00000400000000000000" pitchFamily="2" charset="-78"/>
              </a:rPr>
              <a:t>مهم ترین عوامل بروز غلط های املایی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10000" dirty="0" smtClean="0">
                <a:cs typeface="B Yagut" panose="00000400000000000000" pitchFamily="2" charset="-78"/>
              </a:rPr>
              <a:t>به کارگیری واژه ها یا اصطلاحات با معنی نادرست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10000" dirty="0">
                <a:cs typeface="B Yagut" panose="00000400000000000000" pitchFamily="2" charset="-78"/>
              </a:rPr>
              <a:t> </a:t>
            </a:r>
            <a:r>
              <a:rPr lang="fa-IR" sz="10000" dirty="0" smtClean="0">
                <a:cs typeface="B Yagut" panose="00000400000000000000" pitchFamily="2" charset="-78"/>
              </a:rPr>
              <a:t>غلط های دستوری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10000" dirty="0">
                <a:cs typeface="B Yagut" panose="00000400000000000000" pitchFamily="2" charset="-78"/>
              </a:rPr>
              <a:t> </a:t>
            </a:r>
            <a:r>
              <a:rPr lang="fa-IR" sz="10000" dirty="0" smtClean="0">
                <a:cs typeface="B Yagut" panose="00000400000000000000" pitchFamily="2" charset="-78"/>
              </a:rPr>
              <a:t>غلط های واگویی(تلفظی)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10000" dirty="0">
                <a:cs typeface="B Yagut" panose="00000400000000000000" pitchFamily="2" charset="-78"/>
              </a:rPr>
              <a:t> </a:t>
            </a:r>
            <a:r>
              <a:rPr lang="fa-IR" sz="10000" dirty="0" smtClean="0">
                <a:cs typeface="B Yagut" panose="00000400000000000000" pitchFamily="2" charset="-78"/>
              </a:rPr>
              <a:t>نامیدن پدر به جای پسر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10000" dirty="0" smtClean="0">
                <a:cs typeface="B Yagut" panose="00000400000000000000" pitchFamily="2" charset="-78"/>
              </a:rPr>
              <a:t>غلط های املایی مشهور </a:t>
            </a:r>
          </a:p>
          <a:p>
            <a:pPr marL="0" indent="0" algn="r" rtl="1">
              <a:buNone/>
            </a:pPr>
            <a:endParaRPr lang="fa-IR" sz="100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1200" dirty="0" smtClean="0">
                <a:cs typeface="B Yagut" panose="00000400000000000000" pitchFamily="2" charset="-78"/>
              </a:rPr>
              <a:t> ترکیبات: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10000" dirty="0" smtClean="0">
                <a:cs typeface="B Yagut" panose="00000400000000000000" pitchFamily="2" charset="-78"/>
              </a:rPr>
              <a:t> انواع کلمات مرکب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10000" dirty="0" smtClean="0">
                <a:cs typeface="B Yagut" panose="00000400000000000000" pitchFamily="2" charset="-78"/>
              </a:rPr>
              <a:t>کلمات مرکب پیوسته 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sz="112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endParaRPr lang="fa-IR" sz="112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به </a:t>
            </a:r>
            <a:r>
              <a:rPr lang="fa-IR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کارگیری واژه ها یا اصطلاحات با معنی نادرست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a-IR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کارگیری واژه ها یا اصطلاحات با معنی نادرست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ببه </a:t>
            </a:r>
            <a:r>
              <a:rPr lang="fa-IR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کارگیری واژه ها یا اصطلاحات با معنی نادرست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به کارگیری واژه ها یا اصطلاحات با معنی </a:t>
            </a:r>
            <a:r>
              <a:rPr lang="fa-IR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نادرست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ه </a:t>
            </a:r>
            <a:r>
              <a:rPr lang="fa-IR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کارگیری واژه ها یا اصطلاحات با معنی نادرست</a:t>
            </a:r>
            <a:endParaRPr lang="en-US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 rtl="1">
              <a:buFont typeface="Wingdings" panose="05000000000000000000" pitchFamily="2" charset="2"/>
              <a:buChar char="v"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5"/>
    </mc:Choice>
    <mc:Fallback xmlns="">
      <p:transition spd="slow" advTm="39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املای کلمات فارسی: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املای درست کلمات فارسی دو جنبه دارد: </a:t>
            </a:r>
          </a:p>
          <a:p>
            <a:pPr marL="0" indent="0" algn="r" rtl="1">
              <a:buNone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اصلاح شیوه خط و یکسان سازی شکل نگارش کلمات 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درست نویسی املای کلمات فارسی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2"/>
    </mc:Choice>
    <mc:Fallback xmlns="">
      <p:transition spd="slow" advTm="4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Yagut" panose="00000400000000000000" pitchFamily="2" charset="-78"/>
              </a:rPr>
              <a:t> عوامل بروز غلط های املایی: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en-US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تفاوت میان شکل گفتاری و نوشتاری کلمات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کاربرد نادرست نشانه های فراخطی(تنوین،تشدید)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وجود کلمات بیگانه در فارسی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عدم حرکت گذاری کلمات که در خواندن، مشکل ایجاد می کند.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8"/>
    </mc:Choice>
    <mc:Fallback xmlns="">
      <p:transition spd="slow" advTm="3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عوامل بروز غلط های املایی: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62" y="1825625"/>
            <a:ext cx="10994316" cy="4351338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کم یا زیاد کردن حروف یک کلمه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وجود دو گونه ی درست (رایج و آزاد) از برخی کلمات </a:t>
            </a:r>
          </a:p>
          <a:p>
            <a:pPr algn="r" rtl="1">
              <a:buFont typeface="Wingdings" panose="05000000000000000000" pitchFamily="2" charset="2"/>
              <a:buChar char="v"/>
            </a:pP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بی دقتی در کاربرد کلمات نقطه دار، دندانه دار،حروف شبیه به هم و حروف چند شکلی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5"/>
    </mc:Choice>
    <mc:Fallback xmlns="">
      <p:transition spd="slow" advTm="4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به کارگیری واژه ها یا اصطلاحات با معنی نادرست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955" y="1351128"/>
            <a:ext cx="11532358" cy="5227093"/>
          </a:xfrm>
        </p:spPr>
        <p:txBody>
          <a:bodyPr>
            <a:normAutofit fontScale="25000" lnSpcReduction="20000"/>
          </a:bodyPr>
          <a:lstStyle/>
          <a:p>
            <a:pPr marL="0" indent="0" algn="r" rtl="1">
              <a:buNone/>
            </a:pPr>
            <a:endParaRPr lang="fa-IR" sz="100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0000" dirty="0" smtClean="0">
                <a:cs typeface="B Yagut" panose="00000400000000000000" pitchFamily="2" charset="-78"/>
              </a:rPr>
              <a:t> جمله هایی مانند : </a:t>
            </a: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fa-IR" sz="10000" dirty="0">
                <a:cs typeface="B Yagut" panose="00000400000000000000" pitchFamily="2" charset="-78"/>
              </a:rPr>
              <a:t> من به او مظنون هستم . </a:t>
            </a:r>
          </a:p>
          <a:p>
            <a:pPr lvl="1" algn="r" rtl="1">
              <a:buFont typeface="Wingdings" panose="05000000000000000000" pitchFamily="2" charset="2"/>
              <a:buChar char="§"/>
            </a:pPr>
            <a:r>
              <a:rPr lang="fa-IR" sz="10000" dirty="0">
                <a:cs typeface="B Yagut" panose="00000400000000000000" pitchFamily="2" charset="-78"/>
              </a:rPr>
              <a:t>او در این قضیه ظنین است .</a:t>
            </a:r>
          </a:p>
          <a:p>
            <a:pPr marL="457200" lvl="1" indent="0" algn="r" rtl="1">
              <a:buNone/>
            </a:pPr>
            <a:endParaRPr lang="fa-IR" sz="100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sz="10000" dirty="0" smtClean="0">
                <a:cs typeface="B Yagut" panose="00000400000000000000" pitchFamily="2" charset="-78"/>
              </a:rPr>
              <a:t>ظنین  صفت فاعلی و به معنی  کسی است که به دیگری بدگمان است و مظنون صفت مفعولی و به معنی  کسی است که مورد شک و بدگمانی قرار دارد. </a:t>
            </a:r>
          </a:p>
          <a:p>
            <a:pPr marL="0" indent="0" algn="r" rtl="1">
              <a:buNone/>
            </a:pPr>
            <a:r>
              <a:rPr lang="fa-IR" sz="10000" dirty="0" smtClean="0">
                <a:cs typeface="B Yagut" panose="00000400000000000000" pitchFamily="2" charset="-78"/>
              </a:rPr>
              <a:t>    یعنی صورت درست  این جملات می شود:</a:t>
            </a:r>
          </a:p>
          <a:p>
            <a:pPr marL="0" indent="0" algn="r" rtl="1">
              <a:buNone/>
            </a:pPr>
            <a:endParaRPr lang="fa-IR" sz="10000" dirty="0" smtClean="0">
              <a:cs typeface="B Yagut" panose="00000400000000000000" pitchFamily="2" charset="-78"/>
            </a:endParaRP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fa-IR" sz="10000" dirty="0" smtClean="0">
                <a:cs typeface="B Yagut" panose="00000400000000000000" pitchFamily="2" charset="-78"/>
              </a:rPr>
              <a:t> من به او ظنین هستم</a:t>
            </a:r>
          </a:p>
          <a:p>
            <a:pPr lvl="1" algn="r" rtl="1">
              <a:buFont typeface="Wingdings" panose="05000000000000000000" pitchFamily="2" charset="2"/>
              <a:buChar char="ü"/>
            </a:pPr>
            <a:r>
              <a:rPr lang="fa-IR" sz="10000" dirty="0" smtClean="0">
                <a:cs typeface="B Yagut" panose="00000400000000000000" pitchFamily="2" charset="-78"/>
              </a:rPr>
              <a:t> او در این قضیه مظنون است.</a:t>
            </a:r>
          </a:p>
          <a:p>
            <a:pPr marL="0" indent="0" algn="r" rtl="1">
              <a:buNone/>
            </a:pPr>
            <a:r>
              <a:rPr lang="fa-IR" sz="10000" dirty="0" smtClean="0">
                <a:cs typeface="B Yagut" panose="00000400000000000000" pitchFamily="2" charset="-78"/>
              </a:rPr>
              <a:t> </a:t>
            </a:r>
          </a:p>
          <a:p>
            <a:pPr marL="0" indent="0" algn="r" rtl="1">
              <a:buNone/>
            </a:pPr>
            <a:r>
              <a:rPr lang="fa-IR" sz="10000" dirty="0" smtClean="0">
                <a:cs typeface="B Yagut" panose="00000400000000000000" pitchFamily="2" charset="-78"/>
              </a:rPr>
              <a:t>* مصدر عربی فقدان به معنی کم کردن، کم شدن و از دست دادن  است و معنی  نبود  ندارد  و درمورد مرگ و فوت کسی هم باید گفت:  در گذشت، یا رخت بر بست.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91"/>
    </mc:Choice>
    <mc:Fallback xmlns="">
      <p:transition spd="slow" advTm="74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غلط های دستوری </a:t>
            </a:r>
            <a:r>
              <a:rPr lang="fa-IR" sz="9600" dirty="0">
                <a:cs typeface="B Yagut" panose="00000400000000000000" pitchFamily="2" charset="-78"/>
              </a:rPr>
              <a:t/>
            </a:r>
            <a:br>
              <a:rPr lang="fa-IR" sz="9600" dirty="0">
                <a:cs typeface="B Yagut" panose="00000400000000000000" pitchFamily="2" charset="-78"/>
              </a:rPr>
            </a:b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Yagut" panose="00000400000000000000" pitchFamily="2" charset="-78"/>
              </a:rPr>
              <a:t> استاد</a:t>
            </a:r>
            <a:r>
              <a:rPr lang="fa-IR" dirty="0">
                <a:cs typeface="B Yagut" panose="00000400000000000000" pitchFamily="2" charset="-78"/>
              </a:rPr>
              <a:t>:  </a:t>
            </a: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   </a:t>
            </a:r>
            <a:r>
              <a:rPr lang="en-US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استادان – اساتید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Yagut" panose="00000400000000000000" pitchFamily="2" charset="-78"/>
              </a:rPr>
              <a:t>مُهر: </a:t>
            </a:r>
          </a:p>
          <a:p>
            <a:pPr marL="0" indent="0" algn="r" rtl="1">
              <a:buNone/>
            </a:pPr>
            <a:r>
              <a:rPr lang="en-US" sz="2500" dirty="0" smtClean="0">
                <a:cs typeface="B Yagut" panose="00000400000000000000" pitchFamily="2" charset="-78"/>
              </a:rPr>
              <a:t>   </a:t>
            </a:r>
            <a:r>
              <a:rPr lang="fa-IR" sz="2500" dirty="0" smtClean="0">
                <a:cs typeface="B Yagut" panose="00000400000000000000" pitchFamily="2" charset="-78"/>
              </a:rPr>
              <a:t>مهمور شد – مهر کرده شد</a:t>
            </a:r>
            <a:endParaRPr lang="fa-IR" sz="25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3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29"/>
    </mc:Choice>
    <mc:Fallback xmlns="">
      <p:transition spd="slow" advTm="36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4af39a264d89e3bb629db4f0e4108292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35bb9d9f56ce78ac5dc946025746db5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تبریز</_x062f__x0627__x0646__x0634__x06af__x0627__x0647_>
    <_x0646__x0648__x0639__x0020__x062d__x06cc__x0637__x0647_ xmlns="12fdc5dc-769e-4543-b10d-fbea3dac4417">سایر موارد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5NN7CDR5NKU2-831-615</_dlc_DocId>
    <_dlc_DocIdUrl xmlns="1047730d-92e1-4018-9084-d932fd3a7f58">
      <Url>http://www.health.gov.ir/hnd/_layouts/DocIdRedir.aspx?ID=5NN7CDR5NKU2-831-615</Url>
      <Description>5NN7CDR5NKU2-831-615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A0BCC80-ED5E-47EF-A183-89DA84515C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20DD0B-5A96-4E3F-98FC-7C7F38BD4B82}">
  <ds:schemaRefs>
    <ds:schemaRef ds:uri="http://purl.org/dc/elements/1.1/"/>
    <ds:schemaRef ds:uri="http://schemas.microsoft.com/office/2006/documentManagement/types"/>
    <ds:schemaRef ds:uri="1047730d-92e1-4018-9084-d932fd3a7f58"/>
    <ds:schemaRef ds:uri="12fdc5dc-769e-4543-b10d-fbea3dac4417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D06EE5E-E5DF-406B-9491-8A00F87FFAB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4BC380A-C79F-47D9-8B7B-CC214D50C7F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997</Words>
  <Application>Microsoft Office PowerPoint</Application>
  <PresentationFormat>Widescreen</PresentationFormat>
  <Paragraphs>246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B Yagut</vt:lpstr>
      <vt:lpstr>Calibri</vt:lpstr>
      <vt:lpstr>Calibri Light</vt:lpstr>
      <vt:lpstr>Tahoma</vt:lpstr>
      <vt:lpstr>Times New Roman</vt:lpstr>
      <vt:lpstr>Wingdings</vt:lpstr>
      <vt:lpstr>Office Theme</vt:lpstr>
      <vt:lpstr> آیین نگارش</vt:lpstr>
      <vt:lpstr>مشخصات سند</vt:lpstr>
      <vt:lpstr>اهداف آموزشی</vt:lpstr>
      <vt:lpstr>فهرست عناوین:</vt:lpstr>
      <vt:lpstr> املای کلمات فارسی:</vt:lpstr>
      <vt:lpstr> عوامل بروز غلط های املایی:</vt:lpstr>
      <vt:lpstr>عوامل بروز غلط های املایی:</vt:lpstr>
      <vt:lpstr>به کارگیری واژه ها یا اصطلاحات با معنی نادرست</vt:lpstr>
      <vt:lpstr>غلط های دستوری  </vt:lpstr>
      <vt:lpstr>غلط های واگویی(تلفظی)  </vt:lpstr>
      <vt:lpstr>نامیدن پدر به جای پسر  </vt:lpstr>
      <vt:lpstr>غلط های املایی مشهور و شکل درست آن</vt:lpstr>
      <vt:lpstr>ادامه غلط های املایی مشهور</vt:lpstr>
      <vt:lpstr> ترکیبات: </vt:lpstr>
      <vt:lpstr>  کلمه مرکب:</vt:lpstr>
      <vt:lpstr>بعضی کلمات مرکبى که الزاماً پیوسته نوشته مى‌شود: </vt:lpstr>
      <vt:lpstr> ادامه:</vt:lpstr>
      <vt:lpstr> ادامه:</vt:lpstr>
      <vt:lpstr>خلاصه و نتیجه گیری:</vt:lpstr>
      <vt:lpstr>خلاصه و نتیجه گیری:</vt:lpstr>
      <vt:lpstr>پرسش و تمرین: </vt:lpstr>
      <vt:lpstr>فهرست منابع</vt:lpstr>
      <vt:lpstr>لطفاً نظرات و پیشنهادات خود پیرامون این بسته آموزشی را به آدرس زیر ارسال کنید</vt:lpstr>
    </vt:vector>
  </TitlesOfParts>
  <Company>Novin Pendar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mehran</dc:creator>
  <cp:lastModifiedBy>Sima Jalali</cp:lastModifiedBy>
  <cp:revision>113</cp:revision>
  <dcterms:created xsi:type="dcterms:W3CDTF">2007-12-31T22:30:55Z</dcterms:created>
  <dcterms:modified xsi:type="dcterms:W3CDTF">2020-06-08T09:16:22Z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d1372cab-2911-47e1-b313-bf27561b2e5b</vt:lpwstr>
  </property>
</Properties>
</file>