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84" r:id="rId9"/>
    <p:sldId id="286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3" r:id="rId21"/>
    <p:sldId id="272" r:id="rId22"/>
    <p:sldId id="274" r:id="rId23"/>
    <p:sldId id="275" r:id="rId24"/>
    <p:sldId id="276" r:id="rId25"/>
    <p:sldId id="277" r:id="rId26"/>
    <p:sldId id="278" r:id="rId27"/>
    <p:sldId id="279" r:id="rId28"/>
    <p:sldId id="285" r:id="rId29"/>
    <p:sldId id="281" r:id="rId30"/>
    <p:sldId id="282" r:id="rId31"/>
    <p:sldId id="28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47" d="100"/>
          <a:sy n="47" d="100"/>
        </p:scale>
        <p:origin x="4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8830F-43FA-4828-9C84-04BF2D283B25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BC681-1661-4A2D-99C8-6412B3720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87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8830F-43FA-4828-9C84-04BF2D283B25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BC681-1661-4A2D-99C8-6412B3720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93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8830F-43FA-4828-9C84-04BF2D283B25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BC681-1661-4A2D-99C8-6412B3720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81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8830F-43FA-4828-9C84-04BF2D283B25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BC681-1661-4A2D-99C8-6412B3720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200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8830F-43FA-4828-9C84-04BF2D283B25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BC681-1661-4A2D-99C8-6412B3720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88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8830F-43FA-4828-9C84-04BF2D283B25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BC681-1661-4A2D-99C8-6412B3720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156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8830F-43FA-4828-9C84-04BF2D283B25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BC681-1661-4A2D-99C8-6412B3720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479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8830F-43FA-4828-9C84-04BF2D283B25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BC681-1661-4A2D-99C8-6412B3720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96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8830F-43FA-4828-9C84-04BF2D283B25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BC681-1661-4A2D-99C8-6412B3720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36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8830F-43FA-4828-9C84-04BF2D283B25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BC681-1661-4A2D-99C8-6412B3720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912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8830F-43FA-4828-9C84-04BF2D283B25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BC681-1661-4A2D-99C8-6412B3720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266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8830F-43FA-4828-9C84-04BF2D283B25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BC681-1661-4A2D-99C8-6412B3720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91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8457"/>
            <a:ext cx="10515600" cy="1280160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cs typeface="B Yagut" panose="00000400000000000000" pitchFamily="2" charset="-78"/>
              </a:rPr>
              <a:t> آیین نگارش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33749"/>
            <a:ext cx="10515600" cy="3943214"/>
          </a:xfrm>
        </p:spPr>
        <p:txBody>
          <a:bodyPr/>
          <a:lstStyle/>
          <a:p>
            <a:pPr marL="0" indent="0" algn="ct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marL="0" indent="0" algn="ctr" rtl="1">
              <a:buNone/>
            </a:pPr>
            <a:r>
              <a:rPr lang="fa-IR" sz="3200" dirty="0" smtClean="0">
                <a:cs typeface="B Yagut" panose="00000400000000000000" pitchFamily="2" charset="-78"/>
              </a:rPr>
              <a:t>نامه نگاری، گزارش نویسی</a:t>
            </a:r>
            <a:r>
              <a:rPr lang="en-US" sz="3200" dirty="0" smtClean="0">
                <a:cs typeface="B Yagut" panose="00000400000000000000" pitchFamily="2" charset="-78"/>
              </a:rPr>
              <a:t> </a:t>
            </a:r>
          </a:p>
          <a:p>
            <a:pPr marL="0" indent="0" algn="ctr" rtl="1">
              <a:buNone/>
            </a:pPr>
            <a:r>
              <a:rPr lang="fa-IR" sz="3200" dirty="0" smtClean="0">
                <a:cs typeface="B Yagut" panose="00000400000000000000" pitchFamily="2" charset="-78"/>
              </a:rPr>
              <a:t>(13)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89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05"/>
    </mc:Choice>
    <mc:Fallback xmlns="">
      <p:transition spd="slow" advTm="11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Yagut" panose="00000400000000000000" pitchFamily="2" charset="-78"/>
              </a:rPr>
              <a:t> سرلوحه: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 ارم الله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عبارت جمهوری اسلامی ایران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بسمه تعالی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cs typeface="B Yagut" panose="00000400000000000000" pitchFamily="2" charset="-78"/>
              </a:rPr>
              <a:t> نام وزارتخانه و موسسه یا سازمان</a:t>
            </a: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شماره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تاریخ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پیوست نامه</a:t>
            </a: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34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89"/>
    </mc:Choice>
    <mc:Fallback xmlns="">
      <p:transition spd="slow" advTm="51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Yagut" panose="00000400000000000000" pitchFamily="2" charset="-78"/>
              </a:rPr>
              <a:t>عناوین نامه: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fa-IR" dirty="0" smtClean="0"/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/>
              <a:t> </a:t>
            </a:r>
            <a:r>
              <a:rPr lang="fa-IR" dirty="0" smtClean="0">
                <a:cs typeface="B Yagut" panose="00000400000000000000" pitchFamily="2" charset="-78"/>
              </a:rPr>
              <a:t>گیرنده نامه </a:t>
            </a:r>
          </a:p>
          <a:p>
            <a:pPr algn="r" rtl="1">
              <a:buFont typeface="Wingdings" panose="05000000000000000000" pitchFamily="2" charset="2"/>
              <a:buChar char="v"/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 فرستنده نامه </a:t>
            </a:r>
          </a:p>
          <a:p>
            <a:pPr algn="r" rtl="1">
              <a:buFont typeface="Wingdings" panose="05000000000000000000" pitchFamily="2" charset="2"/>
              <a:buChar char="v"/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 موضوع نامه</a:t>
            </a: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6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72"/>
    </mc:Choice>
    <mc:Fallback xmlns="">
      <p:transition spd="slow" advTm="51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Yagut" panose="00000400000000000000" pitchFamily="2" charset="-78"/>
              </a:rPr>
              <a:t>متن نامه: 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fa-IR" dirty="0" smtClean="0"/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/>
              <a:t> </a:t>
            </a:r>
            <a:r>
              <a:rPr lang="fa-IR" dirty="0" smtClean="0">
                <a:cs typeface="B Yagut" panose="00000400000000000000" pitchFamily="2" charset="-78"/>
              </a:rPr>
              <a:t>مقدمه </a:t>
            </a:r>
          </a:p>
          <a:p>
            <a:pPr algn="r" rtl="1">
              <a:buFont typeface="Wingdings" panose="05000000000000000000" pitchFamily="2" charset="2"/>
              <a:buChar char="v"/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 پیکره </a:t>
            </a:r>
          </a:p>
          <a:p>
            <a:pPr algn="r" rtl="1">
              <a:buFont typeface="Wingdings" panose="05000000000000000000" pitchFamily="2" charset="2"/>
              <a:buChar char="v"/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 نتیجه</a:t>
            </a: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11"/>
    </mc:Choice>
    <mc:Fallback xmlns="">
      <p:transition spd="slow" advTm="95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Yagut" panose="00000400000000000000" pitchFamily="2" charset="-78"/>
              </a:rPr>
              <a:t>امضای نامه: 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نام و نام خانوادگی نویسنده نامه </a:t>
            </a:r>
          </a:p>
          <a:p>
            <a:pPr algn="r" rtl="1">
              <a:buFont typeface="Wingdings" panose="05000000000000000000" pitchFamily="2" charset="2"/>
              <a:buChar char="v"/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 عنوان سازمانی نویسنده نامه </a:t>
            </a:r>
          </a:p>
          <a:p>
            <a:pPr algn="r" rtl="1">
              <a:buFont typeface="Wingdings" panose="05000000000000000000" pitchFamily="2" charset="2"/>
              <a:buChar char="v"/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 ترسیم امضاء</a:t>
            </a: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86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34"/>
    </mc:Choice>
    <mc:Fallback xmlns="">
      <p:transition spd="slow" advTm="43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Yagut" panose="00000400000000000000" pitchFamily="2" charset="-78"/>
              </a:rPr>
              <a:t>گیرندگان رونوشت: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766" y="1825625"/>
            <a:ext cx="10779034" cy="4351338"/>
          </a:xfrm>
        </p:spPr>
        <p:txBody>
          <a:bodyPr/>
          <a:lstStyle/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برای اطلاع واحدهای سازمانی یا اشخاصی که موضوع نامه به آنها مربوط می شود. </a:t>
            </a:r>
          </a:p>
          <a:p>
            <a:pPr algn="r" rtl="1">
              <a:buFont typeface="Wingdings" panose="05000000000000000000" pitchFamily="2" charset="2"/>
              <a:buChar char="v"/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 افرادی که به نظرنویسنده بهتر است در جریان موضوع قرار گیرند. </a:t>
            </a:r>
          </a:p>
          <a:p>
            <a:pPr algn="r" rtl="1">
              <a:buFont typeface="Wingdings" panose="05000000000000000000" pitchFamily="2" charset="2"/>
              <a:buChar char="v"/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 پایین تر از امضا در سمت راست نامه قرار دارد.</a:t>
            </a: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3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73"/>
    </mc:Choice>
    <mc:Fallback xmlns="">
      <p:transition spd="slow" advTm="30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Yagut" panose="00000400000000000000" pitchFamily="2" charset="-78"/>
              </a:rPr>
              <a:t>اندازه و ابعاد نامه: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fa-IR" dirty="0" smtClean="0"/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/>
              <a:t> </a:t>
            </a:r>
            <a:r>
              <a:rPr lang="fa-IR" dirty="0" smtClean="0">
                <a:cs typeface="B Yagut" panose="00000400000000000000" pitchFamily="2" charset="-78"/>
              </a:rPr>
              <a:t>بر اساس میزان محتوا : </a:t>
            </a:r>
          </a:p>
          <a:p>
            <a:pPr marL="0" indent="0" algn="r" rtl="1">
              <a:buNone/>
            </a:pPr>
            <a:r>
              <a:rPr lang="fa-IR" dirty="0" smtClean="0">
                <a:cs typeface="B Yagut" panose="00000400000000000000" pitchFamily="2" charset="-78"/>
              </a:rPr>
              <a:t> - نامه تا پنج سطر محتوا</a:t>
            </a:r>
            <a:r>
              <a:rPr lang="en-US" dirty="0" smtClean="0">
                <a:cs typeface="B Yagut" panose="00000400000000000000" pitchFamily="2" charset="-78"/>
              </a:rPr>
              <a:t> : </a:t>
            </a:r>
            <a:r>
              <a:rPr lang="fa-IR" dirty="0" smtClean="0">
                <a:cs typeface="B Yagut" panose="00000400000000000000" pitchFamily="2" charset="-78"/>
              </a:rPr>
              <a:t>قطع کوچک(</a:t>
            </a:r>
            <a:r>
              <a:rPr lang="en-US" dirty="0" smtClean="0">
                <a:cs typeface="B Yagut" panose="00000400000000000000" pitchFamily="2" charset="-78"/>
              </a:rPr>
              <a:t>A5</a:t>
            </a:r>
            <a:r>
              <a:rPr lang="fa-IR" dirty="0" smtClean="0">
                <a:cs typeface="B Yagut" panose="00000400000000000000" pitchFamily="2" charset="-78"/>
              </a:rPr>
              <a:t>) </a:t>
            </a:r>
          </a:p>
          <a:p>
            <a:pPr marL="0" indent="0" algn="r" rtl="1">
              <a:buNone/>
            </a:pPr>
            <a:r>
              <a:rPr lang="fa-IR" dirty="0" smtClean="0">
                <a:cs typeface="B Yagut" panose="00000400000000000000" pitchFamily="2" charset="-78"/>
              </a:rPr>
              <a:t> - بیشتر از پنج سطر محتوا</a:t>
            </a:r>
            <a:r>
              <a:rPr lang="en-US" dirty="0" smtClean="0">
                <a:cs typeface="B Yagut" panose="00000400000000000000" pitchFamily="2" charset="-78"/>
              </a:rPr>
              <a:t>:</a:t>
            </a:r>
            <a:r>
              <a:rPr lang="fa-IR" dirty="0" smtClean="0">
                <a:cs typeface="B Yagut" panose="00000400000000000000" pitchFamily="2" charset="-78"/>
              </a:rPr>
              <a:t> قطع بزرگ(</a:t>
            </a:r>
            <a:r>
              <a:rPr lang="en-US" dirty="0" smtClean="0">
                <a:cs typeface="B Yagut" panose="00000400000000000000" pitchFamily="2" charset="-78"/>
              </a:rPr>
              <a:t>A4</a:t>
            </a:r>
            <a:r>
              <a:rPr lang="fa-IR" dirty="0" smtClean="0">
                <a:cs typeface="B Yagut" panose="00000400000000000000" pitchFamily="2" charset="-78"/>
              </a:rPr>
              <a:t>)</a:t>
            </a:r>
            <a:endParaRPr lang="en-US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 برای انتشار جدول ها ،نمودارها و صورت های مالی : </a:t>
            </a:r>
            <a:r>
              <a:rPr lang="en-US" dirty="0" smtClean="0">
                <a:cs typeface="B Yagut" panose="00000400000000000000" pitchFamily="2" charset="-78"/>
              </a:rPr>
              <a:t>A3</a:t>
            </a:r>
            <a:r>
              <a:rPr lang="fa-IR" dirty="0" smtClean="0">
                <a:cs typeface="B Yagut" panose="00000400000000000000" pitchFamily="2" charset="-78"/>
              </a:rPr>
              <a:t> </a:t>
            </a:r>
            <a:endParaRPr lang="en-US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 برای یادداشت اداری:</a:t>
            </a:r>
            <a:r>
              <a:rPr lang="en-US" dirty="0" smtClean="0">
                <a:cs typeface="B Yagut" panose="00000400000000000000" pitchFamily="2" charset="-78"/>
              </a:rPr>
              <a:t>A6</a:t>
            </a: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6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32"/>
    </mc:Choice>
    <mc:Fallback xmlns="">
      <p:transition spd="slow" advTm="66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4000" dirty="0" smtClean="0">
                <a:cs typeface="B Yagut" panose="00000400000000000000" pitchFamily="2" charset="-78"/>
              </a:rPr>
              <a:t>گزارش نویسی: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158" y="1825624"/>
            <a:ext cx="10428642" cy="4564417"/>
          </a:xfrm>
        </p:spPr>
        <p:txBody>
          <a:bodyPr>
            <a:noAutofit/>
          </a:bodyPr>
          <a:lstStyle/>
          <a:p>
            <a:pPr marL="0" indent="0" algn="r" rtl="1">
              <a:buNone/>
            </a:pP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dirty="0">
                <a:cs typeface="B Yagut" panose="00000400000000000000" pitchFamily="2" charset="-78"/>
              </a:rPr>
              <a:t>گزارش نویسی یعنی نوشتن اخبار، اطلاعات، رویدادها و دلایل وتجزیه و تحلیل آن ها به شکل روشن وکوتاه با رعایت دو اصل مهم ساده </a:t>
            </a:r>
            <a:r>
              <a:rPr lang="fa-IR" dirty="0" smtClean="0">
                <a:cs typeface="B Yagut" panose="00000400000000000000" pitchFamily="2" charset="-78"/>
              </a:rPr>
              <a:t>نویسی </a:t>
            </a:r>
            <a:r>
              <a:rPr lang="fa-IR" dirty="0">
                <a:cs typeface="B Yagut" panose="00000400000000000000" pitchFamily="2" charset="-78"/>
              </a:rPr>
              <a:t>و درست </a:t>
            </a:r>
            <a:r>
              <a:rPr lang="fa-IR" dirty="0" smtClean="0">
                <a:cs typeface="B Yagut" panose="00000400000000000000" pitchFamily="2" charset="-78"/>
              </a:rPr>
              <a:t>نویسی </a:t>
            </a:r>
          </a:p>
          <a:p>
            <a:pPr marL="0" indent="0" algn="r" rtl="1">
              <a:buNone/>
            </a:pPr>
            <a:endParaRPr lang="en-US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en-US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انواع گزارش :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گزارش شخصی و خصوصی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گزارش رسمی و اداری</a:t>
            </a:r>
            <a:endParaRPr lang="en-US" sz="2500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20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107"/>
    </mc:Choice>
    <mc:Fallback xmlns="">
      <p:transition spd="slow" advTm="75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Yagut" panose="00000400000000000000" pitchFamily="2" charset="-78"/>
              </a:rPr>
              <a:t>گزارش رسمی و اداری: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0900" y="1739764"/>
            <a:ext cx="10515600" cy="4351338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v"/>
            </a:pPr>
            <a:endParaRPr lang="fa-IR" dirty="0" smtClean="0"/>
          </a:p>
          <a:p>
            <a:pPr marL="0" indent="0" algn="r" rtl="1">
              <a:buNone/>
            </a:pPr>
            <a:endParaRPr lang="fa-IR" dirty="0" smtClean="0"/>
          </a:p>
          <a:p>
            <a:pPr algn="justLow" rtl="1">
              <a:buFont typeface="Wingdings" panose="05000000000000000000" pitchFamily="2" charset="2"/>
              <a:buChar char="v"/>
            </a:pPr>
            <a:r>
              <a:rPr lang="fa-IR" dirty="0" smtClean="0"/>
              <a:t> </a:t>
            </a:r>
            <a:r>
              <a:rPr lang="fa-IR" sz="2500" dirty="0" smtClean="0">
                <a:cs typeface="B Yagut" panose="00000400000000000000" pitchFamily="2" charset="-78"/>
              </a:rPr>
              <a:t>مکاتبه </a:t>
            </a:r>
            <a:r>
              <a:rPr lang="fa-IR" sz="2500" dirty="0">
                <a:cs typeface="B Yagut" panose="00000400000000000000" pitchFamily="2" charset="-78"/>
              </a:rPr>
              <a:t>ای که ازسوی واحدهای سازمانی یا مجموعه ای از کارمندان و یا فردی خاص تهیه وطی آن خواسته ها ، پیشنهادات ، نظرات و یا نتیجه اقدامات انجام شده در راستای اجرای دستورات صادرشده ، جهت آگاهی از امور و یا تصمیماتی که باید اتخاذ گردد ، به مقام بالاتر ارائه </a:t>
            </a:r>
            <a:r>
              <a:rPr lang="fa-IR" sz="2500" dirty="0" smtClean="0">
                <a:cs typeface="B Yagut" panose="00000400000000000000" pitchFamily="2" charset="-78"/>
              </a:rPr>
              <a:t>میگردد.</a:t>
            </a:r>
            <a:endParaRPr lang="en-US" sz="2500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5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644"/>
    </mc:Choice>
    <mc:Fallback xmlns="">
      <p:transition spd="slow" advTm="88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>
                <a:cs typeface="B Yagut" panose="00000400000000000000" pitchFamily="2" charset="-78"/>
              </a:rPr>
              <a:t>نکاتی که باید در گزارش نویسی به آن توجه </a:t>
            </a:r>
            <a:r>
              <a:rPr lang="fa-IR" sz="4000" dirty="0" smtClean="0">
                <a:cs typeface="B Yagut" panose="00000400000000000000" pitchFamily="2" charset="-78"/>
              </a:rPr>
              <a:t>کرد: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037781" cy="3832897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v"/>
            </a:pP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cs typeface="B Yagut" panose="00000400000000000000" pitchFamily="2" charset="-78"/>
              </a:rPr>
              <a:t> مخاطب </a:t>
            </a:r>
            <a:r>
              <a:rPr lang="fa-IR" dirty="0" smtClean="0">
                <a:cs typeface="B Yagut" panose="00000400000000000000" pitchFamily="2" charset="-78"/>
              </a:rPr>
              <a:t>گزارش </a:t>
            </a:r>
          </a:p>
          <a:p>
            <a:pPr marL="0" indent="0" algn="r" rtl="1">
              <a:buNone/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 انتخاب عنوان گزارش</a:t>
            </a: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0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03"/>
    </mc:Choice>
    <mc:Fallback xmlns="">
      <p:transition spd="slow" advTm="32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>
                <a:cs typeface="B Yagut" panose="00000400000000000000" pitchFamily="2" charset="-78"/>
              </a:rPr>
              <a:t>مراحل گزارش </a:t>
            </a:r>
            <a:r>
              <a:rPr lang="fa-IR" sz="4000" dirty="0" smtClean="0">
                <a:cs typeface="B Yagut" panose="00000400000000000000" pitchFamily="2" charset="-78"/>
              </a:rPr>
              <a:t>نویسی: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rtl="1">
              <a:buNone/>
            </a:pPr>
            <a:endParaRPr lang="fa-IR" dirty="0" smtClean="0"/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/>
              <a:t> </a:t>
            </a:r>
            <a:r>
              <a:rPr lang="fa-IR" dirty="0" smtClean="0">
                <a:cs typeface="B Yagut" panose="00000400000000000000" pitchFamily="2" charset="-78"/>
              </a:rPr>
              <a:t>برنامه ریزی  ، تدارک و مقدمات </a:t>
            </a:r>
          </a:p>
          <a:p>
            <a:pPr marL="0" indent="0" algn="r" rtl="1">
              <a:buNone/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 تنظیم و سازمان دهی(مهم ترین </a:t>
            </a:r>
            <a:r>
              <a:rPr lang="fa-IR" dirty="0">
                <a:cs typeface="B Yagut" panose="00000400000000000000" pitchFamily="2" charset="-78"/>
              </a:rPr>
              <a:t>مرحله</a:t>
            </a:r>
            <a:r>
              <a:rPr lang="fa-IR" dirty="0" smtClean="0">
                <a:cs typeface="B Yagut" panose="00000400000000000000" pitchFamily="2" charset="-78"/>
              </a:rPr>
              <a:t>)</a:t>
            </a:r>
          </a:p>
          <a:p>
            <a:pPr algn="r" rtl="1">
              <a:buFont typeface="Wingdings" panose="05000000000000000000" pitchFamily="2" charset="2"/>
              <a:buChar char="v"/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 نگارش </a:t>
            </a:r>
          </a:p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بازبینی، اصلاح و تهیه متن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8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56"/>
    </mc:Choice>
    <mc:Fallback xmlns="">
      <p:transition spd="slow" advTm="29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7275"/>
          </a:xfrm>
        </p:spPr>
        <p:txBody>
          <a:bodyPr>
            <a:normAutofit/>
          </a:bodyPr>
          <a:lstStyle/>
          <a:p>
            <a:pPr algn="ctr"/>
            <a:r>
              <a:rPr lang="fa-IR" sz="4000" dirty="0" smtClean="0">
                <a:cs typeface="B Yagut" panose="00000400000000000000" pitchFamily="2" charset="-78"/>
              </a:rPr>
              <a:t>مشخصات سند</a:t>
            </a: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276" y="1422400"/>
            <a:ext cx="4984124" cy="4754563"/>
          </a:xfrm>
        </p:spPr>
        <p:txBody>
          <a:bodyPr>
            <a:normAutofit fontScale="92500" lnSpcReduction="10000"/>
          </a:bodyPr>
          <a:lstStyle/>
          <a:p>
            <a:pPr algn="r" rtl="1"/>
            <a:r>
              <a:rPr lang="fa-IR" sz="2700" dirty="0">
                <a:cs typeface="B Yagut" panose="00000400000000000000" pitchFamily="2" charset="-78"/>
              </a:rPr>
              <a:t>تصویر پرسنلی مدرس</a:t>
            </a:r>
            <a:r>
              <a:rPr lang="fa-IR" sz="2700" dirty="0" smtClean="0">
                <a:cs typeface="B Yagut" panose="00000400000000000000" pitchFamily="2" charset="-78"/>
              </a:rPr>
              <a:t>:</a:t>
            </a:r>
          </a:p>
          <a:p>
            <a:pPr marL="0" indent="0" algn="r" rtl="1">
              <a:buNone/>
            </a:pPr>
            <a:endParaRPr lang="fa-IR" sz="27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27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2700" dirty="0">
              <a:cs typeface="B Yagut" panose="00000400000000000000" pitchFamily="2" charset="-78"/>
            </a:endParaRPr>
          </a:p>
          <a:p>
            <a:pPr algn="r" rtl="1"/>
            <a:r>
              <a:rPr lang="fa-IR" sz="2700" dirty="0">
                <a:cs typeface="B Yagut" panose="00000400000000000000" pitchFamily="2" charset="-78"/>
              </a:rPr>
              <a:t>نام و نام خانوادگی مدرس: </a:t>
            </a:r>
            <a:r>
              <a:rPr lang="fa-IR" sz="2700" dirty="0" smtClean="0">
                <a:cs typeface="B Yagut" panose="00000400000000000000" pitchFamily="2" charset="-78"/>
              </a:rPr>
              <a:t>سارا جعفرزاده</a:t>
            </a:r>
            <a:endParaRPr lang="fa-IR" sz="2700" dirty="0">
              <a:cs typeface="B Yagut" panose="00000400000000000000" pitchFamily="2" charset="-78"/>
            </a:endParaRPr>
          </a:p>
          <a:p>
            <a:pPr algn="r" rtl="1"/>
            <a:r>
              <a:rPr lang="fa-IR" sz="2700" dirty="0">
                <a:cs typeface="B Yagut" panose="00000400000000000000" pitchFamily="2" charset="-78"/>
              </a:rPr>
              <a:t>مدرک </a:t>
            </a:r>
            <a:r>
              <a:rPr lang="fa-IR" sz="2700" dirty="0" smtClean="0">
                <a:cs typeface="B Yagut" panose="00000400000000000000" pitchFamily="2" charset="-78"/>
              </a:rPr>
              <a:t>تحصیلی:کارشناس مامایی دانشجوی کارشناس ارشدجامعه نگر</a:t>
            </a:r>
          </a:p>
          <a:p>
            <a:pPr marL="0" indent="0" algn="r" rtl="1">
              <a:buNone/>
            </a:pPr>
            <a:endParaRPr lang="fa-IR" sz="2700" dirty="0">
              <a:cs typeface="B Yagut" panose="00000400000000000000" pitchFamily="2" charset="-78"/>
            </a:endParaRPr>
          </a:p>
          <a:p>
            <a:pPr algn="r" rtl="1"/>
            <a:r>
              <a:rPr lang="fa-IR" sz="2700" dirty="0">
                <a:cs typeface="B Yagut" panose="00000400000000000000" pitchFamily="2" charset="-78"/>
              </a:rPr>
              <a:t>موقعیت اشتغال سازمانی مدرس: مربی مرکز آموزش بهورزی </a:t>
            </a:r>
            <a:r>
              <a:rPr lang="fa-IR" sz="2700" dirty="0" smtClean="0">
                <a:cs typeface="B Yagut" panose="00000400000000000000" pitchFamily="2" charset="-78"/>
              </a:rPr>
              <a:t>شهرستان بناب، </a:t>
            </a:r>
            <a:r>
              <a:rPr lang="fa-IR" sz="2700" dirty="0">
                <a:cs typeface="B Yagut" panose="00000400000000000000" pitchFamily="2" charset="-78"/>
              </a:rPr>
              <a:t>دانشگاه علوم پزشکی و خدمات بهداشتی </a:t>
            </a:r>
            <a:r>
              <a:rPr lang="fa-IR" sz="2700" dirty="0" smtClean="0">
                <a:cs typeface="B Yagut" panose="00000400000000000000" pitchFamily="2" charset="-78"/>
              </a:rPr>
              <a:t>درمانی تبریز</a:t>
            </a:r>
            <a:endParaRPr lang="fa-IR" sz="2700" dirty="0">
              <a:cs typeface="B Yagut" panose="00000400000000000000" pitchFamily="2" charset="-78"/>
            </a:endParaRPr>
          </a:p>
          <a:p>
            <a:pPr marL="0" indent="0" algn="r">
              <a:buNone/>
            </a:pPr>
            <a:endParaRPr lang="fa-I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1" y="1582057"/>
            <a:ext cx="5867400" cy="4594906"/>
          </a:xfrm>
        </p:spPr>
        <p:txBody>
          <a:bodyPr>
            <a:normAutofit fontScale="92500" lnSpcReduction="10000"/>
          </a:bodyPr>
          <a:lstStyle/>
          <a:p>
            <a:pPr marL="0" indent="0" algn="r" rtl="1">
              <a:buNone/>
            </a:pPr>
            <a:r>
              <a:rPr lang="fa-IR" sz="2700" dirty="0" smtClean="0">
                <a:cs typeface="B Yagut" panose="00000400000000000000" pitchFamily="2" charset="-78"/>
              </a:rPr>
              <a:t>مشخصات بسته آموزشی </a:t>
            </a:r>
            <a:endParaRPr lang="en-US" sz="27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700" dirty="0">
                <a:cs typeface="B Yagut" panose="00000400000000000000" pitchFamily="2" charset="-78"/>
              </a:rPr>
              <a:t>حیطه درس: </a:t>
            </a:r>
            <a:r>
              <a:rPr lang="fa-IR" sz="2700" dirty="0" smtClean="0">
                <a:cs typeface="B Yagut" panose="00000400000000000000" pitchFamily="2" charset="-78"/>
              </a:rPr>
              <a:t>فارسی</a:t>
            </a:r>
            <a:endParaRPr lang="fa-IR" sz="27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700" dirty="0">
                <a:cs typeface="B Yagut" panose="00000400000000000000" pitchFamily="2" charset="-78"/>
              </a:rPr>
              <a:t>تاریخ آخرین بازنگری: </a:t>
            </a:r>
            <a:r>
              <a:rPr lang="fa-IR" sz="2700" dirty="0" smtClean="0">
                <a:cs typeface="B Yagut" panose="00000400000000000000" pitchFamily="2" charset="-78"/>
              </a:rPr>
              <a:t>22 </a:t>
            </a:r>
            <a:r>
              <a:rPr lang="fa-IR" sz="2700" dirty="0">
                <a:cs typeface="B Yagut" panose="00000400000000000000" pitchFamily="2" charset="-78"/>
              </a:rPr>
              <a:t>اردیبهشت 1399</a:t>
            </a:r>
          </a:p>
          <a:p>
            <a:pPr marL="0" indent="0" algn="r" rtl="1">
              <a:buNone/>
            </a:pPr>
            <a:r>
              <a:rPr lang="fa-IR" sz="2700" dirty="0">
                <a:cs typeface="B Yagut" panose="00000400000000000000" pitchFamily="2" charset="-78"/>
              </a:rPr>
              <a:t>نوبت تهیه: </a:t>
            </a:r>
            <a:r>
              <a:rPr lang="fa-IR" sz="2700" dirty="0" smtClean="0">
                <a:cs typeface="B Yagut" panose="00000400000000000000" pitchFamily="2" charset="-78"/>
              </a:rPr>
              <a:t>1</a:t>
            </a:r>
          </a:p>
          <a:p>
            <a:pPr marL="0" indent="0" algn="r" rtl="1">
              <a:buNone/>
            </a:pPr>
            <a:r>
              <a:rPr lang="fa-IR" sz="2700" dirty="0" smtClean="0">
                <a:cs typeface="B Yagut" panose="00000400000000000000" pitchFamily="2" charset="-78"/>
              </a:rPr>
              <a:t>نام </a:t>
            </a:r>
            <a:r>
              <a:rPr lang="fa-IR" sz="2700" dirty="0">
                <a:cs typeface="B Yagut" panose="00000400000000000000" pitchFamily="2" charset="-78"/>
              </a:rPr>
              <a:t>فایل</a:t>
            </a:r>
            <a:r>
              <a:rPr lang="fa-IR" sz="2700" dirty="0" smtClean="0">
                <a:cs typeface="B Yagut" panose="00000400000000000000" pitchFamily="2" charset="-78"/>
              </a:rPr>
              <a:t>: </a:t>
            </a:r>
          </a:p>
          <a:p>
            <a:pPr marL="0" indent="0" algn="ctr" rtl="1">
              <a:buNone/>
            </a:pPr>
            <a:r>
              <a:rPr lang="en-US" sz="2700" dirty="0" smtClean="0">
                <a:cs typeface="+mj-cs"/>
              </a:rPr>
              <a:t>SA-namehnegari-va-gozareshnevisi-edi1</a:t>
            </a:r>
            <a:endParaRPr lang="fa-IR" sz="2700" dirty="0" smtClean="0">
              <a:cs typeface="+mj-cs"/>
            </a:endParaRPr>
          </a:p>
          <a:p>
            <a:pPr marL="0" indent="0" algn="r" rtl="1">
              <a:buNone/>
            </a:pPr>
            <a:r>
              <a:rPr lang="fa-IR" sz="2700" dirty="0" smtClean="0">
                <a:cs typeface="+mj-cs"/>
              </a:rPr>
              <a:t> </a:t>
            </a:r>
            <a:endParaRPr lang="fa-IR" dirty="0"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82" y="1582057"/>
            <a:ext cx="1097280" cy="132892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9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25"/>
    </mc:Choice>
    <mc:Fallback xmlns="">
      <p:transition spd="slow" advTm="10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 </a:t>
            </a:r>
            <a:r>
              <a:rPr lang="fa-IR" sz="4000" dirty="0">
                <a:cs typeface="B Yagut" panose="00000400000000000000" pitchFamily="2" charset="-78"/>
              </a:rPr>
              <a:t>برنامه ریزی  ، تدارک و </a:t>
            </a:r>
            <a:r>
              <a:rPr lang="fa-IR" sz="4000" dirty="0" smtClean="0">
                <a:cs typeface="B Yagut" panose="00000400000000000000" pitchFamily="2" charset="-78"/>
              </a:rPr>
              <a:t>مقدمات:</a:t>
            </a:r>
            <a:r>
              <a:rPr lang="fa-IR" dirty="0"/>
              <a:t/>
            </a:r>
            <a:br>
              <a:rPr lang="fa-IR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buFont typeface="Wingdings" panose="05000000000000000000" pitchFamily="2" charset="2"/>
              <a:buChar char="v"/>
            </a:pPr>
            <a:endParaRPr lang="fa-IR" dirty="0" smtClean="0"/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آگاهی از دلیل گزارش </a:t>
            </a:r>
          </a:p>
          <a:p>
            <a:pPr algn="r" rtl="1">
              <a:buFont typeface="Wingdings" panose="05000000000000000000" pitchFamily="2" charset="2"/>
              <a:buChar char="v"/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 امکانات و اطلاعات مورد نیاز</a:t>
            </a: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5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45"/>
    </mc:Choice>
    <mc:Fallback xmlns="">
      <p:transition spd="slow" advTm="30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>
                <a:cs typeface="B Yagut" panose="00000400000000000000" pitchFamily="2" charset="-78"/>
              </a:rPr>
              <a:t>تنظیم و سازمان </a:t>
            </a:r>
            <a:r>
              <a:rPr lang="fa-IR" sz="4000" dirty="0" smtClean="0">
                <a:cs typeface="B Yagut" panose="00000400000000000000" pitchFamily="2" charset="-78"/>
              </a:rPr>
              <a:t>دهی: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9858"/>
            <a:ext cx="10515600" cy="4905487"/>
          </a:xfrm>
        </p:spPr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v"/>
            </a:pPr>
            <a:endParaRPr lang="fa-IR" dirty="0" smtClean="0"/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توجه به سازگاری اجزای گزارش با هدف گزارش </a:t>
            </a:r>
          </a:p>
          <a:p>
            <a:pPr algn="r" rtl="1">
              <a:buFont typeface="Wingdings" panose="05000000000000000000" pitchFamily="2" charset="2"/>
              <a:buChar char="v"/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 ساختار گزارش: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dirty="0" smtClean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مقدمه: قابل فهم و معنادار، ایجاد علاقه و انتظاردر خواننده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 smtClean="0">
                <a:cs typeface="B Yagut" panose="00000400000000000000" pitchFamily="2" charset="-78"/>
              </a:rPr>
              <a:t> بدنه اصلی : محل ارائه آمار، داده ها و تحلیل و تفسیر آنها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پایان گزارش: نتیجه گیری و پیشنهادها</a:t>
            </a:r>
          </a:p>
          <a:p>
            <a:pPr marL="0" indent="0" algn="r" rtl="1">
              <a:buNone/>
            </a:pP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رعایت ترتیب منطقی در گزارش نویسی</a:t>
            </a: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0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706"/>
    </mc:Choice>
    <mc:Fallback xmlns="">
      <p:transition spd="slow" advTm="144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4000" dirty="0" smtClean="0">
                <a:cs typeface="B Yagut" panose="00000400000000000000" pitchFamily="2" charset="-78"/>
              </a:rPr>
              <a:t>نگارش:</a:t>
            </a:r>
            <a:r>
              <a:rPr lang="fa-IR" dirty="0" smtClean="0">
                <a:cs typeface="B Yagut" panose="00000400000000000000" pitchFamily="2" charset="-78"/>
              </a:rPr>
              <a:t> 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r" rtl="1">
              <a:buFont typeface="Wingdings" panose="05000000000000000000" pitchFamily="2" charset="2"/>
              <a:buChar char="v"/>
            </a:pPr>
            <a:endParaRPr lang="fa-IR" dirty="0" smtClean="0"/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3000" dirty="0">
                <a:cs typeface="B Yagut" panose="00000400000000000000" pitchFamily="2" charset="-78"/>
              </a:rPr>
              <a:t> </a:t>
            </a:r>
            <a:r>
              <a:rPr lang="fa-IR" sz="3000" dirty="0" smtClean="0">
                <a:cs typeface="B Yagut" panose="00000400000000000000" pitchFamily="2" charset="-78"/>
              </a:rPr>
              <a:t>تهیه پیش نویس </a:t>
            </a:r>
          </a:p>
          <a:p>
            <a:pPr algn="r" rtl="1">
              <a:buFont typeface="Wingdings" panose="05000000000000000000" pitchFamily="2" charset="2"/>
              <a:buChar char="v"/>
            </a:pPr>
            <a:endParaRPr lang="fa-IR" sz="30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3000" dirty="0" smtClean="0">
                <a:cs typeface="B Yagut" panose="00000400000000000000" pitchFamily="2" charset="-78"/>
              </a:rPr>
              <a:t> سبک گزارش </a:t>
            </a:r>
          </a:p>
          <a:p>
            <a:pPr marL="0" indent="0" algn="r" rtl="1">
              <a:buNone/>
            </a:pPr>
            <a:endParaRPr lang="fa-IR" sz="30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3000" dirty="0" smtClean="0">
                <a:cs typeface="B Yagut" panose="00000400000000000000" pitchFamily="2" charset="-78"/>
              </a:rPr>
              <a:t> چگونگی بکار بردن واژه ها </a:t>
            </a:r>
          </a:p>
          <a:p>
            <a:pPr marL="0" indent="0" algn="r" rtl="1">
              <a:buNone/>
            </a:pPr>
            <a:endParaRPr lang="fa-IR" sz="30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3000" dirty="0" smtClean="0">
                <a:cs typeface="B Yagut" panose="00000400000000000000" pitchFamily="2" charset="-78"/>
              </a:rPr>
              <a:t> جمله </a:t>
            </a:r>
          </a:p>
          <a:p>
            <a:pPr algn="r" rtl="1">
              <a:buFont typeface="Wingdings" panose="05000000000000000000" pitchFamily="2" charset="2"/>
              <a:buChar char="v"/>
            </a:pPr>
            <a:endParaRPr lang="fa-IR" sz="30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3000" dirty="0" smtClean="0">
                <a:cs typeface="B Yagut" panose="00000400000000000000" pitchFamily="2" charset="-78"/>
              </a:rPr>
              <a:t> پاراگراف</a:t>
            </a:r>
            <a:endParaRPr lang="en-US" sz="3000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65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434"/>
    </mc:Choice>
    <mc:Fallback xmlns="">
      <p:transition spd="slow" advTm="136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4000" dirty="0">
                <a:cs typeface="B Yagut" panose="00000400000000000000" pitchFamily="2" charset="-78"/>
              </a:rPr>
              <a:t>بازبینی، اصلاح و تهیه </a:t>
            </a:r>
            <a:r>
              <a:rPr lang="fa-IR" sz="4000" dirty="0" smtClean="0">
                <a:cs typeface="B Yagut" panose="00000400000000000000" pitchFamily="2" charset="-78"/>
              </a:rPr>
              <a:t>متن: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endParaRPr lang="fa-IR" dirty="0" smtClean="0"/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/>
              <a:t> </a:t>
            </a:r>
            <a:r>
              <a:rPr lang="fa-IR" dirty="0">
                <a:cs typeface="B Yagut" panose="00000400000000000000" pitchFamily="2" charset="-78"/>
              </a:rPr>
              <a:t>این مرحله، آخرین بخش تهیه ی گزارش است. در این بخش از کار، گزارشگر باید تمام مطالب را یک بار دیگر بازبینی ، و ایراد های آن را اصلاح کند.</a:t>
            </a:r>
          </a:p>
          <a:p>
            <a:pPr algn="r" rtl="1">
              <a:buFont typeface="Wingdings" panose="05000000000000000000" pitchFamily="2" charset="2"/>
              <a:buChar char="v"/>
            </a:pPr>
            <a:endParaRPr lang="fa-IR" dirty="0"/>
          </a:p>
          <a:p>
            <a:pPr algn="r" rtl="1">
              <a:buFont typeface="Wingdings" panose="05000000000000000000" pitchFamily="2" charset="2"/>
              <a:buChar char="v"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8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04"/>
    </mc:Choice>
    <mc:Fallback xmlns="">
      <p:transition spd="slow" advTm="17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Yagut" panose="00000400000000000000" pitchFamily="2" charset="-78"/>
              </a:rPr>
              <a:t>خلاصه و نتیجه گیری: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 گزارش نویسی: </a:t>
            </a:r>
          </a:p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dirty="0" smtClean="0">
                <a:cs typeface="B Yagut" panose="00000400000000000000" pitchFamily="2" charset="-78"/>
              </a:rPr>
              <a:t>مراحل گزارش رسمی و اداری: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>
                <a:cs typeface="B Yagut" panose="00000400000000000000" pitchFamily="2" charset="-78"/>
              </a:rPr>
              <a:t> برنامه ریزی  ، تدارک و مقدمات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 smtClean="0">
                <a:cs typeface="B Yagut" panose="00000400000000000000" pitchFamily="2" charset="-78"/>
              </a:rPr>
              <a:t>تنظیم </a:t>
            </a:r>
            <a:r>
              <a:rPr lang="fa-IR" sz="2500" dirty="0">
                <a:cs typeface="B Yagut" panose="00000400000000000000" pitchFamily="2" charset="-78"/>
              </a:rPr>
              <a:t>و </a:t>
            </a:r>
            <a:r>
              <a:rPr lang="fa-IR" sz="2500" dirty="0" smtClean="0">
                <a:cs typeface="B Yagut" panose="00000400000000000000" pitchFamily="2" charset="-78"/>
              </a:rPr>
              <a:t>سازمان</a:t>
            </a:r>
            <a:endParaRPr lang="fa-IR" sz="25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>
                <a:cs typeface="B Yagut" panose="00000400000000000000" pitchFamily="2" charset="-78"/>
              </a:rPr>
              <a:t> نگارش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 smtClean="0">
                <a:cs typeface="B Yagut" panose="00000400000000000000" pitchFamily="2" charset="-78"/>
              </a:rPr>
              <a:t>بازبینی</a:t>
            </a:r>
            <a:r>
              <a:rPr lang="fa-IR" sz="2500" dirty="0">
                <a:cs typeface="B Yagut" panose="00000400000000000000" pitchFamily="2" charset="-78"/>
              </a:rPr>
              <a:t>، اصلاح و تهیه متن</a:t>
            </a:r>
          </a:p>
          <a:p>
            <a:pPr algn="r" rtl="1">
              <a:buFont typeface="Wingdings" panose="05000000000000000000" pitchFamily="2" charset="2"/>
              <a:buChar char="ü"/>
            </a:pP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ü"/>
            </a:pP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795426"/>
            <a:ext cx="5181600" cy="4351338"/>
          </a:xfrm>
        </p:spPr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 نامه نگاری: </a:t>
            </a:r>
          </a:p>
          <a:p>
            <a:pPr marL="0" indent="0" algn="r" rtl="1">
              <a:buNone/>
            </a:pPr>
            <a:r>
              <a:rPr lang="fa-IR" dirty="0" smtClean="0">
                <a:cs typeface="B Yagut" panose="00000400000000000000" pitchFamily="2" charset="-78"/>
              </a:rPr>
              <a:t>اجزای نامه اداری: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 smtClean="0">
                <a:cs typeface="B Yagut" panose="00000400000000000000" pitchFamily="2" charset="-78"/>
              </a:rPr>
              <a:t>سرلوحه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 smtClean="0">
                <a:cs typeface="B Yagut" panose="00000400000000000000" pitchFamily="2" charset="-78"/>
              </a:rPr>
              <a:t>عناوین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 smtClean="0">
                <a:cs typeface="B Yagut" panose="00000400000000000000" pitchFamily="2" charset="-78"/>
              </a:rPr>
              <a:t>متن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 smtClean="0">
                <a:cs typeface="B Yagut" panose="00000400000000000000" pitchFamily="2" charset="-78"/>
              </a:rPr>
              <a:t>امضاء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 smtClean="0">
                <a:cs typeface="B Yagut" panose="00000400000000000000" pitchFamily="2" charset="-78"/>
              </a:rPr>
              <a:t>گیرندگان رونوشت </a:t>
            </a:r>
          </a:p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7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89"/>
    </mc:Choice>
    <mc:Fallback xmlns="">
      <p:transition spd="slow" advTm="89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>
                <a:cs typeface="B Yagut" panose="00000400000000000000" pitchFamily="2" charset="-78"/>
              </a:rPr>
              <a:t>پرسش و </a:t>
            </a:r>
            <a:r>
              <a:rPr lang="fa-IR" sz="4000" dirty="0" smtClean="0">
                <a:cs typeface="B Yagut" panose="00000400000000000000" pitchFamily="2" charset="-78"/>
              </a:rPr>
              <a:t>تمرین: 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98494"/>
            <a:ext cx="10515600" cy="4778469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dirty="0" smtClean="0">
                <a:cs typeface="B Yagut" panose="00000400000000000000" pitchFamily="2" charset="-78"/>
              </a:rPr>
              <a:t>پرسش: </a:t>
            </a:r>
          </a:p>
          <a:p>
            <a:pPr marL="0" indent="0" algn="r" rtl="1">
              <a:buNone/>
            </a:pPr>
            <a:r>
              <a:rPr lang="fa-IR" dirty="0" smtClean="0">
                <a:cs typeface="B Yagut" panose="00000400000000000000" pitchFamily="2" charset="-78"/>
              </a:rPr>
              <a:t>1- </a:t>
            </a:r>
            <a:r>
              <a:rPr lang="fa-IR" sz="2500" dirty="0" smtClean="0">
                <a:cs typeface="B Yagut" panose="00000400000000000000" pitchFamily="2" charset="-78"/>
              </a:rPr>
              <a:t>کدام جزء از اجزای نامه رسمی،رکن اساسی نامه محسوب می شود؟</a:t>
            </a: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2- استفاده از بند یا پاراگراف در گزارش چه امتیازهایی دارد؟</a:t>
            </a:r>
          </a:p>
          <a:p>
            <a:pPr marL="0" indent="0" algn="r" rtl="1">
              <a:buNone/>
            </a:pPr>
            <a:endParaRPr lang="fa-IR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dirty="0" smtClean="0">
                <a:cs typeface="B Yagut" panose="00000400000000000000" pitchFamily="2" charset="-78"/>
              </a:rPr>
              <a:t>تمرین: </a:t>
            </a: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1-  یک نامه اداری با موضوع  درخواست مرخصی بدون حقوق با رعایت تمام نکات بنویسید.</a:t>
            </a: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2- یک گزارش در خصوص غربالگری کوید 19و کلیه اقدامات انجام یافته برای سه ماه پیش  تدوین کنید.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9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18"/>
    </mc:Choice>
    <mc:Fallback xmlns="">
      <p:transition spd="slow" advTm="67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>
                <a:cs typeface="B Yagut" panose="00000400000000000000" pitchFamily="2" charset="-78"/>
              </a:rPr>
              <a:t>فهرست منابع</a:t>
            </a:r>
            <a:endParaRPr lang="fa-I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فارسی عمومی ( برگزیده متون فارسی و آیین نگارش – ویرایش سوم – دکتر حسن ذوالفقاری )</a:t>
            </a:r>
          </a:p>
          <a:p>
            <a:pPr marL="0" indent="0" algn="r" rtl="1">
              <a:buNone/>
            </a:pPr>
            <a:endParaRPr lang="fa-IR" sz="25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کیمیای سخن ( برگزیده متون نظم و نثر فارسی – درسنامه دانشگاهی – تالیف دکتر مرتضی چرمگی عمرانی و نعمت الله پناهی  )</a:t>
            </a:r>
            <a:endParaRPr lang="fa-IR" sz="2500" dirty="0"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5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25"/>
    </mc:Choice>
    <mc:Fallback xmlns="">
      <p:transition spd="slow" advTm="16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407104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لطفاً نظرات و پیشنهادات خود پیرامون این بسته آموزشی را به آدرس زیر ارسال کنید</a:t>
            </a:r>
            <a:endParaRPr lang="fa-I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975428"/>
            <a:ext cx="10515600" cy="3643085"/>
          </a:xfrm>
        </p:spPr>
        <p:txBody>
          <a:bodyPr/>
          <a:lstStyle/>
          <a:p>
            <a:pPr marL="0" indent="0" algn="r" rtl="1">
              <a:buNone/>
            </a:pPr>
            <a:r>
              <a:rPr lang="fa-IR" sz="2500" dirty="0">
                <a:cs typeface="B Yagut" panose="00000400000000000000" pitchFamily="2" charset="-78"/>
              </a:rPr>
              <a:t> دانشگاه علوم پزشکی و خدمات بهداشتی درمانی </a:t>
            </a:r>
            <a:r>
              <a:rPr lang="fa-IR" sz="2500" dirty="0" smtClean="0">
                <a:cs typeface="B Yagut" panose="00000400000000000000" pitchFamily="2" charset="-78"/>
              </a:rPr>
              <a:t>تبریز،مرکز آموزش بهورزی شهرستان بناب</a:t>
            </a:r>
          </a:p>
          <a:p>
            <a:pPr marL="0" indent="0" algn="r" rtl="1">
              <a:buNone/>
            </a:pPr>
            <a:endParaRPr lang="fa-IR" dirty="0">
              <a:cs typeface="B Yagut" panose="00000400000000000000" pitchFamily="2" charset="-78"/>
            </a:endParaRPr>
          </a:p>
          <a:p>
            <a:pPr marL="0" indent="0" algn="ctr" rtl="1">
              <a:buNone/>
            </a:pPr>
            <a:r>
              <a:rPr lang="fa-IR" dirty="0">
                <a:cs typeface="B Yagut" panose="00000400000000000000" pitchFamily="2" charset="-78"/>
              </a:rPr>
              <a:t> پست </a:t>
            </a:r>
            <a:r>
              <a:rPr lang="fa-IR" dirty="0" smtClean="0">
                <a:cs typeface="B Yagut" panose="00000400000000000000" pitchFamily="2" charset="-78"/>
              </a:rPr>
              <a:t>الکترونیک</a:t>
            </a:r>
            <a:endParaRPr lang="en-US" dirty="0" smtClean="0">
              <a:cs typeface="B Yagut" panose="00000400000000000000" pitchFamily="2" charset="-78"/>
            </a:endParaRPr>
          </a:p>
          <a:p>
            <a:pPr marL="0" lvl="0" indent="0" algn="ctr" rtl="1">
              <a:buNone/>
            </a:pPr>
            <a:r>
              <a:rPr lang="en-US" dirty="0">
                <a:solidFill>
                  <a:prstClr val="black"/>
                </a:solidFill>
                <a:cs typeface="B Yagut" panose="00000400000000000000" pitchFamily="2" charset="-78"/>
              </a:rPr>
              <a:t>Jfarahishahgoli@gmail.com</a:t>
            </a:r>
            <a:endParaRPr lang="fa-IR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indent="0" algn="ctr" rtl="1">
              <a:buNone/>
            </a:pPr>
            <a:endParaRPr lang="fa-IR" dirty="0" smtClean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22"/>
    </mc:Choice>
    <mc:Fallback xmlns="">
      <p:transition spd="slow" advTm="13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>
                <a:solidFill>
                  <a:prstClr val="black"/>
                </a:solidFill>
                <a:latin typeface="Calibri"/>
                <a:cs typeface="B Yagut" panose="00000400000000000000" pitchFamily="2" charset="-78"/>
              </a:rPr>
              <a:t>اهداف آموزشی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r" rtl="1">
              <a:buFont typeface="Wingdings" panose="05000000000000000000" pitchFamily="2" charset="2"/>
              <a:buChar char="v"/>
            </a:pPr>
            <a:endParaRPr lang="fa-IR" sz="27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700" dirty="0" smtClean="0">
                <a:cs typeface="B Yagut" panose="00000400000000000000" pitchFamily="2" charset="-78"/>
              </a:rPr>
              <a:t>  </a:t>
            </a:r>
            <a:r>
              <a:rPr lang="fa-IR" sz="3000" dirty="0">
                <a:cs typeface="B Yagut" panose="00000400000000000000" pitchFamily="2" charset="-78"/>
              </a:rPr>
              <a:t>انتظار می‌رود فراگیران پس از مطالعه این درس بتوانند : </a:t>
            </a:r>
            <a:r>
              <a:rPr lang="fa-IR" sz="3000" dirty="0" smtClean="0">
                <a:cs typeface="B Yagut" panose="00000400000000000000" pitchFamily="2" charset="-78"/>
              </a:rPr>
              <a:t> </a:t>
            </a:r>
          </a:p>
          <a:p>
            <a:pPr marL="0" indent="0" algn="r" rtl="1">
              <a:buNone/>
            </a:pPr>
            <a:endParaRPr lang="fa-IR" sz="27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700" dirty="0" smtClean="0">
                <a:cs typeface="B Yagut" panose="00000400000000000000" pitchFamily="2" charset="-78"/>
              </a:rPr>
              <a:t> نامه و نامه نگاری را تعریف کنند.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700" dirty="0">
                <a:cs typeface="B Yagut" panose="00000400000000000000" pitchFamily="2" charset="-78"/>
              </a:rPr>
              <a:t> </a:t>
            </a:r>
            <a:r>
              <a:rPr lang="fa-IR" sz="2700" dirty="0" smtClean="0">
                <a:cs typeface="B Yagut" panose="00000400000000000000" pitchFamily="2" charset="-78"/>
              </a:rPr>
              <a:t>انواع نامه را نام ببرند.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700" dirty="0" smtClean="0">
                <a:cs typeface="B Yagut" panose="00000400000000000000" pitchFamily="2" charset="-78"/>
              </a:rPr>
              <a:t>ویژگی های کلی نامه رسمی و اداری را توضیح دهند.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700" dirty="0">
                <a:cs typeface="B Yagut" panose="00000400000000000000" pitchFamily="2" charset="-78"/>
              </a:rPr>
              <a:t> </a:t>
            </a:r>
            <a:r>
              <a:rPr lang="fa-IR" sz="2700" dirty="0" smtClean="0">
                <a:cs typeface="B Yagut" panose="00000400000000000000" pitchFamily="2" charset="-78"/>
              </a:rPr>
              <a:t>اجزای نامه رسمی و اداری را توضیح دهند.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700" dirty="0">
                <a:cs typeface="B Yagut" panose="00000400000000000000" pitchFamily="2" charset="-78"/>
              </a:rPr>
              <a:t> </a:t>
            </a:r>
            <a:r>
              <a:rPr lang="fa-IR" sz="2700" dirty="0" smtClean="0">
                <a:cs typeface="B Yagut" panose="00000400000000000000" pitchFamily="2" charset="-78"/>
              </a:rPr>
              <a:t>اندازه و ابعاد نامه را توضیح دهند.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700" dirty="0">
                <a:cs typeface="B Yagut" panose="00000400000000000000" pitchFamily="2" charset="-78"/>
              </a:rPr>
              <a:t> </a:t>
            </a:r>
            <a:r>
              <a:rPr lang="fa-IR" sz="2700" dirty="0" smtClean="0">
                <a:cs typeface="B Yagut" panose="00000400000000000000" pitchFamily="2" charset="-78"/>
              </a:rPr>
              <a:t>یک نمونه نامه رسمی با رعایت تمام نکات نامه نگاری تدوین کنند.</a:t>
            </a:r>
            <a:endParaRPr lang="fa-IR" sz="27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dirty="0" smtClean="0"/>
              <a:t>    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2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18"/>
    </mc:Choice>
    <mc:Fallback xmlns="">
      <p:transition spd="slow" advTm="36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Yagut" panose="00000400000000000000" pitchFamily="2" charset="-78"/>
              </a:rPr>
              <a:t>ادامه: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fa-IR" dirty="0" smtClean="0"/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 گزارش نویسی را تعریف کرده و انواع آن را نام ببرند.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گزارش های رسمی و اداری را توضیح دهند.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نکات مورد توجه در گزارش نویسی را توضیح دهند.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مراحل گزارش نویسی را توضیح دهند.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یک نمونه گزارش اداری در حیطه کاری خود با رعایت تمام نکات گزارش نویسی بنویسند.</a:t>
            </a:r>
          </a:p>
          <a:p>
            <a:pPr algn="r" rtl="1">
              <a:buFont typeface="Wingdings" panose="05000000000000000000" pitchFamily="2" charset="2"/>
              <a:buChar char="v"/>
            </a:pP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0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23"/>
    </mc:Choice>
    <mc:Fallback xmlns="">
      <p:transition spd="slow" advTm="36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Yagut" panose="00000400000000000000" pitchFamily="2" charset="-78"/>
              </a:rPr>
              <a:t>فهرست عناوین: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67543"/>
            <a:ext cx="5181600" cy="4609420"/>
          </a:xfrm>
        </p:spPr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>
                <a:cs typeface="B Yagut" panose="00000400000000000000" pitchFamily="2" charset="-78"/>
              </a:rPr>
              <a:t>گزارش نویسی و انواع آن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>
                <a:cs typeface="B Yagut" panose="00000400000000000000" pitchFamily="2" charset="-78"/>
              </a:rPr>
              <a:t> گزارش رسمی و اداری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>
                <a:cs typeface="B Yagut" panose="00000400000000000000" pitchFamily="2" charset="-78"/>
              </a:rPr>
              <a:t> نکات گزارش نویسی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>
                <a:cs typeface="B Yagut" panose="00000400000000000000" pitchFamily="2" charset="-78"/>
              </a:rPr>
              <a:t>مراحل گزارش نویسی: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 smtClean="0">
                <a:cs typeface="B Yagut" panose="00000400000000000000" pitchFamily="2" charset="-78"/>
              </a:rPr>
              <a:t>برنامه </a:t>
            </a:r>
            <a:r>
              <a:rPr lang="fa-IR" sz="2500" dirty="0">
                <a:cs typeface="B Yagut" panose="00000400000000000000" pitchFamily="2" charset="-78"/>
              </a:rPr>
              <a:t>ریزی  ، تدارک و مقدمات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>
                <a:cs typeface="B Yagut" panose="00000400000000000000" pitchFamily="2" charset="-78"/>
              </a:rPr>
              <a:t>تنظیم و سازمان دهی(مهم ترین مرحله)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>
                <a:cs typeface="B Yagut" panose="00000400000000000000" pitchFamily="2" charset="-78"/>
              </a:rPr>
              <a:t> نگارش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>
                <a:cs typeface="B Yagut" panose="00000400000000000000" pitchFamily="2" charset="-78"/>
              </a:rPr>
              <a:t>بازبینی، اصلاح و تهیه متن</a:t>
            </a:r>
          </a:p>
          <a:p>
            <a:pPr marL="0" indent="0" algn="r" rtl="1">
              <a:buNone/>
            </a:pP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67543"/>
            <a:ext cx="5181600" cy="4609420"/>
          </a:xfrm>
        </p:spPr>
        <p:txBody>
          <a:bodyPr>
            <a:noAutofit/>
          </a:bodyPr>
          <a:lstStyle/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 تعریف نامه و نامه نگاری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انواع نامه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ویژگی های نامه رسمی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اجزای نامه رسمی و اداری: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سرلوحه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عناوین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متن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 smtClean="0">
                <a:cs typeface="B Yagut" panose="00000400000000000000" pitchFamily="2" charset="-78"/>
              </a:rPr>
              <a:t> امضاء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گیرندگان رونوشت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اندازه و ابعاد نامه</a:t>
            </a:r>
            <a:endParaRPr lang="en-US" sz="2500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6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10"/>
    </mc:Choice>
    <mc:Fallback xmlns="">
      <p:transition spd="slow" advTm="49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Yagut" panose="00000400000000000000" pitchFamily="2" charset="-78"/>
              </a:rPr>
              <a:t> نامه نگاری: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buFont typeface="Wingdings" panose="05000000000000000000" pitchFamily="2" charset="2"/>
              <a:buChar char="v"/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 تعریف نامه نگاری: </a:t>
            </a:r>
            <a:r>
              <a:rPr lang="fa-IR" sz="2500" dirty="0" smtClean="0">
                <a:cs typeface="B Yagut" panose="00000400000000000000" pitchFamily="2" charset="-78"/>
              </a:rPr>
              <a:t>ارسال نوشته ای برای فرد یا افراد دیگر جهت برقراری ارتباط</a:t>
            </a:r>
          </a:p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 نامه: </a:t>
            </a:r>
            <a:r>
              <a:rPr lang="fa-IR" sz="2500" dirty="0" smtClean="0">
                <a:cs typeface="B Yagut" panose="00000400000000000000" pitchFamily="2" charset="-78"/>
              </a:rPr>
              <a:t>پیامی است نوشتنی،این پیام بر پایه شناخت گیرنده ای که از دید مکانی ،زمانی دور است طرح می شود.</a:t>
            </a:r>
            <a:endParaRPr lang="en-US" sz="2500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5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549"/>
    </mc:Choice>
    <mc:Fallback xmlns="">
      <p:transition spd="slow" advTm="94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Yagut" panose="00000400000000000000" pitchFamily="2" charset="-78"/>
              </a:rPr>
              <a:t> انواع نامه: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 نامه های خصوصی  :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خانوادگی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دوستانه</a:t>
            </a:r>
          </a:p>
          <a:p>
            <a:pPr algn="r" rtl="1">
              <a:buFont typeface="Wingdings" panose="05000000000000000000" pitchFamily="2" charset="2"/>
              <a:buChar char="v"/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نامه های رسمی و اداری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46"/>
    </mc:Choice>
    <mc:Fallback xmlns="">
      <p:transition spd="slow" advTm="17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Yagut" panose="00000400000000000000" pitchFamily="2" charset="-78"/>
              </a:rPr>
              <a:t> ویژگی های کلی نامه رسمی: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جامع و مانع بودن </a:t>
            </a:r>
          </a:p>
          <a:p>
            <a:pPr algn="r" rtl="1">
              <a:buFont typeface="Wingdings" panose="05000000000000000000" pitchFamily="2" charset="2"/>
              <a:buChar char="v"/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 رسمی بودن </a:t>
            </a:r>
          </a:p>
          <a:p>
            <a:pPr algn="r" rtl="1">
              <a:buFont typeface="Wingdings" panose="05000000000000000000" pitchFamily="2" charset="2"/>
              <a:buChar char="v"/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 هماهنگی با وضعیت </a:t>
            </a: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242"/>
    </mc:Choice>
    <mc:Fallback xmlns="">
      <p:transition spd="slow" advTm="93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Yagut" panose="00000400000000000000" pitchFamily="2" charset="-78"/>
              </a:rPr>
              <a:t> </a:t>
            </a:r>
            <a:r>
              <a:rPr lang="fa-IR" sz="4000" dirty="0" smtClean="0">
                <a:cs typeface="B Yagut" panose="00000400000000000000" pitchFamily="2" charset="-78"/>
              </a:rPr>
              <a:t>اجزای نامه رسمی و اداری: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78356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endParaRPr lang="en-US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en-US" dirty="0" smtClean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سرلوحه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en-US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عناوین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en-US" dirty="0">
                <a:cs typeface="B Yagut" panose="00000400000000000000" pitchFamily="2" charset="-78"/>
              </a:rPr>
              <a:t> </a:t>
            </a:r>
            <a:r>
              <a:rPr lang="en-US" dirty="0" smtClean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متن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en-US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امضاء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en-US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گیرندگان رونوشت</a:t>
            </a:r>
          </a:p>
          <a:p>
            <a:pPr algn="r" rtl="1">
              <a:buFont typeface="Wingdings" panose="05000000000000000000" pitchFamily="2" charset="2"/>
              <a:buChar char="v"/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92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12"/>
    </mc:Choice>
    <mc:Fallback xmlns="">
      <p:transition spd="slow" advTm="25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4af39a264d89e3bb629db4f0e4108292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35bb9d9f56ce78ac5dc946025746db5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تبریز</_x062f__x0627__x0646__x0634__x06af__x0627__x0647_>
    <_x0646__x0648__x0639__x0020__x062d__x06cc__x0637__x0647_ xmlns="12fdc5dc-769e-4543-b10d-fbea3dac4417">سایر موارد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5NN7CDR5NKU2-831-617</_dlc_DocId>
    <_dlc_DocIdUrl xmlns="1047730d-92e1-4018-9084-d932fd3a7f58">
      <Url>http://www.health.gov.ir/hnd/_layouts/DocIdRedir.aspx?ID=5NN7CDR5NKU2-831-617</Url>
      <Description>5NN7CDR5NKU2-831-617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37BE3F48-554F-4BBC-9B90-2030D1D201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57B4A43-9713-4611-AB85-CE405933744D}">
  <ds:schemaRefs>
    <ds:schemaRef ds:uri="http://schemas.microsoft.com/office/2006/documentManagement/types"/>
    <ds:schemaRef ds:uri="http://purl.org/dc/terms/"/>
    <ds:schemaRef ds:uri="http://www.w3.org/XML/1998/namespace"/>
    <ds:schemaRef ds:uri="http://purl.org/dc/elements/1.1/"/>
    <ds:schemaRef ds:uri="1047730d-92e1-4018-9084-d932fd3a7f58"/>
    <ds:schemaRef ds:uri="http://purl.org/dc/dcmitype/"/>
    <ds:schemaRef ds:uri="12fdc5dc-769e-4543-b10d-fbea3dac4417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320F2215-49EB-4240-A829-D2F9A3912B1D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2CC5EFE7-6DE3-48F9-8FE6-E070FD71E196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1035</Words>
  <Application>Microsoft Office PowerPoint</Application>
  <PresentationFormat>Widescreen</PresentationFormat>
  <Paragraphs>219</Paragraphs>
  <Slides>27</Slides>
  <Notes>0</Notes>
  <HiddenSlides>0</HiddenSlides>
  <MMClips>27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B Yagut</vt:lpstr>
      <vt:lpstr>Calibri</vt:lpstr>
      <vt:lpstr>Calibri Light</vt:lpstr>
      <vt:lpstr>Times New Roman</vt:lpstr>
      <vt:lpstr>Wingdings</vt:lpstr>
      <vt:lpstr>Office Theme</vt:lpstr>
      <vt:lpstr> آیین نگارش</vt:lpstr>
      <vt:lpstr>مشخصات سند</vt:lpstr>
      <vt:lpstr>اهداف آموزشی</vt:lpstr>
      <vt:lpstr>ادامه:</vt:lpstr>
      <vt:lpstr>فهرست عناوین:</vt:lpstr>
      <vt:lpstr> نامه نگاری:</vt:lpstr>
      <vt:lpstr> انواع نامه:</vt:lpstr>
      <vt:lpstr> ویژگی های کلی نامه رسمی:</vt:lpstr>
      <vt:lpstr> اجزای نامه رسمی و اداری:</vt:lpstr>
      <vt:lpstr> سرلوحه:</vt:lpstr>
      <vt:lpstr>عناوین نامه:</vt:lpstr>
      <vt:lpstr>متن نامه: </vt:lpstr>
      <vt:lpstr>امضای نامه: </vt:lpstr>
      <vt:lpstr>گیرندگان رونوشت:</vt:lpstr>
      <vt:lpstr>اندازه و ابعاد نامه:</vt:lpstr>
      <vt:lpstr>گزارش نویسی:</vt:lpstr>
      <vt:lpstr>گزارش رسمی و اداری:</vt:lpstr>
      <vt:lpstr>نکاتی که باید در گزارش نویسی به آن توجه کرد:</vt:lpstr>
      <vt:lpstr>مراحل گزارش نویسی:</vt:lpstr>
      <vt:lpstr> برنامه ریزی  ، تدارک و مقدمات: </vt:lpstr>
      <vt:lpstr>تنظیم و سازمان دهی:</vt:lpstr>
      <vt:lpstr>نگارش: </vt:lpstr>
      <vt:lpstr>بازبینی، اصلاح و تهیه متن: </vt:lpstr>
      <vt:lpstr>خلاصه و نتیجه گیری:</vt:lpstr>
      <vt:lpstr>پرسش و تمرین: </vt:lpstr>
      <vt:lpstr>فهرست منابع</vt:lpstr>
      <vt:lpstr>لطفاً نظرات و پیشنهادات خود پیرامون این بسته آموزشی را به آدرس زیر ارسال کنید</vt:lpstr>
    </vt:vector>
  </TitlesOfParts>
  <Company>Novin Pendar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mehran</dc:creator>
  <cp:lastModifiedBy>Sima Jalali</cp:lastModifiedBy>
  <cp:revision>107</cp:revision>
  <dcterms:created xsi:type="dcterms:W3CDTF">2007-12-31T23:57:30Z</dcterms:created>
  <dcterms:modified xsi:type="dcterms:W3CDTF">2020-06-08T09:18:31Z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2273a14c-a033-4dbb-83c4-17e3606dcb76</vt:lpwstr>
  </property>
</Properties>
</file>