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2"/>
  </p:notesMasterIdLst>
  <p:sldIdLst>
    <p:sldId id="335" r:id="rId6"/>
    <p:sldId id="347" r:id="rId7"/>
    <p:sldId id="336" r:id="rId8"/>
    <p:sldId id="338" r:id="rId9"/>
    <p:sldId id="436" r:id="rId10"/>
    <p:sldId id="437" r:id="rId11"/>
    <p:sldId id="259" r:id="rId12"/>
    <p:sldId id="438" r:id="rId13"/>
    <p:sldId id="439" r:id="rId14"/>
    <p:sldId id="451" r:id="rId15"/>
    <p:sldId id="452" r:id="rId16"/>
    <p:sldId id="453" r:id="rId17"/>
    <p:sldId id="440" r:id="rId18"/>
    <p:sldId id="441" r:id="rId19"/>
    <p:sldId id="390" r:id="rId20"/>
    <p:sldId id="442" r:id="rId21"/>
    <p:sldId id="443" r:id="rId22"/>
    <p:sldId id="444" r:id="rId23"/>
    <p:sldId id="445" r:id="rId24"/>
    <p:sldId id="447" r:id="rId25"/>
    <p:sldId id="449" r:id="rId26"/>
    <p:sldId id="450" r:id="rId27"/>
    <p:sldId id="370" r:id="rId28"/>
    <p:sldId id="376" r:id="rId29"/>
    <p:sldId id="377" r:id="rId30"/>
    <p:sldId id="378" r:id="rId31"/>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a:t>
            </a:r>
            <a:r>
              <a:rPr lang="en-US" dirty="0" smtClean="0">
                <a:cs typeface="B Yagut" panose="00000400000000000000" pitchFamily="2" charset="-78"/>
              </a:rPr>
              <a:t>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مقدماتی با نرم افزار </a:t>
            </a:r>
            <a:r>
              <a:rPr lang="en-US" sz="2500" dirty="0" smtClean="0">
                <a:cs typeface="B Yagut" panose="00000400000000000000" pitchFamily="2" charset="-78"/>
              </a:rPr>
              <a:t>Excel 2016</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024" y="1177864"/>
            <a:ext cx="11860305" cy="5330512"/>
          </a:xfrm>
        </p:spPr>
        <p:txBody>
          <a:bodyPr>
            <a:normAutofit/>
          </a:bodyPr>
          <a:lstStyle/>
          <a:p>
            <a:pPr marL="0" indent="0" algn="just">
              <a:lnSpc>
                <a:spcPct val="100000"/>
              </a:lnSpc>
              <a:buNone/>
            </a:pPr>
            <a:r>
              <a:rPr lang="fa-IR" sz="2500" dirty="0" smtClean="0">
                <a:cs typeface="B Yagut" panose="00000400000000000000" pitchFamily="2" charset="-78"/>
              </a:rPr>
              <a:t>منوی </a:t>
            </a:r>
            <a:r>
              <a:rPr lang="en-US" sz="2500" dirty="0" smtClean="0">
                <a:cs typeface="B Yagut" panose="00000400000000000000" pitchFamily="2" charset="-78"/>
              </a:rPr>
              <a:t> </a:t>
            </a:r>
            <a:r>
              <a:rPr lang="en-US" sz="2500" dirty="0">
                <a:cs typeface="B Yagut" panose="00000400000000000000" pitchFamily="2" charset="-78"/>
              </a:rPr>
              <a:t>Home</a:t>
            </a:r>
            <a:r>
              <a:rPr lang="fa-IR" sz="2500" dirty="0">
                <a:cs typeface="B Yagut" panose="00000400000000000000" pitchFamily="2" charset="-78"/>
              </a:rPr>
              <a:t> : ویرایشی </a:t>
            </a:r>
            <a:endParaRPr lang="fa-IR" sz="2500" dirty="0" smtClean="0">
              <a:cs typeface="B Yagut" panose="00000400000000000000" pitchFamily="2" charset="-78"/>
            </a:endParaRP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endParaRPr lang="fa-IR" sz="2500" dirty="0">
              <a:cs typeface="B Yagut" panose="00000400000000000000" pitchFamily="2" charset="-78"/>
            </a:endParaRP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endParaRPr lang="fa-IR" sz="2500" dirty="0" smtClean="0">
              <a:cs typeface="B Yagut" panose="00000400000000000000" pitchFamily="2" charset="-78"/>
            </a:endParaRPr>
          </a:p>
          <a:p>
            <a:pPr marL="0" indent="0" algn="just">
              <a:lnSpc>
                <a:spcPct val="100000"/>
              </a:lnSpc>
              <a:buNone/>
            </a:pPr>
            <a:r>
              <a:rPr lang="fa-IR" sz="2500" dirty="0" smtClean="0">
                <a:cs typeface="B Yagut" panose="00000400000000000000" pitchFamily="2" charset="-78"/>
              </a:rPr>
              <a:t>منوی </a:t>
            </a:r>
            <a:r>
              <a:rPr lang="en-US" sz="2500" dirty="0" smtClean="0">
                <a:cs typeface="B Yagut" panose="00000400000000000000" pitchFamily="2" charset="-78"/>
              </a:rPr>
              <a:t>Insert</a:t>
            </a:r>
            <a:r>
              <a:rPr lang="fa-IR" sz="2500" dirty="0" smtClean="0">
                <a:cs typeface="B Yagut" panose="00000400000000000000" pitchFamily="2" charset="-78"/>
              </a:rPr>
              <a:t> : درج جدول و اشیا </a:t>
            </a:r>
            <a:endParaRPr lang="fa-IR" sz="2500" dirty="0">
              <a:cs typeface="B Yagut" panose="00000400000000000000" pitchFamily="2" charset="-78"/>
            </a:endParaRPr>
          </a:p>
        </p:txBody>
      </p:sp>
      <p:sp>
        <p:nvSpPr>
          <p:cNvPr id="4" name="Content Placeholder 2"/>
          <p:cNvSpPr txBox="1">
            <a:spLocks/>
          </p:cNvSpPr>
          <p:nvPr/>
        </p:nvSpPr>
        <p:spPr>
          <a:xfrm>
            <a:off x="4288665" y="-66898"/>
            <a:ext cx="7230045" cy="169245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4400" dirty="0" smtClean="0">
                <a:cs typeface="B Yagut" panose="00000400000000000000" pitchFamily="2" charset="-78"/>
              </a:rPr>
              <a:t>معرفی منو ها</a:t>
            </a:r>
            <a:endParaRPr lang="fa-IR" sz="4400" dirty="0">
              <a:cs typeface="B Yagut" panose="00000400000000000000" pitchFamily="2" charset="-78"/>
            </a:endParaRPr>
          </a:p>
        </p:txBody>
      </p:sp>
      <p:pic>
        <p:nvPicPr>
          <p:cNvPr id="5" name="Picture 4"/>
          <p:cNvPicPr>
            <a:picLocks noChangeAspect="1"/>
          </p:cNvPicPr>
          <p:nvPr/>
        </p:nvPicPr>
        <p:blipFill>
          <a:blip r:embed="rId4"/>
          <a:stretch>
            <a:fillRect/>
          </a:stretch>
        </p:blipFill>
        <p:spPr>
          <a:xfrm>
            <a:off x="383134" y="1733128"/>
            <a:ext cx="11336084" cy="1730361"/>
          </a:xfrm>
          <a:prstGeom prst="rect">
            <a:avLst/>
          </a:prstGeom>
        </p:spPr>
      </p:pic>
      <p:pic>
        <p:nvPicPr>
          <p:cNvPr id="6" name="Picture 5"/>
          <p:cNvPicPr>
            <a:picLocks noChangeAspect="1"/>
          </p:cNvPicPr>
          <p:nvPr/>
        </p:nvPicPr>
        <p:blipFill>
          <a:blip r:embed="rId5"/>
          <a:stretch>
            <a:fillRect/>
          </a:stretch>
        </p:blipFill>
        <p:spPr>
          <a:xfrm>
            <a:off x="368113" y="4252969"/>
            <a:ext cx="11613216" cy="112585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6506" y="5928994"/>
            <a:ext cx="609600" cy="609600"/>
          </a:xfrm>
          <a:prstGeom prst="rect">
            <a:avLst/>
          </a:prstGeom>
        </p:spPr>
      </p:pic>
    </p:spTree>
    <p:extLst>
      <p:ext uri="{BB962C8B-B14F-4D97-AF65-F5344CB8AC3E}">
        <p14:creationId xmlns:p14="http://schemas.microsoft.com/office/powerpoint/2010/main" val="2397875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288665" y="-66898"/>
            <a:ext cx="7230045" cy="169245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4400" dirty="0" smtClean="0">
                <a:cs typeface="B Yagut" panose="00000400000000000000" pitchFamily="2" charset="-78"/>
              </a:rPr>
              <a:t>معرفی منو ها</a:t>
            </a:r>
            <a:endParaRPr lang="fa-IR" sz="4400" dirty="0">
              <a:cs typeface="B Yagut" panose="00000400000000000000" pitchFamily="2" charset="-78"/>
            </a:endParaRPr>
          </a:p>
        </p:txBody>
      </p:sp>
      <p:pic>
        <p:nvPicPr>
          <p:cNvPr id="7" name="Picture 6"/>
          <p:cNvPicPr>
            <a:picLocks noChangeAspect="1"/>
          </p:cNvPicPr>
          <p:nvPr/>
        </p:nvPicPr>
        <p:blipFill>
          <a:blip r:embed="rId4"/>
          <a:stretch>
            <a:fillRect/>
          </a:stretch>
        </p:blipFill>
        <p:spPr>
          <a:xfrm>
            <a:off x="260538" y="1516020"/>
            <a:ext cx="11613216" cy="1092205"/>
          </a:xfrm>
          <a:prstGeom prst="rect">
            <a:avLst/>
          </a:prstGeom>
        </p:spPr>
      </p:pic>
      <p:sp>
        <p:nvSpPr>
          <p:cNvPr id="8" name="Rectangle 7"/>
          <p:cNvSpPr/>
          <p:nvPr/>
        </p:nvSpPr>
        <p:spPr>
          <a:xfrm>
            <a:off x="5777754" y="1025387"/>
            <a:ext cx="6096000" cy="477054"/>
          </a:xfrm>
          <a:prstGeom prst="rect">
            <a:avLst/>
          </a:prstGeom>
        </p:spPr>
        <p:txBody>
          <a:bodyPr>
            <a:spAutoFit/>
          </a:bodyPr>
          <a:lstStyle/>
          <a:p>
            <a:pPr algn="just"/>
            <a:r>
              <a:rPr lang="fa-IR" sz="2500" dirty="0">
                <a:cs typeface="B Yagut" panose="00000400000000000000" pitchFamily="2" charset="-78"/>
              </a:rPr>
              <a:t>منوی </a:t>
            </a:r>
            <a:r>
              <a:rPr lang="en-US" sz="2500" dirty="0" smtClean="0">
                <a:cs typeface="B Yagut" panose="00000400000000000000" pitchFamily="2" charset="-78"/>
              </a:rPr>
              <a:t>Page Layout</a:t>
            </a:r>
            <a:r>
              <a:rPr lang="fa-IR" sz="2500" dirty="0" smtClean="0">
                <a:cs typeface="B Yagut" panose="00000400000000000000" pitchFamily="2" charset="-78"/>
              </a:rPr>
              <a:t> </a:t>
            </a:r>
            <a:r>
              <a:rPr lang="fa-IR" sz="2500" dirty="0">
                <a:cs typeface="B Yagut" panose="00000400000000000000" pitchFamily="2" charset="-78"/>
              </a:rPr>
              <a:t>: تنظیمات صفحه ، </a:t>
            </a:r>
            <a:endParaRPr lang="en-US" sz="2500" dirty="0">
              <a:cs typeface="B Yagut" panose="00000400000000000000" pitchFamily="2" charset="-78"/>
            </a:endParaRPr>
          </a:p>
        </p:txBody>
      </p:sp>
      <p:sp>
        <p:nvSpPr>
          <p:cNvPr id="9" name="Rectangle 8"/>
          <p:cNvSpPr/>
          <p:nvPr/>
        </p:nvSpPr>
        <p:spPr>
          <a:xfrm>
            <a:off x="5777754" y="2731416"/>
            <a:ext cx="6096000" cy="477054"/>
          </a:xfrm>
          <a:prstGeom prst="rect">
            <a:avLst/>
          </a:prstGeom>
        </p:spPr>
        <p:txBody>
          <a:bodyPr>
            <a:spAutoFit/>
          </a:bodyPr>
          <a:lstStyle/>
          <a:p>
            <a:pPr algn="just"/>
            <a:r>
              <a:rPr lang="fa-IR" sz="2500" dirty="0" smtClean="0">
                <a:cs typeface="B Yagut" panose="00000400000000000000" pitchFamily="2" charset="-78"/>
              </a:rPr>
              <a:t>منوی </a:t>
            </a:r>
            <a:r>
              <a:rPr lang="en-US" sz="2500" dirty="0">
                <a:cs typeface="B Yagut" panose="00000400000000000000" pitchFamily="2" charset="-78"/>
              </a:rPr>
              <a:t>Formulas</a:t>
            </a:r>
            <a:r>
              <a:rPr lang="fa-IR" sz="2500" dirty="0">
                <a:cs typeface="B Yagut" panose="00000400000000000000" pitchFamily="2" charset="-78"/>
              </a:rPr>
              <a:t> : بانک فرمول ها و </a:t>
            </a:r>
            <a:r>
              <a:rPr lang="fa-IR" sz="2500" dirty="0" smtClean="0">
                <a:cs typeface="B Yagut" panose="00000400000000000000" pitchFamily="2" charset="-78"/>
              </a:rPr>
              <a:t>توابع</a:t>
            </a:r>
            <a:endParaRPr lang="fa-IR" sz="2500" dirty="0">
              <a:cs typeface="B Yagut" panose="00000400000000000000" pitchFamily="2" charset="-78"/>
            </a:endParaRPr>
          </a:p>
        </p:txBody>
      </p:sp>
      <p:pic>
        <p:nvPicPr>
          <p:cNvPr id="10" name="Picture 9"/>
          <p:cNvPicPr>
            <a:picLocks noChangeAspect="1"/>
          </p:cNvPicPr>
          <p:nvPr/>
        </p:nvPicPr>
        <p:blipFill>
          <a:blip r:embed="rId5"/>
          <a:stretch>
            <a:fillRect/>
          </a:stretch>
        </p:blipFill>
        <p:spPr>
          <a:xfrm>
            <a:off x="502583" y="3247957"/>
            <a:ext cx="11371171" cy="1239273"/>
          </a:xfrm>
          <a:prstGeom prst="rect">
            <a:avLst/>
          </a:prstGeom>
        </p:spPr>
      </p:pic>
      <p:pic>
        <p:nvPicPr>
          <p:cNvPr id="11" name="Picture 10"/>
          <p:cNvPicPr>
            <a:picLocks noChangeAspect="1"/>
          </p:cNvPicPr>
          <p:nvPr/>
        </p:nvPicPr>
        <p:blipFill>
          <a:blip r:embed="rId6"/>
          <a:stretch>
            <a:fillRect/>
          </a:stretch>
        </p:blipFill>
        <p:spPr>
          <a:xfrm>
            <a:off x="260539" y="5444611"/>
            <a:ext cx="11613216" cy="1225130"/>
          </a:xfrm>
          <a:prstGeom prst="rect">
            <a:avLst/>
          </a:prstGeom>
        </p:spPr>
      </p:pic>
      <p:sp>
        <p:nvSpPr>
          <p:cNvPr id="13" name="Rectangle 12"/>
          <p:cNvSpPr/>
          <p:nvPr/>
        </p:nvSpPr>
        <p:spPr>
          <a:xfrm>
            <a:off x="3307976" y="4727393"/>
            <a:ext cx="8565778" cy="477054"/>
          </a:xfrm>
          <a:prstGeom prst="rect">
            <a:avLst/>
          </a:prstGeom>
        </p:spPr>
        <p:txBody>
          <a:bodyPr wrap="square">
            <a:spAutoFit/>
          </a:bodyPr>
          <a:lstStyle/>
          <a:p>
            <a:pPr algn="just"/>
            <a:r>
              <a:rPr lang="fa-IR" sz="2500" dirty="0" smtClean="0">
                <a:cs typeface="B Yagut" panose="00000400000000000000" pitchFamily="2" charset="-78"/>
              </a:rPr>
              <a:t>منوی </a:t>
            </a:r>
            <a:r>
              <a:rPr lang="en-US" sz="2500" dirty="0" smtClean="0">
                <a:cs typeface="B Yagut" panose="00000400000000000000" pitchFamily="2" charset="-78"/>
              </a:rPr>
              <a:t>Data</a:t>
            </a:r>
            <a:r>
              <a:rPr lang="fa-IR" sz="2500" dirty="0" smtClean="0">
                <a:cs typeface="B Yagut" panose="00000400000000000000" pitchFamily="2" charset="-78"/>
              </a:rPr>
              <a:t>: کار با داده ها و تنظیمات مربوط به آن و بانک های اطلاعاتی </a:t>
            </a:r>
            <a:endParaRPr lang="fa-IR" sz="2500" dirty="0">
              <a:cs typeface="B Yagut" panose="00000400000000000000" pitchFamily="2" charset="-78"/>
            </a:endParaRP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0538" y="4539566"/>
            <a:ext cx="609600" cy="609600"/>
          </a:xfrm>
          <a:prstGeom prst="rect">
            <a:avLst/>
          </a:prstGeom>
        </p:spPr>
      </p:pic>
    </p:spTree>
    <p:extLst>
      <p:ext uri="{BB962C8B-B14F-4D97-AF65-F5344CB8AC3E}">
        <p14:creationId xmlns:p14="http://schemas.microsoft.com/office/powerpoint/2010/main" val="1374772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3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288665" y="-66898"/>
            <a:ext cx="7230045" cy="169245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a-IR" sz="4400" dirty="0" smtClean="0">
                <a:cs typeface="B Yagut" panose="00000400000000000000" pitchFamily="2" charset="-78"/>
              </a:rPr>
              <a:t>معرفی منو ها</a:t>
            </a:r>
            <a:endParaRPr lang="fa-IR" sz="4400" dirty="0">
              <a:cs typeface="B Yagut" panose="00000400000000000000" pitchFamily="2" charset="-78"/>
            </a:endParaRPr>
          </a:p>
        </p:txBody>
      </p:sp>
      <p:sp>
        <p:nvSpPr>
          <p:cNvPr id="8" name="Rectangle 7"/>
          <p:cNvSpPr/>
          <p:nvPr/>
        </p:nvSpPr>
        <p:spPr>
          <a:xfrm>
            <a:off x="5777754" y="1025387"/>
            <a:ext cx="6096000" cy="477054"/>
          </a:xfrm>
          <a:prstGeom prst="rect">
            <a:avLst/>
          </a:prstGeom>
        </p:spPr>
        <p:txBody>
          <a:bodyPr>
            <a:spAutoFit/>
          </a:bodyPr>
          <a:lstStyle/>
          <a:p>
            <a:pPr algn="just"/>
            <a:r>
              <a:rPr lang="fa-IR" sz="2500" dirty="0">
                <a:cs typeface="B Yagut" panose="00000400000000000000" pitchFamily="2" charset="-78"/>
              </a:rPr>
              <a:t>منوی </a:t>
            </a:r>
            <a:r>
              <a:rPr lang="en-US" sz="2500" dirty="0" smtClean="0">
                <a:cs typeface="B Yagut" panose="00000400000000000000" pitchFamily="2" charset="-78"/>
              </a:rPr>
              <a:t>Review</a:t>
            </a:r>
            <a:r>
              <a:rPr lang="fa-IR" sz="2500" dirty="0" smtClean="0">
                <a:cs typeface="B Yagut" panose="00000400000000000000" pitchFamily="2" charset="-78"/>
              </a:rPr>
              <a:t>: مرور داده ها و دیکشنری </a:t>
            </a:r>
            <a:endParaRPr lang="en-US"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977994" y="1625552"/>
            <a:ext cx="10696382" cy="1550041"/>
          </a:xfrm>
          <a:prstGeom prst="rect">
            <a:avLst/>
          </a:prstGeom>
        </p:spPr>
      </p:pic>
      <p:sp>
        <p:nvSpPr>
          <p:cNvPr id="12" name="Rectangle 11"/>
          <p:cNvSpPr/>
          <p:nvPr/>
        </p:nvSpPr>
        <p:spPr>
          <a:xfrm>
            <a:off x="2783541" y="3445857"/>
            <a:ext cx="8735169" cy="477054"/>
          </a:xfrm>
          <a:prstGeom prst="rect">
            <a:avLst/>
          </a:prstGeom>
        </p:spPr>
        <p:txBody>
          <a:bodyPr wrap="square">
            <a:spAutoFit/>
          </a:bodyPr>
          <a:lstStyle/>
          <a:p>
            <a:pPr algn="just"/>
            <a:r>
              <a:rPr lang="fa-IR" sz="2500" dirty="0">
                <a:cs typeface="B Yagut" panose="00000400000000000000" pitchFamily="2" charset="-78"/>
              </a:rPr>
              <a:t>منوی </a:t>
            </a:r>
            <a:r>
              <a:rPr lang="en-US" sz="2500" dirty="0" smtClean="0">
                <a:cs typeface="B Yagut" panose="00000400000000000000" pitchFamily="2" charset="-78"/>
              </a:rPr>
              <a:t>View</a:t>
            </a:r>
            <a:r>
              <a:rPr lang="fa-IR" sz="2500" dirty="0" smtClean="0">
                <a:cs typeface="B Yagut" panose="00000400000000000000" pitchFamily="2" charset="-78"/>
              </a:rPr>
              <a:t> :  حالت نمایش و پنجره ها و بزرگنمایی ها ، انجماد ، ماکرو ها</a:t>
            </a:r>
            <a:endParaRPr lang="en-US" sz="2500" dirty="0">
              <a:cs typeface="B Yagut" panose="00000400000000000000" pitchFamily="2" charset="-78"/>
            </a:endParaRPr>
          </a:p>
        </p:txBody>
      </p:sp>
      <p:pic>
        <p:nvPicPr>
          <p:cNvPr id="3" name="Picture 2"/>
          <p:cNvPicPr>
            <a:picLocks noChangeAspect="1"/>
          </p:cNvPicPr>
          <p:nvPr/>
        </p:nvPicPr>
        <p:blipFill>
          <a:blip r:embed="rId5"/>
          <a:stretch>
            <a:fillRect/>
          </a:stretch>
        </p:blipFill>
        <p:spPr>
          <a:xfrm>
            <a:off x="981447" y="4019830"/>
            <a:ext cx="10575267" cy="146657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8394" y="6025837"/>
            <a:ext cx="609600" cy="609600"/>
          </a:xfrm>
          <a:prstGeom prst="rect">
            <a:avLst/>
          </a:prstGeom>
        </p:spPr>
      </p:pic>
    </p:spTree>
    <p:extLst>
      <p:ext uri="{BB962C8B-B14F-4D97-AF65-F5344CB8AC3E}">
        <p14:creationId xmlns:p14="http://schemas.microsoft.com/office/powerpoint/2010/main" val="2666343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280096"/>
            <a:ext cx="9484586" cy="835224"/>
          </a:xfrm>
          <a:noFill/>
        </p:spPr>
        <p:txBody>
          <a:bodyPr>
            <a:normAutofit/>
          </a:bodyPr>
          <a:lstStyle/>
          <a:p>
            <a:pPr algn="just">
              <a:lnSpc>
                <a:spcPct val="100000"/>
              </a:lnSpc>
            </a:pPr>
            <a:r>
              <a:rPr lang="fa-IR" sz="4400" dirty="0">
                <a:cs typeface="B Yagut" panose="00000400000000000000" pitchFamily="2" charset="-78"/>
              </a:rPr>
              <a:t>ظاهر برگه ها </a:t>
            </a:r>
            <a:r>
              <a:rPr lang="en-US" sz="4400" dirty="0">
                <a:cs typeface="B Yagut" panose="00000400000000000000" pitchFamily="2" charset="-78"/>
              </a:rPr>
              <a:t>Worksheet</a:t>
            </a:r>
          </a:p>
        </p:txBody>
      </p:sp>
      <p:sp>
        <p:nvSpPr>
          <p:cNvPr id="9" name="Subtitle 2"/>
          <p:cNvSpPr txBox="1">
            <a:spLocks/>
          </p:cNvSpPr>
          <p:nvPr/>
        </p:nvSpPr>
        <p:spPr>
          <a:xfrm>
            <a:off x="5568287" y="1338057"/>
            <a:ext cx="6250674" cy="3362732"/>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en-US" sz="2500" dirty="0" smtClean="0">
                <a:cs typeface="B Yagut" panose="00000400000000000000" pitchFamily="2" charset="-78"/>
              </a:rPr>
              <a:t>Normal view</a:t>
            </a:r>
            <a:r>
              <a:rPr lang="fa-IR" sz="2500" dirty="0" smtClean="0">
                <a:cs typeface="B Yagut" panose="00000400000000000000" pitchFamily="2" charset="-78"/>
              </a:rPr>
              <a:t> این حالت پیش فرض نمایش برگه ها در اکسل است.</a:t>
            </a:r>
          </a:p>
          <a:p>
            <a:pPr algn="justLow">
              <a:lnSpc>
                <a:spcPct val="100000"/>
              </a:lnSpc>
            </a:pPr>
            <a:endParaRPr lang="fa-IR" sz="2500" dirty="0">
              <a:cs typeface="B Yagut" panose="00000400000000000000" pitchFamily="2" charset="-78"/>
            </a:endParaRPr>
          </a:p>
          <a:p>
            <a:pPr algn="justLow">
              <a:lnSpc>
                <a:spcPct val="100000"/>
              </a:lnSpc>
            </a:pPr>
            <a:endParaRPr lang="fa-IR" sz="2500" dirty="0" smtClean="0">
              <a:cs typeface="B Yagut" panose="00000400000000000000" pitchFamily="2" charset="-78"/>
            </a:endParaRPr>
          </a:p>
          <a:p>
            <a:pPr algn="justLow">
              <a:lnSpc>
                <a:spcPct val="100000"/>
              </a:lnSpc>
            </a:pPr>
            <a:r>
              <a:rPr lang="en-US" sz="2500" dirty="0">
                <a:cs typeface="B Yagut" panose="00000400000000000000" pitchFamily="2" charset="-78"/>
              </a:rPr>
              <a:t>Page Layout </a:t>
            </a:r>
            <a:r>
              <a:rPr lang="en-US" sz="2500" dirty="0" smtClean="0">
                <a:cs typeface="B Yagut" panose="00000400000000000000" pitchFamily="2" charset="-78"/>
              </a:rPr>
              <a:t>view</a:t>
            </a:r>
            <a:r>
              <a:rPr lang="fa-IR" sz="2500" dirty="0" smtClean="0">
                <a:cs typeface="B Yagut" panose="00000400000000000000" pitchFamily="2" charset="-78"/>
              </a:rPr>
              <a:t> این </a:t>
            </a:r>
            <a:r>
              <a:rPr lang="fa-IR" sz="2500" dirty="0">
                <a:cs typeface="B Yagut" panose="00000400000000000000" pitchFamily="2" charset="-78"/>
              </a:rPr>
              <a:t>حالت نحوه چاپ شدن برگه های شما را نشان می دهد. شما در این حالت می توانید سربرگ و پاورقی نیز به برگه اضافه نمایید.</a:t>
            </a:r>
          </a:p>
          <a:p>
            <a:pPr algn="just">
              <a:lnSpc>
                <a:spcPct val="100000"/>
              </a:lnSpc>
            </a:pPr>
            <a:endParaRPr lang="fa-IR" sz="2500" dirty="0">
              <a:cs typeface="B Yagut" panose="00000400000000000000" pitchFamily="2" charset="-78"/>
            </a:endParaRPr>
          </a:p>
        </p:txBody>
      </p:sp>
      <p:pic>
        <p:nvPicPr>
          <p:cNvPr id="6" name="Picture 5"/>
          <p:cNvPicPr>
            <a:picLocks noChangeAspect="1"/>
          </p:cNvPicPr>
          <p:nvPr/>
        </p:nvPicPr>
        <p:blipFill>
          <a:blip r:embed="rId4"/>
          <a:stretch>
            <a:fillRect/>
          </a:stretch>
        </p:blipFill>
        <p:spPr>
          <a:xfrm>
            <a:off x="614150" y="347214"/>
            <a:ext cx="4304112" cy="3058185"/>
          </a:xfrm>
          <a:prstGeom prst="rect">
            <a:avLst/>
          </a:prstGeom>
        </p:spPr>
      </p:pic>
      <p:pic>
        <p:nvPicPr>
          <p:cNvPr id="10" name="Picture 9"/>
          <p:cNvPicPr>
            <a:picLocks noChangeAspect="1"/>
          </p:cNvPicPr>
          <p:nvPr/>
        </p:nvPicPr>
        <p:blipFill>
          <a:blip r:embed="rId5"/>
          <a:stretch>
            <a:fillRect/>
          </a:stretch>
        </p:blipFill>
        <p:spPr>
          <a:xfrm>
            <a:off x="843887" y="3472517"/>
            <a:ext cx="4508042" cy="319016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3026" y="6034826"/>
            <a:ext cx="609600" cy="609600"/>
          </a:xfrm>
          <a:prstGeom prst="rect">
            <a:avLst/>
          </a:prstGeom>
        </p:spPr>
      </p:pic>
    </p:spTree>
    <p:extLst>
      <p:ext uri="{BB962C8B-B14F-4D97-AF65-F5344CB8AC3E}">
        <p14:creationId xmlns:p14="http://schemas.microsoft.com/office/powerpoint/2010/main" val="66474862"/>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40740" y="705887"/>
            <a:ext cx="6578221" cy="1791654"/>
          </a:xfrm>
        </p:spPr>
        <p:txBody>
          <a:bodyPr>
            <a:noAutofit/>
          </a:bodyPr>
          <a:lstStyle/>
          <a:p>
            <a:pPr algn="justLow">
              <a:lnSpc>
                <a:spcPct val="100000"/>
              </a:lnSpc>
            </a:pPr>
            <a:r>
              <a:rPr lang="en-US" sz="2500" dirty="0">
                <a:cs typeface="B Yagut" panose="00000400000000000000" pitchFamily="2" charset="-78"/>
              </a:rPr>
              <a:t>Page Break </a:t>
            </a:r>
            <a:r>
              <a:rPr lang="en-US" sz="2500" dirty="0" smtClean="0">
                <a:cs typeface="B Yagut" panose="00000400000000000000" pitchFamily="2" charset="-78"/>
              </a:rPr>
              <a:t>view</a:t>
            </a:r>
            <a:r>
              <a:rPr lang="fa-IR" sz="2500" dirty="0" smtClean="0">
                <a:cs typeface="B Yagut" panose="00000400000000000000" pitchFamily="2" charset="-78"/>
              </a:rPr>
              <a:t> این </a:t>
            </a:r>
            <a:r>
              <a:rPr lang="fa-IR" sz="2500" dirty="0">
                <a:cs typeface="B Yagut" panose="00000400000000000000" pitchFamily="2" charset="-78"/>
              </a:rPr>
              <a:t>حالت به شما اجازه می دهد تا نحوه صفحه بندی برای چاپ را مشخص نمایید. این حالت در مواقعی که می خواهید اطلاعات زیادی را چاپ کنید بسیار کاربردی خواهد بود.</a:t>
            </a:r>
          </a:p>
        </p:txBody>
      </p:sp>
      <p:sp>
        <p:nvSpPr>
          <p:cNvPr id="9" name="Subtitle 2"/>
          <p:cNvSpPr txBox="1">
            <a:spLocks/>
          </p:cNvSpPr>
          <p:nvPr/>
        </p:nvSpPr>
        <p:spPr>
          <a:xfrm>
            <a:off x="4966379" y="2798260"/>
            <a:ext cx="7126941" cy="292296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نمای پشت صحنه </a:t>
            </a:r>
            <a:r>
              <a:rPr lang="en-US" sz="4400" dirty="0">
                <a:cs typeface="B Yagut" panose="00000400000000000000" pitchFamily="2" charset="-78"/>
              </a:rPr>
              <a:t>Backstage </a:t>
            </a:r>
            <a:r>
              <a:rPr lang="en-US" sz="4400" dirty="0" smtClean="0">
                <a:cs typeface="B Yagut" panose="00000400000000000000" pitchFamily="2" charset="-78"/>
              </a:rPr>
              <a:t>view</a:t>
            </a:r>
            <a:endParaRPr lang="fa-IR" sz="4400" dirty="0" smtClean="0">
              <a:cs typeface="B Yagut" panose="00000400000000000000" pitchFamily="2" charset="-78"/>
            </a:endParaRPr>
          </a:p>
          <a:p>
            <a:pPr algn="justLow">
              <a:lnSpc>
                <a:spcPct val="100000"/>
              </a:lnSpc>
            </a:pPr>
            <a:r>
              <a:rPr lang="fa-IR" sz="2500" dirty="0">
                <a:cs typeface="B Yagut" panose="00000400000000000000" pitchFamily="2" charset="-78"/>
              </a:rPr>
              <a:t>نمای پشت صحنه گزینه های زیادی را در ارتباط با ذخیره سازی، باز کردن فایل، چاپ و به اشتراک گزاری فایلها در اختیار شما قرار می دهد.</a:t>
            </a:r>
          </a:p>
          <a:p>
            <a:pPr algn="justLow">
              <a:lnSpc>
                <a:spcPct val="100000"/>
              </a:lnSpc>
            </a:pPr>
            <a:r>
              <a:rPr lang="fa-IR" sz="2500" dirty="0">
                <a:cs typeface="B Yagut" panose="00000400000000000000" pitchFamily="2" charset="-78"/>
              </a:rPr>
              <a:t>برای مشاهده نمای پشت صحنه </a:t>
            </a:r>
            <a:r>
              <a:rPr lang="en-US" sz="2500" dirty="0">
                <a:cs typeface="B Yagut" panose="00000400000000000000" pitchFamily="2" charset="-78"/>
              </a:rPr>
              <a:t>Backstage view </a:t>
            </a:r>
            <a:r>
              <a:rPr lang="fa-IR" sz="2500" dirty="0" smtClean="0">
                <a:cs typeface="B Yagut" panose="00000400000000000000" pitchFamily="2" charset="-78"/>
              </a:rPr>
              <a:t> بر </a:t>
            </a:r>
            <a:r>
              <a:rPr lang="fa-IR" sz="2500" dirty="0">
                <a:cs typeface="B Yagut" panose="00000400000000000000" pitchFamily="2" charset="-78"/>
              </a:rPr>
              <a:t>روی منوی فایل در ریبون کلیک کنید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7" name="Picture 6"/>
          <p:cNvPicPr>
            <a:picLocks noChangeAspect="1"/>
          </p:cNvPicPr>
          <p:nvPr/>
        </p:nvPicPr>
        <p:blipFill>
          <a:blip r:embed="rId4"/>
          <a:stretch>
            <a:fillRect/>
          </a:stretch>
        </p:blipFill>
        <p:spPr>
          <a:xfrm>
            <a:off x="457141" y="87783"/>
            <a:ext cx="4367923" cy="3027861"/>
          </a:xfrm>
          <a:prstGeom prst="rect">
            <a:avLst/>
          </a:prstGeom>
        </p:spPr>
      </p:pic>
      <p:pic>
        <p:nvPicPr>
          <p:cNvPr id="8" name="Picture 7"/>
          <p:cNvPicPr>
            <a:picLocks noChangeAspect="1"/>
          </p:cNvPicPr>
          <p:nvPr/>
        </p:nvPicPr>
        <p:blipFill>
          <a:blip r:embed="rId5"/>
          <a:stretch>
            <a:fillRect/>
          </a:stretch>
        </p:blipFill>
        <p:spPr>
          <a:xfrm>
            <a:off x="375255" y="3115644"/>
            <a:ext cx="4372724" cy="333974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07110" y="6021946"/>
            <a:ext cx="609600" cy="609600"/>
          </a:xfrm>
          <a:prstGeom prst="rect">
            <a:avLst/>
          </a:prstGeom>
        </p:spPr>
      </p:pic>
    </p:spTree>
    <p:extLst>
      <p:ext uri="{BB962C8B-B14F-4D97-AF65-F5344CB8AC3E}">
        <p14:creationId xmlns:p14="http://schemas.microsoft.com/office/powerpoint/2010/main" val="874238047"/>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15251"/>
            <a:ext cx="10515600" cy="922762"/>
          </a:xfrm>
          <a:noFill/>
        </p:spPr>
        <p:txBody>
          <a:bodyPr/>
          <a:lstStyle/>
          <a:p>
            <a:pPr algn="ctr"/>
            <a:r>
              <a:rPr lang="fa-IR" dirty="0">
                <a:solidFill>
                  <a:prstClr val="black"/>
                </a:solidFill>
                <a:cs typeface="B Yagut" panose="00000400000000000000" pitchFamily="2" charset="-78"/>
              </a:rPr>
              <a:t>فصل دوم</a:t>
            </a:r>
            <a:endParaRPr lang="fa-IR" dirty="0"/>
          </a:p>
        </p:txBody>
      </p:sp>
      <p:sp>
        <p:nvSpPr>
          <p:cNvPr id="4" name="Content Placeholder 3"/>
          <p:cNvSpPr>
            <a:spLocks noGrp="1"/>
          </p:cNvSpPr>
          <p:nvPr>
            <p:ph sz="half" idx="2"/>
          </p:nvPr>
        </p:nvSpPr>
        <p:spPr>
          <a:xfrm>
            <a:off x="838201" y="1756228"/>
            <a:ext cx="10515600" cy="3570515"/>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buNone/>
            </a:pPr>
            <a:r>
              <a:rPr lang="fa-IR" sz="4400" dirty="0">
                <a:cs typeface="B Yagut" panose="00000400000000000000" pitchFamily="2" charset="-78"/>
              </a:rPr>
              <a:t>کار با سلول ها و برگه های اکسل </a:t>
            </a:r>
            <a:endParaRPr lang="en-US" sz="4400" dirty="0">
              <a:cs typeface="B Yagut" panose="00000400000000000000" pitchFamily="2" charset="-78"/>
            </a:endParaRPr>
          </a:p>
        </p:txBody>
      </p:sp>
    </p:spTree>
    <p:extLst>
      <p:ext uri="{BB962C8B-B14F-4D97-AF65-F5344CB8AC3E}">
        <p14:creationId xmlns:p14="http://schemas.microsoft.com/office/powerpoint/2010/main" val="386568848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9162" y="52670"/>
            <a:ext cx="9962257" cy="835224"/>
          </a:xfrm>
          <a:noFill/>
        </p:spPr>
        <p:txBody>
          <a:bodyPr>
            <a:normAutofit/>
          </a:bodyPr>
          <a:lstStyle/>
          <a:p>
            <a:pPr algn="just">
              <a:lnSpc>
                <a:spcPct val="100000"/>
              </a:lnSpc>
            </a:pPr>
            <a:r>
              <a:rPr lang="fa-IR" sz="4400" dirty="0" smtClean="0">
                <a:cs typeface="B Yagut" panose="00000400000000000000" pitchFamily="2" charset="-78"/>
              </a:rPr>
              <a:t>د</a:t>
            </a:r>
            <a:r>
              <a:rPr lang="fa-IR" sz="4400" dirty="0">
                <a:cs typeface="B Yagut" panose="00000400000000000000" pitchFamily="2" charset="-78"/>
              </a:rPr>
              <a:t>َ</a:t>
            </a:r>
            <a:r>
              <a:rPr lang="fa-IR" sz="4400" dirty="0" smtClean="0">
                <a:cs typeface="B Yagut" panose="00000400000000000000" pitchFamily="2" charset="-78"/>
              </a:rPr>
              <a:t>رک </a:t>
            </a:r>
            <a:r>
              <a:rPr lang="fa-IR" sz="4400" dirty="0">
                <a:cs typeface="B Yagut" panose="00000400000000000000" pitchFamily="2" charset="-78"/>
              </a:rPr>
              <a:t>سلولها در اکسل </a:t>
            </a:r>
            <a:r>
              <a:rPr lang="en-US" sz="4400" dirty="0" smtClean="0">
                <a:cs typeface="B Yagut" panose="00000400000000000000" pitchFamily="2" charset="-78"/>
              </a:rPr>
              <a:t>cells</a:t>
            </a:r>
            <a:endParaRPr lang="en-US" sz="4400" dirty="0">
              <a:cs typeface="B Yagut" panose="00000400000000000000" pitchFamily="2" charset="-78"/>
            </a:endParaRPr>
          </a:p>
        </p:txBody>
      </p:sp>
      <p:sp>
        <p:nvSpPr>
          <p:cNvPr id="3" name="Subtitle 2"/>
          <p:cNvSpPr>
            <a:spLocks noGrp="1"/>
          </p:cNvSpPr>
          <p:nvPr>
            <p:ph type="subTitle" idx="1"/>
          </p:nvPr>
        </p:nvSpPr>
        <p:spPr>
          <a:xfrm>
            <a:off x="4913194" y="1019786"/>
            <a:ext cx="7096836" cy="5203594"/>
          </a:xfrm>
        </p:spPr>
        <p:txBody>
          <a:bodyPr>
            <a:noAutofit/>
          </a:bodyPr>
          <a:lstStyle/>
          <a:p>
            <a:pPr algn="justLow">
              <a:lnSpc>
                <a:spcPct val="100000"/>
              </a:lnSpc>
            </a:pPr>
            <a:r>
              <a:rPr lang="fa-IR" sz="2500" dirty="0">
                <a:cs typeface="B Yagut" panose="00000400000000000000" pitchFamily="2" charset="-78"/>
              </a:rPr>
              <a:t>هر برگه </a:t>
            </a:r>
            <a:r>
              <a:rPr lang="fa-IR" sz="2500" dirty="0" smtClean="0">
                <a:cs typeface="B Yagut" panose="00000400000000000000" pitchFamily="2" charset="-78"/>
              </a:rPr>
              <a:t>اکسل</a:t>
            </a:r>
            <a:r>
              <a:rPr lang="en-US" sz="2500" dirty="0" smtClean="0">
                <a:cs typeface="B Yagut" panose="00000400000000000000" pitchFamily="2" charset="-78"/>
              </a:rPr>
              <a:t> worksheet </a:t>
            </a:r>
            <a:r>
              <a:rPr lang="fa-IR" sz="2500" dirty="0">
                <a:cs typeface="B Yagut" panose="00000400000000000000" pitchFamily="2" charset="-78"/>
              </a:rPr>
              <a:t>از هزاران مستطیل کوچک تشکیل شده است، این مستصیل های کوچک سلول نامیده می شوند. هر سلول از تقاطع ردیف ها و ستونهای اکسل تشکیل می شود. به عبارت دیگر در جایی که ردیف ها و ستونها همدیگر را ملاقات می کنند سلول تشکیل می شود.</a:t>
            </a: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ستونها با حروف انگلیسی شناسایی می شوند مانند </a:t>
            </a:r>
            <a:r>
              <a:rPr lang="fa-IR" sz="2500" dirty="0" smtClean="0">
                <a:cs typeface="B Yagut" panose="00000400000000000000" pitchFamily="2" charset="-78"/>
              </a:rPr>
              <a:t>(</a:t>
            </a:r>
            <a:r>
              <a:rPr lang="en-US" sz="2500" dirty="0" smtClean="0">
                <a:cs typeface="B Yagut" panose="00000400000000000000" pitchFamily="2" charset="-78"/>
              </a:rPr>
              <a:t> (A</a:t>
            </a:r>
            <a:r>
              <a:rPr lang="en-US" sz="2500" dirty="0">
                <a:cs typeface="B Yagut" panose="00000400000000000000" pitchFamily="2" charset="-78"/>
              </a:rPr>
              <a:t>, B, </a:t>
            </a:r>
            <a:r>
              <a:rPr lang="en-US" sz="2500" dirty="0" smtClean="0">
                <a:cs typeface="B Yagut" panose="00000400000000000000" pitchFamily="2" charset="-78"/>
              </a:rPr>
              <a:t>C</a:t>
            </a:r>
            <a:r>
              <a:rPr lang="fa-IR" sz="2500" dirty="0" smtClean="0">
                <a:cs typeface="B Yagut" panose="00000400000000000000" pitchFamily="2" charset="-78"/>
              </a:rPr>
              <a:t>و </a:t>
            </a:r>
            <a:r>
              <a:rPr lang="fa-IR" sz="2500" dirty="0">
                <a:cs typeface="B Yagut" panose="00000400000000000000" pitchFamily="2" charset="-78"/>
              </a:rPr>
              <a:t>غیره . ردیف های نیز با اعداد شناسایی می شوند مانند (1, 2, 3) و غیره. با این حساب هر سلول یک نام اختصاصی برای خودش دارد که در واقع آدرس سلول می باشد. بعنوان مثال در تصویر زیر یک سلول را مشاهده می کنید که از تقاطع ستون </a:t>
            </a:r>
            <a:r>
              <a:rPr lang="en-US" sz="2500" dirty="0">
                <a:cs typeface="B Yagut" panose="00000400000000000000" pitchFamily="2" charset="-78"/>
              </a:rPr>
              <a:t>C </a:t>
            </a:r>
            <a:r>
              <a:rPr lang="fa-IR" sz="2500" dirty="0">
                <a:cs typeface="B Yagut" panose="00000400000000000000" pitchFamily="2" charset="-78"/>
              </a:rPr>
              <a:t>و ردیف 5 تشکیل شده است. نام این سلول می شود : </a:t>
            </a:r>
            <a:r>
              <a:rPr lang="en-US" sz="2500" dirty="0">
                <a:cs typeface="B Yagut" panose="00000400000000000000" pitchFamily="2" charset="-78"/>
              </a:rPr>
              <a:t>C5 .</a:t>
            </a:r>
          </a:p>
        </p:txBody>
      </p:sp>
      <p:pic>
        <p:nvPicPr>
          <p:cNvPr id="5" name="Picture 4"/>
          <p:cNvPicPr>
            <a:picLocks noChangeAspect="1"/>
          </p:cNvPicPr>
          <p:nvPr/>
        </p:nvPicPr>
        <p:blipFill>
          <a:blip r:embed="rId4"/>
          <a:stretch>
            <a:fillRect/>
          </a:stretch>
        </p:blipFill>
        <p:spPr>
          <a:xfrm>
            <a:off x="168920" y="1631262"/>
            <a:ext cx="3932022" cy="270872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5256" y="5918580"/>
            <a:ext cx="609600" cy="609600"/>
          </a:xfrm>
          <a:prstGeom prst="rect">
            <a:avLst/>
          </a:prstGeom>
        </p:spPr>
      </p:pic>
    </p:spTree>
    <p:extLst>
      <p:ext uri="{BB962C8B-B14F-4D97-AF65-F5344CB8AC3E}">
        <p14:creationId xmlns:p14="http://schemas.microsoft.com/office/powerpoint/2010/main" val="993142122"/>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27092" y="538554"/>
            <a:ext cx="6782937" cy="3637661"/>
          </a:xfrm>
        </p:spPr>
        <p:txBody>
          <a:bodyPr>
            <a:noAutofit/>
          </a:bodyPr>
          <a:lstStyle/>
          <a:p>
            <a:pPr algn="justLow">
              <a:lnSpc>
                <a:spcPct val="100000"/>
              </a:lnSpc>
            </a:pPr>
            <a:r>
              <a:rPr lang="fa-IR" sz="2500" dirty="0">
                <a:cs typeface="B Yagut" panose="00000400000000000000" pitchFamily="2" charset="-78"/>
              </a:rPr>
              <a:t>شما همچنین این امکان را دارید که چندین سلول را بصورت همزمان انتخاب کنید. نام یک گروه از سلولهای با هم انتخاب شده، دامنه سلولها </a:t>
            </a:r>
            <a:r>
              <a:rPr lang="en-US" sz="2500" dirty="0" smtClean="0">
                <a:cs typeface="B Yagut" panose="00000400000000000000" pitchFamily="2" charset="-78"/>
              </a:rPr>
              <a:t>(cell </a:t>
            </a:r>
            <a:r>
              <a:rPr lang="en-US" sz="2500" dirty="0">
                <a:cs typeface="B Yagut" panose="00000400000000000000" pitchFamily="2" charset="-78"/>
              </a:rPr>
              <a:t>range) </a:t>
            </a:r>
            <a:r>
              <a:rPr lang="fa-IR" sz="2500" dirty="0" smtClean="0">
                <a:cs typeface="B Yagut" panose="00000400000000000000" pitchFamily="2" charset="-78"/>
              </a:rPr>
              <a:t> می </a:t>
            </a:r>
            <a:r>
              <a:rPr lang="fa-IR" sz="2500" dirty="0">
                <a:cs typeface="B Yagut" panose="00000400000000000000" pitchFamily="2" charset="-78"/>
              </a:rPr>
              <a:t>باشد. در مورد دامنه سلولها </a:t>
            </a:r>
            <a:r>
              <a:rPr lang="en-US" sz="2500" dirty="0" smtClean="0">
                <a:cs typeface="B Yagut" panose="00000400000000000000" pitchFamily="2" charset="-78"/>
              </a:rPr>
              <a:t>(cell </a:t>
            </a:r>
            <a:r>
              <a:rPr lang="en-US" sz="2500" dirty="0">
                <a:cs typeface="B Yagut" panose="00000400000000000000" pitchFamily="2" charset="-78"/>
              </a:rPr>
              <a:t>range) </a:t>
            </a:r>
            <a:r>
              <a:rPr lang="fa-IR" sz="2500" dirty="0" smtClean="0">
                <a:cs typeface="B Yagut" panose="00000400000000000000" pitchFamily="2" charset="-78"/>
              </a:rPr>
              <a:t> شما </a:t>
            </a:r>
            <a:r>
              <a:rPr lang="fa-IR" sz="2500" dirty="0">
                <a:cs typeface="B Yagut" panose="00000400000000000000" pitchFamily="2" charset="-78"/>
              </a:rPr>
              <a:t>میتوانید با نام سلول اول و سلول آخر انتخاب شده که با علامت دو نقطه : </a:t>
            </a:r>
            <a:r>
              <a:rPr lang="en-US" sz="2500" dirty="0" smtClean="0">
                <a:cs typeface="B Yagut" panose="00000400000000000000" pitchFamily="2" charset="-78"/>
              </a:rPr>
              <a:t>colon</a:t>
            </a:r>
            <a:r>
              <a:rPr lang="en-US" sz="2500" dirty="0">
                <a:cs typeface="B Yagut" panose="00000400000000000000" pitchFamily="2" charset="-78"/>
              </a:rPr>
              <a:t>) </a:t>
            </a:r>
            <a:r>
              <a:rPr lang="fa-IR" sz="2500" dirty="0" smtClean="0">
                <a:cs typeface="B Yagut" panose="00000400000000000000" pitchFamily="2" charset="-78"/>
              </a:rPr>
              <a:t>) از </a:t>
            </a:r>
            <a:r>
              <a:rPr lang="fa-IR" sz="2500" dirty="0">
                <a:cs typeface="B Yagut" panose="00000400000000000000" pitchFamily="2" charset="-78"/>
              </a:rPr>
              <a:t>هم جدا شده اند، نام گذاری یا آدرس دهی را انجام بدهید. بعنوان مثال یک دامنه سلول متشکل از سلولهای </a:t>
            </a:r>
            <a:r>
              <a:rPr lang="en-US" sz="2500" dirty="0" smtClean="0">
                <a:cs typeface="B Yagut" panose="00000400000000000000" pitchFamily="2" charset="-78"/>
              </a:rPr>
              <a:t>A1, A2, A3, A4 </a:t>
            </a:r>
            <a:r>
              <a:rPr lang="fa-IR" sz="2500" dirty="0" smtClean="0">
                <a:cs typeface="B Yagut" panose="00000400000000000000" pitchFamily="2" charset="-78"/>
              </a:rPr>
              <a:t> و</a:t>
            </a:r>
            <a:r>
              <a:rPr lang="en-US" sz="2500" dirty="0" smtClean="0">
                <a:cs typeface="B Yagut" panose="00000400000000000000" pitchFamily="2" charset="-78"/>
              </a:rPr>
              <a:t>A5 </a:t>
            </a:r>
            <a:r>
              <a:rPr lang="fa-IR" sz="2500" dirty="0">
                <a:cs typeface="B Yagut" panose="00000400000000000000" pitchFamily="2" charset="-78"/>
              </a:rPr>
              <a:t>می تواند بصورت </a:t>
            </a:r>
            <a:r>
              <a:rPr lang="en-US" sz="2500" dirty="0" smtClean="0">
                <a:cs typeface="B Yagut" panose="00000400000000000000" pitchFamily="2" charset="-78"/>
              </a:rPr>
              <a:t> A1:A5 </a:t>
            </a:r>
            <a:r>
              <a:rPr lang="fa-IR" sz="2500" dirty="0">
                <a:cs typeface="B Yagut" panose="00000400000000000000" pitchFamily="2" charset="-78"/>
              </a:rPr>
              <a:t>نوشته شود. برای درک بهتر مطلب به مثالهای زیر توجه کنید :</a:t>
            </a:r>
            <a:endParaRPr lang="en-US" sz="2500" dirty="0">
              <a:cs typeface="B Yagut" panose="00000400000000000000" pitchFamily="2" charset="-78"/>
            </a:endParaRPr>
          </a:p>
        </p:txBody>
      </p:sp>
      <p:pic>
        <p:nvPicPr>
          <p:cNvPr id="6" name="Picture 5"/>
          <p:cNvPicPr>
            <a:picLocks noChangeAspect="1"/>
          </p:cNvPicPr>
          <p:nvPr/>
        </p:nvPicPr>
        <p:blipFill>
          <a:blip r:embed="rId4"/>
          <a:stretch>
            <a:fillRect/>
          </a:stretch>
        </p:blipFill>
        <p:spPr>
          <a:xfrm>
            <a:off x="387843" y="887798"/>
            <a:ext cx="4545351" cy="2824394"/>
          </a:xfrm>
          <a:prstGeom prst="rect">
            <a:avLst/>
          </a:prstGeom>
        </p:spPr>
      </p:pic>
      <p:sp>
        <p:nvSpPr>
          <p:cNvPr id="7" name="Subtitle 2"/>
          <p:cNvSpPr txBox="1">
            <a:spLocks/>
          </p:cNvSpPr>
          <p:nvPr/>
        </p:nvSpPr>
        <p:spPr>
          <a:xfrm>
            <a:off x="1551874" y="341195"/>
            <a:ext cx="2620370" cy="56830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دامنه سلولی </a:t>
            </a:r>
            <a:r>
              <a:rPr lang="en-US" sz="2500" dirty="0" smtClean="0">
                <a:cs typeface="B Yagut" panose="00000400000000000000" pitchFamily="2" charset="-78"/>
              </a:rPr>
              <a:t>A1:A8</a:t>
            </a:r>
            <a:endParaRPr lang="en-US" sz="2500" dirty="0">
              <a:cs typeface="B Yagut" panose="00000400000000000000" pitchFamily="2" charset="-78"/>
            </a:endParaRPr>
          </a:p>
        </p:txBody>
      </p:sp>
      <p:pic>
        <p:nvPicPr>
          <p:cNvPr id="8" name="Picture 7"/>
          <p:cNvPicPr>
            <a:picLocks noChangeAspect="1"/>
          </p:cNvPicPr>
          <p:nvPr/>
        </p:nvPicPr>
        <p:blipFill rotWithShape="1">
          <a:blip r:embed="rId5"/>
          <a:srcRect b="43948"/>
          <a:stretch/>
        </p:blipFill>
        <p:spPr>
          <a:xfrm>
            <a:off x="6502039" y="5116490"/>
            <a:ext cx="4880193" cy="1415287"/>
          </a:xfrm>
          <a:prstGeom prst="rect">
            <a:avLst/>
          </a:prstGeom>
        </p:spPr>
      </p:pic>
      <p:sp>
        <p:nvSpPr>
          <p:cNvPr id="9" name="Subtitle 2"/>
          <p:cNvSpPr txBox="1">
            <a:spLocks/>
          </p:cNvSpPr>
          <p:nvPr/>
        </p:nvSpPr>
        <p:spPr>
          <a:xfrm>
            <a:off x="7556889" y="4548189"/>
            <a:ext cx="2620370" cy="56830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دامنه سلولی </a:t>
            </a:r>
            <a:r>
              <a:rPr lang="en-US" sz="2500" dirty="0">
                <a:cs typeface="B Yagut" panose="00000400000000000000" pitchFamily="2" charset="-78"/>
              </a:rPr>
              <a:t>A1:F1</a:t>
            </a:r>
          </a:p>
        </p:txBody>
      </p:sp>
      <p:pic>
        <p:nvPicPr>
          <p:cNvPr id="10" name="Picture 9"/>
          <p:cNvPicPr>
            <a:picLocks noChangeAspect="1"/>
          </p:cNvPicPr>
          <p:nvPr/>
        </p:nvPicPr>
        <p:blipFill>
          <a:blip r:embed="rId6"/>
          <a:stretch>
            <a:fillRect/>
          </a:stretch>
        </p:blipFill>
        <p:spPr>
          <a:xfrm>
            <a:off x="719288" y="4177677"/>
            <a:ext cx="4398622" cy="2523800"/>
          </a:xfrm>
          <a:prstGeom prst="rect">
            <a:avLst/>
          </a:prstGeom>
        </p:spPr>
      </p:pic>
      <p:sp>
        <p:nvSpPr>
          <p:cNvPr id="11" name="Subtitle 2"/>
          <p:cNvSpPr txBox="1">
            <a:spLocks/>
          </p:cNvSpPr>
          <p:nvPr/>
        </p:nvSpPr>
        <p:spPr>
          <a:xfrm>
            <a:off x="1694704" y="3835024"/>
            <a:ext cx="2620370" cy="56830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دامنه سلولی </a:t>
            </a:r>
            <a:r>
              <a:rPr lang="en-US" sz="2500" dirty="0">
                <a:cs typeface="B Yagut" panose="00000400000000000000" pitchFamily="2" charset="-78"/>
              </a:rPr>
              <a:t>A1:F8</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22999" y="6226977"/>
            <a:ext cx="609600" cy="609600"/>
          </a:xfrm>
          <a:prstGeom prst="rect">
            <a:avLst/>
          </a:prstGeom>
        </p:spPr>
      </p:pic>
    </p:spTree>
    <p:extLst>
      <p:ext uri="{BB962C8B-B14F-4D97-AF65-F5344CB8AC3E}">
        <p14:creationId xmlns:p14="http://schemas.microsoft.com/office/powerpoint/2010/main" val="1376505144"/>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3" y="280096"/>
            <a:ext cx="9962257" cy="835224"/>
          </a:xfrm>
          <a:noFill/>
        </p:spPr>
        <p:txBody>
          <a:bodyPr>
            <a:normAutofit/>
          </a:bodyPr>
          <a:lstStyle/>
          <a:p>
            <a:pPr algn="just">
              <a:lnSpc>
                <a:spcPct val="100000"/>
              </a:lnSpc>
            </a:pPr>
            <a:r>
              <a:rPr lang="fa-IR" sz="4400" dirty="0">
                <a:cs typeface="B Yagut" panose="00000400000000000000" pitchFamily="2" charset="-78"/>
              </a:rPr>
              <a:t>روش انتخاب یک سلول</a:t>
            </a:r>
          </a:p>
        </p:txBody>
      </p:sp>
      <p:sp>
        <p:nvSpPr>
          <p:cNvPr id="3" name="Subtitle 2"/>
          <p:cNvSpPr>
            <a:spLocks noGrp="1"/>
          </p:cNvSpPr>
          <p:nvPr>
            <p:ph type="subTitle" idx="1"/>
          </p:nvPr>
        </p:nvSpPr>
        <p:spPr>
          <a:xfrm>
            <a:off x="259307" y="1019786"/>
            <a:ext cx="11750723" cy="2487689"/>
          </a:xfrm>
        </p:spPr>
        <p:txBody>
          <a:bodyPr>
            <a:noAutofit/>
          </a:bodyPr>
          <a:lstStyle/>
          <a:p>
            <a:pPr algn="justLow">
              <a:lnSpc>
                <a:spcPct val="100000"/>
              </a:lnSpc>
            </a:pPr>
            <a:r>
              <a:rPr lang="fa-IR" sz="2500" dirty="0">
                <a:cs typeface="B Yagut" panose="00000400000000000000" pitchFamily="2" charset="-78"/>
              </a:rPr>
              <a:t>برای وارد کردن یک مقدار داخل یک سلول و یا ویرایش مقدار یک سلول، شما ابتدا باید سلول را انتخاب کنید.</a:t>
            </a:r>
          </a:p>
          <a:p>
            <a:pPr algn="justLow">
              <a:lnSpc>
                <a:spcPct val="100000"/>
              </a:lnSpc>
            </a:pPr>
            <a:r>
              <a:rPr lang="fa-IR" sz="2500" dirty="0" smtClean="0">
                <a:cs typeface="B Yagut" panose="00000400000000000000" pitchFamily="2" charset="-78"/>
              </a:rPr>
              <a:t>بر </a:t>
            </a:r>
            <a:r>
              <a:rPr lang="fa-IR" sz="2500" dirty="0">
                <a:cs typeface="B Yagut" panose="00000400000000000000" pitchFamily="2" charset="-78"/>
              </a:rPr>
              <a:t>روی سلول کلیک کنید تا انتخاب شود. در این مثال ما </a:t>
            </a:r>
            <a:r>
              <a:rPr lang="fa-IR" sz="2500" dirty="0" smtClean="0">
                <a:cs typeface="B Yagut" panose="00000400000000000000" pitchFamily="2" charset="-78"/>
              </a:rPr>
              <a:t>سلول</a:t>
            </a:r>
            <a:r>
              <a:rPr lang="en-US" sz="2500" dirty="0" smtClean="0">
                <a:cs typeface="B Yagut" panose="00000400000000000000" pitchFamily="2" charset="-78"/>
              </a:rPr>
              <a:t>D9 </a:t>
            </a:r>
            <a:r>
              <a:rPr lang="fa-IR" sz="2500" dirty="0" smtClean="0">
                <a:cs typeface="B Yagut" panose="00000400000000000000" pitchFamily="2" charset="-78"/>
              </a:rPr>
              <a:t> را </a:t>
            </a:r>
            <a:r>
              <a:rPr lang="fa-IR" sz="2500" dirty="0">
                <a:cs typeface="B Yagut" panose="00000400000000000000" pitchFamily="2" charset="-78"/>
              </a:rPr>
              <a:t>انتخاب می کنیم.</a:t>
            </a:r>
          </a:p>
          <a:p>
            <a:pPr algn="justLow">
              <a:lnSpc>
                <a:spcPct val="100000"/>
              </a:lnSpc>
            </a:pPr>
            <a:r>
              <a:rPr lang="fa-IR" sz="2500" dirty="0">
                <a:cs typeface="B Yagut" panose="00000400000000000000" pitchFamily="2" charset="-78"/>
              </a:rPr>
              <a:t>در حاشیه سلول انتخاب شده یک خط پر رنگ ظاهر می شود و همینطور نام ستون و نام ردیف مربوطه هایلایت می گردد. این سلول همچنان در وضعیت انتخاب شده باقی می ماند تا زمانیکه شما بر روی سلول دیگری کلیک کنید.</a:t>
            </a:r>
          </a:p>
        </p:txBody>
      </p:sp>
      <p:pic>
        <p:nvPicPr>
          <p:cNvPr id="4" name="Picture 3"/>
          <p:cNvPicPr>
            <a:picLocks noChangeAspect="1"/>
          </p:cNvPicPr>
          <p:nvPr/>
        </p:nvPicPr>
        <p:blipFill>
          <a:blip r:embed="rId4"/>
          <a:stretch>
            <a:fillRect/>
          </a:stretch>
        </p:blipFill>
        <p:spPr>
          <a:xfrm>
            <a:off x="3319161" y="3265340"/>
            <a:ext cx="4969847" cy="359266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438" y="6158185"/>
            <a:ext cx="609600" cy="609600"/>
          </a:xfrm>
          <a:prstGeom prst="rect">
            <a:avLst/>
          </a:prstGeom>
        </p:spPr>
      </p:pic>
    </p:spTree>
    <p:extLst>
      <p:ext uri="{BB962C8B-B14F-4D97-AF65-F5344CB8AC3E}">
        <p14:creationId xmlns:p14="http://schemas.microsoft.com/office/powerpoint/2010/main" val="772005521"/>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3756" y="184563"/>
            <a:ext cx="5008727" cy="835224"/>
          </a:xfrm>
          <a:noFill/>
        </p:spPr>
        <p:txBody>
          <a:bodyPr>
            <a:normAutofit/>
          </a:bodyPr>
          <a:lstStyle/>
          <a:p>
            <a:pPr algn="just">
              <a:lnSpc>
                <a:spcPct val="100000"/>
              </a:lnSpc>
            </a:pPr>
            <a:r>
              <a:rPr lang="fa-IR" sz="4400" dirty="0">
                <a:cs typeface="B Yagut" panose="00000400000000000000" pitchFamily="2" charset="-78"/>
              </a:rPr>
              <a:t>محتویات سلولها</a:t>
            </a:r>
          </a:p>
        </p:txBody>
      </p:sp>
      <p:sp>
        <p:nvSpPr>
          <p:cNvPr id="3" name="Subtitle 2"/>
          <p:cNvSpPr>
            <a:spLocks noGrp="1"/>
          </p:cNvSpPr>
          <p:nvPr>
            <p:ph type="subTitle" idx="1"/>
          </p:nvPr>
        </p:nvSpPr>
        <p:spPr>
          <a:xfrm>
            <a:off x="6469039" y="1019787"/>
            <a:ext cx="5540991" cy="2785732"/>
          </a:xfrm>
        </p:spPr>
        <p:txBody>
          <a:bodyPr>
            <a:noAutofit/>
          </a:bodyPr>
          <a:lstStyle/>
          <a:p>
            <a:pPr algn="justLow">
              <a:lnSpc>
                <a:spcPct val="100000"/>
              </a:lnSpc>
            </a:pPr>
            <a:r>
              <a:rPr lang="fa-IR" sz="2500" dirty="0">
                <a:cs typeface="B Yagut" panose="00000400000000000000" pitchFamily="2" charset="-78"/>
              </a:rPr>
              <a:t>هر اطلاعاتی که شما در اکسل وارد می کنید در سلولها ذخیره می شوند. هر سلول می تواند اطلاعات مختلفی مانند متن ساده، قالب نمایشی ، توابع اکسل و یا فرمولهای اکسل را در خود نگهدارد.</a:t>
            </a:r>
          </a:p>
          <a:p>
            <a:pPr algn="justLow">
              <a:lnSpc>
                <a:spcPct val="100000"/>
              </a:lnSpc>
            </a:pPr>
            <a:r>
              <a:rPr lang="fa-IR" sz="2500" dirty="0" smtClean="0">
                <a:cs typeface="B Yagut" panose="00000400000000000000" pitchFamily="2" charset="-78"/>
              </a:rPr>
              <a:t>متن </a:t>
            </a:r>
            <a:r>
              <a:rPr lang="fa-IR" sz="2500" dirty="0">
                <a:cs typeface="B Yagut" panose="00000400000000000000" pitchFamily="2" charset="-78"/>
              </a:rPr>
              <a:t>: سلولها می توانند متن های مختلف را در خود جای دهند. مانند حروف الفبا، اعداد، تاریخ </a:t>
            </a:r>
            <a:r>
              <a:rPr lang="fa-IR" sz="2500" dirty="0" smtClean="0">
                <a:cs typeface="B Yagut" panose="00000400000000000000" pitchFamily="2" charset="-78"/>
              </a:rPr>
              <a:t>و...</a:t>
            </a:r>
            <a:endParaRPr lang="fa-IR" sz="2500" dirty="0">
              <a:cs typeface="B Yagut" panose="00000400000000000000" pitchFamily="2" charset="-78"/>
            </a:endParaRPr>
          </a:p>
        </p:txBody>
      </p:sp>
      <p:pic>
        <p:nvPicPr>
          <p:cNvPr id="5" name="Picture 4"/>
          <p:cNvPicPr>
            <a:picLocks noChangeAspect="1"/>
          </p:cNvPicPr>
          <p:nvPr/>
        </p:nvPicPr>
        <p:blipFill>
          <a:blip r:embed="rId4"/>
          <a:stretch>
            <a:fillRect/>
          </a:stretch>
        </p:blipFill>
        <p:spPr>
          <a:xfrm>
            <a:off x="7315201" y="3907157"/>
            <a:ext cx="4367282" cy="2836359"/>
          </a:xfrm>
          <a:prstGeom prst="rect">
            <a:avLst/>
          </a:prstGeom>
        </p:spPr>
      </p:pic>
      <p:sp>
        <p:nvSpPr>
          <p:cNvPr id="6" name="Title 1"/>
          <p:cNvSpPr txBox="1">
            <a:spLocks/>
          </p:cNvSpPr>
          <p:nvPr/>
        </p:nvSpPr>
        <p:spPr>
          <a:xfrm>
            <a:off x="489817" y="184563"/>
            <a:ext cx="5540991" cy="835224"/>
          </a:xfrm>
          <a:prstGeom prst="rect">
            <a:avLst/>
          </a:prstGeom>
          <a:noFill/>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a-IR" sz="4400" dirty="0">
                <a:cs typeface="B Yagut" panose="00000400000000000000" pitchFamily="2" charset="-78"/>
              </a:rPr>
              <a:t>قالب های نمایشی </a:t>
            </a:r>
            <a:r>
              <a:rPr lang="en-US" sz="4400" dirty="0">
                <a:cs typeface="B Yagut" panose="00000400000000000000" pitchFamily="2" charset="-78"/>
              </a:rPr>
              <a:t>Format</a:t>
            </a:r>
            <a:endParaRPr lang="fa-IR" sz="4400" dirty="0">
              <a:cs typeface="B Yagut" panose="00000400000000000000" pitchFamily="2" charset="-78"/>
            </a:endParaRPr>
          </a:p>
        </p:txBody>
      </p:sp>
      <p:sp>
        <p:nvSpPr>
          <p:cNvPr id="7" name="Subtitle 2"/>
          <p:cNvSpPr txBox="1">
            <a:spLocks/>
          </p:cNvSpPr>
          <p:nvPr/>
        </p:nvSpPr>
        <p:spPr>
          <a:xfrm>
            <a:off x="309283" y="1019787"/>
            <a:ext cx="5736676" cy="2542280"/>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هر سلول می تواند قالب </a:t>
            </a:r>
            <a:r>
              <a:rPr lang="fa-IR" sz="2500" dirty="0" smtClean="0">
                <a:cs typeface="B Yagut" panose="00000400000000000000" pitchFamily="2" charset="-78"/>
              </a:rPr>
              <a:t>نمایشی</a:t>
            </a:r>
            <a:r>
              <a:rPr lang="en-US" sz="2500" dirty="0" smtClean="0">
                <a:cs typeface="B Yagut" panose="00000400000000000000" pitchFamily="2" charset="-78"/>
              </a:rPr>
              <a:t>Format </a:t>
            </a:r>
            <a:r>
              <a:rPr lang="fa-IR" sz="2500" dirty="0" smtClean="0">
                <a:cs typeface="B Yagut" panose="00000400000000000000" pitchFamily="2" charset="-78"/>
              </a:rPr>
              <a:t> مخصوص </a:t>
            </a:r>
            <a:r>
              <a:rPr lang="fa-IR" sz="2500" dirty="0">
                <a:cs typeface="B Yagut" panose="00000400000000000000" pitchFamily="2" charset="-78"/>
              </a:rPr>
              <a:t>به خودش را داشته باشد. توسط قالب های نمایشی شما می توانید نحوه نمایش اطلاعات را تغییر دهید. بعنوان مثال درصد را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توانید </a:t>
            </a:r>
            <a:r>
              <a:rPr lang="fa-IR" sz="2500" dirty="0">
                <a:cs typeface="B Yagut" panose="00000400000000000000" pitchFamily="2" charset="-78"/>
              </a:rPr>
              <a:t>به شکل 0.15 یا 15% نمایش بدهید. همچنین می توانید رنگ متن یا رنگ زمینه سلول را تغییر دهید.</a:t>
            </a:r>
          </a:p>
        </p:txBody>
      </p:sp>
      <p:pic>
        <p:nvPicPr>
          <p:cNvPr id="9" name="Picture 8"/>
          <p:cNvPicPr>
            <a:picLocks noChangeAspect="1"/>
          </p:cNvPicPr>
          <p:nvPr/>
        </p:nvPicPr>
        <p:blipFill>
          <a:blip r:embed="rId5"/>
          <a:stretch>
            <a:fillRect/>
          </a:stretch>
        </p:blipFill>
        <p:spPr>
          <a:xfrm>
            <a:off x="846161" y="3562067"/>
            <a:ext cx="4828304" cy="278509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775" y="6248400"/>
            <a:ext cx="609600" cy="609600"/>
          </a:xfrm>
          <a:prstGeom prst="rect">
            <a:avLst/>
          </a:prstGeom>
        </p:spPr>
      </p:pic>
    </p:spTree>
    <p:extLst>
      <p:ext uri="{BB962C8B-B14F-4D97-AF65-F5344CB8AC3E}">
        <p14:creationId xmlns:p14="http://schemas.microsoft.com/office/powerpoint/2010/main" val="21794273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280" y="514239"/>
            <a:ext cx="7422776"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268941" y="1896035"/>
            <a:ext cx="5750859" cy="4504764"/>
          </a:xfrm>
        </p:spPr>
        <p:txBody>
          <a:bodyPr>
            <a:no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1800" dirty="0"/>
          </a:p>
        </p:txBody>
      </p:sp>
      <p:sp>
        <p:nvSpPr>
          <p:cNvPr id="4" name="Content Placeholder 3"/>
          <p:cNvSpPr>
            <a:spLocks noGrp="1"/>
          </p:cNvSpPr>
          <p:nvPr>
            <p:ph sz="half" idx="2"/>
          </p:nvPr>
        </p:nvSpPr>
        <p:spPr>
          <a:xfrm>
            <a:off x="6589059" y="2191871"/>
            <a:ext cx="5195047" cy="4208928"/>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a:t>
            </a:r>
            <a:r>
              <a:rPr lang="en-US" sz="1800">
                <a:cs typeface="B Yagut" panose="00000400000000000000" pitchFamily="2" charset="-78"/>
              </a:rPr>
              <a:t>co-Ashnayi-ba-narmafzar-Excel1-2-Edi1</a:t>
            </a:r>
            <a:endParaRPr lang="fa-IR" sz="1800" dirty="0">
              <a:cs typeface="B Yagut"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44" y="1270083"/>
            <a:ext cx="1624733" cy="1843575"/>
          </a:xfrm>
          <a:prstGeom prst="rect">
            <a:avLst/>
          </a:prstGeom>
        </p:spPr>
      </p:pic>
    </p:spTree>
    <p:extLst>
      <p:ext uri="{BB962C8B-B14F-4D97-AF65-F5344CB8AC3E}">
        <p14:creationId xmlns:p14="http://schemas.microsoft.com/office/powerpoint/2010/main" val="17489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0233" y="280096"/>
            <a:ext cx="5008727" cy="835224"/>
          </a:xfrm>
          <a:noFill/>
        </p:spPr>
        <p:txBody>
          <a:bodyPr>
            <a:normAutofit/>
          </a:bodyPr>
          <a:lstStyle/>
          <a:p>
            <a:pPr algn="just">
              <a:lnSpc>
                <a:spcPct val="100000"/>
              </a:lnSpc>
            </a:pPr>
            <a:r>
              <a:rPr lang="fa-IR" sz="4400" dirty="0">
                <a:cs typeface="B Yagut" panose="00000400000000000000" pitchFamily="2" charset="-78"/>
              </a:rPr>
              <a:t>حذف کردن سلول ها</a:t>
            </a:r>
          </a:p>
        </p:txBody>
      </p:sp>
      <p:sp>
        <p:nvSpPr>
          <p:cNvPr id="3" name="Subtitle 2"/>
          <p:cNvSpPr>
            <a:spLocks noGrp="1"/>
          </p:cNvSpPr>
          <p:nvPr>
            <p:ph type="subTitle" idx="1"/>
          </p:nvPr>
        </p:nvSpPr>
        <p:spPr>
          <a:xfrm>
            <a:off x="5002306" y="1219952"/>
            <a:ext cx="7029800" cy="3997507"/>
          </a:xfrm>
        </p:spPr>
        <p:txBody>
          <a:bodyPr>
            <a:noAutofit/>
          </a:bodyPr>
          <a:lstStyle/>
          <a:p>
            <a:pPr algn="justLow">
              <a:lnSpc>
                <a:spcPct val="100000"/>
              </a:lnSpc>
            </a:pPr>
            <a:r>
              <a:rPr lang="fa-IR" sz="2500" dirty="0">
                <a:cs typeface="B Yagut" panose="00000400000000000000" pitchFamily="2" charset="-78"/>
              </a:rPr>
              <a:t>توجه داشته باشید که یک تفاوت عمده بین حذف کردن اطلاعات سلولها و حذف کردن خود سلولها وجود دارد. اگر شما خود یک سلول را حذف کنید، سلول پایینی آن رو به بالا حرکت می کند تا جای خالی سلول یا سلولهای حذف شده را پر کند.</a:t>
            </a:r>
          </a:p>
          <a:p>
            <a:pPr algn="justLow">
              <a:lnSpc>
                <a:spcPct val="100000"/>
              </a:lnSpc>
            </a:pPr>
            <a:r>
              <a:rPr lang="fa-IR" sz="2500" dirty="0" smtClean="0">
                <a:cs typeface="B Yagut" panose="00000400000000000000" pitchFamily="2" charset="-78"/>
              </a:rPr>
              <a:t>سلولهایی </a:t>
            </a:r>
            <a:r>
              <a:rPr lang="fa-IR" sz="2500" dirty="0">
                <a:cs typeface="B Yagut" panose="00000400000000000000" pitchFamily="2" charset="-78"/>
              </a:rPr>
              <a:t>را که می خواهید حذف کنید انتخاب کنید. در این مثال ما دامنه سلولی </a:t>
            </a:r>
            <a:r>
              <a:rPr lang="en-US" sz="2500" dirty="0">
                <a:cs typeface="B Yagut" panose="00000400000000000000" pitchFamily="2" charset="-78"/>
              </a:rPr>
              <a:t>A10:H10 </a:t>
            </a:r>
            <a:r>
              <a:rPr lang="fa-IR" sz="2500" dirty="0" smtClean="0">
                <a:cs typeface="B Yagut" panose="00000400000000000000" pitchFamily="2" charset="-78"/>
              </a:rPr>
              <a:t> را </a:t>
            </a:r>
            <a:r>
              <a:rPr lang="fa-IR" sz="2500" dirty="0">
                <a:cs typeface="B Yagut" panose="00000400000000000000" pitchFamily="2" charset="-78"/>
              </a:rPr>
              <a:t>انتخاب می کنیم</a:t>
            </a:r>
            <a:r>
              <a:rPr lang="fa-IR" sz="2500" dirty="0" smtClean="0">
                <a:cs typeface="B Yagut" panose="00000400000000000000" pitchFamily="2" charset="-78"/>
              </a:rPr>
              <a:t>.</a:t>
            </a:r>
          </a:p>
          <a:p>
            <a:pPr algn="justLow">
              <a:lnSpc>
                <a:spcPct val="100000"/>
              </a:lnSpc>
            </a:pPr>
            <a:r>
              <a:rPr lang="fa-IR" sz="2500" dirty="0" smtClean="0">
                <a:cs typeface="B Yagut" panose="00000400000000000000" pitchFamily="2" charset="-78"/>
              </a:rPr>
              <a:t>دستور </a:t>
            </a:r>
            <a:r>
              <a:rPr lang="en-US" sz="2500" dirty="0">
                <a:cs typeface="B Yagut" panose="00000400000000000000" pitchFamily="2" charset="-78"/>
              </a:rPr>
              <a:t>Delete </a:t>
            </a:r>
            <a:r>
              <a:rPr lang="fa-IR" sz="2500" dirty="0" smtClean="0">
                <a:cs typeface="B Yagut" panose="00000400000000000000" pitchFamily="2" charset="-78"/>
              </a:rPr>
              <a:t> را </a:t>
            </a:r>
            <a:r>
              <a:rPr lang="fa-IR" sz="2500" dirty="0">
                <a:cs typeface="B Yagut" panose="00000400000000000000" pitchFamily="2" charset="-78"/>
              </a:rPr>
              <a:t>از تب </a:t>
            </a:r>
            <a:r>
              <a:rPr lang="en-US" sz="2500" dirty="0">
                <a:cs typeface="B Yagut" panose="00000400000000000000" pitchFamily="2" charset="-78"/>
              </a:rPr>
              <a:t>Home </a:t>
            </a:r>
            <a:r>
              <a:rPr lang="fa-IR" sz="2500" dirty="0" smtClean="0">
                <a:cs typeface="B Yagut" panose="00000400000000000000" pitchFamily="2" charset="-78"/>
              </a:rPr>
              <a:t> انتخاب </a:t>
            </a:r>
            <a:r>
              <a:rPr lang="fa-IR" sz="2500" dirty="0">
                <a:cs typeface="B Yagut" panose="00000400000000000000" pitchFamily="2" charset="-78"/>
              </a:rPr>
              <a:t>کنید.</a:t>
            </a:r>
          </a:p>
          <a:p>
            <a:pPr algn="just">
              <a:lnSpc>
                <a:spcPct val="100000"/>
              </a:lnSpc>
            </a:pPr>
            <a:endParaRPr lang="fa-IR" sz="2500" dirty="0">
              <a:cs typeface="B Yagut" panose="00000400000000000000" pitchFamily="2" charset="-78"/>
            </a:endParaRPr>
          </a:p>
        </p:txBody>
      </p:sp>
      <p:pic>
        <p:nvPicPr>
          <p:cNvPr id="4" name="Picture 3"/>
          <p:cNvPicPr>
            <a:picLocks noChangeAspect="1"/>
          </p:cNvPicPr>
          <p:nvPr/>
        </p:nvPicPr>
        <p:blipFill>
          <a:blip r:embed="rId4"/>
          <a:stretch>
            <a:fillRect/>
          </a:stretch>
        </p:blipFill>
        <p:spPr>
          <a:xfrm>
            <a:off x="662781" y="901521"/>
            <a:ext cx="3995132" cy="507427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791" y="5994549"/>
            <a:ext cx="609600" cy="609600"/>
          </a:xfrm>
          <a:prstGeom prst="rect">
            <a:avLst/>
          </a:prstGeom>
        </p:spPr>
      </p:pic>
    </p:spTree>
    <p:extLst>
      <p:ext uri="{BB962C8B-B14F-4D97-AF65-F5344CB8AC3E}">
        <p14:creationId xmlns:p14="http://schemas.microsoft.com/office/powerpoint/2010/main" val="159644478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65" y="280096"/>
            <a:ext cx="11657596" cy="835224"/>
          </a:xfrm>
          <a:noFill/>
        </p:spPr>
        <p:txBody>
          <a:bodyPr>
            <a:normAutofit/>
          </a:bodyPr>
          <a:lstStyle/>
          <a:p>
            <a:pPr algn="just">
              <a:lnSpc>
                <a:spcPct val="100000"/>
              </a:lnSpc>
            </a:pPr>
            <a:r>
              <a:rPr lang="fa-IR" sz="4400" dirty="0">
                <a:cs typeface="B Yagut" panose="00000400000000000000" pitchFamily="2" charset="-78"/>
              </a:rPr>
              <a:t>عملیات کپی و چسباندن محتویات سلولها </a:t>
            </a:r>
            <a:r>
              <a:rPr lang="en-US" sz="4400" dirty="0">
                <a:cs typeface="B Yagut" panose="00000400000000000000" pitchFamily="2" charset="-78"/>
              </a:rPr>
              <a:t>copy and paste</a:t>
            </a:r>
          </a:p>
        </p:txBody>
      </p:sp>
      <p:sp>
        <p:nvSpPr>
          <p:cNvPr id="3" name="Subtitle 2"/>
          <p:cNvSpPr>
            <a:spLocks noGrp="1"/>
          </p:cNvSpPr>
          <p:nvPr>
            <p:ph type="subTitle" idx="1"/>
          </p:nvPr>
        </p:nvSpPr>
        <p:spPr>
          <a:xfrm>
            <a:off x="573206" y="1320036"/>
            <a:ext cx="11109278" cy="686185"/>
          </a:xfrm>
        </p:spPr>
        <p:txBody>
          <a:bodyPr>
            <a:noAutofit/>
          </a:bodyPr>
          <a:lstStyle/>
          <a:p>
            <a:pPr algn="just">
              <a:lnSpc>
                <a:spcPct val="100000"/>
              </a:lnSpc>
            </a:pPr>
            <a:r>
              <a:rPr lang="fa-IR" sz="2500" dirty="0">
                <a:cs typeface="B Yagut" panose="00000400000000000000" pitchFamily="2" charset="-78"/>
              </a:rPr>
              <a:t>ابتدا سلولی را که قصد کپی کردنش را دارید انتخاب کنید. در این مثال ما سلول </a:t>
            </a:r>
            <a:r>
              <a:rPr lang="en-US" sz="2500" dirty="0">
                <a:cs typeface="B Yagut" panose="00000400000000000000" pitchFamily="2" charset="-78"/>
              </a:rPr>
              <a:t>F9 </a:t>
            </a:r>
            <a:r>
              <a:rPr lang="fa-IR" sz="2500" dirty="0">
                <a:cs typeface="B Yagut" panose="00000400000000000000" pitchFamily="2" charset="-78"/>
              </a:rPr>
              <a:t>را انتخاب می کنیم</a:t>
            </a:r>
            <a:r>
              <a:rPr lang="fa-IR" sz="2500" dirty="0" smtClean="0">
                <a:cs typeface="B Yagut" panose="00000400000000000000" pitchFamily="2" charset="-78"/>
              </a:rPr>
              <a:t>.</a:t>
            </a:r>
          </a:p>
        </p:txBody>
      </p:sp>
      <p:pic>
        <p:nvPicPr>
          <p:cNvPr id="4" name="Picture 3"/>
          <p:cNvPicPr>
            <a:picLocks noChangeAspect="1"/>
          </p:cNvPicPr>
          <p:nvPr/>
        </p:nvPicPr>
        <p:blipFill>
          <a:blip r:embed="rId2"/>
          <a:stretch>
            <a:fillRect/>
          </a:stretch>
        </p:blipFill>
        <p:spPr>
          <a:xfrm>
            <a:off x="221418" y="1922273"/>
            <a:ext cx="4673850" cy="2539336"/>
          </a:xfrm>
          <a:prstGeom prst="rect">
            <a:avLst/>
          </a:prstGeom>
        </p:spPr>
      </p:pic>
      <p:sp>
        <p:nvSpPr>
          <p:cNvPr id="7" name="Subtitle 2"/>
          <p:cNvSpPr txBox="1">
            <a:spLocks/>
          </p:cNvSpPr>
          <p:nvPr/>
        </p:nvSpPr>
        <p:spPr>
          <a:xfrm>
            <a:off x="5247056" y="2009165"/>
            <a:ext cx="6435428" cy="3190632"/>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smtClean="0">
                <a:cs typeface="B Yagut" panose="00000400000000000000" pitchFamily="2" charset="-78"/>
              </a:rPr>
              <a:t>در تب </a:t>
            </a:r>
            <a:r>
              <a:rPr lang="en-US" sz="2500" dirty="0" smtClean="0">
                <a:cs typeface="B Yagut" panose="00000400000000000000" pitchFamily="2" charset="-78"/>
              </a:rPr>
              <a:t>Home </a:t>
            </a:r>
            <a:r>
              <a:rPr lang="fa-IR" sz="2500" dirty="0" smtClean="0">
                <a:cs typeface="B Yagut" panose="00000400000000000000" pitchFamily="2" charset="-78"/>
              </a:rPr>
              <a:t>دستور</a:t>
            </a:r>
            <a:r>
              <a:rPr lang="en-US" sz="2500" dirty="0" smtClean="0">
                <a:cs typeface="B Yagut" panose="00000400000000000000" pitchFamily="2" charset="-78"/>
              </a:rPr>
              <a:t>Copy </a:t>
            </a:r>
            <a:r>
              <a:rPr lang="fa-IR" sz="2500" dirty="0" smtClean="0">
                <a:cs typeface="B Yagut" panose="00000400000000000000" pitchFamily="2" charset="-78"/>
              </a:rPr>
              <a:t> را کلیک کنید. یا دکمه های </a:t>
            </a:r>
            <a:r>
              <a:rPr lang="en-US" sz="2500" dirty="0" smtClean="0">
                <a:cs typeface="B Yagut" panose="00000400000000000000" pitchFamily="2" charset="-78"/>
              </a:rPr>
              <a:t>Ctrl+C </a:t>
            </a:r>
            <a:r>
              <a:rPr lang="fa-IR" sz="2500" dirty="0" smtClean="0">
                <a:cs typeface="B Yagut" panose="00000400000000000000" pitchFamily="2" charset="-78"/>
              </a:rPr>
              <a:t> روی صفحه کلید را بزنید.</a:t>
            </a:r>
          </a:p>
          <a:p>
            <a:pPr algn="justLow">
              <a:lnSpc>
                <a:spcPct val="100000"/>
              </a:lnSpc>
            </a:pPr>
            <a:r>
              <a:rPr lang="fa-IR" sz="2500" dirty="0" smtClean="0">
                <a:cs typeface="B Yagut" panose="00000400000000000000" pitchFamily="2" charset="-78"/>
              </a:rPr>
              <a:t>سلولی را که می خواهید محتویات سلول کپی شده را در آن بچسبانید انتخاب کنید. در این مثال ما دامنه سلولی </a:t>
            </a:r>
            <a:r>
              <a:rPr lang="en-US" sz="2500" dirty="0" smtClean="0">
                <a:cs typeface="B Yagut" panose="00000400000000000000" pitchFamily="2" charset="-78"/>
              </a:rPr>
              <a:t>F12:F17 </a:t>
            </a:r>
            <a:r>
              <a:rPr lang="fa-IR" sz="2500" dirty="0" smtClean="0">
                <a:cs typeface="B Yagut" panose="00000400000000000000" pitchFamily="2" charset="-78"/>
              </a:rPr>
              <a:t>را انتخاب می کنیم. در اینحالت سلول کپی شده با جعبه قطعه قطعه ای که دور آن است متمایز می شود.</a:t>
            </a:r>
          </a:p>
          <a:p>
            <a:pPr algn="just">
              <a:lnSpc>
                <a:spcPct val="100000"/>
              </a:lnSpc>
            </a:pPr>
            <a:endParaRPr lang="fa-IR" sz="2500" dirty="0" smtClean="0">
              <a:cs typeface="B Yagut" panose="00000400000000000000" pitchFamily="2" charset="-78"/>
            </a:endParaRPr>
          </a:p>
          <a:p>
            <a:pPr algn="just">
              <a:lnSpc>
                <a:spcPct val="100000"/>
              </a:lnSpc>
            </a:pPr>
            <a:endParaRPr lang="fa-IR" sz="2500" dirty="0">
              <a:cs typeface="B Yagut" panose="00000400000000000000" pitchFamily="2" charset="-78"/>
            </a:endParaRPr>
          </a:p>
        </p:txBody>
      </p:sp>
      <p:pic>
        <p:nvPicPr>
          <p:cNvPr id="8" name="Picture 7"/>
          <p:cNvPicPr>
            <a:picLocks noChangeAspect="1"/>
          </p:cNvPicPr>
          <p:nvPr/>
        </p:nvPicPr>
        <p:blipFill>
          <a:blip r:embed="rId3"/>
          <a:stretch>
            <a:fillRect/>
          </a:stretch>
        </p:blipFill>
        <p:spPr>
          <a:xfrm>
            <a:off x="6789690" y="4461609"/>
            <a:ext cx="1085068" cy="2242474"/>
          </a:xfrm>
          <a:prstGeom prst="rect">
            <a:avLst/>
          </a:prstGeom>
        </p:spPr>
      </p:pic>
    </p:spTree>
    <p:extLst>
      <p:ext uri="{BB962C8B-B14F-4D97-AF65-F5344CB8AC3E}">
        <p14:creationId xmlns:p14="http://schemas.microsoft.com/office/powerpoint/2010/main" val="3857185839"/>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65" y="280096"/>
            <a:ext cx="11657596" cy="835224"/>
          </a:xfrm>
          <a:noFill/>
        </p:spPr>
        <p:txBody>
          <a:bodyPr>
            <a:normAutofit/>
          </a:bodyPr>
          <a:lstStyle/>
          <a:p>
            <a:pPr algn="just">
              <a:lnSpc>
                <a:spcPct val="100000"/>
              </a:lnSpc>
            </a:pPr>
            <a:r>
              <a:rPr lang="fa-IR" sz="4400" dirty="0">
                <a:cs typeface="B Yagut" panose="00000400000000000000" pitchFamily="2" charset="-78"/>
              </a:rPr>
              <a:t>عملیات کپی و چسباندن محتویات سلولها </a:t>
            </a:r>
            <a:r>
              <a:rPr lang="en-US" sz="4400" dirty="0">
                <a:cs typeface="B Yagut" panose="00000400000000000000" pitchFamily="2" charset="-78"/>
              </a:rPr>
              <a:t>copy and paste</a:t>
            </a:r>
          </a:p>
        </p:txBody>
      </p:sp>
      <p:sp>
        <p:nvSpPr>
          <p:cNvPr id="3" name="Subtitle 2"/>
          <p:cNvSpPr>
            <a:spLocks noGrp="1"/>
          </p:cNvSpPr>
          <p:nvPr>
            <p:ph type="subTitle" idx="1"/>
          </p:nvPr>
        </p:nvSpPr>
        <p:spPr>
          <a:xfrm>
            <a:off x="4391696" y="1383447"/>
            <a:ext cx="7247401" cy="1452867"/>
          </a:xfrm>
        </p:spPr>
        <p:txBody>
          <a:bodyPr>
            <a:noAutofit/>
          </a:bodyPr>
          <a:lstStyle/>
          <a:p>
            <a:pPr algn="justLow">
              <a:lnSpc>
                <a:spcPct val="100000"/>
              </a:lnSpc>
            </a:pPr>
            <a:r>
              <a:rPr lang="fa-IR" sz="2500" dirty="0" smtClean="0">
                <a:cs typeface="B Yagut" panose="00000400000000000000" pitchFamily="2" charset="-78"/>
              </a:rPr>
              <a:t>برای کپی گرفتن از یک سلول با کلیک راست روی سلول مورد نظر وانتخاب گزینه کپی یا کلیدهای ترکیبی </a:t>
            </a:r>
            <a:r>
              <a:rPr lang="en-US" sz="2500" dirty="0" smtClean="0">
                <a:cs typeface="B Yagut" panose="00000400000000000000" pitchFamily="2" charset="-78"/>
              </a:rPr>
              <a:t> Ctrl+C</a:t>
            </a:r>
            <a:r>
              <a:rPr lang="fa-IR" sz="2500" dirty="0" smtClean="0">
                <a:cs typeface="B Yagut" panose="00000400000000000000" pitchFamily="2" charset="-78"/>
              </a:rPr>
              <a:t>وبرای چسباندن در </a:t>
            </a:r>
            <a:r>
              <a:rPr lang="fa-IR" sz="2500" dirty="0">
                <a:cs typeface="B Yagut" panose="00000400000000000000" pitchFamily="2" charset="-78"/>
              </a:rPr>
              <a:t>تب </a:t>
            </a:r>
            <a:r>
              <a:rPr lang="en-US" sz="2500" dirty="0" smtClean="0">
                <a:cs typeface="B Yagut" panose="00000400000000000000" pitchFamily="2" charset="-78"/>
              </a:rPr>
              <a:t> Home </a:t>
            </a:r>
            <a:r>
              <a:rPr lang="fa-IR" sz="2500" dirty="0">
                <a:cs typeface="B Yagut" panose="00000400000000000000" pitchFamily="2" charset="-78"/>
              </a:rPr>
              <a:t>بر روی دستور </a:t>
            </a:r>
            <a:r>
              <a:rPr lang="en-US" sz="2500" dirty="0">
                <a:cs typeface="B Yagut" panose="00000400000000000000" pitchFamily="2" charset="-78"/>
              </a:rPr>
              <a:t>Paste </a:t>
            </a:r>
            <a:r>
              <a:rPr lang="fa-IR" sz="2500" dirty="0" smtClean="0">
                <a:cs typeface="B Yagut" panose="00000400000000000000" pitchFamily="2" charset="-78"/>
              </a:rPr>
              <a:t> کلیک </a:t>
            </a:r>
            <a:r>
              <a:rPr lang="fa-IR" sz="2500" dirty="0">
                <a:cs typeface="B Yagut" panose="00000400000000000000" pitchFamily="2" charset="-78"/>
              </a:rPr>
              <a:t>کنید و یا کلیدهای ترکیبی </a:t>
            </a:r>
            <a:r>
              <a:rPr lang="en-US" sz="2500" dirty="0">
                <a:cs typeface="B Yagut" panose="00000400000000000000" pitchFamily="2" charset="-78"/>
              </a:rPr>
              <a:t>Ctrl+V </a:t>
            </a:r>
            <a:r>
              <a:rPr lang="fa-IR" sz="2500" dirty="0" smtClean="0">
                <a:cs typeface="B Yagut" panose="00000400000000000000" pitchFamily="2" charset="-78"/>
              </a:rPr>
              <a:t> بر </a:t>
            </a:r>
            <a:r>
              <a:rPr lang="fa-IR" sz="2500" dirty="0">
                <a:cs typeface="B Yagut" panose="00000400000000000000" pitchFamily="2" charset="-78"/>
              </a:rPr>
              <a:t>روی صفحه کلید را بزنید.</a:t>
            </a:r>
          </a:p>
        </p:txBody>
      </p:sp>
      <p:sp>
        <p:nvSpPr>
          <p:cNvPr id="7" name="Subtitle 2"/>
          <p:cNvSpPr txBox="1">
            <a:spLocks/>
          </p:cNvSpPr>
          <p:nvPr/>
        </p:nvSpPr>
        <p:spPr>
          <a:xfrm>
            <a:off x="3095599" y="3631736"/>
            <a:ext cx="8543498" cy="138872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محتویات کپی شده در داخل سلولهای انتخاب شده چسبانده می شود.</a:t>
            </a:r>
          </a:p>
        </p:txBody>
      </p:sp>
      <p:pic>
        <p:nvPicPr>
          <p:cNvPr id="5" name="Picture 4"/>
          <p:cNvPicPr>
            <a:picLocks noChangeAspect="1"/>
          </p:cNvPicPr>
          <p:nvPr/>
        </p:nvPicPr>
        <p:blipFill>
          <a:blip r:embed="rId4"/>
          <a:stretch>
            <a:fillRect/>
          </a:stretch>
        </p:blipFill>
        <p:spPr>
          <a:xfrm>
            <a:off x="1348570" y="1162255"/>
            <a:ext cx="1903436" cy="1713092"/>
          </a:xfrm>
          <a:prstGeom prst="rect">
            <a:avLst/>
          </a:prstGeom>
        </p:spPr>
      </p:pic>
      <p:pic>
        <p:nvPicPr>
          <p:cNvPr id="6" name="Picture 5"/>
          <p:cNvPicPr>
            <a:picLocks noChangeAspect="1"/>
          </p:cNvPicPr>
          <p:nvPr/>
        </p:nvPicPr>
        <p:blipFill>
          <a:blip r:embed="rId5"/>
          <a:stretch>
            <a:fillRect/>
          </a:stretch>
        </p:blipFill>
        <p:spPr>
          <a:xfrm>
            <a:off x="1998845" y="3345998"/>
            <a:ext cx="1139871" cy="277468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832" y="6100544"/>
            <a:ext cx="609600" cy="609600"/>
          </a:xfrm>
          <a:prstGeom prst="rect">
            <a:avLst/>
          </a:prstGeom>
        </p:spPr>
      </p:pic>
    </p:spTree>
    <p:extLst>
      <p:ext uri="{BB962C8B-B14F-4D97-AF65-F5344CB8AC3E}">
        <p14:creationId xmlns:p14="http://schemas.microsoft.com/office/powerpoint/2010/main" val="4005603734"/>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4"/>
            <a:ext cx="10515600" cy="858368"/>
          </a:xfrm>
          <a:noFill/>
        </p:spPr>
        <p:txBody>
          <a:bodyPr>
            <a:normAutofit/>
          </a:bodyPr>
          <a:lstStyle/>
          <a:p>
            <a:pPr algn="ctr"/>
            <a:r>
              <a:rPr lang="fa-IR" dirty="0">
                <a:cs typeface="B Yagut" panose="00000400000000000000" pitchFamily="2" charset="-78"/>
              </a:rPr>
              <a:t>نتیجه گیری</a:t>
            </a:r>
          </a:p>
        </p:txBody>
      </p:sp>
      <p:sp>
        <p:nvSpPr>
          <p:cNvPr id="3" name="Content Placeholder 2"/>
          <p:cNvSpPr>
            <a:spLocks noGrp="1"/>
          </p:cNvSpPr>
          <p:nvPr>
            <p:ph idx="1"/>
          </p:nvPr>
        </p:nvSpPr>
        <p:spPr>
          <a:xfrm>
            <a:off x="551329" y="875765"/>
            <a:ext cx="10802471" cy="4664424"/>
          </a:xfrm>
        </p:spPr>
        <p:txBody>
          <a:bodyPr>
            <a:normAutofit/>
          </a:bodyPr>
          <a:lstStyle/>
          <a:p>
            <a:pPr marL="0" indent="0" algn="justLow">
              <a:lnSpc>
                <a:spcPct val="160000"/>
              </a:lnSpc>
              <a:buNone/>
            </a:pPr>
            <a:r>
              <a:rPr lang="fa-IR" sz="2500" dirty="0" smtClean="0">
                <a:cs typeface="B Yagut" panose="00000400000000000000" pitchFamily="2" charset="-78"/>
              </a:rPr>
              <a:t>در این فایل آموزشی مباحثی در رابطه با آشنایی با محیط برنامه و ابزارهای کاربردی نرم افزار اکسل گفته شده که کاربر خواهد توانست پس از یادگیری با واژه های آدرس سلول ها آشنا شده و برای استفاده از برنامه از آن بکار گیرد سلول ها را ویرایش کند یا حذف کند و یا حتی می تواند از محتویات هر سلول جهت تکثیر آن اقدام کند .</a:t>
            </a:r>
            <a:endParaRPr lang="fa-IR"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5952090"/>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626" y="365126"/>
            <a:ext cx="10515600" cy="1038672"/>
          </a:xfrm>
          <a:noFill/>
        </p:spPr>
        <p:txBody>
          <a:bodyPr>
            <a:normAutofit/>
          </a:bodyPr>
          <a:lstStyle/>
          <a:p>
            <a:pPr algn="ctr"/>
            <a:r>
              <a:rPr lang="fa-IR" dirty="0">
                <a:cs typeface="B Yagut" panose="00000400000000000000" pitchFamily="2" charset="-78"/>
              </a:rPr>
              <a:t>پرسش و تمرین</a:t>
            </a:r>
          </a:p>
        </p:txBody>
      </p:sp>
      <p:sp>
        <p:nvSpPr>
          <p:cNvPr id="3" name="Content Placeholder 2"/>
          <p:cNvSpPr>
            <a:spLocks noGrp="1"/>
          </p:cNvSpPr>
          <p:nvPr>
            <p:ph idx="1"/>
          </p:nvPr>
        </p:nvSpPr>
        <p:spPr>
          <a:xfrm>
            <a:off x="1907177" y="1403798"/>
            <a:ext cx="8503920" cy="4956059"/>
          </a:xfrm>
        </p:spPr>
        <p:txBody>
          <a:bodyPr>
            <a:normAutofit/>
          </a:bodyPr>
          <a:lstStyle/>
          <a:p>
            <a:pPr marL="0" indent="0" algn="justLow">
              <a:lnSpc>
                <a:spcPct val="110000"/>
              </a:lnSpc>
              <a:buNone/>
            </a:pPr>
            <a:r>
              <a:rPr lang="fa-IR" sz="2500" dirty="0" smtClean="0">
                <a:cs typeface="B Yagut" panose="00000400000000000000" pitchFamily="2" charset="-78"/>
              </a:rPr>
              <a:t>1- در یک فایل اکسل سلول هایی را با محتوای متن اعداد به صورت خانه های 4 ستون و 3 سطر پر کنید . </a:t>
            </a:r>
          </a:p>
          <a:p>
            <a:pPr marL="0" indent="0" algn="justLow">
              <a:lnSpc>
                <a:spcPct val="110000"/>
              </a:lnSpc>
              <a:buNone/>
            </a:pPr>
            <a:r>
              <a:rPr lang="fa-IR" sz="2500" dirty="0" smtClean="0">
                <a:cs typeface="B Yagut" panose="00000400000000000000" pitchFamily="2" charset="-78"/>
              </a:rPr>
              <a:t>2- سپس در ادامه یکی از اعداد نوشته شده درتمرین شماره 1را کپی و همزمان در 6 سلول بصورت سطری در یک زمان بچسبانید.</a:t>
            </a:r>
          </a:p>
          <a:p>
            <a:pPr marL="0" indent="0" algn="justLow">
              <a:lnSpc>
                <a:spcPct val="110000"/>
              </a:lnSpc>
              <a:buNone/>
            </a:pPr>
            <a:r>
              <a:rPr lang="fa-IR" sz="2500" dirty="0" smtClean="0">
                <a:cs typeface="B Yagut" panose="00000400000000000000" pitchFamily="2" charset="-78"/>
              </a:rPr>
              <a:t>3- محتویات و ابزارهای مجموعه ریبون از منوی </a:t>
            </a:r>
            <a:r>
              <a:rPr lang="en-US" sz="2500" dirty="0" smtClean="0">
                <a:cs typeface="B Yagut" panose="00000400000000000000" pitchFamily="2" charset="-78"/>
              </a:rPr>
              <a:t>Insert</a:t>
            </a:r>
            <a:r>
              <a:rPr lang="fa-IR" sz="2500" dirty="0" smtClean="0">
                <a:cs typeface="B Yagut" panose="00000400000000000000" pitchFamily="2" charset="-78"/>
              </a:rPr>
              <a:t> را توضیح دهید.</a:t>
            </a:r>
            <a:endParaRPr lang="fa-IR" sz="2500" dirty="0">
              <a:cs typeface="B Yagut" panose="00000400000000000000" pitchFamily="2" charset="-78"/>
            </a:endParaRPr>
          </a:p>
        </p:txBody>
      </p:sp>
    </p:spTree>
    <p:extLst>
      <p:ext uri="{BB962C8B-B14F-4D97-AF65-F5344CB8AC3E}">
        <p14:creationId xmlns:p14="http://schemas.microsoft.com/office/powerpoint/2010/main" val="789962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dirty="0">
                <a:cs typeface="B Yagut" panose="00000400000000000000" pitchFamily="2" charset="-78"/>
              </a:rPr>
              <a:t>فهرست منابع</a:t>
            </a:r>
          </a:p>
        </p:txBody>
      </p:sp>
      <p:sp>
        <p:nvSpPr>
          <p:cNvPr id="3" name="Content Placeholder 2"/>
          <p:cNvSpPr>
            <a:spLocks noGrp="1"/>
          </p:cNvSpPr>
          <p:nvPr>
            <p:ph idx="1"/>
          </p:nvPr>
        </p:nvSpPr>
        <p:spPr>
          <a:xfrm>
            <a:off x="838200" y="1184856"/>
            <a:ext cx="10515600" cy="4992107"/>
          </a:xfrm>
        </p:spPr>
        <p:txBody>
          <a:bodyPr>
            <a:normAutofit/>
          </a:bodyPr>
          <a:lstStyle/>
          <a:p>
            <a:pPr>
              <a:lnSpc>
                <a:spcPct val="150000"/>
              </a:lnSpc>
            </a:pPr>
            <a:r>
              <a:rPr lang="en-US" sz="2500" dirty="0"/>
              <a:t> </a:t>
            </a:r>
            <a:r>
              <a:rPr lang="ar-SA" sz="2500" dirty="0">
                <a:cs typeface="B Yagut" panose="00000400000000000000" pitchFamily="2" charset="-78"/>
              </a:rPr>
              <a:t>حیدری ، </a:t>
            </a:r>
            <a:r>
              <a:rPr lang="fa-IR" sz="2500" dirty="0" smtClean="0">
                <a:cs typeface="B Yagut" panose="00000400000000000000" pitchFamily="2" charset="-78"/>
              </a:rPr>
              <a:t>س</a:t>
            </a:r>
            <a:r>
              <a:rPr lang="ar-SA" sz="2500" dirty="0" smtClean="0">
                <a:cs typeface="B Yagut" panose="00000400000000000000" pitchFamily="2" charset="-78"/>
              </a:rPr>
              <a:t>. </a:t>
            </a:r>
            <a:r>
              <a:rPr lang="ar-SA" sz="2500" dirty="0">
                <a:cs typeface="B Yagut" panose="00000400000000000000" pitchFamily="2" charset="-78"/>
              </a:rPr>
              <a:t>کتاب </a:t>
            </a:r>
            <a:r>
              <a:rPr lang="en-US" sz="2500" dirty="0">
                <a:cs typeface="B Yagut" panose="00000400000000000000" pitchFamily="2" charset="-78"/>
              </a:rPr>
              <a:t>ICDL</a:t>
            </a:r>
            <a:r>
              <a:rPr lang="ar-SA" sz="2500" dirty="0">
                <a:cs typeface="B Yagut" panose="00000400000000000000" pitchFamily="2" charset="-78"/>
              </a:rPr>
              <a:t> گواهینامه بین المللی کاربری کامپیوتر سطح یک ، </a:t>
            </a:r>
            <a:r>
              <a:rPr lang="ar-SA" sz="2500" dirty="0" smtClean="0">
                <a:cs typeface="B Yagut" panose="00000400000000000000" pitchFamily="2" charset="-78"/>
              </a:rPr>
              <a:t>تهران</a:t>
            </a:r>
            <a:r>
              <a:rPr lang="fa-IR" sz="2500" dirty="0" smtClean="0">
                <a:cs typeface="B Yagut" panose="00000400000000000000" pitchFamily="2" charset="-78"/>
              </a:rPr>
              <a:t>،</a:t>
            </a:r>
            <a:r>
              <a:rPr lang="ar-SA" sz="2500" dirty="0" smtClean="0">
                <a:cs typeface="B Yagut" panose="00000400000000000000" pitchFamily="2" charset="-78"/>
              </a:rPr>
              <a:t> </a:t>
            </a:r>
            <a:r>
              <a:rPr lang="ar-SA" sz="2500" dirty="0">
                <a:cs typeface="B Yagut" panose="00000400000000000000" pitchFamily="2" charset="-78"/>
              </a:rPr>
              <a:t>موسسه فرهنگی هنری دیباگران تهران ، </a:t>
            </a:r>
            <a:r>
              <a:rPr lang="fa-IR" sz="2500" dirty="0" smtClean="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موسوی</a:t>
            </a:r>
            <a:r>
              <a:rPr lang="en-US" sz="2500" dirty="0">
                <a:cs typeface="B Yagut" panose="00000400000000000000" pitchFamily="2" charset="-78"/>
              </a:rPr>
              <a:t> ، </a:t>
            </a:r>
            <a:r>
              <a:rPr lang="fa-IR" sz="2500" dirty="0" smtClean="0">
                <a:cs typeface="B Yagut" panose="00000400000000000000" pitchFamily="2" charset="-78"/>
              </a:rPr>
              <a:t>ع</a:t>
            </a:r>
            <a:r>
              <a:rPr lang="en-US" sz="2500" dirty="0" smtClean="0">
                <a:cs typeface="B Yagut" panose="00000400000000000000" pitchFamily="2" charset="-78"/>
              </a:rPr>
              <a:t>. </a:t>
            </a:r>
            <a:r>
              <a:rPr lang="fa-IR" sz="2500" dirty="0" smtClean="0">
                <a:cs typeface="B Yagut" panose="00000400000000000000" pitchFamily="2" charset="-78"/>
              </a:rPr>
              <a:t> </a:t>
            </a:r>
            <a:r>
              <a:rPr lang="en-US" sz="2500" dirty="0" smtClean="0">
                <a:cs typeface="B Yagut" panose="00000400000000000000" pitchFamily="2" charset="-78"/>
              </a:rPr>
              <a:t>کتاب </a:t>
            </a:r>
            <a:r>
              <a:rPr lang="en-US" sz="2500" dirty="0">
                <a:cs typeface="B Yagut" panose="00000400000000000000" pitchFamily="2" charset="-78"/>
              </a:rPr>
              <a:t>ICDL</a:t>
            </a:r>
            <a:r>
              <a:rPr lang="ar-SA" sz="2500" dirty="0">
                <a:cs typeface="B Yagut" panose="00000400000000000000" pitchFamily="2" charset="-78"/>
              </a:rPr>
              <a:t>  سطح یک ، تهران </a:t>
            </a:r>
            <a:r>
              <a:rPr lang="fa-IR" sz="2500" dirty="0" smtClean="0">
                <a:cs typeface="B Yagut" panose="00000400000000000000" pitchFamily="2" charset="-78"/>
              </a:rPr>
              <a:t>،</a:t>
            </a:r>
            <a:r>
              <a:rPr lang="ar-SA" sz="2500" dirty="0" smtClean="0">
                <a:cs typeface="B Yagut" panose="00000400000000000000" pitchFamily="2" charset="-78"/>
              </a:rPr>
              <a:t> </a:t>
            </a:r>
            <a:r>
              <a:rPr lang="ar-SA" sz="2500" dirty="0">
                <a:cs typeface="B Yagut" panose="00000400000000000000" pitchFamily="2" charset="-78"/>
              </a:rPr>
              <a:t>انتشارات صفار، </a:t>
            </a:r>
            <a:r>
              <a:rPr lang="fa-IR" sz="2500" dirty="0" smtClean="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سبزعلی گل ، </a:t>
            </a:r>
            <a:r>
              <a:rPr lang="fa-IR" sz="2500" dirty="0" smtClean="0">
                <a:cs typeface="B Yagut" panose="00000400000000000000" pitchFamily="2" charset="-78"/>
              </a:rPr>
              <a:t>م</a:t>
            </a:r>
            <a:r>
              <a:rPr lang="ar-SA" sz="2500" dirty="0" smtClean="0">
                <a:cs typeface="B Yagut" panose="00000400000000000000" pitchFamily="2" charset="-78"/>
              </a:rPr>
              <a:t> </a:t>
            </a:r>
            <a:r>
              <a:rPr lang="ar-SA" sz="2500" dirty="0">
                <a:cs typeface="B Yagut" panose="00000400000000000000" pitchFamily="2" charset="-78"/>
              </a:rPr>
              <a:t>. کتاب </a:t>
            </a:r>
            <a:r>
              <a:rPr lang="en-US" sz="2500" dirty="0">
                <a:cs typeface="B Yagut" panose="00000400000000000000" pitchFamily="2" charset="-78"/>
              </a:rPr>
              <a:t>ICDL</a:t>
            </a:r>
            <a:r>
              <a:rPr lang="ar-SA" sz="2500" dirty="0">
                <a:cs typeface="B Yagut" panose="00000400000000000000" pitchFamily="2" charset="-78"/>
              </a:rPr>
              <a:t>  سطح دو ، تهران </a:t>
            </a:r>
            <a:r>
              <a:rPr lang="fa-IR" sz="2500" dirty="0" smtClean="0">
                <a:cs typeface="B Yagut" panose="00000400000000000000" pitchFamily="2" charset="-78"/>
              </a:rPr>
              <a:t>،</a:t>
            </a:r>
            <a:r>
              <a:rPr lang="ar-SA" sz="2500" dirty="0" smtClean="0">
                <a:cs typeface="B Yagut" panose="00000400000000000000" pitchFamily="2" charset="-78"/>
              </a:rPr>
              <a:t> </a:t>
            </a:r>
            <a:r>
              <a:rPr lang="ar-SA" sz="2500" dirty="0">
                <a:cs typeface="B Yagut" panose="00000400000000000000" pitchFamily="2" charset="-78"/>
              </a:rPr>
              <a:t>انتشارات صفار، </a:t>
            </a:r>
            <a:r>
              <a:rPr lang="fa-IR" sz="2500" dirty="0" smtClean="0">
                <a:cs typeface="B Yagut" panose="00000400000000000000" pitchFamily="2" charset="-78"/>
              </a:rPr>
              <a:t>۱۳98</a:t>
            </a:r>
            <a:endParaRPr lang="en-US" sz="2500" dirty="0">
              <a:cs typeface="B Yagut" panose="00000400000000000000" pitchFamily="2" charset="-78"/>
            </a:endParaRPr>
          </a:p>
          <a:p>
            <a:pPr algn="justLow">
              <a:lnSpc>
                <a:spcPct val="150000"/>
              </a:lnSpc>
            </a:pPr>
            <a:r>
              <a:rPr lang="fa-IR" sz="2500" dirty="0">
                <a:cs typeface="B Yagut" panose="00000400000000000000" pitchFamily="2" charset="-78"/>
              </a:rPr>
              <a:t>وب سایت خوش آموز </a:t>
            </a:r>
            <a:r>
              <a:rPr lang="en-US" sz="2500" dirty="0"/>
              <a:t>www.khoshamoz.ir</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دانشگاه علوم پزشکی و خدمات بهداشتی درمانی استان مازندران ، معاونت بهداشتی</a:t>
            </a:r>
          </a:p>
          <a:p>
            <a:pPr marL="0" indent="0">
              <a:lnSpc>
                <a:spcPct val="150000"/>
              </a:lnSpc>
              <a:buNone/>
            </a:pPr>
            <a:r>
              <a:rPr lang="fa-IR" dirty="0">
                <a:cs typeface="B Yagut" panose="00000400000000000000" pitchFamily="2" charset="-78"/>
              </a:rPr>
              <a:t>یا</a:t>
            </a:r>
          </a:p>
          <a:p>
            <a:pPr marL="0" indent="0">
              <a:lnSpc>
                <a:spcPct val="150000"/>
              </a:lnSpc>
              <a:buNone/>
            </a:pPr>
            <a:r>
              <a:rPr lang="fa-IR" dirty="0">
                <a:cs typeface="B Yagut" panose="00000400000000000000" pitchFamily="2" charset="-78"/>
              </a:rPr>
              <a:t>پست الکترونیک </a:t>
            </a:r>
            <a:r>
              <a:rPr lang="en-US" dirty="0">
                <a:cs typeface="B Yagut" panose="00000400000000000000" pitchFamily="2" charset="-78"/>
              </a:rPr>
              <a:t>shbsav@gmail.com</a:t>
            </a:r>
            <a:endParaRPr lang="fa-IR"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627797" y="1181686"/>
            <a:ext cx="11068333" cy="5174664"/>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lvl="1" algn="justLow"/>
            <a:r>
              <a:rPr lang="fa-IR" sz="2500" dirty="0" smtClean="0">
                <a:cs typeface="B Yagut" panose="00000400000000000000" pitchFamily="2" charset="-78"/>
              </a:rPr>
              <a:t>توانایی شناخت محیط کاربری اکسل 2016 را کسب کند. </a:t>
            </a:r>
            <a:endParaRPr lang="fa-IR" sz="2500" dirty="0">
              <a:cs typeface="B Yagut" panose="00000400000000000000" pitchFamily="2" charset="-78"/>
            </a:endParaRPr>
          </a:p>
          <a:p>
            <a:pPr lvl="1" algn="justLow"/>
            <a:r>
              <a:rPr lang="fa-IR" sz="2500" dirty="0">
                <a:cs typeface="B Yagut" panose="00000400000000000000" pitchFamily="2" charset="-78"/>
              </a:rPr>
              <a:t>ریبون ها را بشناسد و توانایی پنهان کردن و ظاهر کردن آن را داشته باشد</a:t>
            </a:r>
            <a:r>
              <a:rPr lang="fa-IR" sz="2500" dirty="0" smtClean="0">
                <a:cs typeface="B Yagut" panose="00000400000000000000" pitchFamily="2" charset="-78"/>
              </a:rPr>
              <a:t>.</a:t>
            </a:r>
            <a:endParaRPr lang="fa-IR" sz="2500" dirty="0">
              <a:cs typeface="B Yagut" panose="00000400000000000000" pitchFamily="2" charset="-78"/>
            </a:endParaRPr>
          </a:p>
          <a:p>
            <a:pPr lvl="1" algn="justLow"/>
            <a:r>
              <a:rPr lang="fa-IR" sz="2500" dirty="0" smtClean="0">
                <a:cs typeface="B Yagut" panose="00000400000000000000" pitchFamily="2" charset="-78"/>
              </a:rPr>
              <a:t>مهارت کاربری </a:t>
            </a:r>
            <a:r>
              <a:rPr lang="en-US" sz="2500" dirty="0" smtClean="0">
                <a:cs typeface="B Yagut" panose="00000400000000000000" pitchFamily="2" charset="-78"/>
              </a:rPr>
              <a:t>Worksheet</a:t>
            </a:r>
            <a:r>
              <a:rPr lang="fa-IR" sz="2500" dirty="0" smtClean="0">
                <a:cs typeface="B Yagut" panose="00000400000000000000" pitchFamily="2" charset="-78"/>
              </a:rPr>
              <a:t> را کسب نماید و به درستی انجام دهد .</a:t>
            </a:r>
            <a:endParaRPr lang="en-US" sz="2500" dirty="0">
              <a:cs typeface="B Yagut" panose="00000400000000000000" pitchFamily="2" charset="-78"/>
            </a:endParaRPr>
          </a:p>
          <a:p>
            <a:pPr lvl="1" algn="justLow"/>
            <a:r>
              <a:rPr lang="fa-IR" sz="2500" dirty="0" smtClean="0">
                <a:cs typeface="B Yagut" panose="00000400000000000000" pitchFamily="2" charset="-78"/>
              </a:rPr>
              <a:t>توانایی استفاده از سلول </a:t>
            </a:r>
            <a:r>
              <a:rPr lang="fa-IR" sz="2500" dirty="0">
                <a:cs typeface="B Yagut" panose="00000400000000000000" pitchFamily="2" charset="-78"/>
              </a:rPr>
              <a:t>ها در </a:t>
            </a:r>
            <a:r>
              <a:rPr lang="fa-IR" sz="2500" dirty="0" smtClean="0">
                <a:cs typeface="B Yagut" panose="00000400000000000000" pitchFamily="2" charset="-78"/>
              </a:rPr>
              <a:t>اکسل را فراگیرد و به درستی انجام دهد .</a:t>
            </a:r>
            <a:endParaRPr lang="fa-IR" sz="2500" dirty="0">
              <a:cs typeface="B Yagut" panose="00000400000000000000" pitchFamily="2" charset="-78"/>
            </a:endParaRPr>
          </a:p>
          <a:p>
            <a:pPr lvl="1" algn="justLow"/>
            <a:r>
              <a:rPr lang="fa-IR" sz="2500" dirty="0" smtClean="0">
                <a:cs typeface="B Yagut" panose="00000400000000000000" pitchFamily="2" charset="-78"/>
              </a:rPr>
              <a:t>با قالب های نمایش در محیط اکسل آشنا شود.</a:t>
            </a:r>
            <a:endParaRPr lang="fa-IR" sz="2500" dirty="0">
              <a:cs typeface="B Yagut" panose="00000400000000000000" pitchFamily="2" charset="-78"/>
            </a:endParaRPr>
          </a:p>
          <a:p>
            <a:pPr lvl="1" algn="justLow"/>
            <a:r>
              <a:rPr lang="fa-IR" sz="2500" dirty="0" smtClean="0">
                <a:cs typeface="B Yagut" panose="00000400000000000000" pitchFamily="2" charset="-78"/>
              </a:rPr>
              <a:t>توانایی حذف بخش های مختلف </a:t>
            </a:r>
            <a:r>
              <a:rPr lang="en-US" sz="2500" dirty="0" smtClean="0">
                <a:cs typeface="B Yagut" panose="00000400000000000000" pitchFamily="2" charset="-78"/>
              </a:rPr>
              <a:t>Worksheet</a:t>
            </a:r>
            <a:r>
              <a:rPr lang="fa-IR" sz="2500" dirty="0" smtClean="0">
                <a:cs typeface="B Yagut" panose="00000400000000000000" pitchFamily="2" charset="-78"/>
              </a:rPr>
              <a:t> را فراگیرد و به درستی انجام دهد.</a:t>
            </a:r>
            <a:endParaRPr lang="fa-IR" sz="2500" dirty="0">
              <a:cs typeface="B Yagut" panose="00000400000000000000" pitchFamily="2" charset="-78"/>
            </a:endParaRPr>
          </a:p>
          <a:p>
            <a:pPr lvl="1" algn="justLow"/>
            <a:r>
              <a:rPr lang="fa-IR" sz="2500" dirty="0" smtClean="0">
                <a:cs typeface="B Yagut" panose="00000400000000000000" pitchFamily="2" charset="-78"/>
              </a:rPr>
              <a:t>با عملیات </a:t>
            </a:r>
            <a:r>
              <a:rPr lang="fa-IR" sz="2500" dirty="0">
                <a:cs typeface="B Yagut" panose="00000400000000000000" pitchFamily="2" charset="-78"/>
              </a:rPr>
              <a:t>کپی و چسباندن محتویات سلول </a:t>
            </a:r>
            <a:r>
              <a:rPr lang="fa-IR" sz="2500" dirty="0" smtClean="0">
                <a:cs typeface="B Yagut" panose="00000400000000000000" pitchFamily="2" charset="-78"/>
              </a:rPr>
              <a:t>ها آشنا شود و به درستی انجام دهد .</a:t>
            </a:r>
            <a:endParaRPr lang="en-US"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10515600" cy="5434505"/>
          </a:xfrm>
        </p:spPr>
        <p:txBody>
          <a:bodyPr>
            <a:noAutofit/>
          </a:bodyPr>
          <a:lstStyle/>
          <a:p>
            <a:pPr algn="justLow"/>
            <a:r>
              <a:rPr lang="fa-IR" sz="2500" dirty="0">
                <a:cs typeface="B Yagut" panose="00000400000000000000" pitchFamily="2" charset="-78"/>
              </a:rPr>
              <a:t>آشنایی با مفاهیم و محیط نرم </a:t>
            </a:r>
            <a:r>
              <a:rPr lang="fa-IR" sz="2500" dirty="0" smtClean="0">
                <a:cs typeface="B Yagut" panose="00000400000000000000" pitchFamily="2" charset="-78"/>
              </a:rPr>
              <a:t>افزار </a:t>
            </a:r>
            <a:r>
              <a:rPr lang="en-US" sz="2500" dirty="0" smtClean="0">
                <a:cs typeface="B Yagut" panose="00000400000000000000" pitchFamily="2" charset="-78"/>
              </a:rPr>
              <a:t>  Excel</a:t>
            </a:r>
          </a:p>
          <a:p>
            <a:pPr lvl="1" algn="justLow"/>
            <a:r>
              <a:rPr lang="fa-IR" sz="2500" dirty="0" smtClean="0">
                <a:cs typeface="B Yagut" panose="00000400000000000000" pitchFamily="2" charset="-78"/>
              </a:rPr>
              <a:t>آشنایی با اکسل 2016</a:t>
            </a:r>
          </a:p>
          <a:p>
            <a:pPr lvl="1" algn="justLow"/>
            <a:r>
              <a:rPr lang="fa-IR" sz="2500" dirty="0" smtClean="0">
                <a:cs typeface="B Yagut" panose="00000400000000000000" pitchFamily="2" charset="-78"/>
              </a:rPr>
              <a:t>رابط کاربری اکسل 2016</a:t>
            </a:r>
          </a:p>
          <a:p>
            <a:pPr lvl="1" algn="justLow"/>
            <a:r>
              <a:rPr lang="fa-IR" sz="2500" dirty="0" smtClean="0">
                <a:cs typeface="B Yagut" panose="00000400000000000000" pitchFamily="2" charset="-78"/>
              </a:rPr>
              <a:t>کار با محیط اکسل 2016</a:t>
            </a:r>
          </a:p>
          <a:p>
            <a:pPr lvl="1" algn="justLow"/>
            <a:r>
              <a:rPr lang="fa-IR" sz="2500" dirty="0" smtClean="0">
                <a:cs typeface="B Yagut" panose="00000400000000000000" pitchFamily="2" charset="-78"/>
              </a:rPr>
              <a:t>ریبون </a:t>
            </a:r>
          </a:p>
          <a:p>
            <a:pPr lvl="1" algn="justLow"/>
            <a:r>
              <a:rPr lang="en-US" sz="2500" dirty="0" smtClean="0">
                <a:cs typeface="B Yagut" panose="00000400000000000000" pitchFamily="2" charset="-78"/>
              </a:rPr>
              <a:t>Worksheet</a:t>
            </a:r>
            <a:endParaRPr lang="en-US" sz="2500" dirty="0">
              <a:cs typeface="B Yagut" panose="00000400000000000000" pitchFamily="2" charset="-78"/>
            </a:endParaRPr>
          </a:p>
          <a:p>
            <a:pPr algn="justLow"/>
            <a:r>
              <a:rPr lang="fa-IR" sz="2500" dirty="0" smtClean="0">
                <a:cs typeface="B Yagut" panose="00000400000000000000" pitchFamily="2" charset="-78"/>
              </a:rPr>
              <a:t>کار با سلول ها و برگه های اکسل </a:t>
            </a:r>
          </a:p>
          <a:p>
            <a:pPr lvl="1" algn="justLow"/>
            <a:r>
              <a:rPr lang="fa-IR" sz="2500" dirty="0" smtClean="0">
                <a:cs typeface="B Yagut" panose="00000400000000000000" pitchFamily="2" charset="-78"/>
              </a:rPr>
              <a:t>درک سلول ها در اکسل</a:t>
            </a:r>
          </a:p>
          <a:p>
            <a:pPr lvl="1" algn="justLow"/>
            <a:r>
              <a:rPr lang="fa-IR" sz="2500" dirty="0" smtClean="0">
                <a:cs typeface="B Yagut" panose="00000400000000000000" pitchFamily="2" charset="-78"/>
              </a:rPr>
              <a:t>روش انتخاب یک سلول</a:t>
            </a:r>
          </a:p>
          <a:p>
            <a:pPr lvl="1" algn="justLow"/>
            <a:r>
              <a:rPr lang="fa-IR" sz="2500" dirty="0" smtClean="0">
                <a:cs typeface="B Yagut" panose="00000400000000000000" pitchFamily="2" charset="-78"/>
              </a:rPr>
              <a:t>محتویات سلول ها</a:t>
            </a:r>
          </a:p>
          <a:p>
            <a:pPr lvl="1" algn="justLow"/>
            <a:r>
              <a:rPr lang="fa-IR" sz="2500" dirty="0" smtClean="0">
                <a:cs typeface="B Yagut" panose="00000400000000000000" pitchFamily="2" charset="-78"/>
              </a:rPr>
              <a:t>قالب های نمایش</a:t>
            </a:r>
          </a:p>
          <a:p>
            <a:pPr lvl="1" algn="justLow"/>
            <a:r>
              <a:rPr lang="fa-IR" sz="2500" dirty="0" smtClean="0">
                <a:cs typeface="B Yagut" panose="00000400000000000000" pitchFamily="2" charset="-78"/>
              </a:rPr>
              <a:t>حذف کردن سلول ها</a:t>
            </a:r>
          </a:p>
          <a:p>
            <a:pPr lvl="1" algn="justLow"/>
            <a:r>
              <a:rPr lang="fa-IR" sz="2500" dirty="0" smtClean="0">
                <a:cs typeface="B Yagut" panose="00000400000000000000" pitchFamily="2" charset="-78"/>
              </a:rPr>
              <a:t>عملیات کپی و چسباندن محتویات سلول ها</a:t>
            </a:r>
            <a:endParaRPr lang="en-US" sz="2500" dirty="0">
              <a:cs typeface="B Yagut" panose="00000400000000000000" pitchFamily="2" charset="-78"/>
            </a:endParaRP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9810" y="172118"/>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421341" y="1007342"/>
            <a:ext cx="10850573" cy="5367366"/>
          </a:xfrm>
        </p:spPr>
        <p:txBody>
          <a:bodyPr>
            <a:noAutofit/>
          </a:bodyPr>
          <a:lstStyle/>
          <a:p>
            <a:pPr algn="justLow">
              <a:lnSpc>
                <a:spcPct val="150000"/>
              </a:lnSpc>
            </a:pPr>
            <a:r>
              <a:rPr lang="fa-IR" sz="2500" dirty="0" smtClean="0">
                <a:cs typeface="B Yagut" panose="00000400000000000000" pitchFamily="2" charset="-78"/>
              </a:rPr>
              <a:t>نرم افزار </a:t>
            </a:r>
            <a:r>
              <a:rPr lang="en-US" sz="2500" dirty="0" smtClean="0">
                <a:cs typeface="B Yagut" panose="00000400000000000000" pitchFamily="2" charset="-78"/>
              </a:rPr>
              <a:t>Excel</a:t>
            </a:r>
            <a:r>
              <a:rPr lang="fa-IR" sz="2500" dirty="0" smtClean="0">
                <a:cs typeface="B Yagut" panose="00000400000000000000" pitchFamily="2" charset="-78"/>
              </a:rPr>
              <a:t> یک برنامه صفحه گسترده است. صفحه گسترده به برنامه هایی گفته می شود که اطلاعات متنی و عددی را در قالب جدول نگهداری می کنند. ساختار جدولی صفحات این گونه برنامه ها، کاربران را قادر می سازد تا با استفاده از فرمول، بین اطلاعات در آنها ارتباط برقرار کنند. به فایل هایی که به این صورت در نرم افزار ایجاد میشوند </a:t>
            </a:r>
            <a:r>
              <a:rPr lang="en-US" sz="2500" dirty="0" smtClean="0">
                <a:cs typeface="B Yagut" panose="00000400000000000000" pitchFamily="2" charset="-78"/>
              </a:rPr>
              <a:t> Workbook </a:t>
            </a:r>
            <a:r>
              <a:rPr lang="fa-IR" sz="2500" dirty="0" smtClean="0">
                <a:cs typeface="B Yagut" panose="00000400000000000000" pitchFamily="2" charset="-78"/>
              </a:rPr>
              <a:t>یا کارپوشه گفته می شود.</a:t>
            </a:r>
          </a:p>
          <a:p>
            <a:pPr algn="justLow">
              <a:lnSpc>
                <a:spcPct val="150000"/>
              </a:lnSpc>
            </a:pPr>
            <a:r>
              <a:rPr lang="fa-IR" sz="2500" dirty="0" smtClean="0">
                <a:cs typeface="B Yagut" panose="00000400000000000000" pitchFamily="2" charset="-78"/>
              </a:rPr>
              <a:t>نرم افزارهای صفحه گسترده این امکان را فراهم می نمایند که داده ها را بصورت سطر و ستون وارد نمائید. بعد از وارد کردن داده ها عملیاتی نظیر محاسبات، مرتب سازی و فیلتر نمودن را روی آنها انجام داده، همچنین میتوان این داده ها را چاپ کرده و نمودارهایی بر اساس آنها ایجاد کرد.</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1341" y="6069908"/>
            <a:ext cx="609600" cy="609600"/>
          </a:xfrm>
          <a:prstGeom prst="rect">
            <a:avLst/>
          </a:prstGeom>
        </p:spPr>
      </p:pic>
    </p:spTree>
    <p:extLst>
      <p:ext uri="{BB962C8B-B14F-4D97-AF65-F5344CB8AC3E}">
        <p14:creationId xmlns:p14="http://schemas.microsoft.com/office/powerpoint/2010/main" val="304317873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348336"/>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1241947" y="1088025"/>
            <a:ext cx="9990160" cy="4062199"/>
          </a:xfrm>
        </p:spPr>
        <p:txBody>
          <a:bodyPr>
            <a:noAutofit/>
          </a:bodyPr>
          <a:lstStyle/>
          <a:p>
            <a:pPr algn="just">
              <a:lnSpc>
                <a:spcPct val="150000"/>
              </a:lnSpc>
            </a:pPr>
            <a:r>
              <a:rPr lang="fa-IR" sz="2500" dirty="0">
                <a:cs typeface="B Yagut" panose="00000400000000000000" pitchFamily="2" charset="-78"/>
              </a:rPr>
              <a:t>در این دوره آموزشی ابتدا با اکسل و کاربردهای این نرم افزار آشنا میشویم و سپس به یادگیری بخش های مختلف اکسل </a:t>
            </a:r>
            <a:r>
              <a:rPr lang="fa-IR" sz="2500" dirty="0" smtClean="0">
                <a:cs typeface="B Yagut" panose="00000400000000000000" pitchFamily="2" charset="-78"/>
              </a:rPr>
              <a:t>می پردازیم</a:t>
            </a:r>
            <a:r>
              <a:rPr lang="fa-IR" sz="2500" dirty="0">
                <a:cs typeface="B Yagut" panose="00000400000000000000" pitchFamily="2" charset="-78"/>
              </a:rPr>
              <a:t>. روش ایجاد فایل های اکسل و تغییرات ظاهر فایل های اکسل را فرا </a:t>
            </a:r>
            <a:r>
              <a:rPr lang="fa-IR" sz="2500" dirty="0" smtClean="0">
                <a:cs typeface="B Yagut" panose="00000400000000000000" pitchFamily="2" charset="-78"/>
              </a:rPr>
              <a:t>می گیریم </a:t>
            </a:r>
            <a:r>
              <a:rPr lang="fa-IR" sz="2500" dirty="0">
                <a:cs typeface="B Yagut" panose="00000400000000000000" pitchFamily="2" charset="-78"/>
              </a:rPr>
              <a:t>و همچنین روش ذخیره فایل های اکسل به صورت </a:t>
            </a:r>
            <a:r>
              <a:rPr lang="en-US" sz="2500" dirty="0">
                <a:cs typeface="B Yagut" panose="00000400000000000000" pitchFamily="2" charset="-78"/>
              </a:rPr>
              <a:t>Template </a:t>
            </a:r>
            <a:r>
              <a:rPr lang="fa-IR" sz="2500" dirty="0" smtClean="0">
                <a:cs typeface="B Yagut" panose="00000400000000000000" pitchFamily="2" charset="-78"/>
              </a:rPr>
              <a:t> را </a:t>
            </a:r>
            <a:r>
              <a:rPr lang="fa-IR" sz="2500" dirty="0">
                <a:cs typeface="B Yagut" panose="00000400000000000000" pitchFamily="2" charset="-78"/>
              </a:rPr>
              <a:t>می آموزیم. در این دوره آموزشی تنظیمات سطرها و ستون ها و تنظیمات شیت ها را نیز یاد </a:t>
            </a:r>
            <a:r>
              <a:rPr lang="fa-IR" sz="2500" dirty="0" smtClean="0">
                <a:cs typeface="B Yagut" panose="00000400000000000000" pitchFamily="2" charset="-78"/>
              </a:rPr>
              <a:t>می گیریم</a:t>
            </a:r>
            <a:r>
              <a:rPr lang="fa-IR" sz="2500" dirty="0">
                <a:cs typeface="B Yagut" panose="00000400000000000000" pitchFamily="2" charset="-78"/>
              </a:rPr>
              <a:t>.</a:t>
            </a:r>
            <a:endParaRPr lang="fa-IR" sz="2500" dirty="0" smtClean="0">
              <a:cs typeface="B Yagut" panose="00000400000000000000" pitchFamily="2" charset="-78"/>
            </a:endParaRPr>
          </a:p>
        </p:txBody>
      </p:sp>
    </p:spTree>
    <p:extLst>
      <p:ext uri="{BB962C8B-B14F-4D97-AF65-F5344CB8AC3E}">
        <p14:creationId xmlns:p14="http://schemas.microsoft.com/office/powerpoint/2010/main" val="3305682250"/>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935690"/>
            <a:ext cx="10515600" cy="922762"/>
          </a:xfrm>
          <a:noFill/>
        </p:spPr>
        <p:txBody>
          <a:bodyPr/>
          <a:lstStyle/>
          <a:p>
            <a:pPr algn="ctr"/>
            <a:r>
              <a:rPr lang="fa-IR" dirty="0">
                <a:solidFill>
                  <a:prstClr val="black"/>
                </a:solidFill>
                <a:cs typeface="B Yagut" panose="00000400000000000000" pitchFamily="2" charset="-78"/>
              </a:rPr>
              <a:t>فصل اول</a:t>
            </a:r>
            <a:endParaRPr lang="fa-IR" dirty="0"/>
          </a:p>
        </p:txBody>
      </p:sp>
      <p:sp>
        <p:nvSpPr>
          <p:cNvPr id="4" name="Content Placeholder 3"/>
          <p:cNvSpPr>
            <a:spLocks noGrp="1"/>
          </p:cNvSpPr>
          <p:nvPr>
            <p:ph sz="half" idx="2"/>
          </p:nvPr>
        </p:nvSpPr>
        <p:spPr>
          <a:xfrm>
            <a:off x="838201" y="2148114"/>
            <a:ext cx="10515600" cy="3091543"/>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buNone/>
            </a:pPr>
            <a:r>
              <a:rPr lang="fa-IR" sz="4400" dirty="0">
                <a:cs typeface="B Yagut" panose="00000400000000000000" pitchFamily="2" charset="-78"/>
              </a:rPr>
              <a:t>آشنایی با مفاهیم و محیط نرم افزار </a:t>
            </a:r>
            <a:r>
              <a:rPr lang="en-US" sz="4400" dirty="0">
                <a:cs typeface="B Yagut" panose="00000400000000000000" pitchFamily="2" charset="-78"/>
              </a:rPr>
              <a:t>  Excel</a:t>
            </a:r>
          </a:p>
        </p:txBody>
      </p:sp>
    </p:spTree>
    <p:extLst>
      <p:ext uri="{BB962C8B-B14F-4D97-AF65-F5344CB8AC3E}">
        <p14:creationId xmlns:p14="http://schemas.microsoft.com/office/powerpoint/2010/main" val="290986844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3024" y="89187"/>
            <a:ext cx="7289316" cy="835224"/>
          </a:xfrm>
          <a:noFill/>
        </p:spPr>
        <p:txBody>
          <a:bodyPr>
            <a:normAutofit/>
          </a:bodyPr>
          <a:lstStyle/>
          <a:p>
            <a:pPr algn="r"/>
            <a:r>
              <a:rPr lang="fa-IR" sz="4400" dirty="0">
                <a:cs typeface="B Yagut" panose="00000400000000000000" pitchFamily="2" charset="-78"/>
              </a:rPr>
              <a:t>آشنایی با اکسل 2016</a:t>
            </a:r>
          </a:p>
        </p:txBody>
      </p:sp>
      <p:sp>
        <p:nvSpPr>
          <p:cNvPr id="3" name="Subtitle 2"/>
          <p:cNvSpPr>
            <a:spLocks noGrp="1"/>
          </p:cNvSpPr>
          <p:nvPr>
            <p:ph type="subTitle" idx="1"/>
          </p:nvPr>
        </p:nvSpPr>
        <p:spPr>
          <a:xfrm>
            <a:off x="4906450" y="923135"/>
            <a:ext cx="7075890" cy="2035218"/>
          </a:xfrm>
        </p:spPr>
        <p:txBody>
          <a:bodyPr>
            <a:noAutofit/>
          </a:bodyPr>
          <a:lstStyle/>
          <a:p>
            <a:pPr algn="justLow">
              <a:lnSpc>
                <a:spcPct val="100000"/>
              </a:lnSpc>
            </a:pPr>
            <a:r>
              <a:rPr lang="fa-IR" sz="2500" dirty="0">
                <a:cs typeface="B Yagut" panose="00000400000000000000" pitchFamily="2" charset="-78"/>
              </a:rPr>
              <a:t>اگر شما قبلا با اکسل 2010 و یا اکسل 2013 کار کرده باشید محیط اکسل 2016 برای شما آشنا خواهد بود. اگر شما در اکسل تازه کار هستید و یا اینکه با نسخه های خیلی قدیمی آن تجربه کار دارید، باید کمی وقت صرف کنید تا با رابط کاربری اکسل 2016 آشنا شوید.</a:t>
            </a:r>
            <a:endParaRPr lang="fa-IR" sz="2500" dirty="0" smtClean="0">
              <a:cs typeface="B Yagut" panose="00000400000000000000" pitchFamily="2" charset="-78"/>
            </a:endParaRPr>
          </a:p>
        </p:txBody>
      </p:sp>
      <p:sp>
        <p:nvSpPr>
          <p:cNvPr id="4" name="Title 1"/>
          <p:cNvSpPr txBox="1">
            <a:spLocks/>
          </p:cNvSpPr>
          <p:nvPr/>
        </p:nvSpPr>
        <p:spPr>
          <a:xfrm>
            <a:off x="4262718" y="3077168"/>
            <a:ext cx="7719622" cy="835224"/>
          </a:xfrm>
          <a:prstGeom prst="rect">
            <a:avLst/>
          </a:prstGeom>
          <a:noFill/>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a-IR" sz="4400" dirty="0">
                <a:cs typeface="B Yagut" panose="00000400000000000000" pitchFamily="2" charset="-78"/>
              </a:rPr>
              <a:t>رابط کاربری اکسل 2016</a:t>
            </a:r>
          </a:p>
        </p:txBody>
      </p:sp>
      <p:sp>
        <p:nvSpPr>
          <p:cNvPr id="5" name="Subtitle 2"/>
          <p:cNvSpPr txBox="1">
            <a:spLocks/>
          </p:cNvSpPr>
          <p:nvPr/>
        </p:nvSpPr>
        <p:spPr>
          <a:xfrm>
            <a:off x="4906450" y="3885501"/>
            <a:ext cx="7074880" cy="277079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وقتی برای اولین بار اکسل 2016 را باز می کنید، صفحه آغازین اکسل </a:t>
            </a:r>
            <a:r>
              <a:rPr lang="en-US" sz="2500" dirty="0">
                <a:cs typeface="B Yagut" panose="00000400000000000000" pitchFamily="2" charset="-78"/>
              </a:rPr>
              <a:t>Excel Start Screen </a:t>
            </a:r>
            <a:r>
              <a:rPr lang="fa-IR" sz="2500" dirty="0" smtClean="0">
                <a:cs typeface="B Yagut" panose="00000400000000000000" pitchFamily="2" charset="-78"/>
              </a:rPr>
              <a:t> ظاهر </a:t>
            </a:r>
            <a:r>
              <a:rPr lang="fa-IR" sz="2500" dirty="0">
                <a:cs typeface="B Yagut" panose="00000400000000000000" pitchFamily="2" charset="-78"/>
              </a:rPr>
              <a:t>می شود. از طریق این صفحه شما می توانید یک ورک بوک </a:t>
            </a:r>
            <a:r>
              <a:rPr lang="en-US" sz="2500" dirty="0">
                <a:cs typeface="B Yagut" panose="00000400000000000000" pitchFamily="2" charset="-78"/>
              </a:rPr>
              <a:t>workbook </a:t>
            </a:r>
            <a:r>
              <a:rPr lang="fa-IR" sz="2500" dirty="0" smtClean="0">
                <a:cs typeface="B Yagut" panose="00000400000000000000" pitchFamily="2" charset="-78"/>
              </a:rPr>
              <a:t> درست </a:t>
            </a:r>
            <a:r>
              <a:rPr lang="fa-IR" sz="2500" dirty="0">
                <a:cs typeface="B Yagut" panose="00000400000000000000" pitchFamily="2" charset="-78"/>
              </a:rPr>
              <a:t>کنید، یک قالب </a:t>
            </a:r>
            <a:r>
              <a:rPr lang="en-US" sz="2500" dirty="0">
                <a:cs typeface="B Yagut" panose="00000400000000000000" pitchFamily="2" charset="-78"/>
              </a:rPr>
              <a:t>template </a:t>
            </a:r>
            <a:r>
              <a:rPr lang="fa-IR" sz="2500" dirty="0" smtClean="0">
                <a:cs typeface="B Yagut" panose="00000400000000000000" pitchFamily="2" charset="-78"/>
              </a:rPr>
              <a:t> انتخاب </a:t>
            </a:r>
            <a:r>
              <a:rPr lang="fa-IR" sz="2500" dirty="0">
                <a:cs typeface="B Yagut" panose="00000400000000000000" pitchFamily="2" charset="-78"/>
              </a:rPr>
              <a:t>کنید و یا به آخرین ورک بوک هایی که ویرایش کرده اید، دسترسی داشته باشید</a:t>
            </a:r>
            <a:r>
              <a:rPr lang="fa-IR" sz="2500" dirty="0" smtClean="0">
                <a:cs typeface="B Yagut" panose="00000400000000000000" pitchFamily="2" charset="-78"/>
              </a:rPr>
              <a:t>. در </a:t>
            </a:r>
            <a:r>
              <a:rPr lang="fa-IR" sz="2500" dirty="0">
                <a:cs typeface="B Yagut" panose="00000400000000000000" pitchFamily="2" charset="-78"/>
              </a:rPr>
              <a:t>صفحه آغازین اکسل گزینه </a:t>
            </a:r>
            <a:r>
              <a:rPr lang="en-US" sz="2500" dirty="0">
                <a:cs typeface="B Yagut" panose="00000400000000000000" pitchFamily="2" charset="-78"/>
              </a:rPr>
              <a:t>Blank workbook </a:t>
            </a:r>
            <a:r>
              <a:rPr lang="fa-IR" sz="2500" dirty="0" smtClean="0">
                <a:cs typeface="B Yagut" panose="00000400000000000000" pitchFamily="2" charset="-78"/>
              </a:rPr>
              <a:t> را </a:t>
            </a:r>
            <a:r>
              <a:rPr lang="fa-IR" sz="2500" dirty="0">
                <a:cs typeface="B Yagut" panose="00000400000000000000" pitchFamily="2" charset="-78"/>
              </a:rPr>
              <a:t>پیدا و سپس انتخاب کنید تا وارد محیط اکسل شوید.</a:t>
            </a:r>
            <a:endParaRPr lang="fa-IR" sz="2500" dirty="0" smtClean="0">
              <a:cs typeface="B Yagut" panose="00000400000000000000" pitchFamily="2" charset="-78"/>
            </a:endParaRPr>
          </a:p>
        </p:txBody>
      </p:sp>
      <p:pic>
        <p:nvPicPr>
          <p:cNvPr id="6" name="Picture 5"/>
          <p:cNvPicPr>
            <a:picLocks noChangeAspect="1"/>
          </p:cNvPicPr>
          <p:nvPr/>
        </p:nvPicPr>
        <p:blipFill>
          <a:blip r:embed="rId4"/>
          <a:stretch>
            <a:fillRect/>
          </a:stretch>
        </p:blipFill>
        <p:spPr>
          <a:xfrm>
            <a:off x="247393" y="4006524"/>
            <a:ext cx="3818965" cy="274390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8224" y="6140824"/>
            <a:ext cx="609600" cy="609600"/>
          </a:xfrm>
          <a:prstGeom prst="rect">
            <a:avLst/>
          </a:prstGeom>
        </p:spPr>
      </p:pic>
      <p:grpSp>
        <p:nvGrpSpPr>
          <p:cNvPr id="10" name="Group 9"/>
          <p:cNvGrpSpPr/>
          <p:nvPr/>
        </p:nvGrpSpPr>
        <p:grpSpPr>
          <a:xfrm>
            <a:off x="349624" y="139515"/>
            <a:ext cx="2612981" cy="3745986"/>
            <a:chOff x="1344706" y="165007"/>
            <a:chExt cx="2386800" cy="3672891"/>
          </a:xfrm>
        </p:grpSpPr>
        <p:pic>
          <p:nvPicPr>
            <p:cNvPr id="8" name="Picture 7"/>
            <p:cNvPicPr>
              <a:picLocks noChangeAspect="1"/>
            </p:cNvPicPr>
            <p:nvPr/>
          </p:nvPicPr>
          <p:blipFill rotWithShape="1">
            <a:blip r:embed="rId6"/>
            <a:srcRect t="68702"/>
            <a:stretch/>
          </p:blipFill>
          <p:spPr>
            <a:xfrm>
              <a:off x="1344706" y="2662518"/>
              <a:ext cx="2375707" cy="1175380"/>
            </a:xfrm>
            <a:prstGeom prst="rect">
              <a:avLst/>
            </a:prstGeom>
          </p:spPr>
        </p:pic>
        <p:pic>
          <p:nvPicPr>
            <p:cNvPr id="9" name="Picture 8"/>
            <p:cNvPicPr>
              <a:picLocks noChangeAspect="1"/>
            </p:cNvPicPr>
            <p:nvPr/>
          </p:nvPicPr>
          <p:blipFill rotWithShape="1">
            <a:blip r:embed="rId7"/>
            <a:srcRect b="22525"/>
            <a:stretch/>
          </p:blipFill>
          <p:spPr>
            <a:xfrm>
              <a:off x="1344706" y="165007"/>
              <a:ext cx="2386800" cy="2497512"/>
            </a:xfrm>
            <a:prstGeom prst="rect">
              <a:avLst/>
            </a:prstGeom>
          </p:spPr>
        </p:pic>
      </p:grpSp>
    </p:spTree>
    <p:extLst>
      <p:ext uri="{BB962C8B-B14F-4D97-AF65-F5344CB8AC3E}">
        <p14:creationId xmlns:p14="http://schemas.microsoft.com/office/powerpoint/2010/main" val="389123275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280096"/>
            <a:ext cx="9484586" cy="835224"/>
          </a:xfrm>
          <a:noFill/>
        </p:spPr>
        <p:txBody>
          <a:bodyPr>
            <a:normAutofit/>
          </a:bodyPr>
          <a:lstStyle/>
          <a:p>
            <a:pPr algn="just">
              <a:lnSpc>
                <a:spcPct val="100000"/>
              </a:lnSpc>
            </a:pPr>
            <a:r>
              <a:rPr lang="fa-IR" sz="4400" dirty="0">
                <a:cs typeface="B Yagut" panose="00000400000000000000" pitchFamily="2" charset="-78"/>
              </a:rPr>
              <a:t>کار با محیط اکسل 2016</a:t>
            </a:r>
          </a:p>
        </p:txBody>
      </p:sp>
      <p:sp>
        <p:nvSpPr>
          <p:cNvPr id="3" name="Subtitle 2"/>
          <p:cNvSpPr>
            <a:spLocks noGrp="1"/>
          </p:cNvSpPr>
          <p:nvPr>
            <p:ph type="subTitle" idx="1"/>
          </p:nvPr>
        </p:nvSpPr>
        <p:spPr>
          <a:xfrm>
            <a:off x="682388" y="1019785"/>
            <a:ext cx="11136573" cy="1027377"/>
          </a:xfrm>
        </p:spPr>
        <p:txBody>
          <a:bodyPr>
            <a:noAutofit/>
          </a:bodyPr>
          <a:lstStyle/>
          <a:p>
            <a:pPr algn="justLow">
              <a:lnSpc>
                <a:spcPct val="100000"/>
              </a:lnSpc>
            </a:pPr>
            <a:r>
              <a:rPr lang="fa-IR" sz="2500" dirty="0" smtClean="0">
                <a:cs typeface="B Yagut" panose="00000400000000000000" pitchFamily="2" charset="-78"/>
              </a:rPr>
              <a:t>برای </a:t>
            </a:r>
            <a:r>
              <a:rPr lang="fa-IR" sz="2500" dirty="0">
                <a:cs typeface="B Yagut" panose="00000400000000000000" pitchFamily="2" charset="-78"/>
              </a:rPr>
              <a:t>انجام دستورات در محیط اکسل 2016 دو قسمت با نامهای </a:t>
            </a:r>
            <a:r>
              <a:rPr lang="fa-IR" sz="2500" dirty="0" smtClean="0">
                <a:cs typeface="B Yagut" panose="00000400000000000000" pitchFamily="2" charset="-78"/>
              </a:rPr>
              <a:t>ریبون</a:t>
            </a:r>
            <a:r>
              <a:rPr lang="en-US" sz="2500" dirty="0" smtClean="0">
                <a:cs typeface="B Yagut" panose="00000400000000000000" pitchFamily="2" charset="-78"/>
              </a:rPr>
              <a:t>Ribbon </a:t>
            </a:r>
            <a:r>
              <a:rPr lang="fa-IR" sz="2500" dirty="0" smtClean="0">
                <a:cs typeface="B Yagut" panose="00000400000000000000" pitchFamily="2" charset="-78"/>
              </a:rPr>
              <a:t> و </a:t>
            </a:r>
            <a:r>
              <a:rPr lang="fa-IR" sz="2500" dirty="0">
                <a:cs typeface="B Yagut" panose="00000400000000000000" pitchFamily="2" charset="-78"/>
              </a:rPr>
              <a:t>نوار ابزار دسترسی </a:t>
            </a:r>
            <a:r>
              <a:rPr lang="fa-IR" sz="2500" dirty="0" smtClean="0">
                <a:cs typeface="B Yagut" panose="00000400000000000000" pitchFamily="2" charset="-78"/>
              </a:rPr>
              <a:t>سریع</a:t>
            </a:r>
            <a:r>
              <a:rPr lang="en-US" sz="2500" dirty="0" smtClean="0">
                <a:cs typeface="B Yagut" panose="00000400000000000000" pitchFamily="2" charset="-78"/>
              </a:rPr>
              <a:t>Quick </a:t>
            </a:r>
            <a:r>
              <a:rPr lang="en-US" sz="2500" dirty="0">
                <a:cs typeface="B Yagut" panose="00000400000000000000" pitchFamily="2" charset="-78"/>
              </a:rPr>
              <a:t>Access Toolbar </a:t>
            </a:r>
            <a:r>
              <a:rPr lang="fa-IR" sz="2500" dirty="0" smtClean="0">
                <a:cs typeface="B Yagut" panose="00000400000000000000" pitchFamily="2" charset="-78"/>
              </a:rPr>
              <a:t> وجود </a:t>
            </a:r>
            <a:r>
              <a:rPr lang="fa-IR" sz="2500" dirty="0">
                <a:cs typeface="B Yagut" panose="00000400000000000000" pitchFamily="2" charset="-78"/>
              </a:rPr>
              <a:t>دارد که در ادامه به تشریح آنها می پردازیم</a:t>
            </a:r>
            <a:r>
              <a:rPr lang="fa-IR" sz="2500" dirty="0" smtClean="0">
                <a:cs typeface="B Yagut" panose="00000400000000000000" pitchFamily="2" charset="-78"/>
              </a:rPr>
              <a:t>.</a:t>
            </a:r>
            <a:endParaRPr lang="fa-IR" sz="2500" dirty="0">
              <a:cs typeface="B Yagut" panose="00000400000000000000" pitchFamily="2" charset="-78"/>
            </a:endParaRPr>
          </a:p>
        </p:txBody>
      </p:sp>
      <p:sp>
        <p:nvSpPr>
          <p:cNvPr id="4" name="Title 1"/>
          <p:cNvSpPr txBox="1">
            <a:spLocks/>
          </p:cNvSpPr>
          <p:nvPr/>
        </p:nvSpPr>
        <p:spPr>
          <a:xfrm>
            <a:off x="2388364" y="2047162"/>
            <a:ext cx="9144000" cy="835224"/>
          </a:xfrm>
          <a:prstGeom prst="rect">
            <a:avLst/>
          </a:prstGeom>
          <a:noFill/>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a-IR" sz="4400" dirty="0">
                <a:cs typeface="B Yagut" panose="00000400000000000000" pitchFamily="2" charset="-78"/>
              </a:rPr>
              <a:t>ریبون </a:t>
            </a:r>
            <a:r>
              <a:rPr lang="en-US" sz="4400" dirty="0">
                <a:cs typeface="B Yagut" panose="00000400000000000000" pitchFamily="2" charset="-78"/>
              </a:rPr>
              <a:t>Ribbon</a:t>
            </a:r>
          </a:p>
        </p:txBody>
      </p:sp>
      <p:sp>
        <p:nvSpPr>
          <p:cNvPr id="7" name="Subtitle 2"/>
          <p:cNvSpPr txBox="1">
            <a:spLocks/>
          </p:cNvSpPr>
          <p:nvPr/>
        </p:nvSpPr>
        <p:spPr>
          <a:xfrm>
            <a:off x="545911" y="2979005"/>
            <a:ext cx="11136573" cy="1122912"/>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smtClean="0">
                <a:cs typeface="B Yagut" panose="00000400000000000000" pitchFamily="2" charset="-78"/>
              </a:rPr>
              <a:t>اکسل 2016 از یک ریبون در حالت تب دار استفاده می کند که این ریبون در واقع جایگزین منوهای سنتی در نسخه های قدیمی اکسل شده است. ریبون دارای چندین تب می باشد که هر کدام از تب ها خودشان دستوراتی را بصورت گروه بندی شده در اختیار شما قرار می </a:t>
            </a:r>
            <a:r>
              <a:rPr lang="fa-IR" sz="2500" dirty="0">
                <a:cs typeface="B Yagut" panose="00000400000000000000" pitchFamily="2" charset="-78"/>
              </a:rPr>
              <a:t>دهند. </a:t>
            </a:r>
            <a:endParaRPr lang="fa-IR" sz="2500" dirty="0" smtClean="0">
              <a:cs typeface="B Yagut" panose="00000400000000000000" pitchFamily="2" charset="-78"/>
            </a:endParaRPr>
          </a:p>
          <a:p>
            <a:pPr algn="justLow">
              <a:lnSpc>
                <a:spcPct val="100000"/>
              </a:lnSpc>
            </a:pPr>
            <a:r>
              <a:rPr lang="fa-IR" sz="2500" dirty="0" smtClean="0">
                <a:cs typeface="B Yagut" panose="00000400000000000000" pitchFamily="2" charset="-78"/>
              </a:rPr>
              <a:t>تصویر </a:t>
            </a:r>
            <a:r>
              <a:rPr lang="fa-IR" sz="2500" dirty="0">
                <a:cs typeface="B Yagut" panose="00000400000000000000" pitchFamily="2" charset="-78"/>
              </a:rPr>
              <a:t>زیر یکی از تب های ریبون را به همراه دسته بندی های داخل آن نشان می دهد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8" name="Picture 7"/>
          <p:cNvPicPr>
            <a:picLocks noChangeAspect="1"/>
          </p:cNvPicPr>
          <p:nvPr/>
        </p:nvPicPr>
        <p:blipFill>
          <a:blip r:embed="rId4"/>
          <a:stretch>
            <a:fillRect/>
          </a:stretch>
        </p:blipFill>
        <p:spPr>
          <a:xfrm>
            <a:off x="1856704" y="4791004"/>
            <a:ext cx="8774230" cy="177244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388" y="6248400"/>
            <a:ext cx="609600" cy="609600"/>
          </a:xfrm>
          <a:prstGeom prst="rect">
            <a:avLst/>
          </a:prstGeom>
        </p:spPr>
      </p:pic>
    </p:spTree>
    <p:extLst>
      <p:ext uri="{BB962C8B-B14F-4D97-AF65-F5344CB8AC3E}">
        <p14:creationId xmlns:p14="http://schemas.microsoft.com/office/powerpoint/2010/main" val="2180262061"/>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5NN7CDR5NKU2-831-286</_dlc_DocId>
    <_dlc_DocIdUrl xmlns="1047730d-92e1-4018-9084-d932fd3a7f58">
      <Url>http://www.health.gov.ir/hnd/_layouts/DocIdRedir.aspx?ID=5NN7CDR5NKU2-831-286</Url>
      <Description>5NN7CDR5NKU2-831-286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171A7A-3CF1-46AA-B6BF-1742B922FC1F}">
  <ds:schemaRefs>
    <ds:schemaRef ds:uri="http://schemas.microsoft.com/sharepoint/events"/>
  </ds:schemaRefs>
</ds:datastoreItem>
</file>

<file path=customXml/itemProps2.xml><?xml version="1.0" encoding="utf-8"?>
<ds:datastoreItem xmlns:ds="http://schemas.openxmlformats.org/officeDocument/2006/customXml" ds:itemID="{0DE61F99-CDD8-4DFC-942A-70BF600E1E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C64C9E-A61C-428A-B495-9430366C1EC9}">
  <ds:schemaRefs>
    <ds:schemaRef ds:uri="12fdc5dc-769e-4543-b10d-fbea3dac4417"/>
    <ds:schemaRef ds:uri="1047730d-92e1-4018-9084-d932fd3a7f58"/>
    <ds:schemaRef ds:uri="http://purl.org/dc/dcmitype/"/>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AC8B6750-7D5C-4DE8-84F0-3A176F82AF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2671</TotalTime>
  <Words>1832</Words>
  <Application>Microsoft Office PowerPoint</Application>
  <PresentationFormat>Widescreen</PresentationFormat>
  <Paragraphs>127</Paragraphs>
  <Slides>26</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B Titr</vt:lpstr>
      <vt:lpstr>B Yagut</vt:lpstr>
      <vt:lpstr>Calibri</vt:lpstr>
      <vt:lpstr>Calibri Light</vt:lpstr>
      <vt:lpstr>Times New Roman</vt:lpstr>
      <vt:lpstr>Office Theme</vt:lpstr>
      <vt:lpstr>کار با کامپیوتر و اینترنت ،  آشنایی با نرم افزارهای نظام شبکه</vt:lpstr>
      <vt:lpstr>مشخصات سند</vt:lpstr>
      <vt:lpstr>اهداف آموزشی</vt:lpstr>
      <vt:lpstr>فهرست عناوین آموزشی</vt:lpstr>
      <vt:lpstr>مقدمه</vt:lpstr>
      <vt:lpstr>مقدمه</vt:lpstr>
      <vt:lpstr>فصل اول</vt:lpstr>
      <vt:lpstr>آشنایی با اکسل 2016</vt:lpstr>
      <vt:lpstr>کار با محیط اکسل 2016</vt:lpstr>
      <vt:lpstr>PowerPoint Presentation</vt:lpstr>
      <vt:lpstr>PowerPoint Presentation</vt:lpstr>
      <vt:lpstr>PowerPoint Presentation</vt:lpstr>
      <vt:lpstr>ظاهر برگه ها Worksheet</vt:lpstr>
      <vt:lpstr>PowerPoint Presentation</vt:lpstr>
      <vt:lpstr>فصل دوم</vt:lpstr>
      <vt:lpstr>دَرک سلولها در اکسل cells</vt:lpstr>
      <vt:lpstr>PowerPoint Presentation</vt:lpstr>
      <vt:lpstr>روش انتخاب یک سلول</vt:lpstr>
      <vt:lpstr>محتویات سلولها</vt:lpstr>
      <vt:lpstr>حذف کردن سلول ها</vt:lpstr>
      <vt:lpstr>عملیات کپی و چسباندن محتویات سلولها copy and paste</vt:lpstr>
      <vt:lpstr>عملیات کپی و چسباندن محتویات سلولها copy and paste</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_x000b_آشنایی با نرم افزارهای نظام شبکه</dc:title>
  <dc:creator>HCZ</dc:creator>
  <cp:lastModifiedBy>saberi</cp:lastModifiedBy>
  <cp:revision>502</cp:revision>
  <dcterms:created xsi:type="dcterms:W3CDTF">2020-04-19T06:32:02Z</dcterms:created>
  <dcterms:modified xsi:type="dcterms:W3CDTF">2021-05-19T09:38:45Z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bfcda2d2-2ec9-4abe-a2a2-efad905ff208</vt:lpwstr>
  </property>
</Properties>
</file>