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a" ContentType="audio/x-ms-wma"/>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44" r:id="rId5"/>
  </p:sldMasterIdLst>
  <p:notesMasterIdLst>
    <p:notesMasterId r:id="rId62"/>
  </p:notesMasterIdLst>
  <p:sldIdLst>
    <p:sldId id="256" r:id="rId6"/>
    <p:sldId id="376" r:id="rId7"/>
    <p:sldId id="375" r:id="rId8"/>
    <p:sldId id="377" r:id="rId9"/>
    <p:sldId id="383" r:id="rId10"/>
    <p:sldId id="257" r:id="rId11"/>
    <p:sldId id="258" r:id="rId12"/>
    <p:sldId id="331" r:id="rId13"/>
    <p:sldId id="259" r:id="rId14"/>
    <p:sldId id="296" r:id="rId15"/>
    <p:sldId id="260" r:id="rId16"/>
    <p:sldId id="337" r:id="rId17"/>
    <p:sldId id="262" r:id="rId18"/>
    <p:sldId id="339" r:id="rId19"/>
    <p:sldId id="263" r:id="rId20"/>
    <p:sldId id="340" r:id="rId21"/>
    <p:sldId id="343" r:id="rId22"/>
    <p:sldId id="269" r:id="rId23"/>
    <p:sldId id="270" r:id="rId24"/>
    <p:sldId id="348" r:id="rId25"/>
    <p:sldId id="271" r:id="rId26"/>
    <p:sldId id="351" r:id="rId27"/>
    <p:sldId id="272" r:id="rId28"/>
    <p:sldId id="273" r:id="rId29"/>
    <p:sldId id="274" r:id="rId30"/>
    <p:sldId id="276" r:id="rId31"/>
    <p:sldId id="378" r:id="rId32"/>
    <p:sldId id="278" r:id="rId33"/>
    <p:sldId id="319" r:id="rId34"/>
    <p:sldId id="279" r:id="rId35"/>
    <p:sldId id="320" r:id="rId36"/>
    <p:sldId id="280" r:id="rId37"/>
    <p:sldId id="281" r:id="rId38"/>
    <p:sldId id="380" r:id="rId39"/>
    <p:sldId id="379" r:id="rId40"/>
    <p:sldId id="284" r:id="rId41"/>
    <p:sldId id="371" r:id="rId42"/>
    <p:sldId id="285" r:id="rId43"/>
    <p:sldId id="372" r:id="rId44"/>
    <p:sldId id="374" r:id="rId45"/>
    <p:sldId id="363" r:id="rId46"/>
    <p:sldId id="381" r:id="rId47"/>
    <p:sldId id="382" r:id="rId48"/>
    <p:sldId id="289" r:id="rId49"/>
    <p:sldId id="368" r:id="rId50"/>
    <p:sldId id="290" r:id="rId51"/>
    <p:sldId id="356" r:id="rId52"/>
    <p:sldId id="361" r:id="rId53"/>
    <p:sldId id="291" r:id="rId54"/>
    <p:sldId id="359" r:id="rId55"/>
    <p:sldId id="292" r:id="rId56"/>
    <p:sldId id="358" r:id="rId57"/>
    <p:sldId id="353" r:id="rId58"/>
    <p:sldId id="354" r:id="rId59"/>
    <p:sldId id="385" r:id="rId60"/>
    <p:sldId id="386"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632" autoAdjust="0"/>
    <p:restoredTop sz="94434" autoAdjust="0"/>
  </p:normalViewPr>
  <p:slideViewPr>
    <p:cSldViewPr>
      <p:cViewPr varScale="1">
        <p:scale>
          <a:sx n="73" d="100"/>
          <a:sy n="73" d="100"/>
        </p:scale>
        <p:origin x="130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2F851930-FBDD-46F2-9C9A-258962674617}" type="datetimeFigureOut">
              <a:rPr lang="fa-IR" smtClean="0"/>
              <a:t>10/08/1442</a:t>
            </a:fld>
            <a:endParaRPr lang="fa-I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41B14FDF-D849-4257-973F-91A0E39A9B77}" type="slidenum">
              <a:rPr lang="fa-IR" smtClean="0"/>
              <a:t>‹#›</a:t>
            </a:fld>
            <a:endParaRPr lang="fa-IR"/>
          </a:p>
        </p:txBody>
      </p:sp>
    </p:spTree>
    <p:extLst>
      <p:ext uri="{BB962C8B-B14F-4D97-AF65-F5344CB8AC3E}">
        <p14:creationId xmlns:p14="http://schemas.microsoft.com/office/powerpoint/2010/main" val="95837007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41B14FDF-D849-4257-973F-91A0E39A9B77}" type="slidenum">
              <a:rPr lang="fa-IR" smtClean="0"/>
              <a:t>8</a:t>
            </a:fld>
            <a:endParaRPr lang="fa-IR"/>
          </a:p>
        </p:txBody>
      </p:sp>
    </p:spTree>
    <p:extLst>
      <p:ext uri="{BB962C8B-B14F-4D97-AF65-F5344CB8AC3E}">
        <p14:creationId xmlns:p14="http://schemas.microsoft.com/office/powerpoint/2010/main" val="822436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686B941D-B001-4964-ADAA-D68218F62745}" type="datetimeFigureOut">
              <a:rPr lang="en-AU" smtClean="0"/>
              <a:t>19/05/2021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63C4699-29DF-46DC-AD09-6ABC347AB827}" type="slidenum">
              <a:rPr lang="en-AU" smtClean="0"/>
              <a:t>‹#›</a:t>
            </a:fld>
            <a:endParaRPr lang="en-AU"/>
          </a:p>
        </p:txBody>
      </p:sp>
    </p:spTree>
    <p:extLst>
      <p:ext uri="{BB962C8B-B14F-4D97-AF65-F5344CB8AC3E}">
        <p14:creationId xmlns:p14="http://schemas.microsoft.com/office/powerpoint/2010/main" val="461750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86B941D-B001-4964-ADAA-D68218F62745}" type="datetimeFigureOut">
              <a:rPr lang="en-AU" smtClean="0"/>
              <a:t>19/05/2021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63C4699-29DF-46DC-AD09-6ABC347AB827}" type="slidenum">
              <a:rPr lang="en-AU" smtClean="0"/>
              <a:t>‹#›</a:t>
            </a:fld>
            <a:endParaRPr lang="en-AU"/>
          </a:p>
        </p:txBody>
      </p:sp>
    </p:spTree>
    <p:extLst>
      <p:ext uri="{BB962C8B-B14F-4D97-AF65-F5344CB8AC3E}">
        <p14:creationId xmlns:p14="http://schemas.microsoft.com/office/powerpoint/2010/main" val="2679397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86B941D-B001-4964-ADAA-D68218F62745}" type="datetimeFigureOut">
              <a:rPr lang="en-AU" smtClean="0"/>
              <a:t>19/05/2021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63C4699-29DF-46DC-AD09-6ABC347AB827}" type="slidenum">
              <a:rPr lang="en-AU" smtClean="0"/>
              <a:t>‹#›</a:t>
            </a:fld>
            <a:endParaRPr lang="en-AU"/>
          </a:p>
        </p:txBody>
      </p:sp>
    </p:spTree>
    <p:extLst>
      <p:ext uri="{BB962C8B-B14F-4D97-AF65-F5344CB8AC3E}">
        <p14:creationId xmlns:p14="http://schemas.microsoft.com/office/powerpoint/2010/main" val="2037733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86B941D-B001-4964-ADAA-D68218F62745}" type="datetimeFigureOut">
              <a:rPr lang="en-AU" smtClean="0"/>
              <a:t>19/05/2021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63C4699-29DF-46DC-AD09-6ABC347AB827}" type="slidenum">
              <a:rPr lang="en-AU" smtClean="0"/>
              <a:t>‹#›</a:t>
            </a:fld>
            <a:endParaRPr lang="en-AU"/>
          </a:p>
        </p:txBody>
      </p:sp>
    </p:spTree>
    <p:extLst>
      <p:ext uri="{BB962C8B-B14F-4D97-AF65-F5344CB8AC3E}">
        <p14:creationId xmlns:p14="http://schemas.microsoft.com/office/powerpoint/2010/main" val="3724720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6B941D-B001-4964-ADAA-D68218F62745}" type="datetimeFigureOut">
              <a:rPr lang="en-AU" smtClean="0"/>
              <a:t>19/05/2021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63C4699-29DF-46DC-AD09-6ABC347AB827}" type="slidenum">
              <a:rPr lang="en-AU" smtClean="0"/>
              <a:t>‹#›</a:t>
            </a:fld>
            <a:endParaRPr lang="en-AU"/>
          </a:p>
        </p:txBody>
      </p:sp>
    </p:spTree>
    <p:extLst>
      <p:ext uri="{BB962C8B-B14F-4D97-AF65-F5344CB8AC3E}">
        <p14:creationId xmlns:p14="http://schemas.microsoft.com/office/powerpoint/2010/main" val="1191213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686B941D-B001-4964-ADAA-D68218F62745}" type="datetimeFigureOut">
              <a:rPr lang="en-AU" smtClean="0"/>
              <a:t>19/05/2021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63C4699-29DF-46DC-AD09-6ABC347AB827}" type="slidenum">
              <a:rPr lang="en-AU" smtClean="0"/>
              <a:t>‹#›</a:t>
            </a:fld>
            <a:endParaRPr lang="en-AU"/>
          </a:p>
        </p:txBody>
      </p:sp>
    </p:spTree>
    <p:extLst>
      <p:ext uri="{BB962C8B-B14F-4D97-AF65-F5344CB8AC3E}">
        <p14:creationId xmlns:p14="http://schemas.microsoft.com/office/powerpoint/2010/main" val="1604002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686B941D-B001-4964-ADAA-D68218F62745}" type="datetimeFigureOut">
              <a:rPr lang="en-AU" smtClean="0"/>
              <a:t>19/05/2021</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63C4699-29DF-46DC-AD09-6ABC347AB827}" type="slidenum">
              <a:rPr lang="en-AU" smtClean="0"/>
              <a:t>‹#›</a:t>
            </a:fld>
            <a:endParaRPr lang="en-AU"/>
          </a:p>
        </p:txBody>
      </p:sp>
    </p:spTree>
    <p:extLst>
      <p:ext uri="{BB962C8B-B14F-4D97-AF65-F5344CB8AC3E}">
        <p14:creationId xmlns:p14="http://schemas.microsoft.com/office/powerpoint/2010/main" val="1190966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686B941D-B001-4964-ADAA-D68218F62745}" type="datetimeFigureOut">
              <a:rPr lang="en-AU" smtClean="0"/>
              <a:t>19/05/2021</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63C4699-29DF-46DC-AD09-6ABC347AB827}" type="slidenum">
              <a:rPr lang="en-AU" smtClean="0"/>
              <a:t>‹#›</a:t>
            </a:fld>
            <a:endParaRPr lang="en-AU"/>
          </a:p>
        </p:txBody>
      </p:sp>
    </p:spTree>
    <p:extLst>
      <p:ext uri="{BB962C8B-B14F-4D97-AF65-F5344CB8AC3E}">
        <p14:creationId xmlns:p14="http://schemas.microsoft.com/office/powerpoint/2010/main" val="3384669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6B941D-B001-4964-ADAA-D68218F62745}" type="datetimeFigureOut">
              <a:rPr lang="en-AU" smtClean="0"/>
              <a:t>19/05/2021</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63C4699-29DF-46DC-AD09-6ABC347AB827}" type="slidenum">
              <a:rPr lang="en-AU" smtClean="0"/>
              <a:t>‹#›</a:t>
            </a:fld>
            <a:endParaRPr lang="en-AU"/>
          </a:p>
        </p:txBody>
      </p:sp>
    </p:spTree>
    <p:extLst>
      <p:ext uri="{BB962C8B-B14F-4D97-AF65-F5344CB8AC3E}">
        <p14:creationId xmlns:p14="http://schemas.microsoft.com/office/powerpoint/2010/main" val="2041789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6B941D-B001-4964-ADAA-D68218F62745}" type="datetimeFigureOut">
              <a:rPr lang="en-AU" smtClean="0"/>
              <a:t>19/05/2021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63C4699-29DF-46DC-AD09-6ABC347AB827}" type="slidenum">
              <a:rPr lang="en-AU" smtClean="0"/>
              <a:t>‹#›</a:t>
            </a:fld>
            <a:endParaRPr lang="en-AU"/>
          </a:p>
        </p:txBody>
      </p:sp>
    </p:spTree>
    <p:extLst>
      <p:ext uri="{BB962C8B-B14F-4D97-AF65-F5344CB8AC3E}">
        <p14:creationId xmlns:p14="http://schemas.microsoft.com/office/powerpoint/2010/main" val="277371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6B941D-B001-4964-ADAA-D68218F62745}" type="datetimeFigureOut">
              <a:rPr lang="en-AU" smtClean="0"/>
              <a:t>19/05/2021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63C4699-29DF-46DC-AD09-6ABC347AB827}" type="slidenum">
              <a:rPr lang="en-AU" smtClean="0"/>
              <a:t>‹#›</a:t>
            </a:fld>
            <a:endParaRPr lang="en-AU"/>
          </a:p>
        </p:txBody>
      </p:sp>
    </p:spTree>
    <p:extLst>
      <p:ext uri="{BB962C8B-B14F-4D97-AF65-F5344CB8AC3E}">
        <p14:creationId xmlns:p14="http://schemas.microsoft.com/office/powerpoint/2010/main" val="3364660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6B941D-B001-4964-ADAA-D68218F62745}" type="datetimeFigureOut">
              <a:rPr lang="en-AU" smtClean="0"/>
              <a:t>19/05/2021</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C4699-29DF-46DC-AD09-6ABC347AB827}" type="slidenum">
              <a:rPr lang="en-AU" smtClean="0"/>
              <a:t>‹#›</a:t>
            </a:fld>
            <a:endParaRPr lang="en-AU"/>
          </a:p>
        </p:txBody>
      </p:sp>
    </p:spTree>
    <p:extLst>
      <p:ext uri="{BB962C8B-B14F-4D97-AF65-F5344CB8AC3E}">
        <p14:creationId xmlns:p14="http://schemas.microsoft.com/office/powerpoint/2010/main" val="397716283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9.wma"/><Relationship Id="rId7" Type="http://schemas.openxmlformats.org/officeDocument/2006/relationships/image" Target="../media/image6.png"/><Relationship Id="rId2" Type="http://schemas.microsoft.com/office/2007/relationships/media" Target="../media/media9.wma"/><Relationship Id="rId1" Type="http://schemas.openxmlformats.org/officeDocument/2006/relationships/vmlDrawing" Target="../drawings/vmlDrawing1.vml"/><Relationship Id="rId6" Type="http://schemas.openxmlformats.org/officeDocument/2006/relationships/image" Target="../media/image5.wmf"/><Relationship Id="rId5" Type="http://schemas.openxmlformats.org/officeDocument/2006/relationships/oleObject" Target="../embeddings/oleObject1.bin"/><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2.png"/><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2.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2.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2.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audio" Target="../media/media24.wma"/><Relationship Id="rId2" Type="http://schemas.microsoft.com/office/2007/relationships/media" Target="../media/media24.wma"/><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2.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5" Type="http://schemas.openxmlformats.org/officeDocument/2006/relationships/image" Target="../media/image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wma"/><Relationship Id="rId1" Type="http://schemas.microsoft.com/office/2007/relationships/media" Target="../media/media32.wma"/><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wma"/><Relationship Id="rId1" Type="http://schemas.microsoft.com/office/2007/relationships/media" Target="../media/media33.wma"/><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ma"/><Relationship Id="rId1" Type="http://schemas.microsoft.com/office/2007/relationships/media" Target="../media/media34.wma"/><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wma"/><Relationship Id="rId1" Type="http://schemas.microsoft.com/office/2007/relationships/media" Target="../media/media35.wma"/><Relationship Id="rId6" Type="http://schemas.openxmlformats.org/officeDocument/2006/relationships/image" Target="../media/image2.png"/><Relationship Id="rId5" Type="http://schemas.openxmlformats.org/officeDocument/2006/relationships/image" Target="../media/image35.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ma"/><Relationship Id="rId1" Type="http://schemas.microsoft.com/office/2007/relationships/media" Target="../media/media36.wma"/><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wma"/><Relationship Id="rId1" Type="http://schemas.microsoft.com/office/2007/relationships/media" Target="../media/media37.wma"/><Relationship Id="rId5" Type="http://schemas.openxmlformats.org/officeDocument/2006/relationships/image" Target="../media/image2.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8.wma"/><Relationship Id="rId1" Type="http://schemas.microsoft.com/office/2007/relationships/media" Target="../media/media38.wm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wma"/><Relationship Id="rId1" Type="http://schemas.microsoft.com/office/2007/relationships/media" Target="../media/media39.wma"/><Relationship Id="rId5" Type="http://schemas.openxmlformats.org/officeDocument/2006/relationships/image" Target="../media/image2.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ma"/><Relationship Id="rId1" Type="http://schemas.microsoft.com/office/2007/relationships/media" Target="../media/media40.wma"/><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wma"/><Relationship Id="rId1" Type="http://schemas.microsoft.com/office/2007/relationships/media" Target="../media/media41.wma"/><Relationship Id="rId6" Type="http://schemas.openxmlformats.org/officeDocument/2006/relationships/image" Target="../media/image2.png"/><Relationship Id="rId5" Type="http://schemas.openxmlformats.org/officeDocument/2006/relationships/image" Target="../media/image42.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ma"/><Relationship Id="rId1" Type="http://schemas.microsoft.com/office/2007/relationships/media" Target="../media/media42.wma"/><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wma"/><Relationship Id="rId1" Type="http://schemas.microsoft.com/office/2007/relationships/media" Target="../media/media43.wma"/><Relationship Id="rId6" Type="http://schemas.openxmlformats.org/officeDocument/2006/relationships/image" Target="../media/image2.png"/><Relationship Id="rId5" Type="http://schemas.openxmlformats.org/officeDocument/2006/relationships/image" Target="../media/image44.png"/><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ma"/><Relationship Id="rId1" Type="http://schemas.microsoft.com/office/2007/relationships/media" Target="../media/media44.wma"/><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wma"/><Relationship Id="rId1" Type="http://schemas.microsoft.com/office/2007/relationships/media" Target="../media/media45.wma"/><Relationship Id="rId6" Type="http://schemas.openxmlformats.org/officeDocument/2006/relationships/image" Target="../media/image2.png"/><Relationship Id="rId5" Type="http://schemas.openxmlformats.org/officeDocument/2006/relationships/image" Target="../media/image46.pn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wma"/><Relationship Id="rId1" Type="http://schemas.microsoft.com/office/2007/relationships/media" Target="../media/media46.wma"/><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ma"/><Relationship Id="rId1" Type="http://schemas.microsoft.com/office/2007/relationships/media" Target="../media/media47.wma"/><Relationship Id="rId5" Type="http://schemas.openxmlformats.org/officeDocument/2006/relationships/image" Target="../media/image2.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wma"/><Relationship Id="rId1" Type="http://schemas.microsoft.com/office/2007/relationships/media" Target="../media/media48.wma"/><Relationship Id="rId6" Type="http://schemas.openxmlformats.org/officeDocument/2006/relationships/image" Target="../media/image2.png"/><Relationship Id="rId5" Type="http://schemas.openxmlformats.org/officeDocument/2006/relationships/image" Target="../media/image49.pn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ma"/><Relationship Id="rId1" Type="http://schemas.microsoft.com/office/2007/relationships/media" Target="../media/media49.wma"/><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wma"/><Relationship Id="rId1" Type="http://schemas.microsoft.com/office/2007/relationships/media" Target="../media/media50.wma"/><Relationship Id="rId5" Type="http://schemas.openxmlformats.org/officeDocument/2006/relationships/image" Target="../media/image2.png"/><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wma"/><Relationship Id="rId1" Type="http://schemas.microsoft.com/office/2007/relationships/media" Target="../media/media51.wma"/><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wma"/><Relationship Id="rId1" Type="http://schemas.microsoft.com/office/2007/relationships/media" Target="../media/media52.wma"/><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wma"/><Relationship Id="rId1" Type="http://schemas.microsoft.com/office/2007/relationships/media" Target="../media/media53.wma"/><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wma"/><Relationship Id="rId1" Type="http://schemas.microsoft.com/office/2007/relationships/media" Target="../media/media54.wma"/><Relationship Id="rId5" Type="http://schemas.openxmlformats.org/officeDocument/2006/relationships/image" Target="../media/image2.png"/><Relationship Id="rId4" Type="http://schemas.openxmlformats.org/officeDocument/2006/relationships/hyperlink" Target="mailto:sari_behsar@yahoo.com"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2.pn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99592" y="1700808"/>
            <a:ext cx="7128792" cy="2808312"/>
          </a:xfrm>
        </p:spPr>
        <p:txBody>
          <a:bodyPr>
            <a:noAutofit/>
          </a:bodyPr>
          <a:lstStyle/>
          <a:p>
            <a:pPr algn="ctr"/>
            <a:r>
              <a:rPr lang="en-US" sz="2800" b="1" dirty="0">
                <a:solidFill>
                  <a:schemeClr val="tx1"/>
                </a:solidFill>
              </a:rPr>
              <a:t/>
            </a:r>
            <a:br>
              <a:rPr lang="en-US" sz="2800" b="1" dirty="0">
                <a:solidFill>
                  <a:schemeClr val="tx1"/>
                </a:solidFill>
              </a:rPr>
            </a:br>
            <a:r>
              <a:rPr lang="fa-IR" b="1" dirty="0">
                <a:solidFill>
                  <a:schemeClr val="tx1"/>
                </a:solidFill>
                <a:cs typeface="B Yagut" pitchFamily="2" charset="-78"/>
              </a:rPr>
              <a:t>ﻓﺼﻞ ﺳﻮم:</a:t>
            </a:r>
            <a:r>
              <a:rPr lang="en-US" b="1" dirty="0">
                <a:solidFill>
                  <a:schemeClr val="tx1"/>
                </a:solidFill>
                <a:cs typeface="B Yagut" pitchFamily="2" charset="-78"/>
              </a:rPr>
              <a:t/>
            </a:r>
            <a:br>
              <a:rPr lang="en-US" b="1" dirty="0">
                <a:solidFill>
                  <a:schemeClr val="tx1"/>
                </a:solidFill>
                <a:cs typeface="B Yagut" pitchFamily="2" charset="-78"/>
              </a:rPr>
            </a:br>
            <a:r>
              <a:rPr lang="fa-IR" b="1" dirty="0" smtClean="0">
                <a:solidFill>
                  <a:schemeClr val="tx1"/>
                </a:solidFill>
                <a:cs typeface="B Yagut" pitchFamily="2" charset="-78"/>
              </a:rPr>
              <a:t>ﺗﻮاﻧﺎﻳﻲ </a:t>
            </a:r>
            <a:r>
              <a:rPr lang="fa-IR" b="1" dirty="0">
                <a:solidFill>
                  <a:schemeClr val="tx1"/>
                </a:solidFill>
                <a:cs typeface="B Yagut" pitchFamily="2" charset="-78"/>
              </a:rPr>
              <a:t>ﻣﺪﻳﺮﻳﺖ ﻓﺎﻳﻞ ﻫﺎ، ﭘﻮﺷﻪ ﻫﺎ و دراﻳﻮﻫﺎ</a:t>
            </a:r>
            <a:endParaRPr lang="en-AU" b="1" dirty="0">
              <a:solidFill>
                <a:schemeClr val="tx1"/>
              </a:solidFill>
              <a:cs typeface="B Yagut" pitchFamily="2" charset="-78"/>
            </a:endParaRPr>
          </a:p>
        </p:txBody>
      </p:sp>
    </p:spTree>
    <p:extLst>
      <p:ext uri="{BB962C8B-B14F-4D97-AF65-F5344CB8AC3E}">
        <p14:creationId xmlns:p14="http://schemas.microsoft.com/office/powerpoint/2010/main" val="2420080976"/>
      </p:ext>
    </p:extLst>
  </p:cSld>
  <p:clrMapOvr>
    <a:masterClrMapping/>
  </p:clrMapOvr>
  <mc:AlternateContent xmlns:mc="http://schemas.openxmlformats.org/markup-compatibility/2006" xmlns:p14="http://schemas.microsoft.com/office/powerpoint/2010/main">
    <mc:Choice Requires="p14">
      <p:transition spd="slow" p14:dur="2000" advTm="39"/>
    </mc:Choice>
    <mc:Fallback xmlns="">
      <p:transition spd="slow" advTm="3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409" y="1340768"/>
            <a:ext cx="8064896" cy="3939540"/>
          </a:xfrm>
          <a:prstGeom prst="rect">
            <a:avLst/>
          </a:prstGeom>
        </p:spPr>
        <p:txBody>
          <a:bodyPr wrap="square">
            <a:spAutoFit/>
          </a:bodyPr>
          <a:lstStyle/>
          <a:p>
            <a:pPr marL="457200" indent="-457200" algn="r" rtl="1">
              <a:buFont typeface="Arial" panose="020B0604020202020204" pitchFamily="34" charset="0"/>
              <a:buChar char="•"/>
            </a:pPr>
            <a:r>
              <a:rPr lang="fa-IR" sz="2500" dirty="0">
                <a:cs typeface="B Yagut" panose="00000400000000000000" pitchFamily="2" charset="-78"/>
              </a:rPr>
              <a:t>ﻓﺎﻳﻞ </a:t>
            </a:r>
            <a:r>
              <a:rPr lang="en-US" sz="2500" b="1" dirty="0" smtClean="0"/>
              <a:t>( </a:t>
            </a:r>
            <a:r>
              <a:rPr lang="en-US" sz="2500" b="1" dirty="0"/>
              <a:t>File </a:t>
            </a:r>
            <a:r>
              <a:rPr lang="en-US" sz="2500" b="1" dirty="0" smtClean="0"/>
              <a:t>)</a:t>
            </a:r>
            <a:r>
              <a:rPr lang="fa-IR" sz="2500" b="1" dirty="0" smtClean="0"/>
              <a:t>: </a:t>
            </a:r>
            <a:r>
              <a:rPr lang="fa-IR" sz="2500" dirty="0" smtClean="0">
                <a:cs typeface="B Yagut" panose="00000400000000000000" pitchFamily="2" charset="-78"/>
              </a:rPr>
              <a:t>ﻫﻤﻪ </a:t>
            </a:r>
            <a:r>
              <a:rPr lang="fa-IR" sz="2500" dirty="0">
                <a:cs typeface="B Yagut" panose="00000400000000000000" pitchFamily="2" charset="-78"/>
              </a:rPr>
              <a:t>اﻃﻼﻋﺎت در راﻳﺎﻧﻪ در واﺣﺪي ﺑﻪ ﻧﺎم ﻓﺎﻳﻞ ﻳﺎ ﭘﺮوﻧﺪه ذﺧﻴﺮه ﻣﻲ </a:t>
            </a:r>
            <a:r>
              <a:rPr lang="fa-IR" sz="2500" dirty="0" smtClean="0">
                <a:cs typeface="B Yagut" panose="00000400000000000000" pitchFamily="2" charset="-78"/>
              </a:rPr>
              <a:t>ﺷﻮﻧﺪ.</a:t>
            </a:r>
          </a:p>
          <a:p>
            <a:pPr marL="457200" indent="-457200" algn="r" rtl="1">
              <a:buFont typeface="Arial" panose="020B0604020202020204" pitchFamily="34" charset="0"/>
              <a:buChar char="•"/>
            </a:pPr>
            <a:r>
              <a:rPr lang="fa-IR" sz="2500" dirty="0" smtClean="0">
                <a:cs typeface="B Yagut" panose="00000400000000000000" pitchFamily="2" charset="-78"/>
              </a:rPr>
              <a:t>ﻫﺮ </a:t>
            </a:r>
            <a:r>
              <a:rPr lang="fa-IR" sz="2500" dirty="0">
                <a:cs typeface="B Yagut" panose="00000400000000000000" pitchFamily="2" charset="-78"/>
              </a:rPr>
              <a:t>ﻓﺎﻳﻞ ﺑﻪ ﻏﻴﺮ از ﻧﺎم، داراي ﭘﺴﻮﻧﺪ ﻧﻴﺰ ﻣﻲ ﺑﺎﺷﺪ ﻛﻪ ﻣﺸﺨﺺ ﻛﻨﻨﺪه </a:t>
            </a:r>
            <a:r>
              <a:rPr lang="fa-IR" sz="2500" dirty="0" smtClean="0">
                <a:cs typeface="B Yagut" panose="00000400000000000000" pitchFamily="2" charset="-78"/>
              </a:rPr>
              <a:t>ﻣﻮﺿﻮع </a:t>
            </a:r>
            <a:r>
              <a:rPr lang="fa-IR" sz="2500" dirty="0">
                <a:cs typeface="B Yagut" panose="00000400000000000000" pitchFamily="2" charset="-78"/>
              </a:rPr>
              <a:t>ﻳﺎ ﻧﻮع ﻓﺎﻳﻞ اﺳﺖ. </a:t>
            </a:r>
            <a:endParaRPr lang="fa-IR" sz="2500" dirty="0" smtClean="0">
              <a:cs typeface="B Yagut" panose="00000400000000000000" pitchFamily="2" charset="-78"/>
            </a:endParaRPr>
          </a:p>
          <a:p>
            <a:pPr marL="457200" indent="-457200" algn="r" rtl="1">
              <a:buFont typeface="Arial" panose="020B0604020202020204" pitchFamily="34" charset="0"/>
              <a:buChar char="•"/>
            </a:pPr>
            <a:endParaRPr lang="fa-IR" sz="2500" dirty="0" smtClean="0">
              <a:cs typeface="B Yagut" panose="00000400000000000000" pitchFamily="2" charset="-78"/>
            </a:endParaRPr>
          </a:p>
          <a:p>
            <a:pPr marL="457200" indent="-457200" algn="r" rtl="1">
              <a:buFont typeface="Arial" panose="020B0604020202020204" pitchFamily="34" charset="0"/>
              <a:buChar char="•"/>
            </a:pPr>
            <a:r>
              <a:rPr lang="fa-IR" sz="2500" dirty="0" smtClean="0">
                <a:cs typeface="B Yagut" panose="00000400000000000000" pitchFamily="2" charset="-78"/>
              </a:rPr>
              <a:t>ﺑﺮاي </a:t>
            </a:r>
            <a:r>
              <a:rPr lang="fa-IR" sz="2500" dirty="0">
                <a:cs typeface="B Yagut" panose="00000400000000000000" pitchFamily="2" charset="-78"/>
              </a:rPr>
              <a:t>ﺟﺪاﻛﺮدن ﻧﺎم و ﭘﺴﻮﻧﺪ از ﻳﻚ ﻧﻘﻄﻪ اﺳﺘﻔﺎده ﻣﻲ ﺷﻮد</a:t>
            </a:r>
            <a:r>
              <a:rPr lang="fa-IR" sz="2500" dirty="0" smtClean="0">
                <a:cs typeface="B Yagut" panose="00000400000000000000" pitchFamily="2" charset="-78"/>
              </a:rPr>
              <a:t>.</a:t>
            </a:r>
          </a:p>
          <a:p>
            <a:pPr marL="457200" indent="-457200" algn="r" rtl="1">
              <a:buFont typeface="Arial" panose="020B0604020202020204" pitchFamily="34" charset="0"/>
              <a:buChar char="•"/>
            </a:pPr>
            <a:endParaRPr lang="fa-IR" sz="2500" dirty="0" smtClean="0">
              <a:cs typeface="B Yagut" panose="00000400000000000000" pitchFamily="2" charset="-78"/>
            </a:endParaRPr>
          </a:p>
          <a:p>
            <a:pPr marL="457200" indent="-457200" algn="r" rtl="1">
              <a:buFont typeface="Arial" panose="020B0604020202020204" pitchFamily="34" charset="0"/>
              <a:buChar char="•"/>
            </a:pPr>
            <a:r>
              <a:rPr lang="fa-IR" sz="2500" dirty="0" smtClean="0">
                <a:cs typeface="B Yagut" panose="00000400000000000000" pitchFamily="2" charset="-78"/>
              </a:rPr>
              <a:t>ﺑﺮاي </a:t>
            </a:r>
            <a:r>
              <a:rPr lang="fa-IR" sz="2500" dirty="0">
                <a:cs typeface="B Yagut" panose="00000400000000000000" pitchFamily="2" charset="-78"/>
              </a:rPr>
              <a:t>اﺟﺮاي ﻓﺎﻳﻞ ﻫﺎ، ﺑﺎﻳﺪ ﻧﺮم اﻓﺰارﻫﺎي ﻣﺨﺼﻮص آن ﻫﺎ روي راﻳﺎﻧﻪ ﻧﺼﺐ ﺷﺪه ﺑﺎﺷﻨﺪ وﻟﻲ ﺑﻌﻀﻲ از ﻓﺎﻳﻞ ﻫﺎ ﺗﻮﺳﻂ ﺳﻴﺴﺘﻢ ﻋﺎﻣﻞ اﺟﺮا </a:t>
            </a:r>
            <a:endParaRPr lang="fa-IR" sz="2500" dirty="0" smtClean="0">
              <a:cs typeface="B Yagut" panose="00000400000000000000" pitchFamily="2" charset="-78"/>
            </a:endParaRPr>
          </a:p>
          <a:p>
            <a:pPr algn="r" rtl="1"/>
            <a:r>
              <a:rPr lang="fa-IR" sz="2500" dirty="0">
                <a:cs typeface="B Yagut" panose="00000400000000000000" pitchFamily="2" charset="-78"/>
              </a:rPr>
              <a:t> </a:t>
            </a:r>
            <a:r>
              <a:rPr lang="fa-IR" sz="2500" dirty="0" smtClean="0">
                <a:cs typeface="B Yagut" panose="00000400000000000000" pitchFamily="2" charset="-78"/>
              </a:rPr>
              <a:t>   ﻣﻲ </a:t>
            </a:r>
            <a:r>
              <a:rPr lang="fa-IR" sz="2500" dirty="0">
                <a:cs typeface="B Yagut" panose="00000400000000000000" pitchFamily="2" charset="-78"/>
              </a:rPr>
              <a:t>ﺷﻮﻧﺪ و ﻧﻴﺎز ﺑﻪ ﻧﺮم اﻓﺰار ﺧﺎﺻﻲ </a:t>
            </a:r>
            <a:r>
              <a:rPr lang="fa-IR" sz="2500" dirty="0" smtClean="0">
                <a:cs typeface="B Yagut" panose="00000400000000000000" pitchFamily="2" charset="-78"/>
              </a:rPr>
              <a:t>ﻧﺪارﻧﺪ.</a:t>
            </a:r>
            <a:endParaRPr lang="fa-IR" sz="2500" dirty="0">
              <a:cs typeface="B Yagut" panose="00000400000000000000" pitchFamily="2" charset="-78"/>
            </a:endParaRPr>
          </a:p>
        </p:txBody>
      </p:sp>
      <p:sp>
        <p:nvSpPr>
          <p:cNvPr id="4" name="Rectangle 3"/>
          <p:cNvSpPr/>
          <p:nvPr/>
        </p:nvSpPr>
        <p:spPr>
          <a:xfrm>
            <a:off x="683568" y="432449"/>
            <a:ext cx="7700578" cy="584775"/>
          </a:xfrm>
          <a:prstGeom prst="rect">
            <a:avLst/>
          </a:prstGeom>
          <a:solidFill>
            <a:srgbClr val="92D050">
              <a:alpha val="9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algn="ctr">
              <a:spcBef>
                <a:spcPct val="0"/>
              </a:spcBef>
            </a:pPr>
            <a:r>
              <a:rPr lang="fa-IR" sz="3200" b="1" dirty="0">
                <a:solidFill>
                  <a:prstClr val="black"/>
                </a:solidFill>
              </a:rPr>
              <a:t>4- آﺷﻨﺎﻳﻲ ﺑﺎ ﻣﻔﻬﻮم ﻓﺎﻳﻞ</a:t>
            </a:r>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42724305"/>
      </p:ext>
    </p:extLst>
  </p:cSld>
  <p:clrMapOvr>
    <a:masterClrMapping/>
  </p:clrMapOvr>
  <mc:AlternateContent xmlns:mc="http://schemas.openxmlformats.org/markup-compatibility/2006" xmlns:p14="http://schemas.microsoft.com/office/powerpoint/2010/main">
    <mc:Choice Requires="p14">
      <p:transition spd="slow" p14:dur="2000" advTm="37944"/>
    </mc:Choice>
    <mc:Fallback xmlns="">
      <p:transition spd="slow" advTm="37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3355" y="1268760"/>
            <a:ext cx="7923797" cy="1124362"/>
          </a:xfrm>
        </p:spPr>
        <p:txBody>
          <a:bodyPr>
            <a:normAutofit fontScale="92500" lnSpcReduction="20000"/>
          </a:bodyPr>
          <a:lstStyle/>
          <a:p>
            <a:pPr algn="r" rtl="1"/>
            <a:r>
              <a:rPr lang="fa-IR" sz="2500" dirty="0" smtClean="0">
                <a:cs typeface="B Yagut" panose="00000400000000000000" pitchFamily="2" charset="-78"/>
              </a:rPr>
              <a:t>ﭘﻮﺷﻪ </a:t>
            </a:r>
            <a:r>
              <a:rPr lang="fa-IR" sz="2500" dirty="0">
                <a:cs typeface="B Yagut" panose="00000400000000000000" pitchFamily="2" charset="-78"/>
              </a:rPr>
              <a:t>ﻫﺎ ﺑﻪ ﺷﻜﻞ آﻳﻜﻦ ﻫﺎي زرد رﻧﮕﻲ ﻣﺸﺎﻫﺪه ﻣﻲ ﺷﻮﻧﺪ </a:t>
            </a:r>
            <a:r>
              <a:rPr lang="fa-IR" sz="2500" dirty="0" smtClean="0">
                <a:cs typeface="B Yagut" panose="00000400000000000000" pitchFamily="2" charset="-78"/>
              </a:rPr>
              <a:t>.</a:t>
            </a:r>
          </a:p>
          <a:p>
            <a:pPr algn="r" rtl="1"/>
            <a:r>
              <a:rPr lang="fa-IR" sz="2500" dirty="0" smtClean="0">
                <a:cs typeface="B Yagut" panose="00000400000000000000" pitchFamily="2" charset="-78"/>
              </a:rPr>
              <a:t>ﻓﺎﻳﻞ </a:t>
            </a:r>
            <a:r>
              <a:rPr lang="fa-IR" sz="2500" dirty="0">
                <a:cs typeface="B Yagut" panose="00000400000000000000" pitchFamily="2" charset="-78"/>
              </a:rPr>
              <a:t>ﻫﺎ ﺑﺎ ﺗﻮﺟﻪ ﺑﻪ ﻧﻮع آن ﻫﺎ، ﺑﻪ ﺷﻜﻞ ﻫﺎي ﻣﺨﺘﻠﻔﻲ دﻳﺪه ﻣﻲ ﺷﻮﻧﺪ</a:t>
            </a:r>
            <a:r>
              <a:rPr lang="fa-IR" sz="2500" dirty="0" smtClean="0">
                <a:cs typeface="B Yagut" panose="00000400000000000000" pitchFamily="2" charset="-78"/>
              </a:rPr>
              <a:t>.</a:t>
            </a:r>
          </a:p>
          <a:p>
            <a:pPr marL="0" indent="0" algn="r" rtl="1">
              <a:buNone/>
            </a:pPr>
            <a:r>
              <a:rPr lang="fa-IR" sz="2800" dirty="0" smtClean="0">
                <a:cs typeface="B Yagut" panose="00000400000000000000" pitchFamily="2" charset="-78"/>
              </a:rPr>
              <a:t> </a:t>
            </a:r>
            <a:r>
              <a:rPr lang="fa-IR" sz="2000" dirty="0" smtClean="0">
                <a:solidFill>
                  <a:prstClr val="black"/>
                </a:solidFill>
                <a:cs typeface="B Yagut" panose="00000400000000000000" pitchFamily="2" charset="-78"/>
              </a:rPr>
              <a:t>                          </a:t>
            </a:r>
            <a:endParaRPr lang="en-AU" sz="2000" dirty="0">
              <a:cs typeface="B Yagut" panose="00000400000000000000" pitchFamily="2" charset="-78"/>
            </a:endParaRPr>
          </a:p>
          <a:p>
            <a:pPr algn="r" rtl="1"/>
            <a:endParaRPr lang="fa-IR" sz="2000" dirty="0">
              <a:cs typeface="B Yagut" panose="00000400000000000000" pitchFamily="2" charset="-78"/>
            </a:endParaRPr>
          </a:p>
        </p:txBody>
      </p:sp>
      <p:sp>
        <p:nvSpPr>
          <p:cNvPr id="5" name="Rectangle 4"/>
          <p:cNvSpPr/>
          <p:nvPr/>
        </p:nvSpPr>
        <p:spPr>
          <a:xfrm>
            <a:off x="667899" y="458206"/>
            <a:ext cx="7704856" cy="584775"/>
          </a:xfrm>
          <a:prstGeom prst="rect">
            <a:avLst/>
          </a:prstGeom>
          <a:solidFill>
            <a:srgbClr val="92D050">
              <a:alpha val="9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algn="ctr">
              <a:spcBef>
                <a:spcPct val="0"/>
              </a:spcBef>
            </a:pPr>
            <a:r>
              <a:rPr lang="fa-IR" sz="3200" b="1" dirty="0">
                <a:solidFill>
                  <a:prstClr val="black"/>
                </a:solidFill>
                <a:cs typeface="B Yagut" panose="00000400000000000000" pitchFamily="2" charset="-78"/>
              </a:rPr>
              <a:t> 5- ﺷﻨﺎﺧﺖ ﻓﺎﻳﻞ، ﭘﻮﺷﻪ و دراﻳﻮ</a:t>
            </a:r>
          </a:p>
        </p:txBody>
      </p:sp>
      <p:sp>
        <p:nvSpPr>
          <p:cNvPr id="7" name="Rectangle 6"/>
          <p:cNvSpPr/>
          <p:nvPr/>
        </p:nvSpPr>
        <p:spPr>
          <a:xfrm>
            <a:off x="967824" y="4245734"/>
            <a:ext cx="7809879" cy="584775"/>
          </a:xfrm>
          <a:prstGeom prst="rect">
            <a:avLst/>
          </a:prstGeom>
          <a:solidFill>
            <a:srgbClr val="92D050">
              <a:alpha val="9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algn="ctr">
              <a:spcBef>
                <a:spcPct val="0"/>
              </a:spcBef>
            </a:pPr>
            <a:r>
              <a:rPr lang="fa-IR" sz="3200" b="1" dirty="0">
                <a:solidFill>
                  <a:prstClr val="black"/>
                </a:solidFill>
                <a:cs typeface="B Yagut" panose="00000400000000000000" pitchFamily="2" charset="-78"/>
              </a:rPr>
              <a:t>6- آﺷﻨﺎﻳﻲ ﺑﺎ اﻧﻮاع ﻓﺎﻳﻞ ﻫﺎ</a:t>
            </a:r>
          </a:p>
        </p:txBody>
      </p:sp>
      <p:sp>
        <p:nvSpPr>
          <p:cNvPr id="8" name="Rectangle 7"/>
          <p:cNvSpPr/>
          <p:nvPr/>
        </p:nvSpPr>
        <p:spPr>
          <a:xfrm>
            <a:off x="901521" y="5055107"/>
            <a:ext cx="7741010" cy="1138773"/>
          </a:xfrm>
          <a:prstGeom prst="rect">
            <a:avLst/>
          </a:prstGeom>
        </p:spPr>
        <p:txBody>
          <a:bodyPr wrap="square">
            <a:spAutoFit/>
          </a:bodyPr>
          <a:lstStyle/>
          <a:p>
            <a:pPr marL="457200" indent="-457200" algn="r" rtl="1">
              <a:buFont typeface="Arial" panose="020B0604020202020204" pitchFamily="34" charset="0"/>
              <a:buChar char="•"/>
            </a:pPr>
            <a:r>
              <a:rPr lang="fa-IR" sz="2500" dirty="0" smtClean="0">
                <a:cs typeface="B Yagut" panose="00000400000000000000" pitchFamily="2" charset="-78"/>
              </a:rPr>
              <a:t>در وﻳﻨﺪوز از ﭘﺴﻮﻧﺪ ﻓﺎﻳﻞ، ﻣﻲ ﺗﻮان ﻧﻮع ﻓﺎﻳﻞ را ﺗﺸﺨﻴﺺ داد.</a:t>
            </a:r>
          </a:p>
          <a:p>
            <a:pPr marL="457200" indent="-457200" algn="r" rtl="1">
              <a:buFont typeface="Arial" panose="020B0604020202020204" pitchFamily="34" charset="0"/>
              <a:buChar char="•"/>
            </a:pPr>
            <a:r>
              <a:rPr lang="fa-IR" sz="2500" dirty="0" smtClean="0">
                <a:cs typeface="B Yagut" panose="00000400000000000000" pitchFamily="2" charset="-78"/>
              </a:rPr>
              <a:t> ﻫﻨﮕﺎم ذﺧﻴﺮه ﻓﺎﻳﻞ در ﺑﺮﻧﺎﻣﻪ، ﭘﺴﻮﻧﺪ آن ﻣﺸﺨﺺ ﻣﻲ ﺷﻮد. </a:t>
            </a:r>
          </a:p>
          <a:p>
            <a:pPr algn="r" rtl="1"/>
            <a:r>
              <a:rPr lang="fa-IR" dirty="0" smtClean="0">
                <a:cs typeface="B Yagut" panose="00000400000000000000" pitchFamily="2" charset="-78"/>
              </a:rPr>
              <a:t> </a:t>
            </a:r>
            <a:endParaRPr lang="fa-IR" dirty="0">
              <a:cs typeface="B Yagut" panose="00000400000000000000" pitchFamily="2" charset="-78"/>
            </a:endParaRPr>
          </a:p>
        </p:txBody>
      </p:sp>
      <p:grpSp>
        <p:nvGrpSpPr>
          <p:cNvPr id="15" name="Group 14"/>
          <p:cNvGrpSpPr/>
          <p:nvPr/>
        </p:nvGrpSpPr>
        <p:grpSpPr>
          <a:xfrm>
            <a:off x="2744535" y="2611192"/>
            <a:ext cx="4235152" cy="864323"/>
            <a:chOff x="2123728" y="2458389"/>
            <a:chExt cx="4235152" cy="864323"/>
          </a:xfrm>
        </p:grpSpPr>
        <p:graphicFrame>
          <p:nvGraphicFramePr>
            <p:cNvPr id="16" name="Object 15"/>
            <p:cNvGraphicFramePr>
              <a:graphicFrameLocks noChangeAspect="1"/>
            </p:cNvGraphicFramePr>
            <p:nvPr>
              <p:extLst>
                <p:ext uri="{D42A27DB-BD31-4B8C-83A1-F6EECF244321}">
                  <p14:modId xmlns:p14="http://schemas.microsoft.com/office/powerpoint/2010/main" val="1709491744"/>
                </p:ext>
              </p:extLst>
            </p:nvPr>
          </p:nvGraphicFramePr>
          <p:xfrm>
            <a:off x="2123728" y="2636912"/>
            <a:ext cx="1181100" cy="685800"/>
          </p:xfrm>
          <a:graphic>
            <a:graphicData uri="http://schemas.openxmlformats.org/presentationml/2006/ole">
              <mc:AlternateContent xmlns:mc="http://schemas.openxmlformats.org/markup-compatibility/2006">
                <mc:Choice xmlns:v="urn:schemas-microsoft-com:vml" Requires="v">
                  <p:oleObj spid="_x0000_s1168" name="Packager Shell Object" showAsIcon="1" r:id="rId5" imgW="1181520" imgH="685800" progId="Package">
                    <p:embed/>
                  </p:oleObj>
                </mc:Choice>
                <mc:Fallback>
                  <p:oleObj name="Packager Shell Object" showAsIcon="1" r:id="rId5" imgW="1181520" imgH="685800" progId="Package">
                    <p:embed/>
                    <p:pic>
                      <p:nvPicPr>
                        <p:cNvPr id="0" name=""/>
                        <p:cNvPicPr/>
                        <p:nvPr/>
                      </p:nvPicPr>
                      <p:blipFill>
                        <a:blip r:embed="rId6"/>
                        <a:stretch>
                          <a:fillRect/>
                        </a:stretch>
                      </p:blipFill>
                      <p:spPr>
                        <a:xfrm>
                          <a:off x="2123728" y="2636912"/>
                          <a:ext cx="1181100" cy="685800"/>
                        </a:xfrm>
                        <a:prstGeom prst="rect">
                          <a:avLst/>
                        </a:prstGeom>
                      </p:spPr>
                    </p:pic>
                  </p:oleObj>
                </mc:Fallback>
              </mc:AlternateContent>
            </a:graphicData>
          </a:graphic>
        </p:graphicFrame>
        <p:pic>
          <p:nvPicPr>
            <p:cNvPr id="1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0478" y="2501397"/>
              <a:ext cx="729473" cy="795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51957" y="2458389"/>
              <a:ext cx="824099" cy="855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92080" y="2501397"/>
              <a:ext cx="1066800"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2" name="Rectangle 21"/>
          <p:cNvSpPr/>
          <p:nvPr/>
        </p:nvSpPr>
        <p:spPr>
          <a:xfrm>
            <a:off x="3436507" y="3717032"/>
            <a:ext cx="3009780" cy="338554"/>
          </a:xfrm>
          <a:prstGeom prst="rect">
            <a:avLst/>
          </a:prstGeom>
        </p:spPr>
        <p:txBody>
          <a:bodyPr wrap="square">
            <a:spAutoFit/>
          </a:bodyPr>
          <a:lstStyle/>
          <a:p>
            <a:pPr algn="r" rtl="1"/>
            <a:r>
              <a:rPr lang="fa-IR" sz="1600" b="1" dirty="0">
                <a:cs typeface="B Yagut" panose="00000400000000000000" pitchFamily="2" charset="-78"/>
              </a:rPr>
              <a:t>ﺷﻜﻞ </a:t>
            </a:r>
            <a:r>
              <a:rPr lang="fa-IR" sz="1600" b="1" dirty="0" smtClean="0">
                <a:cs typeface="B Yagut" panose="00000400000000000000" pitchFamily="2" charset="-78"/>
              </a:rPr>
              <a:t> ٣-3 - </a:t>
            </a:r>
            <a:r>
              <a:rPr lang="fa-IR" sz="1600" b="1" dirty="0">
                <a:cs typeface="B Yagut" panose="00000400000000000000" pitchFamily="2" charset="-78"/>
              </a:rPr>
              <a:t>آﻳﻜﻦ ﻓﺎﻳﻞ ﻫﺎي ﻣﺨﺘﻠﻒ</a:t>
            </a: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88785763"/>
      </p:ext>
    </p:extLst>
  </p:cSld>
  <p:clrMapOvr>
    <a:masterClrMapping/>
  </p:clrMapOvr>
  <mc:AlternateContent xmlns:mc="http://schemas.openxmlformats.org/markup-compatibility/2006" xmlns:p14="http://schemas.microsoft.com/office/powerpoint/2010/main">
    <mc:Choice Requires="p14">
      <p:transition spd="slow" p14:dur="2000" advTm="55087"/>
    </mc:Choice>
    <mc:Fallback xmlns="">
      <p:transition spd="slow" advTm="55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19432779"/>
              </p:ext>
            </p:extLst>
          </p:nvPr>
        </p:nvGraphicFramePr>
        <p:xfrm>
          <a:off x="755576" y="1340768"/>
          <a:ext cx="7416823" cy="4133854"/>
        </p:xfrm>
        <a:graphic>
          <a:graphicData uri="http://schemas.openxmlformats.org/drawingml/2006/table">
            <a:tbl>
              <a:tblPr rtl="1" firstRow="1" firstCol="1" bandRow="1">
                <a:tableStyleId>{1FECB4D8-DB02-4DC6-A0A2-4F2EBAE1DC90}</a:tableStyleId>
              </a:tblPr>
              <a:tblGrid>
                <a:gridCol w="2264304">
                  <a:extLst>
                    <a:ext uri="{9D8B030D-6E8A-4147-A177-3AD203B41FA5}">
                      <a16:colId xmlns:a16="http://schemas.microsoft.com/office/drawing/2014/main" val="20000"/>
                    </a:ext>
                  </a:extLst>
                </a:gridCol>
                <a:gridCol w="5152519">
                  <a:extLst>
                    <a:ext uri="{9D8B030D-6E8A-4147-A177-3AD203B41FA5}">
                      <a16:colId xmlns:a16="http://schemas.microsoft.com/office/drawing/2014/main" val="20001"/>
                    </a:ext>
                  </a:extLst>
                </a:gridCol>
              </a:tblGrid>
              <a:tr h="495504">
                <a:tc>
                  <a:txBody>
                    <a:bodyPr/>
                    <a:lstStyle/>
                    <a:p>
                      <a:pPr marL="0" marR="0" algn="ctr" rtl="1">
                        <a:lnSpc>
                          <a:spcPct val="115000"/>
                        </a:lnSpc>
                        <a:spcBef>
                          <a:spcPts val="0"/>
                        </a:spcBef>
                        <a:spcAft>
                          <a:spcPts val="0"/>
                        </a:spcAft>
                      </a:pPr>
                      <a:r>
                        <a:rPr lang="fa-IR" sz="2000" dirty="0">
                          <a:effectLst/>
                        </a:rPr>
                        <a:t>پسوند</a:t>
                      </a:r>
                      <a:endParaRPr lang="en-US" sz="2000" dirty="0">
                        <a:effectLst/>
                        <a:latin typeface="Calibri"/>
                        <a:ea typeface="Calibri"/>
                        <a:cs typeface="B Yagut"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1">
                        <a:lnSpc>
                          <a:spcPct val="115000"/>
                        </a:lnSpc>
                        <a:spcBef>
                          <a:spcPts val="0"/>
                        </a:spcBef>
                        <a:spcAft>
                          <a:spcPts val="0"/>
                        </a:spcAft>
                      </a:pPr>
                      <a:r>
                        <a:rPr lang="fa-IR" sz="2000" dirty="0">
                          <a:effectLst/>
                        </a:rPr>
                        <a:t>توضیحات</a:t>
                      </a:r>
                      <a:endParaRPr lang="en-US" sz="2000" dirty="0">
                        <a:effectLst/>
                        <a:latin typeface="Calibri"/>
                        <a:ea typeface="Calibri"/>
                        <a:cs typeface="B Yagut"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78057">
                <a:tc>
                  <a:txBody>
                    <a:bodyPr/>
                    <a:lstStyle/>
                    <a:p>
                      <a:pPr marL="0" marR="0" algn="ctr" rtl="0">
                        <a:lnSpc>
                          <a:spcPct val="115000"/>
                        </a:lnSpc>
                        <a:spcBef>
                          <a:spcPts val="0"/>
                        </a:spcBef>
                        <a:spcAft>
                          <a:spcPts val="0"/>
                        </a:spcAft>
                      </a:pPr>
                      <a:r>
                        <a:rPr lang="en-US" sz="2000" dirty="0">
                          <a:effectLst/>
                        </a:rPr>
                        <a:t>Com</a:t>
                      </a:r>
                      <a:r>
                        <a:rPr lang="fa-IR" sz="2000" dirty="0">
                          <a:effectLst/>
                        </a:rPr>
                        <a:t>،</a:t>
                      </a:r>
                      <a:r>
                        <a:rPr lang="en-US" sz="2000" dirty="0">
                          <a:effectLst/>
                        </a:rPr>
                        <a:t>exe</a:t>
                      </a:r>
                      <a:endParaRPr lang="en-US" sz="2000" dirty="0">
                        <a:effectLst/>
                        <a:latin typeface="Calibri"/>
                        <a:ea typeface="Calibri"/>
                        <a:cs typeface="B Yagut" panose="000004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1">
                        <a:lnSpc>
                          <a:spcPct val="115000"/>
                        </a:lnSpc>
                        <a:spcBef>
                          <a:spcPts val="0"/>
                        </a:spcBef>
                        <a:spcAft>
                          <a:spcPts val="0"/>
                        </a:spcAft>
                      </a:pPr>
                      <a:r>
                        <a:rPr lang="fa-IR" sz="2000" dirty="0">
                          <a:effectLst/>
                        </a:rPr>
                        <a:t>فایل های اجرایی که با </a:t>
                      </a:r>
                      <a:r>
                        <a:rPr lang="fa-IR" sz="2000" dirty="0" smtClean="0">
                          <a:effectLst/>
                        </a:rPr>
                        <a:t>دابل </a:t>
                      </a:r>
                      <a:r>
                        <a:rPr lang="fa-IR" sz="2000" dirty="0">
                          <a:effectLst/>
                        </a:rPr>
                        <a:t>کلیک روی آن ها اجرا می شوند</a:t>
                      </a:r>
                      <a:endParaRPr lang="en-US" sz="2000" dirty="0">
                        <a:effectLst/>
                        <a:latin typeface="Calibri"/>
                        <a:ea typeface="Calibri"/>
                        <a:cs typeface="B Yagut" panose="000004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91193">
                <a:tc>
                  <a:txBody>
                    <a:bodyPr/>
                    <a:lstStyle/>
                    <a:p>
                      <a:pPr marL="0" marR="0" algn="ctr" rtl="1">
                        <a:lnSpc>
                          <a:spcPct val="115000"/>
                        </a:lnSpc>
                        <a:spcBef>
                          <a:spcPts val="0"/>
                        </a:spcBef>
                        <a:spcAft>
                          <a:spcPts val="0"/>
                        </a:spcAft>
                      </a:pPr>
                      <a:r>
                        <a:rPr lang="en-US" sz="2000">
                          <a:effectLst/>
                        </a:rPr>
                        <a:t>MP4.AVI.DAT.WMV</a:t>
                      </a:r>
                      <a:endParaRPr lang="en-US" sz="2000">
                        <a:effectLst/>
                        <a:latin typeface="Calibri"/>
                        <a:ea typeface="Calibri"/>
                        <a:cs typeface="B Yagut" panose="000004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rtl="1">
                        <a:lnSpc>
                          <a:spcPct val="115000"/>
                        </a:lnSpc>
                        <a:spcBef>
                          <a:spcPts val="0"/>
                        </a:spcBef>
                        <a:spcAft>
                          <a:spcPts val="0"/>
                        </a:spcAft>
                      </a:pPr>
                      <a:r>
                        <a:rPr lang="fa-IR" sz="2000" dirty="0">
                          <a:effectLst/>
                        </a:rPr>
                        <a:t>فایل های ویدئویی</a:t>
                      </a:r>
                      <a:endParaRPr lang="en-US" sz="2000" dirty="0">
                        <a:effectLst/>
                        <a:latin typeface="Calibri"/>
                        <a:ea typeface="Calibri"/>
                        <a:cs typeface="B Yagut" panose="000004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15260">
                <a:tc>
                  <a:txBody>
                    <a:bodyPr/>
                    <a:lstStyle/>
                    <a:p>
                      <a:pPr marL="0" marR="0" algn="ctr" rtl="1">
                        <a:lnSpc>
                          <a:spcPct val="115000"/>
                        </a:lnSpc>
                        <a:spcBef>
                          <a:spcPts val="0"/>
                        </a:spcBef>
                        <a:spcAft>
                          <a:spcPts val="0"/>
                        </a:spcAft>
                      </a:pPr>
                      <a:r>
                        <a:rPr lang="en-US" sz="2000" dirty="0">
                          <a:effectLst/>
                        </a:rPr>
                        <a:t>Mp3.WAV.Mid</a:t>
                      </a:r>
                      <a:endParaRPr lang="en-US" sz="2000" dirty="0">
                        <a:effectLst/>
                        <a:latin typeface="Calibri"/>
                        <a:ea typeface="Calibri"/>
                        <a:cs typeface="B Yagut" panose="000004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rtl="1">
                        <a:lnSpc>
                          <a:spcPct val="115000"/>
                        </a:lnSpc>
                        <a:spcBef>
                          <a:spcPts val="0"/>
                        </a:spcBef>
                        <a:spcAft>
                          <a:spcPts val="0"/>
                        </a:spcAft>
                      </a:pPr>
                      <a:r>
                        <a:rPr lang="fa-IR" sz="2000" dirty="0">
                          <a:effectLst/>
                        </a:rPr>
                        <a:t>فایل های صوتی</a:t>
                      </a:r>
                      <a:endParaRPr lang="en-US" sz="2000" dirty="0">
                        <a:effectLst/>
                        <a:latin typeface="Calibri"/>
                        <a:ea typeface="Calibri"/>
                        <a:cs typeface="B Yagut" panose="000004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21278">
                <a:tc>
                  <a:txBody>
                    <a:bodyPr/>
                    <a:lstStyle/>
                    <a:p>
                      <a:pPr marL="0" marR="0" algn="ctr" rtl="1">
                        <a:lnSpc>
                          <a:spcPct val="115000"/>
                        </a:lnSpc>
                        <a:spcBef>
                          <a:spcPts val="0"/>
                        </a:spcBef>
                        <a:spcAft>
                          <a:spcPts val="0"/>
                        </a:spcAft>
                      </a:pPr>
                      <a:r>
                        <a:rPr lang="en-US" sz="2000">
                          <a:effectLst/>
                        </a:rPr>
                        <a:t>Jpg.Pag.bmp.gif</a:t>
                      </a:r>
                      <a:endParaRPr lang="en-US" sz="2000">
                        <a:effectLst/>
                        <a:latin typeface="Calibri"/>
                        <a:ea typeface="Calibri"/>
                        <a:cs typeface="B Yagut" panose="000004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rtl="1">
                        <a:lnSpc>
                          <a:spcPct val="115000"/>
                        </a:lnSpc>
                        <a:spcBef>
                          <a:spcPts val="0"/>
                        </a:spcBef>
                        <a:spcAft>
                          <a:spcPts val="0"/>
                        </a:spcAft>
                      </a:pPr>
                      <a:r>
                        <a:rPr lang="fa-IR" sz="2000" dirty="0">
                          <a:effectLst/>
                        </a:rPr>
                        <a:t>فایل های تصویری</a:t>
                      </a:r>
                      <a:endParaRPr lang="en-US" sz="2000" dirty="0">
                        <a:effectLst/>
                        <a:latin typeface="Calibri"/>
                        <a:ea typeface="Calibri"/>
                        <a:cs typeface="B Yagut" panose="000004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14256">
                <a:tc>
                  <a:txBody>
                    <a:bodyPr/>
                    <a:lstStyle/>
                    <a:p>
                      <a:pPr marL="0" marR="0" algn="ctr" rtl="1">
                        <a:lnSpc>
                          <a:spcPct val="115000"/>
                        </a:lnSpc>
                        <a:spcBef>
                          <a:spcPts val="0"/>
                        </a:spcBef>
                        <a:spcAft>
                          <a:spcPts val="0"/>
                        </a:spcAft>
                      </a:pPr>
                      <a:r>
                        <a:rPr lang="en-US" sz="2000">
                          <a:effectLst/>
                        </a:rPr>
                        <a:t>Zip , rar</a:t>
                      </a:r>
                      <a:endParaRPr lang="en-US" sz="2000">
                        <a:effectLst/>
                        <a:latin typeface="Calibri"/>
                        <a:ea typeface="Calibri"/>
                        <a:cs typeface="B Yagut" panose="000004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1">
                        <a:lnSpc>
                          <a:spcPct val="115000"/>
                        </a:lnSpc>
                        <a:spcBef>
                          <a:spcPts val="0"/>
                        </a:spcBef>
                        <a:spcAft>
                          <a:spcPts val="0"/>
                        </a:spcAft>
                      </a:pPr>
                      <a:r>
                        <a:rPr lang="fa-IR" sz="2000">
                          <a:effectLst/>
                        </a:rPr>
                        <a:t>فایل های فشرده ( که حجم کمتری از فایل اصلی را اشغال می کند)</a:t>
                      </a:r>
                      <a:endParaRPr lang="en-US" sz="2000">
                        <a:effectLst/>
                        <a:latin typeface="Calibri"/>
                        <a:ea typeface="Calibri"/>
                        <a:cs typeface="B Yagut" panose="000004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0275">
                <a:tc>
                  <a:txBody>
                    <a:bodyPr/>
                    <a:lstStyle/>
                    <a:p>
                      <a:pPr marL="0" marR="0" algn="ctr" rtl="1">
                        <a:lnSpc>
                          <a:spcPct val="115000"/>
                        </a:lnSpc>
                        <a:spcBef>
                          <a:spcPts val="0"/>
                        </a:spcBef>
                        <a:spcAft>
                          <a:spcPts val="0"/>
                        </a:spcAft>
                      </a:pPr>
                      <a:r>
                        <a:rPr lang="en-US" sz="2000">
                          <a:effectLst/>
                        </a:rPr>
                        <a:t>Doc.doex.txt</a:t>
                      </a:r>
                      <a:endParaRPr lang="en-US" sz="2000">
                        <a:effectLst/>
                        <a:latin typeface="Calibri"/>
                        <a:ea typeface="Calibri"/>
                        <a:cs typeface="B Yagut" panose="000004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rtl="1">
                        <a:lnSpc>
                          <a:spcPct val="115000"/>
                        </a:lnSpc>
                        <a:spcBef>
                          <a:spcPts val="0"/>
                        </a:spcBef>
                        <a:spcAft>
                          <a:spcPts val="0"/>
                        </a:spcAft>
                      </a:pPr>
                      <a:r>
                        <a:rPr lang="fa-IR" sz="2000">
                          <a:effectLst/>
                        </a:rPr>
                        <a:t>فایل های متنی </a:t>
                      </a:r>
                      <a:endParaRPr lang="en-US" sz="2000">
                        <a:effectLst/>
                        <a:latin typeface="Calibri"/>
                        <a:ea typeface="Calibri"/>
                        <a:cs typeface="B Yagut" panose="000004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11247">
                <a:tc>
                  <a:txBody>
                    <a:bodyPr/>
                    <a:lstStyle/>
                    <a:p>
                      <a:pPr marL="0" marR="0" algn="ctr" rtl="1">
                        <a:lnSpc>
                          <a:spcPct val="115000"/>
                        </a:lnSpc>
                        <a:spcBef>
                          <a:spcPts val="0"/>
                        </a:spcBef>
                        <a:spcAft>
                          <a:spcPts val="0"/>
                        </a:spcAft>
                      </a:pPr>
                      <a:r>
                        <a:rPr lang="en-US" sz="2000">
                          <a:effectLst/>
                        </a:rPr>
                        <a:t>Htm.html</a:t>
                      </a:r>
                      <a:endParaRPr lang="en-US" sz="2000">
                        <a:effectLst/>
                        <a:latin typeface="Calibri"/>
                        <a:ea typeface="Calibri"/>
                        <a:cs typeface="B Yagut" panose="000004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rtl="1">
                        <a:lnSpc>
                          <a:spcPct val="115000"/>
                        </a:lnSpc>
                        <a:spcBef>
                          <a:spcPts val="0"/>
                        </a:spcBef>
                        <a:spcAft>
                          <a:spcPts val="0"/>
                        </a:spcAft>
                      </a:pPr>
                      <a:r>
                        <a:rPr lang="fa-IR" sz="2000" dirty="0">
                          <a:effectLst/>
                        </a:rPr>
                        <a:t>صفحات وب</a:t>
                      </a:r>
                      <a:endParaRPr lang="en-US" sz="2000" dirty="0">
                        <a:effectLst/>
                        <a:latin typeface="Calibri"/>
                        <a:ea typeface="Calibri"/>
                        <a:cs typeface="B Yagut" panose="000004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
        <p:nvSpPr>
          <p:cNvPr id="4" name="Rectangle 3"/>
          <p:cNvSpPr/>
          <p:nvPr/>
        </p:nvSpPr>
        <p:spPr>
          <a:xfrm>
            <a:off x="3203848" y="692696"/>
            <a:ext cx="3047671" cy="477054"/>
          </a:xfrm>
          <a:prstGeom prst="rect">
            <a:avLst/>
          </a:prstGeom>
        </p:spPr>
        <p:txBody>
          <a:bodyPr wrap="square">
            <a:spAutoFit/>
          </a:bodyPr>
          <a:lstStyle/>
          <a:p>
            <a:pPr algn="ctr"/>
            <a:r>
              <a:rPr lang="fa-IR" sz="2500" b="1" dirty="0" smtClean="0">
                <a:cs typeface="B Yagut" panose="00000400000000000000" pitchFamily="2" charset="-78"/>
              </a:rPr>
              <a:t>جدول 3-1- انواع فایل ها</a:t>
            </a:r>
            <a:endParaRPr lang="en-US" sz="2500"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31286421"/>
      </p:ext>
    </p:extLst>
  </p:cSld>
  <p:clrMapOvr>
    <a:masterClrMapping/>
  </p:clrMapOvr>
  <mc:AlternateContent xmlns:mc="http://schemas.openxmlformats.org/markup-compatibility/2006" xmlns:p14="http://schemas.microsoft.com/office/powerpoint/2010/main">
    <mc:Choice Requires="p14">
      <p:transition spd="slow" p14:dur="2000" advTm="29120"/>
    </mc:Choice>
    <mc:Fallback xmlns="">
      <p:transition spd="slow" advTm="29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1" y="1556792"/>
            <a:ext cx="8640960" cy="3528392"/>
          </a:xfrm>
        </p:spPr>
        <p:txBody>
          <a:bodyPr>
            <a:normAutofit fontScale="32500" lnSpcReduction="20000"/>
          </a:bodyPr>
          <a:lstStyle/>
          <a:p>
            <a:pPr marL="0" indent="0" algn="r" rtl="1">
              <a:buNone/>
            </a:pPr>
            <a:r>
              <a:rPr lang="fa-IR" sz="7700" b="1" dirty="0" smtClean="0">
                <a:cs typeface="B Yagut" panose="00000400000000000000" pitchFamily="2" charset="-78"/>
              </a:rPr>
              <a:t>ﺑﺮاي ﺗﻐﻴﻴﺮ ﻧﺤﻮه ﻧﻤﺎﻳﺶاﻃﻼﻋﺎت، ﻳﻜﻲ از روش ﻫﺎي زﻳﺮ را اﻧﺠﺎم دﻫﻴﺪ:</a:t>
            </a:r>
          </a:p>
          <a:p>
            <a:pPr marL="0" indent="0" algn="r" rtl="1">
              <a:buNone/>
            </a:pPr>
            <a:endParaRPr lang="fa-IR" sz="7700" b="1" dirty="0" smtClean="0">
              <a:cs typeface="B Yagut" panose="00000400000000000000" pitchFamily="2" charset="-78"/>
            </a:endParaRPr>
          </a:p>
          <a:p>
            <a:pPr marL="0" indent="0" algn="r" rtl="1">
              <a:buNone/>
            </a:pPr>
            <a:r>
              <a:rPr lang="fa-IR" sz="7700" dirty="0" smtClean="0">
                <a:cs typeface="B Yagut" panose="00000400000000000000" pitchFamily="2" charset="-78"/>
              </a:rPr>
              <a:t>1- از ﻣﻨﻮي  </a:t>
            </a:r>
            <a:r>
              <a:rPr lang="en-US" sz="7700" dirty="0" smtClean="0"/>
              <a:t>View</a:t>
            </a:r>
            <a:r>
              <a:rPr lang="en-AU" sz="7700" dirty="0" smtClean="0">
                <a:cs typeface="B Yagut" panose="00000400000000000000" pitchFamily="2" charset="-78"/>
              </a:rPr>
              <a:t>، </a:t>
            </a:r>
            <a:r>
              <a:rPr lang="fa-IR" sz="7700" dirty="0" smtClean="0">
                <a:cs typeface="B Yagut" panose="00000400000000000000" pitchFamily="2" charset="-78"/>
              </a:rPr>
              <a:t>ﻧﻤﺎي ﻣﻮرد ﻧﻈﺮ را اﻧﺘﺨﺎب ﻛﻨﻴﺪ (ﺷﻜﻞ‏٣-4).</a:t>
            </a:r>
          </a:p>
          <a:p>
            <a:pPr marL="0" indent="0" algn="r" rtl="1">
              <a:buNone/>
            </a:pPr>
            <a:r>
              <a:rPr lang="fa-IR" sz="7700" dirty="0" smtClean="0">
                <a:cs typeface="B Yagut" panose="00000400000000000000" pitchFamily="2" charset="-78"/>
              </a:rPr>
              <a:t>	</a:t>
            </a:r>
          </a:p>
          <a:p>
            <a:pPr marL="0" indent="0" algn="r" rtl="1">
              <a:buNone/>
            </a:pPr>
            <a:r>
              <a:rPr lang="fa-IR" sz="7700" dirty="0" smtClean="0">
                <a:cs typeface="B Yagut" panose="00000400000000000000" pitchFamily="2" charset="-78"/>
              </a:rPr>
              <a:t>2- در ﺳﻤﺖ راﺳﺖ ﻧﻮار اﺑﺰار، روي ﻓﻠﺶ ﻛﻨﺎر دﻛﻤﻪ </a:t>
            </a:r>
            <a:r>
              <a:rPr lang="en-US" sz="7700" dirty="0">
                <a:solidFill>
                  <a:prstClr val="black"/>
                </a:solidFill>
                <a:cs typeface="B Yagut" panose="00000400000000000000" pitchFamily="2" charset="-78"/>
              </a:rPr>
              <a:t>view</a:t>
            </a:r>
            <a:r>
              <a:rPr lang="fa-IR" sz="7700" dirty="0" smtClean="0">
                <a:cs typeface="B Yagut" panose="00000400000000000000" pitchFamily="2" charset="-78"/>
              </a:rPr>
              <a:t>  </a:t>
            </a:r>
            <a:r>
              <a:rPr lang="en-US" sz="7700" dirty="0" smtClean="0">
                <a:cs typeface="B Yagut" panose="00000400000000000000" pitchFamily="2" charset="-78"/>
              </a:rPr>
              <a:t>your</a:t>
            </a:r>
            <a:r>
              <a:rPr lang="fa-IR" sz="7700" dirty="0" smtClean="0">
                <a:cs typeface="B Yagut" panose="00000400000000000000" pitchFamily="2" charset="-78"/>
              </a:rPr>
              <a:t>  </a:t>
            </a:r>
            <a:r>
              <a:rPr lang="en-US" sz="7700" dirty="0" smtClean="0">
                <a:cs typeface="B Yagut" panose="00000400000000000000" pitchFamily="2" charset="-78"/>
              </a:rPr>
              <a:t>  Change </a:t>
            </a:r>
            <a:r>
              <a:rPr lang="fa-IR" sz="7700" dirty="0" smtClean="0">
                <a:cs typeface="B Yagut" panose="00000400000000000000" pitchFamily="2" charset="-78"/>
              </a:rPr>
              <a:t>   </a:t>
            </a:r>
          </a:p>
          <a:p>
            <a:pPr marL="0" indent="0" algn="r" rtl="1">
              <a:buNone/>
            </a:pPr>
            <a:r>
              <a:rPr lang="fa-IR" sz="7700" dirty="0">
                <a:cs typeface="B Yagut" panose="00000400000000000000" pitchFamily="2" charset="-78"/>
              </a:rPr>
              <a:t> </a:t>
            </a:r>
            <a:r>
              <a:rPr lang="fa-IR" sz="7700" dirty="0" smtClean="0">
                <a:cs typeface="B Yagut" panose="00000400000000000000" pitchFamily="2" charset="-78"/>
              </a:rPr>
              <a:t>   ﻛﻠﻴﻚ  ﻛﻨﻴﺪ و از ﻟﻴﺴﺖ ﺑﺎز ﺷﺪه، ﻧﻤﺎي ﻣﻮرد ﻧﻈﺮ را اﻧﺘﺨﺎب ﻛﻨﻴﺪ (ﺷﻜﻞ‏٣-5).</a:t>
            </a:r>
          </a:p>
          <a:p>
            <a:pPr marL="0" indent="0" algn="r" rtl="1">
              <a:buNone/>
            </a:pPr>
            <a:endParaRPr lang="fa-IR" sz="7700" dirty="0" smtClean="0">
              <a:cs typeface="B Yagut" panose="00000400000000000000" pitchFamily="2" charset="-78"/>
            </a:endParaRPr>
          </a:p>
          <a:p>
            <a:pPr marL="0" indent="0" algn="r" rtl="1">
              <a:buNone/>
            </a:pPr>
            <a:r>
              <a:rPr lang="fa-IR" sz="7700" dirty="0" smtClean="0">
                <a:cs typeface="B Yagut" panose="00000400000000000000" pitchFamily="2" charset="-78"/>
              </a:rPr>
              <a:t>3- روي ﻳﻚ ﻧﺎﺣﻴﻪ ﺧﺎﻟﻲ از ﭘﻨﺠﺮه، ﻛﻠﻴﻚ راﺳﺖ ﻛﺮده و در زﻳﺮ ﻣﻨﻮي</a:t>
            </a:r>
            <a:r>
              <a:rPr lang="en-US" sz="7700" dirty="0" smtClean="0"/>
              <a:t>View</a:t>
            </a:r>
            <a:r>
              <a:rPr lang="en-AU" sz="7700" dirty="0" smtClean="0">
                <a:cs typeface="B Yagut" panose="00000400000000000000" pitchFamily="2" charset="-78"/>
              </a:rPr>
              <a:t>،</a:t>
            </a:r>
            <a:endParaRPr lang="fa-IR" sz="7700" dirty="0" smtClean="0">
              <a:cs typeface="B Yagut" panose="00000400000000000000" pitchFamily="2" charset="-78"/>
            </a:endParaRPr>
          </a:p>
          <a:p>
            <a:pPr marL="0" indent="0" algn="r" rtl="1">
              <a:buNone/>
            </a:pPr>
            <a:r>
              <a:rPr lang="fa-IR" sz="7700" dirty="0">
                <a:cs typeface="B Yagut" panose="00000400000000000000" pitchFamily="2" charset="-78"/>
              </a:rPr>
              <a:t> </a:t>
            </a:r>
            <a:r>
              <a:rPr lang="en-AU" sz="7700" dirty="0" smtClean="0">
                <a:cs typeface="B Yagut" panose="00000400000000000000" pitchFamily="2" charset="-78"/>
              </a:rPr>
              <a:t> </a:t>
            </a:r>
            <a:r>
              <a:rPr lang="fa-IR" sz="7700" dirty="0" smtClean="0">
                <a:cs typeface="B Yagut" panose="00000400000000000000" pitchFamily="2" charset="-78"/>
              </a:rPr>
              <a:t>  ﻧﻤﺎي ﻣﻮرد ﻧﻈﺮ را اﻧﺘﺨﺎب ﻛﻨﻴﺪ(ﺷﻜﻞ‏ ٣-6).	</a:t>
            </a:r>
          </a:p>
          <a:p>
            <a:pPr algn="r" rtl="1"/>
            <a:endParaRPr lang="en-AU" sz="2000" dirty="0">
              <a:cs typeface="B Yagut" panose="00000400000000000000" pitchFamily="2" charset="-78"/>
            </a:endParaRPr>
          </a:p>
        </p:txBody>
      </p:sp>
      <p:sp>
        <p:nvSpPr>
          <p:cNvPr id="2" name="Rectangle 1"/>
          <p:cNvSpPr/>
          <p:nvPr/>
        </p:nvSpPr>
        <p:spPr>
          <a:xfrm>
            <a:off x="492240" y="568113"/>
            <a:ext cx="8280919" cy="584775"/>
          </a:xfrm>
          <a:prstGeom prst="rect">
            <a:avLst/>
          </a:prstGeom>
          <a:solidFill>
            <a:srgbClr val="92D050">
              <a:alpha val="9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algn="ctr">
              <a:spcBef>
                <a:spcPct val="0"/>
              </a:spcBef>
            </a:pPr>
            <a:r>
              <a:rPr lang="fa-IR" sz="3200" b="1" dirty="0">
                <a:solidFill>
                  <a:prstClr val="black"/>
                </a:solidFill>
                <a:cs typeface="B Yagut" panose="00000400000000000000" pitchFamily="2" charset="-78"/>
              </a:rPr>
              <a:t>7- ﺗﻐﻴﻴﺮ ﻧﺤﻮه ﻧﻤﺎﻳﺶ ﻓﺎﻳﻞ ﻫﺎ و ﭘﻮﺷﻪ ﻫﺎ در ﭘﻨﺠﺮه ﻫﺎ</a:t>
            </a:r>
          </a:p>
        </p:txBody>
      </p:sp>
      <p:sp>
        <p:nvSpPr>
          <p:cNvPr id="8" name="Rectangle 7"/>
          <p:cNvSpPr/>
          <p:nvPr/>
        </p:nvSpPr>
        <p:spPr>
          <a:xfrm>
            <a:off x="827584" y="5373216"/>
            <a:ext cx="7740352" cy="477054"/>
          </a:xfrm>
          <a:prstGeom prst="rect">
            <a:avLst/>
          </a:prstGeom>
        </p:spPr>
        <p:txBody>
          <a:bodyPr wrap="square">
            <a:spAutoFit/>
          </a:bodyPr>
          <a:lstStyle/>
          <a:p>
            <a:pPr algn="r" rtl="1"/>
            <a:r>
              <a:rPr lang="fa-IR" sz="2500" dirty="0">
                <a:cs typeface="B Yagut" panose="00000400000000000000" pitchFamily="2" charset="-78"/>
              </a:rPr>
              <a:t>ﻳﺎدآوري: در ﺻﻮرت ﻋﺪم ﻣﺸﺎﻫﺪه ﻧﻮار ﻣﻨﻮ، ﻛﻠﻴﺪ </a:t>
            </a:r>
            <a:r>
              <a:rPr lang="en-AU" sz="2500" dirty="0">
                <a:cs typeface="B Yagut" panose="00000400000000000000" pitchFamily="2" charset="-78"/>
              </a:rPr>
              <a:t>Alt </a:t>
            </a:r>
            <a:r>
              <a:rPr lang="fa-IR" sz="2500" dirty="0">
                <a:cs typeface="B Yagut" panose="00000400000000000000" pitchFamily="2" charset="-78"/>
              </a:rPr>
              <a:t>را ﻓﺸﺎر </a:t>
            </a:r>
            <a:r>
              <a:rPr lang="fa-IR" sz="2500" dirty="0" smtClean="0">
                <a:cs typeface="B Yagut" panose="00000400000000000000" pitchFamily="2" charset="-78"/>
              </a:rPr>
              <a:t>دﻫﻴﺪ.</a:t>
            </a:r>
            <a:endParaRPr lang="en-US" sz="25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71381097"/>
      </p:ext>
    </p:extLst>
  </p:cSld>
  <p:clrMapOvr>
    <a:masterClrMapping/>
  </p:clrMapOvr>
  <mc:AlternateContent xmlns:mc="http://schemas.openxmlformats.org/markup-compatibility/2006" xmlns:p14="http://schemas.microsoft.com/office/powerpoint/2010/main">
    <mc:Choice Requires="p14">
      <p:transition spd="slow" p14:dur="2000" advTm="20104"/>
    </mc:Choice>
    <mc:Fallback xmlns="">
      <p:transition spd="slow" advTm="20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8344" t="1255" r="3207" b="8478"/>
          <a:stretch/>
        </p:blipFill>
        <p:spPr>
          <a:xfrm>
            <a:off x="3491743" y="2990972"/>
            <a:ext cx="5577805" cy="3426308"/>
          </a:xfrm>
          <a:prstGeom prst="rect">
            <a:avLst/>
          </a:prstGeom>
        </p:spPr>
      </p:pic>
      <p:pic>
        <p:nvPicPr>
          <p:cNvPr id="3" name="Picture 2"/>
          <p:cNvPicPr>
            <a:picLocks noChangeAspect="1"/>
          </p:cNvPicPr>
          <p:nvPr/>
        </p:nvPicPr>
        <p:blipFill rotWithShape="1">
          <a:blip r:embed="rId5"/>
          <a:srcRect l="7494" t="1851" r="2569" b="-2094"/>
          <a:stretch/>
        </p:blipFill>
        <p:spPr>
          <a:xfrm>
            <a:off x="151480" y="55322"/>
            <a:ext cx="4824536" cy="3557202"/>
          </a:xfrm>
          <a:prstGeom prst="rect">
            <a:avLst/>
          </a:prstGeom>
        </p:spPr>
      </p:pic>
      <p:sp>
        <p:nvSpPr>
          <p:cNvPr id="4" name="Rectangle 3"/>
          <p:cNvSpPr/>
          <p:nvPr/>
        </p:nvSpPr>
        <p:spPr>
          <a:xfrm>
            <a:off x="140232" y="3653366"/>
            <a:ext cx="3118739" cy="338554"/>
          </a:xfrm>
          <a:prstGeom prst="rect">
            <a:avLst/>
          </a:prstGeom>
        </p:spPr>
        <p:txBody>
          <a:bodyPr wrap="none">
            <a:spAutoFit/>
          </a:bodyPr>
          <a:lstStyle/>
          <a:p>
            <a:pPr algn="l" rtl="1"/>
            <a:r>
              <a:rPr lang="fa-IR" sz="1600" b="1" dirty="0"/>
              <a:t>ﺷﻜﻞ ‏٣ </a:t>
            </a:r>
            <a:r>
              <a:rPr lang="fa-IR" sz="1600" b="1" dirty="0" smtClean="0"/>
              <a:t>-4 - </a:t>
            </a:r>
            <a:r>
              <a:rPr lang="fa-IR" sz="1600" b="1" dirty="0"/>
              <a:t>ﻧﻤﺎﻫﺎي ﻣﺨﺘﻠﻒ در </a:t>
            </a:r>
            <a:r>
              <a:rPr lang="fa-IR" sz="1600" b="1" dirty="0" smtClean="0"/>
              <a:t>ﻣﻨﻮي</a:t>
            </a:r>
            <a:r>
              <a:rPr lang="en-US" sz="1600" b="1" dirty="0"/>
              <a:t>View</a:t>
            </a:r>
            <a:endParaRPr lang="en-AU" sz="1600" b="1" dirty="0"/>
          </a:p>
        </p:txBody>
      </p:sp>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3064" y="292374"/>
            <a:ext cx="3713147" cy="2232248"/>
          </a:xfrm>
          <a:prstGeom prst="rect">
            <a:avLst/>
          </a:prstGeom>
          <a:gradFill flip="none" rotWithShape="1">
            <a:gsLst>
              <a:gs pos="0">
                <a:srgbClr val="A6D86E">
                  <a:tint val="66000"/>
                  <a:satMod val="160000"/>
                </a:srgbClr>
              </a:gs>
              <a:gs pos="50000">
                <a:srgbClr val="A6D86E">
                  <a:tint val="44500"/>
                  <a:satMod val="160000"/>
                </a:srgbClr>
              </a:gs>
              <a:gs pos="100000">
                <a:srgbClr val="A6D86E">
                  <a:tint val="23500"/>
                  <a:satMod val="160000"/>
                </a:srgbClr>
              </a:gs>
            </a:gsLst>
            <a:lin ang="8100000" scaled="1"/>
            <a:tileRect/>
          </a:gradFill>
          <a:ln>
            <a:solidFill>
              <a:srgbClr val="0070C0"/>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156190" y="2593084"/>
            <a:ext cx="3744417" cy="615553"/>
          </a:xfrm>
          <a:prstGeom prst="rect">
            <a:avLst/>
          </a:prstGeom>
        </p:spPr>
        <p:txBody>
          <a:bodyPr wrap="square">
            <a:spAutoFit/>
          </a:bodyPr>
          <a:lstStyle/>
          <a:p>
            <a:r>
              <a:rPr lang="fa-IR" sz="1600" b="1" dirty="0">
                <a:cs typeface="B Yagut" panose="00000400000000000000" pitchFamily="2" charset="-78"/>
              </a:rPr>
              <a:t>ﺷﻜﻞ ‏</a:t>
            </a:r>
            <a:r>
              <a:rPr lang="fa-IR" sz="1600" b="1" dirty="0" smtClean="0">
                <a:cs typeface="B Yagut" panose="00000400000000000000" pitchFamily="2" charset="-78"/>
              </a:rPr>
              <a:t>٣- 6 - </a:t>
            </a:r>
            <a:r>
              <a:rPr lang="fa-IR" sz="1600" b="1" dirty="0">
                <a:cs typeface="B Yagut" panose="00000400000000000000" pitchFamily="2" charset="-78"/>
              </a:rPr>
              <a:t>ﺗﻐﻴﻴﺮ ﻧﻤﺎ ﺑﺎ ﻣﻨﻮي ﻛﻠﻴﻚ راﺳﺖ</a:t>
            </a:r>
            <a:r>
              <a:rPr lang="fa-IR" dirty="0"/>
              <a:t>	</a:t>
            </a:r>
            <a:endParaRPr lang="en-AU" dirty="0"/>
          </a:p>
        </p:txBody>
      </p:sp>
      <p:sp>
        <p:nvSpPr>
          <p:cNvPr id="8" name="Rectangle 7"/>
          <p:cNvSpPr/>
          <p:nvPr/>
        </p:nvSpPr>
        <p:spPr>
          <a:xfrm>
            <a:off x="3635642" y="6417280"/>
            <a:ext cx="3947940" cy="338554"/>
          </a:xfrm>
          <a:prstGeom prst="rect">
            <a:avLst/>
          </a:prstGeom>
        </p:spPr>
        <p:txBody>
          <a:bodyPr wrap="none">
            <a:spAutoFit/>
          </a:bodyPr>
          <a:lstStyle/>
          <a:p>
            <a:pPr algn="r" rtl="1"/>
            <a:r>
              <a:rPr lang="fa-IR" sz="1600" b="1" dirty="0">
                <a:cs typeface="B Yagut" panose="00000400000000000000" pitchFamily="2" charset="-78"/>
              </a:rPr>
              <a:t>ﺷﻜﻞ ‏٣ </a:t>
            </a:r>
            <a:r>
              <a:rPr lang="fa-IR" sz="1600" b="1" dirty="0" smtClean="0">
                <a:cs typeface="B Yagut" panose="00000400000000000000" pitchFamily="2" charset="-78"/>
              </a:rPr>
              <a:t>-5-  تغییر ﻧﻤﺎ با گزینه </a:t>
            </a:r>
            <a:r>
              <a:rPr lang="en-US" sz="1600" b="1" dirty="0" smtClean="0">
                <a:cs typeface="B Yagut" panose="00000400000000000000" pitchFamily="2" charset="-78"/>
              </a:rPr>
              <a:t>Change </a:t>
            </a:r>
            <a:r>
              <a:rPr lang="en-US" sz="1600" b="1" dirty="0">
                <a:cs typeface="B Yagut" panose="00000400000000000000" pitchFamily="2" charset="-78"/>
              </a:rPr>
              <a:t>your view</a:t>
            </a:r>
            <a:endParaRPr lang="en-AU" sz="1600" dirty="0">
              <a:cs typeface="B Yagut" panose="00000400000000000000" pitchFamily="2" charset="-78"/>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05724643"/>
      </p:ext>
    </p:extLst>
  </p:cSld>
  <p:clrMapOvr>
    <a:masterClrMapping/>
  </p:clrMapOvr>
  <mc:AlternateContent xmlns:mc="http://schemas.openxmlformats.org/markup-compatibility/2006" xmlns:p14="http://schemas.microsoft.com/office/powerpoint/2010/main">
    <mc:Choice Requires="p14">
      <p:transition spd="slow" p14:dur="2000" advTm="30096"/>
    </mc:Choice>
    <mc:Fallback xmlns="">
      <p:transition spd="slow" advTm="30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83235097"/>
              </p:ext>
            </p:extLst>
          </p:nvPr>
        </p:nvGraphicFramePr>
        <p:xfrm>
          <a:off x="539552" y="980728"/>
          <a:ext cx="7690616" cy="5325484"/>
        </p:xfrm>
        <a:graphic>
          <a:graphicData uri="http://schemas.openxmlformats.org/drawingml/2006/table">
            <a:tbl>
              <a:tblPr firstRow="1" firstCol="1" bandRow="1">
                <a:tableStyleId>{8799B23B-EC83-4686-B30A-512413B5E67A}</a:tableStyleId>
              </a:tblPr>
              <a:tblGrid>
                <a:gridCol w="6063755">
                  <a:extLst>
                    <a:ext uri="{9D8B030D-6E8A-4147-A177-3AD203B41FA5}">
                      <a16:colId xmlns:a16="http://schemas.microsoft.com/office/drawing/2014/main" val="20000"/>
                    </a:ext>
                  </a:extLst>
                </a:gridCol>
                <a:gridCol w="1626861">
                  <a:extLst>
                    <a:ext uri="{9D8B030D-6E8A-4147-A177-3AD203B41FA5}">
                      <a16:colId xmlns:a16="http://schemas.microsoft.com/office/drawing/2014/main" val="20001"/>
                    </a:ext>
                  </a:extLst>
                </a:gridCol>
              </a:tblGrid>
              <a:tr h="362269">
                <a:tc>
                  <a:txBody>
                    <a:bodyPr/>
                    <a:lstStyle/>
                    <a:p>
                      <a:pPr marL="0" marR="0" algn="ctr">
                        <a:lnSpc>
                          <a:spcPct val="115000"/>
                        </a:lnSpc>
                        <a:spcBef>
                          <a:spcPts val="0"/>
                        </a:spcBef>
                        <a:spcAft>
                          <a:spcPts val="0"/>
                        </a:spcAft>
                      </a:pPr>
                      <a:r>
                        <a:rPr lang="ar-SA" sz="2000" dirty="0">
                          <a:effectLst/>
                          <a:cs typeface="B Yagut" panose="00000400000000000000" pitchFamily="2" charset="-78"/>
                        </a:rPr>
                        <a:t>توضیحات</a:t>
                      </a:r>
                      <a:endParaRPr lang="en-US" sz="2000" dirty="0">
                        <a:effectLst/>
                        <a:latin typeface="Calibri"/>
                        <a:ea typeface="Calibri"/>
                        <a:cs typeface="B Yagut" panose="00000400000000000000" pitchFamily="2" charset="-78"/>
                      </a:endParaRPr>
                    </a:p>
                  </a:txBody>
                  <a:tcPr marL="68580" marR="68580" marT="0" marB="0" anchor="ctr"/>
                </a:tc>
                <a:tc>
                  <a:txBody>
                    <a:bodyPr/>
                    <a:lstStyle/>
                    <a:p>
                      <a:pPr marL="0" marR="0" algn="ctr">
                        <a:lnSpc>
                          <a:spcPct val="115000"/>
                        </a:lnSpc>
                        <a:spcBef>
                          <a:spcPts val="0"/>
                        </a:spcBef>
                        <a:spcAft>
                          <a:spcPts val="0"/>
                        </a:spcAft>
                      </a:pPr>
                      <a:r>
                        <a:rPr lang="ar-SA" sz="2000" dirty="0">
                          <a:effectLst/>
                          <a:cs typeface="B Yagut" panose="00000400000000000000" pitchFamily="2" charset="-78"/>
                        </a:rPr>
                        <a:t>گزینه</a:t>
                      </a:r>
                      <a:endParaRPr lang="en-US" sz="2000" dirty="0">
                        <a:effectLst/>
                        <a:latin typeface="Calibri"/>
                        <a:ea typeface="Calibri"/>
                        <a:cs typeface="B Yagut" panose="00000400000000000000" pitchFamily="2" charset="-78"/>
                      </a:endParaRPr>
                    </a:p>
                  </a:txBody>
                  <a:tcPr marL="68580" marR="68580" marT="0" marB="0" anchor="ctr"/>
                </a:tc>
                <a:extLst>
                  <a:ext uri="{0D108BD9-81ED-4DB2-BD59-A6C34878D82A}">
                    <a16:rowId xmlns:a16="http://schemas.microsoft.com/office/drawing/2014/main" val="10000"/>
                  </a:ext>
                </a:extLst>
              </a:tr>
              <a:tr h="408455">
                <a:tc>
                  <a:txBody>
                    <a:bodyPr/>
                    <a:lstStyle/>
                    <a:p>
                      <a:pPr marL="0" marR="0" algn="r" rtl="1">
                        <a:lnSpc>
                          <a:spcPct val="115000"/>
                        </a:lnSpc>
                        <a:spcBef>
                          <a:spcPts val="0"/>
                        </a:spcBef>
                        <a:spcAft>
                          <a:spcPts val="0"/>
                        </a:spcAft>
                      </a:pPr>
                      <a:r>
                        <a:rPr lang="fa-IR" sz="1600" dirty="0">
                          <a:effectLst/>
                          <a:cs typeface="B Yagut" panose="00000400000000000000" pitchFamily="2" charset="-78"/>
                        </a:rPr>
                        <a:t>برای نمایش هر فایل یا پوشه ، یک آیکن بسیار بزرگ در نظر می گیرد.</a:t>
                      </a:r>
                      <a:endParaRPr lang="en-US" sz="1600" dirty="0">
                        <a:effectLst/>
                        <a:latin typeface="Calibri"/>
                        <a:ea typeface="Calibri"/>
                        <a:cs typeface="B Yagut" panose="00000400000000000000" pitchFamily="2" charset="-78"/>
                      </a:endParaRPr>
                    </a:p>
                  </a:txBody>
                  <a:tcPr marL="68580" marR="68580" marT="0" marB="0" anchor="ctr"/>
                </a:tc>
                <a:tc>
                  <a:txBody>
                    <a:bodyPr/>
                    <a:lstStyle/>
                    <a:p>
                      <a:pPr marL="0" marR="0" algn="ctr" defTabSz="914400" rtl="1" eaLnBrk="1" latinLnBrk="0" hangingPunct="1">
                        <a:lnSpc>
                          <a:spcPct val="115000"/>
                        </a:lnSpc>
                        <a:spcBef>
                          <a:spcPts val="0"/>
                        </a:spcBef>
                        <a:spcAft>
                          <a:spcPts val="0"/>
                        </a:spcAft>
                      </a:pPr>
                      <a:r>
                        <a:rPr lang="en-US" sz="1600" b="1" kern="1200" dirty="0">
                          <a:solidFill>
                            <a:schemeClr val="tx1"/>
                          </a:solidFill>
                          <a:effectLst/>
                          <a:latin typeface="+mn-lt"/>
                          <a:ea typeface="+mn-ea"/>
                          <a:cs typeface="B Yagut" panose="00000400000000000000" pitchFamily="2" charset="-78"/>
                        </a:rPr>
                        <a:t>Extra Large Icon</a:t>
                      </a:r>
                    </a:p>
                  </a:txBody>
                  <a:tcPr marL="68580" marR="68580" marT="0" marB="0" anchor="ctr"/>
                </a:tc>
                <a:extLst>
                  <a:ext uri="{0D108BD9-81ED-4DB2-BD59-A6C34878D82A}">
                    <a16:rowId xmlns:a16="http://schemas.microsoft.com/office/drawing/2014/main" val="10001"/>
                  </a:ext>
                </a:extLst>
              </a:tr>
              <a:tr h="394022">
                <a:tc>
                  <a:txBody>
                    <a:bodyPr/>
                    <a:lstStyle/>
                    <a:p>
                      <a:pPr marL="0" marR="0" algn="r" rtl="1">
                        <a:lnSpc>
                          <a:spcPct val="115000"/>
                        </a:lnSpc>
                        <a:spcBef>
                          <a:spcPts val="0"/>
                        </a:spcBef>
                        <a:spcAft>
                          <a:spcPts val="0"/>
                        </a:spcAft>
                      </a:pPr>
                      <a:r>
                        <a:rPr lang="ar-SA" sz="1600" dirty="0">
                          <a:effectLst/>
                          <a:cs typeface="B Yagut" panose="00000400000000000000" pitchFamily="2" charset="-78"/>
                        </a:rPr>
                        <a:t>یک آیکن بزرگ برای هر فایل یا پوشه نمایش داده می شود ( شکل </a:t>
                      </a:r>
                      <a:r>
                        <a:rPr lang="ar-SA" sz="1600" dirty="0" smtClean="0">
                          <a:effectLst/>
                          <a:cs typeface="B Yagut" panose="00000400000000000000" pitchFamily="2" charset="-78"/>
                        </a:rPr>
                        <a:t>3-</a:t>
                      </a:r>
                      <a:r>
                        <a:rPr lang="fa-IR" sz="1600" dirty="0" smtClean="0">
                          <a:effectLst/>
                          <a:cs typeface="B Yagut" panose="00000400000000000000" pitchFamily="2" charset="-78"/>
                        </a:rPr>
                        <a:t>7</a:t>
                      </a:r>
                      <a:r>
                        <a:rPr lang="ar-SA" sz="1600" dirty="0" smtClean="0">
                          <a:effectLst/>
                          <a:cs typeface="B Yagut" panose="00000400000000000000" pitchFamily="2" charset="-78"/>
                        </a:rPr>
                        <a:t>)</a:t>
                      </a:r>
                      <a:endParaRPr lang="en-US" sz="1600" dirty="0">
                        <a:effectLst/>
                        <a:latin typeface="Calibri"/>
                        <a:ea typeface="Calibri"/>
                        <a:cs typeface="B Yagut" panose="00000400000000000000" pitchFamily="2" charset="-78"/>
                      </a:endParaRPr>
                    </a:p>
                  </a:txBody>
                  <a:tcPr marL="68580" marR="68580" marT="0" marB="0" anchor="ctr"/>
                </a:tc>
                <a:tc>
                  <a:txBody>
                    <a:bodyPr/>
                    <a:lstStyle/>
                    <a:p>
                      <a:pPr marL="0" marR="0" algn="ctr" defTabSz="914400" rtl="1" eaLnBrk="1" latinLnBrk="0" hangingPunct="1">
                        <a:lnSpc>
                          <a:spcPct val="115000"/>
                        </a:lnSpc>
                        <a:spcBef>
                          <a:spcPts val="0"/>
                        </a:spcBef>
                        <a:spcAft>
                          <a:spcPts val="0"/>
                        </a:spcAft>
                      </a:pPr>
                      <a:r>
                        <a:rPr lang="en-US" sz="1600" b="1" kern="1200" dirty="0">
                          <a:solidFill>
                            <a:schemeClr val="tx1"/>
                          </a:solidFill>
                          <a:effectLst/>
                          <a:latin typeface="+mn-lt"/>
                          <a:ea typeface="+mn-ea"/>
                          <a:cs typeface="B Yagut" panose="00000400000000000000" pitchFamily="2" charset="-78"/>
                        </a:rPr>
                        <a:t>Large Icon</a:t>
                      </a:r>
                    </a:p>
                  </a:txBody>
                  <a:tcPr marL="68580" marR="68580" marT="0" marB="0" anchor="ctr"/>
                </a:tc>
                <a:extLst>
                  <a:ext uri="{0D108BD9-81ED-4DB2-BD59-A6C34878D82A}">
                    <a16:rowId xmlns:a16="http://schemas.microsoft.com/office/drawing/2014/main" val="10002"/>
                  </a:ext>
                </a:extLst>
              </a:tr>
              <a:tr h="399795">
                <a:tc>
                  <a:txBody>
                    <a:bodyPr/>
                    <a:lstStyle/>
                    <a:p>
                      <a:pPr marL="0" marR="0" algn="r" rtl="1">
                        <a:lnSpc>
                          <a:spcPct val="115000"/>
                        </a:lnSpc>
                        <a:spcBef>
                          <a:spcPts val="0"/>
                        </a:spcBef>
                        <a:spcAft>
                          <a:spcPts val="0"/>
                        </a:spcAft>
                      </a:pPr>
                      <a:r>
                        <a:rPr lang="ar-SA" sz="1600" dirty="0">
                          <a:effectLst/>
                          <a:cs typeface="B Yagut" panose="00000400000000000000" pitchFamily="2" charset="-78"/>
                        </a:rPr>
                        <a:t>یک آیکن یا اندازه متوسط برای هر فایل یا پوشه در نظر می گیرد.</a:t>
                      </a:r>
                      <a:endParaRPr lang="en-US" sz="1600" dirty="0">
                        <a:effectLst/>
                        <a:latin typeface="Calibri"/>
                        <a:ea typeface="Calibri"/>
                        <a:cs typeface="B Yagut" panose="00000400000000000000" pitchFamily="2" charset="-78"/>
                      </a:endParaRPr>
                    </a:p>
                  </a:txBody>
                  <a:tcPr marL="68580" marR="68580" marT="0" marB="0" anchor="ctr"/>
                </a:tc>
                <a:tc>
                  <a:txBody>
                    <a:bodyPr/>
                    <a:lstStyle/>
                    <a:p>
                      <a:pPr marL="0" marR="0" algn="ctr" defTabSz="914400" rtl="1" eaLnBrk="1" latinLnBrk="0" hangingPunct="1">
                        <a:lnSpc>
                          <a:spcPct val="115000"/>
                        </a:lnSpc>
                        <a:spcBef>
                          <a:spcPts val="0"/>
                        </a:spcBef>
                        <a:spcAft>
                          <a:spcPts val="0"/>
                        </a:spcAft>
                      </a:pPr>
                      <a:r>
                        <a:rPr lang="en-US" sz="1600" b="1" kern="1200" dirty="0">
                          <a:solidFill>
                            <a:schemeClr val="tx1"/>
                          </a:solidFill>
                          <a:effectLst/>
                          <a:latin typeface="+mn-lt"/>
                          <a:ea typeface="+mn-ea"/>
                          <a:cs typeface="B Yagut" panose="00000400000000000000" pitchFamily="2" charset="-78"/>
                        </a:rPr>
                        <a:t>Medium icons</a:t>
                      </a:r>
                    </a:p>
                  </a:txBody>
                  <a:tcPr marL="68580" marR="68580" marT="0" marB="0" anchor="ctr"/>
                </a:tc>
                <a:extLst>
                  <a:ext uri="{0D108BD9-81ED-4DB2-BD59-A6C34878D82A}">
                    <a16:rowId xmlns:a16="http://schemas.microsoft.com/office/drawing/2014/main" val="10003"/>
                  </a:ext>
                </a:extLst>
              </a:tr>
              <a:tr h="415672">
                <a:tc>
                  <a:txBody>
                    <a:bodyPr/>
                    <a:lstStyle/>
                    <a:p>
                      <a:pPr marL="0" marR="0" algn="r" rtl="1">
                        <a:lnSpc>
                          <a:spcPct val="115000"/>
                        </a:lnSpc>
                        <a:spcBef>
                          <a:spcPts val="0"/>
                        </a:spcBef>
                        <a:spcAft>
                          <a:spcPts val="0"/>
                        </a:spcAft>
                      </a:pPr>
                      <a:r>
                        <a:rPr lang="ar-SA" sz="1600" dirty="0">
                          <a:effectLst/>
                          <a:cs typeface="B Yagut" panose="00000400000000000000" pitchFamily="2" charset="-78"/>
                        </a:rPr>
                        <a:t>هر فایل یا پوشه را با یک آیکن کوچک نمایش داده می شود</a:t>
                      </a:r>
                      <a:endParaRPr lang="en-US" sz="1600" dirty="0">
                        <a:effectLst/>
                        <a:latin typeface="Calibri"/>
                        <a:ea typeface="Calibri"/>
                        <a:cs typeface="B Yagut" panose="00000400000000000000" pitchFamily="2" charset="-78"/>
                      </a:endParaRPr>
                    </a:p>
                  </a:txBody>
                  <a:tcPr marL="68580" marR="68580" marT="0" marB="0" anchor="ctr"/>
                </a:tc>
                <a:tc>
                  <a:txBody>
                    <a:bodyPr/>
                    <a:lstStyle/>
                    <a:p>
                      <a:pPr marL="0" marR="0" algn="ctr" defTabSz="914400" rtl="1" eaLnBrk="1" latinLnBrk="0" hangingPunct="1">
                        <a:lnSpc>
                          <a:spcPct val="115000"/>
                        </a:lnSpc>
                        <a:spcBef>
                          <a:spcPts val="0"/>
                        </a:spcBef>
                        <a:spcAft>
                          <a:spcPts val="0"/>
                        </a:spcAft>
                      </a:pPr>
                      <a:r>
                        <a:rPr lang="en-US" sz="1600" b="1" kern="1200" dirty="0">
                          <a:solidFill>
                            <a:schemeClr val="tx1"/>
                          </a:solidFill>
                          <a:effectLst/>
                          <a:latin typeface="+mn-lt"/>
                          <a:ea typeface="+mn-ea"/>
                          <a:cs typeface="B Yagut" panose="00000400000000000000" pitchFamily="2" charset="-78"/>
                        </a:rPr>
                        <a:t>Small icons</a:t>
                      </a:r>
                    </a:p>
                  </a:txBody>
                  <a:tcPr marL="68580" marR="68580" marT="0" marB="0" anchor="ctr"/>
                </a:tc>
                <a:extLst>
                  <a:ext uri="{0D108BD9-81ED-4DB2-BD59-A6C34878D82A}">
                    <a16:rowId xmlns:a16="http://schemas.microsoft.com/office/drawing/2014/main" val="10004"/>
                  </a:ext>
                </a:extLst>
              </a:tr>
              <a:tr h="1194662">
                <a:tc>
                  <a:txBody>
                    <a:bodyPr/>
                    <a:lstStyle/>
                    <a:p>
                      <a:pPr marL="0" marR="0" algn="r" rtl="1">
                        <a:lnSpc>
                          <a:spcPct val="115000"/>
                        </a:lnSpc>
                        <a:spcBef>
                          <a:spcPts val="0"/>
                        </a:spcBef>
                        <a:spcAft>
                          <a:spcPts val="0"/>
                        </a:spcAft>
                      </a:pPr>
                      <a:r>
                        <a:rPr lang="ar-SA" sz="1600" dirty="0">
                          <a:effectLst/>
                          <a:cs typeface="B Yagut" panose="00000400000000000000" pitchFamily="2" charset="-78"/>
                        </a:rPr>
                        <a:t>لیستی از فایل ها وپوشه ها را به صورت ستونی بدون هیچ گونه اطلاعات اضافی </a:t>
                      </a:r>
                      <a:r>
                        <a:rPr lang="fa-IR" sz="1600" dirty="0" smtClean="0">
                          <a:effectLst/>
                          <a:cs typeface="B Yagut" panose="00000400000000000000" pitchFamily="2" charset="-78"/>
                        </a:rPr>
                        <a:t>.</a:t>
                      </a:r>
                      <a:r>
                        <a:rPr lang="ar-SA" sz="1600" dirty="0" smtClean="0">
                          <a:effectLst/>
                          <a:cs typeface="B Yagut" panose="00000400000000000000" pitchFamily="2" charset="-78"/>
                        </a:rPr>
                        <a:t>نمایش </a:t>
                      </a:r>
                      <a:r>
                        <a:rPr lang="ar-SA" sz="1600" dirty="0">
                          <a:effectLst/>
                          <a:cs typeface="B Yagut" panose="00000400000000000000" pitchFamily="2" charset="-78"/>
                        </a:rPr>
                        <a:t>می </a:t>
                      </a:r>
                      <a:r>
                        <a:rPr lang="ar-SA" sz="1600" dirty="0" smtClean="0">
                          <a:effectLst/>
                          <a:cs typeface="B Yagut" panose="00000400000000000000" pitchFamily="2" charset="-78"/>
                        </a:rPr>
                        <a:t>دهد</a:t>
                      </a:r>
                      <a:r>
                        <a:rPr lang="fa-IR" sz="1600" dirty="0" smtClean="0">
                          <a:effectLst/>
                          <a:cs typeface="B Yagut" panose="00000400000000000000" pitchFamily="2" charset="-78"/>
                        </a:rPr>
                        <a:t>.</a:t>
                      </a:r>
                      <a:endParaRPr lang="en-US" sz="1600" dirty="0">
                        <a:effectLst/>
                        <a:cs typeface="B Yagut" panose="00000400000000000000" pitchFamily="2" charset="-78"/>
                      </a:endParaRPr>
                    </a:p>
                    <a:p>
                      <a:pPr marL="0" marR="0" algn="r" rtl="1">
                        <a:lnSpc>
                          <a:spcPct val="115000"/>
                        </a:lnSpc>
                        <a:spcBef>
                          <a:spcPts val="0"/>
                        </a:spcBef>
                        <a:spcAft>
                          <a:spcPts val="0"/>
                        </a:spcAft>
                      </a:pPr>
                      <a:r>
                        <a:rPr lang="ar-SA" sz="1600" dirty="0">
                          <a:effectLst/>
                          <a:cs typeface="B Yagut" panose="00000400000000000000" pitchFamily="2" charset="-78"/>
                        </a:rPr>
                        <a:t>( فقط نام و آیکن کوچک فایل ها و پوشه ها دیده می شود). این نما برای زمانی که </a:t>
                      </a:r>
                      <a:r>
                        <a:rPr lang="fa-IR" sz="1600" dirty="0" smtClean="0">
                          <a:effectLst/>
                          <a:cs typeface="B Yagut" panose="00000400000000000000" pitchFamily="2" charset="-78"/>
                        </a:rPr>
                        <a:t>  </a:t>
                      </a:r>
                      <a:r>
                        <a:rPr lang="ar-SA" sz="1600" dirty="0" smtClean="0">
                          <a:effectLst/>
                          <a:cs typeface="B Yagut" panose="00000400000000000000" pitchFamily="2" charset="-78"/>
                        </a:rPr>
                        <a:t>تعداد </a:t>
                      </a:r>
                      <a:r>
                        <a:rPr lang="ar-SA" sz="1600" dirty="0">
                          <a:effectLst/>
                          <a:cs typeface="B Yagut" panose="00000400000000000000" pitchFamily="2" charset="-78"/>
                        </a:rPr>
                        <a:t>فایل </a:t>
                      </a:r>
                      <a:r>
                        <a:rPr lang="ar-SA" sz="1600" dirty="0" smtClean="0">
                          <a:effectLst/>
                          <a:cs typeface="B Yagut" panose="00000400000000000000" pitchFamily="2" charset="-78"/>
                        </a:rPr>
                        <a:t>ها</a:t>
                      </a:r>
                      <a:r>
                        <a:rPr lang="fa-IR" sz="1600" dirty="0" smtClean="0">
                          <a:effectLst/>
                          <a:cs typeface="B Yagut" panose="00000400000000000000" pitchFamily="2" charset="-78"/>
                        </a:rPr>
                        <a:t> </a:t>
                      </a:r>
                      <a:r>
                        <a:rPr lang="ar-SA" sz="1600" dirty="0" smtClean="0">
                          <a:effectLst/>
                          <a:cs typeface="B Yagut" panose="00000400000000000000" pitchFamily="2" charset="-78"/>
                        </a:rPr>
                        <a:t>و </a:t>
                      </a:r>
                      <a:r>
                        <a:rPr lang="ar-SA" sz="1600" dirty="0">
                          <a:effectLst/>
                          <a:cs typeface="B Yagut" panose="00000400000000000000" pitchFamily="2" charset="-78"/>
                        </a:rPr>
                        <a:t>پوشه ها زیاد است ، مناسب می </a:t>
                      </a:r>
                      <a:r>
                        <a:rPr lang="ar-SA" sz="1600" dirty="0" smtClean="0">
                          <a:effectLst/>
                          <a:cs typeface="B Yagut" panose="00000400000000000000" pitchFamily="2" charset="-78"/>
                        </a:rPr>
                        <a:t>باشد(شکل3-</a:t>
                      </a:r>
                      <a:r>
                        <a:rPr lang="fa-IR" sz="1600" dirty="0" smtClean="0">
                          <a:effectLst/>
                          <a:cs typeface="B Yagut" panose="00000400000000000000" pitchFamily="2" charset="-78"/>
                        </a:rPr>
                        <a:t>8</a:t>
                      </a:r>
                      <a:r>
                        <a:rPr lang="ar-SA" sz="1600" dirty="0" smtClean="0">
                          <a:effectLst/>
                          <a:cs typeface="B Yagut" panose="00000400000000000000" pitchFamily="2" charset="-78"/>
                        </a:rPr>
                        <a:t>)</a:t>
                      </a:r>
                      <a:endParaRPr lang="en-US" sz="1600" dirty="0">
                        <a:effectLst/>
                        <a:latin typeface="Calibri"/>
                        <a:ea typeface="Calibri"/>
                        <a:cs typeface="B Yagut" panose="00000400000000000000" pitchFamily="2" charset="-78"/>
                      </a:endParaRPr>
                    </a:p>
                  </a:txBody>
                  <a:tcPr marL="68580" marR="68580" marT="0" marB="0"/>
                </a:tc>
                <a:tc>
                  <a:txBody>
                    <a:bodyPr/>
                    <a:lstStyle/>
                    <a:p>
                      <a:pPr marL="0" marR="0" algn="ctr" defTabSz="914400" rtl="1" eaLnBrk="1" latinLnBrk="0" hangingPunct="1">
                        <a:lnSpc>
                          <a:spcPct val="115000"/>
                        </a:lnSpc>
                        <a:spcBef>
                          <a:spcPts val="0"/>
                        </a:spcBef>
                        <a:spcAft>
                          <a:spcPts val="0"/>
                        </a:spcAft>
                      </a:pPr>
                      <a:r>
                        <a:rPr lang="en-US" sz="1600" b="1" kern="1200" dirty="0">
                          <a:solidFill>
                            <a:schemeClr val="tx1"/>
                          </a:solidFill>
                          <a:effectLst/>
                          <a:latin typeface="+mn-lt"/>
                          <a:ea typeface="+mn-ea"/>
                          <a:cs typeface="B Yagut" panose="00000400000000000000" pitchFamily="2" charset="-78"/>
                        </a:rPr>
                        <a:t>List </a:t>
                      </a:r>
                    </a:p>
                    <a:p>
                      <a:pPr marL="0" marR="0" algn="ctr" defTabSz="914400" rtl="1" eaLnBrk="1" latinLnBrk="0" hangingPunct="1">
                        <a:lnSpc>
                          <a:spcPct val="115000"/>
                        </a:lnSpc>
                        <a:spcBef>
                          <a:spcPts val="0"/>
                        </a:spcBef>
                        <a:spcAft>
                          <a:spcPts val="0"/>
                        </a:spcAft>
                      </a:pPr>
                      <a:r>
                        <a:rPr lang="en-US" sz="1600" b="1" kern="1200" dirty="0">
                          <a:solidFill>
                            <a:schemeClr val="tx1"/>
                          </a:solidFill>
                          <a:effectLst/>
                          <a:latin typeface="+mn-lt"/>
                          <a:ea typeface="+mn-ea"/>
                          <a:cs typeface="B Yagut" panose="00000400000000000000" pitchFamily="2" charset="-78"/>
                        </a:rPr>
                        <a:t> </a:t>
                      </a:r>
                    </a:p>
                    <a:p>
                      <a:pPr marL="0" marR="0" algn="ctr" defTabSz="914400" rtl="1" eaLnBrk="1" latinLnBrk="0" hangingPunct="1">
                        <a:lnSpc>
                          <a:spcPct val="115000"/>
                        </a:lnSpc>
                        <a:spcBef>
                          <a:spcPts val="0"/>
                        </a:spcBef>
                        <a:spcAft>
                          <a:spcPts val="0"/>
                        </a:spcAft>
                      </a:pPr>
                      <a:r>
                        <a:rPr lang="en-US" sz="1600" b="1" kern="1200" dirty="0">
                          <a:solidFill>
                            <a:schemeClr val="tx1"/>
                          </a:solidFill>
                          <a:effectLst/>
                          <a:latin typeface="+mn-lt"/>
                          <a:ea typeface="+mn-ea"/>
                          <a:cs typeface="B Yagut" panose="00000400000000000000" pitchFamily="2" charset="-78"/>
                        </a:rPr>
                        <a:t> </a:t>
                      </a:r>
                    </a:p>
                  </a:txBody>
                  <a:tcPr marL="68580" marR="68580" marT="0" marB="0" anchor="ctr"/>
                </a:tc>
                <a:extLst>
                  <a:ext uri="{0D108BD9-81ED-4DB2-BD59-A6C34878D82A}">
                    <a16:rowId xmlns:a16="http://schemas.microsoft.com/office/drawing/2014/main" val="10005"/>
                  </a:ext>
                </a:extLst>
              </a:tr>
              <a:tr h="895997">
                <a:tc>
                  <a:txBody>
                    <a:bodyPr/>
                    <a:lstStyle/>
                    <a:p>
                      <a:pPr marL="0" marR="0" algn="r" rtl="1">
                        <a:lnSpc>
                          <a:spcPct val="115000"/>
                        </a:lnSpc>
                        <a:spcBef>
                          <a:spcPts val="0"/>
                        </a:spcBef>
                        <a:spcAft>
                          <a:spcPts val="0"/>
                        </a:spcAft>
                      </a:pPr>
                      <a:r>
                        <a:rPr lang="ar-SA" sz="1600" dirty="0">
                          <a:effectLst/>
                          <a:cs typeface="B Yagut" panose="00000400000000000000" pitchFamily="2" charset="-78"/>
                        </a:rPr>
                        <a:t>لیستی از فایل ها و پوشه ها را با جزئیاتی مانند نام ، اندازه ، نوع فایل و تاریخ آخرین ویرایش  نمایش می دهد(در هر ردیف ، مشخصات یک فایل یا پوشه مشاهده می شود </a:t>
                      </a:r>
                      <a:r>
                        <a:rPr lang="fa-IR" sz="1600" dirty="0" smtClean="0">
                          <a:effectLst/>
                          <a:cs typeface="B Yagut" panose="00000400000000000000" pitchFamily="2" charset="-78"/>
                        </a:rPr>
                        <a:t>(</a:t>
                      </a:r>
                      <a:r>
                        <a:rPr lang="ar-SA" sz="1600" dirty="0" smtClean="0">
                          <a:effectLst/>
                          <a:cs typeface="B Yagut" panose="00000400000000000000" pitchFamily="2" charset="-78"/>
                        </a:rPr>
                        <a:t>شکل 3-</a:t>
                      </a:r>
                      <a:r>
                        <a:rPr lang="fa-IR" sz="1600" dirty="0" smtClean="0">
                          <a:effectLst/>
                          <a:cs typeface="B Yagut" panose="00000400000000000000" pitchFamily="2" charset="-78"/>
                        </a:rPr>
                        <a:t>9</a:t>
                      </a:r>
                      <a:r>
                        <a:rPr lang="ar-SA" sz="1600" dirty="0" smtClean="0">
                          <a:effectLst/>
                          <a:cs typeface="B Yagut" panose="00000400000000000000" pitchFamily="2" charset="-78"/>
                        </a:rPr>
                        <a:t>)</a:t>
                      </a:r>
                      <a:r>
                        <a:rPr lang="fa-IR" sz="1600" dirty="0" smtClean="0">
                          <a:effectLst/>
                          <a:cs typeface="B Yagut" panose="00000400000000000000" pitchFamily="2" charset="-78"/>
                        </a:rPr>
                        <a:t>.</a:t>
                      </a:r>
                      <a:endParaRPr lang="en-US" sz="1600" dirty="0">
                        <a:effectLst/>
                        <a:latin typeface="Calibri"/>
                        <a:ea typeface="Calibri"/>
                        <a:cs typeface="B Yagut" panose="00000400000000000000" pitchFamily="2" charset="-78"/>
                      </a:endParaRPr>
                    </a:p>
                  </a:txBody>
                  <a:tcPr marL="68580" marR="68580" marT="0" marB="0"/>
                </a:tc>
                <a:tc>
                  <a:txBody>
                    <a:bodyPr/>
                    <a:lstStyle/>
                    <a:p>
                      <a:pPr marL="0" marR="0" algn="ctr" defTabSz="914400" rtl="1" eaLnBrk="1" latinLnBrk="0" hangingPunct="1">
                        <a:lnSpc>
                          <a:spcPct val="115000"/>
                        </a:lnSpc>
                        <a:spcBef>
                          <a:spcPts val="0"/>
                        </a:spcBef>
                        <a:spcAft>
                          <a:spcPts val="0"/>
                        </a:spcAft>
                      </a:pPr>
                      <a:r>
                        <a:rPr lang="en-US" sz="1600" b="1" kern="1200" dirty="0">
                          <a:solidFill>
                            <a:schemeClr val="tx1"/>
                          </a:solidFill>
                          <a:effectLst/>
                          <a:latin typeface="+mn-lt"/>
                          <a:ea typeface="+mn-ea"/>
                          <a:cs typeface="B Yagut" panose="00000400000000000000" pitchFamily="2" charset="-78"/>
                        </a:rPr>
                        <a:t>Details</a:t>
                      </a:r>
                    </a:p>
                  </a:txBody>
                  <a:tcPr marL="68580" marR="68580" marT="0" marB="0" anchor="ctr"/>
                </a:tc>
                <a:extLst>
                  <a:ext uri="{0D108BD9-81ED-4DB2-BD59-A6C34878D82A}">
                    <a16:rowId xmlns:a16="http://schemas.microsoft.com/office/drawing/2014/main" val="10006"/>
                  </a:ext>
                </a:extLst>
              </a:tr>
              <a:tr h="657281">
                <a:tc>
                  <a:txBody>
                    <a:bodyPr/>
                    <a:lstStyle/>
                    <a:p>
                      <a:pPr marL="0" marR="0" algn="r" defTabSz="914400" rtl="1" eaLnBrk="1" latinLnBrk="0" hangingPunct="1">
                        <a:lnSpc>
                          <a:spcPct val="115000"/>
                        </a:lnSpc>
                        <a:spcBef>
                          <a:spcPts val="0"/>
                        </a:spcBef>
                        <a:spcAft>
                          <a:spcPts val="0"/>
                        </a:spcAft>
                      </a:pPr>
                      <a:r>
                        <a:rPr lang="ar-SA" sz="1600" b="1" kern="1200" dirty="0" smtClean="0">
                          <a:solidFill>
                            <a:schemeClr val="tx1"/>
                          </a:solidFill>
                          <a:effectLst/>
                          <a:latin typeface="+mn-lt"/>
                          <a:ea typeface="+mn-ea"/>
                          <a:cs typeface="B Yagut" panose="00000400000000000000" pitchFamily="2" charset="-78"/>
                        </a:rPr>
                        <a:t>در اﻳﻦ ﺣﺎﻟﺖ، ﺑﺮاي ﻓﺎﻳﻞ ﻫﺎ ﻋﻼوه ﺑﺮ ﻧﺎم، ﻧﻮع ﻓﺎﻳﻞ و اﻧﺪازه آن ﻧﻴﺰ ﻧﻤﺎﻳﺶ داده </a:t>
                      </a:r>
                      <a:endParaRPr lang="fa-IR" sz="1600" b="1" kern="1200" dirty="0" smtClean="0">
                        <a:solidFill>
                          <a:schemeClr val="tx1"/>
                        </a:solidFill>
                        <a:effectLst/>
                        <a:latin typeface="+mn-lt"/>
                        <a:ea typeface="+mn-ea"/>
                        <a:cs typeface="B Yagut" panose="00000400000000000000" pitchFamily="2" charset="-78"/>
                      </a:endParaRPr>
                    </a:p>
                    <a:p>
                      <a:pPr marL="0" marR="0" algn="r" defTabSz="914400" rtl="1" eaLnBrk="1" latinLnBrk="0" hangingPunct="1">
                        <a:lnSpc>
                          <a:spcPct val="115000"/>
                        </a:lnSpc>
                        <a:spcBef>
                          <a:spcPts val="0"/>
                        </a:spcBef>
                        <a:spcAft>
                          <a:spcPts val="0"/>
                        </a:spcAft>
                      </a:pPr>
                      <a:r>
                        <a:rPr lang="fa-IR" sz="1600" b="1" kern="1200" dirty="0" smtClean="0">
                          <a:solidFill>
                            <a:schemeClr val="tx1"/>
                          </a:solidFill>
                          <a:effectLst/>
                          <a:latin typeface="+mn-lt"/>
                          <a:ea typeface="+mn-ea"/>
                          <a:cs typeface="B Yagut" panose="00000400000000000000" pitchFamily="2" charset="-78"/>
                        </a:rPr>
                        <a:t> </a:t>
                      </a:r>
                      <a:r>
                        <a:rPr lang="ar-SA" sz="1600" b="1" kern="1200" dirty="0" smtClean="0">
                          <a:solidFill>
                            <a:schemeClr val="tx1"/>
                          </a:solidFill>
                          <a:effectLst/>
                          <a:latin typeface="+mn-lt"/>
                          <a:ea typeface="+mn-ea"/>
                          <a:cs typeface="B Yagut" panose="00000400000000000000" pitchFamily="2" charset="-78"/>
                        </a:rPr>
                        <a:t>ﻣﻲ ﺷﻮد</a:t>
                      </a:r>
                      <a:r>
                        <a:rPr lang="fa-IR" sz="1600" b="1" kern="1200" baseline="0" dirty="0" smtClean="0">
                          <a:solidFill>
                            <a:schemeClr val="tx1"/>
                          </a:solidFill>
                          <a:effectLst/>
                          <a:latin typeface="+mn-lt"/>
                          <a:ea typeface="+mn-ea"/>
                          <a:cs typeface="B Yagut" panose="00000400000000000000" pitchFamily="2" charset="-78"/>
                        </a:rPr>
                        <a:t> ( شکل 3-10).</a:t>
                      </a:r>
                      <a:endParaRPr lang="en-US" sz="1600" b="1" kern="1200" dirty="0">
                        <a:solidFill>
                          <a:schemeClr val="tx1"/>
                        </a:solidFill>
                        <a:effectLst/>
                        <a:latin typeface="+mn-lt"/>
                        <a:ea typeface="+mn-ea"/>
                        <a:cs typeface="B Yagut" panose="00000400000000000000" pitchFamily="2" charset="-78"/>
                      </a:endParaRPr>
                    </a:p>
                  </a:txBody>
                  <a:tcPr marL="68580" marR="68580" marT="0" marB="0"/>
                </a:tc>
                <a:tc>
                  <a:txBody>
                    <a:bodyPr/>
                    <a:lstStyle/>
                    <a:p>
                      <a:pPr marL="0" marR="0" algn="ctr" defTabSz="914400" rtl="1" eaLnBrk="1" latinLnBrk="0" hangingPunct="1">
                        <a:lnSpc>
                          <a:spcPct val="115000"/>
                        </a:lnSpc>
                        <a:spcBef>
                          <a:spcPts val="0"/>
                        </a:spcBef>
                        <a:spcAft>
                          <a:spcPts val="0"/>
                        </a:spcAft>
                      </a:pPr>
                      <a:r>
                        <a:rPr lang="en-US" sz="1600" b="1" kern="1200" dirty="0" err="1">
                          <a:solidFill>
                            <a:schemeClr val="tx1"/>
                          </a:solidFill>
                          <a:effectLst/>
                          <a:latin typeface="+mn-lt"/>
                          <a:ea typeface="+mn-ea"/>
                          <a:cs typeface="B Yagut" panose="00000400000000000000" pitchFamily="2" charset="-78"/>
                        </a:rPr>
                        <a:t>TiIeS</a:t>
                      </a:r>
                      <a:endParaRPr lang="en-US" sz="1600" b="1" kern="1200" dirty="0">
                        <a:solidFill>
                          <a:schemeClr val="tx1"/>
                        </a:solidFill>
                        <a:effectLst/>
                        <a:latin typeface="+mn-lt"/>
                        <a:ea typeface="+mn-ea"/>
                        <a:cs typeface="B Yagut" panose="00000400000000000000" pitchFamily="2" charset="-78"/>
                      </a:endParaRPr>
                    </a:p>
                  </a:txBody>
                  <a:tcPr marL="68580" marR="68580" marT="0" marB="0" anchor="ctr"/>
                </a:tc>
                <a:extLst>
                  <a:ext uri="{0D108BD9-81ED-4DB2-BD59-A6C34878D82A}">
                    <a16:rowId xmlns:a16="http://schemas.microsoft.com/office/drawing/2014/main" val="10007"/>
                  </a:ext>
                </a:extLst>
              </a:tr>
              <a:tr h="597331">
                <a:tc>
                  <a:txBody>
                    <a:bodyPr/>
                    <a:lstStyle/>
                    <a:p>
                      <a:pPr marL="0" marR="0" algn="r" rtl="1">
                        <a:lnSpc>
                          <a:spcPct val="115000"/>
                        </a:lnSpc>
                        <a:spcBef>
                          <a:spcPts val="0"/>
                        </a:spcBef>
                        <a:spcAft>
                          <a:spcPts val="0"/>
                        </a:spcAft>
                      </a:pPr>
                      <a:r>
                        <a:rPr lang="ar-SA" sz="1600" dirty="0">
                          <a:effectLst/>
                          <a:cs typeface="B Yagut" panose="00000400000000000000" pitchFamily="2" charset="-78"/>
                        </a:rPr>
                        <a:t>این نما برای هر فایل یا پوشه ، یک آیکن در نظر گرفته و اطلاعاتی مانند نام ، نوع ، اندازه و تاریخ ایجاد یا ویرایش فایل را در اختیار قرار می </a:t>
                      </a:r>
                      <a:r>
                        <a:rPr lang="ar-SA" sz="1600" dirty="0" smtClean="0">
                          <a:effectLst/>
                          <a:cs typeface="B Yagut" panose="00000400000000000000" pitchFamily="2" charset="-78"/>
                        </a:rPr>
                        <a:t>دهد</a:t>
                      </a:r>
                      <a:r>
                        <a:rPr lang="fa-IR" sz="1600" dirty="0" smtClean="0">
                          <a:effectLst/>
                          <a:cs typeface="B Yagut" panose="00000400000000000000" pitchFamily="2" charset="-78"/>
                        </a:rPr>
                        <a:t>(شکل 3-11)</a:t>
                      </a:r>
                      <a:r>
                        <a:rPr lang="ar-SA" sz="1600" dirty="0" smtClean="0">
                          <a:effectLst/>
                          <a:cs typeface="B Yagut" panose="00000400000000000000" pitchFamily="2" charset="-78"/>
                        </a:rPr>
                        <a:t>.</a:t>
                      </a:r>
                      <a:endParaRPr lang="en-US" sz="1600" dirty="0">
                        <a:effectLst/>
                        <a:latin typeface="Calibri"/>
                        <a:ea typeface="Calibri"/>
                        <a:cs typeface="B Yagut" panose="00000400000000000000" pitchFamily="2" charset="-78"/>
                      </a:endParaRPr>
                    </a:p>
                  </a:txBody>
                  <a:tcPr marL="68580" marR="68580" marT="0" marB="0"/>
                </a:tc>
                <a:tc>
                  <a:txBody>
                    <a:bodyPr/>
                    <a:lstStyle/>
                    <a:p>
                      <a:pPr marL="0" marR="0" algn="ctr" defTabSz="914400" rtl="1" eaLnBrk="1" latinLnBrk="0" hangingPunct="1">
                        <a:lnSpc>
                          <a:spcPct val="115000"/>
                        </a:lnSpc>
                        <a:spcBef>
                          <a:spcPts val="0"/>
                        </a:spcBef>
                        <a:spcAft>
                          <a:spcPts val="0"/>
                        </a:spcAft>
                      </a:pPr>
                      <a:r>
                        <a:rPr lang="en-US" sz="1600" b="1" kern="1200" dirty="0">
                          <a:solidFill>
                            <a:schemeClr val="tx1"/>
                          </a:solidFill>
                          <a:effectLst/>
                          <a:latin typeface="+mn-lt"/>
                          <a:ea typeface="+mn-ea"/>
                          <a:cs typeface="B Yagut" panose="00000400000000000000" pitchFamily="2" charset="-78"/>
                        </a:rPr>
                        <a:t>Content</a:t>
                      </a:r>
                    </a:p>
                  </a:txBody>
                  <a:tcPr marL="68580" marR="68580" marT="0" marB="0"/>
                </a:tc>
                <a:extLst>
                  <a:ext uri="{0D108BD9-81ED-4DB2-BD59-A6C34878D82A}">
                    <a16:rowId xmlns:a16="http://schemas.microsoft.com/office/drawing/2014/main" val="10008"/>
                  </a:ext>
                </a:extLst>
              </a:tr>
            </a:tbl>
          </a:graphicData>
        </a:graphic>
      </p:graphicFrame>
      <p:sp>
        <p:nvSpPr>
          <p:cNvPr id="4" name="Rectangle 3"/>
          <p:cNvSpPr/>
          <p:nvPr/>
        </p:nvSpPr>
        <p:spPr>
          <a:xfrm>
            <a:off x="2339752" y="446551"/>
            <a:ext cx="4693049" cy="461665"/>
          </a:xfrm>
          <a:prstGeom prst="rect">
            <a:avLst/>
          </a:prstGeom>
        </p:spPr>
        <p:txBody>
          <a:bodyPr wrap="square">
            <a:spAutoFit/>
          </a:bodyPr>
          <a:lstStyle/>
          <a:p>
            <a:r>
              <a:rPr lang="ar-SA" sz="2400" b="1" dirty="0" smtClean="0">
                <a:cs typeface="B Yagut" panose="00000400000000000000" pitchFamily="2" charset="-78"/>
              </a:rPr>
              <a:t>جدول 3-2- نماهای مختلف در یک پنجره</a:t>
            </a:r>
            <a:endParaRPr lang="en-US" sz="2400" dirty="0">
              <a:cs typeface="B Yagut" panose="00000400000000000000" pitchFamily="2" charset="-78"/>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33813891"/>
      </p:ext>
    </p:extLst>
  </p:cSld>
  <p:clrMapOvr>
    <a:masterClrMapping/>
  </p:clrMapOvr>
  <mc:AlternateContent xmlns:mc="http://schemas.openxmlformats.org/markup-compatibility/2006" xmlns:p14="http://schemas.microsoft.com/office/powerpoint/2010/main">
    <mc:Choice Requires="p14">
      <p:transition spd="slow" p14:dur="2000" advTm="7926"/>
    </mc:Choice>
    <mc:Fallback xmlns="">
      <p:transition spd="slow" advTm="7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3152" t="1831" r="5909" b="-1337"/>
          <a:stretch/>
        </p:blipFill>
        <p:spPr>
          <a:xfrm>
            <a:off x="611560" y="613075"/>
            <a:ext cx="4104456" cy="2560930"/>
          </a:xfrm>
          <a:prstGeom prst="rect">
            <a:avLst/>
          </a:prstGeom>
        </p:spPr>
      </p:pic>
      <p:sp>
        <p:nvSpPr>
          <p:cNvPr id="3" name="Rectangle 2"/>
          <p:cNvSpPr/>
          <p:nvPr/>
        </p:nvSpPr>
        <p:spPr>
          <a:xfrm>
            <a:off x="1678197" y="3180859"/>
            <a:ext cx="1971181" cy="338554"/>
          </a:xfrm>
          <a:prstGeom prst="rect">
            <a:avLst/>
          </a:prstGeom>
        </p:spPr>
        <p:txBody>
          <a:bodyPr wrap="none">
            <a:spAutoFit/>
          </a:bodyPr>
          <a:lstStyle/>
          <a:p>
            <a:pPr algn="r" rtl="1"/>
            <a:r>
              <a:rPr lang="fa-IR" sz="1600" b="1" dirty="0"/>
              <a:t>ﺷﻜﻞ ‏٣ </a:t>
            </a:r>
            <a:r>
              <a:rPr lang="fa-IR" sz="1600" b="1" dirty="0" smtClean="0"/>
              <a:t>-7- </a:t>
            </a:r>
            <a:r>
              <a:rPr lang="en-US" sz="1600" b="1" dirty="0" smtClean="0"/>
              <a:t>icons</a:t>
            </a:r>
            <a:r>
              <a:rPr lang="fa-IR" sz="1600" b="1" dirty="0" smtClean="0"/>
              <a:t> </a:t>
            </a:r>
            <a:r>
              <a:rPr lang="en-US" sz="1600" b="1" dirty="0" smtClean="0"/>
              <a:t>Large</a:t>
            </a:r>
            <a:endParaRPr lang="en-AU" sz="1600" dirty="0"/>
          </a:p>
        </p:txBody>
      </p:sp>
      <p:pic>
        <p:nvPicPr>
          <p:cNvPr id="4" name="Picture 3"/>
          <p:cNvPicPr>
            <a:picLocks noChangeAspect="1"/>
          </p:cNvPicPr>
          <p:nvPr/>
        </p:nvPicPr>
        <p:blipFill>
          <a:blip r:embed="rId5"/>
          <a:stretch>
            <a:fillRect/>
          </a:stretch>
        </p:blipFill>
        <p:spPr>
          <a:xfrm>
            <a:off x="4932040" y="554582"/>
            <a:ext cx="3959636" cy="2677483"/>
          </a:xfrm>
          <a:prstGeom prst="rect">
            <a:avLst/>
          </a:prstGeom>
        </p:spPr>
      </p:pic>
      <p:sp>
        <p:nvSpPr>
          <p:cNvPr id="5" name="Rectangle 4"/>
          <p:cNvSpPr/>
          <p:nvPr/>
        </p:nvSpPr>
        <p:spPr>
          <a:xfrm>
            <a:off x="5724128" y="3333083"/>
            <a:ext cx="2626887" cy="338554"/>
          </a:xfrm>
          <a:prstGeom prst="rect">
            <a:avLst/>
          </a:prstGeom>
        </p:spPr>
        <p:txBody>
          <a:bodyPr wrap="square">
            <a:spAutoFit/>
          </a:bodyPr>
          <a:lstStyle/>
          <a:p>
            <a:pPr algn="ctr" rtl="1"/>
            <a:r>
              <a:rPr lang="fa-IR" sz="1600" b="1" dirty="0">
                <a:latin typeface="Amuzeh-New-Bold"/>
                <a:cs typeface="B Yagut" pitchFamily="2" charset="-78"/>
              </a:rPr>
              <a:t>ﺷﻜﻞ ‏٣- </a:t>
            </a:r>
            <a:r>
              <a:rPr lang="fa-IR" sz="1600" b="1" dirty="0" smtClean="0">
                <a:latin typeface="Amuzeh-New-Bold"/>
                <a:cs typeface="B Yagut" pitchFamily="2" charset="-78"/>
              </a:rPr>
              <a:t>8 </a:t>
            </a:r>
            <a:r>
              <a:rPr lang="fa-IR" sz="1600" b="1" dirty="0">
                <a:latin typeface="Amuzeh-New-Bold"/>
                <a:cs typeface="B Yagut" pitchFamily="2" charset="-78"/>
              </a:rPr>
              <a:t>- ﻧﻤﺎي </a:t>
            </a:r>
            <a:r>
              <a:rPr lang="en-US" sz="1600" b="1" dirty="0" smtClean="0">
                <a:latin typeface="Amuzeh-New-Bold"/>
                <a:cs typeface="B Yagut" pitchFamily="2" charset="-78"/>
              </a:rPr>
              <a:t>List</a:t>
            </a:r>
            <a:endParaRPr lang="en-AU" dirty="0"/>
          </a:p>
        </p:txBody>
      </p:sp>
      <p:pic>
        <p:nvPicPr>
          <p:cNvPr id="6" name="Picture 5"/>
          <p:cNvPicPr>
            <a:picLocks noChangeAspect="1"/>
          </p:cNvPicPr>
          <p:nvPr/>
        </p:nvPicPr>
        <p:blipFill>
          <a:blip r:embed="rId6"/>
          <a:stretch>
            <a:fillRect/>
          </a:stretch>
        </p:blipFill>
        <p:spPr>
          <a:xfrm>
            <a:off x="1235034" y="3801839"/>
            <a:ext cx="4773130" cy="2579381"/>
          </a:xfrm>
          <a:prstGeom prst="rect">
            <a:avLst/>
          </a:prstGeom>
        </p:spPr>
      </p:pic>
      <p:sp>
        <p:nvSpPr>
          <p:cNvPr id="7" name="Rectangle 6"/>
          <p:cNvSpPr/>
          <p:nvPr/>
        </p:nvSpPr>
        <p:spPr>
          <a:xfrm>
            <a:off x="2392685" y="6433981"/>
            <a:ext cx="2199641" cy="338554"/>
          </a:xfrm>
          <a:prstGeom prst="rect">
            <a:avLst/>
          </a:prstGeom>
        </p:spPr>
        <p:txBody>
          <a:bodyPr wrap="none">
            <a:spAutoFit/>
          </a:bodyPr>
          <a:lstStyle/>
          <a:p>
            <a:r>
              <a:rPr lang="en-US" sz="1600" b="1" dirty="0" smtClean="0">
                <a:latin typeface="Amuzeh-New-Bold"/>
                <a:cs typeface="B Yagut" pitchFamily="2" charset="-78"/>
              </a:rPr>
              <a:t>Details</a:t>
            </a:r>
            <a:r>
              <a:rPr lang="fa-IR" sz="1600" b="1" dirty="0">
                <a:cs typeface="B Yagut" pitchFamily="2" charset="-78"/>
              </a:rPr>
              <a:t> ﺷﻜﻞ ‏٣- </a:t>
            </a:r>
            <a:r>
              <a:rPr lang="fa-IR" sz="1600" b="1" dirty="0" smtClean="0">
                <a:cs typeface="B Yagut" pitchFamily="2" charset="-78"/>
              </a:rPr>
              <a:t>9 - ﻧﻤﺎي </a:t>
            </a:r>
            <a:endParaRPr lang="fa-IR" sz="1600" dirty="0">
              <a:cs typeface="B Yagut" pitchFamily="2" charset="-78"/>
            </a:endParaRPr>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04346980"/>
      </p:ext>
    </p:extLst>
  </p:cSld>
  <p:clrMapOvr>
    <a:masterClrMapping/>
  </p:clrMapOvr>
  <mc:AlternateContent xmlns:mc="http://schemas.openxmlformats.org/markup-compatibility/2006" xmlns:p14="http://schemas.microsoft.com/office/powerpoint/2010/main">
    <mc:Choice Requires="p14">
      <p:transition spd="slow" p14:dur="2000" advTm="69127"/>
    </mc:Choice>
    <mc:Fallback xmlns="">
      <p:transition spd="slow" advTm="69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2408" t="2001" r="1491"/>
          <a:stretch/>
        </p:blipFill>
        <p:spPr>
          <a:xfrm>
            <a:off x="3055483" y="3596160"/>
            <a:ext cx="5354538" cy="30941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275815" y="5229200"/>
            <a:ext cx="2592288" cy="338554"/>
          </a:xfrm>
          <a:prstGeom prst="rect">
            <a:avLst/>
          </a:prstGeom>
        </p:spPr>
        <p:txBody>
          <a:bodyPr wrap="square">
            <a:spAutoFit/>
          </a:bodyPr>
          <a:lstStyle/>
          <a:p>
            <a:pPr algn="r" rtl="1"/>
            <a:r>
              <a:rPr lang="fa-IR" sz="1600" b="1" dirty="0">
                <a:cs typeface="B Yagut" panose="00000400000000000000" pitchFamily="2" charset="-78"/>
              </a:rPr>
              <a:t>ﺷﻜﻞ ‏٣ </a:t>
            </a:r>
            <a:r>
              <a:rPr lang="fa-IR" sz="1600" b="1" dirty="0" smtClean="0">
                <a:cs typeface="B Yagut" panose="00000400000000000000" pitchFamily="2" charset="-78"/>
              </a:rPr>
              <a:t>-11 - ﻧﻤﺎي</a:t>
            </a:r>
            <a:r>
              <a:rPr lang="en-US" sz="1600" b="1" dirty="0">
                <a:latin typeface="Amuzeh-New-Bold"/>
                <a:cs typeface="B Yagut" panose="00000400000000000000" pitchFamily="2" charset="-78"/>
              </a:rPr>
              <a:t> </a:t>
            </a:r>
            <a:r>
              <a:rPr lang="en-US" sz="1600" b="1" dirty="0">
                <a:latin typeface="Amuzeh-New-Bold"/>
              </a:rPr>
              <a:t>Content</a:t>
            </a:r>
            <a:endParaRPr lang="en-AU" sz="1600" b="1" dirty="0"/>
          </a:p>
        </p:txBody>
      </p:sp>
      <p:sp>
        <p:nvSpPr>
          <p:cNvPr id="6" name="Rectangle 5"/>
          <p:cNvSpPr/>
          <p:nvPr/>
        </p:nvSpPr>
        <p:spPr>
          <a:xfrm>
            <a:off x="6133608" y="1259468"/>
            <a:ext cx="2089033" cy="369332"/>
          </a:xfrm>
          <a:prstGeom prst="rect">
            <a:avLst/>
          </a:prstGeom>
        </p:spPr>
        <p:txBody>
          <a:bodyPr wrap="none">
            <a:spAutoFit/>
          </a:bodyPr>
          <a:lstStyle/>
          <a:p>
            <a:pPr algn="r" rtl="1"/>
            <a:r>
              <a:rPr lang="fa-IR" b="1" dirty="0">
                <a:cs typeface="B Yagut" panose="00000400000000000000" pitchFamily="2" charset="-78"/>
              </a:rPr>
              <a:t>ﺷﻜﻞ ‏٣ </a:t>
            </a:r>
            <a:r>
              <a:rPr lang="fa-IR" b="1" dirty="0" smtClean="0">
                <a:cs typeface="B Yagut" panose="00000400000000000000" pitchFamily="2" charset="-78"/>
              </a:rPr>
              <a:t>-10- ﻧﻤﺎي</a:t>
            </a:r>
            <a:r>
              <a:rPr lang="en-US" b="1" dirty="0"/>
              <a:t>Tiles</a:t>
            </a:r>
            <a:endParaRPr lang="en-AU" b="1"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260648"/>
            <a:ext cx="5305425" cy="3095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8047152"/>
      </p:ext>
    </p:extLst>
  </p:cSld>
  <p:clrMapOvr>
    <a:masterClrMapping/>
  </p:clrMapOvr>
  <mc:AlternateContent xmlns:mc="http://schemas.openxmlformats.org/markup-compatibility/2006" xmlns:p14="http://schemas.microsoft.com/office/powerpoint/2010/main">
    <mc:Choice Requires="p14">
      <p:transition spd="slow" p14:dur="2000" advTm="25008"/>
    </mc:Choice>
    <mc:Fallback xmlns="">
      <p:transition spd="slow" advTm="25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5B89A9-AE24-472C-8D0A-B356603913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3140968"/>
            <a:ext cx="4464496" cy="3384376"/>
          </a:xfrm>
          <a:prstGeom prst="rect">
            <a:avLst/>
          </a:prstGeom>
        </p:spPr>
      </p:pic>
      <p:sp>
        <p:nvSpPr>
          <p:cNvPr id="6" name="Rectangle 5"/>
          <p:cNvSpPr/>
          <p:nvPr/>
        </p:nvSpPr>
        <p:spPr>
          <a:xfrm>
            <a:off x="271220" y="1124744"/>
            <a:ext cx="8405236" cy="2708434"/>
          </a:xfrm>
          <a:prstGeom prst="rect">
            <a:avLst/>
          </a:prstGeom>
        </p:spPr>
        <p:txBody>
          <a:bodyPr wrap="square">
            <a:spAutoFit/>
          </a:bodyPr>
          <a:lstStyle/>
          <a:p>
            <a:pPr algn="r" rtl="1"/>
            <a:r>
              <a:rPr lang="fa-IR" sz="2500" dirty="0" smtClean="0">
                <a:cs typeface="B Yagut" panose="00000400000000000000" pitchFamily="2" charset="-78"/>
              </a:rPr>
              <a:t>  ﺑﺮاي </a:t>
            </a:r>
            <a:r>
              <a:rPr lang="fa-IR" sz="2500" dirty="0">
                <a:cs typeface="B Yagut" panose="00000400000000000000" pitchFamily="2" charset="-78"/>
              </a:rPr>
              <a:t>اﻳﺠﺎد ﭘﻮﺷﻪ، </a:t>
            </a:r>
            <a:r>
              <a:rPr lang="fa-IR" sz="2500" dirty="0" smtClean="0">
                <a:cs typeface="B Yagut" panose="00000400000000000000" pitchFamily="2" charset="-78"/>
              </a:rPr>
              <a:t>ﻳﻜﻲ از روش ﻫﺎي زﻳﺮ </a:t>
            </a:r>
            <a:r>
              <a:rPr lang="fa-IR" sz="2500" dirty="0">
                <a:cs typeface="B Yagut" panose="00000400000000000000" pitchFamily="2" charset="-78"/>
              </a:rPr>
              <a:t>را اﻧﺠﺎم دﻫﻴﺪ</a:t>
            </a:r>
            <a:r>
              <a:rPr lang="fa-IR" sz="2500" dirty="0" smtClean="0">
                <a:cs typeface="B Yagut" panose="00000400000000000000" pitchFamily="2" charset="-78"/>
              </a:rPr>
              <a:t>:</a:t>
            </a:r>
          </a:p>
          <a:p>
            <a:pPr algn="r" rtl="1"/>
            <a:r>
              <a:rPr lang="fa-IR" sz="2500" dirty="0" smtClean="0">
                <a:cs typeface="B Yagut" panose="00000400000000000000" pitchFamily="2" charset="-78"/>
              </a:rPr>
              <a:t> روش اول:</a:t>
            </a:r>
          </a:p>
          <a:p>
            <a:pPr algn="r" rtl="1"/>
            <a:r>
              <a:rPr lang="fa-IR" sz="2500" dirty="0" smtClean="0">
                <a:cs typeface="B Yagut" panose="00000400000000000000" pitchFamily="2" charset="-78"/>
              </a:rPr>
              <a:t>١- </a:t>
            </a:r>
            <a:r>
              <a:rPr lang="fa-IR" sz="2500" dirty="0">
                <a:cs typeface="B Yagut" panose="00000400000000000000" pitchFamily="2" charset="-78"/>
              </a:rPr>
              <a:t>اﺑﺘﺪا در ﻳﻚ ﻧﺎﺣﻴﻪ ﺧﺎﻟﻲ از ﭘﻨﺠﺮه ﻛﻠﻴﻚ راﺳﺖ </a:t>
            </a:r>
            <a:r>
              <a:rPr lang="fa-IR" sz="2500" dirty="0" smtClean="0">
                <a:cs typeface="B Yagut" panose="00000400000000000000" pitchFamily="2" charset="-78"/>
              </a:rPr>
              <a:t>ﻛﻨﻴﺪ. </a:t>
            </a:r>
            <a:r>
              <a:rPr lang="fa-IR" sz="2500" dirty="0">
                <a:cs typeface="B Yagut" panose="00000400000000000000" pitchFamily="2" charset="-78"/>
              </a:rPr>
              <a:t>(ﺷﻜﻞ‏</a:t>
            </a:r>
            <a:r>
              <a:rPr lang="fa-IR" sz="2500" dirty="0" smtClean="0">
                <a:cs typeface="B Yagut" panose="00000400000000000000" pitchFamily="2" charset="-78"/>
              </a:rPr>
              <a:t>٣-١2).</a:t>
            </a:r>
          </a:p>
          <a:p>
            <a:pPr algn="r" rtl="1"/>
            <a:r>
              <a:rPr lang="fa-IR" sz="2500" dirty="0" smtClean="0">
                <a:cs typeface="B Yagut" panose="00000400000000000000" pitchFamily="2" charset="-78"/>
              </a:rPr>
              <a:t> </a:t>
            </a:r>
            <a:r>
              <a:rPr lang="fa-IR" sz="2500" dirty="0">
                <a:cs typeface="B Yagut" panose="00000400000000000000" pitchFamily="2" charset="-78"/>
              </a:rPr>
              <a:t>٢- </a:t>
            </a:r>
            <a:r>
              <a:rPr lang="fa-IR" sz="2500" dirty="0" smtClean="0">
                <a:cs typeface="B Yagut" panose="00000400000000000000" pitchFamily="2" charset="-78"/>
              </a:rPr>
              <a:t>ﮔﺰﻳﻨه</a:t>
            </a:r>
            <a:r>
              <a:rPr lang="en-AU" sz="2500" dirty="0" smtClean="0">
                <a:cs typeface="B Yagut" panose="00000400000000000000" pitchFamily="2" charset="-78"/>
              </a:rPr>
              <a:t>New folder </a:t>
            </a:r>
            <a:r>
              <a:rPr lang="fa-IR" sz="2500" dirty="0">
                <a:cs typeface="B Yagut" panose="00000400000000000000" pitchFamily="2" charset="-78"/>
              </a:rPr>
              <a:t>را اﻧﺘﺨﺎب ﻛﻨﻴﺪ</a:t>
            </a:r>
            <a:r>
              <a:rPr lang="fa-IR" sz="2500" dirty="0" smtClean="0">
                <a:cs typeface="B Yagut" panose="00000400000000000000" pitchFamily="2" charset="-78"/>
              </a:rPr>
              <a:t>.</a:t>
            </a:r>
          </a:p>
          <a:p>
            <a:pPr algn="r" rtl="1"/>
            <a:r>
              <a:rPr lang="fa-IR" sz="2500" dirty="0" smtClean="0">
                <a:cs typeface="B Yagut" panose="00000400000000000000" pitchFamily="2" charset="-78"/>
              </a:rPr>
              <a:t>٣- </a:t>
            </a:r>
            <a:r>
              <a:rPr lang="fa-IR" sz="2500" dirty="0">
                <a:cs typeface="B Yagut" panose="00000400000000000000" pitchFamily="2" charset="-78"/>
              </a:rPr>
              <a:t>ﻧﺎم دﻟﺨﻮاﻫﻲ را ﺑﺮاي ﭘﻮﺷﻪ ﺗﺎﻳﭗ ﻛﺮده و ﻛﻠﻴﺪ </a:t>
            </a:r>
            <a:r>
              <a:rPr lang="en-AU" sz="2500" dirty="0">
                <a:cs typeface="B Yagut" panose="00000400000000000000" pitchFamily="2" charset="-78"/>
              </a:rPr>
              <a:t>Enter </a:t>
            </a:r>
            <a:r>
              <a:rPr lang="fa-IR" sz="2500" dirty="0">
                <a:cs typeface="B Yagut" panose="00000400000000000000" pitchFamily="2" charset="-78"/>
              </a:rPr>
              <a:t>را ﻓﺸﺎر دﻫﻴﺪ (ﻳﺎ در ﻳﻚ ﻧﺎﺣﻴﻪ ﺧﺎﻟﻲ از ﭘﻨﺠﺮه ﻛﻠﻴﻚ ﻛﻨﻴﺪ). </a:t>
            </a:r>
            <a:r>
              <a:rPr lang="fa-IR" sz="2000" dirty="0" smtClean="0">
                <a:cs typeface="B Yagut" panose="00000400000000000000" pitchFamily="2" charset="-78"/>
              </a:rPr>
              <a:t>                                                        </a:t>
            </a:r>
            <a:endParaRPr lang="fa-IR" sz="2000" dirty="0">
              <a:cs typeface="B Yagut" panose="00000400000000000000" pitchFamily="2" charset="-78"/>
            </a:endParaRPr>
          </a:p>
          <a:p>
            <a:pPr algn="r" rtl="1"/>
            <a:endParaRPr lang="en-AU" sz="2000" dirty="0">
              <a:cs typeface="B Yagut" panose="00000400000000000000" pitchFamily="2" charset="-78"/>
            </a:endParaRPr>
          </a:p>
        </p:txBody>
      </p:sp>
      <p:sp>
        <p:nvSpPr>
          <p:cNvPr id="4" name="Rectangle 3"/>
          <p:cNvSpPr/>
          <p:nvPr/>
        </p:nvSpPr>
        <p:spPr>
          <a:xfrm>
            <a:off x="683568" y="314189"/>
            <a:ext cx="7848872" cy="584775"/>
          </a:xfrm>
          <a:prstGeom prst="rect">
            <a:avLst/>
          </a:prstGeom>
          <a:solidFill>
            <a:srgbClr val="92D050">
              <a:alpha val="9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algn="ctr">
              <a:spcBef>
                <a:spcPct val="0"/>
              </a:spcBef>
            </a:pPr>
            <a:r>
              <a:rPr lang="fa-IR" sz="3200" b="1" dirty="0">
                <a:solidFill>
                  <a:prstClr val="black"/>
                </a:solidFill>
                <a:cs typeface="B Yagut" panose="00000400000000000000" pitchFamily="2" charset="-78"/>
              </a:rPr>
              <a:t> 8- ﻧﺤﻮه اﻳﺠﺎد ﭘﻮﺷﻪ</a:t>
            </a:r>
          </a:p>
        </p:txBody>
      </p:sp>
      <p:sp>
        <p:nvSpPr>
          <p:cNvPr id="7" name="Rectangle 6"/>
          <p:cNvSpPr/>
          <p:nvPr/>
        </p:nvSpPr>
        <p:spPr>
          <a:xfrm>
            <a:off x="5148064" y="5845914"/>
            <a:ext cx="2999539" cy="369332"/>
          </a:xfrm>
          <a:prstGeom prst="rect">
            <a:avLst/>
          </a:prstGeom>
        </p:spPr>
        <p:txBody>
          <a:bodyPr wrap="none">
            <a:spAutoFit/>
          </a:bodyPr>
          <a:lstStyle/>
          <a:p>
            <a:pPr algn="r" rtl="1"/>
            <a:r>
              <a:rPr lang="fa-IR" b="1" dirty="0">
                <a:cs typeface="B Yagut" panose="00000400000000000000" pitchFamily="2" charset="-78"/>
              </a:rPr>
              <a:t>ﺷﻜﻞ ‏</a:t>
            </a:r>
            <a:r>
              <a:rPr lang="fa-IR" b="1" dirty="0" smtClean="0">
                <a:cs typeface="B Yagut" panose="00000400000000000000" pitchFamily="2" charset="-78"/>
              </a:rPr>
              <a:t>٣- ١2-  </a:t>
            </a:r>
            <a:r>
              <a:rPr lang="fa-IR" b="1" dirty="0">
                <a:cs typeface="B Yagut" panose="00000400000000000000" pitchFamily="2" charset="-78"/>
              </a:rPr>
              <a:t>اﻳﺠﺎد ﻳﻚ ﭘﻮﺷﻪ ﺟﺪﻳﺪ</a:t>
            </a: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78660761"/>
      </p:ext>
    </p:extLst>
  </p:cSld>
  <p:clrMapOvr>
    <a:masterClrMapping/>
  </p:clrMapOvr>
  <mc:AlternateContent xmlns:mc="http://schemas.openxmlformats.org/markup-compatibility/2006" xmlns:p14="http://schemas.microsoft.com/office/powerpoint/2010/main">
    <mc:Choice Requires="p14">
      <p:transition spd="slow" p14:dur="2000" advTm="28067"/>
    </mc:Choice>
    <mc:Fallback xmlns="">
      <p:transition spd="slow" advTm="28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925102"/>
            <a:ext cx="8352928" cy="4215435"/>
          </a:xfrm>
        </p:spPr>
        <p:txBody>
          <a:bodyPr>
            <a:normAutofit/>
          </a:bodyPr>
          <a:lstStyle/>
          <a:p>
            <a:pPr marL="0" indent="0" algn="r" rtl="1">
              <a:buNone/>
            </a:pPr>
            <a:r>
              <a:rPr lang="fa-IR" sz="2500" dirty="0" smtClean="0">
                <a:cs typeface="B Yagut" panose="00000400000000000000" pitchFamily="2" charset="-78"/>
              </a:rPr>
              <a:t>1- </a:t>
            </a:r>
            <a:r>
              <a:rPr lang="fa-IR" sz="2500" dirty="0">
                <a:cs typeface="B Yagut" panose="00000400000000000000" pitchFamily="2" charset="-78"/>
              </a:rPr>
              <a:t>اﺑﺘﺪا ﭘﻨﺠﺮه اي ﻛﻪ ﻣﻲ ﺧﻮاﻫﻴﺪ در آن ﭘﻮﺷﻪ را اﻳﺠﺎد ﻧﻤﺎﻳﻴﺪ، </a:t>
            </a:r>
            <a:r>
              <a:rPr lang="fa-IR" sz="2500" dirty="0" smtClean="0">
                <a:cs typeface="B Yagut" panose="00000400000000000000" pitchFamily="2" charset="-78"/>
              </a:rPr>
              <a:t>ﺑﺎزﻛﻨﻴﺪ</a:t>
            </a:r>
            <a:r>
              <a:rPr lang="fa-IR" sz="2500" dirty="0">
                <a:cs typeface="B Yagut" panose="00000400000000000000" pitchFamily="2" charset="-78"/>
              </a:rPr>
              <a:t>.</a:t>
            </a:r>
          </a:p>
          <a:p>
            <a:pPr marL="0" indent="0" algn="r" rtl="1">
              <a:buNone/>
            </a:pPr>
            <a:r>
              <a:rPr lang="fa-IR" sz="2500" dirty="0" smtClean="0">
                <a:cs typeface="B Yagut" panose="00000400000000000000" pitchFamily="2" charset="-78"/>
              </a:rPr>
              <a:t>2- در ﻧﻮار اﺑﺰار ﭘﻨﺠﺮه، روي ﮔﺰﻳﻨﻪ</a:t>
            </a:r>
            <a:r>
              <a:rPr lang="en-US" sz="2500" dirty="0" smtClean="0">
                <a:cs typeface="B Yagut" panose="00000400000000000000" pitchFamily="2" charset="-78"/>
              </a:rPr>
              <a:t>New Folder </a:t>
            </a:r>
            <a:r>
              <a:rPr lang="fa-IR" sz="2500" dirty="0" smtClean="0">
                <a:cs typeface="B Yagut" panose="00000400000000000000" pitchFamily="2" charset="-78"/>
              </a:rPr>
              <a:t>  ﻛﻠﻴﻚ ﻛﻨﻴﺪ(ﺷﻜﻞ‏٣-١3)</a:t>
            </a:r>
          </a:p>
          <a:p>
            <a:pPr marL="0" indent="0" algn="r" rtl="1">
              <a:buNone/>
            </a:pPr>
            <a:r>
              <a:rPr lang="fa-IR" sz="2500" dirty="0">
                <a:cs typeface="B Yagut" panose="00000400000000000000" pitchFamily="2" charset="-78"/>
              </a:rPr>
              <a:t> </a:t>
            </a:r>
            <a:r>
              <a:rPr lang="fa-IR" sz="2500" dirty="0" smtClean="0">
                <a:cs typeface="B Yagut" panose="00000400000000000000" pitchFamily="2" charset="-78"/>
              </a:rPr>
              <a:t>   و ﻧﺎم ﻣﻮرد ﻧﻈﺮ را ﺗﺎﻳﭗ ﻛﻨﻴﺪ.</a:t>
            </a:r>
          </a:p>
          <a:p>
            <a:pPr marL="0" indent="0" algn="r" rtl="1">
              <a:buNone/>
            </a:pPr>
            <a:endParaRPr lang="fa-IR" sz="2500" dirty="0" smtClean="0">
              <a:cs typeface="B Yagut" panose="00000400000000000000" pitchFamily="2" charset="-78"/>
            </a:endParaRPr>
          </a:p>
          <a:p>
            <a:pPr marL="0" indent="0" algn="r" rtl="1">
              <a:buNone/>
            </a:pPr>
            <a:r>
              <a:rPr lang="fa-IR" sz="2500" dirty="0" smtClean="0">
                <a:cs typeface="B Yagut" panose="00000400000000000000" pitchFamily="2" charset="-78"/>
              </a:rPr>
              <a:t> </a:t>
            </a:r>
            <a:endParaRPr lang="en-AU" sz="2500" dirty="0">
              <a:cs typeface="B Yagut" panose="00000400000000000000" pitchFamily="2" charset="-78"/>
            </a:endParaRPr>
          </a:p>
        </p:txBody>
      </p:sp>
      <p:sp>
        <p:nvSpPr>
          <p:cNvPr id="2" name="Rectangle 1"/>
          <p:cNvSpPr/>
          <p:nvPr/>
        </p:nvSpPr>
        <p:spPr>
          <a:xfrm>
            <a:off x="7231957" y="448048"/>
            <a:ext cx="1372491" cy="477054"/>
          </a:xfrm>
          <a:prstGeom prst="rect">
            <a:avLst/>
          </a:prstGeom>
        </p:spPr>
        <p:txBody>
          <a:bodyPr wrap="none">
            <a:spAutoFit/>
          </a:bodyPr>
          <a:lstStyle/>
          <a:p>
            <a:pPr algn="r" rtl="1">
              <a:spcBef>
                <a:spcPct val="20000"/>
              </a:spcBef>
            </a:pPr>
            <a:r>
              <a:rPr lang="fa-IR" sz="2500" b="1" dirty="0">
                <a:cs typeface="B Yagut" panose="00000400000000000000" pitchFamily="2" charset="-78"/>
              </a:rPr>
              <a:t>روش دوم:</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1" y="2564904"/>
            <a:ext cx="6696744" cy="3528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Rectangle 6"/>
          <p:cNvSpPr/>
          <p:nvPr/>
        </p:nvSpPr>
        <p:spPr>
          <a:xfrm>
            <a:off x="2699791" y="6237312"/>
            <a:ext cx="3860352" cy="338554"/>
          </a:xfrm>
          <a:prstGeom prst="rect">
            <a:avLst/>
          </a:prstGeom>
        </p:spPr>
        <p:txBody>
          <a:bodyPr wrap="none">
            <a:spAutoFit/>
          </a:bodyPr>
          <a:lstStyle/>
          <a:p>
            <a:pPr algn="ctr"/>
            <a:r>
              <a:rPr lang="fa-IR" sz="1600" b="1" dirty="0">
                <a:cs typeface="B Yagut" panose="00000400000000000000" pitchFamily="2" charset="-78"/>
              </a:rPr>
              <a:t>ﺷﻜﻞ ‏٣ </a:t>
            </a:r>
            <a:r>
              <a:rPr lang="fa-IR" sz="1600" b="1" dirty="0" smtClean="0">
                <a:cs typeface="B Yagut" panose="00000400000000000000" pitchFamily="2" charset="-78"/>
              </a:rPr>
              <a:t>-13- اﻳﺠﺎد </a:t>
            </a:r>
            <a:r>
              <a:rPr lang="fa-IR" sz="1600" b="1" dirty="0">
                <a:cs typeface="B Yagut" panose="00000400000000000000" pitchFamily="2" charset="-78"/>
              </a:rPr>
              <a:t>ﭘﻮﺷﻪ از ﻃﺮﻳﻖ ﻧﻮار اﺑﺰار ﭘﻨﺠﺮه</a:t>
            </a:r>
            <a:endParaRPr lang="en-AU" sz="1600" b="1" dirty="0">
              <a:cs typeface="B Yagut" panose="00000400000000000000" pitchFamily="2" charset="-78"/>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65159404"/>
      </p:ext>
    </p:extLst>
  </p:cSld>
  <p:clrMapOvr>
    <a:masterClrMapping/>
  </p:clrMapOvr>
  <mc:AlternateContent xmlns:mc="http://schemas.openxmlformats.org/markup-compatibility/2006" xmlns:p14="http://schemas.microsoft.com/office/powerpoint/2010/main">
    <mc:Choice Requires="p14">
      <p:transition spd="slow" p14:dur="2000" advTm="19014"/>
    </mc:Choice>
    <mc:Fallback xmlns="">
      <p:transition spd="slow" advTm="19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مشخصات سند</a:t>
            </a:r>
            <a:endParaRPr lang="fa-IR" dirty="0"/>
          </a:p>
        </p:txBody>
      </p:sp>
      <p:sp>
        <p:nvSpPr>
          <p:cNvPr id="3" name="Content Placeholder 2"/>
          <p:cNvSpPr>
            <a:spLocks noGrp="1"/>
          </p:cNvSpPr>
          <p:nvPr>
            <p:ph idx="1"/>
          </p:nvPr>
        </p:nvSpPr>
        <p:spPr>
          <a:xfrm>
            <a:off x="5363250" y="1825626"/>
            <a:ext cx="3152101" cy="2200685"/>
          </a:xfrm>
        </p:spPr>
        <p:txBody>
          <a:bodyPr>
            <a:normAutofit fontScale="77500" lnSpcReduction="20000"/>
          </a:bodyPr>
          <a:lstStyle/>
          <a:p>
            <a:pPr algn="r" rtl="1"/>
            <a:r>
              <a:rPr lang="fa-IR" sz="2000" b="1" dirty="0" smtClean="0">
                <a:cs typeface="B Yagut" panose="00000400000000000000" pitchFamily="2" charset="-78"/>
              </a:rPr>
              <a:t> مشخصات بسته آموزشی :                     </a:t>
            </a:r>
          </a:p>
          <a:p>
            <a:pPr algn="r" rtl="1"/>
            <a:r>
              <a:rPr lang="fa-IR" sz="2000" b="1" dirty="0" smtClean="0">
                <a:cs typeface="B Yagut" panose="00000400000000000000" pitchFamily="2" charset="-78"/>
              </a:rPr>
              <a:t>حیطه درس: کار با کامپیوتر-آموزش کامل </a:t>
            </a:r>
            <a:r>
              <a:rPr lang="en-US" sz="2000" b="1" dirty="0" smtClean="0">
                <a:cs typeface="B Yagut" panose="00000400000000000000" pitchFamily="2" charset="-78"/>
              </a:rPr>
              <a:t>windows</a:t>
            </a:r>
            <a:endParaRPr lang="fa-IR" sz="2000" b="1" dirty="0" smtClean="0">
              <a:cs typeface="B Yagut" panose="00000400000000000000" pitchFamily="2" charset="-78"/>
            </a:endParaRPr>
          </a:p>
          <a:p>
            <a:pPr algn="r" rtl="1"/>
            <a:r>
              <a:rPr lang="fa-IR" sz="2000" b="1" dirty="0" smtClean="0">
                <a:cs typeface="B Yagut" panose="00000400000000000000" pitchFamily="2" charset="-78"/>
              </a:rPr>
              <a:t>تاریخ آخرین بازنگری :1399/2/17</a:t>
            </a:r>
          </a:p>
          <a:p>
            <a:pPr algn="r" rtl="1"/>
            <a:r>
              <a:rPr lang="fa-IR" sz="2000" b="1" dirty="0" smtClean="0">
                <a:cs typeface="B Yagut" panose="00000400000000000000" pitchFamily="2" charset="-78"/>
              </a:rPr>
              <a:t>نوبت تهیه : 1</a:t>
            </a:r>
          </a:p>
          <a:p>
            <a:pPr algn="r" rtl="1"/>
            <a:r>
              <a:rPr lang="fa-IR" sz="2000" b="1" dirty="0" smtClean="0">
                <a:cs typeface="B Yagut" panose="00000400000000000000" pitchFamily="2" charset="-78"/>
              </a:rPr>
              <a:t>نام فایل:  </a:t>
            </a:r>
            <a:endParaRPr lang="en-US" sz="2000" b="1" dirty="0" smtClean="0">
              <a:cs typeface="B Yagut" panose="00000400000000000000" pitchFamily="2" charset="-78"/>
            </a:endParaRPr>
          </a:p>
          <a:p>
            <a:pPr marL="0" indent="0">
              <a:buNone/>
            </a:pPr>
            <a:r>
              <a:rPr lang="en-US" sz="2100" b="1" dirty="0" smtClean="0">
                <a:cs typeface="B Yagut" panose="00000400000000000000" pitchFamily="2" charset="-78"/>
              </a:rPr>
              <a:t>CO-</a:t>
            </a:r>
            <a:r>
              <a:rPr lang="en-US" sz="2100" b="1" dirty="0" err="1" smtClean="0">
                <a:cs typeface="B Yagut" panose="00000400000000000000" pitchFamily="2" charset="-78"/>
              </a:rPr>
              <a:t>fasle</a:t>
            </a:r>
            <a:r>
              <a:rPr lang="fa-IR" sz="2100" b="1" dirty="0" smtClean="0">
                <a:cs typeface="B Yagut" panose="00000400000000000000" pitchFamily="2" charset="-78"/>
              </a:rPr>
              <a:t>3</a:t>
            </a:r>
            <a:r>
              <a:rPr lang="en-US" sz="2100" b="1" dirty="0" smtClean="0">
                <a:cs typeface="B Yagut" panose="00000400000000000000" pitchFamily="2" charset="-78"/>
              </a:rPr>
              <a:t> </a:t>
            </a:r>
            <a:r>
              <a:rPr lang="fa-IR" sz="2100" b="1" dirty="0" smtClean="0">
                <a:cs typeface="B Yagut" panose="00000400000000000000" pitchFamily="2" charset="-78"/>
              </a:rPr>
              <a:t>–</a:t>
            </a:r>
            <a:r>
              <a:rPr lang="en-US" sz="2100" b="1" dirty="0" err="1" smtClean="0">
                <a:cs typeface="B Yagut" panose="00000400000000000000" pitchFamily="2" charset="-78"/>
              </a:rPr>
              <a:t>Tavanaei</a:t>
            </a:r>
            <a:r>
              <a:rPr lang="en-US" sz="2100" b="1" dirty="0" smtClean="0">
                <a:cs typeface="B Yagut" panose="00000400000000000000" pitchFamily="2" charset="-78"/>
              </a:rPr>
              <a:t> </a:t>
            </a:r>
            <a:r>
              <a:rPr lang="en-US" sz="2100" b="1" dirty="0" err="1" smtClean="0">
                <a:cs typeface="B Yagut" panose="00000400000000000000" pitchFamily="2" charset="-78"/>
              </a:rPr>
              <a:t>modiriyat</a:t>
            </a:r>
            <a:r>
              <a:rPr lang="en-US" sz="2100" b="1" dirty="0" smtClean="0">
                <a:cs typeface="B Yagut" panose="00000400000000000000" pitchFamily="2" charset="-78"/>
              </a:rPr>
              <a:t> </a:t>
            </a:r>
            <a:r>
              <a:rPr lang="en-US" sz="2100" b="1" dirty="0" err="1" smtClean="0">
                <a:cs typeface="B Yagut" panose="00000400000000000000" pitchFamily="2" charset="-78"/>
              </a:rPr>
              <a:t>failha</a:t>
            </a:r>
            <a:r>
              <a:rPr lang="en-US" sz="2100" b="1" dirty="0" smtClean="0">
                <a:cs typeface="B Yagut" panose="00000400000000000000" pitchFamily="2" charset="-78"/>
              </a:rPr>
              <a:t> – </a:t>
            </a:r>
            <a:r>
              <a:rPr lang="en-US" sz="2100" b="1" dirty="0" err="1" smtClean="0">
                <a:cs typeface="B Yagut" panose="00000400000000000000" pitchFamily="2" charset="-78"/>
              </a:rPr>
              <a:t>poosheha</a:t>
            </a:r>
            <a:r>
              <a:rPr lang="en-US" sz="2100" b="1" dirty="0" smtClean="0">
                <a:cs typeface="B Yagut" panose="00000400000000000000" pitchFamily="2" charset="-78"/>
              </a:rPr>
              <a:t> </a:t>
            </a:r>
            <a:r>
              <a:rPr lang="en-US" sz="2100" b="1" dirty="0" err="1" smtClean="0">
                <a:cs typeface="B Yagut" panose="00000400000000000000" pitchFamily="2" charset="-78"/>
              </a:rPr>
              <a:t>va</a:t>
            </a:r>
            <a:r>
              <a:rPr lang="en-US" sz="2100" b="1" dirty="0" smtClean="0">
                <a:cs typeface="B Yagut" panose="00000400000000000000" pitchFamily="2" charset="-78"/>
              </a:rPr>
              <a:t> deraivha-edi1</a:t>
            </a:r>
            <a:endParaRPr lang="en-US" sz="2000" b="1" dirty="0">
              <a:cs typeface="B Yagut" panose="00000400000000000000" pitchFamily="2" charset="-78"/>
            </a:endParaRPr>
          </a:p>
        </p:txBody>
      </p:sp>
      <p:sp>
        <p:nvSpPr>
          <p:cNvPr id="4" name="Content Placeholder 2"/>
          <p:cNvSpPr txBox="1">
            <a:spLocks/>
          </p:cNvSpPr>
          <p:nvPr/>
        </p:nvSpPr>
        <p:spPr>
          <a:xfrm>
            <a:off x="2171701" y="1825626"/>
            <a:ext cx="2752418" cy="82908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a-IR" sz="2000" dirty="0" smtClean="0">
                <a:cs typeface="B Yagut" panose="00000400000000000000" pitchFamily="2" charset="-78"/>
              </a:rPr>
              <a:t>مشخصات مدرس </a:t>
            </a:r>
          </a:p>
          <a:p>
            <a:r>
              <a:rPr lang="fa-IR" sz="2000" dirty="0" smtClean="0">
                <a:cs typeface="B Yagut" panose="00000400000000000000" pitchFamily="2" charset="-78"/>
              </a:rPr>
              <a:t>تصویر پرسنلی </a:t>
            </a:r>
            <a:endParaRPr lang="fa-IR" sz="2000" dirty="0">
              <a:cs typeface="B Yagut" panose="00000400000000000000" pitchFamily="2" charset="-78"/>
            </a:endParaRPr>
          </a:p>
        </p:txBody>
      </p:sp>
      <p:sp>
        <p:nvSpPr>
          <p:cNvPr id="5" name="Content Placeholder 2"/>
          <p:cNvSpPr txBox="1">
            <a:spLocks/>
          </p:cNvSpPr>
          <p:nvPr/>
        </p:nvSpPr>
        <p:spPr>
          <a:xfrm>
            <a:off x="628651" y="3541353"/>
            <a:ext cx="4470603" cy="2520234"/>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a-IR" sz="2000" dirty="0" smtClean="0">
                <a:cs typeface="B Yagut" panose="00000400000000000000" pitchFamily="2" charset="-78"/>
              </a:rPr>
              <a:t>نام ونام خانوادگی مدرس: افسانه میرزاخانی </a:t>
            </a:r>
          </a:p>
          <a:p>
            <a:r>
              <a:rPr lang="fa-IR" sz="2000" dirty="0" smtClean="0">
                <a:cs typeface="B Yagut" panose="00000400000000000000" pitchFamily="2" charset="-78"/>
              </a:rPr>
              <a:t>مدرک تحصیلی :کارشناسی ارشد مهندسی محیط زیست ( آب و فاضلاب ) -</a:t>
            </a:r>
            <a:r>
              <a:rPr lang="en-US" sz="2000" dirty="0" smtClean="0">
                <a:cs typeface="B Yagut" panose="00000400000000000000" pitchFamily="2" charset="-78"/>
              </a:rPr>
              <a:t>MPH</a:t>
            </a:r>
            <a:endParaRPr lang="fa-IR" sz="2000" dirty="0" smtClean="0">
              <a:cs typeface="B Yagut" panose="00000400000000000000" pitchFamily="2" charset="-78"/>
            </a:endParaRPr>
          </a:p>
          <a:p>
            <a:r>
              <a:rPr lang="fa-IR" sz="2000" dirty="0" smtClean="0">
                <a:cs typeface="B Yagut" panose="00000400000000000000" pitchFamily="2" charset="-78"/>
              </a:rPr>
              <a:t>موقعیت اشتغال سازمانی مدرس: مربی مرکز آموزش بهورزی</a:t>
            </a:r>
          </a:p>
          <a:p>
            <a:pPr marL="0" indent="0">
              <a:buNone/>
            </a:pPr>
            <a:r>
              <a:rPr lang="fa-IR" sz="2000" dirty="0" smtClean="0">
                <a:cs typeface="B Yagut" panose="00000400000000000000" pitchFamily="2" charset="-78"/>
              </a:rPr>
              <a:t>   شهرستان ساری ، دانشگاه علوم پزشکی مازندران </a:t>
            </a:r>
          </a:p>
          <a:p>
            <a:endParaRPr lang="fa-IR" dirty="0"/>
          </a:p>
        </p:txBody>
      </p:sp>
      <p:pic>
        <p:nvPicPr>
          <p:cNvPr id="8" name="Picture 7"/>
          <p:cNvPicPr>
            <a:picLocks noChangeAspect="1"/>
          </p:cNvPicPr>
          <p:nvPr/>
        </p:nvPicPr>
        <p:blipFill>
          <a:blip r:embed="rId2"/>
          <a:stretch>
            <a:fillRect/>
          </a:stretch>
        </p:blipFill>
        <p:spPr>
          <a:xfrm>
            <a:off x="1907705" y="1973168"/>
            <a:ext cx="1118442" cy="1176327"/>
          </a:xfrm>
          <a:prstGeom prst="rect">
            <a:avLst/>
          </a:prstGeom>
        </p:spPr>
      </p:pic>
    </p:spTree>
    <p:extLst>
      <p:ext uri="{BB962C8B-B14F-4D97-AF65-F5344CB8AC3E}">
        <p14:creationId xmlns:p14="http://schemas.microsoft.com/office/powerpoint/2010/main" val="3692128694"/>
      </p:ext>
    </p:extLst>
  </p:cSld>
  <p:clrMapOvr>
    <a:masterClrMapping/>
  </p:clrMapOvr>
  <mc:AlternateContent xmlns:mc="http://schemas.openxmlformats.org/markup-compatibility/2006" xmlns:p14="http://schemas.microsoft.com/office/powerpoint/2010/main">
    <mc:Choice Requires="p14">
      <p:transition spd="slow" p14:dur="2000" advTm="536"/>
    </mc:Choice>
    <mc:Fallback xmlns="">
      <p:transition spd="slow" advTm="536"/>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srcRect l="1045" r="2650"/>
          <a:stretch/>
        </p:blipFill>
        <p:spPr>
          <a:xfrm>
            <a:off x="1259632" y="2011894"/>
            <a:ext cx="6696744" cy="41049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2446388" y="6333518"/>
            <a:ext cx="4283545" cy="369332"/>
          </a:xfrm>
          <a:prstGeom prst="rect">
            <a:avLst/>
          </a:prstGeom>
        </p:spPr>
        <p:txBody>
          <a:bodyPr wrap="none">
            <a:spAutoFit/>
          </a:bodyPr>
          <a:lstStyle/>
          <a:p>
            <a:r>
              <a:rPr lang="fa-IR" dirty="0"/>
              <a:t>	</a:t>
            </a:r>
            <a:r>
              <a:rPr lang="en-US" sz="1600" b="1" dirty="0" smtClean="0">
                <a:cs typeface="B Yagut" panose="00000400000000000000" pitchFamily="2" charset="-78"/>
              </a:rPr>
              <a:t>File</a:t>
            </a:r>
            <a:r>
              <a:rPr lang="fa-IR" sz="1600" b="1" dirty="0" smtClean="0">
                <a:cs typeface="B Yagut" panose="00000400000000000000" pitchFamily="2" charset="-78"/>
              </a:rPr>
              <a:t>ﺷﻜﻞ 3-14-  </a:t>
            </a:r>
            <a:r>
              <a:rPr lang="fa-IR" sz="1600" b="1" dirty="0">
                <a:cs typeface="B Yagut" panose="00000400000000000000" pitchFamily="2" charset="-78"/>
              </a:rPr>
              <a:t>اﻳﺠﺎد ﭘﻮﺷﻪ از ﻃﺮﻳﻖ ﻣﻨﻮي</a:t>
            </a:r>
            <a:endParaRPr lang="en-AU" sz="1600" b="1" dirty="0">
              <a:cs typeface="B Yagut" panose="00000400000000000000" pitchFamily="2" charset="-78"/>
            </a:endParaRPr>
          </a:p>
        </p:txBody>
      </p:sp>
      <p:sp>
        <p:nvSpPr>
          <p:cNvPr id="4" name="Rectangle 3"/>
          <p:cNvSpPr/>
          <p:nvPr/>
        </p:nvSpPr>
        <p:spPr>
          <a:xfrm>
            <a:off x="611560" y="548680"/>
            <a:ext cx="7992888" cy="1246495"/>
          </a:xfrm>
          <a:prstGeom prst="rect">
            <a:avLst/>
          </a:prstGeom>
        </p:spPr>
        <p:txBody>
          <a:bodyPr wrap="square">
            <a:spAutoFit/>
          </a:bodyPr>
          <a:lstStyle/>
          <a:p>
            <a:pPr algn="r" rtl="1"/>
            <a:r>
              <a:rPr lang="fa-IR" sz="2500" b="1" dirty="0">
                <a:cs typeface="B Yagut" panose="00000400000000000000" pitchFamily="2" charset="-78"/>
              </a:rPr>
              <a:t>روش ﺳﻮم:</a:t>
            </a:r>
          </a:p>
          <a:p>
            <a:pPr algn="r" rtl="1"/>
            <a:r>
              <a:rPr lang="fa-IR" sz="2500" dirty="0">
                <a:cs typeface="B Yagut" panose="00000400000000000000" pitchFamily="2" charset="-78"/>
              </a:rPr>
              <a:t> 1- اﺑﺘﺪا ﭘﻨﺠﺮه اي ﻛﻪ ﻣﻲ ﺧﻮاﻫﻴﺪ در آن ﭘﻮﺷﻪ را اﻳﺠﺎد ﻧﻤﺎﻳﻴﺪ، ﺑﺎز ﻛﻨﻴﺪ.</a:t>
            </a:r>
          </a:p>
          <a:p>
            <a:pPr algn="r" rtl="1"/>
            <a:r>
              <a:rPr lang="fa-IR" sz="2500" dirty="0">
                <a:cs typeface="B Yagut" panose="00000400000000000000" pitchFamily="2" charset="-78"/>
              </a:rPr>
              <a:t>٢- از ﻣﻨﻮي</a:t>
            </a:r>
            <a:r>
              <a:rPr lang="en-AU" sz="2500" dirty="0">
                <a:cs typeface="B Yagut" panose="00000400000000000000" pitchFamily="2" charset="-78"/>
              </a:rPr>
              <a:t> </a:t>
            </a:r>
            <a:r>
              <a:rPr lang="en-US" sz="2500" dirty="0">
                <a:cs typeface="B Yagut" panose="00000400000000000000" pitchFamily="2" charset="-78"/>
              </a:rPr>
              <a:t>File</a:t>
            </a:r>
            <a:r>
              <a:rPr lang="en-AU" sz="2500" dirty="0">
                <a:cs typeface="B Yagut" panose="00000400000000000000" pitchFamily="2" charset="-78"/>
              </a:rPr>
              <a:t>، </a:t>
            </a:r>
            <a:r>
              <a:rPr lang="fa-IR" sz="2500" dirty="0" smtClean="0">
                <a:cs typeface="B Yagut" panose="00000400000000000000" pitchFamily="2" charset="-78"/>
              </a:rPr>
              <a:t>ﮔﺰﻳﻨﻪ</a:t>
            </a:r>
            <a:r>
              <a:rPr lang="en-US" sz="2500" dirty="0" smtClean="0">
                <a:cs typeface="B Yagut" panose="00000400000000000000" pitchFamily="2" charset="-78"/>
              </a:rPr>
              <a:t>Folder</a:t>
            </a:r>
            <a:r>
              <a:rPr lang="fa-IR" sz="2500" dirty="0" smtClean="0">
                <a:cs typeface="B Yagut" panose="00000400000000000000" pitchFamily="2" charset="-78"/>
              </a:rPr>
              <a:t>       </a:t>
            </a:r>
            <a:r>
              <a:rPr lang="en-US" sz="2500" dirty="0" smtClean="0">
                <a:cs typeface="B Yagut" panose="00000400000000000000" pitchFamily="2" charset="-78"/>
              </a:rPr>
              <a:t>New</a:t>
            </a:r>
            <a:r>
              <a:rPr lang="fa-IR" sz="2500" dirty="0" smtClean="0">
                <a:cs typeface="B Yagut" panose="00000400000000000000" pitchFamily="2" charset="-78"/>
              </a:rPr>
              <a:t>را </a:t>
            </a:r>
            <a:r>
              <a:rPr lang="fa-IR" sz="2500" dirty="0">
                <a:cs typeface="B Yagut" panose="00000400000000000000" pitchFamily="2" charset="-78"/>
              </a:rPr>
              <a:t>اﻧﺘﺨﺎب ﻛﻨﻴﺪ(ﺷﻜﻞ‏</a:t>
            </a:r>
            <a:r>
              <a:rPr lang="fa-IR" sz="2500" dirty="0" smtClean="0">
                <a:cs typeface="B Yagut" panose="00000400000000000000" pitchFamily="2" charset="-78"/>
              </a:rPr>
              <a:t>٣-١4).</a:t>
            </a:r>
            <a:endParaRPr lang="en-AU" sz="2500" dirty="0">
              <a:cs typeface="B Yagut" panose="00000400000000000000"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cxnSp>
        <p:nvCxnSpPr>
          <p:cNvPr id="13" name="Straight Arrow Connector 12"/>
          <p:cNvCxnSpPr/>
          <p:nvPr/>
        </p:nvCxnSpPr>
        <p:spPr>
          <a:xfrm>
            <a:off x="4788024" y="1556792"/>
            <a:ext cx="36004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5475293"/>
      </p:ext>
    </p:extLst>
  </p:cSld>
  <p:clrMapOvr>
    <a:masterClrMapping/>
  </p:clrMapOvr>
  <mc:AlternateContent xmlns:mc="http://schemas.openxmlformats.org/markup-compatibility/2006" xmlns:p14="http://schemas.microsoft.com/office/powerpoint/2010/main">
    <mc:Choice Requires="p14">
      <p:transition spd="slow" p14:dur="2000" advTm="16998"/>
    </mc:Choice>
    <mc:Fallback xmlns="">
      <p:transition spd="slow" advTm="16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747" y="2996952"/>
            <a:ext cx="4705350" cy="3465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31541" y="1052736"/>
            <a:ext cx="8136904" cy="2304256"/>
          </a:xfrm>
        </p:spPr>
        <p:txBody>
          <a:bodyPr>
            <a:normAutofit lnSpcReduction="10000"/>
          </a:bodyPr>
          <a:lstStyle/>
          <a:p>
            <a:pPr algn="just" rtl="1"/>
            <a:r>
              <a:rPr lang="fa-IR" sz="2500" dirty="0" smtClean="0">
                <a:cs typeface="B Yagut" panose="00000400000000000000" pitchFamily="2" charset="-78"/>
              </a:rPr>
              <a:t>ﺑﻪ ﻃﻮر ﻛﻠﻲ ﻳﻜﻲ از روش ﻫﺎي اﻳﺠﺎد ﻓﺎﻳﻞ، ﻛﻠﻴﻚ راﺳﺖ روي ﻳﻚ ﻧﺎﺣﻴﻪ ﺧﺎﻟﻲ از ﺻﻔﺤﻪ و اﻧﺘﺨﺎب ﻳﻜﻲ از اﻧﻮاع ﻓﺎﻳﻞ ﻫﺎﻳﻲ ﻛﻪ در زﻳﺮﻣﻨﻮي </a:t>
            </a:r>
            <a:r>
              <a:rPr lang="en-AU" sz="2500" dirty="0" smtClean="0">
                <a:cs typeface="B Yagut" panose="00000400000000000000" pitchFamily="2" charset="-78"/>
              </a:rPr>
              <a:t>Ne</a:t>
            </a:r>
            <a:r>
              <a:rPr lang="en-US" sz="2500" dirty="0" smtClean="0">
                <a:cs typeface="B Yagut" panose="00000400000000000000" pitchFamily="2" charset="-78"/>
              </a:rPr>
              <a:t>w</a:t>
            </a:r>
            <a:r>
              <a:rPr lang="en-AU" sz="2500" dirty="0" smtClean="0">
                <a:cs typeface="B Yagut" panose="00000400000000000000" pitchFamily="2" charset="-78"/>
              </a:rPr>
              <a:t> </a:t>
            </a:r>
            <a:r>
              <a:rPr lang="fa-IR" sz="2500" dirty="0" smtClean="0">
                <a:cs typeface="B Yagut" panose="00000400000000000000" pitchFamily="2" charset="-78"/>
              </a:rPr>
              <a:t>ﻗﺮار دارﻧﺪ ﻣﻲ ﺑﺎﺷﺪ. </a:t>
            </a:r>
          </a:p>
          <a:p>
            <a:pPr algn="just" rtl="1"/>
            <a:r>
              <a:rPr lang="fa-IR" sz="2500" dirty="0" smtClean="0">
                <a:cs typeface="B Yagut" panose="00000400000000000000" pitchFamily="2" charset="-78"/>
              </a:rPr>
              <a:t>اﻏﻠﺐ ﺑﺮﻧﺎﻣﻪ ﻫﺎي ﻛﺎرﺑﺮدي ﭘﺲ از ﻧﺼﺐ در وﻳﻨﺪوز، ﮔﺰﻳﻨﻪ اي را ﺑﺮاي اﻳﺠﺎد ﻓﺎﻳﻞ، ﺑﻪ ﻣﻨﻮي ﻛﻠﻴﻚ راﺳﺖ اﺿﺎﻓﻪ ﻣﻲ ﻛﻨﻨﺪ ﻛﻪ در(ﺷﻜﻞ ‏٣-15) ﺗﻌﺪادي از آن ﻫﺎ ﻧﻤﺎﻳﺶ داده ﺷﺪه اﺳﺖ.</a:t>
            </a:r>
            <a:endParaRPr lang="fa-IR" sz="2000" dirty="0">
              <a:cs typeface="B Yagut" panose="00000400000000000000" pitchFamily="2" charset="-78"/>
            </a:endParaRPr>
          </a:p>
          <a:p>
            <a:pPr algn="just" rtl="1"/>
            <a:endParaRPr lang="fa-IR" sz="2000" dirty="0">
              <a:cs typeface="B Yagut" panose="00000400000000000000" pitchFamily="2" charset="-78"/>
            </a:endParaRPr>
          </a:p>
          <a:p>
            <a:pPr algn="just" rtl="1"/>
            <a:endParaRPr lang="fa-IR" sz="2000" dirty="0">
              <a:cs typeface="B Yagut" panose="00000400000000000000" pitchFamily="2" charset="-78"/>
            </a:endParaRPr>
          </a:p>
          <a:p>
            <a:pPr algn="just" rtl="1"/>
            <a:endParaRPr lang="fa-IR" sz="2000" dirty="0">
              <a:cs typeface="B Yagut" panose="00000400000000000000" pitchFamily="2" charset="-78"/>
            </a:endParaRPr>
          </a:p>
          <a:p>
            <a:pPr algn="just" rtl="1"/>
            <a:endParaRPr lang="en-AU" sz="2000" dirty="0">
              <a:cs typeface="B Yagut" panose="00000400000000000000" pitchFamily="2" charset="-78"/>
            </a:endParaRPr>
          </a:p>
        </p:txBody>
      </p:sp>
      <p:sp>
        <p:nvSpPr>
          <p:cNvPr id="2" name="Rectangle 1"/>
          <p:cNvSpPr/>
          <p:nvPr/>
        </p:nvSpPr>
        <p:spPr>
          <a:xfrm>
            <a:off x="539553" y="369440"/>
            <a:ext cx="7920880" cy="584775"/>
          </a:xfrm>
          <a:prstGeom prst="rect">
            <a:avLst/>
          </a:prstGeom>
          <a:solidFill>
            <a:srgbClr val="92D050">
              <a:alpha val="9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algn="ctr">
              <a:spcBef>
                <a:spcPct val="0"/>
              </a:spcBef>
            </a:pPr>
            <a:r>
              <a:rPr lang="fa-IR" sz="3200" b="1" dirty="0">
                <a:solidFill>
                  <a:prstClr val="black"/>
                </a:solidFill>
                <a:cs typeface="B Yagut" panose="00000400000000000000" pitchFamily="2" charset="-78"/>
              </a:rPr>
              <a:t> 9- ﻧﺤﻮه اﻳﺠﺎد ﻓﺎﻳﻞ</a:t>
            </a:r>
          </a:p>
        </p:txBody>
      </p:sp>
      <p:sp>
        <p:nvSpPr>
          <p:cNvPr id="5" name="Rectangle 4"/>
          <p:cNvSpPr/>
          <p:nvPr/>
        </p:nvSpPr>
        <p:spPr>
          <a:xfrm>
            <a:off x="5436097" y="5517232"/>
            <a:ext cx="3470822" cy="369332"/>
          </a:xfrm>
          <a:prstGeom prst="rect">
            <a:avLst/>
          </a:prstGeom>
        </p:spPr>
        <p:txBody>
          <a:bodyPr wrap="none">
            <a:spAutoFit/>
          </a:bodyPr>
          <a:lstStyle/>
          <a:p>
            <a:r>
              <a:rPr lang="fa-IR" b="1" dirty="0">
                <a:cs typeface="B Yagut" panose="00000400000000000000" pitchFamily="2" charset="-78"/>
              </a:rPr>
              <a:t>ﺷﻜﻞ ‏٣ </a:t>
            </a:r>
            <a:r>
              <a:rPr lang="fa-IR" b="1" dirty="0" smtClean="0">
                <a:cs typeface="B Yagut" panose="00000400000000000000" pitchFamily="2" charset="-78"/>
              </a:rPr>
              <a:t>- 15- </a:t>
            </a:r>
            <a:r>
              <a:rPr lang="fa-IR" b="1" dirty="0">
                <a:cs typeface="B Yagut" panose="00000400000000000000" pitchFamily="2" charset="-78"/>
              </a:rPr>
              <a:t>اﻳﺠﺎد ﻓﺎﻳﻞ ﺟﺪﻳﺪ در وﻳﻨﺪوز</a:t>
            </a:r>
            <a:endParaRPr lang="en-AU" b="1" dirty="0">
              <a:cs typeface="B Yagut" panose="00000400000000000000" pitchFamily="2" charset="-78"/>
            </a:endParaRPr>
          </a:p>
        </p:txBody>
      </p:sp>
      <p:pic>
        <p:nvPicPr>
          <p:cNvPr id="26" name="Audio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08378449"/>
      </p:ext>
    </p:extLst>
  </p:cSld>
  <p:clrMapOvr>
    <a:masterClrMapping/>
  </p:clrMapOvr>
  <mc:AlternateContent xmlns:mc="http://schemas.openxmlformats.org/markup-compatibility/2006" xmlns:p14="http://schemas.microsoft.com/office/powerpoint/2010/main">
    <mc:Choice Requires="p14">
      <p:transition spd="slow" p14:dur="2000" advTm="32067"/>
    </mc:Choice>
    <mc:Fallback xmlns="">
      <p:transition spd="slow" advTm="32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740539"/>
            <a:ext cx="8424936" cy="3554819"/>
          </a:xfrm>
          <a:prstGeom prst="rect">
            <a:avLst/>
          </a:prstGeom>
        </p:spPr>
        <p:txBody>
          <a:bodyPr wrap="square">
            <a:spAutoFit/>
          </a:bodyPr>
          <a:lstStyle/>
          <a:p>
            <a:pPr marL="457200" indent="-457200" algn="r" rtl="1">
              <a:buFont typeface="Arial" panose="020B0604020202020204" pitchFamily="34" charset="0"/>
              <a:buChar char="•"/>
            </a:pPr>
            <a:r>
              <a:rPr lang="fa-IR" sz="2500" b="1" dirty="0" smtClean="0">
                <a:cs typeface="B Yagut" panose="00000400000000000000" pitchFamily="2" charset="-78"/>
              </a:rPr>
              <a:t> ﺑﺮاي </a:t>
            </a:r>
            <a:r>
              <a:rPr lang="fa-IR" sz="2500" b="1" dirty="0">
                <a:cs typeface="B Yagut" panose="00000400000000000000" pitchFamily="2" charset="-78"/>
              </a:rPr>
              <a:t>ﺗﻐﻴﻴﺮ ﻧﺎم ﻳﻚ ﻓﺎﻳﻞ، ﭘﻮﺷﻪ ﻳﺎ دراﻳﻮ، ﻳﻜﻲ از روش ﻫﺎي زﻳﺮ را اﻧﺠﺎم دﻫﻴﺪ:</a:t>
            </a:r>
          </a:p>
          <a:p>
            <a:pPr algn="r" rtl="1"/>
            <a:r>
              <a:rPr lang="fa-IR" sz="2500" dirty="0" smtClean="0">
                <a:cs typeface="B Yagut" panose="00000400000000000000" pitchFamily="2" charset="-78"/>
              </a:rPr>
              <a:t>  </a:t>
            </a:r>
            <a:r>
              <a:rPr lang="fa-IR" sz="2500" b="1" dirty="0">
                <a:cs typeface="B Yagut" panose="00000400000000000000" pitchFamily="2" charset="-78"/>
              </a:rPr>
              <a:t>روش اول: </a:t>
            </a:r>
            <a:endParaRPr lang="fa-IR" sz="2500" b="1" dirty="0" smtClean="0">
              <a:cs typeface="B Yagut" panose="00000400000000000000" pitchFamily="2" charset="-78"/>
            </a:endParaRPr>
          </a:p>
          <a:p>
            <a:pPr algn="r" rtl="1"/>
            <a:r>
              <a:rPr lang="fa-IR" sz="2500" b="1" dirty="0">
                <a:cs typeface="B Yagut" panose="00000400000000000000" pitchFamily="2" charset="-78"/>
              </a:rPr>
              <a:t> </a:t>
            </a:r>
            <a:r>
              <a:rPr lang="fa-IR" sz="2500" b="1" dirty="0" smtClean="0">
                <a:cs typeface="B Yagut" panose="00000400000000000000" pitchFamily="2" charset="-78"/>
              </a:rPr>
              <a:t>  </a:t>
            </a:r>
            <a:r>
              <a:rPr lang="fa-IR" sz="2500" dirty="0" smtClean="0">
                <a:cs typeface="B Yagut" panose="00000400000000000000" pitchFamily="2" charset="-78"/>
              </a:rPr>
              <a:t>روي </a:t>
            </a:r>
            <a:r>
              <a:rPr lang="fa-IR" sz="2500" dirty="0">
                <a:cs typeface="B Yagut" panose="00000400000000000000" pitchFamily="2" charset="-78"/>
              </a:rPr>
              <a:t>آﻳﻜﻦ ﻣﻮرد ﻧﻈﺮ ﻛﻠﻴﻚ راﺳﺖ ﻛﺮده و </a:t>
            </a:r>
            <a:r>
              <a:rPr lang="fa-IR" sz="2500" dirty="0" smtClean="0">
                <a:cs typeface="B Yagut" panose="00000400000000000000" pitchFamily="2" charset="-78"/>
              </a:rPr>
              <a:t>ﮔﺰﻳﻨﻪ</a:t>
            </a:r>
            <a:r>
              <a:rPr lang="en-US" sz="2500" dirty="0" smtClean="0">
                <a:cs typeface="B Yagut" panose="00000400000000000000" pitchFamily="2" charset="-78"/>
              </a:rPr>
              <a:t>Rename  </a:t>
            </a:r>
            <a:r>
              <a:rPr lang="fa-IR" sz="2500" dirty="0" smtClean="0">
                <a:cs typeface="B Yagut" panose="00000400000000000000" pitchFamily="2" charset="-78"/>
              </a:rPr>
              <a:t> </a:t>
            </a:r>
            <a:r>
              <a:rPr lang="fa-IR" sz="2500" dirty="0">
                <a:cs typeface="B Yagut" panose="00000400000000000000" pitchFamily="2" charset="-78"/>
              </a:rPr>
              <a:t>را انتخاب ﻛﻨﻴﺪ</a:t>
            </a:r>
            <a:r>
              <a:rPr lang="fa-IR" sz="2500" dirty="0" smtClean="0">
                <a:cs typeface="B Yagut" panose="00000400000000000000" pitchFamily="2" charset="-78"/>
              </a:rPr>
              <a:t>.</a:t>
            </a:r>
          </a:p>
          <a:p>
            <a:pPr algn="r" rtl="1"/>
            <a:endParaRPr lang="fa-IR" sz="2500" dirty="0" smtClean="0">
              <a:cs typeface="B Yagut" panose="00000400000000000000" pitchFamily="2" charset="-78"/>
            </a:endParaRPr>
          </a:p>
          <a:p>
            <a:pPr algn="r" rtl="1"/>
            <a:r>
              <a:rPr lang="fa-IR" sz="2500" b="1" dirty="0">
                <a:cs typeface="B Yagut" panose="00000400000000000000" pitchFamily="2" charset="-78"/>
              </a:rPr>
              <a:t>  روش دوم</a:t>
            </a:r>
            <a:r>
              <a:rPr lang="fa-IR" sz="2500" b="1" dirty="0" smtClean="0">
                <a:cs typeface="B Yagut" panose="00000400000000000000" pitchFamily="2" charset="-78"/>
              </a:rPr>
              <a:t>:</a:t>
            </a:r>
          </a:p>
          <a:p>
            <a:pPr algn="r" rtl="1"/>
            <a:r>
              <a:rPr lang="fa-IR" sz="2500" b="1" dirty="0">
                <a:cs typeface="B Yagut" panose="00000400000000000000" pitchFamily="2" charset="-78"/>
              </a:rPr>
              <a:t> </a:t>
            </a:r>
            <a:r>
              <a:rPr lang="fa-IR" sz="2500" b="1" dirty="0" smtClean="0">
                <a:cs typeface="B Yagut" panose="00000400000000000000" pitchFamily="2" charset="-78"/>
              </a:rPr>
              <a:t>   </a:t>
            </a:r>
            <a:r>
              <a:rPr lang="fa-IR" sz="2500" dirty="0">
                <a:cs typeface="B Yagut" panose="00000400000000000000" pitchFamily="2" charset="-78"/>
              </a:rPr>
              <a:t>ﭘﺲ از اﻧﺘﺨﺎب آﻳﻜﻦ ﻣﻮرد ﻧﻈﺮ، ﻛﻠﻴﺪ </a:t>
            </a:r>
            <a:r>
              <a:rPr lang="en-US" sz="2500" dirty="0"/>
              <a:t>F2</a:t>
            </a:r>
            <a:r>
              <a:rPr lang="fa-IR" sz="2500" dirty="0" smtClean="0">
                <a:cs typeface="B Yagut" panose="00000400000000000000" pitchFamily="2" charset="-78"/>
              </a:rPr>
              <a:t>  </a:t>
            </a:r>
            <a:r>
              <a:rPr lang="fa-IR" sz="2500" dirty="0">
                <a:cs typeface="B Yagut" panose="00000400000000000000" pitchFamily="2" charset="-78"/>
              </a:rPr>
              <a:t>را ﻓﺸﺎر دﻫﻴﺪ</a:t>
            </a:r>
            <a:r>
              <a:rPr lang="fa-IR" sz="2500" dirty="0" smtClean="0">
                <a:cs typeface="B Yagut" panose="00000400000000000000" pitchFamily="2" charset="-78"/>
              </a:rPr>
              <a:t>.</a:t>
            </a:r>
          </a:p>
          <a:p>
            <a:pPr algn="r" rtl="1"/>
            <a:endParaRPr lang="fa-IR" sz="2500" dirty="0" smtClean="0">
              <a:cs typeface="B Yagut" panose="00000400000000000000" pitchFamily="2" charset="-78"/>
            </a:endParaRPr>
          </a:p>
          <a:p>
            <a:pPr algn="r" rtl="1"/>
            <a:r>
              <a:rPr lang="fa-IR" sz="2500" b="1" dirty="0">
                <a:cs typeface="B Yagut" panose="00000400000000000000" pitchFamily="2" charset="-78"/>
              </a:rPr>
              <a:t>  </a:t>
            </a:r>
            <a:endParaRPr lang="fa-IR" sz="2500" dirty="0">
              <a:cs typeface="B Yagut" panose="00000400000000000000" pitchFamily="2" charset="-78"/>
            </a:endParaRPr>
          </a:p>
        </p:txBody>
      </p:sp>
      <p:sp>
        <p:nvSpPr>
          <p:cNvPr id="3" name="Rectangle 2"/>
          <p:cNvSpPr/>
          <p:nvPr/>
        </p:nvSpPr>
        <p:spPr>
          <a:xfrm>
            <a:off x="755576" y="674228"/>
            <a:ext cx="7726719" cy="584775"/>
          </a:xfrm>
          <a:prstGeom prst="rect">
            <a:avLst/>
          </a:prstGeom>
          <a:solidFill>
            <a:srgbClr val="92D050">
              <a:alpha val="9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algn="ctr">
              <a:spcBef>
                <a:spcPct val="0"/>
              </a:spcBef>
            </a:pPr>
            <a:r>
              <a:rPr lang="fa-IR" sz="3200" b="1" dirty="0">
                <a:solidFill>
                  <a:prstClr val="black"/>
                </a:solidFill>
                <a:cs typeface="B Yagut" panose="00000400000000000000" pitchFamily="2" charset="-78"/>
              </a:rPr>
              <a:t>10- ﺗﻐﻴﻴﺮ ﻧﺎم ﻓﺎﻳﻞ ﻫﺎ، ﭘﻮﺷﻪ ﻫﺎ و دراﻳﻮﻫﺎ</a:t>
            </a:r>
          </a:p>
        </p:txBody>
      </p:sp>
      <p:sp>
        <p:nvSpPr>
          <p:cNvPr id="4" name="Rectangle 3"/>
          <p:cNvSpPr/>
          <p:nvPr/>
        </p:nvSpPr>
        <p:spPr>
          <a:xfrm>
            <a:off x="1625371" y="5119237"/>
            <a:ext cx="6705010" cy="477054"/>
          </a:xfrm>
          <a:prstGeom prst="rect">
            <a:avLst/>
          </a:prstGeom>
        </p:spPr>
        <p:txBody>
          <a:bodyPr wrap="square">
            <a:spAutoFit/>
          </a:bodyPr>
          <a:lstStyle/>
          <a:p>
            <a:pPr marL="342900" indent="-342900" algn="just" rtl="1">
              <a:buFont typeface="Wingdings" panose="05000000000000000000" pitchFamily="2" charset="2"/>
              <a:buChar char="ü"/>
            </a:pPr>
            <a:r>
              <a:rPr lang="fa-IR" sz="2500" dirty="0" smtClean="0">
                <a:cs typeface="B Yagut" panose="00000400000000000000" pitchFamily="2" charset="-78"/>
              </a:rPr>
              <a:t>اﮔﺮ </a:t>
            </a:r>
            <a:r>
              <a:rPr lang="fa-IR" sz="2500" dirty="0">
                <a:cs typeface="B Yagut" panose="00000400000000000000" pitchFamily="2" charset="-78"/>
              </a:rPr>
              <a:t>از ﺗﻐﻴﻴﺮ ﻧﺎم ﻣﻨﺼﺮف ﺷﺪﻳﺪ، ﻛﻠﻴﺪ </a:t>
            </a:r>
            <a:r>
              <a:rPr lang="en-AU" sz="2500" dirty="0">
                <a:cs typeface="B Yagut" panose="00000400000000000000" pitchFamily="2" charset="-78"/>
              </a:rPr>
              <a:t>ESC </a:t>
            </a:r>
            <a:r>
              <a:rPr lang="fa-IR" sz="2500" dirty="0">
                <a:cs typeface="B Yagut" panose="00000400000000000000" pitchFamily="2" charset="-78"/>
              </a:rPr>
              <a:t>را ﻓﺸﺎر دﻫﻴﺪ.</a:t>
            </a:r>
          </a:p>
        </p:txBody>
      </p:sp>
      <p:sp>
        <p:nvSpPr>
          <p:cNvPr id="6" name="Rounded Rectangular Callout 5"/>
          <p:cNvSpPr/>
          <p:nvPr/>
        </p:nvSpPr>
        <p:spPr>
          <a:xfrm>
            <a:off x="7679275" y="4615419"/>
            <a:ext cx="648072" cy="369332"/>
          </a:xfrm>
          <a:prstGeom prst="wedgeRoundRectCallou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a-IR" dirty="0" smtClean="0"/>
              <a:t>نکته</a:t>
            </a:r>
            <a:endParaRPr lang="en-US" dirty="0"/>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83686458"/>
      </p:ext>
    </p:extLst>
  </p:cSld>
  <p:clrMapOvr>
    <a:masterClrMapping/>
  </p:clrMapOvr>
  <mc:AlternateContent xmlns:mc="http://schemas.openxmlformats.org/markup-compatibility/2006" xmlns:p14="http://schemas.microsoft.com/office/powerpoint/2010/main">
    <mc:Choice Requires="p14">
      <p:transition spd="slow" p14:dur="2000" advTm="35941"/>
    </mc:Choice>
    <mc:Fallback xmlns="">
      <p:transition spd="slow" advTm="35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540" y="1010427"/>
            <a:ext cx="8136904" cy="5524405"/>
          </a:xfrm>
        </p:spPr>
        <p:txBody>
          <a:bodyPr>
            <a:normAutofit fontScale="85000" lnSpcReduction="20000"/>
          </a:bodyPr>
          <a:lstStyle/>
          <a:p>
            <a:pPr algn="just" rtl="1"/>
            <a:r>
              <a:rPr lang="fa-IR" sz="2800" dirty="0">
                <a:cs typeface="B Yagut" panose="00000400000000000000" pitchFamily="2" charset="-78"/>
              </a:rPr>
              <a:t>ﻗﺒﻞ ازﻋﻤﻠﻴﺎﺗﻲ ﻧﻈﻴﺮ ﺗﻐﻴﻴﺮ ﻧﺎم، ﻛﭙﻲ، اﻧﺘﻘﺎل، ﺣﺬف و ... ، ﺑﺎﻳﺪ ﻓﺎﻳﻞ ﻳﺎ ﭘﻮﺷﻪ ﻣﻮرد ﻧﻈﺮ را اﻧﺘﺨﺎب ﻛﻨﻴﺪ. </a:t>
            </a:r>
          </a:p>
          <a:p>
            <a:pPr marL="0" indent="0" algn="ctr" rtl="1">
              <a:buNone/>
            </a:pPr>
            <a:r>
              <a:rPr lang="fa-IR" sz="2700" b="1" dirty="0" smtClean="0">
                <a:cs typeface="B Yagut" panose="00000400000000000000" pitchFamily="2" charset="-78"/>
              </a:rPr>
              <a:t>در </a:t>
            </a:r>
            <a:r>
              <a:rPr lang="fa-IR" sz="2700" b="1" dirty="0">
                <a:cs typeface="B Yagut" panose="00000400000000000000" pitchFamily="2" charset="-78"/>
              </a:rPr>
              <a:t>اﻳﻨﺠﺎ ﺑﺎ روش ﻫﺎي ﻣﺨﺘﻠﻒ اﻧﺘﺨﺎب آﺷﻨﺎ ﻣﻲ ﺷﻮﻳﺪ:</a:t>
            </a:r>
          </a:p>
          <a:p>
            <a:pPr marL="0" indent="0" algn="just" rtl="1">
              <a:buNone/>
            </a:pPr>
            <a:r>
              <a:rPr lang="fa-IR" sz="2700" dirty="0">
                <a:cs typeface="B Yagut" panose="00000400000000000000" pitchFamily="2" charset="-78"/>
              </a:rPr>
              <a:t>1</a:t>
            </a:r>
            <a:r>
              <a:rPr lang="fa-IR" sz="2700" dirty="0" smtClean="0">
                <a:cs typeface="B Yagut" panose="00000400000000000000" pitchFamily="2" charset="-78"/>
              </a:rPr>
              <a:t>) </a:t>
            </a:r>
            <a:r>
              <a:rPr lang="fa-IR" sz="2700" b="1" dirty="0">
                <a:cs typeface="B Yagut" panose="00000400000000000000" pitchFamily="2" charset="-78"/>
              </a:rPr>
              <a:t>اﻧﺘﺨﺎب ﺗﻜﻲ:</a:t>
            </a:r>
          </a:p>
          <a:p>
            <a:pPr algn="just" rtl="1"/>
            <a:r>
              <a:rPr lang="fa-IR" sz="2800" dirty="0">
                <a:cs typeface="B Yagut" panose="00000400000000000000" pitchFamily="2" charset="-78"/>
              </a:rPr>
              <a:t>ﺑﺮاي اﻧﺘﺨﺎب ﻳﻚ ﻓﺎﻳﻞ ﻳﺎ ﭘﻮﺷﻪ، ﻛﺎﻓﻲ اﺳﺖ روي آن ﻛﻠﻴﻚ ﻛﻨﻴﺪ.</a:t>
            </a:r>
          </a:p>
          <a:p>
            <a:pPr marL="0" indent="0" algn="just" rtl="1">
              <a:buNone/>
            </a:pPr>
            <a:r>
              <a:rPr lang="fa-IR" sz="2700" dirty="0">
                <a:cs typeface="B Yagut" panose="00000400000000000000" pitchFamily="2" charset="-78"/>
              </a:rPr>
              <a:t>2</a:t>
            </a:r>
            <a:r>
              <a:rPr lang="fa-IR" sz="2700" dirty="0" smtClean="0">
                <a:cs typeface="B Yagut" panose="00000400000000000000" pitchFamily="2" charset="-78"/>
              </a:rPr>
              <a:t>) </a:t>
            </a:r>
            <a:r>
              <a:rPr lang="fa-IR" sz="2700" b="1" dirty="0">
                <a:cs typeface="B Yagut" panose="00000400000000000000" pitchFamily="2" charset="-78"/>
              </a:rPr>
              <a:t>اﻧﺘﺨﺎب ﮔﺮوﻫﻲ:</a:t>
            </a:r>
          </a:p>
          <a:p>
            <a:pPr algn="just" rtl="1"/>
            <a:r>
              <a:rPr lang="fa-IR" sz="2800" dirty="0">
                <a:cs typeface="B Yagut" panose="00000400000000000000" pitchFamily="2" charset="-78"/>
              </a:rPr>
              <a:t>ﺑﺎ درگ ﻛﺮدن ﻣﺎوس روي ﻣﺤﺪوده اي از ﻓﺎﻳﻞ ﻫﺎ و ﭘﻮﺷﻪ ﻫﺎ، ﻣﻮاردي ﻛﻪ درون ﻛﺎدر ﻗﺮار ﻣﻲ ﮔﻴﺮﻧﺪ، اﻧﺘﺨﺎب ﻣﻲ ﺷﻮﻧﺪ. </a:t>
            </a:r>
          </a:p>
          <a:p>
            <a:pPr algn="just" rtl="1"/>
            <a:r>
              <a:rPr lang="fa-IR" sz="2800" dirty="0">
                <a:cs typeface="B Yagut" panose="00000400000000000000" pitchFamily="2" charset="-78"/>
              </a:rPr>
              <a:t>ﺑﺮاي اﻧﺘﺨﺎب ﻓﺎﻳﻞ ﻫﺎ ﻳﺎ ﭘﻮﺷﻪ ﻫﺎي ﻣﺘﻮاﻟﻲ (ﭘﺸﺖ ﺳﺮﻫﻢ)، روي اوﻟﻴﻦ ﻣﻮرد ﻛﻠﻴﻚ ﻛﻨﻴﺪ</a:t>
            </a:r>
            <a:r>
              <a:rPr lang="fa-IR" sz="2800" dirty="0" smtClean="0">
                <a:cs typeface="B Yagut" panose="00000400000000000000" pitchFamily="2" charset="-78"/>
              </a:rPr>
              <a:t>.</a:t>
            </a:r>
          </a:p>
          <a:p>
            <a:pPr algn="just" rtl="1"/>
            <a:r>
              <a:rPr lang="fa-IR" sz="2800" dirty="0" smtClean="0">
                <a:cs typeface="B Yagut" panose="00000400000000000000" pitchFamily="2" charset="-78"/>
              </a:rPr>
              <a:t>ﺳﭙﺲ </a:t>
            </a:r>
            <a:r>
              <a:rPr lang="fa-IR" sz="2800" dirty="0">
                <a:cs typeface="B Yagut" panose="00000400000000000000" pitchFamily="2" charset="-78"/>
              </a:rPr>
              <a:t>ﻛﻠﻴﺪ </a:t>
            </a:r>
            <a:r>
              <a:rPr lang="en-AU" sz="2800" dirty="0">
                <a:cs typeface="B Yagut" panose="00000400000000000000" pitchFamily="2" charset="-78"/>
              </a:rPr>
              <a:t>Shift </a:t>
            </a:r>
            <a:r>
              <a:rPr lang="fa-IR" sz="2800" dirty="0">
                <a:cs typeface="B Yagut" panose="00000400000000000000" pitchFamily="2" charset="-78"/>
              </a:rPr>
              <a:t>را ﭘﺎﻳﻴﻦ ﻧﮕﻪ داﺷﺘﻪ و روي ﻣﻮرد آﺧﺮ ﻛﻠﻴﻚ ﻛﻨﻴﺪ ﻳﺎ ﺑﺎ ﻛﻠﻴﺪﻫﺎي ﺟﻬﺖ دار ﺣﺮﻛﺖ ﻛﻨﻴﺪ ﺗﺎ ﻓﺎﻳﻞ ﻫﺎ اﻧﺘﺨﺎب ﺷﻮﻧﺪ (ﺷﻜﻞ‏</a:t>
            </a:r>
            <a:r>
              <a:rPr lang="fa-IR" sz="2800" dirty="0" smtClean="0">
                <a:cs typeface="B Yagut" panose="00000400000000000000" pitchFamily="2" charset="-78"/>
              </a:rPr>
              <a:t>٣-16).</a:t>
            </a:r>
            <a:endParaRPr lang="fa-IR" sz="2800" dirty="0">
              <a:cs typeface="B Yagut" panose="00000400000000000000" pitchFamily="2" charset="-78"/>
            </a:endParaRPr>
          </a:p>
          <a:p>
            <a:pPr algn="just" rtl="1"/>
            <a:endParaRPr lang="fa-IR" sz="2700" dirty="0" smtClean="0">
              <a:cs typeface="B Yagut" panose="00000400000000000000" pitchFamily="2" charset="-78"/>
            </a:endParaRPr>
          </a:p>
          <a:p>
            <a:pPr algn="just" rtl="1"/>
            <a:r>
              <a:rPr lang="fa-IR" sz="2700" dirty="0">
                <a:cs typeface="B Yagut" panose="00000400000000000000" pitchFamily="2" charset="-78"/>
              </a:rPr>
              <a:t>اﮔﺮ </a:t>
            </a:r>
            <a:r>
              <a:rPr lang="fa-IR" sz="2800" dirty="0">
                <a:cs typeface="B Yagut" panose="00000400000000000000" pitchFamily="2" charset="-78"/>
              </a:rPr>
              <a:t>ﻓﺎﻳﻞ ﻫﺎ ﻳﺎ ﭘﻮﺷﻪ ﻫﺎي ﻣﻮرد ﻧﻈﺮ ﻏﻴﺮ ﻣﺘﻮاﻟﻲ (ﭘﺮاﻛﻨﺪه) ﻫﺴﺘﻨﺪ، روي ﻣﻮرد اول ﻛﻠﻴﻚ ﻛﻨﻴﺪ. ﺳﭙﺲ ﻛﻠﻴﺪ </a:t>
            </a:r>
            <a:r>
              <a:rPr lang="en-AU" sz="2800" dirty="0">
                <a:cs typeface="B Yagut" panose="00000400000000000000" pitchFamily="2" charset="-78"/>
              </a:rPr>
              <a:t>Ctrl </a:t>
            </a:r>
            <a:r>
              <a:rPr lang="fa-IR" sz="2800" dirty="0">
                <a:cs typeface="B Yagut" panose="00000400000000000000" pitchFamily="2" charset="-78"/>
              </a:rPr>
              <a:t>را ﭘﺎﻳﻴﻦ ﻧﮕﻪ داﺷﺘﻪ و روي ﺳﺎﻳﺮ ﻣﻮارد ﻛﻠﻴﻚ ﻛﻨﻴﺪ</a:t>
            </a:r>
            <a:r>
              <a:rPr lang="en-US" sz="2800" dirty="0">
                <a:cs typeface="B Yagut" panose="00000400000000000000" pitchFamily="2" charset="-78"/>
              </a:rPr>
              <a:t>.</a:t>
            </a:r>
            <a:r>
              <a:rPr lang="fa-IR" sz="2800" dirty="0">
                <a:cs typeface="B Yagut" panose="00000400000000000000" pitchFamily="2" charset="-78"/>
              </a:rPr>
              <a:t> (ﺷﻜﻞ‏ </a:t>
            </a:r>
            <a:r>
              <a:rPr lang="fa-IR" sz="2800" dirty="0" smtClean="0">
                <a:cs typeface="B Yagut" panose="00000400000000000000" pitchFamily="2" charset="-78"/>
              </a:rPr>
              <a:t>٣-17).</a:t>
            </a:r>
            <a:endParaRPr lang="fa-IR" sz="2800" dirty="0">
              <a:cs typeface="B Yagut" panose="00000400000000000000" pitchFamily="2" charset="-78"/>
            </a:endParaRPr>
          </a:p>
          <a:p>
            <a:pPr algn="just" rtl="1"/>
            <a:endParaRPr lang="fa-IR" sz="2500" dirty="0" smtClean="0">
              <a:cs typeface="B Yagut" panose="00000400000000000000" pitchFamily="2" charset="-78"/>
            </a:endParaRPr>
          </a:p>
          <a:p>
            <a:pPr algn="just" rtl="1"/>
            <a:endParaRPr lang="fa-IR" sz="2500" dirty="0">
              <a:cs typeface="B Yagut" panose="00000400000000000000" pitchFamily="2" charset="-78"/>
            </a:endParaRPr>
          </a:p>
          <a:p>
            <a:pPr algn="just" rtl="1"/>
            <a:endParaRPr lang="fa-IR" sz="2500" dirty="0">
              <a:cs typeface="B Yagut" panose="00000400000000000000" pitchFamily="2" charset="-78"/>
            </a:endParaRPr>
          </a:p>
          <a:p>
            <a:pPr algn="just" rtl="1"/>
            <a:endParaRPr lang="fa-IR" sz="2500" dirty="0" smtClean="0">
              <a:cs typeface="B Yagut" panose="00000400000000000000" pitchFamily="2" charset="-78"/>
            </a:endParaRPr>
          </a:p>
          <a:p>
            <a:pPr algn="r" rtl="1"/>
            <a:endParaRPr lang="en-AU" dirty="0">
              <a:cs typeface="B Yagut" panose="00000400000000000000" pitchFamily="2" charset="-78"/>
            </a:endParaRPr>
          </a:p>
        </p:txBody>
      </p:sp>
      <p:sp>
        <p:nvSpPr>
          <p:cNvPr id="2" name="Rectangle 1"/>
          <p:cNvSpPr/>
          <p:nvPr/>
        </p:nvSpPr>
        <p:spPr>
          <a:xfrm>
            <a:off x="611560" y="425652"/>
            <a:ext cx="7776864" cy="584775"/>
          </a:xfrm>
          <a:prstGeom prst="rect">
            <a:avLst/>
          </a:prstGeom>
          <a:solidFill>
            <a:srgbClr val="92D050">
              <a:alpha val="9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algn="ctr">
              <a:spcBef>
                <a:spcPct val="0"/>
              </a:spcBef>
            </a:pPr>
            <a:r>
              <a:rPr lang="fa-IR" sz="3200" b="1" dirty="0">
                <a:solidFill>
                  <a:prstClr val="black"/>
                </a:solidFill>
                <a:cs typeface="B Yagut" panose="00000400000000000000" pitchFamily="2" charset="-78"/>
              </a:rPr>
              <a:t>11- اﻧﺘﺨﺎب ﻓﺎﻳﻞ ﻫﺎ و ﭘﻮﺷﻪ ﻫﺎ</a:t>
            </a:r>
          </a:p>
        </p:txBody>
      </p:sp>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86771615"/>
      </p:ext>
    </p:extLst>
  </p:cSld>
  <p:clrMapOvr>
    <a:masterClrMapping/>
  </p:clrMapOvr>
  <mc:AlternateContent xmlns:mc="http://schemas.openxmlformats.org/markup-compatibility/2006" xmlns:p14="http://schemas.microsoft.com/office/powerpoint/2010/main">
    <mc:Choice Requires="p14">
      <p:transition spd="slow" p14:dur="2000" advTm="18062"/>
    </mc:Choice>
    <mc:Fallback xmlns="">
      <p:transition spd="slow" advTm="18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fa-IR" dirty="0"/>
          </a:p>
          <a:p>
            <a:endParaRPr lang="fa-IR" dirty="0"/>
          </a:p>
          <a:p>
            <a:endParaRPr lang="en-AU" dirty="0"/>
          </a:p>
        </p:txBody>
      </p:sp>
      <p:sp>
        <p:nvSpPr>
          <p:cNvPr id="5" name="Rectangle 4"/>
          <p:cNvSpPr/>
          <p:nvPr/>
        </p:nvSpPr>
        <p:spPr>
          <a:xfrm>
            <a:off x="3203848" y="3141390"/>
            <a:ext cx="3445174" cy="369332"/>
          </a:xfrm>
          <a:prstGeom prst="rect">
            <a:avLst/>
          </a:prstGeom>
        </p:spPr>
        <p:txBody>
          <a:bodyPr wrap="none">
            <a:spAutoFit/>
          </a:bodyPr>
          <a:lstStyle/>
          <a:p>
            <a:r>
              <a:rPr lang="fa-IR" b="1" dirty="0">
                <a:cs typeface="B Yagut" panose="00000400000000000000" pitchFamily="2" charset="-78"/>
              </a:rPr>
              <a:t>ﺷﻜﻞ ‏٣ </a:t>
            </a:r>
            <a:r>
              <a:rPr lang="fa-IR" b="1" dirty="0" smtClean="0">
                <a:cs typeface="B Yagut" panose="00000400000000000000" pitchFamily="2" charset="-78"/>
              </a:rPr>
              <a:t>-16- </a:t>
            </a:r>
            <a:r>
              <a:rPr lang="ar-SA" b="1" dirty="0" smtClean="0">
                <a:cs typeface="B Yagut" panose="00000400000000000000" pitchFamily="2" charset="-78"/>
              </a:rPr>
              <a:t>اﻧﺘﺨﺎب </a:t>
            </a:r>
            <a:r>
              <a:rPr lang="ar-SA" b="1" dirty="0">
                <a:cs typeface="B Yagut" panose="00000400000000000000" pitchFamily="2" charset="-78"/>
              </a:rPr>
              <a:t>ﭘﻮﺷﻪ ﻫﺎي ﻣﺘﻮاﻟﻲ</a:t>
            </a:r>
            <a:endParaRPr lang="en-AU" b="1" dirty="0">
              <a:cs typeface="B Yagut" panose="00000400000000000000" pitchFamily="2" charset="-78"/>
            </a:endParaRPr>
          </a:p>
        </p:txBody>
      </p:sp>
      <p:sp>
        <p:nvSpPr>
          <p:cNvPr id="6" name="Rectangle 5"/>
          <p:cNvSpPr/>
          <p:nvPr/>
        </p:nvSpPr>
        <p:spPr>
          <a:xfrm>
            <a:off x="3347864" y="6046353"/>
            <a:ext cx="3698448" cy="369332"/>
          </a:xfrm>
          <a:prstGeom prst="rect">
            <a:avLst/>
          </a:prstGeom>
        </p:spPr>
        <p:txBody>
          <a:bodyPr wrap="none">
            <a:spAutoFit/>
          </a:bodyPr>
          <a:lstStyle/>
          <a:p>
            <a:r>
              <a:rPr lang="fa-IR" b="1" dirty="0">
                <a:cs typeface="B Yagut" panose="00000400000000000000" pitchFamily="2" charset="-78"/>
              </a:rPr>
              <a:t>ﺷﻜﻞ ‏٣ </a:t>
            </a:r>
            <a:r>
              <a:rPr lang="fa-IR" b="1" dirty="0" smtClean="0">
                <a:cs typeface="B Yagut" panose="00000400000000000000" pitchFamily="2" charset="-78"/>
              </a:rPr>
              <a:t>-17- </a:t>
            </a:r>
            <a:r>
              <a:rPr lang="ar-SA" b="1" dirty="0" smtClean="0">
                <a:cs typeface="B Yagut" panose="00000400000000000000" pitchFamily="2" charset="-78"/>
              </a:rPr>
              <a:t>اﻧﺘﺨﺎب </a:t>
            </a:r>
            <a:r>
              <a:rPr lang="ar-SA" b="1" dirty="0">
                <a:cs typeface="B Yagut" panose="00000400000000000000" pitchFamily="2" charset="-78"/>
              </a:rPr>
              <a:t>ﭘﻮﺷﻪ ﻫﺎي ﻏﻴﺮ ﻣﺘﻮاﻟﻲ</a:t>
            </a:r>
            <a:endParaRPr lang="en-AU" b="1" dirty="0">
              <a:cs typeface="B Yagut" panose="00000400000000000000" pitchFamily="2" charset="-78"/>
            </a:endParaRPr>
          </a:p>
        </p:txBody>
      </p:sp>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7711" y="188640"/>
            <a:ext cx="5000625"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248" y="3510722"/>
            <a:ext cx="478155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08988269"/>
      </p:ext>
    </p:extLst>
  </p:cSld>
  <p:clrMapOvr>
    <a:masterClrMapping/>
  </p:clrMapOvr>
  <mc:AlternateContent xmlns:mc="http://schemas.openxmlformats.org/markup-compatibility/2006" xmlns:p14="http://schemas.microsoft.com/office/powerpoint/2010/main">
    <mc:Choice Requires="p14">
      <p:transition spd="slow" p14:dur="2000" advTm="73934"/>
    </mc:Choice>
    <mc:Fallback xmlns="">
      <p:transition spd="slow" advTm="73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340768"/>
            <a:ext cx="8424936" cy="5066692"/>
          </a:xfrm>
        </p:spPr>
        <p:txBody>
          <a:bodyPr>
            <a:normAutofit lnSpcReduction="10000"/>
          </a:bodyPr>
          <a:lstStyle/>
          <a:p>
            <a:pPr marL="0" indent="0" algn="r" rtl="1">
              <a:buNone/>
            </a:pPr>
            <a:r>
              <a:rPr lang="fa-IR" sz="2500" dirty="0" smtClean="0">
                <a:cs typeface="B Yagut" panose="00000400000000000000" pitchFamily="2" charset="-78"/>
              </a:rPr>
              <a:t> ﺑﺮاي </a:t>
            </a:r>
            <a:r>
              <a:rPr lang="fa-IR" sz="2500" dirty="0">
                <a:cs typeface="B Yagut" panose="00000400000000000000" pitchFamily="2" charset="-78"/>
              </a:rPr>
              <a:t>ﻛﭙﻲ ﻛﺮدن </a:t>
            </a:r>
            <a:r>
              <a:rPr lang="fa-IR" sz="2500" dirty="0" smtClean="0">
                <a:cs typeface="B Yagut" panose="00000400000000000000" pitchFamily="2" charset="-78"/>
              </a:rPr>
              <a:t>ﻓﺎﻳﻞ </a:t>
            </a:r>
            <a:r>
              <a:rPr lang="fa-IR" sz="2500" dirty="0">
                <a:cs typeface="B Yagut" panose="00000400000000000000" pitchFamily="2" charset="-78"/>
              </a:rPr>
              <a:t>ﻫﺎ و ﭘﻮﺷﻪ ﻫﺎ، ﭘﺲ از اﻧﺘﺨﺎب ﻓﺎﻳﻞ ﻳﺎ ﭘﻮﺷﻪ ي </a:t>
            </a:r>
            <a:r>
              <a:rPr lang="fa-IR" sz="2500" dirty="0" smtClean="0">
                <a:cs typeface="B Yagut" panose="00000400000000000000" pitchFamily="2" charset="-78"/>
              </a:rPr>
              <a:t>ﻣﻮرد</a:t>
            </a:r>
          </a:p>
          <a:p>
            <a:pPr marL="0" indent="0" algn="r" rtl="1">
              <a:buNone/>
            </a:pPr>
            <a:r>
              <a:rPr lang="fa-IR" sz="2500" dirty="0">
                <a:cs typeface="B Yagut" panose="00000400000000000000" pitchFamily="2" charset="-78"/>
              </a:rPr>
              <a:t> </a:t>
            </a:r>
            <a:r>
              <a:rPr lang="fa-IR" sz="2500" dirty="0" smtClean="0">
                <a:cs typeface="B Yagut" panose="00000400000000000000" pitchFamily="2" charset="-78"/>
              </a:rPr>
              <a:t>  </a:t>
            </a:r>
            <a:r>
              <a:rPr lang="fa-IR" sz="2500" dirty="0">
                <a:cs typeface="B Yagut" panose="00000400000000000000" pitchFamily="2" charset="-78"/>
              </a:rPr>
              <a:t>ﻧﻈﺮ، ﻳﻜﻲ از روش ﻫﺎي زﻳﺮ را اﻧﺠﺎم </a:t>
            </a:r>
            <a:r>
              <a:rPr lang="fa-IR" sz="2500" dirty="0" smtClean="0">
                <a:cs typeface="B Yagut" panose="00000400000000000000" pitchFamily="2" charset="-78"/>
              </a:rPr>
              <a:t>دﻫﻴﺪ:</a:t>
            </a:r>
            <a:endParaRPr lang="fa-IR" sz="2500" dirty="0">
              <a:cs typeface="B Yagut" panose="00000400000000000000" pitchFamily="2" charset="-78"/>
            </a:endParaRPr>
          </a:p>
          <a:p>
            <a:pPr algn="r" rtl="1"/>
            <a:r>
              <a:rPr lang="fa-IR" sz="2500" b="1" dirty="0">
                <a:cs typeface="B Yagut" panose="00000400000000000000" pitchFamily="2" charset="-78"/>
              </a:rPr>
              <a:t> روش اول:</a:t>
            </a:r>
          </a:p>
          <a:p>
            <a:pPr marL="0" indent="0" algn="r" rtl="1">
              <a:buNone/>
            </a:pPr>
            <a:r>
              <a:rPr lang="fa-IR" sz="2500" dirty="0">
                <a:cs typeface="B Yagut" panose="00000400000000000000" pitchFamily="2" charset="-78"/>
              </a:rPr>
              <a:t> </a:t>
            </a:r>
            <a:r>
              <a:rPr lang="fa-IR" sz="2500" dirty="0" smtClean="0">
                <a:cs typeface="B Yagut" panose="00000400000000000000" pitchFamily="2" charset="-78"/>
              </a:rPr>
              <a:t>  1- روي </a:t>
            </a:r>
            <a:r>
              <a:rPr lang="fa-IR" sz="2500" dirty="0">
                <a:cs typeface="B Yagut" panose="00000400000000000000" pitchFamily="2" charset="-78"/>
              </a:rPr>
              <a:t>ﻓﺎﻳﻞ ﻳﺎ ﭘﻮﺷﻪ ﻛﻠﻴﻚ راﺳﺖ ﻛﺮده و </a:t>
            </a:r>
            <a:r>
              <a:rPr lang="fa-IR" sz="2500" dirty="0" smtClean="0">
                <a:cs typeface="B Yagut" panose="00000400000000000000" pitchFamily="2" charset="-78"/>
              </a:rPr>
              <a:t>ﮔﺰﻳﻨﻪ</a:t>
            </a:r>
            <a:r>
              <a:rPr lang="en-AU" sz="2500" dirty="0" smtClean="0">
                <a:cs typeface="B Yagut" panose="00000400000000000000" pitchFamily="2" charset="-78"/>
              </a:rPr>
              <a:t>Copy </a:t>
            </a:r>
            <a:r>
              <a:rPr lang="fa-IR" sz="2500" dirty="0" smtClean="0">
                <a:cs typeface="B Yagut" panose="00000400000000000000" pitchFamily="2" charset="-78"/>
              </a:rPr>
              <a:t> را </a:t>
            </a:r>
            <a:r>
              <a:rPr lang="fa-IR" sz="2500" dirty="0">
                <a:cs typeface="B Yagut" panose="00000400000000000000" pitchFamily="2" charset="-78"/>
              </a:rPr>
              <a:t>اﻧﺘﺨﺎب ﻛﻨﻴﺪ.</a:t>
            </a:r>
          </a:p>
          <a:p>
            <a:pPr marL="0" indent="0" algn="r" rtl="1">
              <a:buNone/>
            </a:pPr>
            <a:r>
              <a:rPr lang="fa-IR" sz="2500" dirty="0">
                <a:cs typeface="B Yagut" panose="00000400000000000000" pitchFamily="2" charset="-78"/>
              </a:rPr>
              <a:t> </a:t>
            </a:r>
            <a:r>
              <a:rPr lang="fa-IR" sz="2500" dirty="0" smtClean="0">
                <a:cs typeface="B Yagut" panose="00000400000000000000" pitchFamily="2" charset="-78"/>
              </a:rPr>
              <a:t>  2 - </a:t>
            </a:r>
            <a:r>
              <a:rPr lang="fa-IR" sz="2500" dirty="0">
                <a:cs typeface="B Yagut" panose="00000400000000000000" pitchFamily="2" charset="-78"/>
              </a:rPr>
              <a:t>در ﻣﻜﺎﻧﻲ ﻛﻪ ﻣﻲ ﺧﻮاﻫﻴﺪ ﻧﺴﺨﻪ اي از ﻓﺎﻳﻞ ﻳﺎ ﭘﻮﺷﻪ ﻣﻮرد ﻧﻈﺮ در </a:t>
            </a:r>
            <a:r>
              <a:rPr lang="fa-IR" sz="2500" dirty="0" smtClean="0">
                <a:cs typeface="B Yagut" panose="00000400000000000000" pitchFamily="2" charset="-78"/>
              </a:rPr>
              <a:t>آن</a:t>
            </a:r>
          </a:p>
          <a:p>
            <a:pPr marL="0" indent="0" algn="r" rtl="1">
              <a:buNone/>
            </a:pPr>
            <a:r>
              <a:rPr lang="fa-IR" sz="2500" dirty="0">
                <a:cs typeface="B Yagut" panose="00000400000000000000" pitchFamily="2" charset="-78"/>
              </a:rPr>
              <a:t> </a:t>
            </a:r>
            <a:r>
              <a:rPr lang="fa-IR" sz="2500" dirty="0" smtClean="0">
                <a:cs typeface="B Yagut" panose="00000400000000000000" pitchFamily="2" charset="-78"/>
              </a:rPr>
              <a:t>       </a:t>
            </a:r>
            <a:r>
              <a:rPr lang="fa-IR" sz="2500" dirty="0">
                <a:cs typeface="B Yagut" panose="00000400000000000000" pitchFamily="2" charset="-78"/>
              </a:rPr>
              <a:t>ﻗﺮار ﮔﻴﺮد (ﭘﻮﺷﻪ ﻣﻘﺼﺪ)، در ﻳﻚ ﻧﺎﺣﻴﻪ ﺧﺎﻟﻲ ﻛﻠﻴﻚ راﺳﺖ ﻛﺮده و </a:t>
            </a:r>
            <a:r>
              <a:rPr lang="fa-IR" sz="2500" dirty="0" smtClean="0">
                <a:cs typeface="B Yagut" panose="00000400000000000000" pitchFamily="2" charset="-78"/>
              </a:rPr>
              <a:t>ﮔﺰﻳﻨﻪ</a:t>
            </a:r>
          </a:p>
          <a:p>
            <a:pPr marL="0" indent="0" algn="r" rtl="1">
              <a:buNone/>
            </a:pPr>
            <a:r>
              <a:rPr lang="fa-IR" sz="2500" dirty="0">
                <a:cs typeface="B Yagut" panose="00000400000000000000" pitchFamily="2" charset="-78"/>
              </a:rPr>
              <a:t> </a:t>
            </a:r>
            <a:r>
              <a:rPr lang="fa-IR" sz="2500" dirty="0" smtClean="0">
                <a:cs typeface="B Yagut" panose="00000400000000000000" pitchFamily="2" charset="-78"/>
              </a:rPr>
              <a:t>     </a:t>
            </a:r>
            <a:r>
              <a:rPr lang="en-AU" sz="2500" dirty="0" smtClean="0">
                <a:cs typeface="B Yagut" panose="00000400000000000000" pitchFamily="2" charset="-78"/>
              </a:rPr>
              <a:t>Paste  </a:t>
            </a:r>
            <a:r>
              <a:rPr lang="fa-IR" sz="2500" dirty="0" smtClean="0">
                <a:cs typeface="B Yagut" panose="00000400000000000000" pitchFamily="2" charset="-78"/>
              </a:rPr>
              <a:t> </a:t>
            </a:r>
            <a:r>
              <a:rPr lang="fa-IR" sz="2500" dirty="0">
                <a:cs typeface="B Yagut" panose="00000400000000000000" pitchFamily="2" charset="-78"/>
              </a:rPr>
              <a:t>اﻧﺘﺨﺎب </a:t>
            </a:r>
            <a:r>
              <a:rPr lang="fa-IR" sz="2500" dirty="0" smtClean="0">
                <a:cs typeface="B Yagut" panose="00000400000000000000" pitchFamily="2" charset="-78"/>
              </a:rPr>
              <a:t>ﻛﻨﻴﺪ(شکل 3-18). </a:t>
            </a:r>
            <a:endParaRPr lang="fa-IR" sz="2500" dirty="0">
              <a:cs typeface="B Yagut" panose="00000400000000000000" pitchFamily="2" charset="-78"/>
            </a:endParaRPr>
          </a:p>
          <a:p>
            <a:pPr algn="r" rtl="1"/>
            <a:r>
              <a:rPr lang="ar-SA" sz="2500" b="1" dirty="0" smtClean="0">
                <a:cs typeface="B Yagut" panose="00000400000000000000" pitchFamily="2" charset="-78"/>
              </a:rPr>
              <a:t>روش </a:t>
            </a:r>
            <a:r>
              <a:rPr lang="fa-IR" sz="2500" b="1" dirty="0" smtClean="0">
                <a:cs typeface="B Yagut" panose="00000400000000000000" pitchFamily="2" charset="-78"/>
              </a:rPr>
              <a:t>دوم :</a:t>
            </a:r>
            <a:endParaRPr lang="en-AU" sz="2500" dirty="0">
              <a:cs typeface="B Yagut" panose="00000400000000000000" pitchFamily="2" charset="-78"/>
            </a:endParaRPr>
          </a:p>
          <a:p>
            <a:pPr marL="0" indent="0" algn="r" rtl="1">
              <a:buNone/>
            </a:pPr>
            <a:r>
              <a:rPr lang="ar-SA" sz="2500" dirty="0" smtClean="0">
                <a:cs typeface="B Yagut" panose="00000400000000000000" pitchFamily="2" charset="-78"/>
              </a:rPr>
              <a:t>١- </a:t>
            </a:r>
            <a:r>
              <a:rPr lang="ar-SA" sz="2500" dirty="0">
                <a:cs typeface="B Yagut" panose="00000400000000000000" pitchFamily="2" charset="-78"/>
              </a:rPr>
              <a:t>در ﻣﺤﻠﻲ ﻛﻪ ﻓﺎﻳﻞ ﻫﺎ و ﭘﻮﺷﻪ ﻫﺎ ﻗﺮار دارﻧﺪ، ﭘﺲ از اﻧﺘﺨﺎب، </a:t>
            </a:r>
            <a:r>
              <a:rPr lang="ar-SA" sz="2500" dirty="0" smtClean="0">
                <a:cs typeface="B Yagut" panose="00000400000000000000" pitchFamily="2" charset="-78"/>
              </a:rPr>
              <a:t>ﻛﻠﻴﺪ</a:t>
            </a:r>
            <a:r>
              <a:rPr lang="fa-IR" sz="2500" dirty="0" smtClean="0">
                <a:cs typeface="B Yagut" panose="00000400000000000000" pitchFamily="2" charset="-78"/>
              </a:rPr>
              <a:t> </a:t>
            </a:r>
            <a:r>
              <a:rPr lang="en-US" sz="2500" dirty="0">
                <a:cs typeface="B Yagut" panose="00000400000000000000" pitchFamily="2" charset="-78"/>
              </a:rPr>
              <a:t>C</a:t>
            </a:r>
            <a:r>
              <a:rPr lang="fa-IR" sz="2500" dirty="0">
                <a:cs typeface="B Yagut" panose="00000400000000000000" pitchFamily="2" charset="-78"/>
              </a:rPr>
              <a:t> +</a:t>
            </a:r>
            <a:r>
              <a:rPr lang="en-US" sz="2500" dirty="0">
                <a:cs typeface="B Yagut" panose="00000400000000000000" pitchFamily="2" charset="-78"/>
              </a:rPr>
              <a:t>Ctrl</a:t>
            </a:r>
            <a:r>
              <a:rPr lang="fa-IR" sz="2500" dirty="0" smtClean="0">
                <a:cs typeface="B Yagut" panose="00000400000000000000" pitchFamily="2" charset="-78"/>
              </a:rPr>
              <a:t>      </a:t>
            </a:r>
          </a:p>
          <a:p>
            <a:pPr marL="0" indent="0" algn="r" rtl="1">
              <a:buNone/>
            </a:pPr>
            <a:r>
              <a:rPr lang="fa-IR" sz="2500" dirty="0">
                <a:cs typeface="B Yagut" panose="00000400000000000000" pitchFamily="2" charset="-78"/>
              </a:rPr>
              <a:t> </a:t>
            </a:r>
            <a:r>
              <a:rPr lang="en-US" sz="2500" dirty="0" smtClean="0">
                <a:cs typeface="B Yagut" panose="00000400000000000000" pitchFamily="2" charset="-78"/>
              </a:rPr>
              <a:t>    </a:t>
            </a:r>
            <a:r>
              <a:rPr lang="ar-SA" sz="2500" dirty="0" smtClean="0">
                <a:cs typeface="B Yagut" panose="00000400000000000000" pitchFamily="2" charset="-78"/>
              </a:rPr>
              <a:t>را </a:t>
            </a:r>
            <a:r>
              <a:rPr lang="ar-SA" sz="2500" dirty="0">
                <a:cs typeface="B Yagut" panose="00000400000000000000" pitchFamily="2" charset="-78"/>
              </a:rPr>
              <a:t>ﻓﺸﺎر دﻫﻴﺪ.</a:t>
            </a:r>
            <a:endParaRPr lang="en-AU" sz="2500" dirty="0">
              <a:cs typeface="B Yagut" panose="00000400000000000000" pitchFamily="2" charset="-78"/>
            </a:endParaRPr>
          </a:p>
          <a:p>
            <a:pPr marL="0" indent="0" algn="r" rtl="1">
              <a:buNone/>
            </a:pPr>
            <a:r>
              <a:rPr lang="en-US" sz="2500" dirty="0">
                <a:cs typeface="B Yagut" panose="00000400000000000000" pitchFamily="2" charset="-78"/>
              </a:rPr>
              <a:t> </a:t>
            </a:r>
            <a:r>
              <a:rPr lang="ar-SA" sz="2500" dirty="0">
                <a:cs typeface="B Yagut" panose="00000400000000000000" pitchFamily="2" charset="-78"/>
              </a:rPr>
              <a:t>٢- در ﻣﻜﺎﻧﻲ ﻛﻪ ﻣﻲ ﺧﻮاﻫﻴﺪ ﻧﺴﺨﻪ اي از ﻓﺎﻳﻞ ﻳﺎ ﭘﻮﺷﻪ ﻣﻮرد ﻧﻈﺮ در آن </a:t>
            </a:r>
            <a:r>
              <a:rPr lang="ar-SA" sz="2500" dirty="0" smtClean="0">
                <a:cs typeface="B Yagut" panose="00000400000000000000" pitchFamily="2" charset="-78"/>
              </a:rPr>
              <a:t>ﻗﺮار</a:t>
            </a:r>
            <a:endParaRPr lang="en-US" sz="2500" dirty="0" smtClean="0">
              <a:cs typeface="B Yagut" panose="00000400000000000000" pitchFamily="2" charset="-78"/>
            </a:endParaRPr>
          </a:p>
          <a:p>
            <a:pPr marL="0" indent="0" algn="r" rtl="1">
              <a:buNone/>
            </a:pPr>
            <a:r>
              <a:rPr lang="en-US" sz="2500" dirty="0">
                <a:cs typeface="B Yagut" panose="00000400000000000000" pitchFamily="2" charset="-78"/>
              </a:rPr>
              <a:t> </a:t>
            </a:r>
            <a:r>
              <a:rPr lang="en-US" sz="2500" dirty="0" smtClean="0">
                <a:cs typeface="B Yagut" panose="00000400000000000000" pitchFamily="2" charset="-78"/>
              </a:rPr>
              <a:t>  </a:t>
            </a:r>
            <a:r>
              <a:rPr lang="ar-SA" sz="2500" dirty="0" smtClean="0">
                <a:cs typeface="B Yagut" panose="00000400000000000000" pitchFamily="2" charset="-78"/>
              </a:rPr>
              <a:t> </a:t>
            </a:r>
            <a:r>
              <a:rPr lang="ar-SA" sz="2500" dirty="0">
                <a:cs typeface="B Yagut" panose="00000400000000000000" pitchFamily="2" charset="-78"/>
              </a:rPr>
              <a:t>ﮔﻴﺮد، </a:t>
            </a:r>
            <a:r>
              <a:rPr lang="ar-SA" sz="2500" dirty="0" smtClean="0">
                <a:cs typeface="B Yagut" panose="00000400000000000000" pitchFamily="2" charset="-78"/>
              </a:rPr>
              <a:t>ﻛﻠﻴﺪ</a:t>
            </a:r>
            <a:r>
              <a:rPr lang="fa-IR" sz="2500" dirty="0" smtClean="0">
                <a:cs typeface="B Yagut" panose="00000400000000000000" pitchFamily="2" charset="-78"/>
              </a:rPr>
              <a:t> </a:t>
            </a:r>
            <a:r>
              <a:rPr lang="en-US" sz="2500" dirty="0" smtClean="0">
                <a:cs typeface="B Yagut" panose="00000400000000000000" pitchFamily="2" charset="-78"/>
              </a:rPr>
              <a:t>V</a:t>
            </a:r>
            <a:r>
              <a:rPr lang="fa-IR" sz="2500" dirty="0" smtClean="0">
                <a:cs typeface="B Yagut" panose="00000400000000000000" pitchFamily="2" charset="-78"/>
              </a:rPr>
              <a:t>+</a:t>
            </a:r>
            <a:r>
              <a:rPr lang="ar-SA" sz="2500" dirty="0" smtClean="0">
                <a:cs typeface="B Yagut" panose="00000400000000000000" pitchFamily="2" charset="-78"/>
              </a:rPr>
              <a:t> </a:t>
            </a:r>
            <a:r>
              <a:rPr lang="en-US" sz="2500" dirty="0" smtClean="0">
                <a:cs typeface="B Yagut" panose="00000400000000000000" pitchFamily="2" charset="-78"/>
              </a:rPr>
              <a:t>Ctrl</a:t>
            </a:r>
            <a:r>
              <a:rPr lang="ar-SA" sz="2500" dirty="0" smtClean="0">
                <a:cs typeface="B Yagut" panose="00000400000000000000" pitchFamily="2" charset="-78"/>
              </a:rPr>
              <a:t>را </a:t>
            </a:r>
            <a:r>
              <a:rPr lang="ar-SA" sz="2500" dirty="0">
                <a:cs typeface="B Yagut" panose="00000400000000000000" pitchFamily="2" charset="-78"/>
              </a:rPr>
              <a:t>ﻓﺸﺎر دﻫﻴﺪ. </a:t>
            </a:r>
            <a:endParaRPr lang="fa-IR" sz="2500" dirty="0">
              <a:cs typeface="B Yagut" panose="00000400000000000000" pitchFamily="2" charset="-78"/>
            </a:endParaRPr>
          </a:p>
          <a:p>
            <a:pPr algn="just" rtl="1"/>
            <a:endParaRPr lang="en-AU" sz="2000" dirty="0">
              <a:cs typeface="B Yagut" panose="00000400000000000000" pitchFamily="2" charset="-78"/>
            </a:endParaRPr>
          </a:p>
        </p:txBody>
      </p:sp>
      <p:sp>
        <p:nvSpPr>
          <p:cNvPr id="2" name="Rectangle 1"/>
          <p:cNvSpPr/>
          <p:nvPr/>
        </p:nvSpPr>
        <p:spPr>
          <a:xfrm>
            <a:off x="611560" y="452050"/>
            <a:ext cx="7848872" cy="584775"/>
          </a:xfrm>
          <a:prstGeom prst="rect">
            <a:avLst/>
          </a:prstGeom>
          <a:solidFill>
            <a:srgbClr val="92D050">
              <a:alpha val="9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algn="ctr">
              <a:spcBef>
                <a:spcPct val="0"/>
              </a:spcBef>
            </a:pPr>
            <a:r>
              <a:rPr lang="fa-IR" sz="3200" b="1" dirty="0">
                <a:solidFill>
                  <a:prstClr val="black"/>
                </a:solidFill>
                <a:cs typeface="B Yagut" panose="00000400000000000000" pitchFamily="2" charset="-78"/>
              </a:rPr>
              <a:t>12- ﻛپی ﻛﺮدن ﻓﺎﻳﻞﻫﺎ و ﭘﻮﺷﻪ  ﻫﺎ</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40259519"/>
      </p:ext>
    </p:extLst>
  </p:cSld>
  <p:clrMapOvr>
    <a:masterClrMapping/>
  </p:clrMapOvr>
  <mc:AlternateContent xmlns:mc="http://schemas.openxmlformats.org/markup-compatibility/2006" xmlns:p14="http://schemas.microsoft.com/office/powerpoint/2010/main">
    <mc:Choice Requires="p14">
      <p:transition spd="slow" p14:dur="2000" advTm="60143"/>
    </mc:Choice>
    <mc:Fallback xmlns="">
      <p:transition spd="slow" advTm="60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107" y="1964213"/>
            <a:ext cx="8352928" cy="3951894"/>
          </a:xfrm>
        </p:spPr>
        <p:txBody>
          <a:bodyPr>
            <a:normAutofit fontScale="77500" lnSpcReduction="20000"/>
          </a:bodyPr>
          <a:lstStyle/>
          <a:p>
            <a:pPr marL="0" lvl="8" indent="0" algn="r" rtl="1">
              <a:buNone/>
            </a:pPr>
            <a:r>
              <a:rPr lang="ar-SA" sz="3200" b="1" dirty="0">
                <a:cs typeface="B Yagut" panose="00000400000000000000" pitchFamily="2" charset="-78"/>
              </a:rPr>
              <a:t>روش اول:</a:t>
            </a:r>
            <a:endParaRPr lang="en-US" sz="3200" b="1" dirty="0">
              <a:cs typeface="B Yagut" panose="00000400000000000000" pitchFamily="2" charset="-78"/>
            </a:endParaRPr>
          </a:p>
          <a:p>
            <a:pPr marL="0" lvl="8" indent="0" algn="r" rtl="1">
              <a:buNone/>
            </a:pPr>
            <a:r>
              <a:rPr lang="en-US" sz="3200" dirty="0">
                <a:cs typeface="B Yagut" panose="00000400000000000000" pitchFamily="2" charset="-78"/>
              </a:rPr>
              <a:t> </a:t>
            </a:r>
            <a:r>
              <a:rPr lang="ar-SA" sz="3200" dirty="0">
                <a:cs typeface="B Yagut" panose="00000400000000000000" pitchFamily="2" charset="-78"/>
              </a:rPr>
              <a:t>١- روي ﻓﺎﻳﻞ ﻳﺎ ﭘﻮﺷﻪ ﻛﻠﻴﻚ راﺳﺖ ﻛﺮده و ﮔﺰﻳﻨﻪ </a:t>
            </a:r>
            <a:r>
              <a:rPr lang="en-US" sz="3200" dirty="0">
                <a:cs typeface="B Yagut" panose="00000400000000000000" pitchFamily="2" charset="-78"/>
              </a:rPr>
              <a:t>Cut</a:t>
            </a:r>
            <a:r>
              <a:rPr lang="ar-SA" sz="3200" dirty="0">
                <a:cs typeface="B Yagut" panose="00000400000000000000" pitchFamily="2" charset="-78"/>
              </a:rPr>
              <a:t> را اﻧﺘﺨﺎب ﻛﻨﻴﺪ. </a:t>
            </a:r>
          </a:p>
          <a:p>
            <a:pPr marL="0" lvl="8" indent="0" algn="r" rtl="1">
              <a:buNone/>
            </a:pPr>
            <a:r>
              <a:rPr lang="fa-IR" sz="3200" dirty="0">
                <a:cs typeface="B Yagut" panose="00000400000000000000" pitchFamily="2" charset="-78"/>
              </a:rPr>
              <a:t>٢- در ﻣﻜﺎﻧﻲ ﻛﻪ ﻣﻲ ﺧﻮاﻫﻴﺪ ﻓﺎﻳﻞ ﻳﺎ ﭘﻮﺷﻪ ﻣﻮرد ﻧﻈﺮ ﺑﻪ آﻧﺠﺎ ﻣﻨﺘﻘﻞ ﺷﻮد، </a:t>
            </a:r>
            <a:endParaRPr lang="fa-IR" sz="3200" dirty="0" smtClean="0">
              <a:cs typeface="B Yagut" panose="00000400000000000000" pitchFamily="2" charset="-78"/>
            </a:endParaRPr>
          </a:p>
          <a:p>
            <a:pPr marL="0" lvl="8" indent="0" algn="r" rtl="1">
              <a:buNone/>
            </a:pPr>
            <a:r>
              <a:rPr lang="fa-IR" sz="3200" dirty="0">
                <a:cs typeface="B Yagut" panose="00000400000000000000" pitchFamily="2" charset="-78"/>
              </a:rPr>
              <a:t> </a:t>
            </a:r>
            <a:r>
              <a:rPr lang="fa-IR" sz="3200" dirty="0" smtClean="0">
                <a:cs typeface="B Yagut" panose="00000400000000000000" pitchFamily="2" charset="-78"/>
              </a:rPr>
              <a:t>    در </a:t>
            </a:r>
            <a:r>
              <a:rPr lang="fa-IR" sz="3200" dirty="0">
                <a:cs typeface="B Yagut" panose="00000400000000000000" pitchFamily="2" charset="-78"/>
              </a:rPr>
              <a:t>ﻳﻚ ﻧﺎﺣﻴﻪ ﺧﺎﻟﻲ ﻛﻠﻴﻚ راﺳﺖ </a:t>
            </a:r>
            <a:r>
              <a:rPr lang="fa-IR" sz="3200" dirty="0" smtClean="0">
                <a:cs typeface="B Yagut" panose="00000400000000000000" pitchFamily="2" charset="-78"/>
              </a:rPr>
              <a:t>ﻛﺮده وﮔﺰﻳﻨﻪ </a:t>
            </a:r>
            <a:r>
              <a:rPr lang="en-AU" sz="3200" dirty="0" smtClean="0">
                <a:cs typeface="B Yagut" panose="00000400000000000000" pitchFamily="2" charset="-78"/>
              </a:rPr>
              <a:t>paste</a:t>
            </a:r>
            <a:r>
              <a:rPr lang="fa-IR" sz="3200" dirty="0" smtClean="0">
                <a:cs typeface="B Yagut" panose="00000400000000000000" pitchFamily="2" charset="-78"/>
              </a:rPr>
              <a:t> را </a:t>
            </a:r>
            <a:r>
              <a:rPr lang="fa-IR" sz="3200" dirty="0">
                <a:cs typeface="B Yagut" panose="00000400000000000000" pitchFamily="2" charset="-78"/>
              </a:rPr>
              <a:t>اﻧﺘﺨﺎب </a:t>
            </a:r>
            <a:r>
              <a:rPr lang="fa-IR" sz="3200" dirty="0" smtClean="0">
                <a:cs typeface="B Yagut" panose="00000400000000000000" pitchFamily="2" charset="-78"/>
              </a:rPr>
              <a:t>ﻛﻨﻴﺪ،</a:t>
            </a:r>
          </a:p>
          <a:p>
            <a:pPr marL="0" lvl="8" indent="0" algn="r" rtl="1">
              <a:buNone/>
            </a:pPr>
            <a:r>
              <a:rPr lang="fa-IR" sz="3200" dirty="0">
                <a:cs typeface="B Yagut" panose="00000400000000000000" pitchFamily="2" charset="-78"/>
              </a:rPr>
              <a:t> </a:t>
            </a:r>
            <a:r>
              <a:rPr lang="fa-IR" sz="3200" dirty="0" smtClean="0">
                <a:cs typeface="B Yagut" panose="00000400000000000000" pitchFamily="2" charset="-78"/>
              </a:rPr>
              <a:t>    شکل( 3-1</a:t>
            </a:r>
            <a:r>
              <a:rPr lang="fa-IR" sz="3200" dirty="0">
                <a:cs typeface="B Yagut" panose="00000400000000000000" pitchFamily="2" charset="-78"/>
              </a:rPr>
              <a:t>8</a:t>
            </a:r>
            <a:r>
              <a:rPr lang="fa-IR" sz="3200" dirty="0" smtClean="0">
                <a:cs typeface="B Yagut" panose="00000400000000000000" pitchFamily="2" charset="-78"/>
              </a:rPr>
              <a:t>).</a:t>
            </a:r>
            <a:endParaRPr lang="fa-IR" sz="3200" dirty="0">
              <a:cs typeface="B Yagut" panose="00000400000000000000" pitchFamily="2" charset="-78"/>
            </a:endParaRPr>
          </a:p>
          <a:p>
            <a:pPr marL="0" lvl="8" indent="0" algn="r" rtl="1">
              <a:buNone/>
            </a:pPr>
            <a:r>
              <a:rPr lang="fa-IR" sz="3200" b="1" dirty="0" smtClean="0">
                <a:cs typeface="B Yagut" panose="00000400000000000000" pitchFamily="2" charset="-78"/>
              </a:rPr>
              <a:t>روش </a:t>
            </a:r>
            <a:r>
              <a:rPr lang="fa-IR" sz="3200" b="1" dirty="0">
                <a:cs typeface="B Yagut" panose="00000400000000000000" pitchFamily="2" charset="-78"/>
              </a:rPr>
              <a:t>د</a:t>
            </a:r>
            <a:r>
              <a:rPr lang="fa-IR" sz="3200" b="1" dirty="0" smtClean="0">
                <a:cs typeface="B Yagut" panose="00000400000000000000" pitchFamily="2" charset="-78"/>
              </a:rPr>
              <a:t>ﻮم</a:t>
            </a:r>
            <a:r>
              <a:rPr lang="fa-IR" sz="3200" b="1" dirty="0">
                <a:cs typeface="B Yagut" panose="00000400000000000000" pitchFamily="2" charset="-78"/>
              </a:rPr>
              <a:t>:</a:t>
            </a:r>
          </a:p>
          <a:p>
            <a:pPr marL="0" lvl="8" indent="0" algn="r" rtl="1">
              <a:buNone/>
            </a:pPr>
            <a:r>
              <a:rPr lang="fa-IR" sz="3200" dirty="0">
                <a:cs typeface="B Yagut" panose="00000400000000000000" pitchFamily="2" charset="-78"/>
              </a:rPr>
              <a:t>١- در ﻣﺤﻠﻲ ﻛﻪ ﻓﺎﻳﻞ ﻫﺎ و ﭘﻮﺷﻪ ﻫﺎ ﻗﺮار دارﻧﺪ، ﭘﺲ از اﻧﺘﺨﺎب، </a:t>
            </a:r>
            <a:r>
              <a:rPr lang="fa-IR" sz="3200" dirty="0" smtClean="0">
                <a:cs typeface="B Yagut" panose="00000400000000000000" pitchFamily="2" charset="-78"/>
              </a:rPr>
              <a:t>ﻛﻠﻴﺪ(</a:t>
            </a:r>
            <a:r>
              <a:rPr lang="en-US" sz="3200" dirty="0" smtClean="0">
                <a:cs typeface="B Yagut" panose="00000400000000000000" pitchFamily="2" charset="-78"/>
              </a:rPr>
              <a:t>(</a:t>
            </a:r>
            <a:r>
              <a:rPr lang="en-US" sz="3200" dirty="0" err="1" smtClean="0">
                <a:cs typeface="B Yagut" panose="00000400000000000000" pitchFamily="2" charset="-78"/>
              </a:rPr>
              <a:t>X+Ctrl</a:t>
            </a:r>
            <a:r>
              <a:rPr lang="en-AU" sz="3200" dirty="0" smtClean="0">
                <a:cs typeface="B Yagut" panose="00000400000000000000" pitchFamily="2" charset="-78"/>
              </a:rPr>
              <a:t> </a:t>
            </a:r>
            <a:r>
              <a:rPr lang="fa-IR" sz="3200" dirty="0" smtClean="0">
                <a:cs typeface="B Yagut" panose="00000400000000000000" pitchFamily="2" charset="-78"/>
              </a:rPr>
              <a:t>     </a:t>
            </a:r>
          </a:p>
          <a:p>
            <a:pPr marL="0" lvl="8" indent="0" algn="r" rtl="1">
              <a:buNone/>
            </a:pPr>
            <a:r>
              <a:rPr lang="fa-IR" sz="3200" dirty="0">
                <a:cs typeface="B Yagut" panose="00000400000000000000" pitchFamily="2" charset="-78"/>
              </a:rPr>
              <a:t> </a:t>
            </a:r>
            <a:r>
              <a:rPr lang="fa-IR" sz="3200" dirty="0" smtClean="0">
                <a:cs typeface="B Yagut" panose="00000400000000000000" pitchFamily="2" charset="-78"/>
              </a:rPr>
              <a:t>   را ﻓﺸﺎر </a:t>
            </a:r>
            <a:r>
              <a:rPr lang="fa-IR" sz="3200" dirty="0">
                <a:cs typeface="B Yagut" panose="00000400000000000000" pitchFamily="2" charset="-78"/>
              </a:rPr>
              <a:t>دﻫﻴﺪ.</a:t>
            </a:r>
          </a:p>
          <a:p>
            <a:pPr marL="0" lvl="8" indent="0" algn="r" rtl="1">
              <a:buNone/>
            </a:pPr>
            <a:r>
              <a:rPr lang="fa-IR" sz="3200" dirty="0">
                <a:cs typeface="B Yagut" panose="00000400000000000000" pitchFamily="2" charset="-78"/>
              </a:rPr>
              <a:t>٢- در ﻣﻜﺎﻧﻲ ﻛﻪ ﻣﻲ ﺧﻮاﻫﻴﺪ ﻓﺎﻳﻞ ﻳﺎ ﭘﻮﺷﻪ ﻣﻮرد ﻧﻈﺮ ﺑﻪ آن ﺟﺎ ﻣﻨﺘﻘﻞ ﺷﻮد </a:t>
            </a:r>
            <a:endParaRPr lang="fa-IR" sz="3200" dirty="0" smtClean="0">
              <a:cs typeface="B Yagut" panose="00000400000000000000" pitchFamily="2" charset="-78"/>
            </a:endParaRPr>
          </a:p>
          <a:p>
            <a:pPr marL="0" lvl="8" indent="0" algn="r" rtl="1">
              <a:buNone/>
            </a:pPr>
            <a:r>
              <a:rPr lang="fa-IR" sz="3200" dirty="0">
                <a:cs typeface="B Yagut" panose="00000400000000000000" pitchFamily="2" charset="-78"/>
              </a:rPr>
              <a:t> </a:t>
            </a:r>
            <a:r>
              <a:rPr lang="fa-IR" sz="3200" dirty="0" smtClean="0">
                <a:cs typeface="B Yagut" panose="00000400000000000000" pitchFamily="2" charset="-78"/>
              </a:rPr>
              <a:t>   ﺑﺮوﻳﺪ </a:t>
            </a:r>
            <a:r>
              <a:rPr lang="fa-IR" sz="3200" dirty="0">
                <a:cs typeface="B Yagut" panose="00000400000000000000" pitchFamily="2" charset="-78"/>
              </a:rPr>
              <a:t>و ﻛﻠﻴﺪ </a:t>
            </a:r>
            <a:r>
              <a:rPr lang="fa-IR" sz="3200" dirty="0" smtClean="0">
                <a:cs typeface="B Yagut" panose="00000400000000000000" pitchFamily="2" charset="-78"/>
              </a:rPr>
              <a:t>(</a:t>
            </a:r>
            <a:r>
              <a:rPr lang="en-AU" sz="3200" dirty="0" smtClean="0">
                <a:cs typeface="B Yagut" panose="00000400000000000000" pitchFamily="2" charset="-78"/>
              </a:rPr>
              <a:t>Ctrl+ V </a:t>
            </a:r>
            <a:r>
              <a:rPr lang="fa-IR" sz="3200" dirty="0" smtClean="0">
                <a:cs typeface="B Yagut" panose="00000400000000000000" pitchFamily="2" charset="-78"/>
              </a:rPr>
              <a:t>) را </a:t>
            </a:r>
            <a:r>
              <a:rPr lang="fa-IR" sz="3200" dirty="0">
                <a:cs typeface="B Yagut" panose="00000400000000000000" pitchFamily="2" charset="-78"/>
              </a:rPr>
              <a:t>ﻓﺸﺎر دﻫﻴﺪ.</a:t>
            </a:r>
          </a:p>
          <a:p>
            <a:pPr marL="3657600" lvl="8" indent="0" algn="r" rtl="1">
              <a:buNone/>
            </a:pPr>
            <a:endParaRPr lang="en-AU" dirty="0">
              <a:cs typeface="B Yagut" panose="00000400000000000000" pitchFamily="2" charset="-78"/>
            </a:endParaRPr>
          </a:p>
        </p:txBody>
      </p:sp>
      <p:sp>
        <p:nvSpPr>
          <p:cNvPr id="7" name="Rectangle 6"/>
          <p:cNvSpPr/>
          <p:nvPr/>
        </p:nvSpPr>
        <p:spPr>
          <a:xfrm>
            <a:off x="507615" y="1037339"/>
            <a:ext cx="7992888" cy="830997"/>
          </a:xfrm>
          <a:prstGeom prst="rect">
            <a:avLst/>
          </a:prstGeom>
        </p:spPr>
        <p:txBody>
          <a:bodyPr wrap="square">
            <a:spAutoFit/>
          </a:bodyPr>
          <a:lstStyle/>
          <a:p>
            <a:pPr algn="r" rtl="1"/>
            <a:r>
              <a:rPr lang="ar-SA" sz="2400" dirty="0">
                <a:cs typeface="B Yagut" pitchFamily="2" charset="-78"/>
              </a:rPr>
              <a:t>ﺑﺮاي اﻧﺘﻘﺎل ﻓﺎﻳﻞ ﻫﺎ و ﭘﻮﺷﻪ ﻫﺎ، ﭘﺲ از اﻧﺘﺨﺎب ﻋﻨﺼﺮ ﻣﻮرد ﻧﻈﺮ، ﻳﻜﻲ </a:t>
            </a:r>
            <a:r>
              <a:rPr lang="ar-SA" sz="2400" dirty="0" smtClean="0">
                <a:cs typeface="B Yagut" pitchFamily="2" charset="-78"/>
              </a:rPr>
              <a:t>از</a:t>
            </a:r>
            <a:r>
              <a:rPr lang="fa-IR" sz="2400" dirty="0" smtClean="0">
                <a:cs typeface="B Yagut" pitchFamily="2" charset="-78"/>
              </a:rPr>
              <a:t>روش   </a:t>
            </a:r>
            <a:r>
              <a:rPr lang="ar-SA" sz="2400" dirty="0" smtClean="0">
                <a:cs typeface="B Yagut" pitchFamily="2" charset="-78"/>
              </a:rPr>
              <a:t> </a:t>
            </a:r>
            <a:r>
              <a:rPr lang="ar-SA" sz="2400" dirty="0">
                <a:cs typeface="B Yagut" pitchFamily="2" charset="-78"/>
              </a:rPr>
              <a:t>ﻫﺎي زﻳﺮ را اﻧﺠﺎم دﻫﻴﺪ:</a:t>
            </a:r>
            <a:endParaRPr lang="en-US" sz="2400" dirty="0">
              <a:cs typeface="B Yagut" pitchFamily="2" charset="-78"/>
            </a:endParaRPr>
          </a:p>
        </p:txBody>
      </p:sp>
      <p:sp>
        <p:nvSpPr>
          <p:cNvPr id="8" name="Rectangle 7"/>
          <p:cNvSpPr/>
          <p:nvPr/>
        </p:nvSpPr>
        <p:spPr>
          <a:xfrm>
            <a:off x="435607" y="356687"/>
            <a:ext cx="8136904" cy="584775"/>
          </a:xfrm>
          <a:prstGeom prst="rect">
            <a:avLst/>
          </a:prstGeom>
          <a:solidFill>
            <a:srgbClr val="92D050">
              <a:alpha val="9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algn="ctr">
              <a:spcBef>
                <a:spcPct val="0"/>
              </a:spcBef>
            </a:pPr>
            <a:r>
              <a:rPr lang="fa-IR" sz="3200" b="1" dirty="0">
                <a:solidFill>
                  <a:prstClr val="black"/>
                </a:solidFill>
                <a:cs typeface="B Yagut" panose="00000400000000000000" pitchFamily="2" charset="-78"/>
              </a:rPr>
              <a:t>13- </a:t>
            </a:r>
            <a:r>
              <a:rPr lang="ar-SA" sz="3200" b="1" dirty="0">
                <a:solidFill>
                  <a:prstClr val="black"/>
                </a:solidFill>
                <a:cs typeface="B Yagut" panose="00000400000000000000" pitchFamily="2" charset="-78"/>
              </a:rPr>
              <a:t>اﻧﺘﻘﺎل ﻓﺎﻳﻞ ﻫﺎ و ﭘﻮﺷﻪ ﻫﺎ</a:t>
            </a:r>
            <a:endParaRPr lang="en-US" sz="3200" b="1" dirty="0">
              <a:solidFill>
                <a:prstClr val="black"/>
              </a:solidFill>
              <a:cs typeface="B Yagut" panose="00000400000000000000" pitchFamily="2" charset="-78"/>
            </a:endParaRP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233489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943"/>
    </mc:Choice>
    <mc:Fallback xmlns="">
      <p:transition spd="slow" advTm="11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340768"/>
            <a:ext cx="2781300" cy="3133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2565554" y="5404574"/>
            <a:ext cx="4156907" cy="369332"/>
          </a:xfrm>
          <a:prstGeom prst="rect">
            <a:avLst/>
          </a:prstGeom>
        </p:spPr>
        <p:txBody>
          <a:bodyPr wrap="none">
            <a:spAutoFit/>
          </a:bodyPr>
          <a:lstStyle/>
          <a:p>
            <a:r>
              <a:rPr lang="fa-IR" b="1" dirty="0">
                <a:cs typeface="B Yagut" panose="00000400000000000000" pitchFamily="2" charset="-78"/>
              </a:rPr>
              <a:t>ﺷﻜﻞ ‏٣ </a:t>
            </a:r>
            <a:r>
              <a:rPr lang="fa-IR" b="1" dirty="0" smtClean="0">
                <a:cs typeface="B Yagut" panose="00000400000000000000" pitchFamily="2" charset="-78"/>
              </a:rPr>
              <a:t>-18- ایجاد کپی/انتقال فایلها و پوشه ها ) </a:t>
            </a:r>
            <a:endParaRPr lang="en-AU" b="1" dirty="0">
              <a:cs typeface="B Yagut" panose="00000400000000000000" pitchFamily="2" charset="-78"/>
            </a:endParaRPr>
          </a:p>
        </p:txBody>
      </p:sp>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7186" y="550192"/>
            <a:ext cx="3190875" cy="471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983595"/>
      </p:ext>
    </p:extLst>
  </p:cSld>
  <p:clrMapOvr>
    <a:masterClrMapping/>
  </p:clrMapOvr>
  <mc:AlternateContent xmlns:mc="http://schemas.openxmlformats.org/markup-compatibility/2006" xmlns:p14="http://schemas.microsoft.com/office/powerpoint/2010/main">
    <mc:Choice Requires="p14">
      <p:transition spd="slow" p14:dur="2000" advTm="41962"/>
    </mc:Choice>
    <mc:Fallback xmlns="">
      <p:transition spd="slow" advTm="41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826" y="1628800"/>
            <a:ext cx="8768910" cy="4807721"/>
          </a:xfrm>
        </p:spPr>
        <p:txBody>
          <a:bodyPr>
            <a:normAutofit/>
          </a:bodyPr>
          <a:lstStyle/>
          <a:p>
            <a:pPr algn="r" rtl="1"/>
            <a:r>
              <a:rPr lang="en-US" sz="2500" dirty="0">
                <a:cs typeface="B Yagut" panose="00000400000000000000" pitchFamily="2" charset="-78"/>
              </a:rPr>
              <a:t> </a:t>
            </a:r>
            <a:r>
              <a:rPr lang="ar-SA" sz="2500" dirty="0">
                <a:cs typeface="B Yagut" panose="00000400000000000000" pitchFamily="2" charset="-78"/>
              </a:rPr>
              <a:t>ﻳﻚ روش ﺳﺮﻳﻊ ﺑﺮاي ﻛﭙﻲ ﻛﺮدن اﻃﻼﻋﺎت ﺑﺮ روي ﺣﺎﻓﻈﻪ ﻓﻠﺶ، اﺳﺘﻔﺎده از ﮔﺰﻳﻨﻪ </a:t>
            </a:r>
            <a:r>
              <a:rPr lang="en-US" sz="2800" dirty="0"/>
              <a:t>Send to </a:t>
            </a:r>
            <a:r>
              <a:rPr lang="fa-IR" sz="2800" dirty="0" smtClean="0"/>
              <a:t> </a:t>
            </a:r>
            <a:r>
              <a:rPr lang="ar-SA" sz="2500" dirty="0" smtClean="0">
                <a:cs typeface="B Yagut" panose="00000400000000000000" pitchFamily="2" charset="-78"/>
              </a:rPr>
              <a:t>اﺳﺖ.</a:t>
            </a:r>
            <a:endParaRPr lang="fa-IR" sz="2500" dirty="0" smtClean="0">
              <a:cs typeface="B Yagut" panose="00000400000000000000" pitchFamily="2" charset="-78"/>
            </a:endParaRPr>
          </a:p>
          <a:p>
            <a:pPr algn="r" rtl="1"/>
            <a:r>
              <a:rPr lang="ar-SA" sz="2500" dirty="0" smtClean="0">
                <a:cs typeface="B Yagut" panose="00000400000000000000" pitchFamily="2" charset="-78"/>
              </a:rPr>
              <a:t> </a:t>
            </a:r>
            <a:r>
              <a:rPr lang="ar-SA" sz="2500" dirty="0">
                <a:cs typeface="B Yagut" panose="00000400000000000000" pitchFamily="2" charset="-78"/>
              </a:rPr>
              <a:t>ﻋﻼوه ﺑﺮ اﻳﻦ، ﺑﺮاي ﻛﭙﻲ ﻛﺮدن اﻃﻼﻋﺎت در ﭘﻮﺷﻪ ﻫﺎﻳﻲ </a:t>
            </a:r>
            <a:r>
              <a:rPr lang="ar-SA" sz="2500" dirty="0" smtClean="0">
                <a:cs typeface="B Yagut" panose="00000400000000000000" pitchFamily="2" charset="-78"/>
              </a:rPr>
              <a:t>ﻧﻈﻴﺮ</a:t>
            </a:r>
            <a:r>
              <a:rPr lang="en-US" sz="2500" dirty="0" smtClean="0">
                <a:cs typeface="B Yagut" panose="00000400000000000000" pitchFamily="2" charset="-78"/>
              </a:rPr>
              <a:t>D</a:t>
            </a:r>
            <a:r>
              <a:rPr lang="en-US" sz="2800" dirty="0" smtClean="0"/>
              <a:t>ocuments </a:t>
            </a:r>
            <a:r>
              <a:rPr lang="ar-SA" sz="2500" dirty="0" smtClean="0">
                <a:cs typeface="B Yagut" panose="00000400000000000000" pitchFamily="2" charset="-78"/>
              </a:rPr>
              <a:t>، </a:t>
            </a:r>
            <a:r>
              <a:rPr lang="ar-SA" sz="2500" dirty="0">
                <a:cs typeface="B Yagut" panose="00000400000000000000" pitchFamily="2" charset="-78"/>
              </a:rPr>
              <a:t>دراﻳﻮ ﻓﻼﭘﻲ و راﻳﺖ روي </a:t>
            </a:r>
            <a:r>
              <a:rPr lang="en-US" sz="2800" dirty="0"/>
              <a:t>CD/DVD </a:t>
            </a:r>
            <a:r>
              <a:rPr lang="fa-IR" sz="2800" dirty="0" smtClean="0"/>
              <a:t> </a:t>
            </a:r>
            <a:r>
              <a:rPr lang="ar-SA" sz="2500" dirty="0" smtClean="0">
                <a:cs typeface="B Yagut" panose="00000400000000000000" pitchFamily="2" charset="-78"/>
              </a:rPr>
              <a:t>ﻣﻲ </a:t>
            </a:r>
            <a:r>
              <a:rPr lang="ar-SA" sz="2500" dirty="0">
                <a:cs typeface="B Yagut" panose="00000400000000000000" pitchFamily="2" charset="-78"/>
              </a:rPr>
              <a:t>ﺗﻮاﻧﻴﺪ از اﻳﻦ روش اﺳﺘﻔﺎده ﻛﻨﻴﺪ</a:t>
            </a:r>
            <a:r>
              <a:rPr lang="ar-SA" sz="2500" dirty="0" smtClean="0">
                <a:cs typeface="B Yagut" panose="00000400000000000000" pitchFamily="2" charset="-78"/>
              </a:rPr>
              <a:t>.</a:t>
            </a:r>
            <a:endParaRPr lang="fa-IR" sz="2500" dirty="0" smtClean="0">
              <a:cs typeface="B Yagut" panose="00000400000000000000" pitchFamily="2" charset="-78"/>
            </a:endParaRPr>
          </a:p>
          <a:p>
            <a:pPr marL="0" indent="0" algn="r" rtl="1">
              <a:buNone/>
            </a:pPr>
            <a:endParaRPr lang="en-AU" sz="2500" dirty="0">
              <a:cs typeface="B Yagut" panose="00000400000000000000" pitchFamily="2" charset="-78"/>
            </a:endParaRPr>
          </a:p>
          <a:p>
            <a:pPr algn="just" rtl="1"/>
            <a:r>
              <a:rPr lang="ar-SA" sz="2500" dirty="0">
                <a:cs typeface="B Yagut" panose="00000400000000000000" pitchFamily="2" charset="-78"/>
              </a:rPr>
              <a:t>ﺑﺮاي اﻳﻦ ﻛﺎر ﻣﺮاﺣﻞ زﻳﺮ را اﻧﺠﺎم دﻫﻴﺪ:</a:t>
            </a:r>
            <a:endParaRPr lang="en-AU" sz="2500" dirty="0">
              <a:cs typeface="B Yagut" panose="00000400000000000000" pitchFamily="2" charset="-78"/>
            </a:endParaRPr>
          </a:p>
          <a:p>
            <a:pPr marL="0" indent="0" algn="just" rtl="1">
              <a:buNone/>
            </a:pPr>
            <a:r>
              <a:rPr lang="fa-IR" sz="2500" dirty="0">
                <a:cs typeface="B Yagut" panose="00000400000000000000" pitchFamily="2" charset="-78"/>
              </a:rPr>
              <a:t> </a:t>
            </a:r>
            <a:r>
              <a:rPr lang="fa-IR" sz="2500" dirty="0" smtClean="0">
                <a:cs typeface="B Yagut" panose="00000400000000000000" pitchFamily="2" charset="-78"/>
              </a:rPr>
              <a:t>   1- </a:t>
            </a:r>
            <a:r>
              <a:rPr lang="ar-SA" sz="2500" dirty="0" smtClean="0">
                <a:cs typeface="B Yagut" panose="00000400000000000000" pitchFamily="2" charset="-78"/>
              </a:rPr>
              <a:t>روي </a:t>
            </a:r>
            <a:r>
              <a:rPr lang="ar-SA" sz="2500" dirty="0">
                <a:cs typeface="B Yagut" panose="00000400000000000000" pitchFamily="2" charset="-78"/>
              </a:rPr>
              <a:t>ﻋﻨﺼﺮ ﻣﻮرد ﻧﻈﺮ ﻛﻠﻴﻚ راﺳﺖ ﻛﺮده و ﮔﺰﻳﻨﻪ </a:t>
            </a:r>
            <a:r>
              <a:rPr lang="en-US" sz="2500" dirty="0" smtClean="0">
                <a:cs typeface="B Yagut" panose="00000400000000000000" pitchFamily="2" charset="-78"/>
              </a:rPr>
              <a:t>Send </a:t>
            </a:r>
            <a:r>
              <a:rPr lang="en-US" sz="2500" dirty="0">
                <a:cs typeface="B Yagut" panose="00000400000000000000" pitchFamily="2" charset="-78"/>
              </a:rPr>
              <a:t>to</a:t>
            </a:r>
            <a:r>
              <a:rPr lang="ar-SA" sz="2500" dirty="0">
                <a:cs typeface="B Yagut" panose="00000400000000000000" pitchFamily="2" charset="-78"/>
              </a:rPr>
              <a:t> را </a:t>
            </a:r>
            <a:r>
              <a:rPr lang="ar-SA" sz="2500" dirty="0" smtClean="0">
                <a:cs typeface="B Yagut" panose="00000400000000000000" pitchFamily="2" charset="-78"/>
              </a:rPr>
              <a:t>اﺗﺘﺨﺎب</a:t>
            </a:r>
            <a:endParaRPr lang="fa-IR" sz="2500" dirty="0" smtClean="0">
              <a:cs typeface="B Yagut" panose="00000400000000000000" pitchFamily="2" charset="-78"/>
            </a:endParaRPr>
          </a:p>
          <a:p>
            <a:pPr marL="0" indent="0" algn="just" rtl="1">
              <a:buNone/>
            </a:pPr>
            <a:r>
              <a:rPr lang="fa-IR" sz="2500" dirty="0" smtClean="0">
                <a:cs typeface="B Yagut" panose="00000400000000000000" pitchFamily="2" charset="-78"/>
              </a:rPr>
              <a:t>       </a:t>
            </a:r>
            <a:r>
              <a:rPr lang="ar-SA" sz="2500" dirty="0" smtClean="0">
                <a:cs typeface="B Yagut" panose="00000400000000000000" pitchFamily="2" charset="-78"/>
              </a:rPr>
              <a:t> </a:t>
            </a:r>
            <a:r>
              <a:rPr lang="ar-SA" sz="2500" dirty="0">
                <a:cs typeface="B Yagut" panose="00000400000000000000" pitchFamily="2" charset="-78"/>
              </a:rPr>
              <a:t>ﻛﻨﻴﺪ. </a:t>
            </a:r>
            <a:endParaRPr lang="fa-IR" sz="2500" dirty="0" smtClean="0">
              <a:cs typeface="B Yagut" panose="00000400000000000000" pitchFamily="2" charset="-78"/>
            </a:endParaRPr>
          </a:p>
          <a:p>
            <a:pPr marL="0" indent="0" algn="just" rtl="1">
              <a:buNone/>
            </a:pPr>
            <a:r>
              <a:rPr lang="fa-IR" sz="2500" dirty="0">
                <a:cs typeface="B Yagut" panose="00000400000000000000" pitchFamily="2" charset="-78"/>
              </a:rPr>
              <a:t> </a:t>
            </a:r>
            <a:r>
              <a:rPr lang="fa-IR" sz="2500" dirty="0" smtClean="0">
                <a:cs typeface="B Yagut" panose="00000400000000000000" pitchFamily="2" charset="-78"/>
              </a:rPr>
              <a:t>   2- </a:t>
            </a:r>
            <a:r>
              <a:rPr lang="ar-SA" sz="2500" dirty="0" smtClean="0">
                <a:cs typeface="B Yagut" panose="00000400000000000000" pitchFamily="2" charset="-78"/>
              </a:rPr>
              <a:t>در </a:t>
            </a:r>
            <a:r>
              <a:rPr lang="ar-SA" sz="2500" dirty="0">
                <a:cs typeface="B Yagut" panose="00000400000000000000" pitchFamily="2" charset="-78"/>
              </a:rPr>
              <a:t>ﻣﻨﻮﻳﻲ ﻛﻪ ﻇﺎﻫﺮ ﻣﻲ ﺷﻮد، ﻣﺤﻞ ﻣﻮرد ﻧﻈﺮ را اﻧﺘﺨﺎب </a:t>
            </a:r>
            <a:r>
              <a:rPr lang="ar-SA" sz="2500" dirty="0" smtClean="0">
                <a:cs typeface="B Yagut" panose="00000400000000000000" pitchFamily="2" charset="-78"/>
              </a:rPr>
              <a:t>ﻛﻨﻴﺪ(ﺷﻜﻞ</a:t>
            </a:r>
            <a:r>
              <a:rPr lang="ar-SA" sz="2500" dirty="0">
                <a:cs typeface="B Yagut" panose="00000400000000000000" pitchFamily="2" charset="-78"/>
              </a:rPr>
              <a:t>‏</a:t>
            </a:r>
            <a:r>
              <a:rPr lang="ar-SA" sz="2500" dirty="0" smtClean="0">
                <a:cs typeface="B Yagut" panose="00000400000000000000" pitchFamily="2" charset="-78"/>
              </a:rPr>
              <a:t>٣-</a:t>
            </a:r>
            <a:r>
              <a:rPr lang="fa-IR" sz="2500" dirty="0" smtClean="0">
                <a:cs typeface="B Yagut" panose="00000400000000000000" pitchFamily="2" charset="-78"/>
              </a:rPr>
              <a:t>19</a:t>
            </a:r>
            <a:r>
              <a:rPr lang="ar-SA" sz="2500" dirty="0" smtClean="0">
                <a:cs typeface="B Yagut" panose="00000400000000000000" pitchFamily="2" charset="-78"/>
              </a:rPr>
              <a:t>).</a:t>
            </a:r>
            <a:endParaRPr lang="fa-IR" sz="2500" dirty="0" smtClean="0">
              <a:cs typeface="B Yagut" panose="00000400000000000000" pitchFamily="2" charset="-78"/>
            </a:endParaRPr>
          </a:p>
        </p:txBody>
      </p:sp>
      <p:sp>
        <p:nvSpPr>
          <p:cNvPr id="2" name="Rectangle 1"/>
          <p:cNvSpPr/>
          <p:nvPr/>
        </p:nvSpPr>
        <p:spPr>
          <a:xfrm>
            <a:off x="251520" y="299383"/>
            <a:ext cx="8529523" cy="1046440"/>
          </a:xfrm>
          <a:prstGeom prst="rect">
            <a:avLst/>
          </a:prstGeom>
          <a:solidFill>
            <a:srgbClr val="92D050">
              <a:alpha val="9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algn="ctr">
              <a:spcBef>
                <a:spcPct val="0"/>
              </a:spcBef>
            </a:pPr>
            <a:r>
              <a:rPr lang="fa-IR" sz="3000" b="1" dirty="0">
                <a:solidFill>
                  <a:prstClr val="black"/>
                </a:solidFill>
                <a:cs typeface="B Yagut" panose="00000400000000000000" pitchFamily="2" charset="-78"/>
              </a:rPr>
              <a:t>14- </a:t>
            </a:r>
            <a:r>
              <a:rPr lang="ar-SA" sz="3000" b="1" dirty="0">
                <a:solidFill>
                  <a:prstClr val="black"/>
                </a:solidFill>
                <a:cs typeface="B Yagut" panose="00000400000000000000" pitchFamily="2" charset="-78"/>
              </a:rPr>
              <a:t>ﻛ</a:t>
            </a:r>
            <a:r>
              <a:rPr lang="fa-IR" sz="3000" b="1" dirty="0">
                <a:solidFill>
                  <a:prstClr val="black"/>
                </a:solidFill>
                <a:cs typeface="B Yagut" panose="00000400000000000000" pitchFamily="2" charset="-78"/>
              </a:rPr>
              <a:t>پی</a:t>
            </a:r>
            <a:r>
              <a:rPr lang="ar-SA" sz="3000" b="1" dirty="0">
                <a:solidFill>
                  <a:prstClr val="black"/>
                </a:solidFill>
                <a:cs typeface="B Yagut" panose="00000400000000000000" pitchFamily="2" charset="-78"/>
              </a:rPr>
              <a:t>  ﻛﺮدن ﻓﺎﻳﻞ ﻫﺎ و ﭘﻮﺷﻪ ﻫﺎ ﺑﺎ اﺳﺘﻔﺎده از ﮔﺰﻳﻨﻪ</a:t>
            </a:r>
            <a:endParaRPr lang="fa-IR" sz="3000" b="1" dirty="0">
              <a:solidFill>
                <a:prstClr val="black"/>
              </a:solidFill>
              <a:cs typeface="B Yagut" panose="00000400000000000000" pitchFamily="2" charset="-78"/>
            </a:endParaRPr>
          </a:p>
          <a:p>
            <a:pPr algn="ctr">
              <a:spcBef>
                <a:spcPct val="0"/>
              </a:spcBef>
            </a:pPr>
            <a:r>
              <a:rPr lang="en-US" sz="3200" b="1" dirty="0">
                <a:solidFill>
                  <a:prstClr val="black"/>
                </a:solidFill>
                <a:cs typeface="B Yagut" panose="00000400000000000000" pitchFamily="2" charset="-78"/>
              </a:rPr>
              <a:t>Send to</a:t>
            </a:r>
            <a:endParaRPr lang="en-AU" sz="3200" b="1" dirty="0">
              <a:solidFill>
                <a:prstClr val="black"/>
              </a:solidFill>
              <a:cs typeface="B Yagut" panose="00000400000000000000" pitchFamily="2" charset="-78"/>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65682495"/>
      </p:ext>
    </p:extLst>
  </p:cSld>
  <p:clrMapOvr>
    <a:masterClrMapping/>
  </p:clrMapOvr>
  <mc:AlternateContent xmlns:mc="http://schemas.openxmlformats.org/markup-compatibility/2006" xmlns:p14="http://schemas.microsoft.com/office/powerpoint/2010/main">
    <mc:Choice Requires="p14">
      <p:transition spd="slow" p14:dur="2000" advTm="26169"/>
    </mc:Choice>
    <mc:Fallback xmlns="">
      <p:transition spd="slow" advTm="26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52293" y="5661248"/>
            <a:ext cx="2941891" cy="338554"/>
          </a:xfrm>
          <a:prstGeom prst="rect">
            <a:avLst/>
          </a:prstGeom>
        </p:spPr>
        <p:txBody>
          <a:bodyPr wrap="square">
            <a:spAutoFit/>
          </a:bodyPr>
          <a:lstStyle/>
          <a:p>
            <a:pPr algn="r" rtl="1"/>
            <a:r>
              <a:rPr lang="fa-IR" sz="1600" b="1" dirty="0">
                <a:cs typeface="B Yagut" pitchFamily="2" charset="-78"/>
              </a:rPr>
              <a:t>ﺷﻜﻞ ‏٣ </a:t>
            </a:r>
            <a:r>
              <a:rPr lang="fa-IR" sz="1600" b="1" dirty="0" smtClean="0">
                <a:cs typeface="B Yagut" pitchFamily="2" charset="-78"/>
              </a:rPr>
              <a:t>-19- گزینه </a:t>
            </a:r>
            <a:r>
              <a:rPr lang="en-US" sz="1600" b="1" dirty="0">
                <a:cs typeface="B Yagut" panose="00000400000000000000" pitchFamily="2" charset="-78"/>
              </a:rPr>
              <a:t>Send to</a:t>
            </a:r>
            <a:r>
              <a:rPr lang="fa-IR" sz="1600" dirty="0" smtClean="0">
                <a:cs typeface="B Yagut" pitchFamily="2" charset="-78"/>
              </a:rPr>
              <a:t> </a:t>
            </a:r>
            <a:endParaRPr lang="en-AU" sz="1600" dirty="0">
              <a:cs typeface="B Yagut" pitchFamily="2" charset="-78"/>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467655"/>
            <a:ext cx="5472608" cy="506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65300609"/>
      </p:ext>
    </p:extLst>
  </p:cSld>
  <p:clrMapOvr>
    <a:masterClrMapping/>
  </p:clrMapOvr>
  <mc:AlternateContent xmlns:mc="http://schemas.openxmlformats.org/markup-compatibility/2006" xmlns:p14="http://schemas.microsoft.com/office/powerpoint/2010/main">
    <mc:Choice Requires="p14">
      <p:transition spd="slow" p14:dur="2000" advTm="16164"/>
    </mc:Choice>
    <mc:Fallback xmlns="">
      <p:transition spd="slow" advTm="16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251520" y="1659505"/>
            <a:ext cx="8227733"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r" rtl="1"/>
            <a:r>
              <a:rPr lang="fa-IR" sz="2400" b="1" dirty="0">
                <a:solidFill>
                  <a:prstClr val="black"/>
                </a:solidFill>
              </a:rPr>
              <a:t>انتظار می رود فراگیر </a:t>
            </a:r>
            <a:r>
              <a:rPr lang="ar-SA" sz="2400" b="1" dirty="0">
                <a:solidFill>
                  <a:prstClr val="black"/>
                </a:solidFill>
              </a:rPr>
              <a:t>ﭘﺲ از ﻣﻄﺎﻟﻌﻪ اﻳﻦ ﻓﺼﻞ</a:t>
            </a:r>
            <a:r>
              <a:rPr lang="fa-IR" sz="2400" b="1" dirty="0">
                <a:solidFill>
                  <a:prstClr val="black"/>
                </a:solidFill>
              </a:rPr>
              <a:t> بتواند</a:t>
            </a:r>
            <a:r>
              <a:rPr lang="ar-SA" sz="2400" b="1" dirty="0">
                <a:solidFill>
                  <a:prstClr val="black"/>
                </a:solidFill>
              </a:rPr>
              <a:t>:</a:t>
            </a:r>
            <a:endParaRPr lang="en-US" sz="2400" b="1" dirty="0">
              <a:solidFill>
                <a:prstClr val="black"/>
              </a:solidFill>
            </a:endParaRPr>
          </a:p>
          <a:p>
            <a:pPr algn="justLow" rtl="1" eaLnBrk="0" fontAlgn="base" hangingPunct="0">
              <a:spcBef>
                <a:spcPct val="0"/>
              </a:spcBef>
              <a:spcAft>
                <a:spcPct val="0"/>
              </a:spcAft>
              <a:tabLst>
                <a:tab pos="76200" algn="l"/>
              </a:tabLst>
            </a:pPr>
            <a:r>
              <a:rPr lang="fa-IR" sz="2400" dirty="0" smtClean="0">
                <a:cs typeface="B Yagut" panose="00000400000000000000" pitchFamily="2" charset="-78"/>
              </a:rPr>
              <a:t>1- </a:t>
            </a:r>
            <a:r>
              <a:rPr lang="ar-SA" sz="2400" dirty="0" smtClean="0">
                <a:cs typeface="B Yagut" panose="00000400000000000000" pitchFamily="2" charset="-78"/>
              </a:rPr>
              <a:t>ﻣﻔﻬﻮم </a:t>
            </a:r>
            <a:r>
              <a:rPr lang="ar-SA" sz="2400" dirty="0">
                <a:cs typeface="B Yagut" panose="00000400000000000000" pitchFamily="2" charset="-78"/>
              </a:rPr>
              <a:t>ﭘﺎرﺗﻴﺸﻦ ﺑﻨﺪي و ﻋﻠﻞ </a:t>
            </a:r>
            <a:r>
              <a:rPr lang="ar-SA" sz="2400" dirty="0" smtClean="0">
                <a:cs typeface="B Yagut" panose="00000400000000000000" pitchFamily="2" charset="-78"/>
              </a:rPr>
              <a:t>اﻳﺠﺎد </a:t>
            </a:r>
            <a:r>
              <a:rPr lang="ar-SA" sz="2400" dirty="0">
                <a:cs typeface="B Yagut" panose="00000400000000000000" pitchFamily="2" charset="-78"/>
              </a:rPr>
              <a:t>ﭘﺎرﺗﻴﺸﻦ </a:t>
            </a:r>
            <a:r>
              <a:rPr lang="ar-SA" sz="2400" dirty="0" smtClean="0">
                <a:cs typeface="B Yagut" panose="00000400000000000000" pitchFamily="2" charset="-78"/>
              </a:rPr>
              <a:t>را</a:t>
            </a:r>
            <a:r>
              <a:rPr lang="fa-IR" sz="2400" dirty="0" smtClean="0">
                <a:cs typeface="B Yagut" panose="00000400000000000000" pitchFamily="2" charset="-78"/>
              </a:rPr>
              <a:t>بدا</a:t>
            </a:r>
            <a:r>
              <a:rPr lang="fa-IR" sz="2400" dirty="0">
                <a:cs typeface="B Yagut" panose="00000400000000000000" pitchFamily="2" charset="-78"/>
              </a:rPr>
              <a:t>ن</a:t>
            </a:r>
            <a:r>
              <a:rPr lang="fa-IR" sz="2400" dirty="0" smtClean="0">
                <a:cs typeface="B Yagut" panose="00000400000000000000" pitchFamily="2" charset="-78"/>
              </a:rPr>
              <a:t>د و</a:t>
            </a:r>
            <a:r>
              <a:rPr lang="ar-SA" sz="2400" dirty="0" smtClean="0">
                <a:cs typeface="B Yagut" panose="00000400000000000000" pitchFamily="2" charset="-78"/>
              </a:rPr>
              <a:t>ﺗﻮﺿﻴﺢ </a:t>
            </a:r>
            <a:r>
              <a:rPr lang="ar-SA" sz="2400" dirty="0">
                <a:cs typeface="B Yagut" panose="00000400000000000000" pitchFamily="2" charset="-78"/>
              </a:rPr>
              <a:t>دﻫﺪ.</a:t>
            </a:r>
            <a:endParaRPr lang="en-US" sz="2400" dirty="0">
              <a:cs typeface="B Yagut" panose="00000400000000000000" pitchFamily="2" charset="-78"/>
            </a:endParaRPr>
          </a:p>
          <a:p>
            <a:pPr algn="justLow" rtl="1" eaLnBrk="0" fontAlgn="base" hangingPunct="0">
              <a:spcBef>
                <a:spcPct val="0"/>
              </a:spcBef>
              <a:spcAft>
                <a:spcPct val="0"/>
              </a:spcAft>
              <a:tabLst>
                <a:tab pos="76200" algn="l"/>
              </a:tabLst>
            </a:pPr>
            <a:r>
              <a:rPr lang="fa-IR" sz="2400" dirty="0" smtClean="0">
                <a:cs typeface="B Yagut" panose="00000400000000000000" pitchFamily="2" charset="-78"/>
              </a:rPr>
              <a:t>2- </a:t>
            </a:r>
            <a:r>
              <a:rPr lang="ar-SA" sz="2400" dirty="0" smtClean="0">
                <a:cs typeface="B Yagut" panose="00000400000000000000" pitchFamily="2" charset="-78"/>
              </a:rPr>
              <a:t>ﻣﻔﻬﻮم </a:t>
            </a:r>
            <a:r>
              <a:rPr lang="ar-SA" sz="2400" dirty="0">
                <a:cs typeface="B Yagut" panose="00000400000000000000" pitchFamily="2" charset="-78"/>
              </a:rPr>
              <a:t>ﻓﺎﻳﻞ، ﭘﻮﺷﻪ، دراﻳﻮ و ﻣﺸﺨﺼﺎت آن ﻫﺎ را </a:t>
            </a:r>
            <a:r>
              <a:rPr lang="ar-SA" sz="2400" dirty="0" smtClean="0">
                <a:cs typeface="B Yagut" panose="00000400000000000000" pitchFamily="2" charset="-78"/>
              </a:rPr>
              <a:t>ﺑﺪاﻧ</a:t>
            </a:r>
            <a:r>
              <a:rPr lang="fa-IR" sz="2400" dirty="0" smtClean="0">
                <a:cs typeface="B Yagut" panose="00000400000000000000" pitchFamily="2" charset="-78"/>
              </a:rPr>
              <a:t>د و توضیح دهد.</a:t>
            </a:r>
            <a:r>
              <a:rPr lang="en-US" sz="2400" dirty="0" smtClean="0">
                <a:cs typeface="B Yagut" panose="00000400000000000000" pitchFamily="2" charset="-78"/>
              </a:rPr>
              <a:t>  </a:t>
            </a:r>
          </a:p>
          <a:p>
            <a:pPr algn="justLow" rtl="1" eaLnBrk="0" fontAlgn="base" hangingPunct="0">
              <a:spcBef>
                <a:spcPct val="0"/>
              </a:spcBef>
              <a:spcAft>
                <a:spcPct val="0"/>
              </a:spcAft>
              <a:tabLst>
                <a:tab pos="76200" algn="l"/>
              </a:tabLst>
            </a:pPr>
            <a:r>
              <a:rPr lang="fa-IR" sz="2400" dirty="0" smtClean="0">
                <a:cs typeface="B Yagut" panose="00000400000000000000" pitchFamily="2" charset="-78"/>
              </a:rPr>
              <a:t>3- </a:t>
            </a:r>
            <a:r>
              <a:rPr lang="ar-SA" sz="2400" dirty="0" smtClean="0">
                <a:cs typeface="B Yagut" panose="00000400000000000000" pitchFamily="2" charset="-78"/>
              </a:rPr>
              <a:t>ﺑﺘﻮاﻧﺪ </a:t>
            </a:r>
            <a:r>
              <a:rPr lang="ar-SA" sz="2400" dirty="0">
                <a:cs typeface="B Yagut" panose="00000400000000000000" pitchFamily="2" charset="-78"/>
              </a:rPr>
              <a:t>ﻋﻤﻠﻴﺎﺗﻲ ﻧﻈﻴﺮ اﻳﺠﺎد، ﺣﺬف، ﺗﻐﻴﻴﺮﻧﺎم، ﻛﭙﻲ و اﻧﺘﻘﺎل ﻓﺎﻳﻞ ﻫﺎ و ﭘﻮﺷﻪ </a:t>
            </a:r>
            <a:r>
              <a:rPr lang="ar-SA" sz="2400" dirty="0" smtClean="0">
                <a:cs typeface="B Yagut" panose="00000400000000000000" pitchFamily="2" charset="-78"/>
              </a:rPr>
              <a:t>ﻫﺎ</a:t>
            </a:r>
            <a:endParaRPr lang="fa-IR" sz="2400" dirty="0" smtClean="0">
              <a:cs typeface="B Yagut" panose="00000400000000000000" pitchFamily="2" charset="-78"/>
            </a:endParaRPr>
          </a:p>
          <a:p>
            <a:pPr algn="justLow" rtl="1" eaLnBrk="0" fontAlgn="base" hangingPunct="0">
              <a:spcBef>
                <a:spcPct val="0"/>
              </a:spcBef>
              <a:spcAft>
                <a:spcPct val="0"/>
              </a:spcAft>
              <a:tabLst>
                <a:tab pos="76200" algn="l"/>
              </a:tabLst>
            </a:pPr>
            <a:r>
              <a:rPr lang="fa-IR" sz="2400" dirty="0">
                <a:cs typeface="B Yagut" panose="00000400000000000000" pitchFamily="2" charset="-78"/>
              </a:rPr>
              <a:t> </a:t>
            </a:r>
            <a:r>
              <a:rPr lang="fa-IR" sz="2400" dirty="0" smtClean="0">
                <a:cs typeface="B Yagut" panose="00000400000000000000" pitchFamily="2" charset="-78"/>
              </a:rPr>
              <a:t>  </a:t>
            </a:r>
            <a:r>
              <a:rPr lang="ar-SA" sz="2400" dirty="0" smtClean="0">
                <a:cs typeface="B Yagut" panose="00000400000000000000" pitchFamily="2" charset="-78"/>
              </a:rPr>
              <a:t> </a:t>
            </a:r>
            <a:r>
              <a:rPr lang="ar-SA" sz="2400" dirty="0">
                <a:cs typeface="B Yagut" panose="00000400000000000000" pitchFamily="2" charset="-78"/>
              </a:rPr>
              <a:t>را اﻧﺠﺎم </a:t>
            </a:r>
            <a:r>
              <a:rPr lang="ar-SA" sz="2400" dirty="0" smtClean="0">
                <a:cs typeface="B Yagut" panose="00000400000000000000" pitchFamily="2" charset="-78"/>
              </a:rPr>
              <a:t>دﻫﺪ</a:t>
            </a:r>
            <a:r>
              <a:rPr lang="fa-IR" sz="2400" dirty="0" smtClean="0">
                <a:cs typeface="B Yagut" panose="00000400000000000000" pitchFamily="2" charset="-78"/>
              </a:rPr>
              <a:t>.</a:t>
            </a:r>
            <a:endParaRPr lang="en-US" sz="2400" dirty="0" smtClean="0">
              <a:cs typeface="B Yagut" panose="00000400000000000000" pitchFamily="2" charset="-78"/>
            </a:endParaRPr>
          </a:p>
          <a:p>
            <a:pPr algn="justLow" rtl="1" eaLnBrk="0" fontAlgn="base" hangingPunct="0">
              <a:spcBef>
                <a:spcPct val="0"/>
              </a:spcBef>
              <a:spcAft>
                <a:spcPct val="0"/>
              </a:spcAft>
              <a:tabLst>
                <a:tab pos="76200" algn="l"/>
              </a:tabLst>
            </a:pPr>
            <a:r>
              <a:rPr lang="fa-IR" sz="2400" dirty="0" smtClean="0">
                <a:cs typeface="B Yagut" panose="00000400000000000000" pitchFamily="2" charset="-78"/>
              </a:rPr>
              <a:t>4- </a:t>
            </a:r>
            <a:r>
              <a:rPr lang="ar-SA" sz="2400" dirty="0" smtClean="0">
                <a:cs typeface="B Yagut" panose="00000400000000000000" pitchFamily="2" charset="-78"/>
              </a:rPr>
              <a:t>ﺑﺘﻮاﻧﺪ </a:t>
            </a:r>
            <a:r>
              <a:rPr lang="ar-SA" sz="2400" dirty="0">
                <a:cs typeface="B Yagut" panose="00000400000000000000" pitchFamily="2" charset="-78"/>
              </a:rPr>
              <a:t>ﻓﺎﻳﻞ ﻫﺎ و ﭘﻮﺷﻪ ﻫﺎي ﻣﻮرد ﻧﻴﺎز را ﺟﺴﺘﺠﻮ ﻛﻨﺪ</a:t>
            </a:r>
            <a:r>
              <a:rPr lang="ar-SA" sz="2400" dirty="0" smtClean="0">
                <a:cs typeface="B Yagut" panose="00000400000000000000" pitchFamily="2" charset="-78"/>
              </a:rPr>
              <a:t>.</a:t>
            </a:r>
            <a:endParaRPr lang="en-US" sz="2400" dirty="0" smtClean="0">
              <a:cs typeface="B Yagut" panose="00000400000000000000" pitchFamily="2" charset="-78"/>
            </a:endParaRPr>
          </a:p>
          <a:p>
            <a:pPr algn="justLow" rtl="1" eaLnBrk="0" fontAlgn="base" hangingPunct="0">
              <a:spcBef>
                <a:spcPct val="0"/>
              </a:spcBef>
              <a:spcAft>
                <a:spcPct val="0"/>
              </a:spcAft>
              <a:tabLst>
                <a:tab pos="76200" algn="l"/>
              </a:tabLst>
            </a:pPr>
            <a:r>
              <a:rPr lang="fa-IR" sz="2400" dirty="0" smtClean="0">
                <a:cs typeface="B Yagut" panose="00000400000000000000" pitchFamily="2" charset="-78"/>
              </a:rPr>
              <a:t>5- </a:t>
            </a:r>
            <a:r>
              <a:rPr lang="ar-SA" sz="2400" dirty="0" smtClean="0">
                <a:cs typeface="B Yagut" panose="00000400000000000000" pitchFamily="2" charset="-78"/>
              </a:rPr>
              <a:t>اﺻﻮل </a:t>
            </a:r>
            <a:r>
              <a:rPr lang="ar-SA" sz="2400" dirty="0">
                <a:cs typeface="B Yagut" panose="00000400000000000000" pitchFamily="2" charset="-78"/>
              </a:rPr>
              <a:t>ﻛﺎر ﺑﺎ </a:t>
            </a:r>
            <a:r>
              <a:rPr lang="en-US" sz="2400" dirty="0"/>
              <a:t> Recycle Bin</a:t>
            </a:r>
            <a:r>
              <a:rPr lang="ar-SA" sz="2400" dirty="0" smtClean="0">
                <a:cs typeface="B Yagut" panose="00000400000000000000" pitchFamily="2" charset="-78"/>
              </a:rPr>
              <a:t>و </a:t>
            </a:r>
            <a:r>
              <a:rPr lang="ar-SA" sz="2400" dirty="0">
                <a:cs typeface="B Yagut" panose="00000400000000000000" pitchFamily="2" charset="-78"/>
              </a:rPr>
              <a:t>ﺗﻨﻈﻴﻤﺎت آن </a:t>
            </a:r>
            <a:r>
              <a:rPr lang="ar-SA" sz="2400" dirty="0" smtClean="0">
                <a:cs typeface="B Yagut" panose="00000400000000000000" pitchFamily="2" charset="-78"/>
              </a:rPr>
              <a:t>را</a:t>
            </a:r>
            <a:r>
              <a:rPr lang="fa-IR" sz="2400" dirty="0" smtClean="0">
                <a:cs typeface="B Yagut" panose="00000400000000000000" pitchFamily="2" charset="-78"/>
              </a:rPr>
              <a:t>بداند و</a:t>
            </a:r>
            <a:r>
              <a:rPr lang="ar-SA" sz="2400" dirty="0" smtClean="0">
                <a:cs typeface="B Yagut" panose="00000400000000000000" pitchFamily="2" charset="-78"/>
              </a:rPr>
              <a:t> </a:t>
            </a:r>
            <a:r>
              <a:rPr lang="fa-IR" sz="2400" dirty="0" smtClean="0">
                <a:cs typeface="B Yagut" panose="00000400000000000000" pitchFamily="2" charset="-78"/>
              </a:rPr>
              <a:t>توضیح دهد</a:t>
            </a:r>
            <a:r>
              <a:rPr lang="ar-SA" sz="2400" dirty="0" smtClean="0">
                <a:cs typeface="B Yagut" panose="00000400000000000000" pitchFamily="2" charset="-78"/>
              </a:rPr>
              <a:t>.</a:t>
            </a:r>
            <a:r>
              <a:rPr lang="en-US" sz="2400" dirty="0" smtClean="0">
                <a:cs typeface="B Yagut" panose="00000400000000000000" pitchFamily="2" charset="-78"/>
              </a:rPr>
              <a:t>  </a:t>
            </a:r>
          </a:p>
          <a:p>
            <a:pPr algn="justLow" rtl="1" eaLnBrk="0" fontAlgn="base" hangingPunct="0">
              <a:spcBef>
                <a:spcPct val="0"/>
              </a:spcBef>
              <a:spcAft>
                <a:spcPct val="0"/>
              </a:spcAft>
              <a:tabLst>
                <a:tab pos="76200" algn="l"/>
              </a:tabLst>
            </a:pPr>
            <a:r>
              <a:rPr lang="fa-IR" sz="2400" dirty="0" smtClean="0">
                <a:cs typeface="B Yagut" panose="00000400000000000000" pitchFamily="2" charset="-78"/>
              </a:rPr>
              <a:t>6- </a:t>
            </a:r>
            <a:r>
              <a:rPr lang="ar-SA" sz="2400" dirty="0" smtClean="0">
                <a:cs typeface="B Yagut" panose="00000400000000000000" pitchFamily="2" charset="-78"/>
              </a:rPr>
              <a:t>ﻧﺤﻮه </a:t>
            </a:r>
            <a:r>
              <a:rPr lang="ar-SA" sz="2400" dirty="0">
                <a:cs typeface="B Yagut" panose="00000400000000000000" pitchFamily="2" charset="-78"/>
              </a:rPr>
              <a:t>ﻧﻮﺷﺘﻦ </a:t>
            </a:r>
            <a:r>
              <a:rPr lang="ar-SA" sz="2400" dirty="0" smtClean="0">
                <a:cs typeface="B Yagut" panose="00000400000000000000" pitchFamily="2" charset="-78"/>
              </a:rPr>
              <a:t>روي</a:t>
            </a:r>
            <a:r>
              <a:rPr lang="fa-IR" sz="2400" dirty="0" smtClean="0">
                <a:cs typeface="B Yagut" panose="00000400000000000000" pitchFamily="2" charset="-78"/>
              </a:rPr>
              <a:t> </a:t>
            </a:r>
            <a:r>
              <a:rPr lang="en-US" sz="2400" dirty="0" smtClean="0">
                <a:cs typeface="B Yagut" panose="00000400000000000000" pitchFamily="2" charset="-78"/>
              </a:rPr>
              <a:t>CD</a:t>
            </a:r>
            <a:r>
              <a:rPr lang="en-US" sz="2400" b="1" dirty="0" smtClean="0">
                <a:cs typeface="B Yagut" panose="00000400000000000000" pitchFamily="2" charset="-78"/>
              </a:rPr>
              <a:t> </a:t>
            </a:r>
            <a:r>
              <a:rPr lang="fa-IR" sz="2400" b="1" dirty="0" smtClean="0">
                <a:cs typeface="B Yagut" panose="00000400000000000000" pitchFamily="2" charset="-78"/>
              </a:rPr>
              <a:t> </a:t>
            </a:r>
            <a:r>
              <a:rPr lang="ar-SA" sz="2400" dirty="0" smtClean="0">
                <a:cs typeface="B Yagut" panose="00000400000000000000" pitchFamily="2" charset="-78"/>
              </a:rPr>
              <a:t>و</a:t>
            </a:r>
            <a:r>
              <a:rPr lang="ar-SA" sz="2400" b="1" dirty="0" smtClean="0">
                <a:cs typeface="B Yagut" panose="00000400000000000000" pitchFamily="2" charset="-78"/>
              </a:rPr>
              <a:t> </a:t>
            </a:r>
            <a:r>
              <a:rPr lang="en-US" sz="2400" dirty="0" smtClean="0">
                <a:cs typeface="B Yagut" panose="00000400000000000000" pitchFamily="2" charset="-78"/>
              </a:rPr>
              <a:t>DVD</a:t>
            </a:r>
            <a:r>
              <a:rPr lang="ar-SA" sz="2400" dirty="0" smtClean="0">
                <a:cs typeface="B Yagut" panose="00000400000000000000" pitchFamily="2" charset="-78"/>
              </a:rPr>
              <a:t> </a:t>
            </a:r>
            <a:r>
              <a:rPr lang="ar-SA" sz="2400" b="1" dirty="0" smtClean="0">
                <a:cs typeface="B Yagut" panose="00000400000000000000" pitchFamily="2" charset="-78"/>
              </a:rPr>
              <a:t> </a:t>
            </a:r>
            <a:r>
              <a:rPr lang="ar-SA" sz="2400" dirty="0">
                <a:cs typeface="B Yagut" panose="00000400000000000000" pitchFamily="2" charset="-78"/>
              </a:rPr>
              <a:t>را </a:t>
            </a:r>
            <a:r>
              <a:rPr lang="fa-IR" sz="2400" dirty="0" smtClean="0">
                <a:cs typeface="B Yagut" panose="00000400000000000000" pitchFamily="2" charset="-78"/>
              </a:rPr>
              <a:t>بداند و توضیح دهد.</a:t>
            </a:r>
            <a:endParaRPr lang="en-US" sz="2400" dirty="0">
              <a:cs typeface="B Yagut" panose="00000400000000000000" pitchFamily="2" charset="-78"/>
            </a:endParaRPr>
          </a:p>
          <a:p>
            <a:pPr algn="justLow" rtl="1" eaLnBrk="0" fontAlgn="base" hangingPunct="0">
              <a:spcBef>
                <a:spcPct val="0"/>
              </a:spcBef>
              <a:spcAft>
                <a:spcPct val="0"/>
              </a:spcAft>
              <a:tabLst>
                <a:tab pos="76200" algn="l"/>
              </a:tabLst>
            </a:pPr>
            <a:endParaRPr lang="en-US" sz="2400" dirty="0"/>
          </a:p>
          <a:p>
            <a:pPr marL="0" marR="0" lvl="0" indent="0" algn="justLow" defTabSz="914400" rtl="1" eaLnBrk="0" fontAlgn="base" latinLnBrk="0" hangingPunct="0">
              <a:lnSpc>
                <a:spcPct val="100000"/>
              </a:lnSpc>
              <a:spcBef>
                <a:spcPct val="0"/>
              </a:spcBef>
              <a:spcAft>
                <a:spcPct val="0"/>
              </a:spcAft>
              <a:buClrTx/>
              <a:buSzTx/>
              <a:buFontTx/>
              <a:buNone/>
              <a:tabLst>
                <a:tab pos="76200" algn="l"/>
              </a:tabLst>
            </a:pPr>
            <a:endParaRPr lang="fa-IR" sz="2400" dirty="0" smtClean="0">
              <a:latin typeface="Times New Roman" pitchFamily="18" charset="0"/>
              <a:ea typeface="Times New Roman" pitchFamily="18" charset="0"/>
              <a:cs typeface="B Yagut"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tab pos="76200" algn="l"/>
              </a:tabLst>
            </a:pPr>
            <a:endParaRPr kumimoji="0" lang="fa-IR" sz="1200" b="1" i="0" u="none" strike="noStrike" cap="none" normalizeH="0" baseline="0" dirty="0" smtClean="0">
              <a:ln>
                <a:noFill/>
              </a:ln>
              <a:solidFill>
                <a:srgbClr val="009EC7"/>
              </a:solidFill>
              <a:effectLst/>
              <a:latin typeface="Times New Roman" pitchFamily="18" charset="0"/>
              <a:ea typeface="Times New Roman" pitchFamily="18" charset="0"/>
              <a:cs typeface="Arial" pitchFamily="34" charset="0"/>
            </a:endParaRPr>
          </a:p>
        </p:txBody>
      </p:sp>
      <p:sp>
        <p:nvSpPr>
          <p:cNvPr id="3" name="Rectangle 2"/>
          <p:cNvSpPr/>
          <p:nvPr/>
        </p:nvSpPr>
        <p:spPr>
          <a:xfrm>
            <a:off x="467544" y="620684"/>
            <a:ext cx="8148332" cy="584775"/>
          </a:xfrm>
          <a:prstGeom prst="rect">
            <a:avLst/>
          </a:prstGeom>
          <a:solidFill>
            <a:srgbClr val="92D050">
              <a:alpha val="9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lvl="0" algn="ctr"/>
            <a:r>
              <a:rPr lang="fa-IR" sz="3200" b="1" dirty="0" smtClean="0">
                <a:solidFill>
                  <a:prstClr val="black"/>
                </a:solidFill>
              </a:rPr>
              <a:t>اهداف آموزشی</a:t>
            </a:r>
            <a:r>
              <a:rPr lang="en-US" dirty="0">
                <a:solidFill>
                  <a:prstClr val="black"/>
                </a:solidFill>
              </a:rPr>
              <a:t> </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75161898"/>
      </p:ext>
    </p:extLst>
  </p:cSld>
  <p:clrMapOvr>
    <a:masterClrMapping/>
  </p:clrMapOvr>
  <mc:AlternateContent xmlns:mc="http://schemas.openxmlformats.org/markup-compatibility/2006" xmlns:p14="http://schemas.microsoft.com/office/powerpoint/2010/main">
    <mc:Choice Requires="p14">
      <p:transition spd="slow" p14:dur="2000" advTm="58126"/>
    </mc:Choice>
    <mc:Fallback xmlns="">
      <p:transition spd="slow" advTm="58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557" y="548351"/>
            <a:ext cx="8710915" cy="584775"/>
          </a:xfrm>
          <a:prstGeom prst="rect">
            <a:avLst/>
          </a:prstGeom>
          <a:solidFill>
            <a:srgbClr val="92D050">
              <a:alpha val="9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algn="ctr" rtl="1">
              <a:spcBef>
                <a:spcPct val="0"/>
              </a:spcBef>
            </a:pPr>
            <a:r>
              <a:rPr lang="fa-IR" sz="3200" b="1" dirty="0">
                <a:solidFill>
                  <a:prstClr val="black"/>
                </a:solidFill>
                <a:cs typeface="B Yagut" panose="00000400000000000000" pitchFamily="2" charset="-78"/>
              </a:rPr>
              <a:t>15- اﻳﺠﺎد ﻣﻴﺎن ﺑﺮ</a:t>
            </a:r>
            <a:r>
              <a:rPr lang="en-US" sz="3200" b="1" dirty="0">
                <a:solidFill>
                  <a:prstClr val="black"/>
                </a:solidFill>
                <a:cs typeface="B Yagut" panose="00000400000000000000" pitchFamily="2" charset="-78"/>
              </a:rPr>
              <a:t>Shortcut</a:t>
            </a:r>
            <a:r>
              <a:rPr lang="fa-IR" sz="3200" b="1" dirty="0">
                <a:solidFill>
                  <a:prstClr val="black"/>
                </a:solidFill>
                <a:cs typeface="B Yagut" panose="00000400000000000000" pitchFamily="2" charset="-78"/>
              </a:rPr>
              <a:t> </a:t>
            </a:r>
          </a:p>
        </p:txBody>
      </p:sp>
      <p:sp>
        <p:nvSpPr>
          <p:cNvPr id="7" name="Rectangle 6"/>
          <p:cNvSpPr/>
          <p:nvPr/>
        </p:nvSpPr>
        <p:spPr>
          <a:xfrm>
            <a:off x="109557" y="1288536"/>
            <a:ext cx="8819111" cy="5016758"/>
          </a:xfrm>
          <a:prstGeom prst="rect">
            <a:avLst/>
          </a:prstGeom>
        </p:spPr>
        <p:txBody>
          <a:bodyPr wrap="square">
            <a:spAutoFit/>
          </a:bodyPr>
          <a:lstStyle/>
          <a:p>
            <a:pPr marL="342900" lvl="0" indent="-342900" algn="just" rtl="1">
              <a:spcBef>
                <a:spcPct val="20000"/>
              </a:spcBef>
              <a:buFont typeface="Arial" panose="020B0604020202020204" pitchFamily="34" charset="0"/>
              <a:buChar char="•"/>
            </a:pPr>
            <a:r>
              <a:rPr lang="ar-SA" sz="2500" dirty="0">
                <a:solidFill>
                  <a:prstClr val="black"/>
                </a:solidFill>
                <a:cs typeface="B Yagut" panose="00000400000000000000" pitchFamily="2" charset="-78"/>
              </a:rPr>
              <a:t>ﺑﺮاي دﺳﺘﺮﺳﻲ ﺑﻪ ﻳﻚ ﺑﺮﻧﺎﻣﻪ، ﻓﺎﻳﻞ ﻳﺎ ﭘﻮﺷﻪ، ﻣﻲ ﺗﻮاﻧﻴﺪ ﻣﻴﺎن ﺑﺮ آن را روي ﻣﻴﺰﻛﺎر (ﻳﺎ در ﻣﺤﻠﻲ دﻟﺨﻮاه) اﻳﺠﺎد ﻛﻨﻴﺪ. ﺑﺮاي</a:t>
            </a:r>
            <a:r>
              <a:rPr lang="fa-IR" sz="2500" dirty="0">
                <a:solidFill>
                  <a:prstClr val="black"/>
                </a:solidFill>
                <a:cs typeface="B Yagut" panose="00000400000000000000" pitchFamily="2" charset="-78"/>
              </a:rPr>
              <a:t> اﻳﻦ ﻛﺎر ﻣﺮاﺣﻞ زﻳﺮ را دﻧﺒﺎل ﻛﻨﻴﺪ:</a:t>
            </a:r>
          </a:p>
          <a:p>
            <a:pPr lvl="0" algn="just" rtl="1">
              <a:spcBef>
                <a:spcPct val="20000"/>
              </a:spcBef>
            </a:pPr>
            <a:r>
              <a:rPr lang="fa-IR" sz="2500" dirty="0" smtClean="0">
                <a:solidFill>
                  <a:prstClr val="black"/>
                </a:solidFill>
                <a:cs typeface="B Yagut" panose="00000400000000000000" pitchFamily="2" charset="-78"/>
              </a:rPr>
              <a:t>    1- </a:t>
            </a:r>
            <a:r>
              <a:rPr lang="fa-IR" sz="2500" dirty="0">
                <a:solidFill>
                  <a:prstClr val="black"/>
                </a:solidFill>
                <a:cs typeface="B Yagut" panose="00000400000000000000" pitchFamily="2" charset="-78"/>
              </a:rPr>
              <a:t>اﺑﺘﺪا ﺑﻪ ﻣﺤﻠﻲ ﻛﻪ ﻣﻲ ﺧﻮاﻫﻴﺪ ﻣﻴﺎن ﺑﺮ در آن ﺳﺎﺧﺘﻪ ﺷﻮد ﺑﺮوﻳﺪ</a:t>
            </a:r>
            <a:r>
              <a:rPr lang="fa-IR" sz="2500" dirty="0" smtClean="0">
                <a:solidFill>
                  <a:prstClr val="black"/>
                </a:solidFill>
                <a:cs typeface="B Yagut" panose="00000400000000000000" pitchFamily="2" charset="-78"/>
              </a:rPr>
              <a:t>.</a:t>
            </a:r>
          </a:p>
          <a:p>
            <a:pPr lvl="0" algn="just" rtl="1">
              <a:spcBef>
                <a:spcPct val="20000"/>
              </a:spcBef>
            </a:pPr>
            <a:r>
              <a:rPr lang="fa-IR" sz="2500" dirty="0" smtClean="0">
                <a:solidFill>
                  <a:prstClr val="black"/>
                </a:solidFill>
                <a:cs typeface="B Yagut" panose="00000400000000000000" pitchFamily="2" charset="-78"/>
              </a:rPr>
              <a:t>   </a:t>
            </a:r>
            <a:r>
              <a:rPr lang="fa-IR" sz="2500" dirty="0">
                <a:solidFill>
                  <a:prstClr val="black"/>
                </a:solidFill>
                <a:cs typeface="B Yagut" panose="00000400000000000000" pitchFamily="2" charset="-78"/>
              </a:rPr>
              <a:t>2- روي ﻳﻚ ﻧﺎﺣﻴﻪ ﺧﺎﻟﻲ از ﺻﻔﺤﻪ، ﻛﻠﻴﻚ راﺳﺖ ﻛﺮده و </a:t>
            </a:r>
            <a:r>
              <a:rPr lang="fa-IR" sz="2500" dirty="0" smtClean="0">
                <a:solidFill>
                  <a:prstClr val="black"/>
                </a:solidFill>
                <a:cs typeface="B Yagut" panose="00000400000000000000" pitchFamily="2" charset="-78"/>
              </a:rPr>
              <a:t>ﮔﺰﻳﻨﻪ</a:t>
            </a:r>
          </a:p>
          <a:p>
            <a:pPr lvl="0" algn="just" rtl="1">
              <a:spcBef>
                <a:spcPct val="20000"/>
              </a:spcBef>
            </a:pPr>
            <a:r>
              <a:rPr lang="fa-IR" sz="2500" dirty="0">
                <a:solidFill>
                  <a:prstClr val="black"/>
                </a:solidFill>
                <a:cs typeface="B Yagut" panose="00000400000000000000" pitchFamily="2" charset="-78"/>
              </a:rPr>
              <a:t> </a:t>
            </a:r>
            <a:r>
              <a:rPr lang="fa-IR" sz="2500" dirty="0" smtClean="0">
                <a:solidFill>
                  <a:prstClr val="black"/>
                </a:solidFill>
                <a:cs typeface="B Yagut" panose="00000400000000000000" pitchFamily="2" charset="-78"/>
              </a:rPr>
              <a:t>     </a:t>
            </a:r>
            <a:r>
              <a:rPr lang="en-US" sz="2500" dirty="0">
                <a:solidFill>
                  <a:prstClr val="black"/>
                </a:solidFill>
                <a:cs typeface="B Yagut" panose="00000400000000000000" pitchFamily="2" charset="-78"/>
              </a:rPr>
              <a:t>Shortcut</a:t>
            </a:r>
            <a:r>
              <a:rPr lang="fa-IR" sz="2500" dirty="0">
                <a:solidFill>
                  <a:prstClr val="black"/>
                </a:solidFill>
                <a:cs typeface="B Yagut" panose="00000400000000000000" pitchFamily="2" charset="-78"/>
              </a:rPr>
              <a:t>       </a:t>
            </a:r>
            <a:r>
              <a:rPr lang="en-US" sz="2500" dirty="0" smtClean="0">
                <a:solidFill>
                  <a:prstClr val="black"/>
                </a:solidFill>
                <a:cs typeface="B Yagut" panose="00000400000000000000" pitchFamily="2" charset="-78"/>
              </a:rPr>
              <a:t>New</a:t>
            </a:r>
            <a:r>
              <a:rPr lang="fa-IR" sz="2500" dirty="0" smtClean="0">
                <a:solidFill>
                  <a:prstClr val="black"/>
                </a:solidFill>
                <a:cs typeface="B Yagut" panose="00000400000000000000" pitchFamily="2" charset="-78"/>
              </a:rPr>
              <a:t> را </a:t>
            </a:r>
            <a:r>
              <a:rPr lang="fa-IR" sz="2500" dirty="0">
                <a:solidFill>
                  <a:prstClr val="black"/>
                </a:solidFill>
                <a:cs typeface="B Yagut" panose="00000400000000000000" pitchFamily="2" charset="-78"/>
              </a:rPr>
              <a:t>اﻧﺘﺨﺎب ﻛﻨﻴﺪ (ﺷﻜﻞ‏</a:t>
            </a:r>
            <a:r>
              <a:rPr lang="fa-IR" sz="2500" dirty="0" smtClean="0">
                <a:solidFill>
                  <a:prstClr val="black"/>
                </a:solidFill>
                <a:cs typeface="B Yagut" panose="00000400000000000000" pitchFamily="2" charset="-78"/>
              </a:rPr>
              <a:t>٣-٢0).</a:t>
            </a:r>
            <a:r>
              <a:rPr lang="fa-IR" sz="2500" dirty="0">
                <a:solidFill>
                  <a:prstClr val="black"/>
                </a:solidFill>
                <a:cs typeface="B Yagut" panose="00000400000000000000" pitchFamily="2" charset="-78"/>
              </a:rPr>
              <a:t>	</a:t>
            </a:r>
          </a:p>
          <a:p>
            <a:pPr lvl="0" algn="just" rtl="1">
              <a:spcBef>
                <a:spcPct val="20000"/>
              </a:spcBef>
            </a:pPr>
            <a:r>
              <a:rPr lang="fa-IR" sz="2500" dirty="0" smtClean="0">
                <a:solidFill>
                  <a:prstClr val="black"/>
                </a:solidFill>
                <a:cs typeface="B Yagut" panose="00000400000000000000" pitchFamily="2" charset="-78"/>
              </a:rPr>
              <a:t>   3- </a:t>
            </a:r>
            <a:r>
              <a:rPr lang="fa-IR" sz="2500" dirty="0">
                <a:solidFill>
                  <a:prstClr val="black"/>
                </a:solidFill>
                <a:cs typeface="B Yagut" panose="00000400000000000000" pitchFamily="2" charset="-78"/>
              </a:rPr>
              <a:t>در ﻛﺎدري ﻛﻪ ﺑﺎز ﻣﻲ ﺷﻮد (ﺷﻜﻞ ‏</a:t>
            </a:r>
            <a:r>
              <a:rPr lang="fa-IR" sz="2500" dirty="0" smtClean="0">
                <a:solidFill>
                  <a:prstClr val="black"/>
                </a:solidFill>
                <a:cs typeface="B Yagut" panose="00000400000000000000" pitchFamily="2" charset="-78"/>
              </a:rPr>
              <a:t>٣-21)، </a:t>
            </a:r>
            <a:r>
              <a:rPr lang="fa-IR" sz="2500" dirty="0">
                <a:solidFill>
                  <a:prstClr val="black"/>
                </a:solidFill>
                <a:cs typeface="B Yagut" panose="00000400000000000000" pitchFamily="2" charset="-78"/>
              </a:rPr>
              <a:t>روي </a:t>
            </a:r>
            <a:r>
              <a:rPr lang="fa-IR" sz="2500" dirty="0" smtClean="0">
                <a:solidFill>
                  <a:prstClr val="black"/>
                </a:solidFill>
                <a:cs typeface="B Yagut" panose="00000400000000000000" pitchFamily="2" charset="-78"/>
              </a:rPr>
              <a:t>دﻛﻤﻪ </a:t>
            </a:r>
            <a:r>
              <a:rPr lang="en-US" sz="2500" dirty="0" smtClean="0">
                <a:cs typeface="B Yagut" panose="00000400000000000000" pitchFamily="2" charset="-78"/>
              </a:rPr>
              <a:t>Browse</a:t>
            </a:r>
            <a:r>
              <a:rPr lang="fa-IR" sz="2500" dirty="0" smtClean="0">
                <a:solidFill>
                  <a:prstClr val="black"/>
                </a:solidFill>
                <a:cs typeface="B Yagut" panose="00000400000000000000" pitchFamily="2" charset="-78"/>
              </a:rPr>
              <a:t> </a:t>
            </a:r>
            <a:r>
              <a:rPr lang="en-AU" sz="2500" dirty="0" smtClean="0">
                <a:solidFill>
                  <a:prstClr val="black"/>
                </a:solidFill>
                <a:cs typeface="B Yagut" panose="00000400000000000000" pitchFamily="2" charset="-78"/>
              </a:rPr>
              <a:t> </a:t>
            </a:r>
            <a:r>
              <a:rPr lang="fa-IR" sz="2500" dirty="0" smtClean="0">
                <a:solidFill>
                  <a:prstClr val="black"/>
                </a:solidFill>
                <a:cs typeface="B Yagut" panose="00000400000000000000" pitchFamily="2" charset="-78"/>
              </a:rPr>
              <a:t>ﻛﻠﻴﻚکنید،</a:t>
            </a:r>
          </a:p>
          <a:p>
            <a:pPr lvl="0" algn="just" rtl="1">
              <a:spcBef>
                <a:spcPct val="20000"/>
              </a:spcBef>
            </a:pPr>
            <a:r>
              <a:rPr lang="fa-IR" sz="2500" dirty="0">
                <a:solidFill>
                  <a:prstClr val="black"/>
                </a:solidFill>
                <a:cs typeface="B Yagut" panose="00000400000000000000" pitchFamily="2" charset="-78"/>
              </a:rPr>
              <a:t> </a:t>
            </a:r>
            <a:r>
              <a:rPr lang="fa-IR" sz="2500" dirty="0" smtClean="0">
                <a:solidFill>
                  <a:prstClr val="black"/>
                </a:solidFill>
                <a:cs typeface="B Yagut" panose="00000400000000000000" pitchFamily="2" charset="-78"/>
              </a:rPr>
              <a:t>       </a:t>
            </a:r>
            <a:r>
              <a:rPr lang="fa-IR" sz="2500" dirty="0">
                <a:solidFill>
                  <a:prstClr val="black"/>
                </a:solidFill>
                <a:cs typeface="B Yagut" panose="00000400000000000000" pitchFamily="2" charset="-78"/>
              </a:rPr>
              <a:t>ﺳﭙﺲ ﻓﺎﻳﻞ</a:t>
            </a:r>
            <a:r>
              <a:rPr lang="fa-IR" sz="2500" dirty="0" smtClean="0">
                <a:solidFill>
                  <a:prstClr val="black"/>
                </a:solidFill>
                <a:cs typeface="B Yagut" panose="00000400000000000000" pitchFamily="2" charset="-78"/>
              </a:rPr>
              <a:t>، </a:t>
            </a:r>
            <a:r>
              <a:rPr lang="fa-IR" sz="2500" dirty="0">
                <a:solidFill>
                  <a:prstClr val="black"/>
                </a:solidFill>
                <a:cs typeface="B Yagut" panose="00000400000000000000" pitchFamily="2" charset="-78"/>
              </a:rPr>
              <a:t>ﺑﺮﻧﺎﻣﻪ ﻳﺎ ﭘﻮﺷﻪ ﻣﻮرد </a:t>
            </a:r>
            <a:r>
              <a:rPr lang="fa-IR" sz="2500" dirty="0" smtClean="0">
                <a:solidFill>
                  <a:prstClr val="black"/>
                </a:solidFill>
                <a:cs typeface="B Yagut" panose="00000400000000000000" pitchFamily="2" charset="-78"/>
              </a:rPr>
              <a:t>ﻧﻈﺮ  که </a:t>
            </a:r>
            <a:r>
              <a:rPr lang="fa-IR" sz="2500" dirty="0">
                <a:solidFill>
                  <a:prstClr val="black"/>
                </a:solidFill>
                <a:cs typeface="B Yagut" panose="00000400000000000000" pitchFamily="2" charset="-78"/>
              </a:rPr>
              <a:t>ﻣﻲ ﺧﻮاﻫﻴﺪ </a:t>
            </a:r>
            <a:r>
              <a:rPr lang="fa-IR" sz="2500" dirty="0" smtClean="0">
                <a:solidFill>
                  <a:prstClr val="black"/>
                </a:solidFill>
                <a:cs typeface="B Yagut" panose="00000400000000000000" pitchFamily="2" charset="-78"/>
              </a:rPr>
              <a:t>ﻣﻴﺎن ﺑﺮآن را ایجاد</a:t>
            </a:r>
          </a:p>
          <a:p>
            <a:pPr lvl="0" algn="just" rtl="1">
              <a:spcBef>
                <a:spcPct val="20000"/>
              </a:spcBef>
            </a:pPr>
            <a:r>
              <a:rPr lang="fa-IR" sz="2500" dirty="0">
                <a:solidFill>
                  <a:prstClr val="black"/>
                </a:solidFill>
                <a:cs typeface="B Yagut" panose="00000400000000000000" pitchFamily="2" charset="-78"/>
              </a:rPr>
              <a:t> </a:t>
            </a:r>
            <a:r>
              <a:rPr lang="fa-IR" sz="2500" dirty="0" smtClean="0">
                <a:solidFill>
                  <a:prstClr val="black"/>
                </a:solidFill>
                <a:cs typeface="B Yagut" panose="00000400000000000000" pitchFamily="2" charset="-78"/>
              </a:rPr>
              <a:t>      ﻛﻨﻴﺪ</a:t>
            </a:r>
            <a:r>
              <a:rPr lang="fa-IR" sz="2500" dirty="0">
                <a:solidFill>
                  <a:prstClr val="black"/>
                </a:solidFill>
                <a:cs typeface="B Yagut" panose="00000400000000000000" pitchFamily="2" charset="-78"/>
              </a:rPr>
              <a:t>، اﻧﺘﺨﺎب ﻧﻤﺎﻳﻴﺪ.</a:t>
            </a:r>
            <a:r>
              <a:rPr lang="ar-SA" sz="2500" b="1" dirty="0">
                <a:solidFill>
                  <a:prstClr val="black"/>
                </a:solidFill>
                <a:cs typeface="B Yagut" pitchFamily="2" charset="-78"/>
              </a:rPr>
              <a:t> </a:t>
            </a:r>
            <a:endParaRPr lang="fa-IR" sz="2500" b="1" dirty="0">
              <a:solidFill>
                <a:prstClr val="black"/>
              </a:solidFill>
              <a:cs typeface="B Yagut" pitchFamily="2" charset="-78"/>
            </a:endParaRPr>
          </a:p>
          <a:p>
            <a:pPr algn="just" rtl="1">
              <a:spcBef>
                <a:spcPct val="20000"/>
              </a:spcBef>
            </a:pPr>
            <a:r>
              <a:rPr lang="fa-IR" sz="2500" dirty="0" smtClean="0">
                <a:solidFill>
                  <a:prstClr val="black"/>
                </a:solidFill>
                <a:cs typeface="B Yagut" panose="00000400000000000000" pitchFamily="2" charset="-78"/>
              </a:rPr>
              <a:t> 4 - در </a:t>
            </a:r>
            <a:r>
              <a:rPr lang="fa-IR" sz="2500" dirty="0">
                <a:solidFill>
                  <a:prstClr val="black"/>
                </a:solidFill>
                <a:cs typeface="B Yagut" panose="00000400000000000000" pitchFamily="2" charset="-78"/>
              </a:rPr>
              <a:t>آﺧﺮﻳﻦ ﻣﺮﺣﻠﻪ، ﻧﺎم دﻟﺨﻮاﻫﻲ را ﺑﻪ ﻣﻴﺎن ﺑﺮ اﺧﺘﺼﺎص </a:t>
            </a:r>
            <a:r>
              <a:rPr lang="fa-IR" sz="2500" dirty="0" smtClean="0">
                <a:solidFill>
                  <a:prstClr val="black"/>
                </a:solidFill>
                <a:cs typeface="B Yagut" panose="00000400000000000000" pitchFamily="2" charset="-78"/>
              </a:rPr>
              <a:t>دﻫﻴﺪ(شکل3-22).</a:t>
            </a:r>
            <a:endParaRPr lang="en-US" sz="2500" dirty="0">
              <a:latin typeface="2  Yagut"/>
              <a:cs typeface="B Yagut" panose="00000400000000000000" pitchFamily="2" charset="-78"/>
            </a:endParaRPr>
          </a:p>
          <a:p>
            <a:pPr lvl="0" algn="just" rtl="1">
              <a:spcBef>
                <a:spcPct val="20000"/>
              </a:spcBef>
            </a:pPr>
            <a:endParaRPr lang="fa-IR" sz="2500" dirty="0" smtClean="0">
              <a:solidFill>
                <a:prstClr val="black"/>
              </a:solidFill>
              <a:cs typeface="B Yagut" panose="00000400000000000000" pitchFamily="2" charset="-78"/>
            </a:endParaRPr>
          </a:p>
          <a:p>
            <a:pPr lvl="0" algn="just" rtl="1">
              <a:spcBef>
                <a:spcPct val="20000"/>
              </a:spcBef>
            </a:pPr>
            <a:r>
              <a:rPr lang="fa-IR" sz="2500" dirty="0">
                <a:solidFill>
                  <a:prstClr val="black"/>
                </a:solidFill>
                <a:cs typeface="B Yagut" panose="00000400000000000000" pitchFamily="2" charset="-78"/>
              </a:rPr>
              <a:t> </a:t>
            </a:r>
            <a:r>
              <a:rPr lang="fa-IR" sz="2500" dirty="0" smtClean="0">
                <a:solidFill>
                  <a:prstClr val="black"/>
                </a:solidFill>
                <a:cs typeface="B Yagut" panose="00000400000000000000" pitchFamily="2" charset="-78"/>
              </a:rPr>
              <a:t>      </a:t>
            </a:r>
            <a:endParaRPr lang="en-US" sz="2500" dirty="0">
              <a:solidFill>
                <a:prstClr val="black"/>
              </a:solidFill>
              <a:cs typeface="B Yagut" panose="00000400000000000000" pitchFamily="2" charset="-78"/>
            </a:endParaRPr>
          </a:p>
        </p:txBody>
      </p:sp>
      <p:cxnSp>
        <p:nvCxnSpPr>
          <p:cNvPr id="14" name="Straight Arrow Connector 13"/>
          <p:cNvCxnSpPr/>
          <p:nvPr/>
        </p:nvCxnSpPr>
        <p:spPr>
          <a:xfrm>
            <a:off x="6804248" y="3284984"/>
            <a:ext cx="3609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5220978"/>
      </p:ext>
    </p:extLst>
  </p:cSld>
  <p:clrMapOvr>
    <a:masterClrMapping/>
  </p:clrMapOvr>
  <mc:AlternateContent xmlns:mc="http://schemas.openxmlformats.org/markup-compatibility/2006" xmlns:p14="http://schemas.microsoft.com/office/powerpoint/2010/main">
    <mc:Choice Requires="p14">
      <p:transition spd="slow" p14:dur="2000" advTm="17185"/>
    </mc:Choice>
    <mc:Fallback xmlns="">
      <p:transition spd="slow" advTm="17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04819" y="2776937"/>
            <a:ext cx="2318019" cy="338554"/>
          </a:xfrm>
          <a:prstGeom prst="rect">
            <a:avLst/>
          </a:prstGeom>
        </p:spPr>
        <p:txBody>
          <a:bodyPr wrap="square">
            <a:spAutoFit/>
          </a:bodyPr>
          <a:lstStyle/>
          <a:p>
            <a:pPr algn="just" rtl="1"/>
            <a:r>
              <a:rPr lang="fa-IR" sz="1600" b="1" dirty="0">
                <a:cs typeface="B Yagut" pitchFamily="2" charset="-78"/>
              </a:rPr>
              <a:t>ﺷﻜﻞ </a:t>
            </a:r>
            <a:r>
              <a:rPr lang="fa-IR" sz="1600" b="1" dirty="0" smtClean="0">
                <a:cs typeface="B Yagut" pitchFamily="2" charset="-78"/>
              </a:rPr>
              <a:t>‏3-20- </a:t>
            </a:r>
            <a:r>
              <a:rPr lang="ar-SA" sz="1600" b="1" dirty="0" smtClean="0">
                <a:cs typeface="B Yagut" pitchFamily="2" charset="-78"/>
              </a:rPr>
              <a:t>اﻳﺠﺎد </a:t>
            </a:r>
            <a:r>
              <a:rPr lang="ar-SA" sz="1600" b="1" dirty="0">
                <a:cs typeface="B Yagut" pitchFamily="2" charset="-78"/>
              </a:rPr>
              <a:t>ﻣﻴﺎن ﺑﺮ</a:t>
            </a:r>
            <a:endParaRPr lang="en-US" sz="1600" b="1" dirty="0">
              <a:cs typeface="B Yagut" panose="00000400000000000000" pitchFamily="2" charset="-78"/>
            </a:endParaRPr>
          </a:p>
        </p:txBody>
      </p:sp>
      <p:grpSp>
        <p:nvGrpSpPr>
          <p:cNvPr id="5" name="Group 4"/>
          <p:cNvGrpSpPr/>
          <p:nvPr/>
        </p:nvGrpSpPr>
        <p:grpSpPr>
          <a:xfrm>
            <a:off x="149922" y="164345"/>
            <a:ext cx="3740182" cy="3785209"/>
            <a:chOff x="124362" y="260648"/>
            <a:chExt cx="4843148" cy="6060795"/>
          </a:xfrm>
        </p:grpSpPr>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5" y="260648"/>
              <a:ext cx="2771775" cy="37718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62" y="3349376"/>
              <a:ext cx="2476500" cy="29720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sp>
        <p:nvSpPr>
          <p:cNvPr id="10" name="Rectangle 9"/>
          <p:cNvSpPr/>
          <p:nvPr/>
        </p:nvSpPr>
        <p:spPr>
          <a:xfrm>
            <a:off x="5833130" y="4583260"/>
            <a:ext cx="2747868" cy="369332"/>
          </a:xfrm>
          <a:prstGeom prst="rect">
            <a:avLst/>
          </a:prstGeom>
        </p:spPr>
        <p:txBody>
          <a:bodyPr wrap="none">
            <a:spAutoFit/>
          </a:bodyPr>
          <a:lstStyle/>
          <a:p>
            <a:r>
              <a:rPr lang="fa-IR" dirty="0">
                <a:cs typeface="B Yagut" panose="00000400000000000000" pitchFamily="2" charset="-78"/>
              </a:rPr>
              <a:t>ﺷﻜﻞ </a:t>
            </a:r>
            <a:r>
              <a:rPr lang="fa-IR" dirty="0" smtClean="0">
                <a:cs typeface="B Yagut" panose="00000400000000000000" pitchFamily="2" charset="-78"/>
              </a:rPr>
              <a:t>‏٣ - ٢1-  </a:t>
            </a:r>
            <a:r>
              <a:rPr lang="ar-SA" dirty="0" smtClean="0">
                <a:cs typeface="B Yagut" panose="00000400000000000000" pitchFamily="2" charset="-78"/>
              </a:rPr>
              <a:t>ﺗﻌﻴﻴﻦ ﻣﺤﻞ ﺑﺮﻧﺎﻣﻪ</a:t>
            </a:r>
            <a:endParaRPr lang="en-AU" dirty="0">
              <a:cs typeface="B Yagut" panose="00000400000000000000" pitchFamily="2" charset="-78"/>
            </a:endParaRPr>
          </a:p>
        </p:txBody>
      </p:sp>
      <p:grpSp>
        <p:nvGrpSpPr>
          <p:cNvPr id="14" name="Group 13"/>
          <p:cNvGrpSpPr/>
          <p:nvPr/>
        </p:nvGrpSpPr>
        <p:grpSpPr>
          <a:xfrm>
            <a:off x="5113025" y="341739"/>
            <a:ext cx="3567618" cy="4247652"/>
            <a:chOff x="5088255" y="1846123"/>
            <a:chExt cx="3567618" cy="4247652"/>
          </a:xfrm>
        </p:grpSpPr>
        <p:grpSp>
          <p:nvGrpSpPr>
            <p:cNvPr id="2" name="Group 1"/>
            <p:cNvGrpSpPr/>
            <p:nvPr/>
          </p:nvGrpSpPr>
          <p:grpSpPr>
            <a:xfrm>
              <a:off x="5088255" y="1846123"/>
              <a:ext cx="3567618" cy="4247652"/>
              <a:chOff x="5116128" y="2454259"/>
              <a:chExt cx="3567618" cy="4247652"/>
            </a:xfrm>
          </p:grpSpPr>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6128" y="2454259"/>
                <a:ext cx="3567618" cy="2604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7592" y="4169470"/>
                <a:ext cx="2532441" cy="2532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9" name="Straight Arrow Connector 8"/>
            <p:cNvCxnSpPr/>
            <p:nvPr/>
          </p:nvCxnSpPr>
          <p:spPr>
            <a:xfrm flipH="1">
              <a:off x="7812360" y="3211445"/>
              <a:ext cx="8900" cy="31953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206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066" y="4214805"/>
            <a:ext cx="4071746" cy="2448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5" name="Rounded Rectangular Callout 14"/>
          <p:cNvSpPr/>
          <p:nvPr/>
        </p:nvSpPr>
        <p:spPr>
          <a:xfrm>
            <a:off x="3216389" y="5031705"/>
            <a:ext cx="1347430" cy="342842"/>
          </a:xfrm>
          <a:prstGeom prst="wedgeRoundRectCallout">
            <a:avLst>
              <a:gd name="adj1" fmla="val -62388"/>
              <a:gd name="adj2" fmla="val -14080"/>
              <a:gd name="adj3" fmla="val 16667"/>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smtClean="0">
                <a:cs typeface="B Yagut" panose="00000400000000000000" pitchFamily="2" charset="-78"/>
              </a:rPr>
              <a:t>تعیین نام </a:t>
            </a:r>
            <a:r>
              <a:rPr lang="fa-IR" sz="1400" dirty="0" smtClean="0">
                <a:cs typeface="B Yagut" panose="00000400000000000000" pitchFamily="2" charset="-78"/>
              </a:rPr>
              <a:t>میان بر</a:t>
            </a:r>
            <a:endParaRPr lang="en-US" sz="1400" dirty="0">
              <a:cs typeface="B Yagut" panose="00000400000000000000" pitchFamily="2" charset="-78"/>
            </a:endParaRPr>
          </a:p>
        </p:txBody>
      </p:sp>
      <p:sp>
        <p:nvSpPr>
          <p:cNvPr id="28" name="Rectangle 27"/>
          <p:cNvSpPr/>
          <p:nvPr/>
        </p:nvSpPr>
        <p:spPr>
          <a:xfrm>
            <a:off x="4896713" y="6093296"/>
            <a:ext cx="3667992" cy="338554"/>
          </a:xfrm>
          <a:prstGeom prst="rect">
            <a:avLst/>
          </a:prstGeom>
        </p:spPr>
        <p:txBody>
          <a:bodyPr wrap="none">
            <a:spAutoFit/>
          </a:bodyPr>
          <a:lstStyle/>
          <a:p>
            <a:r>
              <a:rPr lang="fa-IR" sz="1600" dirty="0">
                <a:cs typeface="B Yagut" panose="00000400000000000000" pitchFamily="2" charset="-78"/>
              </a:rPr>
              <a:t>ﺷﻜﻞ ‏٣ </a:t>
            </a:r>
            <a:r>
              <a:rPr lang="fa-IR" sz="1600" dirty="0" smtClean="0">
                <a:cs typeface="B Yagut" panose="00000400000000000000" pitchFamily="2" charset="-78"/>
              </a:rPr>
              <a:t> - ٢2 -  </a:t>
            </a:r>
            <a:r>
              <a:rPr lang="ar-SA" sz="1600" dirty="0">
                <a:cs typeface="B Yagut" panose="00000400000000000000" pitchFamily="2" charset="-78"/>
              </a:rPr>
              <a:t>ﺗﻌﻴﻴﻦ ﻧﺎم ﺑﺮاي ﻣﻴﺎن ﺑﺮ </a:t>
            </a:r>
            <a:r>
              <a:rPr lang="ar-SA" sz="1600" dirty="0" smtClean="0">
                <a:cs typeface="B Yagut" panose="00000400000000000000" pitchFamily="2" charset="-78"/>
              </a:rPr>
              <a:t>اﻳﺠﺎد ﺷﺪه</a:t>
            </a:r>
            <a:endParaRPr lang="en-AU" sz="1600" dirty="0">
              <a:cs typeface="B Yagut" panose="00000400000000000000" pitchFamily="2" charset="-78"/>
            </a:endParaRP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30369150"/>
      </p:ext>
    </p:extLst>
  </p:cSld>
  <p:clrMapOvr>
    <a:masterClrMapping/>
  </p:clrMapOvr>
  <mc:AlternateContent xmlns:mc="http://schemas.openxmlformats.org/markup-compatibility/2006" xmlns:p14="http://schemas.microsoft.com/office/powerpoint/2010/main">
    <mc:Choice Requires="p14">
      <p:transition spd="slow" p14:dur="2000" advTm="39107"/>
    </mc:Choice>
    <mc:Fallback xmlns="">
      <p:transition spd="slow" advTm="39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145731"/>
            <a:ext cx="8136905" cy="1707205"/>
          </a:xfrm>
        </p:spPr>
        <p:txBody>
          <a:bodyPr>
            <a:noAutofit/>
          </a:bodyPr>
          <a:lstStyle/>
          <a:p>
            <a:pPr algn="just" rtl="1"/>
            <a:r>
              <a:rPr lang="fa-IR" sz="2400" dirty="0" smtClean="0">
                <a:cs typeface="B Yagut" panose="00000400000000000000" pitchFamily="2" charset="-78"/>
              </a:rPr>
              <a:t>روش </a:t>
            </a:r>
            <a:r>
              <a:rPr lang="fa-IR" sz="2400" dirty="0">
                <a:cs typeface="B Yagut" panose="00000400000000000000" pitchFamily="2" charset="-78"/>
              </a:rPr>
              <a:t>اول: روي ﻓﺎﻳﻞ ﻳﺎ ﭘﻮﺷﻪ، ﻛﻠﻴﻚ راﺳﺖ ﻛﺮده و ﮔﺰﻳﻨﻪ </a:t>
            </a:r>
            <a:r>
              <a:rPr lang="en-US" sz="2400" dirty="0"/>
              <a:t> Delete</a:t>
            </a:r>
            <a:r>
              <a:rPr lang="fa-IR" sz="2400" dirty="0" smtClean="0">
                <a:cs typeface="B Yagut" panose="00000400000000000000" pitchFamily="2" charset="-78"/>
              </a:rPr>
              <a:t>را </a:t>
            </a:r>
            <a:r>
              <a:rPr lang="fa-IR" sz="2400" dirty="0">
                <a:cs typeface="B Yagut" panose="00000400000000000000" pitchFamily="2" charset="-78"/>
              </a:rPr>
              <a:t>اﻧﺘﺨﺎب </a:t>
            </a:r>
            <a:r>
              <a:rPr lang="fa-IR" sz="2400" dirty="0" smtClean="0">
                <a:cs typeface="B Yagut" panose="00000400000000000000" pitchFamily="2" charset="-78"/>
              </a:rPr>
              <a:t>ﻛﻨﻴﺪ.</a:t>
            </a:r>
          </a:p>
          <a:p>
            <a:pPr algn="just" rtl="1"/>
            <a:r>
              <a:rPr lang="fa-IR" sz="2400" dirty="0" smtClean="0">
                <a:cs typeface="B Yagut" panose="00000400000000000000" pitchFamily="2" charset="-78"/>
              </a:rPr>
              <a:t>روش دوم : پس از انتخاب فایل یا پوشه مورد نظر دکمه </a:t>
            </a:r>
            <a:r>
              <a:rPr lang="en-US" sz="2400" dirty="0" smtClean="0">
                <a:cs typeface="B Yagut" panose="00000400000000000000" pitchFamily="2" charset="-78"/>
              </a:rPr>
              <a:t>Delete </a:t>
            </a:r>
            <a:r>
              <a:rPr lang="fa-IR" sz="2400" dirty="0" smtClean="0">
                <a:cs typeface="B Yagut" panose="00000400000000000000" pitchFamily="2" charset="-78"/>
              </a:rPr>
              <a:t> صفحه کلید را فشار دهید.</a:t>
            </a:r>
          </a:p>
        </p:txBody>
      </p:sp>
      <p:sp>
        <p:nvSpPr>
          <p:cNvPr id="2" name="Rectangle 1"/>
          <p:cNvSpPr/>
          <p:nvPr/>
        </p:nvSpPr>
        <p:spPr>
          <a:xfrm>
            <a:off x="467544" y="386198"/>
            <a:ext cx="8018645" cy="584775"/>
          </a:xfrm>
          <a:prstGeom prst="rect">
            <a:avLst/>
          </a:prstGeom>
          <a:solidFill>
            <a:srgbClr val="92D050">
              <a:alpha val="9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algn="ctr">
              <a:spcBef>
                <a:spcPct val="0"/>
              </a:spcBef>
            </a:pPr>
            <a:r>
              <a:rPr lang="fa-IR" sz="3200" b="1" dirty="0">
                <a:solidFill>
                  <a:prstClr val="black"/>
                </a:solidFill>
                <a:cs typeface="B Yagut" panose="00000400000000000000" pitchFamily="2" charset="-78"/>
              </a:rPr>
              <a:t>16- حذف ﻓﺎﻳﻞ ﻫﺎ و ﭘﻮﺷﻪ ﻫﺎ</a:t>
            </a:r>
          </a:p>
        </p:txBody>
      </p:sp>
      <p:sp>
        <p:nvSpPr>
          <p:cNvPr id="4" name="Rectangle 3"/>
          <p:cNvSpPr/>
          <p:nvPr/>
        </p:nvSpPr>
        <p:spPr>
          <a:xfrm>
            <a:off x="338979" y="3027694"/>
            <a:ext cx="8177096" cy="3416320"/>
          </a:xfrm>
          <a:prstGeom prst="rect">
            <a:avLst/>
          </a:prstGeom>
        </p:spPr>
        <p:txBody>
          <a:bodyPr wrap="square">
            <a:spAutoFit/>
          </a:bodyPr>
          <a:lstStyle/>
          <a:p>
            <a:pPr algn="r" rtl="1" hangingPunct="0"/>
            <a:r>
              <a:rPr lang="ar-SA" dirty="0"/>
              <a:t>١</a:t>
            </a:r>
            <a:r>
              <a:rPr lang="ar-SA" sz="2400" dirty="0">
                <a:cs typeface="B Yagut" panose="00000400000000000000" pitchFamily="2" charset="-78"/>
              </a:rPr>
              <a:t>ـ اﻃﻼﻋﺎت از روي ﺣﺎﻓﻈﻪ ﻓﻠﺶ ﺑﻪ ﺻﻮرت ﻣﺴﺘﻘﻴﻢ ﺣﺬف ﺷﺪه و وارد </a:t>
            </a:r>
            <a:r>
              <a:rPr lang="ar-SA" sz="2400" dirty="0" smtClean="0">
                <a:cs typeface="B Yagut" panose="00000400000000000000" pitchFamily="2" charset="-78"/>
              </a:rPr>
              <a:t>ﺳﻄﻞ</a:t>
            </a:r>
            <a:endParaRPr lang="fa-IR" sz="2400" dirty="0" smtClean="0">
              <a:cs typeface="B Yagut" panose="00000400000000000000" pitchFamily="2" charset="-78"/>
            </a:endParaRPr>
          </a:p>
          <a:p>
            <a:pPr algn="r" rtl="1" hangingPunct="0"/>
            <a:r>
              <a:rPr lang="fa-IR" sz="2400" dirty="0">
                <a:cs typeface="B Yagut" panose="00000400000000000000" pitchFamily="2" charset="-78"/>
              </a:rPr>
              <a:t> </a:t>
            </a:r>
            <a:r>
              <a:rPr lang="fa-IR" sz="2400" dirty="0" smtClean="0">
                <a:cs typeface="B Yagut" panose="00000400000000000000" pitchFamily="2" charset="-78"/>
              </a:rPr>
              <a:t>  </a:t>
            </a:r>
            <a:r>
              <a:rPr lang="ar-SA" sz="2400" dirty="0" smtClean="0">
                <a:cs typeface="B Yagut" panose="00000400000000000000" pitchFamily="2" charset="-78"/>
              </a:rPr>
              <a:t> </a:t>
            </a:r>
            <a:r>
              <a:rPr lang="ar-SA" sz="2400" dirty="0">
                <a:cs typeface="B Yagut" panose="00000400000000000000" pitchFamily="2" charset="-78"/>
              </a:rPr>
              <a:t>ﺑﺎزﻳﺎﻓﺖ ﻧﻤﻲ ﺷﻮﻧﺪ و اﻣﻜﺎن ﺑﺎزﻳﺎﺑﻲ آن ﻫﺎ وﺟﻮد ﻧﺪارد</a:t>
            </a:r>
            <a:r>
              <a:rPr lang="ar-SA" sz="2400" dirty="0" smtClean="0">
                <a:cs typeface="B Yagut" panose="00000400000000000000" pitchFamily="2" charset="-78"/>
              </a:rPr>
              <a:t>.</a:t>
            </a:r>
            <a:endParaRPr lang="fa-IR" sz="2400" dirty="0" smtClean="0">
              <a:cs typeface="B Yagut" panose="00000400000000000000" pitchFamily="2" charset="-78"/>
            </a:endParaRPr>
          </a:p>
          <a:p>
            <a:pPr algn="r" rtl="1" hangingPunct="0"/>
            <a:endParaRPr lang="en-US" sz="2400" dirty="0">
              <a:cs typeface="B Yagut" panose="00000400000000000000" pitchFamily="2" charset="-78"/>
            </a:endParaRPr>
          </a:p>
          <a:p>
            <a:pPr algn="r" rtl="1" hangingPunct="0"/>
            <a:r>
              <a:rPr lang="ar-SA" sz="2400" dirty="0" smtClean="0">
                <a:cs typeface="B Yagut" panose="00000400000000000000" pitchFamily="2" charset="-78"/>
              </a:rPr>
              <a:t>٢ـ ﺑﺮاي ﺣﺬف ﻛﺎﻣﻞ ﻳﻚ ﻓﺎﻳﻞ ﻳﺎ ﭘﻮﺷﻪ ﺑﺪون اﻧﺘﻘﺎل ﺑﻪ ﺳﻄﻞ ﺑﺎزﻳﺎﻓﺖ، ﻫﻨﮕﺎم ﻋﻤﻞ</a:t>
            </a:r>
            <a:endParaRPr lang="fa-IR" sz="2400" dirty="0" smtClean="0">
              <a:cs typeface="B Yagut" panose="00000400000000000000" pitchFamily="2" charset="-78"/>
            </a:endParaRPr>
          </a:p>
          <a:p>
            <a:pPr algn="r" rtl="1" hangingPunct="0"/>
            <a:r>
              <a:rPr lang="fa-IR" sz="2400" dirty="0">
                <a:cs typeface="B Yagut" panose="00000400000000000000" pitchFamily="2" charset="-78"/>
              </a:rPr>
              <a:t> </a:t>
            </a:r>
            <a:r>
              <a:rPr lang="fa-IR" sz="2400" dirty="0" smtClean="0">
                <a:cs typeface="B Yagut" panose="00000400000000000000" pitchFamily="2" charset="-78"/>
              </a:rPr>
              <a:t>  </a:t>
            </a:r>
            <a:r>
              <a:rPr lang="ar-SA" sz="2400" dirty="0" smtClean="0">
                <a:cs typeface="B Yagut" panose="00000400000000000000" pitchFamily="2" charset="-78"/>
              </a:rPr>
              <a:t> ﺣﺬف، دﻛﻤﻪ </a:t>
            </a:r>
            <a:r>
              <a:rPr lang="en-US" sz="2400" dirty="0" smtClean="0">
                <a:cs typeface="B Yagut" panose="00000400000000000000" pitchFamily="2" charset="-78"/>
              </a:rPr>
              <a:t> Shift </a:t>
            </a:r>
            <a:r>
              <a:rPr lang="ar-SA" sz="2400" dirty="0" smtClean="0">
                <a:cs typeface="B Yagut" panose="00000400000000000000" pitchFamily="2" charset="-78"/>
              </a:rPr>
              <a:t>را ﭘﺎﻳﻴﻦ ﻧﮕﻪ دارﻳﺪ.</a:t>
            </a:r>
            <a:endParaRPr lang="fa-IR" sz="2400" dirty="0" smtClean="0">
              <a:cs typeface="B Yagut" panose="00000400000000000000" pitchFamily="2" charset="-78"/>
            </a:endParaRPr>
          </a:p>
          <a:p>
            <a:pPr algn="r" rtl="1" hangingPunct="0"/>
            <a:endParaRPr lang="en-US" sz="2400" dirty="0" smtClean="0">
              <a:cs typeface="B Yagut" panose="00000400000000000000" pitchFamily="2" charset="-78"/>
            </a:endParaRPr>
          </a:p>
          <a:p>
            <a:pPr algn="r" rtl="1" hangingPunct="0"/>
            <a:r>
              <a:rPr lang="ar-SA" sz="2400" dirty="0" smtClean="0">
                <a:cs typeface="B Yagut" panose="00000400000000000000" pitchFamily="2" charset="-78"/>
              </a:rPr>
              <a:t>٣ـ دﺳﺘﻮر</a:t>
            </a:r>
            <a:r>
              <a:rPr lang="en-US" sz="2400" dirty="0">
                <a:cs typeface="B Yagut" panose="00000400000000000000" pitchFamily="2" charset="-78"/>
              </a:rPr>
              <a:t>Undo</a:t>
            </a:r>
            <a:r>
              <a:rPr lang="ar-SA" sz="2400" dirty="0" smtClean="0">
                <a:cs typeface="B Yagut" panose="00000400000000000000" pitchFamily="2" charset="-78"/>
              </a:rPr>
              <a:t>، </a:t>
            </a:r>
            <a:r>
              <a:rPr lang="ar-SA" sz="2400" dirty="0">
                <a:cs typeface="B Yagut" panose="00000400000000000000" pitchFamily="2" charset="-78"/>
              </a:rPr>
              <a:t>ﺑﻪ ﻃﻮر ﻛﻠﻲ آﺧﺮﻳﻦ ﻋﻤﻞ اﻧﺠﺎم ﺷﺪه را ﻟﻐﻮ ﻣﻲ </a:t>
            </a:r>
            <a:r>
              <a:rPr lang="ar-SA" sz="2400" dirty="0" smtClean="0">
                <a:cs typeface="B Yagut" panose="00000400000000000000" pitchFamily="2" charset="-78"/>
              </a:rPr>
              <a:t>ﻛﻨﺪ.</a:t>
            </a:r>
            <a:r>
              <a:rPr lang="fa-IR" sz="2400" dirty="0" smtClean="0">
                <a:cs typeface="B Yagut" panose="00000400000000000000" pitchFamily="2" charset="-78"/>
              </a:rPr>
              <a:t> در</a:t>
            </a:r>
            <a:r>
              <a:rPr lang="ar-SA" sz="2400" dirty="0" smtClean="0">
                <a:cs typeface="B Yagut" panose="00000400000000000000" pitchFamily="2" charset="-78"/>
              </a:rPr>
              <a:t> </a:t>
            </a:r>
            <a:r>
              <a:rPr lang="fa-IR" sz="2400" dirty="0" smtClean="0">
                <a:cs typeface="B Yagut" panose="00000400000000000000" pitchFamily="2" charset="-78"/>
              </a:rPr>
              <a:t>  </a:t>
            </a:r>
          </a:p>
          <a:p>
            <a:pPr algn="r" rtl="1" hangingPunct="0"/>
            <a:r>
              <a:rPr lang="fa-IR" sz="2400" dirty="0">
                <a:cs typeface="B Yagut" panose="00000400000000000000" pitchFamily="2" charset="-78"/>
              </a:rPr>
              <a:t> </a:t>
            </a:r>
            <a:r>
              <a:rPr lang="fa-IR" sz="2400" dirty="0" smtClean="0">
                <a:cs typeface="B Yagut" panose="00000400000000000000" pitchFamily="2" charset="-78"/>
              </a:rPr>
              <a:t> </a:t>
            </a:r>
            <a:r>
              <a:rPr lang="ar-SA" sz="2400" dirty="0" smtClean="0">
                <a:cs typeface="B Yagut" panose="00000400000000000000" pitchFamily="2" charset="-78"/>
              </a:rPr>
              <a:t>ﺻﻮرﺗﻲ</a:t>
            </a:r>
            <a:r>
              <a:rPr lang="fa-IR" sz="2400" dirty="0" smtClean="0">
                <a:cs typeface="B Yagut" panose="00000400000000000000" pitchFamily="2" charset="-78"/>
              </a:rPr>
              <a:t> </a:t>
            </a:r>
            <a:r>
              <a:rPr lang="ar-SA" sz="2400" dirty="0" smtClean="0">
                <a:cs typeface="B Yagut" panose="00000400000000000000" pitchFamily="2" charset="-78"/>
              </a:rPr>
              <a:t>ﻛﻪ </a:t>
            </a:r>
            <a:r>
              <a:rPr lang="ar-SA" sz="2400" dirty="0">
                <a:cs typeface="B Yagut" panose="00000400000000000000" pitchFamily="2" charset="-78"/>
              </a:rPr>
              <a:t>ﺑﻼﻓﺎﺻﻠﻪ ﭘﺲ از ﺣﺬف ﻓﺎﻳﻞ ﭘﺸﻴﻤﺎن ﺷﺪﻳﺪ، </a:t>
            </a:r>
            <a:r>
              <a:rPr lang="ar-SA" sz="2400" dirty="0" smtClean="0">
                <a:cs typeface="B Yagut" panose="00000400000000000000" pitchFamily="2" charset="-78"/>
              </a:rPr>
              <a:t>ﻛﻠﻴﺪ </a:t>
            </a:r>
            <a:r>
              <a:rPr lang="en-US" sz="2400" dirty="0">
                <a:cs typeface="B Yagut" panose="00000400000000000000" pitchFamily="2" charset="-78"/>
              </a:rPr>
              <a:t>Z</a:t>
            </a:r>
            <a:r>
              <a:rPr lang="fa-IR" sz="2400" dirty="0" smtClean="0">
                <a:cs typeface="B Yagut" panose="00000400000000000000" pitchFamily="2" charset="-78"/>
              </a:rPr>
              <a:t>+</a:t>
            </a:r>
            <a:r>
              <a:rPr lang="en-US" sz="2400" dirty="0" smtClean="0">
                <a:cs typeface="B Yagut" panose="00000400000000000000" pitchFamily="2" charset="-78"/>
              </a:rPr>
              <a:t>Ctrl</a:t>
            </a:r>
            <a:r>
              <a:rPr lang="ar-SA" sz="2400" dirty="0" smtClean="0">
                <a:cs typeface="B Yagut" panose="00000400000000000000" pitchFamily="2" charset="-78"/>
              </a:rPr>
              <a:t> </a:t>
            </a:r>
            <a:r>
              <a:rPr lang="ar-SA" sz="2400" dirty="0">
                <a:cs typeface="B Yagut" panose="00000400000000000000" pitchFamily="2" charset="-78"/>
              </a:rPr>
              <a:t>را </a:t>
            </a:r>
            <a:r>
              <a:rPr lang="ar-SA" sz="2400" dirty="0" smtClean="0">
                <a:cs typeface="B Yagut" panose="00000400000000000000" pitchFamily="2" charset="-78"/>
              </a:rPr>
              <a:t>ﻓﺸﺎر</a:t>
            </a:r>
            <a:endParaRPr lang="fa-IR" sz="2400" dirty="0" smtClean="0">
              <a:cs typeface="B Yagut" panose="00000400000000000000" pitchFamily="2" charset="-78"/>
            </a:endParaRPr>
          </a:p>
          <a:p>
            <a:pPr algn="r" rtl="1" hangingPunct="0"/>
            <a:r>
              <a:rPr lang="ar-SA" sz="2400" dirty="0" smtClean="0">
                <a:cs typeface="B Yagut" panose="00000400000000000000" pitchFamily="2" charset="-78"/>
              </a:rPr>
              <a:t> </a:t>
            </a:r>
            <a:r>
              <a:rPr lang="ar-SA" sz="2400" dirty="0">
                <a:cs typeface="B Yagut" panose="00000400000000000000" pitchFamily="2" charset="-78"/>
              </a:rPr>
              <a:t>داده ﻳﺎ </a:t>
            </a:r>
            <a:r>
              <a:rPr lang="ar-SA" sz="2400" dirty="0" smtClean="0">
                <a:cs typeface="B Yagut" panose="00000400000000000000" pitchFamily="2" charset="-78"/>
              </a:rPr>
              <a:t>از</a:t>
            </a:r>
            <a:r>
              <a:rPr lang="fa-IR" sz="2400" dirty="0" smtClean="0">
                <a:cs typeface="B Yagut" panose="00000400000000000000" pitchFamily="2" charset="-78"/>
              </a:rPr>
              <a:t> </a:t>
            </a:r>
            <a:r>
              <a:rPr lang="ar-SA" sz="2400" dirty="0" smtClean="0">
                <a:cs typeface="B Yagut" panose="00000400000000000000" pitchFamily="2" charset="-78"/>
              </a:rPr>
              <a:t>ﻣﻨﻮي </a:t>
            </a:r>
            <a:r>
              <a:rPr lang="ar-SA" sz="2400" dirty="0">
                <a:cs typeface="B Yagut" panose="00000400000000000000" pitchFamily="2" charset="-78"/>
              </a:rPr>
              <a:t>ﻛﻠﻴﻚ، </a:t>
            </a:r>
            <a:r>
              <a:rPr lang="ar-SA" sz="2400" dirty="0" smtClean="0">
                <a:cs typeface="B Yagut" panose="00000400000000000000" pitchFamily="2" charset="-78"/>
              </a:rPr>
              <a:t>ﮔﺰﻳﻨﻪ</a:t>
            </a:r>
            <a:r>
              <a:rPr lang="en-US" sz="2400" dirty="0">
                <a:cs typeface="B Yagut" panose="00000400000000000000" pitchFamily="2" charset="-78"/>
              </a:rPr>
              <a:t>Undo</a:t>
            </a:r>
            <a:r>
              <a:rPr lang="ar-SA" sz="2400" dirty="0" smtClean="0">
                <a:cs typeface="B Yagut" panose="00000400000000000000" pitchFamily="2" charset="-78"/>
              </a:rPr>
              <a:t>را </a:t>
            </a:r>
            <a:r>
              <a:rPr lang="ar-SA" sz="2400" dirty="0">
                <a:cs typeface="B Yagut" panose="00000400000000000000" pitchFamily="2" charset="-78"/>
              </a:rPr>
              <a:t>اﻧﺘﺨﺎب </a:t>
            </a:r>
            <a:r>
              <a:rPr lang="ar-SA" sz="2400" dirty="0" smtClean="0">
                <a:cs typeface="B Yagut" panose="00000400000000000000" pitchFamily="2" charset="-78"/>
              </a:rPr>
              <a:t>ﻛﻨﻴﺪ.</a:t>
            </a:r>
            <a:endParaRPr lang="en-US" sz="2400" dirty="0">
              <a:cs typeface="B Yagut" panose="00000400000000000000" pitchFamily="2" charset="-78"/>
            </a:endParaRPr>
          </a:p>
        </p:txBody>
      </p:sp>
      <p:sp>
        <p:nvSpPr>
          <p:cNvPr id="7" name="Rounded Rectangular Callout 6"/>
          <p:cNvSpPr/>
          <p:nvPr/>
        </p:nvSpPr>
        <p:spPr>
          <a:xfrm>
            <a:off x="8214596" y="2695601"/>
            <a:ext cx="602958" cy="314669"/>
          </a:xfrm>
          <a:prstGeom prst="wedgeRoundRectCallou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fa-IR" sz="2000" dirty="0" smtClean="0">
                <a:cs typeface="B Yagut" panose="00000400000000000000" pitchFamily="2" charset="-78"/>
              </a:rPr>
              <a:t>نکته</a:t>
            </a:r>
            <a:endParaRPr lang="en-US" sz="2000" dirty="0">
              <a:cs typeface="B Yagut" panose="00000400000000000000" pitchFamily="2" charset="-78"/>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65012155"/>
      </p:ext>
    </p:extLst>
  </p:cSld>
  <p:clrMapOvr>
    <a:masterClrMapping/>
  </p:clrMapOvr>
  <mc:AlternateContent xmlns:mc="http://schemas.openxmlformats.org/markup-compatibility/2006" xmlns:p14="http://schemas.microsoft.com/office/powerpoint/2010/main">
    <mc:Choice Requires="p14">
      <p:transition spd="slow" p14:dur="2000" advTm="64989"/>
    </mc:Choice>
    <mc:Fallback xmlns="">
      <p:transition spd="slow" advTm="64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22771" y="3056443"/>
            <a:ext cx="8496944" cy="2736304"/>
          </a:xfrm>
        </p:spPr>
        <p:txBody>
          <a:bodyPr>
            <a:normAutofit/>
          </a:bodyPr>
          <a:lstStyle/>
          <a:p>
            <a:pPr algn="just" rtl="1"/>
            <a:endParaRPr lang="fa-IR" sz="3600" b="1" dirty="0">
              <a:solidFill>
                <a:prstClr val="black"/>
              </a:solidFill>
              <a:cs typeface="B Yagut" panose="00000400000000000000" pitchFamily="2" charset="-78"/>
            </a:endParaRPr>
          </a:p>
          <a:p>
            <a:pPr algn="r" rtl="1"/>
            <a:endParaRPr lang="en-AU" sz="2000" dirty="0">
              <a:cs typeface="B Yagut" panose="00000400000000000000" pitchFamily="2" charset="-78"/>
            </a:endParaRPr>
          </a:p>
        </p:txBody>
      </p:sp>
      <p:sp>
        <p:nvSpPr>
          <p:cNvPr id="11" name="Rectangle 10"/>
          <p:cNvSpPr/>
          <p:nvPr/>
        </p:nvSpPr>
        <p:spPr>
          <a:xfrm>
            <a:off x="3234107" y="6421973"/>
            <a:ext cx="2863284" cy="369332"/>
          </a:xfrm>
          <a:prstGeom prst="rect">
            <a:avLst/>
          </a:prstGeom>
        </p:spPr>
        <p:txBody>
          <a:bodyPr wrap="none">
            <a:spAutoFit/>
          </a:bodyPr>
          <a:lstStyle/>
          <a:p>
            <a:pPr algn="just" rtl="1"/>
            <a:r>
              <a:rPr lang="fa-IR" b="1" dirty="0">
                <a:cs typeface="B Yagut" panose="00000400000000000000" pitchFamily="2" charset="-78"/>
              </a:rPr>
              <a:t>ﺷﻜﻞ </a:t>
            </a:r>
            <a:r>
              <a:rPr lang="fa-IR" b="1" dirty="0" smtClean="0">
                <a:cs typeface="B Yagut" panose="00000400000000000000" pitchFamily="2" charset="-78"/>
              </a:rPr>
              <a:t>‏٣ - 23 - </a:t>
            </a:r>
            <a:r>
              <a:rPr lang="ar-SA" b="1" dirty="0" smtClean="0">
                <a:cs typeface="B Yagut" panose="00000400000000000000" pitchFamily="2" charset="-78"/>
              </a:rPr>
              <a:t>ﻣﺸﺨﺼﺎت </a:t>
            </a:r>
            <a:r>
              <a:rPr lang="ar-SA" b="1" dirty="0">
                <a:cs typeface="B Yagut" panose="00000400000000000000" pitchFamily="2" charset="-78"/>
              </a:rPr>
              <a:t>ﻳﻚ </a:t>
            </a:r>
            <a:r>
              <a:rPr lang="ar-SA" b="1" dirty="0" smtClean="0">
                <a:cs typeface="B Yagut" panose="00000400000000000000" pitchFamily="2" charset="-78"/>
              </a:rPr>
              <a:t>ﻓﺎﻳﻞ</a:t>
            </a:r>
            <a:endParaRPr lang="en-US" b="1" dirty="0">
              <a:cs typeface="B Yagut" panose="00000400000000000000" pitchFamily="2" charset="-78"/>
            </a:endParaRPr>
          </a:p>
        </p:txBody>
      </p:sp>
      <p:sp>
        <p:nvSpPr>
          <p:cNvPr id="2" name="Rectangle 1"/>
          <p:cNvSpPr/>
          <p:nvPr/>
        </p:nvSpPr>
        <p:spPr>
          <a:xfrm>
            <a:off x="798835" y="1257661"/>
            <a:ext cx="7920880" cy="907941"/>
          </a:xfrm>
          <a:prstGeom prst="rect">
            <a:avLst/>
          </a:prstGeom>
        </p:spPr>
        <p:txBody>
          <a:bodyPr wrap="square">
            <a:spAutoFit/>
          </a:bodyPr>
          <a:lstStyle/>
          <a:p>
            <a:pPr algn="just" rtl="1"/>
            <a:r>
              <a:rPr lang="fa-IR" sz="2500" dirty="0" smtClean="0">
                <a:cs typeface="B Yagut" panose="00000400000000000000" pitchFamily="2" charset="-78"/>
              </a:rPr>
              <a:t>ﺑﺮاي </a:t>
            </a:r>
            <a:r>
              <a:rPr lang="fa-IR" sz="2500" dirty="0">
                <a:cs typeface="B Yagut" panose="00000400000000000000" pitchFamily="2" charset="-78"/>
              </a:rPr>
              <a:t>ﻣﺸﺎﻫﺪه ﺧﺼﻮﺻﻴﺎت ﻳﻚ ﻓﺎﻳﻞ، ﭘﻮﺷﻪ ﻳﺎ دراﻳﻮ، روي آن ﻛﻠﻴﻚ راﺳﺖ ﻛﺮده و ﮔﺰﻳﻨﻪ </a:t>
            </a:r>
            <a:r>
              <a:rPr lang="en-US" sz="2800" dirty="0"/>
              <a:t>Properties </a:t>
            </a:r>
            <a:r>
              <a:rPr lang="fa-IR" sz="2500" dirty="0" smtClean="0">
                <a:cs typeface="B Yagut" panose="00000400000000000000" pitchFamily="2" charset="-78"/>
              </a:rPr>
              <a:t>را </a:t>
            </a:r>
            <a:r>
              <a:rPr lang="fa-IR" sz="2500" dirty="0">
                <a:cs typeface="B Yagut" panose="00000400000000000000" pitchFamily="2" charset="-78"/>
              </a:rPr>
              <a:t>اﻧﺘﺨﺎب ﻛﻨﻴﺪ. </a:t>
            </a:r>
            <a:endParaRPr lang="fa-IR" sz="2500" dirty="0" smtClean="0">
              <a:cs typeface="B Yagut" panose="00000400000000000000" pitchFamily="2" charset="-78"/>
            </a:endParaRPr>
          </a:p>
        </p:txBody>
      </p:sp>
      <p:sp>
        <p:nvSpPr>
          <p:cNvPr id="3" name="Rectangle 2"/>
          <p:cNvSpPr/>
          <p:nvPr/>
        </p:nvSpPr>
        <p:spPr>
          <a:xfrm>
            <a:off x="722241" y="530214"/>
            <a:ext cx="7764973" cy="584775"/>
          </a:xfrm>
          <a:prstGeom prst="rect">
            <a:avLst/>
          </a:prstGeom>
          <a:solidFill>
            <a:srgbClr val="92D050">
              <a:alpha val="9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algn="ctr">
              <a:spcBef>
                <a:spcPct val="0"/>
              </a:spcBef>
            </a:pPr>
            <a:r>
              <a:rPr lang="fa-IR" sz="3200" b="1" dirty="0">
                <a:solidFill>
                  <a:prstClr val="black"/>
                </a:solidFill>
                <a:cs typeface="B Yagut" panose="00000400000000000000" pitchFamily="2" charset="-78"/>
              </a:rPr>
              <a:t>17- ﻣﺸﺎﻫﺪه ﻣﺸﺨﺼﺎت ﻓﺎﻳﻞ ﻫﺎ، ﭘﻮﺷﻪ ﻫﺎ و دراﻳﻮﻫﺎ </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2308274"/>
            <a:ext cx="5040560" cy="3994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17087290"/>
      </p:ext>
    </p:extLst>
  </p:cSld>
  <p:clrMapOvr>
    <a:masterClrMapping/>
  </p:clrMapOvr>
  <mc:AlternateContent xmlns:mc="http://schemas.openxmlformats.org/markup-compatibility/2006" xmlns:p14="http://schemas.microsoft.com/office/powerpoint/2010/main">
    <mc:Choice Requires="p14">
      <p:transition spd="slow" p14:dur="2000" advTm="20118"/>
    </mc:Choice>
    <mc:Fallback xmlns="">
      <p:transition spd="slow" advTm="20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33065809"/>
              </p:ext>
            </p:extLst>
          </p:nvPr>
        </p:nvGraphicFramePr>
        <p:xfrm>
          <a:off x="534287" y="1011751"/>
          <a:ext cx="7704856" cy="5455250"/>
        </p:xfrm>
        <a:graphic>
          <a:graphicData uri="http://schemas.openxmlformats.org/drawingml/2006/table">
            <a:tbl>
              <a:tblPr rtl="1">
                <a:tableStyleId>{8799B23B-EC83-4686-B30A-512413B5E67A}</a:tableStyleId>
              </a:tblPr>
              <a:tblGrid>
                <a:gridCol w="2242153">
                  <a:extLst>
                    <a:ext uri="{9D8B030D-6E8A-4147-A177-3AD203B41FA5}">
                      <a16:colId xmlns:a16="http://schemas.microsoft.com/office/drawing/2014/main" val="20000"/>
                    </a:ext>
                  </a:extLst>
                </a:gridCol>
                <a:gridCol w="5462703">
                  <a:extLst>
                    <a:ext uri="{9D8B030D-6E8A-4147-A177-3AD203B41FA5}">
                      <a16:colId xmlns:a16="http://schemas.microsoft.com/office/drawing/2014/main" val="20001"/>
                    </a:ext>
                  </a:extLst>
                </a:gridCol>
              </a:tblGrid>
              <a:tr h="384718">
                <a:tc>
                  <a:txBody>
                    <a:bodyPr/>
                    <a:lstStyle/>
                    <a:p>
                      <a:pPr marL="0" marR="0" algn="ctr" rtl="1">
                        <a:lnSpc>
                          <a:spcPct val="107000"/>
                        </a:lnSpc>
                        <a:spcBef>
                          <a:spcPts val="0"/>
                        </a:spcBef>
                        <a:spcAft>
                          <a:spcPts val="0"/>
                        </a:spcAft>
                      </a:pPr>
                      <a:r>
                        <a:rPr lang="ar-SA" sz="2400" dirty="0">
                          <a:effectLst/>
                          <a:cs typeface="B Yagut" panose="00000400000000000000" pitchFamily="2" charset="-78"/>
                        </a:rPr>
                        <a:t>ﮔﺰﻳﻨﻪ</a:t>
                      </a:r>
                      <a:endParaRPr lang="en-US" sz="2400" dirty="0">
                        <a:effectLst/>
                        <a:latin typeface="Calibri"/>
                        <a:ea typeface="Times New Roman"/>
                        <a:cs typeface="B Yagut" panose="00000400000000000000" pitchFamily="2" charset="-78"/>
                      </a:endParaRPr>
                    </a:p>
                  </a:txBody>
                  <a:tcPr marL="0" marR="0" marT="0" marB="0" anchor="b"/>
                </a:tc>
                <a:tc>
                  <a:txBody>
                    <a:bodyPr/>
                    <a:lstStyle/>
                    <a:p>
                      <a:pPr marL="1524000" marR="0" algn="r" rtl="1">
                        <a:lnSpc>
                          <a:spcPct val="107000"/>
                        </a:lnSpc>
                        <a:spcBef>
                          <a:spcPts val="0"/>
                        </a:spcBef>
                        <a:spcAft>
                          <a:spcPts val="0"/>
                        </a:spcAft>
                      </a:pPr>
                      <a:r>
                        <a:rPr lang="ar-SA" sz="2400" dirty="0">
                          <a:effectLst/>
                          <a:cs typeface="B Yagut" panose="00000400000000000000" pitchFamily="2" charset="-78"/>
                        </a:rPr>
                        <a:t>ﻋﻤﻠﻜﺮد</a:t>
                      </a:r>
                      <a:endParaRPr lang="en-US" sz="2400" dirty="0">
                        <a:effectLst/>
                        <a:latin typeface="Calibri"/>
                        <a:ea typeface="Times New Roman"/>
                        <a:cs typeface="B Yagut" panose="00000400000000000000" pitchFamily="2" charset="-78"/>
                      </a:endParaRPr>
                    </a:p>
                  </a:txBody>
                  <a:tcPr marL="0" marR="0" marT="0" marB="0" anchor="b"/>
                </a:tc>
                <a:extLst>
                  <a:ext uri="{0D108BD9-81ED-4DB2-BD59-A6C34878D82A}">
                    <a16:rowId xmlns:a16="http://schemas.microsoft.com/office/drawing/2014/main" val="10000"/>
                  </a:ext>
                </a:extLst>
              </a:tr>
              <a:tr h="423778">
                <a:tc>
                  <a:txBody>
                    <a:bodyPr/>
                    <a:lstStyle/>
                    <a:p>
                      <a:pPr marL="0" marR="0" algn="ctr" rtl="1">
                        <a:lnSpc>
                          <a:spcPct val="107000"/>
                        </a:lnSpc>
                        <a:spcBef>
                          <a:spcPts val="0"/>
                        </a:spcBef>
                        <a:spcAft>
                          <a:spcPts val="0"/>
                        </a:spcAft>
                      </a:pPr>
                      <a:r>
                        <a:rPr lang="en-US" sz="1800" b="1" dirty="0">
                          <a:effectLst/>
                        </a:rPr>
                        <a:t>Filename</a:t>
                      </a:r>
                      <a:endParaRPr lang="en-US" sz="1800" b="1" dirty="0">
                        <a:effectLst/>
                        <a:latin typeface="Calibri"/>
                        <a:ea typeface="Times New Roman"/>
                        <a:cs typeface="Arial"/>
                      </a:endParaRPr>
                    </a:p>
                  </a:txBody>
                  <a:tcPr marL="0" marR="0" marT="0" marB="0" anchor="b"/>
                </a:tc>
                <a:tc>
                  <a:txBody>
                    <a:bodyPr/>
                    <a:lstStyle/>
                    <a:p>
                      <a:pPr marL="38100" marR="0" algn="r" rtl="1">
                        <a:lnSpc>
                          <a:spcPct val="107000"/>
                        </a:lnSpc>
                        <a:spcBef>
                          <a:spcPts val="0"/>
                        </a:spcBef>
                        <a:spcAft>
                          <a:spcPts val="0"/>
                        </a:spcAft>
                      </a:pPr>
                      <a:r>
                        <a:rPr lang="ar-SA" sz="1800" dirty="0">
                          <a:effectLst/>
                          <a:cs typeface="B Yagut" panose="00000400000000000000" pitchFamily="2" charset="-78"/>
                        </a:rPr>
                        <a:t>ﻧﺎم ﻓﺎﻳﻞ را ﻧﻤﺎﻳﺶ ﻣﻲ دﻫﺪ (اﻣﻜﺎن ﺗﻐﻴﻴﺮ ﻧﺎم ﻓﺎﻳﻞ ﺑﺎ ﺗﺎﻳﭗ ﻧﺎم ﺟﺪﻳﺪ وﺟﻮد دارد).</a:t>
                      </a:r>
                      <a:endParaRPr lang="en-US" sz="1800" dirty="0">
                        <a:effectLst/>
                        <a:latin typeface="Calibri"/>
                        <a:ea typeface="Times New Roman"/>
                        <a:cs typeface="B Yagut" panose="00000400000000000000" pitchFamily="2" charset="-78"/>
                      </a:endParaRPr>
                    </a:p>
                  </a:txBody>
                  <a:tcPr marL="0" marR="0" marT="0" marB="0" anchor="b"/>
                </a:tc>
                <a:extLst>
                  <a:ext uri="{0D108BD9-81ED-4DB2-BD59-A6C34878D82A}">
                    <a16:rowId xmlns:a16="http://schemas.microsoft.com/office/drawing/2014/main" val="10001"/>
                  </a:ext>
                </a:extLst>
              </a:tr>
              <a:tr h="265875">
                <a:tc>
                  <a:txBody>
                    <a:bodyPr/>
                    <a:lstStyle/>
                    <a:p>
                      <a:pPr marL="0" marR="0" algn="ctr" rtl="1">
                        <a:lnSpc>
                          <a:spcPct val="107000"/>
                        </a:lnSpc>
                        <a:spcBef>
                          <a:spcPts val="0"/>
                        </a:spcBef>
                        <a:spcAft>
                          <a:spcPts val="0"/>
                        </a:spcAft>
                      </a:pPr>
                      <a:r>
                        <a:rPr lang="en-US" sz="1800" b="1" kern="1200" dirty="0" smtClean="0">
                          <a:solidFill>
                            <a:schemeClr val="tx1"/>
                          </a:solidFill>
                          <a:latin typeface="+mn-lt"/>
                          <a:ea typeface="+mn-ea"/>
                          <a:cs typeface="+mn-cs"/>
                        </a:rPr>
                        <a:t>Type of file</a:t>
                      </a:r>
                      <a:endParaRPr lang="en-US" sz="1800" b="1" dirty="0">
                        <a:effectLst/>
                        <a:latin typeface="Calibri"/>
                        <a:ea typeface="Times New Roman"/>
                        <a:cs typeface="Arial"/>
                      </a:endParaRPr>
                    </a:p>
                  </a:txBody>
                  <a:tcPr marL="0" marR="0" marT="0" marB="0" anchor="b"/>
                </a:tc>
                <a:tc>
                  <a:txBody>
                    <a:bodyPr/>
                    <a:lstStyle/>
                    <a:p>
                      <a:pPr marL="38100" marR="0" algn="r" rtl="1">
                        <a:lnSpc>
                          <a:spcPct val="107000"/>
                        </a:lnSpc>
                        <a:spcBef>
                          <a:spcPts val="0"/>
                        </a:spcBef>
                        <a:spcAft>
                          <a:spcPts val="0"/>
                        </a:spcAft>
                      </a:pPr>
                      <a:r>
                        <a:rPr lang="ar-SA" sz="1800" dirty="0">
                          <a:effectLst/>
                        </a:rPr>
                        <a:t>ﻧﻮع ﻓﺎﻳﻞ و ﭘﺴﻮﻧﺪ آن را ﻧﻤﺎﻳﺶ ﻣﻲ دﻫﺪ</a:t>
                      </a:r>
                      <a:r>
                        <a:rPr lang="ar-SA" sz="1800" dirty="0" smtClean="0">
                          <a:effectLst/>
                        </a:rPr>
                        <a:t>.</a:t>
                      </a:r>
                      <a:endParaRPr lang="fa-IR" sz="1800" dirty="0" smtClean="0">
                        <a:effectLst/>
                      </a:endParaRPr>
                    </a:p>
                    <a:p>
                      <a:pPr marL="38100" marR="0" algn="r" rtl="1">
                        <a:lnSpc>
                          <a:spcPct val="107000"/>
                        </a:lnSpc>
                        <a:spcBef>
                          <a:spcPts val="0"/>
                        </a:spcBef>
                        <a:spcAft>
                          <a:spcPts val="0"/>
                        </a:spcAft>
                      </a:pPr>
                      <a:endParaRPr lang="en-US" sz="1800" dirty="0">
                        <a:effectLst/>
                        <a:latin typeface="Calibri"/>
                        <a:ea typeface="Times New Roman"/>
                        <a:cs typeface="Arial"/>
                      </a:endParaRPr>
                    </a:p>
                  </a:txBody>
                  <a:tcPr marL="0" marR="0" marT="0" marB="0" anchor="b"/>
                </a:tc>
                <a:extLst>
                  <a:ext uri="{0D108BD9-81ED-4DB2-BD59-A6C34878D82A}">
                    <a16:rowId xmlns:a16="http://schemas.microsoft.com/office/drawing/2014/main" val="10002"/>
                  </a:ext>
                </a:extLst>
              </a:tr>
              <a:tr h="657831">
                <a:tc>
                  <a:txBody>
                    <a:bodyPr/>
                    <a:lstStyle/>
                    <a:p>
                      <a:pPr marL="0" marR="0" algn="ctr" rtl="1">
                        <a:lnSpc>
                          <a:spcPts val="1115"/>
                        </a:lnSpc>
                        <a:spcBef>
                          <a:spcPts val="0"/>
                        </a:spcBef>
                        <a:spcAft>
                          <a:spcPts val="0"/>
                        </a:spcAft>
                      </a:pPr>
                      <a:r>
                        <a:rPr lang="en-US" sz="1800" b="1" dirty="0">
                          <a:effectLst/>
                        </a:rPr>
                        <a:t>Opens with</a:t>
                      </a:r>
                      <a:endParaRPr lang="en-US" sz="1800" b="1" dirty="0">
                        <a:effectLst/>
                        <a:latin typeface="Calibri"/>
                        <a:ea typeface="Times New Roman"/>
                        <a:cs typeface="Arial"/>
                      </a:endParaRPr>
                    </a:p>
                    <a:p>
                      <a:pPr marL="0" marR="0" algn="r" rtl="1">
                        <a:lnSpc>
                          <a:spcPct val="107000"/>
                        </a:lnSpc>
                        <a:spcBef>
                          <a:spcPts val="0"/>
                        </a:spcBef>
                        <a:spcAft>
                          <a:spcPts val="0"/>
                        </a:spcAft>
                      </a:pPr>
                      <a:r>
                        <a:rPr lang="en-US" sz="1800" b="1" dirty="0">
                          <a:effectLst/>
                        </a:rPr>
                        <a:t> </a:t>
                      </a:r>
                      <a:endParaRPr lang="en-US" sz="1800" b="1" dirty="0">
                        <a:effectLst/>
                        <a:latin typeface="Calibri"/>
                        <a:ea typeface="Times New Roman"/>
                        <a:cs typeface="Arial"/>
                      </a:endParaRPr>
                    </a:p>
                  </a:txBody>
                  <a:tcPr marL="0" marR="0" marT="0" marB="0" anchor="b"/>
                </a:tc>
                <a:tc>
                  <a:txBody>
                    <a:bodyPr/>
                    <a:lstStyle/>
                    <a:p>
                      <a:pPr marL="38100" marR="0" algn="r" rtl="1">
                        <a:lnSpc>
                          <a:spcPts val="1115"/>
                        </a:lnSpc>
                        <a:spcBef>
                          <a:spcPts val="0"/>
                        </a:spcBef>
                        <a:spcAft>
                          <a:spcPts val="0"/>
                        </a:spcAft>
                      </a:pPr>
                      <a:endParaRPr lang="fa-IR" sz="1800" dirty="0" smtClean="0">
                        <a:effectLst/>
                      </a:endParaRPr>
                    </a:p>
                    <a:p>
                      <a:pPr marL="38100" marR="0" algn="r" rtl="1">
                        <a:lnSpc>
                          <a:spcPts val="1115"/>
                        </a:lnSpc>
                        <a:spcBef>
                          <a:spcPts val="0"/>
                        </a:spcBef>
                        <a:spcAft>
                          <a:spcPts val="0"/>
                        </a:spcAft>
                      </a:pPr>
                      <a:r>
                        <a:rPr lang="ar-SA" sz="1800" dirty="0" smtClean="0">
                          <a:effectLst/>
                        </a:rPr>
                        <a:t>ﺑﺮﻧﺎﻣﻪ </a:t>
                      </a:r>
                      <a:r>
                        <a:rPr lang="ar-SA" sz="1800" dirty="0">
                          <a:effectLst/>
                        </a:rPr>
                        <a:t>ﺑﺎزﻛﻨﻨﺪه ﭘﻴﺶ ﻓﺮ </a:t>
                      </a:r>
                      <a:r>
                        <a:rPr lang="fa-IR" sz="1800" dirty="0" smtClean="0">
                          <a:effectLst/>
                        </a:rPr>
                        <a:t>ض</a:t>
                      </a:r>
                      <a:r>
                        <a:rPr lang="ar-SA" sz="1800" dirty="0" smtClean="0">
                          <a:effectLst/>
                        </a:rPr>
                        <a:t>  </a:t>
                      </a:r>
                      <a:r>
                        <a:rPr lang="ar-SA" sz="1800" dirty="0">
                          <a:effectLst/>
                        </a:rPr>
                        <a:t>را ﻣﺸﺨﺺ ﻣﻲ ﻛﻨﺪ ﻛﻪ اﻣﻜﺎن ﺗﻐﻴﻴﺮ آن ﺑﺎ </a:t>
                      </a:r>
                      <a:endParaRPr lang="fa-IR" sz="1800" dirty="0" smtClean="0">
                        <a:effectLst/>
                      </a:endParaRPr>
                    </a:p>
                    <a:p>
                      <a:pPr marL="38100" marR="0" algn="r" rtl="1">
                        <a:lnSpc>
                          <a:spcPts val="1115"/>
                        </a:lnSpc>
                        <a:spcBef>
                          <a:spcPts val="0"/>
                        </a:spcBef>
                        <a:spcAft>
                          <a:spcPts val="0"/>
                        </a:spcAft>
                      </a:pPr>
                      <a:endParaRPr lang="fa-IR" sz="1800" dirty="0" smtClean="0">
                        <a:effectLst/>
                      </a:endParaRPr>
                    </a:p>
                    <a:p>
                      <a:pPr marL="38100" marR="0" algn="r" rtl="1">
                        <a:lnSpc>
                          <a:spcPts val="1115"/>
                        </a:lnSpc>
                        <a:spcBef>
                          <a:spcPts val="0"/>
                        </a:spcBef>
                        <a:spcAft>
                          <a:spcPts val="0"/>
                        </a:spcAft>
                      </a:pPr>
                      <a:r>
                        <a:rPr lang="ar-SA" sz="1800" dirty="0" smtClean="0">
                          <a:effectLst/>
                        </a:rPr>
                        <a:t>دﻛﻤﻪ</a:t>
                      </a:r>
                      <a:r>
                        <a:rPr lang="en-US" sz="1800" kern="1200" dirty="0" smtClean="0">
                          <a:solidFill>
                            <a:schemeClr val="tx1"/>
                          </a:solidFill>
                          <a:latin typeface="+mn-lt"/>
                          <a:ea typeface="+mn-ea"/>
                          <a:cs typeface="+mn-cs"/>
                        </a:rPr>
                        <a:t>Change </a:t>
                      </a:r>
                      <a:r>
                        <a:rPr lang="fa-IR" sz="1800" dirty="0" smtClean="0">
                          <a:effectLst/>
                        </a:rPr>
                        <a:t> </a:t>
                      </a:r>
                      <a:r>
                        <a:rPr lang="ar-SA" sz="1800" dirty="0" smtClean="0">
                          <a:effectLst/>
                        </a:rPr>
                        <a:t>وﺟﻮد </a:t>
                      </a:r>
                      <a:r>
                        <a:rPr lang="ar-SA" sz="1800" dirty="0">
                          <a:effectLst/>
                        </a:rPr>
                        <a:t>دارد.</a:t>
                      </a:r>
                      <a:endParaRPr lang="en-US" sz="1800" dirty="0">
                        <a:effectLst/>
                        <a:latin typeface="Calibri"/>
                        <a:ea typeface="Times New Roman"/>
                        <a:cs typeface="Arial"/>
                      </a:endParaRPr>
                    </a:p>
                  </a:txBody>
                  <a:tcPr marL="0" marR="0" marT="0" marB="0" anchor="b"/>
                </a:tc>
                <a:extLst>
                  <a:ext uri="{0D108BD9-81ED-4DB2-BD59-A6C34878D82A}">
                    <a16:rowId xmlns:a16="http://schemas.microsoft.com/office/drawing/2014/main" val="10003"/>
                  </a:ext>
                </a:extLst>
              </a:tr>
              <a:tr h="297110">
                <a:tc>
                  <a:txBody>
                    <a:bodyPr/>
                    <a:lstStyle/>
                    <a:p>
                      <a:pPr marL="0" marR="0" algn="ctr" rtl="1">
                        <a:lnSpc>
                          <a:spcPct val="107000"/>
                        </a:lnSpc>
                        <a:spcBef>
                          <a:spcPts val="0"/>
                        </a:spcBef>
                        <a:spcAft>
                          <a:spcPts val="0"/>
                        </a:spcAft>
                      </a:pPr>
                      <a:r>
                        <a:rPr lang="en-US" sz="1800" b="1" dirty="0">
                          <a:effectLst/>
                        </a:rPr>
                        <a:t>Location</a:t>
                      </a:r>
                      <a:endParaRPr lang="en-US" sz="1800" b="1" dirty="0">
                        <a:effectLst/>
                        <a:latin typeface="Calibri"/>
                        <a:ea typeface="Times New Roman"/>
                        <a:cs typeface="Arial"/>
                      </a:endParaRPr>
                    </a:p>
                  </a:txBody>
                  <a:tcPr marL="0" marR="0" marT="0" marB="0" anchor="b"/>
                </a:tc>
                <a:tc>
                  <a:txBody>
                    <a:bodyPr/>
                    <a:lstStyle/>
                    <a:p>
                      <a:pPr marL="38100" marR="0" algn="r" rtl="1">
                        <a:lnSpc>
                          <a:spcPct val="107000"/>
                        </a:lnSpc>
                        <a:spcBef>
                          <a:spcPts val="0"/>
                        </a:spcBef>
                        <a:spcAft>
                          <a:spcPts val="0"/>
                        </a:spcAft>
                      </a:pPr>
                      <a:r>
                        <a:rPr lang="ar-SA" sz="1800" dirty="0">
                          <a:effectLst/>
                        </a:rPr>
                        <a:t>ﻣﺤﻞ ذﺧﻴﺮه ﻓﺎﻳﻞ را ﻧﻤﺎﻳﺶ ﻣﻲ دﻫﺪ.</a:t>
                      </a:r>
                      <a:endParaRPr lang="en-US" sz="1800" dirty="0">
                        <a:effectLst/>
                        <a:latin typeface="Calibri"/>
                        <a:ea typeface="Times New Roman"/>
                        <a:cs typeface="Arial"/>
                      </a:endParaRPr>
                    </a:p>
                  </a:txBody>
                  <a:tcPr marL="0" marR="0" marT="0" marB="0" anchor="b"/>
                </a:tc>
                <a:extLst>
                  <a:ext uri="{0D108BD9-81ED-4DB2-BD59-A6C34878D82A}">
                    <a16:rowId xmlns:a16="http://schemas.microsoft.com/office/drawing/2014/main" val="10004"/>
                  </a:ext>
                </a:extLst>
              </a:tr>
              <a:tr h="265875">
                <a:tc>
                  <a:txBody>
                    <a:bodyPr/>
                    <a:lstStyle/>
                    <a:p>
                      <a:pPr marL="0" marR="0" algn="ctr" rtl="1">
                        <a:lnSpc>
                          <a:spcPct val="107000"/>
                        </a:lnSpc>
                        <a:spcBef>
                          <a:spcPts val="0"/>
                        </a:spcBef>
                        <a:spcAft>
                          <a:spcPts val="0"/>
                        </a:spcAft>
                      </a:pPr>
                      <a:r>
                        <a:rPr lang="en-US" sz="1800" b="1">
                          <a:effectLst/>
                        </a:rPr>
                        <a:t>Size</a:t>
                      </a:r>
                      <a:endParaRPr lang="en-US" sz="1800" b="1">
                        <a:effectLst/>
                        <a:latin typeface="Calibri"/>
                        <a:ea typeface="Times New Roman"/>
                        <a:cs typeface="Arial"/>
                      </a:endParaRPr>
                    </a:p>
                  </a:txBody>
                  <a:tcPr marL="0" marR="0" marT="0" marB="0" anchor="b"/>
                </a:tc>
                <a:tc>
                  <a:txBody>
                    <a:bodyPr/>
                    <a:lstStyle/>
                    <a:p>
                      <a:pPr marL="38100" marR="0" algn="r" rtl="1">
                        <a:lnSpc>
                          <a:spcPct val="107000"/>
                        </a:lnSpc>
                        <a:spcBef>
                          <a:spcPts val="0"/>
                        </a:spcBef>
                        <a:spcAft>
                          <a:spcPts val="0"/>
                        </a:spcAft>
                      </a:pPr>
                      <a:r>
                        <a:rPr lang="ar-SA" sz="1800" dirty="0">
                          <a:effectLst/>
                        </a:rPr>
                        <a:t>اﻧﺪازه واﻗﻌﻲ ﻓﺎﻳﻞ را ﻧﻤﺎﻳﺶ ﻣﻲ دﻫﺪ.</a:t>
                      </a:r>
                      <a:endParaRPr lang="en-US" sz="1800" dirty="0">
                        <a:effectLst/>
                        <a:latin typeface="Calibri"/>
                        <a:ea typeface="Times New Roman"/>
                        <a:cs typeface="Arial"/>
                      </a:endParaRPr>
                    </a:p>
                  </a:txBody>
                  <a:tcPr marL="0" marR="0" marT="0" marB="0" anchor="b"/>
                </a:tc>
                <a:extLst>
                  <a:ext uri="{0D108BD9-81ED-4DB2-BD59-A6C34878D82A}">
                    <a16:rowId xmlns:a16="http://schemas.microsoft.com/office/drawing/2014/main" val="10005"/>
                  </a:ext>
                </a:extLst>
              </a:tr>
              <a:tr h="265875">
                <a:tc>
                  <a:txBody>
                    <a:bodyPr/>
                    <a:lstStyle/>
                    <a:p>
                      <a:pPr marL="0" marR="0" algn="ctr" rtl="1">
                        <a:lnSpc>
                          <a:spcPct val="107000"/>
                        </a:lnSpc>
                        <a:spcBef>
                          <a:spcPts val="0"/>
                        </a:spcBef>
                        <a:spcAft>
                          <a:spcPts val="0"/>
                        </a:spcAft>
                      </a:pPr>
                      <a:r>
                        <a:rPr lang="en-US" sz="1800" b="1">
                          <a:effectLst/>
                        </a:rPr>
                        <a:t>Size on disk</a:t>
                      </a:r>
                      <a:endParaRPr lang="en-US" sz="1800" b="1">
                        <a:effectLst/>
                        <a:latin typeface="Calibri"/>
                        <a:ea typeface="Times New Roman"/>
                        <a:cs typeface="Arial"/>
                      </a:endParaRPr>
                    </a:p>
                  </a:txBody>
                  <a:tcPr marL="0" marR="0" marT="0" marB="0" anchor="b"/>
                </a:tc>
                <a:tc>
                  <a:txBody>
                    <a:bodyPr/>
                    <a:lstStyle/>
                    <a:p>
                      <a:pPr marL="38100" marR="0" algn="r" rtl="1">
                        <a:lnSpc>
                          <a:spcPct val="107000"/>
                        </a:lnSpc>
                        <a:spcBef>
                          <a:spcPts val="0"/>
                        </a:spcBef>
                        <a:spcAft>
                          <a:spcPts val="0"/>
                        </a:spcAft>
                      </a:pPr>
                      <a:r>
                        <a:rPr lang="ar-SA" sz="1800" dirty="0">
                          <a:effectLst/>
                        </a:rPr>
                        <a:t>اﻧﺪازه ﻓﺎﻳﻞ را روي دﻳﺴﻚ ﻧﺸﺎن ﻣﻲ دﻫﺪ.</a:t>
                      </a:r>
                      <a:endParaRPr lang="en-US" sz="1800" dirty="0">
                        <a:effectLst/>
                        <a:latin typeface="Calibri"/>
                        <a:ea typeface="Times New Roman"/>
                        <a:cs typeface="Arial"/>
                      </a:endParaRPr>
                    </a:p>
                  </a:txBody>
                  <a:tcPr marL="0" marR="0" marT="0" marB="0" anchor="b"/>
                </a:tc>
                <a:extLst>
                  <a:ext uri="{0D108BD9-81ED-4DB2-BD59-A6C34878D82A}">
                    <a16:rowId xmlns:a16="http://schemas.microsoft.com/office/drawing/2014/main" val="10006"/>
                  </a:ext>
                </a:extLst>
              </a:tr>
              <a:tr h="265875">
                <a:tc>
                  <a:txBody>
                    <a:bodyPr/>
                    <a:lstStyle/>
                    <a:p>
                      <a:pPr marL="0" marR="0" algn="ctr" rtl="1">
                        <a:lnSpc>
                          <a:spcPct val="107000"/>
                        </a:lnSpc>
                        <a:spcBef>
                          <a:spcPts val="0"/>
                        </a:spcBef>
                        <a:spcAft>
                          <a:spcPts val="0"/>
                        </a:spcAft>
                      </a:pPr>
                      <a:r>
                        <a:rPr lang="en-US" sz="1800" b="1" dirty="0">
                          <a:effectLst/>
                        </a:rPr>
                        <a:t>Created</a:t>
                      </a:r>
                      <a:endParaRPr lang="en-US" sz="1800" b="1" dirty="0">
                        <a:effectLst/>
                        <a:latin typeface="Calibri"/>
                        <a:ea typeface="Times New Roman"/>
                        <a:cs typeface="Arial"/>
                      </a:endParaRPr>
                    </a:p>
                  </a:txBody>
                  <a:tcPr marL="0" marR="0" marT="0" marB="0" anchor="b"/>
                </a:tc>
                <a:tc>
                  <a:txBody>
                    <a:bodyPr/>
                    <a:lstStyle/>
                    <a:p>
                      <a:pPr marL="38100" marR="0" algn="r" rtl="1">
                        <a:lnSpc>
                          <a:spcPct val="107000"/>
                        </a:lnSpc>
                        <a:spcBef>
                          <a:spcPts val="0"/>
                        </a:spcBef>
                        <a:spcAft>
                          <a:spcPts val="0"/>
                        </a:spcAft>
                      </a:pPr>
                      <a:r>
                        <a:rPr lang="ar-SA" sz="1800" dirty="0">
                          <a:effectLst/>
                        </a:rPr>
                        <a:t>ﺗﺎرﻳﺦ و ﺳﺎﻋﺖ اﻳﺠﺎد ﻓﺎﻳﻞ را ﻧﻤﺎﻳﺶ ﻣﻲ دﻫﺪ.</a:t>
                      </a:r>
                      <a:endParaRPr lang="en-US" sz="1800" dirty="0">
                        <a:effectLst/>
                        <a:latin typeface="Calibri"/>
                        <a:ea typeface="Times New Roman"/>
                        <a:cs typeface="Arial"/>
                      </a:endParaRPr>
                    </a:p>
                  </a:txBody>
                  <a:tcPr marL="0" marR="0" marT="0" marB="0" anchor="b"/>
                </a:tc>
                <a:extLst>
                  <a:ext uri="{0D108BD9-81ED-4DB2-BD59-A6C34878D82A}">
                    <a16:rowId xmlns:a16="http://schemas.microsoft.com/office/drawing/2014/main" val="10007"/>
                  </a:ext>
                </a:extLst>
              </a:tr>
              <a:tr h="265875">
                <a:tc>
                  <a:txBody>
                    <a:bodyPr/>
                    <a:lstStyle/>
                    <a:p>
                      <a:pPr algn="ctr"/>
                      <a:r>
                        <a:rPr lang="en-US" sz="1800" b="1" kern="1200" dirty="0" smtClean="0">
                          <a:solidFill>
                            <a:schemeClr val="tx1"/>
                          </a:solidFill>
                          <a:latin typeface="+mn-lt"/>
                          <a:ea typeface="+mn-ea"/>
                          <a:cs typeface="+mn-cs"/>
                        </a:rPr>
                        <a:t>Modified</a:t>
                      </a:r>
                    </a:p>
                  </a:txBody>
                  <a:tcPr marL="0" marR="0" marT="0" marB="0" anchor="b"/>
                </a:tc>
                <a:tc>
                  <a:txBody>
                    <a:bodyPr/>
                    <a:lstStyle/>
                    <a:p>
                      <a:pPr marL="38100" marR="0" algn="r" rtl="1">
                        <a:lnSpc>
                          <a:spcPct val="107000"/>
                        </a:lnSpc>
                        <a:spcBef>
                          <a:spcPts val="0"/>
                        </a:spcBef>
                        <a:spcAft>
                          <a:spcPts val="0"/>
                        </a:spcAft>
                      </a:pPr>
                      <a:r>
                        <a:rPr lang="ar-SA" sz="1800" dirty="0">
                          <a:effectLst/>
                        </a:rPr>
                        <a:t>ﺗﺎرﻳﺦ و ﺳﺎﻋﺖ آﺧﺮﻳﻦ ﺗﻐﻴﻴﺮات ﻓﺎﻳﻞ را ﻧﺸﺎن ﻣﻲ دﻫﺪ.</a:t>
                      </a:r>
                      <a:endParaRPr lang="en-US" sz="1800" dirty="0">
                        <a:effectLst/>
                        <a:latin typeface="Calibri"/>
                        <a:ea typeface="Times New Roman"/>
                        <a:cs typeface="Arial"/>
                      </a:endParaRPr>
                    </a:p>
                  </a:txBody>
                  <a:tcPr marL="0" marR="0" marT="0" marB="0" anchor="b"/>
                </a:tc>
                <a:extLst>
                  <a:ext uri="{0D108BD9-81ED-4DB2-BD59-A6C34878D82A}">
                    <a16:rowId xmlns:a16="http://schemas.microsoft.com/office/drawing/2014/main" val="10008"/>
                  </a:ext>
                </a:extLst>
              </a:tr>
              <a:tr h="265875">
                <a:tc>
                  <a:txBody>
                    <a:bodyPr/>
                    <a:lstStyle/>
                    <a:p>
                      <a:pPr marL="0" marR="0" algn="ctr" rtl="1">
                        <a:lnSpc>
                          <a:spcPct val="107000"/>
                        </a:lnSpc>
                        <a:spcBef>
                          <a:spcPts val="0"/>
                        </a:spcBef>
                        <a:spcAft>
                          <a:spcPts val="0"/>
                        </a:spcAft>
                      </a:pPr>
                      <a:r>
                        <a:rPr lang="en-US" sz="1800" b="1" dirty="0">
                          <a:effectLst/>
                        </a:rPr>
                        <a:t>Accessed</a:t>
                      </a:r>
                      <a:endParaRPr lang="en-US" sz="1800" b="1" dirty="0">
                        <a:effectLst/>
                        <a:latin typeface="Calibri"/>
                        <a:ea typeface="Times New Roman"/>
                        <a:cs typeface="Arial"/>
                      </a:endParaRPr>
                    </a:p>
                  </a:txBody>
                  <a:tcPr marL="0" marR="0" marT="0" marB="0" anchor="b"/>
                </a:tc>
                <a:tc>
                  <a:txBody>
                    <a:bodyPr/>
                    <a:lstStyle/>
                    <a:p>
                      <a:pPr marL="38100" marR="0" algn="r" rtl="1">
                        <a:lnSpc>
                          <a:spcPct val="107000"/>
                        </a:lnSpc>
                        <a:spcBef>
                          <a:spcPts val="0"/>
                        </a:spcBef>
                        <a:spcAft>
                          <a:spcPts val="0"/>
                        </a:spcAft>
                      </a:pPr>
                      <a:r>
                        <a:rPr lang="ar-SA" sz="1800" dirty="0">
                          <a:effectLst/>
                        </a:rPr>
                        <a:t>ﺗﺎرﻳﺦ و ﺳﺎﻋﺖ آﺧﺮﻳﻦ دﺳﺘﺮﺳﻲ ﺑﻪ ﻓﺎﻳﻞ را ﻣﺸﺨﺺ ﻣﻲ ﻛﻨﺪ</a:t>
                      </a:r>
                      <a:r>
                        <a:rPr lang="ar-SA" sz="1800" dirty="0" smtClean="0">
                          <a:effectLst/>
                        </a:rPr>
                        <a:t>.</a:t>
                      </a:r>
                      <a:endParaRPr lang="en-US" sz="1800" dirty="0">
                        <a:effectLst/>
                        <a:latin typeface="Calibri"/>
                        <a:ea typeface="Times New Roman"/>
                        <a:cs typeface="Arial"/>
                      </a:endParaRPr>
                    </a:p>
                  </a:txBody>
                  <a:tcPr marL="0" marR="0" marT="0" marB="0" anchor="b"/>
                </a:tc>
                <a:extLst>
                  <a:ext uri="{0D108BD9-81ED-4DB2-BD59-A6C34878D82A}">
                    <a16:rowId xmlns:a16="http://schemas.microsoft.com/office/drawing/2014/main" val="10009"/>
                  </a:ext>
                </a:extLst>
              </a:tr>
              <a:tr h="1070058">
                <a:tc>
                  <a:txBody>
                    <a:bodyPr/>
                    <a:lstStyle/>
                    <a:p>
                      <a:pPr marL="0" marR="0" indent="0" algn="ctr" defTabSz="914400" rtl="1" eaLnBrk="1" fontAlgn="auto" latinLnBrk="0" hangingPunct="1">
                        <a:lnSpc>
                          <a:spcPct val="107000"/>
                        </a:lnSpc>
                        <a:spcBef>
                          <a:spcPts val="0"/>
                        </a:spcBef>
                        <a:spcAft>
                          <a:spcPts val="0"/>
                        </a:spcAft>
                        <a:buClrTx/>
                        <a:buSzTx/>
                        <a:buFontTx/>
                        <a:buNone/>
                        <a:tabLst/>
                        <a:defRPr/>
                      </a:pPr>
                      <a:r>
                        <a:rPr lang="en-US" sz="1800" b="1" dirty="0">
                          <a:effectLst/>
                        </a:rPr>
                        <a:t> </a:t>
                      </a:r>
                      <a:r>
                        <a:rPr lang="en-US" sz="1800" b="1" kern="1200" dirty="0" smtClean="0">
                          <a:solidFill>
                            <a:schemeClr val="tx1"/>
                          </a:solidFill>
                          <a:latin typeface="+mn-lt"/>
                          <a:ea typeface="+mn-ea"/>
                          <a:cs typeface="+mn-cs"/>
                        </a:rPr>
                        <a:t>Attributes</a:t>
                      </a:r>
                    </a:p>
                    <a:p>
                      <a:pPr marL="0" marR="0" algn="r" rtl="1">
                        <a:lnSpc>
                          <a:spcPct val="107000"/>
                        </a:lnSpc>
                        <a:spcBef>
                          <a:spcPts val="0"/>
                        </a:spcBef>
                        <a:spcAft>
                          <a:spcPts val="0"/>
                        </a:spcAft>
                      </a:pPr>
                      <a:endParaRPr lang="en-US" sz="1800" b="1" dirty="0">
                        <a:effectLst/>
                        <a:latin typeface="Calibri"/>
                        <a:ea typeface="Times New Roman"/>
                        <a:cs typeface="Arial"/>
                      </a:endParaRPr>
                    </a:p>
                    <a:p>
                      <a:pPr marL="0" marR="0" algn="r" rtl="1">
                        <a:lnSpc>
                          <a:spcPct val="107000"/>
                        </a:lnSpc>
                        <a:spcBef>
                          <a:spcPts val="0"/>
                        </a:spcBef>
                        <a:spcAft>
                          <a:spcPts val="0"/>
                        </a:spcAft>
                      </a:pPr>
                      <a:r>
                        <a:rPr lang="en-US" sz="1800" b="1" dirty="0">
                          <a:effectLst/>
                        </a:rPr>
                        <a:t> </a:t>
                      </a:r>
                      <a:endParaRPr lang="en-US" sz="1800" b="1" dirty="0">
                        <a:effectLst/>
                        <a:latin typeface="Calibri"/>
                        <a:ea typeface="Times New Roman"/>
                        <a:cs typeface="Arial"/>
                      </a:endParaRPr>
                    </a:p>
                    <a:p>
                      <a:pPr marL="0" marR="0" algn="r" rtl="1">
                        <a:lnSpc>
                          <a:spcPct val="107000"/>
                        </a:lnSpc>
                        <a:spcBef>
                          <a:spcPts val="0"/>
                        </a:spcBef>
                        <a:spcAft>
                          <a:spcPts val="0"/>
                        </a:spcAft>
                      </a:pPr>
                      <a:r>
                        <a:rPr lang="en-US" sz="1800" b="1" dirty="0">
                          <a:effectLst/>
                        </a:rPr>
                        <a:t> </a:t>
                      </a:r>
                      <a:endParaRPr lang="en-US" sz="1800" b="1" dirty="0">
                        <a:effectLst/>
                        <a:latin typeface="Calibri"/>
                        <a:ea typeface="Times New Roman"/>
                        <a:cs typeface="Arial"/>
                      </a:endParaRPr>
                    </a:p>
                    <a:p>
                      <a:pPr marL="0" marR="0" algn="r" rtl="1">
                        <a:lnSpc>
                          <a:spcPct val="107000"/>
                        </a:lnSpc>
                        <a:spcBef>
                          <a:spcPts val="0"/>
                        </a:spcBef>
                        <a:spcAft>
                          <a:spcPts val="0"/>
                        </a:spcAft>
                      </a:pPr>
                      <a:r>
                        <a:rPr lang="en-US" sz="1800" b="1" dirty="0">
                          <a:effectLst/>
                        </a:rPr>
                        <a:t> </a:t>
                      </a:r>
                      <a:endParaRPr lang="en-US" sz="1800" b="1" dirty="0">
                        <a:effectLst/>
                        <a:latin typeface="Calibri"/>
                        <a:ea typeface="Times New Roman"/>
                        <a:cs typeface="Arial"/>
                      </a:endParaRPr>
                    </a:p>
                  </a:txBody>
                  <a:tcPr marL="0" marR="0" marT="0" marB="0" anchor="b"/>
                </a:tc>
                <a:tc>
                  <a:txBody>
                    <a:bodyPr/>
                    <a:lstStyle/>
                    <a:p>
                      <a:pPr marL="38100" marR="0" algn="r" rtl="1">
                        <a:lnSpc>
                          <a:spcPts val="1105"/>
                        </a:lnSpc>
                        <a:spcBef>
                          <a:spcPts val="0"/>
                        </a:spcBef>
                        <a:spcAft>
                          <a:spcPts val="0"/>
                        </a:spcAft>
                      </a:pPr>
                      <a:endParaRPr lang="fa-IR" sz="1800" dirty="0" smtClean="0">
                        <a:effectLst/>
                      </a:endParaRPr>
                    </a:p>
                    <a:p>
                      <a:pPr marL="38100" marR="0" algn="r" rtl="1">
                        <a:lnSpc>
                          <a:spcPts val="1105"/>
                        </a:lnSpc>
                        <a:spcBef>
                          <a:spcPts val="0"/>
                        </a:spcBef>
                        <a:spcAft>
                          <a:spcPts val="0"/>
                        </a:spcAft>
                      </a:pPr>
                      <a:r>
                        <a:rPr lang="ar-SA" sz="1800" dirty="0" smtClean="0">
                          <a:effectLst/>
                        </a:rPr>
                        <a:t>ﺻﻔﺎت </a:t>
                      </a:r>
                      <a:r>
                        <a:rPr lang="ar-SA" sz="1800" dirty="0">
                          <a:effectLst/>
                        </a:rPr>
                        <a:t>ﻓﺎﻳﻞ را ﻣﺸﺨﺺ ﻣﻲ ﻛﻨﺪ. اﻳﻦ ﺻﻔﺎت ﻋﺒﺎرﺗﻨﺪ از:</a:t>
                      </a:r>
                      <a:endParaRPr lang="en-US" sz="1800" dirty="0">
                        <a:effectLst/>
                        <a:latin typeface="Calibri"/>
                        <a:ea typeface="Times New Roman"/>
                        <a:cs typeface="Arial"/>
                      </a:endParaRPr>
                    </a:p>
                    <a:p>
                      <a:pPr marL="0" marR="0" algn="r" rtl="1">
                        <a:lnSpc>
                          <a:spcPct val="107000"/>
                        </a:lnSpc>
                        <a:spcBef>
                          <a:spcPts val="0"/>
                        </a:spcBef>
                        <a:spcAft>
                          <a:spcPts val="0"/>
                        </a:spcAft>
                      </a:pPr>
                      <a:r>
                        <a:rPr lang="fa-IR" sz="1800" b="1" dirty="0" smtClean="0">
                          <a:effectLst/>
                          <a:cs typeface="B Yagut" panose="00000400000000000000" pitchFamily="2" charset="-78"/>
                        </a:rPr>
                        <a:t>   </a:t>
                      </a:r>
                      <a:r>
                        <a:rPr lang="ar-SA" sz="1800" b="1" dirty="0" smtClean="0">
                          <a:effectLst/>
                          <a:cs typeface="B Yagut" panose="00000400000000000000" pitchFamily="2" charset="-78"/>
                        </a:rPr>
                        <a:t>(</a:t>
                      </a:r>
                      <a:r>
                        <a:rPr lang="ar-SA" sz="1800" b="1" dirty="0">
                          <a:effectLst/>
                          <a:cs typeface="B Yagut" panose="00000400000000000000" pitchFamily="2" charset="-78"/>
                        </a:rPr>
                        <a:t>ﻓﻘﻂ ﺧﻮاﻧﺪﻧﻲ): </a:t>
                      </a:r>
                      <a:r>
                        <a:rPr lang="ar-SA" sz="1800" dirty="0">
                          <a:effectLst/>
                        </a:rPr>
                        <a:t>در اﻳﻦ ﻧﻮع ﻓﺎﻳﻞ ﻫﺎ اﻣﻜﺎن ﺗﻐﻴﻴﺮ ﻣﺤﺘﻮﻳﺎت </a:t>
                      </a:r>
                      <a:r>
                        <a:rPr lang="ar-SA" sz="1800" dirty="0" smtClean="0">
                          <a:effectLst/>
                        </a:rPr>
                        <a:t>وﺟﻮد</a:t>
                      </a:r>
                      <a:r>
                        <a:rPr lang="fa-IR" sz="1800" dirty="0" smtClean="0">
                          <a:effectLst/>
                        </a:rPr>
                        <a:t>  </a:t>
                      </a:r>
                      <a:r>
                        <a:rPr lang="ar-SA" sz="1800" dirty="0" smtClean="0">
                          <a:effectLst/>
                        </a:rPr>
                        <a:t>ﻧﺪارد</a:t>
                      </a:r>
                      <a:endParaRPr lang="fa-IR" sz="1800" dirty="0" smtClean="0">
                        <a:effectLst/>
                      </a:endParaRPr>
                    </a:p>
                    <a:p>
                      <a:pPr marL="0" marR="0" algn="r" rtl="1">
                        <a:lnSpc>
                          <a:spcPct val="107000"/>
                        </a:lnSpc>
                        <a:spcBef>
                          <a:spcPts val="0"/>
                        </a:spcBef>
                        <a:spcAft>
                          <a:spcPts val="0"/>
                        </a:spcAft>
                      </a:pPr>
                      <a:r>
                        <a:rPr lang="ar-SA" sz="1800" dirty="0" smtClean="0">
                          <a:effectLst/>
                        </a:rPr>
                        <a:t> </a:t>
                      </a:r>
                      <a:r>
                        <a:rPr lang="fa-IR" sz="1800" dirty="0" smtClean="0">
                          <a:effectLst/>
                        </a:rPr>
                        <a:t>  </a:t>
                      </a:r>
                      <a:r>
                        <a:rPr lang="ar-SA" sz="1800" dirty="0" smtClean="0">
                          <a:effectLst/>
                        </a:rPr>
                        <a:t>(</a:t>
                      </a:r>
                      <a:r>
                        <a:rPr lang="ar-SA" sz="1800" dirty="0">
                          <a:effectLst/>
                        </a:rPr>
                        <a:t>ﺑﺮاي ﺗﻐﻴﻴﺮ ﻓﺎﻳﻞ، ﺑﺎﻳﺪ اﻳﻦ ﺻﻔﺖ از ﺣﺎﻟﺖ اﻧﺘﺨﺎب ﺧﺎرج ﺷﻮد</a:t>
                      </a:r>
                      <a:r>
                        <a:rPr lang="ar-SA" sz="1800" dirty="0" smtClean="0">
                          <a:effectLst/>
                        </a:rPr>
                        <a:t>)</a:t>
                      </a:r>
                      <a:r>
                        <a:rPr lang="fa-IR" sz="1800" dirty="0" smtClean="0">
                          <a:effectLst/>
                        </a:rPr>
                        <a:t> </a:t>
                      </a:r>
                      <a:endParaRPr lang="en-US" sz="1800" dirty="0">
                        <a:effectLst/>
                        <a:latin typeface="Calibri"/>
                        <a:ea typeface="Times New Roman"/>
                        <a:cs typeface="Arial"/>
                      </a:endParaRPr>
                    </a:p>
                    <a:p>
                      <a:pPr marL="0" marR="0" algn="r" rtl="1">
                        <a:lnSpc>
                          <a:spcPct val="107000"/>
                        </a:lnSpc>
                        <a:spcBef>
                          <a:spcPts val="0"/>
                        </a:spcBef>
                        <a:spcAft>
                          <a:spcPts val="0"/>
                        </a:spcAft>
                      </a:pPr>
                      <a:r>
                        <a:rPr lang="fa-IR" sz="1800" dirty="0" smtClean="0">
                          <a:effectLst/>
                        </a:rPr>
                        <a:t>  </a:t>
                      </a:r>
                      <a:r>
                        <a:rPr lang="ar-SA" sz="1800" dirty="0" smtClean="0">
                          <a:effectLst/>
                        </a:rPr>
                        <a:t>(</a:t>
                      </a:r>
                      <a:r>
                        <a:rPr lang="ar-SA" sz="1800" b="1" kern="1200" dirty="0" smtClean="0">
                          <a:solidFill>
                            <a:schemeClr val="tx1"/>
                          </a:solidFill>
                          <a:effectLst/>
                          <a:latin typeface="+mn-lt"/>
                          <a:ea typeface="+mn-ea"/>
                          <a:cs typeface="B Yagut" panose="00000400000000000000" pitchFamily="2" charset="-78"/>
                        </a:rPr>
                        <a:t>ﭘﻨﻬﺎن): </a:t>
                      </a:r>
                      <a:r>
                        <a:rPr lang="ar-SA" sz="1800" dirty="0" smtClean="0">
                          <a:effectLst/>
                        </a:rPr>
                        <a:t>ﻓﺎﻳﻞ </a:t>
                      </a:r>
                      <a:r>
                        <a:rPr lang="ar-SA" sz="1800" dirty="0">
                          <a:effectLst/>
                        </a:rPr>
                        <a:t>ﻫﺎﻳﻲ ﻛﻪ اﻳﻦ ﺻﻔﺖ را دارﻧﺪ در ﻛﺎوﺷﮕﺮ وﻳﻨﺪوز </a:t>
                      </a:r>
                      <a:r>
                        <a:rPr lang="ar-SA" sz="1800" dirty="0" smtClean="0">
                          <a:effectLst/>
                        </a:rPr>
                        <a:t>ﻗﺎﺑﻞ</a:t>
                      </a:r>
                      <a:r>
                        <a:rPr lang="fa-IR" sz="1800" dirty="0" smtClean="0">
                          <a:effectLst/>
                        </a:rPr>
                        <a:t>  </a:t>
                      </a:r>
                    </a:p>
                    <a:p>
                      <a:pPr marL="0" marR="0" algn="r" rtl="1">
                        <a:lnSpc>
                          <a:spcPct val="107000"/>
                        </a:lnSpc>
                        <a:spcBef>
                          <a:spcPts val="0"/>
                        </a:spcBef>
                        <a:spcAft>
                          <a:spcPts val="0"/>
                        </a:spcAft>
                      </a:pPr>
                      <a:r>
                        <a:rPr lang="fa-IR" sz="1800" dirty="0" smtClean="0">
                          <a:effectLst/>
                        </a:rPr>
                        <a:t>    </a:t>
                      </a:r>
                      <a:r>
                        <a:rPr lang="ar-SA" sz="1800" dirty="0" smtClean="0">
                          <a:effectLst/>
                        </a:rPr>
                        <a:t>ﻣﺸﺎﻫﺪه </a:t>
                      </a:r>
                      <a:r>
                        <a:rPr lang="ar-SA" sz="1800" dirty="0">
                          <a:effectLst/>
                        </a:rPr>
                        <a:t>ﻧﻴﺴﺘﻨﺪ.</a:t>
                      </a:r>
                      <a:endParaRPr lang="en-US" sz="1800" dirty="0">
                        <a:effectLst/>
                        <a:latin typeface="Calibri"/>
                        <a:ea typeface="Times New Roman"/>
                        <a:cs typeface="Arial"/>
                      </a:endParaRPr>
                    </a:p>
                  </a:txBody>
                  <a:tcPr marL="0" marR="0" marT="0" marB="0" anchor="b"/>
                </a:tc>
                <a:extLst>
                  <a:ext uri="{0D108BD9-81ED-4DB2-BD59-A6C34878D82A}">
                    <a16:rowId xmlns:a16="http://schemas.microsoft.com/office/drawing/2014/main" val="10010"/>
                  </a:ext>
                </a:extLst>
              </a:tr>
            </a:tbl>
          </a:graphicData>
        </a:graphic>
      </p:graphicFrame>
      <p:sp>
        <p:nvSpPr>
          <p:cNvPr id="3" name="Rectangle 2"/>
          <p:cNvSpPr/>
          <p:nvPr/>
        </p:nvSpPr>
        <p:spPr>
          <a:xfrm>
            <a:off x="2845020" y="456179"/>
            <a:ext cx="3419526" cy="461665"/>
          </a:xfrm>
          <a:prstGeom prst="rect">
            <a:avLst/>
          </a:prstGeom>
        </p:spPr>
        <p:txBody>
          <a:bodyPr wrap="none">
            <a:spAutoFit/>
          </a:bodyPr>
          <a:lstStyle/>
          <a:p>
            <a:pPr algn="ctr"/>
            <a:r>
              <a:rPr lang="ar-SA" sz="2400" b="1" dirty="0">
                <a:latin typeface="Times New Roman"/>
                <a:ea typeface="Times New Roman"/>
              </a:rPr>
              <a:t>ﺟﺪول </a:t>
            </a:r>
            <a:r>
              <a:rPr lang="ar-SA" sz="2400" b="1" dirty="0">
                <a:ea typeface="Times New Roman"/>
                <a:cs typeface="Times New Roman"/>
              </a:rPr>
              <a:t>‏</a:t>
            </a:r>
            <a:r>
              <a:rPr lang="ar-SA" sz="2400" b="1" dirty="0" smtClean="0">
                <a:latin typeface="Times New Roman"/>
                <a:ea typeface="Times New Roman"/>
              </a:rPr>
              <a:t>٣</a:t>
            </a:r>
            <a:r>
              <a:rPr lang="fa-IR" sz="2400" b="1" dirty="0" smtClean="0">
                <a:latin typeface="Times New Roman"/>
                <a:ea typeface="Times New Roman"/>
              </a:rPr>
              <a:t>-</a:t>
            </a:r>
            <a:r>
              <a:rPr lang="ar-SA" sz="2400" b="1" dirty="0" smtClean="0">
                <a:latin typeface="Times New Roman"/>
                <a:ea typeface="Times New Roman"/>
              </a:rPr>
              <a:t> ٣</a:t>
            </a:r>
            <a:r>
              <a:rPr lang="fa-IR" sz="2400" b="1" dirty="0" smtClean="0">
                <a:latin typeface="Times New Roman"/>
                <a:ea typeface="Times New Roman"/>
              </a:rPr>
              <a:t>-</a:t>
            </a:r>
            <a:r>
              <a:rPr lang="ar-SA" sz="2400" b="1" dirty="0" smtClean="0">
                <a:latin typeface="Times New Roman"/>
                <a:ea typeface="Times New Roman"/>
              </a:rPr>
              <a:t>  </a:t>
            </a:r>
            <a:r>
              <a:rPr lang="ar-SA" sz="2400" b="1" dirty="0">
                <a:latin typeface="Times New Roman"/>
                <a:ea typeface="Times New Roman"/>
              </a:rPr>
              <a:t>ﻣﺸﺨﺼﺎت ﻳﻚ ﻓﺎﻳﻞ</a:t>
            </a:r>
            <a:endParaRPr lang="en-US" sz="2400" dirty="0"/>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89929789"/>
      </p:ext>
    </p:extLst>
  </p:cSld>
  <p:clrMapOvr>
    <a:masterClrMapping/>
  </p:clrMapOvr>
  <mc:AlternateContent xmlns:mc="http://schemas.openxmlformats.org/markup-compatibility/2006" xmlns:p14="http://schemas.microsoft.com/office/powerpoint/2010/main">
    <mc:Choice Requires="p14">
      <p:transition spd="slow" p14:dur="2000" advTm="80131"/>
    </mc:Choice>
    <mc:Fallback xmlns="">
      <p:transition spd="slow" advTm="80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49711" y="5567059"/>
            <a:ext cx="3379450" cy="369332"/>
          </a:xfrm>
          <a:prstGeom prst="rect">
            <a:avLst/>
          </a:prstGeom>
        </p:spPr>
        <p:txBody>
          <a:bodyPr wrap="none">
            <a:spAutoFit/>
          </a:bodyPr>
          <a:lstStyle/>
          <a:p>
            <a:pPr algn="just" rtl="1"/>
            <a:r>
              <a:rPr lang="fa-IR" dirty="0">
                <a:cs typeface="B Yagut" panose="00000400000000000000" pitchFamily="2" charset="-78"/>
              </a:rPr>
              <a:t>ﺷﻜﻞ </a:t>
            </a:r>
            <a:r>
              <a:rPr lang="fa-IR" dirty="0" smtClean="0">
                <a:cs typeface="B Yagut" panose="00000400000000000000" pitchFamily="2" charset="-78"/>
              </a:rPr>
              <a:t>‏3-25-  </a:t>
            </a:r>
            <a:r>
              <a:rPr lang="ar-SA" dirty="0">
                <a:cs typeface="B Yagut" panose="00000400000000000000" pitchFamily="2" charset="-78"/>
              </a:rPr>
              <a:t>ﻛﺎدر ﺧﺼﻮﺻﻴﺎت ﻳﻚ دراﻳﻮ</a:t>
            </a:r>
            <a:endParaRPr lang="en-US" dirty="0">
              <a:cs typeface="B Yagut" panose="00000400000000000000" pitchFamily="2" charset="-78"/>
            </a:endParaRPr>
          </a:p>
        </p:txBody>
      </p:sp>
      <p:sp>
        <p:nvSpPr>
          <p:cNvPr id="5" name="Rectangle 4"/>
          <p:cNvSpPr/>
          <p:nvPr/>
        </p:nvSpPr>
        <p:spPr>
          <a:xfrm>
            <a:off x="251520" y="5567059"/>
            <a:ext cx="2969083" cy="369332"/>
          </a:xfrm>
          <a:prstGeom prst="rect">
            <a:avLst/>
          </a:prstGeom>
        </p:spPr>
        <p:txBody>
          <a:bodyPr wrap="none">
            <a:spAutoFit/>
          </a:bodyPr>
          <a:lstStyle/>
          <a:p>
            <a:pPr algn="just" rtl="1"/>
            <a:r>
              <a:rPr lang="fa-IR" dirty="0">
                <a:cs typeface="B Yagut" panose="00000400000000000000" pitchFamily="2" charset="-78"/>
              </a:rPr>
              <a:t>ﺷﻜﻞ ‏٣ </a:t>
            </a:r>
            <a:r>
              <a:rPr lang="fa-IR" dirty="0" smtClean="0">
                <a:cs typeface="B Yagut" panose="00000400000000000000" pitchFamily="2" charset="-78"/>
              </a:rPr>
              <a:t>-24- </a:t>
            </a:r>
            <a:r>
              <a:rPr lang="ar-SA" dirty="0" smtClean="0">
                <a:cs typeface="B Yagut" panose="00000400000000000000" pitchFamily="2" charset="-78"/>
              </a:rPr>
              <a:t>ﻣﺸﺨﺼﺎت </a:t>
            </a:r>
            <a:r>
              <a:rPr lang="ar-SA" dirty="0">
                <a:cs typeface="B Yagut" panose="00000400000000000000" pitchFamily="2" charset="-78"/>
              </a:rPr>
              <a:t>ﻳﻚ ﭘﻮﺷﻪ</a:t>
            </a:r>
            <a:endParaRPr lang="en-US" dirty="0">
              <a:cs typeface="B Yagut" panose="00000400000000000000" pitchFamily="2" charset="-78"/>
            </a:endParaRPr>
          </a:p>
        </p:txBody>
      </p:sp>
      <p:grpSp>
        <p:nvGrpSpPr>
          <p:cNvPr id="4" name="Group 3"/>
          <p:cNvGrpSpPr/>
          <p:nvPr/>
        </p:nvGrpSpPr>
        <p:grpSpPr>
          <a:xfrm>
            <a:off x="3779912" y="863257"/>
            <a:ext cx="5046721" cy="4562475"/>
            <a:chOff x="-42579" y="800793"/>
            <a:chExt cx="5046721" cy="4562475"/>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3217" y="800793"/>
              <a:ext cx="3590925" cy="4562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Rounded Rectangular Callout 1"/>
            <p:cNvSpPr/>
            <p:nvPr/>
          </p:nvSpPr>
          <p:spPr>
            <a:xfrm>
              <a:off x="235321" y="2407443"/>
              <a:ext cx="1107100" cy="432049"/>
            </a:xfrm>
            <a:prstGeom prst="wedgeRoundRectCallout">
              <a:avLst>
                <a:gd name="adj1" fmla="val 79619"/>
                <a:gd name="adj2" fmla="val -17735"/>
                <a:gd name="adj3" fmla="val 16667"/>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dirty="0" smtClean="0">
                  <a:solidFill>
                    <a:schemeClr val="dk1"/>
                  </a:solidFill>
                  <a:cs typeface="B Yagut" pitchFamily="2" charset="-78"/>
                </a:rPr>
                <a:t>فضای استفاده شده </a:t>
              </a:r>
              <a:endParaRPr lang="en-US" sz="1400" dirty="0">
                <a:solidFill>
                  <a:schemeClr val="dk1"/>
                </a:solidFill>
                <a:cs typeface="B Yagut" pitchFamily="2" charset="-78"/>
              </a:endParaRPr>
            </a:p>
          </p:txBody>
        </p:sp>
        <p:sp>
          <p:nvSpPr>
            <p:cNvPr id="8" name="Rounded Rectangular Callout 7"/>
            <p:cNvSpPr/>
            <p:nvPr/>
          </p:nvSpPr>
          <p:spPr>
            <a:xfrm>
              <a:off x="202892" y="2932016"/>
              <a:ext cx="1250025" cy="439466"/>
            </a:xfrm>
            <a:prstGeom prst="wedgeRoundRectCallout">
              <a:avLst>
                <a:gd name="adj1" fmla="val 67364"/>
                <a:gd name="adj2" fmla="val -52694"/>
                <a:gd name="adj3" fmla="val 16667"/>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600" dirty="0">
                  <a:cs typeface="B Yagut" pitchFamily="2" charset="-78"/>
                </a:rPr>
                <a:t>فضای استفاده </a:t>
              </a:r>
              <a:r>
                <a:rPr lang="fa-IR" sz="1600" dirty="0" smtClean="0">
                  <a:cs typeface="B Yagut" pitchFamily="2" charset="-78"/>
                </a:rPr>
                <a:t>نشده </a:t>
              </a:r>
              <a:endParaRPr lang="en-US" sz="1600" dirty="0">
                <a:cs typeface="B Yagut" pitchFamily="2" charset="-78"/>
              </a:endParaRPr>
            </a:p>
          </p:txBody>
        </p:sp>
        <p:sp>
          <p:nvSpPr>
            <p:cNvPr id="9" name="Rounded Rectangular Callout 8"/>
            <p:cNvSpPr/>
            <p:nvPr/>
          </p:nvSpPr>
          <p:spPr>
            <a:xfrm>
              <a:off x="347805" y="1883368"/>
              <a:ext cx="960200" cy="315112"/>
            </a:xfrm>
            <a:prstGeom prst="wedgeRoundRectCallout">
              <a:avLst>
                <a:gd name="adj1" fmla="val 84152"/>
                <a:gd name="adj2" fmla="val 24941"/>
                <a:gd name="adj3" fmla="val 16667"/>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dirty="0">
                  <a:cs typeface="B Yagut" pitchFamily="2" charset="-78"/>
                </a:rPr>
                <a:t>نوع درایو </a:t>
              </a:r>
              <a:endParaRPr lang="en-US" sz="1400" dirty="0">
                <a:cs typeface="B Yagut" pitchFamily="2" charset="-78"/>
              </a:endParaRPr>
            </a:p>
          </p:txBody>
        </p:sp>
        <p:sp>
          <p:nvSpPr>
            <p:cNvPr id="10" name="Rounded Rectangular Callout 9"/>
            <p:cNvSpPr/>
            <p:nvPr/>
          </p:nvSpPr>
          <p:spPr>
            <a:xfrm>
              <a:off x="1452917" y="3301764"/>
              <a:ext cx="1030850" cy="371692"/>
            </a:xfrm>
            <a:prstGeom prst="wedgeRoundRectCallout">
              <a:avLst>
                <a:gd name="adj1" fmla="val 23182"/>
                <a:gd name="adj2" fmla="val -85054"/>
                <a:gd name="adj3" fmla="val 16667"/>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dirty="0" smtClean="0">
                  <a:solidFill>
                    <a:schemeClr val="dk1"/>
                  </a:solidFill>
                  <a:cs typeface="B Yagut" pitchFamily="2" charset="-78"/>
                </a:rPr>
                <a:t>ظرفیت درایو </a:t>
              </a:r>
              <a:endParaRPr lang="en-US" sz="1400" dirty="0">
                <a:solidFill>
                  <a:schemeClr val="dk1"/>
                </a:solidFill>
                <a:cs typeface="B Yagut" pitchFamily="2" charset="-78"/>
              </a:endParaRPr>
            </a:p>
          </p:txBody>
        </p:sp>
        <p:sp>
          <p:nvSpPr>
            <p:cNvPr id="11" name="Rounded Rectangular Callout 10"/>
            <p:cNvSpPr/>
            <p:nvPr/>
          </p:nvSpPr>
          <p:spPr>
            <a:xfrm>
              <a:off x="-42579" y="4197531"/>
              <a:ext cx="1590080" cy="641662"/>
            </a:xfrm>
            <a:prstGeom prst="wedgeRoundRectCallout">
              <a:avLst>
                <a:gd name="adj1" fmla="val 60864"/>
                <a:gd name="adj2" fmla="val -28923"/>
                <a:gd name="adj3" fmla="val 16667"/>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smtClean="0">
                  <a:solidFill>
                    <a:schemeClr val="dk1"/>
                  </a:solidFill>
                  <a:cs typeface="B Yagut" pitchFamily="2" charset="-78"/>
                </a:rPr>
                <a:t>فشرده سازی اصلاعات برای </a:t>
              </a:r>
              <a:r>
                <a:rPr lang="fa-IR" sz="1400" b="1" dirty="0">
                  <a:cs typeface="B Yagut" pitchFamily="2" charset="-78"/>
                </a:rPr>
                <a:t>صرفه جویی در فضا</a:t>
              </a:r>
              <a:endParaRPr lang="en-US" sz="1400" b="1" dirty="0">
                <a:cs typeface="B Yagut" pitchFamily="2" charset="-78"/>
              </a:endParaRPr>
            </a:p>
          </p:txBody>
        </p:sp>
      </p:grpSp>
      <p:grpSp>
        <p:nvGrpSpPr>
          <p:cNvPr id="6" name="Group 5"/>
          <p:cNvGrpSpPr/>
          <p:nvPr/>
        </p:nvGrpSpPr>
        <p:grpSpPr>
          <a:xfrm>
            <a:off x="359342" y="754505"/>
            <a:ext cx="3238243" cy="4562475"/>
            <a:chOff x="5220072" y="1067362"/>
            <a:chExt cx="3672408" cy="4562475"/>
          </a:xfrm>
        </p:grpSpPr>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1067362"/>
              <a:ext cx="3672408" cy="4562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2" name="Rounded Rectangular Callout 11"/>
            <p:cNvSpPr/>
            <p:nvPr/>
          </p:nvSpPr>
          <p:spPr>
            <a:xfrm>
              <a:off x="7252402" y="2601802"/>
              <a:ext cx="1640078" cy="855550"/>
            </a:xfrm>
            <a:prstGeom prst="wedgeRoundRectCallout">
              <a:avLst>
                <a:gd name="adj1" fmla="val -61087"/>
                <a:gd name="adj2" fmla="val 17787"/>
                <a:gd name="adj3" fmla="val 16667"/>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smtClean="0">
                  <a:solidFill>
                    <a:schemeClr val="dk1"/>
                  </a:solidFill>
                  <a:cs typeface="B Yagut" pitchFamily="2" charset="-78"/>
                </a:rPr>
                <a:t>محتویات پوشه تعداد فایلها  و زیر پوشه ها </a:t>
              </a:r>
              <a:endParaRPr lang="en-US" sz="1400" b="1" dirty="0">
                <a:solidFill>
                  <a:schemeClr val="dk1"/>
                </a:solidFill>
                <a:cs typeface="B Yagut" pitchFamily="2" charset="-78"/>
              </a:endParaRPr>
            </a:p>
          </p:txBody>
        </p:sp>
      </p:gr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69274792"/>
      </p:ext>
    </p:extLst>
  </p:cSld>
  <p:clrMapOvr>
    <a:masterClrMapping/>
  </p:clrMapOvr>
  <mc:AlternateContent xmlns:mc="http://schemas.openxmlformats.org/markup-compatibility/2006" xmlns:p14="http://schemas.microsoft.com/office/powerpoint/2010/main">
    <mc:Choice Requires="p14">
      <p:transition spd="slow" p14:dur="2000" advTm="986"/>
    </mc:Choice>
    <mc:Fallback xmlns="">
      <p:transition spd="slow" advTm="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556792"/>
            <a:ext cx="7919930" cy="4896544"/>
          </a:xfrm>
        </p:spPr>
        <p:txBody>
          <a:bodyPr>
            <a:noAutofit/>
          </a:bodyPr>
          <a:lstStyle/>
          <a:p>
            <a:pPr marL="0" indent="0" algn="r" rtl="1">
              <a:buNone/>
            </a:pPr>
            <a:r>
              <a:rPr lang="fa-IR" sz="2500" dirty="0">
                <a:cs typeface="B Yagut" panose="00000400000000000000" pitchFamily="2" charset="-78"/>
              </a:rPr>
              <a:t> </a:t>
            </a:r>
            <a:r>
              <a:rPr lang="fa-IR" sz="2500" b="1" dirty="0" smtClean="0">
                <a:cs typeface="B Yagut" panose="00000400000000000000" pitchFamily="2" charset="-78"/>
              </a:rPr>
              <a:t>1- ﺟﺴﺘﺠﻮي </a:t>
            </a:r>
            <a:r>
              <a:rPr lang="fa-IR" sz="2500" b="1" dirty="0">
                <a:cs typeface="B Yagut" panose="00000400000000000000" pitchFamily="2" charset="-78"/>
              </a:rPr>
              <a:t>ﻓﺎﻳﻞ ﻫﺎ و ﭘﻮﺷﻪ ﻫﺎ از ﻃﺮﻳﻖ ﻣﻨﻮي </a:t>
            </a:r>
            <a:r>
              <a:rPr lang="en-US" sz="2500" b="1" dirty="0" smtClean="0">
                <a:cs typeface="B Yagut" panose="00000400000000000000" pitchFamily="2" charset="-78"/>
              </a:rPr>
              <a:t>Start  </a:t>
            </a:r>
            <a:r>
              <a:rPr lang="fa-IR" sz="2500" b="1" dirty="0" smtClean="0">
                <a:cs typeface="B Yagut" panose="00000400000000000000" pitchFamily="2" charset="-78"/>
              </a:rPr>
              <a:t>  :</a:t>
            </a:r>
          </a:p>
          <a:p>
            <a:pPr marL="0" indent="0" algn="r" rtl="1">
              <a:buNone/>
            </a:pPr>
            <a:r>
              <a:rPr lang="fa-IR" sz="2500" dirty="0" smtClean="0">
                <a:cs typeface="B Yagut" panose="00000400000000000000" pitchFamily="2" charset="-78"/>
              </a:rPr>
              <a:t>  ﻳﻚ </a:t>
            </a:r>
            <a:r>
              <a:rPr lang="fa-IR" sz="2500" dirty="0">
                <a:cs typeface="B Yagut" panose="00000400000000000000" pitchFamily="2" charset="-78"/>
              </a:rPr>
              <a:t>روش ﺳﺎده ﺑﺮاي ﺟﺴﺘﺠﻮي ﻓﺎﻳﻞ ﻫﺎ و ﭘﻮﺷﻪ ﻫﺎ در وﻳﻨﺪوز ٧، </a:t>
            </a:r>
            <a:endParaRPr lang="fa-IR" sz="2500" dirty="0" smtClean="0">
              <a:cs typeface="B Yagut" panose="00000400000000000000" pitchFamily="2" charset="-78"/>
            </a:endParaRPr>
          </a:p>
          <a:p>
            <a:pPr marL="0" indent="0" algn="r" rtl="1">
              <a:buNone/>
            </a:pPr>
            <a:r>
              <a:rPr lang="fa-IR" sz="2500" dirty="0">
                <a:cs typeface="B Yagut" panose="00000400000000000000" pitchFamily="2" charset="-78"/>
              </a:rPr>
              <a:t> </a:t>
            </a:r>
            <a:r>
              <a:rPr lang="fa-IR" sz="2500" dirty="0" smtClean="0">
                <a:cs typeface="B Yagut" panose="00000400000000000000" pitchFamily="2" charset="-78"/>
              </a:rPr>
              <a:t>   اﺳﺘﻔﺎده </a:t>
            </a:r>
            <a:r>
              <a:rPr lang="fa-IR" sz="2500" dirty="0">
                <a:cs typeface="B Yagut" panose="00000400000000000000" pitchFamily="2" charset="-78"/>
              </a:rPr>
              <a:t>از ﻛﺎدر </a:t>
            </a:r>
            <a:r>
              <a:rPr lang="en-US" sz="2500" dirty="0"/>
              <a:t>Search </a:t>
            </a:r>
            <a:r>
              <a:rPr lang="fa-IR" sz="2500" dirty="0" smtClean="0"/>
              <a:t> (</a:t>
            </a:r>
            <a:r>
              <a:rPr lang="fa-IR" sz="2500" dirty="0" smtClean="0">
                <a:cs typeface="B Yagut" panose="00000400000000000000" pitchFamily="2" charset="-78"/>
              </a:rPr>
              <a:t>ﺟﺴﺘﺠﻮ) </a:t>
            </a:r>
            <a:r>
              <a:rPr lang="fa-IR" sz="2500" dirty="0">
                <a:cs typeface="B Yagut" panose="00000400000000000000" pitchFamily="2" charset="-78"/>
              </a:rPr>
              <a:t>در </a:t>
            </a:r>
            <a:r>
              <a:rPr lang="fa-IR" sz="2500" dirty="0" smtClean="0">
                <a:cs typeface="B Yagut" panose="00000400000000000000" pitchFamily="2" charset="-78"/>
              </a:rPr>
              <a:t>ﻣﻨﻮي</a:t>
            </a:r>
            <a:r>
              <a:rPr lang="en-AU" sz="2500" dirty="0" smtClean="0">
                <a:cs typeface="B Yagut" panose="00000400000000000000" pitchFamily="2" charset="-78"/>
              </a:rPr>
              <a:t>St</a:t>
            </a:r>
            <a:r>
              <a:rPr lang="en-US" sz="2500" dirty="0" smtClean="0">
                <a:cs typeface="B Yagut" panose="00000400000000000000" pitchFamily="2" charset="-78"/>
              </a:rPr>
              <a:t>art</a:t>
            </a:r>
            <a:r>
              <a:rPr lang="en-AU" sz="2500" dirty="0" smtClean="0">
                <a:cs typeface="B Yagut" panose="00000400000000000000" pitchFamily="2" charset="-78"/>
              </a:rPr>
              <a:t> </a:t>
            </a:r>
            <a:r>
              <a:rPr lang="fa-IR" sz="2500" dirty="0" smtClean="0">
                <a:cs typeface="B Yagut" panose="00000400000000000000" pitchFamily="2" charset="-78"/>
              </a:rPr>
              <a:t> اﺳﺖ(ﺷﻜﻞ3-26). </a:t>
            </a:r>
          </a:p>
          <a:p>
            <a:pPr algn="r" rtl="1"/>
            <a:endParaRPr lang="fa-IR" sz="2500" dirty="0">
              <a:cs typeface="B Yagut" panose="00000400000000000000" pitchFamily="2" charset="-78"/>
            </a:endParaRPr>
          </a:p>
          <a:p>
            <a:pPr lvl="0" algn="just" rtl="1">
              <a:spcBef>
                <a:spcPts val="0"/>
              </a:spcBef>
            </a:pPr>
            <a:r>
              <a:rPr lang="fa-IR" sz="2500" dirty="0">
                <a:solidFill>
                  <a:prstClr val="black"/>
                </a:solidFill>
                <a:cs typeface="B Yagut" panose="00000400000000000000" pitchFamily="2" charset="-78"/>
              </a:rPr>
              <a:t>ﻋﻨﻮان ﻣﻮرد ﻧﻈﺮ ﺧﻮد را ﺗﺎﻳﭗ ﻛﺮده و ﻛﻠﻴﺪ </a:t>
            </a:r>
            <a:r>
              <a:rPr lang="en-AU" sz="2500" dirty="0">
                <a:solidFill>
                  <a:prstClr val="black"/>
                </a:solidFill>
                <a:cs typeface="B Yagut" panose="00000400000000000000" pitchFamily="2" charset="-78"/>
              </a:rPr>
              <a:t>Enter </a:t>
            </a:r>
            <a:r>
              <a:rPr lang="fa-IR" sz="2500" dirty="0">
                <a:solidFill>
                  <a:prstClr val="black"/>
                </a:solidFill>
                <a:cs typeface="B Yagut" panose="00000400000000000000" pitchFamily="2" charset="-78"/>
              </a:rPr>
              <a:t>را ﻓﺸﺎر </a:t>
            </a:r>
            <a:r>
              <a:rPr lang="fa-IR" sz="2500" dirty="0" smtClean="0">
                <a:solidFill>
                  <a:prstClr val="black"/>
                </a:solidFill>
                <a:cs typeface="B Yagut" panose="00000400000000000000" pitchFamily="2" charset="-78"/>
              </a:rPr>
              <a:t>دﻫﻴﺪ. </a:t>
            </a:r>
            <a:endParaRPr lang="fa-IR" sz="2500" dirty="0">
              <a:solidFill>
                <a:prstClr val="black"/>
              </a:solidFill>
              <a:cs typeface="B Yagut" panose="00000400000000000000" pitchFamily="2" charset="-78"/>
            </a:endParaRPr>
          </a:p>
          <a:p>
            <a:pPr marL="0" lvl="0" indent="0" algn="just" rtl="1">
              <a:spcBef>
                <a:spcPts val="0"/>
              </a:spcBef>
              <a:buNone/>
            </a:pPr>
            <a:r>
              <a:rPr lang="fa-IR" sz="2500" dirty="0">
                <a:solidFill>
                  <a:prstClr val="black"/>
                </a:solidFill>
                <a:cs typeface="B Yagut" panose="00000400000000000000" pitchFamily="2" charset="-78"/>
              </a:rPr>
              <a:t>    (ﻳﺎ روي ﻋﻼﻣﺖ ذره ﺑﻴﻦ ﻛﻨﺎر ﻛﺎدر ﺟﺴﺘﺠﻮ ﻛﻠﻴﻚ ﻛﻨﻴﺪ). </a:t>
            </a:r>
          </a:p>
          <a:p>
            <a:pPr lvl="0" algn="just" rtl="1">
              <a:spcBef>
                <a:spcPts val="0"/>
              </a:spcBef>
            </a:pPr>
            <a:endParaRPr lang="fa-IR" sz="2500" dirty="0">
              <a:solidFill>
                <a:prstClr val="black"/>
              </a:solidFill>
              <a:cs typeface="B Yagut" panose="00000400000000000000" pitchFamily="2" charset="-78"/>
            </a:endParaRPr>
          </a:p>
          <a:p>
            <a:pPr lvl="0" algn="just" rtl="1">
              <a:spcBef>
                <a:spcPts val="0"/>
              </a:spcBef>
            </a:pPr>
            <a:r>
              <a:rPr lang="fa-IR" sz="2500" dirty="0">
                <a:solidFill>
                  <a:prstClr val="black"/>
                </a:solidFill>
                <a:cs typeface="B Yagut" panose="00000400000000000000" pitchFamily="2" charset="-78"/>
              </a:rPr>
              <a:t>ﻧﺘﺎﻳﺞ ﺟﺴﺘﺠﻮ در ﺑﺎﻻي ﻛﺎدر ﺟﺴﺘﺠﻮ ﻧﻤﺎﻳﺶ داده ﻣﻲ ﺷﻮد ﻛﻪ ﺑﺎ ﻛﻠﻴﻚ روي ﻫﺮ ﻳﻚ ﻣﻲ ﺗﻮاﻧﻴﺪ آن ﻫﺎ را اﺟﺮا ﻳﺎ ﺑﺎز ﻧﻤﺎﻳﻴﺪ (ﺷﻜﻞ‏</a:t>
            </a:r>
            <a:r>
              <a:rPr lang="fa-IR" sz="2500" dirty="0" smtClean="0">
                <a:solidFill>
                  <a:prstClr val="black"/>
                </a:solidFill>
                <a:cs typeface="B Yagut" panose="00000400000000000000" pitchFamily="2" charset="-78"/>
              </a:rPr>
              <a:t>٣-27).</a:t>
            </a:r>
            <a:endParaRPr lang="en-AU" sz="2500" dirty="0">
              <a:solidFill>
                <a:prstClr val="black"/>
              </a:solidFill>
              <a:cs typeface="B Yagut" panose="00000400000000000000" pitchFamily="2" charset="-78"/>
            </a:endParaRPr>
          </a:p>
          <a:p>
            <a:pPr algn="r" rtl="1"/>
            <a:endParaRPr lang="fa-IR" sz="2500" dirty="0" smtClean="0">
              <a:cs typeface="B Yagut" panose="00000400000000000000" pitchFamily="2" charset="-78"/>
            </a:endParaRPr>
          </a:p>
        </p:txBody>
      </p:sp>
      <p:sp>
        <p:nvSpPr>
          <p:cNvPr id="2" name="Rectangle 1"/>
          <p:cNvSpPr/>
          <p:nvPr/>
        </p:nvSpPr>
        <p:spPr>
          <a:xfrm>
            <a:off x="1052245" y="530214"/>
            <a:ext cx="7211749" cy="584775"/>
          </a:xfrm>
          <a:prstGeom prst="rect">
            <a:avLst/>
          </a:prstGeom>
          <a:solidFill>
            <a:srgbClr val="92D050">
              <a:alpha val="9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algn="ctr">
              <a:spcBef>
                <a:spcPct val="0"/>
              </a:spcBef>
            </a:pPr>
            <a:r>
              <a:rPr lang="fa-IR" sz="3200" b="1" dirty="0">
                <a:solidFill>
                  <a:prstClr val="black"/>
                </a:solidFill>
                <a:cs typeface="B Yagut" panose="00000400000000000000" pitchFamily="2" charset="-78"/>
              </a:rPr>
              <a:t>18- ﺟﺴﺘﺠﻮي ﻓﺎﻳﻞ ﻫﺎ و ﭘﻮﺷﻪ ﻫﺎ</a:t>
            </a:r>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92439324"/>
      </p:ext>
    </p:extLst>
  </p:cSld>
  <p:clrMapOvr>
    <a:masterClrMapping/>
  </p:clrMapOvr>
  <mc:AlternateContent xmlns:mc="http://schemas.openxmlformats.org/markup-compatibility/2006" xmlns:p14="http://schemas.microsoft.com/office/powerpoint/2010/main">
    <mc:Choice Requires="p14">
      <p:transition spd="slow" p14:dur="2000" advTm="32957"/>
    </mc:Choice>
    <mc:Fallback xmlns="">
      <p:transition spd="slow" advTm="32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76240" y="5749092"/>
            <a:ext cx="3873353" cy="338554"/>
          </a:xfrm>
          <a:prstGeom prst="rect">
            <a:avLst/>
          </a:prstGeom>
        </p:spPr>
        <p:txBody>
          <a:bodyPr wrap="square">
            <a:spAutoFit/>
          </a:bodyPr>
          <a:lstStyle/>
          <a:p>
            <a:pPr algn="just" rtl="1"/>
            <a:r>
              <a:rPr lang="fa-IR" sz="1600" b="1" dirty="0">
                <a:cs typeface="B Yagut" panose="00000400000000000000" pitchFamily="2" charset="-78"/>
              </a:rPr>
              <a:t>ﺷﻜﻞ </a:t>
            </a:r>
            <a:r>
              <a:rPr lang="fa-IR" sz="1600" b="1" dirty="0" smtClean="0">
                <a:cs typeface="B Yagut" panose="00000400000000000000" pitchFamily="2" charset="-78"/>
              </a:rPr>
              <a:t>3-27- جستجو از طریق </a:t>
            </a:r>
            <a:r>
              <a:rPr lang="fa-IR" sz="1600" b="1" dirty="0">
                <a:cs typeface="B Yagut" panose="00000400000000000000" pitchFamily="2" charset="-78"/>
              </a:rPr>
              <a:t>کادر در </a:t>
            </a:r>
            <a:r>
              <a:rPr lang="fa-IR" sz="1600" b="1" dirty="0" smtClean="0">
                <a:cs typeface="B Yagut" panose="00000400000000000000" pitchFamily="2" charset="-78"/>
              </a:rPr>
              <a:t>منوی </a:t>
            </a:r>
            <a:r>
              <a:rPr lang="en-US" sz="1600" b="1" dirty="0"/>
              <a:t>Start</a:t>
            </a:r>
            <a:r>
              <a:rPr lang="fa-IR" sz="1600" b="1" dirty="0" smtClean="0">
                <a:cs typeface="B Yagut" panose="00000400000000000000" pitchFamily="2" charset="-78"/>
              </a:rPr>
              <a:t>  </a:t>
            </a:r>
            <a:endParaRPr lang="en-US" sz="1600" b="1" dirty="0">
              <a:cs typeface="B Yagut" panose="00000400000000000000" pitchFamily="2" charset="-78"/>
            </a:endParaRPr>
          </a:p>
        </p:txBody>
      </p:sp>
      <p:grpSp>
        <p:nvGrpSpPr>
          <p:cNvPr id="2" name="Group 1"/>
          <p:cNvGrpSpPr/>
          <p:nvPr/>
        </p:nvGrpSpPr>
        <p:grpSpPr>
          <a:xfrm>
            <a:off x="3613796" y="994077"/>
            <a:ext cx="4722483" cy="4489040"/>
            <a:chOff x="1227828" y="2585314"/>
            <a:chExt cx="4676539" cy="3998888"/>
          </a:xfrm>
        </p:grpSpPr>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611" r="7503"/>
            <a:stretch/>
          </p:blipFill>
          <p:spPr bwMode="auto">
            <a:xfrm>
              <a:off x="1227828" y="2585314"/>
              <a:ext cx="4676539" cy="3998888"/>
            </a:xfrm>
            <a:prstGeom prst="rect">
              <a:avLst/>
            </a:prstGeom>
            <a:extLst>
              <a:ext uri="{909E8E84-426E-40DD-AFC4-6F175D3DCCD1}">
                <a14:hiddenFill xmlns:a14="http://schemas.microsoft.com/office/drawing/2010/main">
                  <a:solidFill>
                    <a:schemeClr val="accent1"/>
                  </a:solidFill>
                </a14:hiddenFill>
              </a:ext>
            </a:extLst>
          </p:spPr>
        </p:pic>
        <p:sp>
          <p:nvSpPr>
            <p:cNvPr id="9" name="Rounded Rectangular Callout 8"/>
            <p:cNvSpPr/>
            <p:nvPr/>
          </p:nvSpPr>
          <p:spPr>
            <a:xfrm>
              <a:off x="3763061" y="2797942"/>
              <a:ext cx="1728193" cy="502261"/>
            </a:xfrm>
            <a:prstGeom prst="wedgeRoundRectCallout">
              <a:avLst>
                <a:gd name="adj1" fmla="val -64602"/>
                <a:gd name="adj2" fmla="val 18188"/>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dirty="0">
                  <a:cs typeface="B Yagut" pitchFamily="2" charset="-78"/>
                </a:rPr>
                <a:t>لیست برنامه های مرتبط با موضوع </a:t>
              </a:r>
              <a:endParaRPr lang="en-US" sz="1400" dirty="0">
                <a:cs typeface="B Yagut" pitchFamily="2" charset="-78"/>
              </a:endParaRPr>
            </a:p>
          </p:txBody>
        </p:sp>
        <p:sp>
          <p:nvSpPr>
            <p:cNvPr id="10" name="Rounded Rectangular Callout 9"/>
            <p:cNvSpPr/>
            <p:nvPr/>
          </p:nvSpPr>
          <p:spPr>
            <a:xfrm>
              <a:off x="4173873" y="3706066"/>
              <a:ext cx="1620399" cy="547692"/>
            </a:xfrm>
            <a:prstGeom prst="wedgeRoundRectCallout">
              <a:avLst>
                <a:gd name="adj1" fmla="val -66704"/>
                <a:gd name="adj2" fmla="val 2080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dirty="0">
                  <a:cs typeface="B Yagut" pitchFamily="2" charset="-78"/>
                </a:rPr>
                <a:t>لیست اسناد مرتبط با موضوع</a:t>
              </a:r>
              <a:endParaRPr lang="en-US" sz="1400" dirty="0">
                <a:cs typeface="B Yagut" pitchFamily="2" charset="-78"/>
              </a:endParaRPr>
            </a:p>
          </p:txBody>
        </p:sp>
        <p:sp>
          <p:nvSpPr>
            <p:cNvPr id="11" name="Rounded Rectangular Callout 10"/>
            <p:cNvSpPr/>
            <p:nvPr/>
          </p:nvSpPr>
          <p:spPr>
            <a:xfrm>
              <a:off x="2862960" y="4558044"/>
              <a:ext cx="2121112" cy="576065"/>
            </a:xfrm>
            <a:prstGeom prst="wedgeRoundRectCallout">
              <a:avLst>
                <a:gd name="adj1" fmla="val -64196"/>
                <a:gd name="adj2" fmla="val -20026"/>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dirty="0">
                  <a:cs typeface="B Yagut" pitchFamily="2" charset="-78"/>
                </a:rPr>
                <a:t>لیست فایل ها و پوشه های </a:t>
              </a:r>
              <a:r>
                <a:rPr lang="fa-IR" sz="1400" dirty="0" smtClean="0">
                  <a:cs typeface="B Yagut" pitchFamily="2" charset="-78"/>
                </a:rPr>
                <a:t>مرتبط با </a:t>
              </a:r>
              <a:r>
                <a:rPr lang="fa-IR" sz="1400" dirty="0">
                  <a:cs typeface="B Yagut" pitchFamily="2" charset="-78"/>
                </a:rPr>
                <a:t>موضوع</a:t>
              </a:r>
              <a:endParaRPr lang="en-US" sz="1400" dirty="0">
                <a:cs typeface="B Yagut" pitchFamily="2" charset="-78"/>
              </a:endParaRPr>
            </a:p>
          </p:txBody>
        </p:sp>
        <p:sp>
          <p:nvSpPr>
            <p:cNvPr id="12" name="Rounded Rectangular Callout 11"/>
            <p:cNvSpPr/>
            <p:nvPr/>
          </p:nvSpPr>
          <p:spPr>
            <a:xfrm>
              <a:off x="3165728" y="5420069"/>
              <a:ext cx="1194667" cy="483600"/>
            </a:xfrm>
            <a:prstGeom prst="wedgeRoundRectCallout">
              <a:avLst>
                <a:gd name="adj1" fmla="val -23591"/>
                <a:gd name="adj2" fmla="val 67498"/>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dirty="0">
                  <a:cs typeface="B Yagut" pitchFamily="2" charset="-78"/>
                </a:rPr>
                <a:t>عبارت مورد جستجو</a:t>
              </a:r>
              <a:endParaRPr lang="en-US" sz="1400" dirty="0">
                <a:cs typeface="B Yagut" pitchFamily="2" charset="-78"/>
              </a:endParaRPr>
            </a:p>
          </p:txBody>
        </p:sp>
      </p:grpSp>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937" y="2624023"/>
            <a:ext cx="2466975" cy="1352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4" name="Rectangle 13"/>
          <p:cNvSpPr/>
          <p:nvPr/>
        </p:nvSpPr>
        <p:spPr>
          <a:xfrm>
            <a:off x="354668" y="4170630"/>
            <a:ext cx="3191515" cy="338554"/>
          </a:xfrm>
          <a:prstGeom prst="rect">
            <a:avLst/>
          </a:prstGeom>
        </p:spPr>
        <p:txBody>
          <a:bodyPr wrap="none">
            <a:spAutoFit/>
          </a:bodyPr>
          <a:lstStyle/>
          <a:p>
            <a:pPr algn="just" rtl="1"/>
            <a:r>
              <a:rPr lang="fa-IR" sz="1600" b="1" dirty="0">
                <a:cs typeface="B Yagut" panose="00000400000000000000" pitchFamily="2" charset="-78"/>
              </a:rPr>
              <a:t>ﺷﻜﻞ </a:t>
            </a:r>
            <a:r>
              <a:rPr lang="fa-IR" sz="1600" b="1" dirty="0" smtClean="0">
                <a:cs typeface="B Yagut" panose="00000400000000000000" pitchFamily="2" charset="-78"/>
              </a:rPr>
              <a:t>‏3-2</a:t>
            </a:r>
            <a:r>
              <a:rPr lang="fa-IR" sz="1600" b="1" dirty="0">
                <a:cs typeface="B Yagut" panose="00000400000000000000" pitchFamily="2" charset="-78"/>
              </a:rPr>
              <a:t>6</a:t>
            </a:r>
            <a:r>
              <a:rPr lang="fa-IR" sz="1600" b="1" dirty="0" smtClean="0">
                <a:cs typeface="B Yagut" panose="00000400000000000000" pitchFamily="2" charset="-78"/>
              </a:rPr>
              <a:t>- </a:t>
            </a:r>
            <a:r>
              <a:rPr lang="ar-SA" sz="1600" b="1" dirty="0" smtClean="0">
                <a:cs typeface="B Yagut" panose="00000400000000000000" pitchFamily="2" charset="-78"/>
              </a:rPr>
              <a:t>ﻛﺎدر </a:t>
            </a:r>
            <a:r>
              <a:rPr lang="ar-SA" sz="1600" b="1" dirty="0">
                <a:cs typeface="B Yagut" panose="00000400000000000000" pitchFamily="2" charset="-78"/>
              </a:rPr>
              <a:t>ﺟﺴﺘﺠﻮ در </a:t>
            </a:r>
            <a:r>
              <a:rPr lang="ar-SA" sz="1600" b="1" dirty="0" smtClean="0">
                <a:cs typeface="B Yagut" panose="00000400000000000000" pitchFamily="2" charset="-78"/>
              </a:rPr>
              <a:t>ﻣﻨﻮي</a:t>
            </a:r>
            <a:r>
              <a:rPr lang="fa-IR" sz="1600" b="1" dirty="0" smtClean="0">
                <a:cs typeface="B Yagut" panose="00000400000000000000" pitchFamily="2" charset="-78"/>
              </a:rPr>
              <a:t> </a:t>
            </a:r>
            <a:r>
              <a:rPr lang="en-US" sz="1600" b="1" dirty="0"/>
              <a:t>Start </a:t>
            </a:r>
            <a:endParaRPr lang="en-US" sz="1600" b="1" dirty="0">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19478021"/>
      </p:ext>
    </p:extLst>
  </p:cSld>
  <p:clrMapOvr>
    <a:masterClrMapping/>
  </p:clrMapOvr>
  <mc:AlternateContent xmlns:mc="http://schemas.openxmlformats.org/markup-compatibility/2006" xmlns:p14="http://schemas.microsoft.com/office/powerpoint/2010/main">
    <mc:Choice Requires="p14">
      <p:transition spd="slow" p14:dur="2000" advTm="23955"/>
    </mc:Choice>
    <mc:Fallback xmlns="">
      <p:transition spd="slow" advTm="23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8408" y="1601262"/>
            <a:ext cx="7968048" cy="4924082"/>
          </a:xfrm>
        </p:spPr>
        <p:txBody>
          <a:bodyPr>
            <a:noAutofit/>
          </a:bodyPr>
          <a:lstStyle/>
          <a:p>
            <a:pPr algn="just" rtl="1"/>
            <a:r>
              <a:rPr lang="fa-IR" sz="2500" dirty="0" smtClean="0">
                <a:cs typeface="B Yagut" panose="00000400000000000000" pitchFamily="2" charset="-78"/>
              </a:rPr>
              <a:t> </a:t>
            </a:r>
            <a:r>
              <a:rPr lang="fa-IR" sz="2500" dirty="0">
                <a:cs typeface="B Yagut" panose="00000400000000000000" pitchFamily="2" charset="-78"/>
              </a:rPr>
              <a:t>ﻧﺎم ﻓﺎﻳﻞ ﻳﺎ ﭘﻮﺷﻪ ﻣﻮرد ﻧﻈﺮ ﺧﻮد را در اﻳﻦ ﻛﺎدر ﺗﺎﻳﭗ ﻛﻨﻴﺪ</a:t>
            </a:r>
            <a:r>
              <a:rPr lang="fa-IR" sz="2500" dirty="0" smtClean="0">
                <a:cs typeface="B Yagut" panose="00000400000000000000" pitchFamily="2" charset="-78"/>
              </a:rPr>
              <a:t>. </a:t>
            </a:r>
            <a:r>
              <a:rPr lang="fa-IR" sz="2500" dirty="0">
                <a:cs typeface="B Yagut" panose="00000400000000000000" pitchFamily="2" charset="-78"/>
              </a:rPr>
              <a:t>ﻧﺘﺎﻳﺞ ﺟﺴﺘﺠﻮ در ﻗﺴﻤﺖ ﻣﺤﺘﻮﻳﺎت ﭘﻨﺠﺮه ﻧﻤﺎﻳﺶ داده ﻣﻲ ﺷﻮد (ﺷﻜﻞ‏</a:t>
            </a:r>
            <a:r>
              <a:rPr lang="fa-IR" sz="2500" dirty="0" smtClean="0">
                <a:cs typeface="B Yagut" panose="00000400000000000000" pitchFamily="2" charset="-78"/>
              </a:rPr>
              <a:t>٣-28). </a:t>
            </a:r>
          </a:p>
          <a:p>
            <a:pPr marL="0" indent="0" algn="just" rtl="1">
              <a:buNone/>
            </a:pPr>
            <a:endParaRPr lang="fa-IR" sz="2500" dirty="0" smtClean="0">
              <a:cs typeface="B Yagut" panose="00000400000000000000" pitchFamily="2" charset="-78"/>
            </a:endParaRPr>
          </a:p>
          <a:p>
            <a:pPr algn="just" rtl="1"/>
            <a:r>
              <a:rPr lang="fa-IR" sz="2500" dirty="0" smtClean="0">
                <a:cs typeface="B Yagut" panose="00000400000000000000" pitchFamily="2" charset="-78"/>
              </a:rPr>
              <a:t>اﮔﺮﻣﻲ </a:t>
            </a:r>
            <a:r>
              <a:rPr lang="fa-IR" sz="2500" dirty="0">
                <a:cs typeface="B Yagut" panose="00000400000000000000" pitchFamily="2" charset="-78"/>
              </a:rPr>
              <a:t>ﺧﻮاﻫﻴﺪ ﻓﺎﻳﻠﻲ </a:t>
            </a:r>
            <a:r>
              <a:rPr lang="fa-IR" sz="2500" dirty="0" smtClean="0">
                <a:cs typeface="B Yagut" panose="00000400000000000000" pitchFamily="2" charset="-78"/>
              </a:rPr>
              <a:t>رادر </a:t>
            </a:r>
            <a:r>
              <a:rPr lang="fa-IR" sz="2500" dirty="0">
                <a:cs typeface="B Yagut" panose="00000400000000000000" pitchFamily="2" charset="-78"/>
              </a:rPr>
              <a:t>ﻣﺴﻴﺮ ﺧﺎﺻﻲ ﺟﺴﺘﺠﻮ ﻛﻨﻴﺪ (ﻣﺜﻼ </a:t>
            </a:r>
            <a:r>
              <a:rPr lang="fa-IR" sz="2500" dirty="0" smtClean="0">
                <a:cs typeface="B Yagut" panose="00000400000000000000" pitchFamily="2" charset="-78"/>
              </a:rPr>
              <a:t>دراﻳﻮ</a:t>
            </a:r>
            <a:r>
              <a:rPr lang="en-US" sz="2500" dirty="0" smtClean="0">
                <a:cs typeface="B Yagut" panose="00000400000000000000" pitchFamily="2" charset="-78"/>
              </a:rPr>
              <a:t>C</a:t>
            </a:r>
            <a:r>
              <a:rPr lang="fa-IR" sz="2500" dirty="0" smtClean="0">
                <a:cs typeface="B Yagut" panose="00000400000000000000" pitchFamily="2" charset="-78"/>
              </a:rPr>
              <a:t>).</a:t>
            </a:r>
            <a:r>
              <a:rPr lang="en-AU" sz="2500" dirty="0" smtClean="0">
                <a:cs typeface="B Yagut" panose="00000400000000000000" pitchFamily="2" charset="-78"/>
              </a:rPr>
              <a:t> </a:t>
            </a:r>
            <a:r>
              <a:rPr lang="fa-IR" sz="2500" dirty="0" smtClean="0">
                <a:cs typeface="B Yagut" panose="00000400000000000000" pitchFamily="2" charset="-78"/>
              </a:rPr>
              <a:t>اﺑﺘﺪا </a:t>
            </a:r>
            <a:r>
              <a:rPr lang="fa-IR" sz="2500" dirty="0">
                <a:cs typeface="B Yagut" panose="00000400000000000000" pitchFamily="2" charset="-78"/>
              </a:rPr>
              <a:t>ﺑﻪ ﻣﺴﻴﺮ ﻣﻮرد ﻧﻈﺮ رﻓﺘﻪ، ﺳﭙﺲ ﻋﻤﻠﻴﺎت ﺟﺴﺘﺠﻮ را ﺷﺮوع ﻛﻨﻴﺪ</a:t>
            </a:r>
            <a:r>
              <a:rPr lang="fa-IR" sz="2500" dirty="0" smtClean="0">
                <a:cs typeface="B Yagut" panose="00000400000000000000" pitchFamily="2" charset="-78"/>
              </a:rPr>
              <a:t>.</a:t>
            </a:r>
          </a:p>
          <a:p>
            <a:pPr algn="r" rtl="1"/>
            <a:r>
              <a:rPr lang="fa-IR" sz="2500" dirty="0" smtClean="0">
                <a:cs typeface="B Yagut" panose="00000400000000000000" pitchFamily="2" charset="-78"/>
              </a:rPr>
              <a:t>ﺑﺮاي </a:t>
            </a:r>
            <a:r>
              <a:rPr lang="fa-IR" sz="2500" dirty="0">
                <a:cs typeface="B Yagut" panose="00000400000000000000" pitchFamily="2" charset="-78"/>
              </a:rPr>
              <a:t>ﻣﺤﺪود ﻛﺮدن ﻧﺘﺎﻳﺞ ﺟﺴﺘﺠﻮ، در ﻛﺎدر ﺟﺴﺘﺠﻮ ﻛﻠﻴﻚ ﻛﻨﻴﺪ ﺗﺎ ﮔﺰﻳﻨﻪ </a:t>
            </a:r>
            <a:r>
              <a:rPr lang="en-US" sz="2500" dirty="0"/>
              <a:t>Add a search filter </a:t>
            </a:r>
            <a:r>
              <a:rPr lang="fa-IR" sz="2500" dirty="0" smtClean="0"/>
              <a:t>  </a:t>
            </a:r>
            <a:r>
              <a:rPr lang="fa-IR" sz="2500" dirty="0" smtClean="0">
                <a:cs typeface="B Yagut" panose="00000400000000000000" pitchFamily="2" charset="-78"/>
              </a:rPr>
              <a:t>ﻇﺎﻫﺮ </a:t>
            </a:r>
            <a:r>
              <a:rPr lang="fa-IR" sz="2500" dirty="0">
                <a:cs typeface="B Yagut" panose="00000400000000000000" pitchFamily="2" charset="-78"/>
              </a:rPr>
              <a:t>ﺷﻮد</a:t>
            </a:r>
            <a:r>
              <a:rPr lang="fa-IR" sz="2500" dirty="0" smtClean="0">
                <a:cs typeface="B Yagut" panose="00000400000000000000" pitchFamily="2" charset="-78"/>
              </a:rPr>
              <a:t>.</a:t>
            </a:r>
          </a:p>
          <a:p>
            <a:pPr algn="r" rtl="1"/>
            <a:r>
              <a:rPr lang="fa-IR" sz="2500" dirty="0" smtClean="0">
                <a:cs typeface="B Yagut" panose="00000400000000000000" pitchFamily="2" charset="-78"/>
              </a:rPr>
              <a:t> ﮔﺰﻳﻨﻪ </a:t>
            </a:r>
            <a:r>
              <a:rPr lang="en-US" sz="2800" dirty="0"/>
              <a:t>Size </a:t>
            </a:r>
            <a:r>
              <a:rPr lang="fa-IR" sz="2800" dirty="0" smtClean="0"/>
              <a:t> </a:t>
            </a:r>
            <a:r>
              <a:rPr lang="fa-IR" sz="2500" dirty="0" smtClean="0">
                <a:cs typeface="B Yagut" panose="00000400000000000000" pitchFamily="2" charset="-78"/>
              </a:rPr>
              <a:t>ﻣﺤﺪودﻳﺖ </a:t>
            </a:r>
            <a:r>
              <a:rPr lang="fa-IR" sz="2500" dirty="0">
                <a:cs typeface="B Yagut" panose="00000400000000000000" pitchFamily="2" charset="-78"/>
              </a:rPr>
              <a:t>اﻧﺪازه و </a:t>
            </a:r>
            <a:r>
              <a:rPr lang="fa-IR" sz="2500" dirty="0" smtClean="0">
                <a:cs typeface="B Yagut" panose="00000400000000000000" pitchFamily="2" charset="-78"/>
              </a:rPr>
              <a:t>ﮔﺰﻳﻨﻪ </a:t>
            </a:r>
            <a:r>
              <a:rPr lang="en-US" sz="2500" dirty="0" smtClean="0"/>
              <a:t>Date </a:t>
            </a:r>
            <a:r>
              <a:rPr lang="en-US" sz="2500" dirty="0"/>
              <a:t>modified </a:t>
            </a:r>
            <a:r>
              <a:rPr lang="fa-IR" sz="2500" dirty="0" smtClean="0">
                <a:cs typeface="B Yagut" panose="00000400000000000000" pitchFamily="2" charset="-78"/>
              </a:rPr>
              <a:t> ﻣﺤﺪودﻳﺖ </a:t>
            </a:r>
            <a:r>
              <a:rPr lang="fa-IR" sz="2500" dirty="0">
                <a:cs typeface="B Yagut" panose="00000400000000000000" pitchFamily="2" charset="-78"/>
              </a:rPr>
              <a:t>از ﻟﺤﺎظ ﺗﺎرﻳﺦ آﺧﺮﻳﻦ ﺗﻐﻴﻴﺮات را اﻋﻤﺎل ﻣﻲ ﻛﻨﻨﺪ</a:t>
            </a:r>
            <a:r>
              <a:rPr lang="fa-IR" sz="2500" dirty="0" smtClean="0">
                <a:cs typeface="B Yagut" panose="00000400000000000000" pitchFamily="2" charset="-78"/>
              </a:rPr>
              <a:t>.</a:t>
            </a:r>
            <a:endParaRPr lang="en-AU" sz="2500" dirty="0">
              <a:cs typeface="B Yagut" panose="00000400000000000000" pitchFamily="2" charset="-78"/>
            </a:endParaRPr>
          </a:p>
        </p:txBody>
      </p:sp>
      <p:sp>
        <p:nvSpPr>
          <p:cNvPr id="7" name="Rectangle 6"/>
          <p:cNvSpPr/>
          <p:nvPr/>
        </p:nvSpPr>
        <p:spPr>
          <a:xfrm>
            <a:off x="407956" y="764704"/>
            <a:ext cx="8568952" cy="535531"/>
          </a:xfrm>
          <a:prstGeom prst="rect">
            <a:avLst/>
          </a:prstGeom>
          <a:solidFill>
            <a:schemeClr val="bg1"/>
          </a:solidFill>
          <a:ln>
            <a:solidFill>
              <a:schemeClr val="bg1"/>
            </a:solidFill>
          </a:ln>
        </p:spPr>
        <p:txBody>
          <a:bodyPr vert="horz" wrap="square" lIns="91440" tIns="45720" rIns="91440" bIns="45720" rtlCol="1" anchor="ctr">
            <a:spAutoFit/>
          </a:bodyPr>
          <a:lstStyle/>
          <a:p>
            <a:pPr algn="r" rtl="1">
              <a:lnSpc>
                <a:spcPct val="90000"/>
              </a:lnSpc>
              <a:spcBef>
                <a:spcPct val="0"/>
              </a:spcBef>
            </a:pPr>
            <a:r>
              <a:rPr lang="fa-IR" sz="2500" b="1" dirty="0" smtClean="0">
                <a:solidFill>
                  <a:prstClr val="black"/>
                </a:solidFill>
                <a:cs typeface="B Yagut" pitchFamily="2" charset="-78"/>
              </a:rPr>
              <a:t>2- ﺟﺴﺘﺠﻮي </a:t>
            </a:r>
            <a:r>
              <a:rPr lang="fa-IR" sz="2500" b="1" dirty="0">
                <a:solidFill>
                  <a:prstClr val="black"/>
                </a:solidFill>
                <a:cs typeface="B Yagut" pitchFamily="2" charset="-78"/>
              </a:rPr>
              <a:t>ﻓﺎﻳﻞ ﻫﺎ و ﭘﻮﺷﻪ ﻫﺎ در ﭘﻨﺠﺮه</a:t>
            </a:r>
            <a:r>
              <a:rPr lang="en-US" sz="2500" b="1" dirty="0">
                <a:solidFill>
                  <a:prstClr val="black"/>
                </a:solidFill>
                <a:cs typeface="B Yagut" pitchFamily="2" charset="-78"/>
              </a:rPr>
              <a:t>Computer </a:t>
            </a:r>
            <a:r>
              <a:rPr lang="fa-IR" sz="2500" b="1" dirty="0">
                <a:solidFill>
                  <a:prstClr val="black"/>
                </a:solidFill>
                <a:cs typeface="B Yagut" pitchFamily="2" charset="-78"/>
              </a:rPr>
              <a:t>  ﻳﺎ ﻛﺎوﺷﮕﺮ وﻳﻨﺪوز</a:t>
            </a:r>
            <a:r>
              <a:rPr lang="fa-IR" sz="3200" b="1" dirty="0">
                <a:solidFill>
                  <a:prstClr val="black"/>
                </a:solidFill>
                <a:cs typeface="B Yagut" pitchFamily="2" charset="-78"/>
              </a:rPr>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4883189"/>
      </p:ext>
    </p:extLst>
  </p:cSld>
  <p:clrMapOvr>
    <a:masterClrMapping/>
  </p:clrMapOvr>
  <mc:AlternateContent xmlns:mc="http://schemas.openxmlformats.org/markup-compatibility/2006" xmlns:p14="http://schemas.microsoft.com/office/powerpoint/2010/main">
    <mc:Choice Requires="p14">
      <p:transition spd="slow" p14:dur="2000" advTm="17032"/>
    </mc:Choice>
    <mc:Fallback xmlns="">
      <p:transition spd="slow" advTm="17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659176" y="1007902"/>
            <a:ext cx="5808372" cy="4792045"/>
            <a:chOff x="1648496" y="1018204"/>
            <a:chExt cx="5808372" cy="4792045"/>
          </a:xfrm>
        </p:grpSpPr>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141" t="3150" r="3759"/>
            <a:stretch/>
          </p:blipFill>
          <p:spPr bwMode="auto">
            <a:xfrm>
              <a:off x="1648496" y="1197734"/>
              <a:ext cx="5808372" cy="461251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940152" y="2708920"/>
              <a:ext cx="936104" cy="50405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smtClean="0">
                  <a:cs typeface="B Yagut" pitchFamily="2" charset="-78"/>
                </a:rPr>
                <a:t>نتایج جستجو</a:t>
              </a:r>
              <a:endParaRPr lang="en-US" sz="1400" b="1" dirty="0">
                <a:cs typeface="B Yagut" pitchFamily="2" charset="-78"/>
              </a:endParaRPr>
            </a:p>
          </p:txBody>
        </p:sp>
        <p:cxnSp>
          <p:nvCxnSpPr>
            <p:cNvPr id="6" name="Straight Arrow Connector 5"/>
            <p:cNvCxnSpPr>
              <a:stCxn id="2" idx="1"/>
            </p:cNvCxnSpPr>
            <p:nvPr/>
          </p:nvCxnSpPr>
          <p:spPr>
            <a:xfrm flipH="1">
              <a:off x="5508104" y="2960948"/>
              <a:ext cx="432048"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7" name="Rounded Rectangle 6"/>
            <p:cNvSpPr/>
            <p:nvPr/>
          </p:nvSpPr>
          <p:spPr>
            <a:xfrm>
              <a:off x="5940152" y="1556792"/>
              <a:ext cx="1224136" cy="14401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a:solidFill>
                    <a:schemeClr val="dk1"/>
                  </a:solidFill>
                  <a:cs typeface="B Yagut" pitchFamily="2" charset="-78"/>
                </a:rPr>
                <a:t>عبارت جستجو</a:t>
              </a:r>
              <a:endParaRPr lang="en-US" sz="1400" b="1" dirty="0">
                <a:solidFill>
                  <a:schemeClr val="dk1"/>
                </a:solidFill>
                <a:cs typeface="B Yagut" pitchFamily="2" charset="-78"/>
              </a:endParaRPr>
            </a:p>
          </p:txBody>
        </p:sp>
        <p:sp>
          <p:nvSpPr>
            <p:cNvPr id="12" name="Rounded Rectangle 11"/>
            <p:cNvSpPr/>
            <p:nvPr/>
          </p:nvSpPr>
          <p:spPr>
            <a:xfrm>
              <a:off x="3491880" y="1018204"/>
              <a:ext cx="1440160" cy="35905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smtClean="0">
                  <a:solidFill>
                    <a:schemeClr val="dk1"/>
                  </a:solidFill>
                  <a:cs typeface="B Yagut" pitchFamily="2" charset="-78"/>
                </a:rPr>
                <a:t>محل مورد جستجو</a:t>
              </a:r>
              <a:endParaRPr lang="en-US" sz="1400" b="1" dirty="0">
                <a:solidFill>
                  <a:schemeClr val="dk1"/>
                </a:solidFill>
                <a:cs typeface="B Yagut" pitchFamily="2" charset="-78"/>
              </a:endParaRPr>
            </a:p>
          </p:txBody>
        </p:sp>
        <p:cxnSp>
          <p:nvCxnSpPr>
            <p:cNvPr id="9" name="Straight Arrow Connector 8"/>
            <p:cNvCxnSpPr/>
            <p:nvPr/>
          </p:nvCxnSpPr>
          <p:spPr>
            <a:xfrm>
              <a:off x="4067944" y="1377262"/>
              <a:ext cx="0" cy="17953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sp>
        <p:nvSpPr>
          <p:cNvPr id="17" name="Rectangle 16"/>
          <p:cNvSpPr/>
          <p:nvPr/>
        </p:nvSpPr>
        <p:spPr>
          <a:xfrm>
            <a:off x="2717344" y="5832246"/>
            <a:ext cx="3692037" cy="369332"/>
          </a:xfrm>
          <a:prstGeom prst="rect">
            <a:avLst/>
          </a:prstGeom>
        </p:spPr>
        <p:txBody>
          <a:bodyPr wrap="none">
            <a:spAutoFit/>
          </a:bodyPr>
          <a:lstStyle/>
          <a:p>
            <a:pPr algn="just" rtl="1"/>
            <a:r>
              <a:rPr lang="fa-IR" dirty="0">
                <a:cs typeface="B Yagut" panose="00000400000000000000" pitchFamily="2" charset="-78"/>
              </a:rPr>
              <a:t>ﺷﻜﻞ ‏</a:t>
            </a:r>
            <a:r>
              <a:rPr lang="fa-IR" dirty="0" smtClean="0">
                <a:cs typeface="B Yagut" panose="00000400000000000000" pitchFamily="2" charset="-78"/>
              </a:rPr>
              <a:t>٣- 28- </a:t>
            </a:r>
            <a:r>
              <a:rPr lang="ar-SA" dirty="0" smtClean="0">
                <a:cs typeface="B Yagut" panose="00000400000000000000" pitchFamily="2" charset="-78"/>
              </a:rPr>
              <a:t>ﺟﺴﺘﺠﻮ </a:t>
            </a:r>
            <a:r>
              <a:rPr lang="ar-SA" dirty="0">
                <a:cs typeface="B Yagut" panose="00000400000000000000" pitchFamily="2" charset="-78"/>
              </a:rPr>
              <a:t>ﺗﻮﺳﻂ ﻛﺎوﺷﮕﺮ وﻳﻨﺪوز</a:t>
            </a:r>
            <a:endParaRPr lang="en-US"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71266080"/>
      </p:ext>
    </p:extLst>
  </p:cSld>
  <p:clrMapOvr>
    <a:masterClrMapping/>
  </p:clrMapOvr>
  <mc:AlternateContent xmlns:mc="http://schemas.openxmlformats.org/markup-compatibility/2006" xmlns:p14="http://schemas.microsoft.com/office/powerpoint/2010/main">
    <mc:Choice Requires="p14">
      <p:transition spd="slow" p14:dur="2000" advTm="26018"/>
    </mc:Choice>
    <mc:Fallback xmlns="">
      <p:transition spd="slow" advTm="26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412776"/>
            <a:ext cx="8229600" cy="4525963"/>
          </a:xfrm>
        </p:spPr>
        <p:txBody>
          <a:bodyPr>
            <a:normAutofit lnSpcReduction="10000"/>
          </a:bodyPr>
          <a:lstStyle/>
          <a:p>
            <a:pPr marL="0" indent="0" algn="r" rtl="1">
              <a:buNone/>
            </a:pPr>
            <a:r>
              <a:rPr lang="fa-IR" sz="2000" b="1" dirty="0" smtClean="0">
                <a:solidFill>
                  <a:prstClr val="black"/>
                </a:solidFill>
                <a:cs typeface="B Yagut" pitchFamily="2" charset="-78"/>
              </a:rPr>
              <a:t>1- </a:t>
            </a:r>
            <a:r>
              <a:rPr lang="ar-SA" sz="2000" b="1" dirty="0" smtClean="0">
                <a:solidFill>
                  <a:prstClr val="black"/>
                </a:solidFill>
                <a:cs typeface="B Yagut" pitchFamily="2" charset="-78"/>
              </a:rPr>
              <a:t>آﺷﻨﺎﻳﻲ </a:t>
            </a:r>
            <a:r>
              <a:rPr lang="ar-SA" sz="2000" b="1" dirty="0">
                <a:solidFill>
                  <a:prstClr val="black"/>
                </a:solidFill>
                <a:cs typeface="B Yagut" pitchFamily="2" charset="-78"/>
              </a:rPr>
              <a:t>ﺑﺎ ﻣﻔﻬﻮم ﭘﺎرﺗﻴﺸﻦ ﺑﻨﺪي و ﻋﻠﻞ اﻳﺠﺎد ﭘﺎرﺗﻴﺸﻦ</a:t>
            </a:r>
            <a:endParaRPr lang="en-US" sz="2000" b="1" dirty="0">
              <a:solidFill>
                <a:prstClr val="black"/>
              </a:solidFill>
              <a:cs typeface="B Yagut" pitchFamily="2" charset="-78"/>
            </a:endParaRPr>
          </a:p>
          <a:p>
            <a:pPr marL="0" indent="0" algn="r" rtl="1">
              <a:buNone/>
            </a:pPr>
            <a:r>
              <a:rPr lang="fa-IR" sz="2000" b="1" dirty="0" smtClean="0">
                <a:solidFill>
                  <a:prstClr val="black"/>
                </a:solidFill>
                <a:cs typeface="B Yagut" pitchFamily="2" charset="-78"/>
              </a:rPr>
              <a:t>2- </a:t>
            </a:r>
            <a:r>
              <a:rPr lang="ar-SA" sz="2000" b="1" dirty="0" smtClean="0">
                <a:solidFill>
                  <a:prstClr val="black"/>
                </a:solidFill>
                <a:cs typeface="B Yagut" pitchFamily="2" charset="-78"/>
              </a:rPr>
              <a:t>آﺷﻨﺎﻳﻲ </a:t>
            </a:r>
            <a:r>
              <a:rPr lang="ar-SA" sz="2000" b="1" dirty="0">
                <a:solidFill>
                  <a:prstClr val="black"/>
                </a:solidFill>
                <a:cs typeface="B Yagut" pitchFamily="2" charset="-78"/>
              </a:rPr>
              <a:t>ﺑﺎ اﻧﻮاع دراﻳﻮﻫﺎ</a:t>
            </a:r>
            <a:endParaRPr lang="en-US" sz="2000" b="1" dirty="0">
              <a:solidFill>
                <a:prstClr val="black"/>
              </a:solidFill>
              <a:cs typeface="B Yagut" pitchFamily="2" charset="-78"/>
            </a:endParaRPr>
          </a:p>
          <a:p>
            <a:pPr marL="0" indent="0" algn="r" rtl="1">
              <a:buNone/>
            </a:pPr>
            <a:r>
              <a:rPr lang="fa-IR" sz="2000" b="1" dirty="0" smtClean="0">
                <a:solidFill>
                  <a:prstClr val="black"/>
                </a:solidFill>
                <a:cs typeface="B Yagut" pitchFamily="2" charset="-78"/>
              </a:rPr>
              <a:t>3- </a:t>
            </a:r>
            <a:r>
              <a:rPr lang="ar-SA" sz="2000" b="1" dirty="0" smtClean="0">
                <a:solidFill>
                  <a:prstClr val="black"/>
                </a:solidFill>
                <a:cs typeface="B Yagut" pitchFamily="2" charset="-78"/>
              </a:rPr>
              <a:t>آﺷﻨﺎﻳﻲ </a:t>
            </a:r>
            <a:r>
              <a:rPr lang="ar-SA" sz="2000" b="1" dirty="0">
                <a:solidFill>
                  <a:prstClr val="black"/>
                </a:solidFill>
                <a:cs typeface="B Yagut" pitchFamily="2" charset="-78"/>
              </a:rPr>
              <a:t>ﺑﺎ ﻣﻔﻬﻮم </a:t>
            </a:r>
            <a:r>
              <a:rPr lang="ar-SA" sz="2000" b="1" dirty="0" smtClean="0">
                <a:solidFill>
                  <a:prstClr val="black"/>
                </a:solidFill>
                <a:cs typeface="B Yagut" pitchFamily="2" charset="-78"/>
              </a:rPr>
              <a:t>ﭘﻮﺷﻪ</a:t>
            </a:r>
            <a:endParaRPr lang="fa-IR" sz="2000" b="1" dirty="0">
              <a:solidFill>
                <a:prstClr val="black"/>
              </a:solidFill>
              <a:cs typeface="B Yagut" pitchFamily="2" charset="-78"/>
            </a:endParaRPr>
          </a:p>
          <a:p>
            <a:pPr marL="0" indent="0" algn="r" rtl="1">
              <a:buNone/>
            </a:pPr>
            <a:r>
              <a:rPr lang="fa-IR" sz="2000" b="1" dirty="0" smtClean="0">
                <a:solidFill>
                  <a:prstClr val="black"/>
                </a:solidFill>
                <a:cs typeface="B Yagut" pitchFamily="2" charset="-78"/>
              </a:rPr>
              <a:t>4- </a:t>
            </a:r>
            <a:r>
              <a:rPr lang="ar-SA" sz="2000" b="1" dirty="0" smtClean="0">
                <a:solidFill>
                  <a:prstClr val="black"/>
                </a:solidFill>
                <a:cs typeface="B Yagut" pitchFamily="2" charset="-78"/>
              </a:rPr>
              <a:t>آﺷﻨﺎﻳﻲ </a:t>
            </a:r>
            <a:r>
              <a:rPr lang="ar-SA" sz="2000" b="1" dirty="0">
                <a:solidFill>
                  <a:prstClr val="black"/>
                </a:solidFill>
                <a:cs typeface="B Yagut" pitchFamily="2" charset="-78"/>
              </a:rPr>
              <a:t>ﺑﺎ ﻣﻔﻬﻮم ﻓﺎﻳﻞ</a:t>
            </a:r>
            <a:endParaRPr lang="en-US" sz="2000" b="1" dirty="0">
              <a:solidFill>
                <a:prstClr val="black"/>
              </a:solidFill>
              <a:cs typeface="B Yagut" pitchFamily="2" charset="-78"/>
            </a:endParaRPr>
          </a:p>
          <a:p>
            <a:pPr marL="0" indent="0" algn="r" rtl="1">
              <a:buNone/>
            </a:pPr>
            <a:r>
              <a:rPr lang="fa-IR" sz="2000" b="1" dirty="0" smtClean="0">
                <a:solidFill>
                  <a:prstClr val="black"/>
                </a:solidFill>
                <a:cs typeface="B Yagut" pitchFamily="2" charset="-78"/>
              </a:rPr>
              <a:t>5- </a:t>
            </a:r>
            <a:r>
              <a:rPr lang="ar-SA" sz="2000" b="1" dirty="0" smtClean="0">
                <a:solidFill>
                  <a:prstClr val="black"/>
                </a:solidFill>
                <a:cs typeface="B Yagut" pitchFamily="2" charset="-78"/>
              </a:rPr>
              <a:t>ﺷﻨﺎﺧﺖ </a:t>
            </a:r>
            <a:r>
              <a:rPr lang="ar-SA" sz="2000" b="1" dirty="0">
                <a:solidFill>
                  <a:prstClr val="black"/>
                </a:solidFill>
                <a:cs typeface="B Yagut" pitchFamily="2" charset="-78"/>
              </a:rPr>
              <a:t>ﻓﺎﻳﻞ، ﭘﻮﺷﻪ </a:t>
            </a:r>
            <a:r>
              <a:rPr lang="fa-IR" sz="2000" b="1" dirty="0">
                <a:solidFill>
                  <a:prstClr val="black"/>
                </a:solidFill>
                <a:cs typeface="B Yagut" pitchFamily="2" charset="-78"/>
              </a:rPr>
              <a:t>و درایو</a:t>
            </a:r>
          </a:p>
          <a:p>
            <a:pPr marL="0" indent="0" algn="r" rtl="1">
              <a:buNone/>
            </a:pPr>
            <a:r>
              <a:rPr lang="fa-IR" sz="2000" dirty="0" smtClean="0">
                <a:cs typeface="B Yagut" panose="00000400000000000000" pitchFamily="2" charset="-78"/>
              </a:rPr>
              <a:t>6-  </a:t>
            </a:r>
            <a:r>
              <a:rPr lang="fa-IR" sz="2000" b="1" dirty="0">
                <a:solidFill>
                  <a:prstClr val="black"/>
                </a:solidFill>
                <a:cs typeface="B Yagut" pitchFamily="2" charset="-78"/>
              </a:rPr>
              <a:t>آﺷﻨﺎﻳﻲ ﺑﺎ اﻧﻮاع ﻓﺎﻳﻞ </a:t>
            </a:r>
            <a:r>
              <a:rPr lang="fa-IR" sz="2000" b="1" dirty="0" smtClean="0">
                <a:solidFill>
                  <a:prstClr val="black"/>
                </a:solidFill>
                <a:cs typeface="B Yagut" pitchFamily="2" charset="-78"/>
              </a:rPr>
              <a:t>ﻫﺎ</a:t>
            </a:r>
          </a:p>
          <a:p>
            <a:pPr marL="0" indent="0" algn="r" rtl="1">
              <a:buNone/>
            </a:pPr>
            <a:r>
              <a:rPr lang="fa-IR" sz="2000" b="1" dirty="0" smtClean="0">
                <a:solidFill>
                  <a:prstClr val="black"/>
                </a:solidFill>
                <a:cs typeface="B Yagut" pitchFamily="2" charset="-78"/>
              </a:rPr>
              <a:t>7- ﺗﻐﻴﻴﺮ </a:t>
            </a:r>
            <a:r>
              <a:rPr lang="fa-IR" sz="2000" b="1" dirty="0">
                <a:solidFill>
                  <a:prstClr val="black"/>
                </a:solidFill>
                <a:cs typeface="B Yagut" pitchFamily="2" charset="-78"/>
              </a:rPr>
              <a:t>ﻧﺤﻮه ﻧﻤﺎﻳﺶ ﻓﺎﻳﻞ ﻫﺎ و ﭘﻮﺷﻪ ﻫﺎ در </a:t>
            </a:r>
            <a:r>
              <a:rPr lang="fa-IR" sz="2000" b="1" dirty="0" smtClean="0">
                <a:solidFill>
                  <a:prstClr val="black"/>
                </a:solidFill>
                <a:cs typeface="B Yagut" pitchFamily="2" charset="-78"/>
              </a:rPr>
              <a:t>ﭘﻨﺠﺮه ها</a:t>
            </a:r>
          </a:p>
          <a:p>
            <a:pPr marL="0" indent="0" algn="r" rtl="1">
              <a:buNone/>
            </a:pPr>
            <a:r>
              <a:rPr lang="fa-IR" sz="2000" b="1" dirty="0" smtClean="0">
                <a:solidFill>
                  <a:prstClr val="black"/>
                </a:solidFill>
                <a:cs typeface="B Yagut" pitchFamily="2" charset="-78"/>
              </a:rPr>
              <a:t>8-  ﻧﺤﻮه </a:t>
            </a:r>
            <a:r>
              <a:rPr lang="fa-IR" sz="2000" b="1" dirty="0">
                <a:solidFill>
                  <a:prstClr val="black"/>
                </a:solidFill>
                <a:cs typeface="B Yagut" pitchFamily="2" charset="-78"/>
              </a:rPr>
              <a:t>اﻳﺠﺎد ﭘﻮﺷﻪ</a:t>
            </a:r>
          </a:p>
          <a:p>
            <a:pPr marL="0" indent="0" algn="r" rtl="1">
              <a:buNone/>
            </a:pPr>
            <a:r>
              <a:rPr lang="fa-IR" sz="2000" b="1" dirty="0" smtClean="0">
                <a:solidFill>
                  <a:prstClr val="black"/>
                </a:solidFill>
                <a:cs typeface="B Yagut" pitchFamily="2" charset="-78"/>
              </a:rPr>
              <a:t>9- ﻧﺤﻮه </a:t>
            </a:r>
            <a:r>
              <a:rPr lang="fa-IR" sz="2000" b="1" dirty="0">
                <a:solidFill>
                  <a:prstClr val="black"/>
                </a:solidFill>
                <a:cs typeface="B Yagut" pitchFamily="2" charset="-78"/>
              </a:rPr>
              <a:t>اﻳﻓﺎﻳﻞ ﻫﺎ، ﭘﻮﺷﻪ ﻫﺎ و دراﻳﻮﻫﺎ</a:t>
            </a:r>
          </a:p>
          <a:p>
            <a:pPr marL="0" indent="0" algn="r" rtl="1">
              <a:buNone/>
            </a:pPr>
            <a:r>
              <a:rPr lang="fa-IR" sz="2000" b="1" dirty="0" smtClean="0">
                <a:solidFill>
                  <a:prstClr val="black"/>
                </a:solidFill>
                <a:cs typeface="B Yagut" pitchFamily="2" charset="-78"/>
              </a:rPr>
              <a:t>10- اﻧﺘﺨﺎب </a:t>
            </a:r>
            <a:r>
              <a:rPr lang="fa-IR" sz="2000" b="1" dirty="0">
                <a:solidFill>
                  <a:prstClr val="black"/>
                </a:solidFill>
                <a:cs typeface="B Yagut" pitchFamily="2" charset="-78"/>
              </a:rPr>
              <a:t>ﻓﺎﻳﻞ ﻫﺎ و ﭘﻮﺷﻪ ﻫﺎ</a:t>
            </a:r>
          </a:p>
          <a:p>
            <a:pPr marL="0" indent="0" algn="r" rtl="1">
              <a:buNone/>
            </a:pPr>
            <a:r>
              <a:rPr lang="fa-IR" sz="2000" b="1" dirty="0" smtClean="0">
                <a:solidFill>
                  <a:prstClr val="black"/>
                </a:solidFill>
                <a:cs typeface="B Yagut" pitchFamily="2" charset="-78"/>
              </a:rPr>
              <a:t>11- ایجاد ﻓﺎﻳﻞ</a:t>
            </a:r>
          </a:p>
          <a:p>
            <a:pPr marL="0" indent="0" algn="r" rtl="1">
              <a:buNone/>
            </a:pPr>
            <a:r>
              <a:rPr lang="fa-IR" sz="2000" b="1" dirty="0" smtClean="0">
                <a:solidFill>
                  <a:prstClr val="black"/>
                </a:solidFill>
                <a:cs typeface="B Yagut" pitchFamily="2" charset="-78"/>
              </a:rPr>
              <a:t>12-  ﺗﻐﻴﻴﺮ </a:t>
            </a:r>
            <a:r>
              <a:rPr lang="fa-IR" sz="2000" b="1" dirty="0">
                <a:solidFill>
                  <a:prstClr val="black"/>
                </a:solidFill>
                <a:cs typeface="B Yagut" pitchFamily="2" charset="-78"/>
              </a:rPr>
              <a:t>ﻧﺎم </a:t>
            </a:r>
            <a:r>
              <a:rPr lang="ar-SA" sz="2000" b="1" dirty="0" smtClean="0">
                <a:solidFill>
                  <a:prstClr val="black"/>
                </a:solidFill>
                <a:cs typeface="B Yagut" pitchFamily="2" charset="-78"/>
              </a:rPr>
              <a:t>اﻧﺘﻘﺎل </a:t>
            </a:r>
            <a:r>
              <a:rPr lang="ar-SA" sz="2000" b="1" dirty="0">
                <a:solidFill>
                  <a:prstClr val="black"/>
                </a:solidFill>
                <a:cs typeface="B Yagut" pitchFamily="2" charset="-78"/>
              </a:rPr>
              <a:t>ﻓﺎﻳﻞ ﻫﺎ و ﭘﻮﺷﻪ </a:t>
            </a:r>
            <a:r>
              <a:rPr lang="ar-SA" sz="2000" b="1" dirty="0" smtClean="0">
                <a:solidFill>
                  <a:prstClr val="black"/>
                </a:solidFill>
                <a:cs typeface="B Yagut" pitchFamily="2" charset="-78"/>
              </a:rPr>
              <a:t>ﻫﺎ</a:t>
            </a:r>
            <a:endParaRPr lang="fa-IR" sz="2000" b="1" dirty="0" smtClean="0">
              <a:solidFill>
                <a:prstClr val="black"/>
              </a:solidFill>
              <a:cs typeface="B Yagut" pitchFamily="2" charset="-78"/>
            </a:endParaRPr>
          </a:p>
          <a:p>
            <a:pPr marL="0" indent="0" algn="r" rtl="1">
              <a:buNone/>
            </a:pPr>
            <a:r>
              <a:rPr lang="fa-IR" sz="2000" b="1" dirty="0" smtClean="0">
                <a:solidFill>
                  <a:prstClr val="black"/>
                </a:solidFill>
                <a:cs typeface="B Yagut" pitchFamily="2" charset="-78"/>
              </a:rPr>
              <a:t>13- کپی </a:t>
            </a:r>
            <a:r>
              <a:rPr lang="fa-IR" sz="2000" b="1" dirty="0">
                <a:solidFill>
                  <a:prstClr val="black"/>
                </a:solidFill>
                <a:cs typeface="B Yagut" pitchFamily="2" charset="-78"/>
              </a:rPr>
              <a:t>ﻛﺮدن ﻓﺎﻳﻞ ﻫﺎ و ﭘﻮﺷﻪ ﻫﺎ</a:t>
            </a:r>
          </a:p>
          <a:p>
            <a:pPr algn="r" rtl="1"/>
            <a:endParaRPr lang="fa-IR" sz="2000" b="1" dirty="0">
              <a:solidFill>
                <a:prstClr val="black"/>
              </a:solidFill>
              <a:cs typeface="B Yagut" pitchFamily="2" charset="-78"/>
            </a:endParaRPr>
          </a:p>
          <a:p>
            <a:pPr algn="r" rtl="1"/>
            <a:endParaRPr lang="fa-IR" sz="2000" b="1" dirty="0">
              <a:solidFill>
                <a:prstClr val="black"/>
              </a:solidFill>
              <a:cs typeface="B Yagut" pitchFamily="2" charset="-78"/>
            </a:endParaRPr>
          </a:p>
          <a:p>
            <a:pPr algn="r" rtl="1"/>
            <a:endParaRPr lang="fa-IR" sz="2000" b="1" dirty="0">
              <a:solidFill>
                <a:prstClr val="black"/>
              </a:solidFill>
              <a:cs typeface="B Yagut" pitchFamily="2" charset="-78"/>
            </a:endParaRPr>
          </a:p>
          <a:p>
            <a:pPr algn="r" rtl="1"/>
            <a:endParaRPr lang="fa-IR" sz="2000" b="1" dirty="0" smtClean="0">
              <a:solidFill>
                <a:prstClr val="black"/>
              </a:solidFill>
              <a:cs typeface="B Yagut" pitchFamily="2" charset="-78"/>
            </a:endParaRPr>
          </a:p>
          <a:p>
            <a:pPr algn="r" rtl="1"/>
            <a:endParaRPr lang="fa-IR" sz="2000" dirty="0" smtClean="0"/>
          </a:p>
          <a:p>
            <a:pPr algn="r" rtl="1"/>
            <a:endParaRPr lang="en-US" dirty="0"/>
          </a:p>
        </p:txBody>
      </p:sp>
      <p:sp>
        <p:nvSpPr>
          <p:cNvPr id="4" name="Title 1"/>
          <p:cNvSpPr>
            <a:spLocks noGrp="1"/>
          </p:cNvSpPr>
          <p:nvPr>
            <p:ph type="title"/>
          </p:nvPr>
        </p:nvSpPr>
        <p:spPr>
          <a:xfrm>
            <a:off x="323528" y="651466"/>
            <a:ext cx="8352928" cy="584775"/>
          </a:xfrm>
          <a:solidFill>
            <a:srgbClr val="92D050">
              <a:alpha val="9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fa-IR" sz="3200" b="1" dirty="0">
                <a:solidFill>
                  <a:prstClr val="black"/>
                </a:solidFill>
                <a:latin typeface="+mn-lt"/>
                <a:ea typeface="+mn-ea"/>
                <a:cs typeface="+mn-cs"/>
              </a:rPr>
              <a:t>فهرست</a:t>
            </a:r>
            <a:endParaRPr lang="en-US" sz="3200" b="1" dirty="0">
              <a:solidFill>
                <a:prstClr val="black"/>
              </a:solidFill>
              <a:latin typeface="+mn-lt"/>
              <a:ea typeface="+mn-ea"/>
              <a:cs typeface="+mn-cs"/>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64815307"/>
      </p:ext>
    </p:extLst>
  </p:cSld>
  <p:clrMapOvr>
    <a:masterClrMapping/>
  </p:clrMapOvr>
  <mc:AlternateContent xmlns:mc="http://schemas.openxmlformats.org/markup-compatibility/2006" xmlns:p14="http://schemas.microsoft.com/office/powerpoint/2010/main">
    <mc:Choice Requires="p14">
      <p:transition spd="slow" p14:dur="2000" advTm="939"/>
    </mc:Choice>
    <mc:Fallback xmlns="">
      <p:transition spd="slow" advTm="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970" t="4696" r="13764" b="6153"/>
          <a:stretch/>
        </p:blipFill>
        <p:spPr bwMode="auto">
          <a:xfrm>
            <a:off x="2380780" y="3991123"/>
            <a:ext cx="4082603" cy="23181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440822" y="3087712"/>
            <a:ext cx="3632726" cy="338554"/>
          </a:xfrm>
          <a:prstGeom prst="rect">
            <a:avLst/>
          </a:prstGeom>
        </p:spPr>
        <p:txBody>
          <a:bodyPr wrap="none">
            <a:spAutoFit/>
          </a:bodyPr>
          <a:lstStyle/>
          <a:p>
            <a:pPr algn="just" rtl="1"/>
            <a:r>
              <a:rPr lang="fa-IR" sz="1600" b="1" dirty="0">
                <a:cs typeface="B Yagut" pitchFamily="2" charset="-78"/>
              </a:rPr>
              <a:t>ﺷﻜﻞ </a:t>
            </a:r>
            <a:r>
              <a:rPr lang="fa-IR" sz="1600" b="1" dirty="0" smtClean="0">
                <a:cs typeface="B Yagut" pitchFamily="2" charset="-78"/>
              </a:rPr>
              <a:t>3- 29- </a:t>
            </a:r>
            <a:r>
              <a:rPr lang="ar-SA" sz="1600" b="1" dirty="0" smtClean="0">
                <a:cs typeface="B Yagut" pitchFamily="2" charset="-78"/>
              </a:rPr>
              <a:t>ﻣﺤﺪودﻳﺖ </a:t>
            </a:r>
            <a:r>
              <a:rPr lang="ar-SA" sz="1600" b="1" dirty="0">
                <a:cs typeface="B Yagut" pitchFamily="2" charset="-78"/>
              </a:rPr>
              <a:t>ﺟﺴﺘﺠﻮ ﺑﺮ اﺳﺎس ﺗﺎرﻳﺦ</a:t>
            </a:r>
            <a:endParaRPr lang="en-US" sz="1600" b="1" dirty="0">
              <a:cs typeface="B Yagut" pitchFamily="2" charset="-78"/>
            </a:endParaRPr>
          </a:p>
        </p:txBody>
      </p:sp>
      <p:sp>
        <p:nvSpPr>
          <p:cNvPr id="6" name="Rectangle 5"/>
          <p:cNvSpPr/>
          <p:nvPr/>
        </p:nvSpPr>
        <p:spPr>
          <a:xfrm>
            <a:off x="2482038" y="6340513"/>
            <a:ext cx="3674404" cy="338554"/>
          </a:xfrm>
          <a:prstGeom prst="rect">
            <a:avLst/>
          </a:prstGeom>
        </p:spPr>
        <p:txBody>
          <a:bodyPr wrap="none">
            <a:spAutoFit/>
          </a:bodyPr>
          <a:lstStyle/>
          <a:p>
            <a:pPr algn="just" rtl="1"/>
            <a:r>
              <a:rPr lang="fa-IR" sz="1600" b="1" dirty="0">
                <a:cs typeface="B Yagut" pitchFamily="2" charset="-78"/>
              </a:rPr>
              <a:t>ﺷﻜﻞ ‏٣ -</a:t>
            </a:r>
            <a:r>
              <a:rPr lang="fa-IR" sz="1600" b="1" dirty="0" smtClean="0">
                <a:cs typeface="B Yagut" pitchFamily="2" charset="-78"/>
              </a:rPr>
              <a:t> 30- </a:t>
            </a:r>
            <a:r>
              <a:rPr lang="ar-SA" sz="1600" b="1" dirty="0" smtClean="0">
                <a:cs typeface="B Yagut" pitchFamily="2" charset="-78"/>
              </a:rPr>
              <a:t>ﻣﺤﺪودﻳﺖ </a:t>
            </a:r>
            <a:r>
              <a:rPr lang="ar-SA" sz="1600" b="1" dirty="0">
                <a:cs typeface="B Yagut" pitchFamily="2" charset="-78"/>
              </a:rPr>
              <a:t>ﺟﺴﺘﺠﻮ ﺑﺮ اﺳﺎس اﻧﺪازه</a:t>
            </a:r>
            <a:endParaRPr lang="en-US" sz="1600" b="1" dirty="0">
              <a:cs typeface="B Yagut" panose="00000400000000000000" pitchFamily="2" charset="-78"/>
            </a:endParaRPr>
          </a:p>
        </p:txBody>
      </p:sp>
      <p:pic>
        <p:nvPicPr>
          <p:cNvPr id="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970" t="10333" r="4413" b="6424"/>
          <a:stretch/>
        </p:blipFill>
        <p:spPr bwMode="auto">
          <a:xfrm>
            <a:off x="4572000" y="620688"/>
            <a:ext cx="4251734" cy="23310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3150" t="7123"/>
          <a:stretch/>
        </p:blipFill>
        <p:spPr bwMode="auto">
          <a:xfrm>
            <a:off x="317626" y="472732"/>
            <a:ext cx="4104456" cy="262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24122246"/>
      </p:ext>
    </p:extLst>
  </p:cSld>
  <p:clrMapOvr>
    <a:masterClrMapping/>
  </p:clrMapOvr>
  <mc:AlternateContent xmlns:mc="http://schemas.openxmlformats.org/markup-compatibility/2006" xmlns:p14="http://schemas.microsoft.com/office/powerpoint/2010/main">
    <mc:Choice Requires="p14">
      <p:transition spd="slow" p14:dur="2000" advTm="19970"/>
    </mc:Choice>
    <mc:Fallback xmlns="">
      <p:transition spd="slow" advTm="19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0606" y="404664"/>
            <a:ext cx="8209213" cy="907941"/>
          </a:xfrm>
          <a:prstGeom prst="rect">
            <a:avLst/>
          </a:prstGeom>
        </p:spPr>
        <p:txBody>
          <a:bodyPr wrap="square">
            <a:spAutoFit/>
          </a:bodyPr>
          <a:lstStyle/>
          <a:p>
            <a:pPr lvl="0" algn="ctr" rtl="1"/>
            <a:endParaRPr lang="en-US" sz="2500" dirty="0">
              <a:solidFill>
                <a:prstClr val="black"/>
              </a:solidFill>
            </a:endParaRPr>
          </a:p>
          <a:p>
            <a:pPr algn="ctr" rtl="1"/>
            <a:r>
              <a:rPr lang="fa-IR" sz="2800" dirty="0" smtClean="0">
                <a:solidFill>
                  <a:srgbClr val="0070C0"/>
                </a:solidFill>
                <a:cs typeface="B Yagut" panose="00000400000000000000" pitchFamily="2" charset="-78"/>
              </a:rPr>
              <a:t> </a:t>
            </a:r>
            <a:endParaRPr lang="en-AU" sz="2800" dirty="0">
              <a:solidFill>
                <a:srgbClr val="0070C0"/>
              </a:solidFill>
              <a:cs typeface="B Yagut" panose="00000400000000000000" pitchFamily="2" charset="-78"/>
            </a:endParaRPr>
          </a:p>
        </p:txBody>
      </p:sp>
      <p:sp>
        <p:nvSpPr>
          <p:cNvPr id="3" name="Rectangle 2"/>
          <p:cNvSpPr/>
          <p:nvPr/>
        </p:nvSpPr>
        <p:spPr>
          <a:xfrm>
            <a:off x="303822" y="1124744"/>
            <a:ext cx="8445997" cy="1246495"/>
          </a:xfrm>
          <a:prstGeom prst="rect">
            <a:avLst/>
          </a:prstGeom>
        </p:spPr>
        <p:txBody>
          <a:bodyPr wrap="square">
            <a:spAutoFit/>
          </a:bodyPr>
          <a:lstStyle/>
          <a:p>
            <a:pPr marL="457200" indent="-457200" algn="just" rtl="1">
              <a:buFont typeface="Arial" pitchFamily="34" charset="0"/>
              <a:buChar char="•"/>
            </a:pPr>
            <a:r>
              <a:rPr lang="fa-IR" sz="2500" dirty="0">
                <a:cs typeface="B Yagut" panose="00000400000000000000" pitchFamily="2" charset="-78"/>
              </a:rPr>
              <a:t>ﺳﻄﻞ ﺑﺎزﻳﺎﻓﺖ، ﻣﺤﻞ ﻧﮕﻬﺪاري ﻣﻮﻗﺖ ﻓﺎﻳﻞ ﻫﺎ و ﭘﻮﺷﻪ ﻫﺎي ﺣﺬف ﺷﺪه اﺳﺖ</a:t>
            </a:r>
            <a:r>
              <a:rPr lang="fa-IR" sz="2500" dirty="0" smtClean="0">
                <a:cs typeface="B Yagut" panose="00000400000000000000" pitchFamily="2" charset="-78"/>
              </a:rPr>
              <a:t>.</a:t>
            </a:r>
          </a:p>
          <a:p>
            <a:pPr algn="just" rtl="1"/>
            <a:r>
              <a:rPr lang="fa-IR" sz="2500" dirty="0" smtClean="0">
                <a:cs typeface="B Yagut" panose="00000400000000000000" pitchFamily="2" charset="-78"/>
              </a:rPr>
              <a:t>    ﺑﺮاي </a:t>
            </a:r>
            <a:r>
              <a:rPr lang="fa-IR" sz="2500" dirty="0">
                <a:cs typeface="B Yagut" panose="00000400000000000000" pitchFamily="2" charset="-78"/>
              </a:rPr>
              <a:t>ﻣﺸﺎﻫﺪه ﻣﺤﺘﻮﻳﺎت ﺳﻄﻞ ﺑﺎزﻳﺎﻓﺖ، روي </a:t>
            </a:r>
            <a:r>
              <a:rPr lang="fa-IR" sz="2500" dirty="0" smtClean="0">
                <a:cs typeface="B Yagut" panose="00000400000000000000" pitchFamily="2" charset="-78"/>
              </a:rPr>
              <a:t>آﻳﻜﻦ </a:t>
            </a:r>
            <a:r>
              <a:rPr lang="en-US" sz="2500" dirty="0" smtClean="0"/>
              <a:t>Bin</a:t>
            </a:r>
            <a:r>
              <a:rPr lang="fa-IR" sz="2500" dirty="0" smtClean="0"/>
              <a:t> </a:t>
            </a:r>
            <a:r>
              <a:rPr lang="en-US" sz="2500" dirty="0" smtClean="0"/>
              <a:t>Recycle</a:t>
            </a:r>
            <a:r>
              <a:rPr lang="fa-IR" sz="2500" dirty="0" smtClean="0"/>
              <a:t> </a:t>
            </a:r>
            <a:r>
              <a:rPr lang="fa-IR" sz="2500" dirty="0" smtClean="0">
                <a:cs typeface="B Yagut" panose="00000400000000000000" pitchFamily="2" charset="-78"/>
              </a:rPr>
              <a:t>روي </a:t>
            </a:r>
          </a:p>
          <a:p>
            <a:pPr algn="just" rtl="1"/>
            <a:r>
              <a:rPr lang="fa-IR" sz="2500" dirty="0">
                <a:cs typeface="B Yagut" panose="00000400000000000000" pitchFamily="2" charset="-78"/>
              </a:rPr>
              <a:t> </a:t>
            </a:r>
            <a:r>
              <a:rPr lang="fa-IR" sz="2500" dirty="0" smtClean="0">
                <a:cs typeface="B Yagut" panose="00000400000000000000" pitchFamily="2" charset="-78"/>
              </a:rPr>
              <a:t>  ﻣﻴﺰﻛﺎر </a:t>
            </a:r>
            <a:r>
              <a:rPr lang="fa-IR" sz="2500" dirty="0">
                <a:cs typeface="B Yagut" panose="00000400000000000000" pitchFamily="2" charset="-78"/>
              </a:rPr>
              <a:t>داﺑﻞ ﻛﻠﻴﻚ </a:t>
            </a:r>
            <a:r>
              <a:rPr lang="fa-IR" sz="2500" dirty="0" smtClean="0">
                <a:cs typeface="B Yagut" panose="00000400000000000000" pitchFamily="2" charset="-78"/>
              </a:rPr>
              <a:t>ﻛﻨﻴﺪ تا پنجره آن باز شود. </a:t>
            </a:r>
            <a:r>
              <a:rPr lang="fa-IR" sz="2500" dirty="0">
                <a:cs typeface="B Yagut" panose="00000400000000000000" pitchFamily="2" charset="-78"/>
              </a:rPr>
              <a:t>(ﺷﻜﻞ‏ </a:t>
            </a:r>
            <a:r>
              <a:rPr lang="fa-IR" sz="2500" dirty="0" smtClean="0">
                <a:cs typeface="B Yagut" panose="00000400000000000000" pitchFamily="2" charset="-78"/>
              </a:rPr>
              <a:t>٣-٣1).</a:t>
            </a:r>
            <a:endParaRPr lang="fa-IR" sz="2500" dirty="0">
              <a:cs typeface="B Yagut" panose="00000400000000000000" pitchFamily="2" charset="-78"/>
            </a:endParaRPr>
          </a:p>
        </p:txBody>
      </p:sp>
      <p:grpSp>
        <p:nvGrpSpPr>
          <p:cNvPr id="5" name="Group 4"/>
          <p:cNvGrpSpPr/>
          <p:nvPr/>
        </p:nvGrpSpPr>
        <p:grpSpPr>
          <a:xfrm>
            <a:off x="1343527" y="2855863"/>
            <a:ext cx="6521483" cy="3291763"/>
            <a:chOff x="837126" y="980356"/>
            <a:chExt cx="7186411" cy="4043966"/>
          </a:xfrm>
        </p:grpSpPr>
        <p:grpSp>
          <p:nvGrpSpPr>
            <p:cNvPr id="6" name="Group 5"/>
            <p:cNvGrpSpPr/>
            <p:nvPr/>
          </p:nvGrpSpPr>
          <p:grpSpPr>
            <a:xfrm>
              <a:off x="837126" y="980356"/>
              <a:ext cx="7186411" cy="4043966"/>
              <a:chOff x="851704" y="1546722"/>
              <a:chExt cx="7408508" cy="4043966"/>
            </a:xfrm>
          </p:grpSpPr>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256" t="2628" r="2003" b="2392"/>
              <a:stretch/>
            </p:blipFill>
            <p:spPr bwMode="auto">
              <a:xfrm>
                <a:off x="851704" y="1546722"/>
                <a:ext cx="7408508" cy="4043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ular Callout 8"/>
              <p:cNvSpPr/>
              <p:nvPr/>
            </p:nvSpPr>
            <p:spPr>
              <a:xfrm>
                <a:off x="5076056" y="2348880"/>
                <a:ext cx="2448272" cy="524604"/>
              </a:xfrm>
              <a:prstGeom prst="wedgeRoundRectCallout">
                <a:avLst>
                  <a:gd name="adj1" fmla="val -79099"/>
                  <a:gd name="adj2" fmla="val -51519"/>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smtClean="0">
                    <a:cs typeface="B Yagut" pitchFamily="2" charset="-78"/>
                  </a:rPr>
                  <a:t>بازیابی کل محتویات سطل بازیافت</a:t>
                </a:r>
                <a:endParaRPr lang="en-US" sz="1400" b="1" dirty="0">
                  <a:cs typeface="B Yagut" pitchFamily="2" charset="-78"/>
                </a:endParaRPr>
              </a:p>
            </p:txBody>
          </p:sp>
          <p:sp>
            <p:nvSpPr>
              <p:cNvPr id="10" name="Rounded Rectangular Callout 9"/>
              <p:cNvSpPr/>
              <p:nvPr/>
            </p:nvSpPr>
            <p:spPr>
              <a:xfrm>
                <a:off x="919436" y="2773096"/>
                <a:ext cx="2064115" cy="404456"/>
              </a:xfrm>
              <a:prstGeom prst="wedgeRoundRectCallout">
                <a:avLst>
                  <a:gd name="adj1" fmla="val 37791"/>
                  <a:gd name="adj2" fmla="val -112720"/>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dirty="0" smtClean="0">
                    <a:cs typeface="B Yagut" pitchFamily="2" charset="-78"/>
                  </a:rPr>
                  <a:t>خالی کردن سطل بازیافت</a:t>
                </a:r>
                <a:endParaRPr lang="en-US" sz="1400" dirty="0">
                  <a:cs typeface="B Yagut" pitchFamily="2" charset="-78"/>
                </a:endParaRPr>
              </a:p>
            </p:txBody>
          </p:sp>
        </p:grpSp>
        <p:sp>
          <p:nvSpPr>
            <p:cNvPr id="7" name="Rounded Rectangular Callout 6"/>
            <p:cNvSpPr/>
            <p:nvPr/>
          </p:nvSpPr>
          <p:spPr>
            <a:xfrm>
              <a:off x="5956682" y="3002340"/>
              <a:ext cx="1956638" cy="574128"/>
            </a:xfrm>
            <a:prstGeom prst="wedgeRoundRectCallout">
              <a:avLst>
                <a:gd name="adj1" fmla="val -68357"/>
                <a:gd name="adj2" fmla="val -26653"/>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smtClean="0">
                  <a:cs typeface="B Yagut" pitchFamily="2" charset="-78"/>
                </a:rPr>
                <a:t>محتویات</a:t>
              </a:r>
              <a:r>
                <a:rPr lang="fa-IR" b="1" dirty="0" smtClean="0">
                  <a:cs typeface="B Yagut" pitchFamily="2" charset="-78"/>
                </a:rPr>
                <a:t> </a:t>
              </a:r>
              <a:r>
                <a:rPr lang="fa-IR" sz="1400" b="1" dirty="0" smtClean="0">
                  <a:cs typeface="B Yagut" pitchFamily="2" charset="-78"/>
                </a:rPr>
                <a:t>سطل</a:t>
              </a:r>
              <a:r>
                <a:rPr lang="fa-IR" sz="1400" dirty="0" smtClean="0">
                  <a:cs typeface="B Yagut" pitchFamily="2" charset="-78"/>
                </a:rPr>
                <a:t> بازیافت </a:t>
              </a:r>
              <a:endParaRPr lang="en-US" sz="1400" dirty="0">
                <a:cs typeface="B Yagut" pitchFamily="2" charset="-78"/>
              </a:endParaRPr>
            </a:p>
          </p:txBody>
        </p:sp>
      </p:grpSp>
      <p:sp>
        <p:nvSpPr>
          <p:cNvPr id="11" name="Rectangle 10"/>
          <p:cNvSpPr/>
          <p:nvPr/>
        </p:nvSpPr>
        <p:spPr>
          <a:xfrm>
            <a:off x="2790909" y="6156480"/>
            <a:ext cx="2929008" cy="369332"/>
          </a:xfrm>
          <a:prstGeom prst="rect">
            <a:avLst/>
          </a:prstGeom>
        </p:spPr>
        <p:txBody>
          <a:bodyPr wrap="none">
            <a:spAutoFit/>
          </a:bodyPr>
          <a:lstStyle/>
          <a:p>
            <a:pPr algn="just" rtl="1"/>
            <a:r>
              <a:rPr lang="fa-IR" b="1" dirty="0">
                <a:cs typeface="B Yagut" panose="00000400000000000000" pitchFamily="2" charset="-78"/>
              </a:rPr>
              <a:t>ﺷﻜﻞ ‏</a:t>
            </a:r>
            <a:r>
              <a:rPr lang="fa-IR" b="1" dirty="0" smtClean="0">
                <a:cs typeface="B Yagut" panose="00000400000000000000" pitchFamily="2" charset="-78"/>
              </a:rPr>
              <a:t>٣- 31- </a:t>
            </a:r>
            <a:r>
              <a:rPr lang="ar-SA" b="1" dirty="0" smtClean="0">
                <a:cs typeface="B Yagut" panose="00000400000000000000" pitchFamily="2" charset="-78"/>
              </a:rPr>
              <a:t>ﭘﻨﺠﺮه </a:t>
            </a:r>
            <a:r>
              <a:rPr lang="ar-SA" b="1" dirty="0">
                <a:cs typeface="B Yagut" panose="00000400000000000000" pitchFamily="2" charset="-78"/>
              </a:rPr>
              <a:t>ﺳﻄﻞ ﺑﺎزﻳﺎﻓﺖ</a:t>
            </a:r>
            <a:endParaRPr lang="en-US" b="1" dirty="0">
              <a:cs typeface="B Yagut" panose="00000400000000000000" pitchFamily="2" charset="-78"/>
            </a:endParaRPr>
          </a:p>
        </p:txBody>
      </p:sp>
      <p:sp>
        <p:nvSpPr>
          <p:cNvPr id="13" name="Rectangle 12"/>
          <p:cNvSpPr/>
          <p:nvPr/>
        </p:nvSpPr>
        <p:spPr>
          <a:xfrm>
            <a:off x="1044812" y="427563"/>
            <a:ext cx="7200800" cy="584775"/>
          </a:xfrm>
          <a:prstGeom prst="rect">
            <a:avLst/>
          </a:prstGeom>
          <a:solidFill>
            <a:srgbClr val="92D050">
              <a:alpha val="9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algn="ctr" rtl="1">
              <a:spcBef>
                <a:spcPct val="0"/>
              </a:spcBef>
            </a:pPr>
            <a:r>
              <a:rPr lang="fa-IR" sz="3200" b="1" dirty="0">
                <a:solidFill>
                  <a:prstClr val="black"/>
                </a:solidFill>
                <a:cs typeface="B Yagut" panose="00000400000000000000" pitchFamily="2" charset="-78"/>
              </a:rPr>
              <a:t>19- ﻛﺎر ﺑﺎ ﺳﻄﻞ ﺑﺎزﻳﺎﻓﺖ  </a:t>
            </a:r>
            <a:r>
              <a:rPr lang="en-US" sz="3200" b="1" dirty="0">
                <a:solidFill>
                  <a:prstClr val="black"/>
                </a:solidFill>
                <a:cs typeface="B Yagut" panose="00000400000000000000" pitchFamily="2" charset="-78"/>
              </a:rPr>
              <a:t>      Recycle Bin</a:t>
            </a:r>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92517569"/>
      </p:ext>
    </p:extLst>
  </p:cSld>
  <p:clrMapOvr>
    <a:masterClrMapping/>
  </p:clrMapOvr>
  <mc:AlternateContent xmlns:mc="http://schemas.openxmlformats.org/markup-compatibility/2006" xmlns:p14="http://schemas.microsoft.com/office/powerpoint/2010/main">
    <mc:Choice Requires="p14">
      <p:transition spd="slow" p14:dur="2000" advTm="18956"/>
    </mc:Choice>
    <mc:Fallback xmlns="">
      <p:transition spd="slow" advTm="18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96" y="684620"/>
            <a:ext cx="8229600" cy="448200"/>
          </a:xfrm>
          <a:solidFill>
            <a:schemeClr val="bg1"/>
          </a:solidFill>
          <a:ln>
            <a:solidFill>
              <a:schemeClr val="bg1"/>
            </a:solidFill>
          </a:ln>
        </p:spPr>
        <p:txBody>
          <a:bodyPr vert="horz" wrap="square" lIns="91440" tIns="45720" rIns="91440" bIns="45720" rtlCol="1" anchor="ctr">
            <a:spAutoFit/>
          </a:bodyPr>
          <a:lstStyle/>
          <a:p>
            <a:pPr algn="r" rtl="1">
              <a:lnSpc>
                <a:spcPct val="90000"/>
              </a:lnSpc>
            </a:pPr>
            <a:r>
              <a:rPr lang="fa-IR" sz="2500" b="1" dirty="0" smtClean="0">
                <a:solidFill>
                  <a:prstClr val="black"/>
                </a:solidFill>
                <a:latin typeface="+mn-lt"/>
                <a:ea typeface="+mn-ea"/>
                <a:cs typeface="B Yagut" pitchFamily="2" charset="-78"/>
              </a:rPr>
              <a:t>1-</a:t>
            </a:r>
            <a:r>
              <a:rPr lang="ar-SA" sz="2500" b="1" dirty="0" smtClean="0">
                <a:solidFill>
                  <a:prstClr val="black"/>
                </a:solidFill>
                <a:latin typeface="+mn-lt"/>
                <a:ea typeface="+mn-ea"/>
                <a:cs typeface="B Yagut" pitchFamily="2" charset="-78"/>
              </a:rPr>
              <a:t>ﺑﺎزﻳﺎﺑﻲ </a:t>
            </a:r>
            <a:r>
              <a:rPr lang="ar-SA" sz="2500" b="1" dirty="0">
                <a:solidFill>
                  <a:prstClr val="black"/>
                </a:solidFill>
                <a:latin typeface="+mn-lt"/>
                <a:ea typeface="+mn-ea"/>
                <a:cs typeface="B Yagut" pitchFamily="2" charset="-78"/>
              </a:rPr>
              <a:t>ﻓﺎﻳﻞ ﻫﺎ و ﭘﻮﺷﻪ </a:t>
            </a:r>
            <a:r>
              <a:rPr lang="ar-SA" sz="2500" b="1" dirty="0" smtClean="0">
                <a:solidFill>
                  <a:prstClr val="black"/>
                </a:solidFill>
                <a:latin typeface="+mn-lt"/>
                <a:ea typeface="+mn-ea"/>
                <a:cs typeface="B Yagut" pitchFamily="2" charset="-78"/>
              </a:rPr>
              <a:t>ﻫﺎ</a:t>
            </a:r>
            <a:r>
              <a:rPr lang="fa-IR" sz="2500" b="1" dirty="0" smtClean="0">
                <a:solidFill>
                  <a:prstClr val="black"/>
                </a:solidFill>
                <a:latin typeface="+mn-lt"/>
                <a:ea typeface="+mn-ea"/>
                <a:cs typeface="B Yagut" pitchFamily="2" charset="-78"/>
              </a:rPr>
              <a:t>:</a:t>
            </a:r>
            <a:endParaRPr lang="en-US" sz="2500" b="1" dirty="0">
              <a:solidFill>
                <a:prstClr val="black"/>
              </a:solidFill>
              <a:latin typeface="+mn-lt"/>
              <a:ea typeface="+mn-ea"/>
              <a:cs typeface="B Yagut" pitchFamily="2" charset="-78"/>
            </a:endParaRPr>
          </a:p>
        </p:txBody>
      </p:sp>
      <p:sp>
        <p:nvSpPr>
          <p:cNvPr id="5" name="Rectangle 4"/>
          <p:cNvSpPr/>
          <p:nvPr/>
        </p:nvSpPr>
        <p:spPr>
          <a:xfrm>
            <a:off x="146756" y="1052736"/>
            <a:ext cx="8532440" cy="4118948"/>
          </a:xfrm>
          <a:prstGeom prst="rect">
            <a:avLst/>
          </a:prstGeom>
        </p:spPr>
        <p:txBody>
          <a:bodyPr wrap="square">
            <a:spAutoFit/>
          </a:bodyPr>
          <a:lstStyle/>
          <a:p>
            <a:pPr marL="12700" marR="0" algn="r" rtl="1" hangingPunct="0">
              <a:lnSpc>
                <a:spcPct val="147000"/>
              </a:lnSpc>
              <a:spcBef>
                <a:spcPts val="0"/>
              </a:spcBef>
              <a:spcAft>
                <a:spcPts val="0"/>
              </a:spcAft>
            </a:pPr>
            <a:r>
              <a:rPr lang="ar-SA" sz="2500" dirty="0">
                <a:cs typeface="B Yagut" panose="00000400000000000000" pitchFamily="2" charset="-78"/>
              </a:rPr>
              <a:t>ﺑﺮاي ﺑﺎزﻳﺎﺑﻲ اﻃﻼﻋﺎت از ﺳﻄﻞ ﺑﺎزﻳﺎﻓﺖ، اﺑﺘﺪا روي آﻳﻜﻦ ﺳﻄﻞ ﺑﺎزﻳﺎﻓﺖ روي ﻣﻴﺰﻛﺎر داﺑﻞ ﻛﻠﻴﻚ ﻛﻨﻴﺪ ﺗﺎ ﭘﻨﺠﺮه آن ﺑﺎز ﺷﻮد (ﺷﻜﻞ‏</a:t>
            </a:r>
            <a:r>
              <a:rPr lang="ar-SA" sz="2500" dirty="0" smtClean="0">
                <a:cs typeface="B Yagut" panose="00000400000000000000" pitchFamily="2" charset="-78"/>
              </a:rPr>
              <a:t>٣-٣</a:t>
            </a:r>
            <a:r>
              <a:rPr lang="fa-IR" sz="2500" dirty="0" smtClean="0">
                <a:cs typeface="B Yagut" panose="00000400000000000000" pitchFamily="2" charset="-78"/>
              </a:rPr>
              <a:t>1</a:t>
            </a:r>
            <a:r>
              <a:rPr lang="ar-SA" sz="2500" dirty="0" smtClean="0">
                <a:cs typeface="B Yagut" panose="00000400000000000000" pitchFamily="2" charset="-78"/>
              </a:rPr>
              <a:t>). </a:t>
            </a:r>
            <a:endParaRPr lang="fa-IR" sz="2500" dirty="0" smtClean="0">
              <a:cs typeface="B Yagut" panose="00000400000000000000" pitchFamily="2" charset="-78"/>
            </a:endParaRPr>
          </a:p>
          <a:p>
            <a:pPr marL="12700" marR="0" algn="r" rtl="1" hangingPunct="0">
              <a:lnSpc>
                <a:spcPct val="147000"/>
              </a:lnSpc>
              <a:spcBef>
                <a:spcPts val="0"/>
              </a:spcBef>
              <a:spcAft>
                <a:spcPts val="0"/>
              </a:spcAft>
            </a:pPr>
            <a:r>
              <a:rPr lang="ar-SA" sz="2500" dirty="0" smtClean="0">
                <a:cs typeface="B Yagut" panose="00000400000000000000" pitchFamily="2" charset="-78"/>
              </a:rPr>
              <a:t>ﺳﭙﺲ </a:t>
            </a:r>
            <a:r>
              <a:rPr lang="ar-SA" sz="2500" dirty="0">
                <a:cs typeface="B Yagut" panose="00000400000000000000" pitchFamily="2" charset="-78"/>
              </a:rPr>
              <a:t>ﻳﻜﻲ از روش ﻫﺎي زﻳﺮ را اﻧﺠﺎم دﻫﻴﺪ</a:t>
            </a:r>
            <a:r>
              <a:rPr lang="ar-SA" sz="2500" dirty="0" smtClean="0">
                <a:cs typeface="B Yagut" panose="00000400000000000000" pitchFamily="2" charset="-78"/>
              </a:rPr>
              <a:t>:</a:t>
            </a:r>
            <a:endParaRPr lang="fa-IR" sz="2500" dirty="0">
              <a:cs typeface="B Yagut" panose="00000400000000000000" pitchFamily="2" charset="-78"/>
            </a:endParaRPr>
          </a:p>
          <a:p>
            <a:pPr algn="r" rtl="1" hangingPunct="0">
              <a:lnSpc>
                <a:spcPct val="147000"/>
              </a:lnSpc>
            </a:pPr>
            <a:r>
              <a:rPr lang="fa-IR" sz="2500" dirty="0" smtClean="0">
                <a:solidFill>
                  <a:prstClr val="black"/>
                </a:solidFill>
                <a:cs typeface="B Yagut" panose="00000400000000000000" pitchFamily="2" charset="-78"/>
              </a:rPr>
              <a:t>1- </a:t>
            </a:r>
            <a:r>
              <a:rPr lang="ar-SA" sz="2500" dirty="0">
                <a:solidFill>
                  <a:prstClr val="black"/>
                </a:solidFill>
                <a:cs typeface="B Yagut" panose="00000400000000000000" pitchFamily="2" charset="-78"/>
              </a:rPr>
              <a:t>روي ﻣﻮﺿﻮع ﻣﻮرد ﻧﻈﺮ ﻛﻠﻴﻚ راﺳﺖ ﻛﺮده و ﮔﺰﻳﻨﻪ </a:t>
            </a:r>
            <a:r>
              <a:rPr lang="en-US" sz="2500" dirty="0">
                <a:solidFill>
                  <a:prstClr val="black"/>
                </a:solidFill>
                <a:cs typeface="B Yagut" panose="00000400000000000000" pitchFamily="2" charset="-78"/>
              </a:rPr>
              <a:t>Restore</a:t>
            </a:r>
            <a:r>
              <a:rPr lang="ar-SA" sz="2500" dirty="0">
                <a:solidFill>
                  <a:prstClr val="black"/>
                </a:solidFill>
                <a:cs typeface="B Yagut" panose="00000400000000000000" pitchFamily="2" charset="-78"/>
              </a:rPr>
              <a:t> را اﻧﺘﺨﺎب</a:t>
            </a:r>
            <a:r>
              <a:rPr lang="fa-IR" sz="2500" dirty="0">
                <a:solidFill>
                  <a:prstClr val="black"/>
                </a:solidFill>
                <a:cs typeface="B Yagut" panose="00000400000000000000" pitchFamily="2" charset="-78"/>
              </a:rPr>
              <a:t> </a:t>
            </a:r>
            <a:r>
              <a:rPr lang="ar-SA" sz="2500" dirty="0" smtClean="0">
                <a:solidFill>
                  <a:prstClr val="black"/>
                </a:solidFill>
                <a:cs typeface="B Yagut" panose="00000400000000000000" pitchFamily="2" charset="-78"/>
              </a:rPr>
              <a:t>ﻛﻨﻴﺪ </a:t>
            </a:r>
            <a:r>
              <a:rPr lang="ar-SA" sz="2500" dirty="0">
                <a:solidFill>
                  <a:prstClr val="black"/>
                </a:solidFill>
                <a:cs typeface="B Yagut" panose="00000400000000000000" pitchFamily="2" charset="-78"/>
              </a:rPr>
              <a:t>(ﺷﻜﻞ ‏</a:t>
            </a:r>
            <a:r>
              <a:rPr lang="ar-SA" sz="2500" dirty="0" smtClean="0">
                <a:solidFill>
                  <a:prstClr val="black"/>
                </a:solidFill>
                <a:cs typeface="B Yagut" panose="00000400000000000000" pitchFamily="2" charset="-78"/>
              </a:rPr>
              <a:t>٣-</a:t>
            </a:r>
            <a:r>
              <a:rPr lang="fa-IR" sz="2500" dirty="0" smtClean="0">
                <a:solidFill>
                  <a:prstClr val="black"/>
                </a:solidFill>
                <a:cs typeface="B Yagut" panose="00000400000000000000" pitchFamily="2" charset="-78"/>
              </a:rPr>
              <a:t>32).</a:t>
            </a:r>
          </a:p>
          <a:p>
            <a:pPr lvl="0" algn="r" rtl="1" hangingPunct="0">
              <a:lnSpc>
                <a:spcPct val="147000"/>
              </a:lnSpc>
            </a:pPr>
            <a:r>
              <a:rPr lang="ar-SA" sz="2500" dirty="0" smtClean="0">
                <a:solidFill>
                  <a:prstClr val="black"/>
                </a:solidFill>
                <a:cs typeface="B Yagut" panose="00000400000000000000" pitchFamily="2" charset="-78"/>
              </a:rPr>
              <a:t> </a:t>
            </a:r>
            <a:r>
              <a:rPr lang="fa-IR" sz="2500" dirty="0" smtClean="0">
                <a:solidFill>
                  <a:prstClr val="black"/>
                </a:solidFill>
                <a:cs typeface="B Yagut" panose="00000400000000000000" pitchFamily="2" charset="-78"/>
              </a:rPr>
              <a:t>2</a:t>
            </a:r>
            <a:r>
              <a:rPr lang="ar-SA" sz="2500" dirty="0" smtClean="0">
                <a:solidFill>
                  <a:prstClr val="black"/>
                </a:solidFill>
                <a:cs typeface="B Yagut" panose="00000400000000000000" pitchFamily="2" charset="-78"/>
              </a:rPr>
              <a:t>- </a:t>
            </a:r>
            <a:r>
              <a:rPr lang="ar-SA" sz="2500" dirty="0">
                <a:solidFill>
                  <a:prstClr val="black"/>
                </a:solidFill>
                <a:cs typeface="B Yagut" panose="00000400000000000000" pitchFamily="2" charset="-78"/>
              </a:rPr>
              <a:t>ﺑﺎ </a:t>
            </a:r>
            <a:r>
              <a:rPr lang="ar-SA" sz="2500" dirty="0" smtClean="0">
                <a:solidFill>
                  <a:prstClr val="black"/>
                </a:solidFill>
                <a:cs typeface="B Yagut" panose="00000400000000000000" pitchFamily="2" charset="-78"/>
              </a:rPr>
              <a:t>ﻋﻤﻞ</a:t>
            </a:r>
            <a:r>
              <a:rPr lang="en-US" sz="2800" dirty="0"/>
              <a:t>Drag</a:t>
            </a:r>
            <a:r>
              <a:rPr lang="ar-SA" sz="2500" dirty="0" smtClean="0">
                <a:solidFill>
                  <a:prstClr val="black"/>
                </a:solidFill>
                <a:cs typeface="B Yagut" panose="00000400000000000000" pitchFamily="2" charset="-78"/>
              </a:rPr>
              <a:t>، </a:t>
            </a:r>
            <a:r>
              <a:rPr lang="ar-SA" sz="2500" dirty="0">
                <a:solidFill>
                  <a:prstClr val="black"/>
                </a:solidFill>
                <a:cs typeface="B Yagut" panose="00000400000000000000" pitchFamily="2" charset="-78"/>
              </a:rPr>
              <a:t>ﻣﻲ ﺗﻮاﻧﻴﺪ ﻣﻮﺿﻮع ﻣﻮرد ﻧﻈﺮ را از ﺳﻄﻞ ﺑﺎزﻳﺎﻓﺖ ﺑﻪ ﺑﻴﺮون ﻣﻨﺘﻘﻞ ﻛﺮده و آن را ﺑﺎزﻳﺎﺑﻲ ﻛﻨﻴﺪ (ﻛﻪ در اﻳﻦ ﺣﺎﻟﺖ ﺑﻪ ﻣﺤﻞ اوﻟﻴﻪ ﺑﺎز ﻧﻤﻲ ﮔﺮدد</a:t>
            </a:r>
            <a:r>
              <a:rPr lang="ar-SA" sz="2500" dirty="0" smtClean="0">
                <a:solidFill>
                  <a:prstClr val="black"/>
                </a:solidFill>
                <a:cs typeface="B Yagut" panose="00000400000000000000" pitchFamily="2" charset="-78"/>
              </a:rPr>
              <a:t>).</a:t>
            </a:r>
            <a:endParaRPr lang="en-US" sz="2500" dirty="0">
              <a:cs typeface="B Yagut" panose="00000400000000000000" pitchFamily="2" charset="-78"/>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54291598"/>
      </p:ext>
    </p:extLst>
  </p:cSld>
  <p:clrMapOvr>
    <a:masterClrMapping/>
  </p:clrMapOvr>
  <mc:AlternateContent xmlns:mc="http://schemas.openxmlformats.org/markup-compatibility/2006" xmlns:p14="http://schemas.microsoft.com/office/powerpoint/2010/main">
    <mc:Choice Requires="p14">
      <p:transition spd="slow" p14:dur="2000" advTm="34095"/>
    </mc:Choice>
    <mc:Fallback xmlns="">
      <p:transition spd="slow" advTm="34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734" t="3249" r="5125" b="2495"/>
          <a:stretch/>
        </p:blipFill>
        <p:spPr bwMode="auto">
          <a:xfrm>
            <a:off x="454096" y="274961"/>
            <a:ext cx="4477943" cy="2731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5075140" y="1124744"/>
            <a:ext cx="3579826" cy="338554"/>
          </a:xfrm>
          <a:prstGeom prst="rect">
            <a:avLst/>
          </a:prstGeom>
        </p:spPr>
        <p:txBody>
          <a:bodyPr wrap="none">
            <a:spAutoFit/>
          </a:bodyPr>
          <a:lstStyle/>
          <a:p>
            <a:pPr algn="just" rtl="1"/>
            <a:r>
              <a:rPr lang="fa-IR" sz="1600" b="1" dirty="0">
                <a:cs typeface="B Yagut" panose="00000400000000000000" pitchFamily="2" charset="-78"/>
              </a:rPr>
              <a:t>ﺷﻜﻞ ‏</a:t>
            </a:r>
            <a:r>
              <a:rPr lang="fa-IR" sz="1600" b="1" dirty="0" smtClean="0">
                <a:cs typeface="B Yagut" panose="00000400000000000000" pitchFamily="2" charset="-78"/>
              </a:rPr>
              <a:t>٣- 32 - </a:t>
            </a:r>
            <a:r>
              <a:rPr lang="ar-SA" sz="1600" b="1" dirty="0" smtClean="0">
                <a:cs typeface="B Yagut" panose="00000400000000000000" pitchFamily="2" charset="-78"/>
              </a:rPr>
              <a:t>ﺑﺎزﻳﺎﺑﻲ </a:t>
            </a:r>
            <a:r>
              <a:rPr lang="ar-SA" sz="1600" b="1" dirty="0">
                <a:cs typeface="B Yagut" panose="00000400000000000000" pitchFamily="2" charset="-78"/>
              </a:rPr>
              <a:t>اﻃﻼﻋﺎت از ﺳﻄﻞ ﺑﺎزﻳﺎﻓﺖ</a:t>
            </a:r>
            <a:endParaRPr lang="en-US" sz="1600" b="1" dirty="0">
              <a:cs typeface="B Yagut" panose="00000400000000000000" pitchFamily="2" charset="-78"/>
            </a:endParaRPr>
          </a:p>
        </p:txBody>
      </p:sp>
      <p:sp>
        <p:nvSpPr>
          <p:cNvPr id="4" name="Content Placeholder 2"/>
          <p:cNvSpPr txBox="1">
            <a:spLocks/>
          </p:cNvSpPr>
          <p:nvPr/>
        </p:nvSpPr>
        <p:spPr>
          <a:xfrm>
            <a:off x="892842" y="3309567"/>
            <a:ext cx="7972421" cy="286704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rtl="1">
              <a:buNone/>
            </a:pPr>
            <a:r>
              <a:rPr lang="fa-IR" sz="2600" dirty="0" smtClean="0">
                <a:cs typeface="B Yagut" panose="00000400000000000000" pitchFamily="2" charset="-78"/>
              </a:rPr>
              <a:t>1- در ﻧﻮار اﺑﺰار ﭘﻨﺠﺮه ﺳﻄﻞ ﺑﺎزﻳﺎﻓﺖ،ﮔﺰﻳﻨﻪ </a:t>
            </a:r>
            <a:r>
              <a:rPr lang="en-US" sz="2600" dirty="0" smtClean="0"/>
              <a:t>Empty the Recycle Bin </a:t>
            </a:r>
            <a:r>
              <a:rPr lang="fa-IR" sz="2600" dirty="0" smtClean="0"/>
              <a:t> </a:t>
            </a:r>
            <a:r>
              <a:rPr lang="fa-IR" sz="2600" dirty="0" smtClean="0">
                <a:cs typeface="B Yagut" panose="00000400000000000000" pitchFamily="2" charset="-78"/>
              </a:rPr>
              <a:t>را اﻧﺘﺨﺎب ﻛﻨﻴﺪ (ﺷﻜﻞ ‏٣-32 ).</a:t>
            </a:r>
          </a:p>
          <a:p>
            <a:pPr marL="0" indent="0" algn="r" rtl="1">
              <a:buNone/>
            </a:pPr>
            <a:r>
              <a:rPr lang="fa-IR" sz="2600" dirty="0" smtClean="0">
                <a:cs typeface="B Yagut" panose="00000400000000000000" pitchFamily="2" charset="-78"/>
              </a:rPr>
              <a:t>2- روي آﻳﻜﻦ ﺳﻄﻞ ﺑﺎزﻳﺎﻓﺖ روي ﻣﻴﺰﻛﺎر ﻛﻠﻴﻚ راﺳﺖ ﻛﺮده و ﮔﺰﻳﻨﻪ </a:t>
            </a:r>
            <a:r>
              <a:rPr lang="en-US" sz="2600" dirty="0" smtClean="0"/>
              <a:t>Empty Recycle Bin </a:t>
            </a:r>
            <a:r>
              <a:rPr lang="fa-IR" sz="2600" dirty="0" smtClean="0"/>
              <a:t> </a:t>
            </a:r>
            <a:r>
              <a:rPr lang="fa-IR" sz="2600" dirty="0" smtClean="0">
                <a:cs typeface="B Yagut" panose="00000400000000000000" pitchFamily="2" charset="-78"/>
              </a:rPr>
              <a:t>را اﻧﺘﺨﺎب  ﻛﻨﻴﺪ.(ﺷﻜﻞ ‏٣-33).</a:t>
            </a:r>
          </a:p>
          <a:p>
            <a:pPr algn="r"/>
            <a:endParaRPr lang="en-AU" sz="2000" dirty="0">
              <a:cs typeface="B Yagut" panose="00000400000000000000" pitchFamily="2" charset="-78"/>
            </a:endParaRPr>
          </a:p>
        </p:txBody>
      </p:sp>
      <p:pic>
        <p:nvPicPr>
          <p:cNvPr id="5"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828" t="3776" r="3359"/>
          <a:stretch/>
        </p:blipFill>
        <p:spPr bwMode="auto">
          <a:xfrm>
            <a:off x="676844" y="4941168"/>
            <a:ext cx="2016223" cy="1628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2909065" y="5971108"/>
            <a:ext cx="2999539" cy="338554"/>
          </a:xfrm>
          <a:prstGeom prst="rect">
            <a:avLst/>
          </a:prstGeom>
        </p:spPr>
        <p:txBody>
          <a:bodyPr wrap="none">
            <a:spAutoFit/>
          </a:bodyPr>
          <a:lstStyle/>
          <a:p>
            <a:pPr algn="just" rtl="1"/>
            <a:r>
              <a:rPr lang="fa-IR" sz="1600" b="1" dirty="0">
                <a:cs typeface="B Yagut" panose="00000400000000000000" pitchFamily="2" charset="-78"/>
              </a:rPr>
              <a:t>ﺷﻜﻞ ‏</a:t>
            </a:r>
            <a:r>
              <a:rPr lang="fa-IR" sz="1600" b="1" dirty="0" smtClean="0">
                <a:cs typeface="B Yagut" panose="00000400000000000000" pitchFamily="2" charset="-78"/>
              </a:rPr>
              <a:t>٣- 33 - </a:t>
            </a:r>
            <a:r>
              <a:rPr lang="ar-SA" sz="1600" b="1" dirty="0" smtClean="0">
                <a:cs typeface="B Yagut" panose="00000400000000000000" pitchFamily="2" charset="-78"/>
              </a:rPr>
              <a:t>ﺧﺎﻟﻲ </a:t>
            </a:r>
            <a:r>
              <a:rPr lang="ar-SA" sz="1600" b="1" dirty="0">
                <a:cs typeface="B Yagut" panose="00000400000000000000" pitchFamily="2" charset="-78"/>
              </a:rPr>
              <a:t>ﻛﺮدن ﺳﻄﻞ ﺑﺎزﻳﺎﻓﺖ</a:t>
            </a:r>
            <a:endParaRPr lang="en-US" sz="1600" b="1" dirty="0">
              <a:cs typeface="B Yagut" panose="00000400000000000000" pitchFamily="2" charset="-78"/>
            </a:endParaRPr>
          </a:p>
        </p:txBody>
      </p:sp>
      <p:sp>
        <p:nvSpPr>
          <p:cNvPr id="7" name="Rectangle 6"/>
          <p:cNvSpPr/>
          <p:nvPr/>
        </p:nvSpPr>
        <p:spPr>
          <a:xfrm>
            <a:off x="5365624" y="2916183"/>
            <a:ext cx="3589445" cy="477054"/>
          </a:xfrm>
          <a:prstGeom prst="rect">
            <a:avLst/>
          </a:prstGeom>
        </p:spPr>
        <p:txBody>
          <a:bodyPr wrap="none">
            <a:spAutoFit/>
          </a:bodyPr>
          <a:lstStyle/>
          <a:p>
            <a:pPr algn="r" rtl="1"/>
            <a:r>
              <a:rPr lang="fa-IR" sz="2500" b="1" dirty="0" smtClean="0">
                <a:cs typeface="B Yagut" panose="00000400000000000000" pitchFamily="2" charset="-78"/>
              </a:rPr>
              <a:t>2-خالی ﻛﺮدن سطل بازیافت:   </a:t>
            </a:r>
            <a:endParaRPr lang="fa-IR" sz="2500" b="1" dirty="0">
              <a:cs typeface="B Yagut" panose="00000400000000000000" pitchFamily="2" charset="-78"/>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99505514"/>
      </p:ext>
    </p:extLst>
  </p:cSld>
  <p:clrMapOvr>
    <a:masterClrMapping/>
  </p:clrMapOvr>
  <mc:AlternateContent xmlns:mc="http://schemas.openxmlformats.org/markup-compatibility/2006" xmlns:p14="http://schemas.microsoft.com/office/powerpoint/2010/main">
    <mc:Choice Requires="p14">
      <p:transition spd="slow" p14:dur="2000" advTm="60053"/>
    </mc:Choice>
    <mc:Fallback xmlns="">
      <p:transition spd="slow" advTm="60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039" y="1412776"/>
            <a:ext cx="7620000" cy="3978586"/>
          </a:xfrm>
        </p:spPr>
        <p:txBody>
          <a:bodyPr>
            <a:normAutofit fontScale="92500"/>
          </a:bodyPr>
          <a:lstStyle/>
          <a:p>
            <a:pPr algn="r" rtl="1"/>
            <a:r>
              <a:rPr lang="fa-IR" sz="2500" dirty="0" smtClean="0">
                <a:cs typeface="B Yagut" panose="00000400000000000000" pitchFamily="2" charset="-78"/>
              </a:rPr>
              <a:t> ﻫﺮ دراﻳﻮ </a:t>
            </a:r>
            <a:r>
              <a:rPr lang="fa-IR" sz="2500" dirty="0">
                <a:cs typeface="B Yagut" panose="00000400000000000000" pitchFamily="2" charset="-78"/>
              </a:rPr>
              <a:t>دﻳﺴﻚ ﺳﺨﺖ، ﺳﻄﻞ ﺑﺎزﻳﺎﻓﺖ ﺟﺪاﮔﺎﻧﻪ اي دارد ﻛﻪ اﻃﻼﻋﺎت ﺣﺬف ﺷﺪه از ﻫﻤﺎن </a:t>
            </a:r>
            <a:r>
              <a:rPr lang="fa-IR" sz="2500" dirty="0" smtClean="0">
                <a:cs typeface="B Yagut" panose="00000400000000000000" pitchFamily="2" charset="-78"/>
              </a:rPr>
              <a:t>دراﻳﻮ </a:t>
            </a:r>
            <a:r>
              <a:rPr lang="fa-IR" sz="2500" dirty="0">
                <a:cs typeface="B Yagut" panose="00000400000000000000" pitchFamily="2" charset="-78"/>
              </a:rPr>
              <a:t>را ﺑﻪ ﻃﻮر ﻣﻮﻗﺖ ﻧﮕﻪ داري ﻣﻲ ﻛﻨﺪ. </a:t>
            </a:r>
            <a:endParaRPr lang="fa-IR" sz="2500" dirty="0" smtClean="0">
              <a:cs typeface="B Yagut" panose="00000400000000000000" pitchFamily="2" charset="-78"/>
            </a:endParaRPr>
          </a:p>
          <a:p>
            <a:pPr algn="r" rtl="1"/>
            <a:r>
              <a:rPr lang="fa-IR" sz="2500" dirty="0" smtClean="0">
                <a:cs typeface="B Yagut" panose="00000400000000000000" pitchFamily="2" charset="-78"/>
              </a:rPr>
              <a:t>ﺑﺮاي </a:t>
            </a:r>
            <a:r>
              <a:rPr lang="fa-IR" sz="2500" dirty="0">
                <a:cs typeface="B Yagut" panose="00000400000000000000" pitchFamily="2" charset="-78"/>
              </a:rPr>
              <a:t>اﻧﺠﺎم ﺗﻨﻈﻴﻤﺎت ﺳﻄﻞ ﺑﺎزﻳﺎﻓﺖ، روي آﻳﻜﻦ </a:t>
            </a:r>
            <a:r>
              <a:rPr lang="en-US" sz="2500" dirty="0" smtClean="0"/>
              <a:t>Recycle Bin </a:t>
            </a:r>
            <a:r>
              <a:rPr lang="fa-IR" sz="2500" dirty="0" smtClean="0"/>
              <a:t> </a:t>
            </a:r>
            <a:r>
              <a:rPr lang="fa-IR" sz="2500" dirty="0" smtClean="0">
                <a:cs typeface="B Yagut" panose="00000400000000000000" pitchFamily="2" charset="-78"/>
              </a:rPr>
              <a:t>روي </a:t>
            </a:r>
            <a:r>
              <a:rPr lang="fa-IR" sz="2500" dirty="0">
                <a:cs typeface="B Yagut" panose="00000400000000000000" pitchFamily="2" charset="-78"/>
              </a:rPr>
              <a:t>ﻣﻴﺰﻛﺎر ﻛﻠﻴﻚ راﺳﺖ ﻛﺮده و ﮔﺰﻳﻨﻪ </a:t>
            </a:r>
            <a:r>
              <a:rPr lang="en-AU" sz="2500" dirty="0">
                <a:cs typeface="B Yagut" panose="00000400000000000000" pitchFamily="2" charset="-78"/>
              </a:rPr>
              <a:t>Properties </a:t>
            </a:r>
            <a:r>
              <a:rPr lang="fa-IR" sz="2500" dirty="0">
                <a:cs typeface="B Yagut" panose="00000400000000000000" pitchFamily="2" charset="-78"/>
              </a:rPr>
              <a:t>را اﻧﺘﺨﺎب ﻛﻨﻴﺪ</a:t>
            </a:r>
            <a:r>
              <a:rPr lang="fa-IR" sz="2500" dirty="0" smtClean="0">
                <a:cs typeface="B Yagut" panose="00000400000000000000" pitchFamily="2" charset="-78"/>
              </a:rPr>
              <a:t>.</a:t>
            </a:r>
          </a:p>
          <a:p>
            <a:pPr marL="0" indent="0" algn="r" rtl="1">
              <a:buNone/>
            </a:pPr>
            <a:endParaRPr lang="fa-IR" sz="2500" dirty="0" smtClean="0">
              <a:cs typeface="B Yagut" panose="00000400000000000000" pitchFamily="2" charset="-78"/>
            </a:endParaRPr>
          </a:p>
          <a:p>
            <a:pPr algn="r" rtl="1"/>
            <a:r>
              <a:rPr lang="fa-IR" sz="2500" dirty="0" smtClean="0">
                <a:cs typeface="B Yagut" panose="00000400000000000000" pitchFamily="2" charset="-78"/>
              </a:rPr>
              <a:t> در ﻛﺎدري ﻛﻪ ﺑﺎز ﻣﻲ ﺷﻮد (ﺷﻜﻞ ‏٣-34)روي ﻫﺮ دراﻳﻮ ﻛﻠﻴﻚ ﻛﺮده و در ﻗﺴﻤﺖ</a:t>
            </a:r>
            <a:r>
              <a:rPr lang="en-US" sz="2800" dirty="0"/>
              <a:t>Custom size</a:t>
            </a:r>
            <a:r>
              <a:rPr lang="en-AU" sz="2500" dirty="0" smtClean="0">
                <a:cs typeface="B Yagut" panose="00000400000000000000" pitchFamily="2" charset="-78"/>
              </a:rPr>
              <a:t>، </a:t>
            </a:r>
            <a:r>
              <a:rPr lang="fa-IR" sz="2500" dirty="0" smtClean="0">
                <a:cs typeface="B Yagut" panose="00000400000000000000" pitchFamily="2" charset="-78"/>
              </a:rPr>
              <a:t>ﺣﺪاﻛﺜﺮ ﻣﻴﺰان ﻓﻀﺎﻳﻲ ﻛﻪ ﻣﻲ ﺧﻮاﻫﻴﺪ ﺑﻪ ﺳﻄﻞ ﺑﺎزﻳﺎﻓﺖ اﺧﺘﺼﺎص دﻫﻴﺪ را ﻣﺸﺨﺺ ﻛﻨﻴﺪ.</a:t>
            </a:r>
          </a:p>
          <a:p>
            <a:pPr marL="0" indent="0" algn="r" rtl="1">
              <a:buNone/>
            </a:pPr>
            <a:r>
              <a:rPr lang="fa-IR" dirty="0" smtClean="0">
                <a:solidFill>
                  <a:srgbClr val="0070C0"/>
                </a:solidFill>
                <a:cs typeface="B Yagut" panose="00000400000000000000" pitchFamily="2" charset="-78"/>
              </a:rPr>
              <a:t> </a:t>
            </a:r>
            <a:endParaRPr lang="en-AU" sz="2000" dirty="0">
              <a:cs typeface="B Yagut" panose="00000400000000000000" pitchFamily="2" charset="-78"/>
            </a:endParaRPr>
          </a:p>
        </p:txBody>
      </p:sp>
      <p:sp>
        <p:nvSpPr>
          <p:cNvPr id="4" name="Rectangle 3"/>
          <p:cNvSpPr/>
          <p:nvPr/>
        </p:nvSpPr>
        <p:spPr>
          <a:xfrm>
            <a:off x="913039" y="655386"/>
            <a:ext cx="7416824" cy="523220"/>
          </a:xfrm>
          <a:prstGeom prst="rect">
            <a:avLst/>
          </a:prstGeom>
        </p:spPr>
        <p:txBody>
          <a:bodyPr wrap="square">
            <a:spAutoFit/>
          </a:bodyPr>
          <a:lstStyle/>
          <a:p>
            <a:pPr algn="r" rtl="1"/>
            <a:r>
              <a:rPr lang="fa-IR" sz="2500" b="1" dirty="0" smtClean="0">
                <a:cs typeface="B Yagut" panose="00000400000000000000" pitchFamily="2" charset="-78"/>
              </a:rPr>
              <a:t>3-  ﺗﻨﻈﻴﻢ ﻇﺮﻓﻴﺖ</a:t>
            </a:r>
            <a:r>
              <a:rPr lang="en-US" sz="2500" b="1" dirty="0" smtClean="0">
                <a:cs typeface="B Yagut" panose="00000400000000000000" pitchFamily="2" charset="-78"/>
              </a:rPr>
              <a:t> </a:t>
            </a:r>
            <a:r>
              <a:rPr lang="fa-IR" sz="2500" b="1" dirty="0" smtClean="0">
                <a:cs typeface="B Yagut" panose="00000400000000000000" pitchFamily="2" charset="-78"/>
              </a:rPr>
              <a:t> </a:t>
            </a:r>
            <a:r>
              <a:rPr lang="en-US" sz="2800" b="1" dirty="0" smtClean="0"/>
              <a:t>Recycle Bin</a:t>
            </a:r>
            <a:r>
              <a:rPr lang="fa-IR" sz="2800" b="1" dirty="0" smtClean="0"/>
              <a:t> در هر درایو  </a:t>
            </a:r>
            <a:r>
              <a:rPr lang="fa-IR" sz="2500" b="1" dirty="0" smtClean="0">
                <a:cs typeface="B Yagut" panose="00000400000000000000" pitchFamily="2" charset="-78"/>
              </a:rPr>
              <a:t> </a:t>
            </a:r>
            <a:endParaRPr lang="en-US" b="1" dirty="0">
              <a:cs typeface="B Yagut" panose="00000400000000000000" pitchFamily="2" charset="-78"/>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62091643"/>
      </p:ext>
    </p:extLst>
  </p:cSld>
  <p:clrMapOvr>
    <a:masterClrMapping/>
  </p:clrMapOvr>
  <mc:AlternateContent xmlns:mc="http://schemas.openxmlformats.org/markup-compatibility/2006" xmlns:p14="http://schemas.microsoft.com/office/powerpoint/2010/main">
    <mc:Choice Requires="p14">
      <p:transition spd="slow" p14:dur="2000" advTm="39169"/>
    </mc:Choice>
    <mc:Fallback xmlns="">
      <p:transition spd="slow" advTm="39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9552" y="3154328"/>
            <a:ext cx="5601982" cy="3366948"/>
            <a:chOff x="2324486" y="3211709"/>
            <a:chExt cx="5601982" cy="3020268"/>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4486" y="3844285"/>
              <a:ext cx="2181225" cy="1781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1285" t="9167" r="7589" b="2298"/>
            <a:stretch/>
          </p:blipFill>
          <p:spPr bwMode="auto">
            <a:xfrm>
              <a:off x="4505711" y="3211709"/>
              <a:ext cx="3420757" cy="30202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sp>
        <p:nvSpPr>
          <p:cNvPr id="5" name="Rectangle 4"/>
          <p:cNvSpPr/>
          <p:nvPr/>
        </p:nvSpPr>
        <p:spPr>
          <a:xfrm>
            <a:off x="5652120" y="5526772"/>
            <a:ext cx="3170647" cy="338554"/>
          </a:xfrm>
          <a:prstGeom prst="rect">
            <a:avLst/>
          </a:prstGeom>
        </p:spPr>
        <p:txBody>
          <a:bodyPr wrap="square">
            <a:spAutoFit/>
          </a:bodyPr>
          <a:lstStyle/>
          <a:p>
            <a:pPr algn="just" rtl="1"/>
            <a:r>
              <a:rPr lang="fa-IR" sz="1600" b="1" dirty="0" smtClean="0">
                <a:cs typeface="B Yagut" panose="00000400000000000000" pitchFamily="2" charset="-78"/>
              </a:rPr>
              <a:t>ﺷﻜﻞ3-34- </a:t>
            </a:r>
            <a:r>
              <a:rPr lang="ar-SA" sz="1600" b="1" dirty="0">
                <a:cs typeface="B Yagut" panose="00000400000000000000" pitchFamily="2" charset="-78"/>
              </a:rPr>
              <a:t>ﺗﻨﻈﻴﻤﺎت ﺳﻄﻞ ﺑﺎزﻳﺎﻓﺖ</a:t>
            </a:r>
            <a:endParaRPr lang="en-US" sz="1600" b="1" dirty="0">
              <a:cs typeface="B Yagut" panose="00000400000000000000" pitchFamily="2" charset="-78"/>
            </a:endParaRPr>
          </a:p>
        </p:txBody>
      </p:sp>
      <p:sp>
        <p:nvSpPr>
          <p:cNvPr id="3" name="Rectangle 2"/>
          <p:cNvSpPr/>
          <p:nvPr/>
        </p:nvSpPr>
        <p:spPr>
          <a:xfrm>
            <a:off x="820307" y="476672"/>
            <a:ext cx="7770730" cy="2677656"/>
          </a:xfrm>
          <a:prstGeom prst="rect">
            <a:avLst/>
          </a:prstGeom>
        </p:spPr>
        <p:txBody>
          <a:bodyPr wrap="square">
            <a:spAutoFit/>
          </a:bodyPr>
          <a:lstStyle/>
          <a:p>
            <a:pPr marL="342900" indent="-342900" algn="r" rtl="1">
              <a:buFont typeface="Arial" panose="020B0604020202020204" pitchFamily="34" charset="0"/>
              <a:buChar char="•"/>
            </a:pPr>
            <a:r>
              <a:rPr lang="fa-IR" sz="2400" dirty="0">
                <a:cs typeface="B Yagut" panose="00000400000000000000" pitchFamily="2" charset="-78"/>
              </a:rPr>
              <a:t>دو ﮔﺰﻳﻨﻪ دﻳﮕﺮ ﻋﺒﺎرﺗﻨﺪ از:</a:t>
            </a:r>
          </a:p>
          <a:p>
            <a:pPr algn="r" rtl="1"/>
            <a:r>
              <a:rPr lang="fa-IR" sz="2400" b="1" dirty="0"/>
              <a:t>گزینه </a:t>
            </a:r>
            <a:r>
              <a:rPr lang="en-US" sz="2400" b="1" dirty="0"/>
              <a:t>Don’t move files to the Recycle Bin</a:t>
            </a:r>
            <a:r>
              <a:rPr lang="fa-IR" sz="2400" b="1" dirty="0"/>
              <a:t>:</a:t>
            </a:r>
            <a:r>
              <a:rPr lang="en-US" sz="2400" dirty="0"/>
              <a:t> </a:t>
            </a:r>
            <a:r>
              <a:rPr lang="ar-SA" sz="2400" b="1" dirty="0" smtClean="0">
                <a:cs typeface="B Yagut" panose="00000400000000000000" pitchFamily="2" charset="-78"/>
              </a:rPr>
              <a:t> </a:t>
            </a:r>
            <a:r>
              <a:rPr lang="ar-SA" sz="2400" dirty="0">
                <a:cs typeface="B Yagut" panose="00000400000000000000" pitchFamily="2" charset="-78"/>
              </a:rPr>
              <a:t>اﻳﻦ ﮔﺰﻳﻨﻪ ﺑﺎﻋﺚ </a:t>
            </a:r>
            <a:r>
              <a:rPr lang="fa-IR" sz="2400" dirty="0" smtClean="0">
                <a:cs typeface="B Yagut" panose="00000400000000000000" pitchFamily="2" charset="-78"/>
              </a:rPr>
              <a:t> </a:t>
            </a:r>
          </a:p>
          <a:p>
            <a:pPr algn="r" rtl="1"/>
            <a:r>
              <a:rPr lang="ar-SA" sz="2400" dirty="0" smtClean="0">
                <a:cs typeface="B Yagut" panose="00000400000000000000" pitchFamily="2" charset="-78"/>
              </a:rPr>
              <a:t>ﻣﻲ </a:t>
            </a:r>
            <a:r>
              <a:rPr lang="ar-SA" sz="2400" dirty="0">
                <a:cs typeface="B Yagut" panose="00000400000000000000" pitchFamily="2" charset="-78"/>
              </a:rPr>
              <a:t>ﺷﻮد ﻓﺎﻳﻞ ﻫﺎ ﻣﺴﺘﻘﻴﻤﺎ ﺣﺬف ﺷﻮﻧﺪ و ﺑﻪ ﺳﻄﻞ</a:t>
            </a:r>
            <a:r>
              <a:rPr lang="en-US" sz="2400" dirty="0">
                <a:cs typeface="B Yagut" panose="00000400000000000000" pitchFamily="2" charset="-78"/>
              </a:rPr>
              <a:t> </a:t>
            </a:r>
            <a:r>
              <a:rPr lang="fa-IR" sz="2400" dirty="0">
                <a:cs typeface="B Yagut" panose="00000400000000000000" pitchFamily="2" charset="-78"/>
              </a:rPr>
              <a:t>ﺑﺎزﻳﺎﻓﺖ ﻣﻨﺘﻘﻞ ﻧﮕﺮدﻧﺪ. </a:t>
            </a:r>
            <a:r>
              <a:rPr lang="fa-IR" sz="2400" dirty="0" smtClean="0">
                <a:cs typeface="B Yagut" panose="00000400000000000000" pitchFamily="2" charset="-78"/>
              </a:rPr>
              <a:t>ﺑﻬﺘﺮ </a:t>
            </a:r>
            <a:r>
              <a:rPr lang="fa-IR" sz="2400" dirty="0">
                <a:cs typeface="B Yagut" panose="00000400000000000000" pitchFamily="2" charset="-78"/>
              </a:rPr>
              <a:t>اﺳﺖ اﻳﻦ ﺣﺎﻟﺖ اﻧﺘﺨﺎب ﻧﺸﻮد، زﻳﺮا اﻣﻜﺎن ﺑﺎزﻳﺎﺑﻲ ﻓﺎﻳﻞ ﻫﺎ از ﺑﻴﻦ ﻣﻲ رود.</a:t>
            </a:r>
            <a:r>
              <a:rPr lang="en-US" sz="2400" dirty="0">
                <a:cs typeface="B Yagut" panose="00000400000000000000" pitchFamily="2" charset="-78"/>
              </a:rPr>
              <a:t> </a:t>
            </a:r>
            <a:endParaRPr lang="fa-IR" sz="2400" dirty="0">
              <a:cs typeface="B Yagut" panose="00000400000000000000" pitchFamily="2" charset="-78"/>
            </a:endParaRPr>
          </a:p>
          <a:p>
            <a:pPr algn="r" rtl="1"/>
            <a:r>
              <a:rPr lang="fa-IR" sz="2400" b="1" dirty="0" smtClean="0"/>
              <a:t>گزینه </a:t>
            </a:r>
            <a:r>
              <a:rPr lang="en-US" sz="2400" b="1" dirty="0"/>
              <a:t>Display delete confirmation dialog</a:t>
            </a:r>
            <a:r>
              <a:rPr lang="fa-IR" sz="2400" b="1" dirty="0"/>
              <a:t>  :</a:t>
            </a:r>
            <a:r>
              <a:rPr lang="en-US" sz="2400" dirty="0"/>
              <a:t> </a:t>
            </a:r>
            <a:r>
              <a:rPr lang="fa-IR" sz="2400" dirty="0" smtClean="0">
                <a:cs typeface="B Yagut" panose="00000400000000000000" pitchFamily="2" charset="-78"/>
              </a:rPr>
              <a:t>اﻧﺘﺨﺎب </a:t>
            </a:r>
            <a:r>
              <a:rPr lang="fa-IR" sz="2400" dirty="0">
                <a:cs typeface="B Yagut" panose="00000400000000000000" pitchFamily="2" charset="-78"/>
              </a:rPr>
              <a:t>اﻳﻦ ﮔﺰﻳﻨﻪ ﺑﺎﻋﺚ ﻧﻤﺎﻳﺶ ﻛﺎدر ﺗﺎﻳﻴﺪ ﺣﺬف ﻣﻲ ﮔﺮدد</a:t>
            </a:r>
            <a:r>
              <a:rPr lang="fa-IR" dirty="0">
                <a:cs typeface="B Yagut" panose="00000400000000000000" pitchFamily="2" charset="-78"/>
              </a:rPr>
              <a:t>.</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31016820"/>
      </p:ext>
    </p:extLst>
  </p:cSld>
  <p:clrMapOvr>
    <a:masterClrMapping/>
  </p:clrMapOvr>
  <mc:AlternateContent xmlns:mc="http://schemas.openxmlformats.org/markup-compatibility/2006" xmlns:p14="http://schemas.microsoft.com/office/powerpoint/2010/main">
    <mc:Choice Requires="p14">
      <p:transition spd="slow" p14:dur="2000" advTm="27942"/>
    </mc:Choice>
    <mc:Fallback xmlns="">
      <p:transition spd="slow" advTm="27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5" y="978987"/>
            <a:ext cx="8136904" cy="5474349"/>
          </a:xfrm>
        </p:spPr>
        <p:txBody>
          <a:bodyPr>
            <a:normAutofit/>
          </a:bodyPr>
          <a:lstStyle/>
          <a:p>
            <a:pPr algn="r" rtl="1"/>
            <a:r>
              <a:rPr lang="fa-IR" sz="2500" dirty="0" smtClean="0">
                <a:cs typeface="B Yagut" panose="00000400000000000000" pitchFamily="2" charset="-78"/>
              </a:rPr>
              <a:t>ﺑﺮاي </a:t>
            </a:r>
            <a:r>
              <a:rPr lang="fa-IR" sz="2500" dirty="0">
                <a:cs typeface="B Yagut" panose="00000400000000000000" pitchFamily="2" charset="-78"/>
              </a:rPr>
              <a:t>ﻧﻮﺷﺘﻦ (</a:t>
            </a:r>
            <a:r>
              <a:rPr lang="en-AU" sz="2500" dirty="0">
                <a:cs typeface="B Yagut" panose="00000400000000000000" pitchFamily="2" charset="-78"/>
              </a:rPr>
              <a:t> (Write </a:t>
            </a:r>
            <a:r>
              <a:rPr lang="fa-IR" sz="2500" dirty="0">
                <a:cs typeface="B Yagut" panose="00000400000000000000" pitchFamily="2" charset="-78"/>
              </a:rPr>
              <a:t>اﻃﻼﻋﺎت </a:t>
            </a:r>
            <a:r>
              <a:rPr lang="fa-IR" sz="2500" dirty="0" smtClean="0">
                <a:cs typeface="B Yagut" panose="00000400000000000000" pitchFamily="2" charset="-78"/>
              </a:rPr>
              <a:t>روي</a:t>
            </a:r>
            <a:r>
              <a:rPr lang="en-US" sz="2500" b="1" dirty="0"/>
              <a:t> CD</a:t>
            </a:r>
            <a:r>
              <a:rPr lang="en-AU" sz="2500" dirty="0" smtClean="0">
                <a:cs typeface="B Yagut" panose="00000400000000000000" pitchFamily="2" charset="-78"/>
              </a:rPr>
              <a:t> </a:t>
            </a:r>
            <a:r>
              <a:rPr lang="fa-IR" sz="2500" dirty="0" smtClean="0">
                <a:cs typeface="B Yagut" panose="00000400000000000000" pitchFamily="2" charset="-78"/>
              </a:rPr>
              <a:t>ﻳﺎ</a:t>
            </a:r>
            <a:r>
              <a:rPr lang="en-US" sz="2500" b="1" dirty="0" smtClean="0"/>
              <a:t>DVD</a:t>
            </a:r>
            <a:r>
              <a:rPr lang="fa-IR" sz="2500" b="1" dirty="0" smtClean="0"/>
              <a:t> </a:t>
            </a:r>
            <a:r>
              <a:rPr lang="en-AU" sz="2500" dirty="0" smtClean="0">
                <a:cs typeface="B Yagut" panose="00000400000000000000" pitchFamily="2" charset="-78"/>
              </a:rPr>
              <a:t>، </a:t>
            </a:r>
            <a:r>
              <a:rPr lang="fa-IR" sz="2500" dirty="0">
                <a:cs typeface="B Yagut" panose="00000400000000000000" pitchFamily="2" charset="-78"/>
              </a:rPr>
              <a:t>ﻧﻴﺎز ﺑﻪ </a:t>
            </a:r>
            <a:r>
              <a:rPr lang="fa-IR" sz="2500" dirty="0" smtClean="0">
                <a:cs typeface="B Yagut" panose="00000400000000000000" pitchFamily="2" charset="-78"/>
              </a:rPr>
              <a:t>د ﺳﺘﮕﺎه </a:t>
            </a:r>
            <a:r>
              <a:rPr lang="en-AU" sz="2500" dirty="0">
                <a:cs typeface="B Yagut" panose="00000400000000000000" pitchFamily="2" charset="-78"/>
              </a:rPr>
              <a:t>Writer </a:t>
            </a:r>
            <a:r>
              <a:rPr lang="fa-IR" sz="2500" dirty="0">
                <a:cs typeface="B Yagut" panose="00000400000000000000" pitchFamily="2" charset="-78"/>
              </a:rPr>
              <a:t>دارﻳﺪ</a:t>
            </a:r>
            <a:r>
              <a:rPr lang="fa-IR" sz="2500" dirty="0" smtClean="0">
                <a:cs typeface="B Yagut" panose="00000400000000000000" pitchFamily="2" charset="-78"/>
              </a:rPr>
              <a:t>.</a:t>
            </a:r>
          </a:p>
          <a:p>
            <a:pPr algn="r" rtl="1"/>
            <a:r>
              <a:rPr lang="fa-IR" sz="2500" dirty="0" smtClean="0">
                <a:cs typeface="B Yagut" panose="00000400000000000000" pitchFamily="2" charset="-78"/>
              </a:rPr>
              <a:t>ﺑﺮاي </a:t>
            </a:r>
            <a:r>
              <a:rPr lang="fa-IR" sz="2500" dirty="0">
                <a:cs typeface="B Yagut" panose="00000400000000000000" pitchFamily="2" charset="-78"/>
              </a:rPr>
              <a:t>ﺷﺮوع، ﺑﺎ در ﻧﻈﺮ ﮔﺮﻓﺘﻦ</a:t>
            </a:r>
            <a:r>
              <a:rPr lang="en-US" sz="2500" dirty="0">
                <a:cs typeface="B Yagut" panose="00000400000000000000" pitchFamily="2" charset="-78"/>
              </a:rPr>
              <a:t> </a:t>
            </a:r>
            <a:r>
              <a:rPr lang="fa-IR" sz="2500" dirty="0">
                <a:cs typeface="B Yagut" panose="00000400000000000000" pitchFamily="2" charset="-78"/>
              </a:rPr>
              <a:t>ﺣﺠﻢ اﻃﻼﻋﺎت، اﺑﺘﺪا ﻳﻚ </a:t>
            </a:r>
            <a:r>
              <a:rPr lang="en-US" sz="2500" b="1" dirty="0" smtClean="0"/>
              <a:t>CD</a:t>
            </a:r>
            <a:r>
              <a:rPr lang="en-AU" sz="2500" dirty="0" smtClean="0">
                <a:cs typeface="B Yagut" panose="00000400000000000000" pitchFamily="2" charset="-78"/>
              </a:rPr>
              <a:t> </a:t>
            </a:r>
            <a:r>
              <a:rPr lang="fa-IR" sz="2500" dirty="0">
                <a:cs typeface="B Yagut" panose="00000400000000000000" pitchFamily="2" charset="-78"/>
              </a:rPr>
              <a:t>ﻳﺎ</a:t>
            </a:r>
            <a:r>
              <a:rPr lang="en-US" sz="2500" b="1" dirty="0"/>
              <a:t>DVD</a:t>
            </a:r>
            <a:r>
              <a:rPr lang="fa-IR" sz="2500" b="1" dirty="0"/>
              <a:t> </a:t>
            </a:r>
            <a:r>
              <a:rPr lang="fa-IR" sz="2500" dirty="0" smtClean="0">
                <a:cs typeface="B Yagut" panose="00000400000000000000" pitchFamily="2" charset="-78"/>
              </a:rPr>
              <a:t>ﺧﺎم </a:t>
            </a:r>
            <a:r>
              <a:rPr lang="fa-IR" sz="2500" dirty="0">
                <a:cs typeface="B Yagut" panose="00000400000000000000" pitchFamily="2" charset="-78"/>
              </a:rPr>
              <a:t>را </a:t>
            </a:r>
            <a:r>
              <a:rPr lang="fa-IR" sz="2500" dirty="0" smtClean="0">
                <a:cs typeface="B Yagut" panose="00000400000000000000" pitchFamily="2" charset="-78"/>
              </a:rPr>
              <a:t>درون دﺳﺘﮕﺎه </a:t>
            </a:r>
            <a:r>
              <a:rPr lang="en-AU" sz="2500" dirty="0">
                <a:cs typeface="B Yagut" panose="00000400000000000000" pitchFamily="2" charset="-78"/>
              </a:rPr>
              <a:t>Writer </a:t>
            </a:r>
            <a:r>
              <a:rPr lang="fa-IR" sz="2500" dirty="0">
                <a:cs typeface="B Yagut" panose="00000400000000000000" pitchFamily="2" charset="-78"/>
              </a:rPr>
              <a:t>ﺧﻮد ﻗﺮار دﻫﻴﺪ</a:t>
            </a:r>
            <a:r>
              <a:rPr lang="fa-IR" sz="2500" dirty="0" smtClean="0">
                <a:cs typeface="B Yagut" panose="00000400000000000000" pitchFamily="2" charset="-78"/>
              </a:rPr>
              <a:t>.</a:t>
            </a:r>
          </a:p>
          <a:p>
            <a:pPr marL="0" indent="0" algn="r" rtl="1">
              <a:buNone/>
            </a:pPr>
            <a:r>
              <a:rPr lang="fa-IR" sz="2500" dirty="0" smtClean="0">
                <a:cs typeface="B Yagut" panose="00000400000000000000" pitchFamily="2" charset="-78"/>
              </a:rPr>
              <a:t> </a:t>
            </a:r>
            <a:r>
              <a:rPr lang="fa-IR" sz="2500" dirty="0">
                <a:cs typeface="B Yagut" panose="00000400000000000000" pitchFamily="2" charset="-78"/>
              </a:rPr>
              <a:t>ﺳﭙﺲ ﻳﻜﻲ از روش ﻫﺎي زﻳﺮ را اﺳﺘﻔﺎده ﻛﻨﻴﺪ:		</a:t>
            </a:r>
          </a:p>
          <a:p>
            <a:pPr marL="0" indent="0" algn="r" rtl="1">
              <a:buNone/>
            </a:pPr>
            <a:r>
              <a:rPr lang="fa-IR" sz="2500" dirty="0">
                <a:cs typeface="B Yagut" panose="00000400000000000000" pitchFamily="2" charset="-78"/>
              </a:rPr>
              <a:t>1</a:t>
            </a:r>
            <a:r>
              <a:rPr lang="fa-IR" sz="2500" dirty="0" smtClean="0">
                <a:cs typeface="B Yagut" panose="00000400000000000000" pitchFamily="2" charset="-78"/>
              </a:rPr>
              <a:t>- </a:t>
            </a:r>
            <a:r>
              <a:rPr lang="fa-IR" sz="2500" dirty="0">
                <a:cs typeface="B Yagut" panose="00000400000000000000" pitchFamily="2" charset="-78"/>
              </a:rPr>
              <a:t>ﺻﺒﺮ ﻛﻨﻴﺪ ﺗﺎ دﻳﺴﻚ ﺧﻮاﻧﺪه ﺷﻮد و ﭘﻨﺠﺮه اﺟﺮاي ﺧﻮدﻛﺎر </a:t>
            </a:r>
            <a:r>
              <a:rPr lang="fa-IR" sz="2500" dirty="0" smtClean="0">
                <a:cs typeface="B Yagut" panose="00000400000000000000" pitchFamily="2" charset="-78"/>
              </a:rPr>
              <a:t>آن                      </a:t>
            </a:r>
            <a:r>
              <a:rPr lang="fa-IR" sz="2500" dirty="0">
                <a:cs typeface="B Yagut" panose="00000400000000000000" pitchFamily="2" charset="-78"/>
              </a:rPr>
              <a:t>(</a:t>
            </a:r>
            <a:r>
              <a:rPr lang="en-AU" sz="2500" dirty="0">
                <a:cs typeface="B Yagut" panose="00000400000000000000" pitchFamily="2" charset="-78"/>
              </a:rPr>
              <a:t> </a:t>
            </a:r>
            <a:r>
              <a:rPr lang="en-AU" sz="2500" dirty="0" smtClean="0">
                <a:cs typeface="B Yagut" panose="00000400000000000000" pitchFamily="2" charset="-78"/>
              </a:rPr>
              <a:t>(</a:t>
            </a:r>
            <a:r>
              <a:rPr lang="en-US" sz="2500" dirty="0" smtClean="0"/>
              <a:t>AutoPlay </a:t>
            </a:r>
            <a:r>
              <a:rPr lang="fa-IR" sz="2500" dirty="0" smtClean="0">
                <a:cs typeface="B Yagut" panose="00000400000000000000" pitchFamily="2" charset="-78"/>
              </a:rPr>
              <a:t>ﻇﺎﻫﺮ </a:t>
            </a:r>
            <a:r>
              <a:rPr lang="fa-IR" sz="2500" dirty="0">
                <a:cs typeface="B Yagut" panose="00000400000000000000" pitchFamily="2" charset="-78"/>
              </a:rPr>
              <a:t>ﮔﺮدد (ﺷﻜﻞ ‏</a:t>
            </a:r>
            <a:r>
              <a:rPr lang="fa-IR" sz="2500" dirty="0" smtClean="0">
                <a:cs typeface="B Yagut" panose="00000400000000000000" pitchFamily="2" charset="-78"/>
              </a:rPr>
              <a:t>٣- 35) </a:t>
            </a:r>
            <a:r>
              <a:rPr lang="fa-IR" sz="2500" dirty="0">
                <a:cs typeface="B Yagut" panose="00000400000000000000" pitchFamily="2" charset="-78"/>
              </a:rPr>
              <a:t>ﺳﭙﺲ روي ﮔﺰﻳﻨﻪ </a:t>
            </a:r>
            <a:r>
              <a:rPr lang="en-US" sz="2500" dirty="0"/>
              <a:t>Burn files to disc </a:t>
            </a:r>
            <a:r>
              <a:rPr lang="fa-IR" sz="2500" dirty="0" smtClean="0"/>
              <a:t> </a:t>
            </a:r>
            <a:r>
              <a:rPr lang="fa-IR" sz="2500" dirty="0" smtClean="0">
                <a:cs typeface="B Yagut" panose="00000400000000000000" pitchFamily="2" charset="-78"/>
              </a:rPr>
              <a:t>ﻛﻠﻴﻚ ﻛﻨﻴﺪ.</a:t>
            </a:r>
          </a:p>
          <a:p>
            <a:pPr marL="0" indent="0" algn="r" rtl="1">
              <a:buNone/>
            </a:pPr>
            <a:r>
              <a:rPr lang="fa-IR" sz="2500" dirty="0" smtClean="0">
                <a:cs typeface="B Yagut" panose="00000400000000000000" pitchFamily="2" charset="-78"/>
              </a:rPr>
              <a:t>٢- </a:t>
            </a:r>
            <a:r>
              <a:rPr lang="fa-IR" sz="2500" dirty="0">
                <a:cs typeface="B Yagut" panose="00000400000000000000" pitchFamily="2" charset="-78"/>
              </a:rPr>
              <a:t>روي آﻳﻜﻦ دﻳﺴﻚ در ﭘﻨﺠﺮه</a:t>
            </a:r>
            <a:r>
              <a:rPr lang="en-AU" sz="2500" dirty="0" smtClean="0">
                <a:cs typeface="B Yagut" panose="00000400000000000000" pitchFamily="2" charset="-78"/>
              </a:rPr>
              <a:t>Comp</a:t>
            </a:r>
            <a:r>
              <a:rPr lang="en-US" sz="2500" dirty="0" smtClean="0">
                <a:cs typeface="B Yagut" panose="00000400000000000000" pitchFamily="2" charset="-78"/>
              </a:rPr>
              <a:t>u</a:t>
            </a:r>
            <a:r>
              <a:rPr lang="en-AU" sz="2500" dirty="0" err="1" smtClean="0">
                <a:cs typeface="B Yagut" panose="00000400000000000000" pitchFamily="2" charset="-78"/>
              </a:rPr>
              <a:t>ter</a:t>
            </a:r>
            <a:r>
              <a:rPr lang="en-AU" sz="2500" dirty="0">
                <a:cs typeface="B Yagut" panose="00000400000000000000" pitchFamily="2" charset="-78"/>
              </a:rPr>
              <a:t>، </a:t>
            </a:r>
            <a:r>
              <a:rPr lang="fa-IR" sz="2500" dirty="0">
                <a:cs typeface="B Yagut" panose="00000400000000000000" pitchFamily="2" charset="-78"/>
              </a:rPr>
              <a:t>داﺑﻞ ﻛﻠﻴﻚ </a:t>
            </a:r>
            <a:r>
              <a:rPr lang="fa-IR" sz="2500" dirty="0" smtClean="0">
                <a:cs typeface="B Yagut" panose="00000400000000000000" pitchFamily="2" charset="-78"/>
              </a:rPr>
              <a:t>ﻛﻨﻴﺪ.</a:t>
            </a:r>
          </a:p>
          <a:p>
            <a:pPr marL="0" indent="0" algn="r" rtl="1">
              <a:buNone/>
            </a:pPr>
            <a:r>
              <a:rPr lang="fa-IR" sz="2500" dirty="0" smtClean="0">
                <a:cs typeface="B Yagut" panose="00000400000000000000" pitchFamily="2" charset="-78"/>
              </a:rPr>
              <a:t>3- ﭘﺲ از اﻧﺘﺨﺎب ﻣﻮﺿﻮع ﻣﻮرد ﻧﻈﺮ، ﻛﻠﻴﻚ راﺳﺖ ﻛﺮده و از زﻳﺮﻣﻨﻮي </a:t>
            </a:r>
            <a:r>
              <a:rPr lang="en-US" sz="2500" dirty="0" smtClean="0"/>
              <a:t>Send to </a:t>
            </a:r>
            <a:r>
              <a:rPr lang="fa-IR" sz="2500" dirty="0" smtClean="0"/>
              <a:t> </a:t>
            </a:r>
            <a:r>
              <a:rPr lang="fa-IR" sz="2500" dirty="0" smtClean="0">
                <a:cs typeface="B Yagut" panose="00000400000000000000" pitchFamily="2" charset="-78"/>
              </a:rPr>
              <a:t>ﮔﺰﻳﻨﻪ </a:t>
            </a:r>
            <a:r>
              <a:rPr lang="en-US" sz="2500" dirty="0" smtClean="0"/>
              <a:t>DVD RW Drive </a:t>
            </a:r>
            <a:r>
              <a:rPr lang="fa-IR" sz="2500" dirty="0" smtClean="0">
                <a:cs typeface="B Yagut" panose="00000400000000000000" pitchFamily="2" charset="-78"/>
              </a:rPr>
              <a:t>را اﻧﺘﺨﺎب ﻛﻨﻴﺪ.</a:t>
            </a:r>
            <a:endParaRPr lang="en-US" sz="2500" dirty="0" smtClean="0">
              <a:cs typeface="B Yagut" panose="00000400000000000000" pitchFamily="2" charset="-78"/>
            </a:endParaRPr>
          </a:p>
          <a:p>
            <a:pPr algn="r" rtl="1"/>
            <a:endParaRPr lang="en-US" sz="2000" dirty="0">
              <a:cs typeface="B Yagut" panose="00000400000000000000" pitchFamily="2" charset="-78"/>
            </a:endParaRPr>
          </a:p>
          <a:p>
            <a:pPr algn="r" rtl="1"/>
            <a:endParaRPr lang="en-AU" sz="2000" dirty="0">
              <a:cs typeface="B Yagut" panose="00000400000000000000" pitchFamily="2" charset="-78"/>
            </a:endParaRPr>
          </a:p>
        </p:txBody>
      </p:sp>
      <p:sp>
        <p:nvSpPr>
          <p:cNvPr id="2" name="Rectangle 1"/>
          <p:cNvSpPr/>
          <p:nvPr/>
        </p:nvSpPr>
        <p:spPr>
          <a:xfrm>
            <a:off x="683569" y="314190"/>
            <a:ext cx="7776864" cy="584775"/>
          </a:xfrm>
          <a:prstGeom prst="rect">
            <a:avLst/>
          </a:prstGeom>
          <a:solidFill>
            <a:srgbClr val="92D050">
              <a:alpha val="9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algn="ctr" rtl="1">
              <a:spcBef>
                <a:spcPct val="0"/>
              </a:spcBef>
            </a:pPr>
            <a:r>
              <a:rPr lang="fa-IR" sz="3200" b="1" dirty="0">
                <a:solidFill>
                  <a:prstClr val="black"/>
                </a:solidFill>
                <a:cs typeface="B Yagut" panose="00000400000000000000" pitchFamily="2" charset="-78"/>
              </a:rPr>
              <a:t>20-ﻧﻮﺷﺘﻦ اﻃﻼﻋﺎت روي</a:t>
            </a:r>
            <a:r>
              <a:rPr lang="en-US" sz="3200" b="1" dirty="0">
                <a:solidFill>
                  <a:prstClr val="black"/>
                </a:solidFill>
                <a:cs typeface="B Yagut" panose="00000400000000000000" pitchFamily="2" charset="-78"/>
              </a:rPr>
              <a:t>CD</a:t>
            </a:r>
            <a:r>
              <a:rPr lang="fa-IR" sz="3200" b="1" dirty="0">
                <a:solidFill>
                  <a:prstClr val="black"/>
                </a:solidFill>
                <a:cs typeface="B Yagut" panose="00000400000000000000" pitchFamily="2" charset="-78"/>
              </a:rPr>
              <a:t> و</a:t>
            </a:r>
            <a:r>
              <a:rPr lang="en-US" sz="3200" b="1" dirty="0">
                <a:solidFill>
                  <a:prstClr val="black"/>
                </a:solidFill>
                <a:cs typeface="B Yagut" panose="00000400000000000000" pitchFamily="2" charset="-78"/>
              </a:rPr>
              <a:t>DVD</a:t>
            </a:r>
            <a:endParaRPr lang="fa-IR" sz="3200" b="1" dirty="0">
              <a:solidFill>
                <a:prstClr val="black"/>
              </a:solidFill>
              <a:cs typeface="B Yagut" panose="00000400000000000000" pitchFamily="2" charset="-78"/>
            </a:endParaRPr>
          </a:p>
        </p:txBody>
      </p:sp>
      <p:pic>
        <p:nvPicPr>
          <p:cNvPr id="21" name="Audio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74504723"/>
      </p:ext>
    </p:extLst>
  </p:cSld>
  <p:clrMapOvr>
    <a:masterClrMapping/>
  </p:clrMapOvr>
  <mc:AlternateContent xmlns:mc="http://schemas.openxmlformats.org/markup-compatibility/2006" xmlns:p14="http://schemas.microsoft.com/office/powerpoint/2010/main">
    <mc:Choice Requires="p14">
      <p:transition spd="slow" p14:dur="2000" advTm="56160"/>
    </mc:Choice>
    <mc:Fallback xmlns="">
      <p:transition spd="slow" advTm="56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7798" y="855683"/>
            <a:ext cx="7884368" cy="861774"/>
          </a:xfrm>
          <a:prstGeom prst="rect">
            <a:avLst/>
          </a:prstGeom>
        </p:spPr>
        <p:txBody>
          <a:bodyPr wrap="square">
            <a:spAutoFit/>
          </a:bodyPr>
          <a:lstStyle/>
          <a:p>
            <a:pPr marL="457200" indent="-457200" algn="just" rtl="1">
              <a:buFont typeface="Arial" panose="020B0604020202020204" pitchFamily="34" charset="0"/>
              <a:buChar char="•"/>
            </a:pPr>
            <a:r>
              <a:rPr lang="fa-IR" sz="2500" dirty="0" smtClean="0">
                <a:cs typeface="B Yagut" panose="00000400000000000000" pitchFamily="2" charset="-78"/>
              </a:rPr>
              <a:t>پنجره</a:t>
            </a:r>
            <a:r>
              <a:rPr lang="en-US" sz="2500" dirty="0" smtClean="0"/>
              <a:t>Burn a disc  </a:t>
            </a:r>
            <a:r>
              <a:rPr lang="fa-IR" sz="2500" dirty="0" smtClean="0"/>
              <a:t> </a:t>
            </a:r>
            <a:r>
              <a:rPr lang="ar-SA" sz="2500" dirty="0" smtClean="0">
                <a:cs typeface="B Yagut" panose="00000400000000000000" pitchFamily="2" charset="-78"/>
              </a:rPr>
              <a:t>ﻧﻤﺎﻳﺶ </a:t>
            </a:r>
            <a:r>
              <a:rPr lang="ar-SA" sz="2500" dirty="0">
                <a:cs typeface="B Yagut" panose="00000400000000000000" pitchFamily="2" charset="-78"/>
              </a:rPr>
              <a:t>داده ﻣﻲ ﺷﻮد </a:t>
            </a:r>
            <a:r>
              <a:rPr lang="fa-IR" sz="2500" dirty="0">
                <a:cs typeface="B Yagut" panose="00000400000000000000" pitchFamily="2" charset="-78"/>
              </a:rPr>
              <a:t>در </a:t>
            </a:r>
            <a:r>
              <a:rPr lang="fa-IR" sz="2500" dirty="0" smtClean="0">
                <a:cs typeface="B Yagut" panose="00000400000000000000" pitchFamily="2" charset="-78"/>
              </a:rPr>
              <a:t>ﻗﺴﻤﺖ  </a:t>
            </a:r>
            <a:r>
              <a:rPr lang="en-US" sz="2500" dirty="0" smtClean="0"/>
              <a:t>Disk Title</a:t>
            </a:r>
            <a:r>
              <a:rPr lang="fa-IR" sz="2500" dirty="0" smtClean="0"/>
              <a:t> </a:t>
            </a:r>
            <a:r>
              <a:rPr lang="en-US" sz="2500" dirty="0" smtClean="0">
                <a:cs typeface="B Yagut" panose="00000400000000000000" pitchFamily="2" charset="-78"/>
              </a:rPr>
              <a:t>، </a:t>
            </a:r>
            <a:r>
              <a:rPr lang="fa-IR" sz="2500" dirty="0">
                <a:cs typeface="B Yagut" panose="00000400000000000000" pitchFamily="2" charset="-78"/>
              </a:rPr>
              <a:t>ﻋﻨﻮان دﻟﺨﻮاﻫﻲ را ﺑﺮاي دﻳﺴﻚ</a:t>
            </a:r>
            <a:r>
              <a:rPr lang="en-US" sz="2500" dirty="0">
                <a:cs typeface="B Yagut" panose="00000400000000000000" pitchFamily="2" charset="-78"/>
              </a:rPr>
              <a:t> </a:t>
            </a:r>
            <a:r>
              <a:rPr lang="fa-IR" sz="2500" dirty="0">
                <a:cs typeface="B Yagut" panose="00000400000000000000" pitchFamily="2" charset="-78"/>
              </a:rPr>
              <a:t>اﻧﺘﺨﺎب ﻛﻨﻴﺪ</a:t>
            </a:r>
            <a:r>
              <a:rPr lang="fa-IR" sz="2500" dirty="0" smtClean="0">
                <a:cs typeface="B Yagut" panose="00000400000000000000" pitchFamily="2" charset="-78"/>
              </a:rPr>
              <a:t>.</a:t>
            </a:r>
            <a:endParaRPr lang="fa-IR" sz="2800" dirty="0">
              <a:cs typeface="B Yagut" panose="00000400000000000000" pitchFamily="2" charset="-78"/>
            </a:endParaRPr>
          </a:p>
        </p:txBody>
      </p:sp>
      <p:sp>
        <p:nvSpPr>
          <p:cNvPr id="6" name="Rectangle 5"/>
          <p:cNvSpPr/>
          <p:nvPr/>
        </p:nvSpPr>
        <p:spPr>
          <a:xfrm>
            <a:off x="1233500" y="5354024"/>
            <a:ext cx="2965877" cy="369332"/>
          </a:xfrm>
          <a:prstGeom prst="rect">
            <a:avLst/>
          </a:prstGeom>
        </p:spPr>
        <p:txBody>
          <a:bodyPr wrap="none">
            <a:spAutoFit/>
          </a:bodyPr>
          <a:lstStyle/>
          <a:p>
            <a:pPr algn="just" rtl="1"/>
            <a:r>
              <a:rPr lang="fa-IR" b="1" dirty="0">
                <a:cs typeface="B Yagut" panose="00000400000000000000" pitchFamily="2" charset="-78"/>
              </a:rPr>
              <a:t>ﺷﻜﻞ ‏٣ </a:t>
            </a:r>
            <a:r>
              <a:rPr lang="fa-IR" b="1" dirty="0" smtClean="0">
                <a:cs typeface="B Yagut" panose="00000400000000000000" pitchFamily="2" charset="-78"/>
              </a:rPr>
              <a:t>-35- </a:t>
            </a:r>
            <a:r>
              <a:rPr lang="ar-SA" b="1" dirty="0" smtClean="0">
                <a:cs typeface="B Yagut" panose="00000400000000000000" pitchFamily="2" charset="-78"/>
              </a:rPr>
              <a:t>ﭘﻨﺠﺮه </a:t>
            </a:r>
            <a:r>
              <a:rPr lang="ar-SA" b="1" dirty="0">
                <a:cs typeface="B Yagut" panose="00000400000000000000" pitchFamily="2" charset="-78"/>
              </a:rPr>
              <a:t>اﺟﺮاي ﺧﻮدﻛﺎر</a:t>
            </a:r>
            <a:endParaRPr lang="en-US" b="1" dirty="0">
              <a:cs typeface="B Yagut" panose="00000400000000000000" pitchFamily="2" charset="-78"/>
            </a:endParaRPr>
          </a:p>
        </p:txBody>
      </p:sp>
      <p:sp>
        <p:nvSpPr>
          <p:cNvPr id="9" name="Rectangle 8"/>
          <p:cNvSpPr/>
          <p:nvPr/>
        </p:nvSpPr>
        <p:spPr>
          <a:xfrm>
            <a:off x="4956958" y="5354387"/>
            <a:ext cx="3463697" cy="584775"/>
          </a:xfrm>
          <a:prstGeom prst="rect">
            <a:avLst/>
          </a:prstGeom>
        </p:spPr>
        <p:txBody>
          <a:bodyPr wrap="square">
            <a:spAutoFit/>
          </a:bodyPr>
          <a:lstStyle/>
          <a:p>
            <a:pPr algn="ctr" rtl="1"/>
            <a:r>
              <a:rPr lang="fa-IR" sz="1600" b="1" dirty="0"/>
              <a:t>ﺷﻜﻞ ‏</a:t>
            </a:r>
            <a:r>
              <a:rPr lang="fa-IR" sz="1600" b="1" dirty="0" smtClean="0"/>
              <a:t>٣- </a:t>
            </a:r>
            <a:r>
              <a:rPr lang="fa-IR" sz="1600" b="1" dirty="0" smtClean="0">
                <a:cs typeface="B Yagut" panose="00000400000000000000" pitchFamily="2" charset="-78"/>
              </a:rPr>
              <a:t>36- </a:t>
            </a:r>
            <a:r>
              <a:rPr lang="ar-SA" sz="1600" b="1" dirty="0" smtClean="0">
                <a:cs typeface="B Yagut" panose="00000400000000000000" pitchFamily="2" charset="-78"/>
              </a:rPr>
              <a:t>ﻛﺎدر </a:t>
            </a:r>
            <a:r>
              <a:rPr lang="ar-SA" sz="1600" b="1" dirty="0" smtClean="0"/>
              <a:t>اﻧﺘﺨﺎب </a:t>
            </a:r>
            <a:r>
              <a:rPr lang="ar-SA" sz="1600" b="1" dirty="0"/>
              <a:t>روش راﻳﺖ اﻃﻼﻋﺎت </a:t>
            </a:r>
            <a:r>
              <a:rPr lang="ar-SA" sz="1600" b="1" dirty="0" smtClean="0"/>
              <a:t>روي</a:t>
            </a:r>
            <a:r>
              <a:rPr lang="en-US" sz="1600" b="1" dirty="0" smtClean="0"/>
              <a:t>CD/DVD</a:t>
            </a:r>
            <a:r>
              <a:rPr lang="ar-SA" sz="1600" b="1" dirty="0" smtClean="0"/>
              <a:t> </a:t>
            </a:r>
            <a:endParaRPr lang="en-US" sz="1600" b="1" dirty="0">
              <a:cs typeface="B Yagut" panose="00000400000000000000" pitchFamily="2" charset="-78"/>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3" y="2420888"/>
            <a:ext cx="3334900" cy="27717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9787" y="2420888"/>
            <a:ext cx="3714750" cy="27717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33456900"/>
      </p:ext>
    </p:extLst>
  </p:cSld>
  <p:clrMapOvr>
    <a:masterClrMapping/>
  </p:clrMapOvr>
  <mc:AlternateContent xmlns:mc="http://schemas.openxmlformats.org/markup-compatibility/2006" xmlns:p14="http://schemas.microsoft.com/office/powerpoint/2010/main">
    <mc:Choice Requires="p14">
      <p:transition spd="slow" p14:dur="2000" advTm="12120"/>
    </mc:Choice>
    <mc:Fallback xmlns="">
      <p:transition spd="slow" advTm="12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1052736"/>
            <a:ext cx="7649422" cy="2400657"/>
          </a:xfrm>
          <a:prstGeom prst="rect">
            <a:avLst/>
          </a:prstGeom>
        </p:spPr>
        <p:txBody>
          <a:bodyPr wrap="square">
            <a:spAutoFit/>
          </a:bodyPr>
          <a:lstStyle/>
          <a:p>
            <a:pPr marL="457200" indent="-457200" algn="just" rtl="1">
              <a:buFont typeface="Wingdings" panose="05000000000000000000" pitchFamily="2" charset="2"/>
              <a:buChar char="§"/>
            </a:pPr>
            <a:r>
              <a:rPr lang="en-US" sz="2500" dirty="0" smtClean="0">
                <a:cs typeface="B Yagut" panose="00000400000000000000" pitchFamily="2" charset="-78"/>
              </a:rPr>
              <a:t> </a:t>
            </a:r>
            <a:r>
              <a:rPr lang="fa-IR" sz="2500" dirty="0" smtClean="0">
                <a:cs typeface="B Yagut" panose="00000400000000000000" pitchFamily="2" charset="-78"/>
              </a:rPr>
              <a:t>ﮔﺰﻳﻨﻪ</a:t>
            </a:r>
            <a:r>
              <a:rPr lang="en-US" sz="2500" dirty="0" smtClean="0">
                <a:cs typeface="B Yagut" panose="00000400000000000000" pitchFamily="2" charset="-78"/>
              </a:rPr>
              <a:t>:</a:t>
            </a:r>
            <a:r>
              <a:rPr lang="en-US" sz="2500" b="1" dirty="0" smtClean="0"/>
              <a:t>Like a USB Flash Drive</a:t>
            </a:r>
            <a:endParaRPr lang="fa-IR" sz="2500" b="1" dirty="0" smtClean="0"/>
          </a:p>
          <a:p>
            <a:pPr algn="just" rtl="1"/>
            <a:r>
              <a:rPr lang="fa-IR" sz="2500" b="1" dirty="0" smtClean="0"/>
              <a:t>    </a:t>
            </a:r>
            <a:r>
              <a:rPr lang="fa-IR" sz="2500" dirty="0" smtClean="0">
                <a:cs typeface="B Yagut" panose="00000400000000000000" pitchFamily="2" charset="-78"/>
              </a:rPr>
              <a:t>ﺑﺎ اﻧﺘﺨﺎب اﻳﻦ ﮔﺰﻳﻨﻪ، ﺑﻌﺪ از راﻳﺖ اﻃﻼﻋﺎت ﻣﻲ ﺗﻮاﻧﻴﺪ اﻗﺪام ﺑﻪ ﺣﺬف</a:t>
            </a:r>
          </a:p>
          <a:p>
            <a:pPr algn="just" rtl="1"/>
            <a:r>
              <a:rPr lang="fa-IR" sz="2500" dirty="0">
                <a:cs typeface="B Yagut" panose="00000400000000000000" pitchFamily="2" charset="-78"/>
              </a:rPr>
              <a:t> </a:t>
            </a:r>
            <a:r>
              <a:rPr lang="fa-IR" sz="2500" dirty="0" smtClean="0">
                <a:cs typeface="B Yagut" panose="00000400000000000000" pitchFamily="2" charset="-78"/>
              </a:rPr>
              <a:t>   یا اضافهﻛﺮدن ﻓﺎﻳﻞ ﻫﺎ و راﻳﺖ ﻣﺠﺪد ﺑﺮ روي دﻳﺴﻚ ﻧﻤﺎﻳﻴﺪ. </a:t>
            </a:r>
          </a:p>
          <a:p>
            <a:pPr algn="just" rtl="1"/>
            <a:endParaRPr lang="fa-IR" sz="2500" dirty="0" smtClean="0">
              <a:cs typeface="B Yagut" panose="00000400000000000000" pitchFamily="2" charset="-78"/>
            </a:endParaRPr>
          </a:p>
          <a:p>
            <a:pPr marL="457200" indent="-457200" algn="just" rtl="1">
              <a:buFont typeface="Wingdings" panose="05000000000000000000" pitchFamily="2" charset="2"/>
              <a:buChar char="Ø"/>
            </a:pPr>
            <a:r>
              <a:rPr lang="fa-IR" sz="2500" dirty="0" smtClean="0">
                <a:cs typeface="B Yagut" panose="00000400000000000000" pitchFamily="2" charset="-78"/>
              </a:rPr>
              <a:t>ﺗﻮﺟﻪ ﻛﻨﻴﺪ ﻛﻪ ﺑﺎ ﺣﺬف ﻳﻚ ﻓﺎﻳﻞ از دﻳﺴﻚ راﻳﺖ ﺷﺪه، ﻓﻀﺎي اﺷﻐﺎل ﺷﺪه آن آزاد ﻧﻤﻲ ﺷﻮد.</a:t>
            </a:r>
            <a:endParaRPr lang="fa-IR" sz="2500" dirty="0"/>
          </a:p>
        </p:txBody>
      </p:sp>
      <p:sp>
        <p:nvSpPr>
          <p:cNvPr id="3" name="Rectangle 2"/>
          <p:cNvSpPr/>
          <p:nvPr/>
        </p:nvSpPr>
        <p:spPr>
          <a:xfrm>
            <a:off x="4041386" y="376112"/>
            <a:ext cx="4214615" cy="477054"/>
          </a:xfrm>
          <a:prstGeom prst="rect">
            <a:avLst/>
          </a:prstGeom>
        </p:spPr>
        <p:txBody>
          <a:bodyPr wrap="none">
            <a:spAutoFit/>
          </a:bodyPr>
          <a:lstStyle/>
          <a:p>
            <a:pPr algn="just" rtl="1"/>
            <a:r>
              <a:rPr lang="fa-IR" sz="2500" dirty="0">
                <a:cs typeface="B Yagut" panose="00000400000000000000" pitchFamily="2" charset="-78"/>
              </a:rPr>
              <a:t>دو روش ﻧﻮﺷﺘﻦ اﻃﻼﻋﺎت وﺟﻮد دارد:</a:t>
            </a:r>
          </a:p>
        </p:txBody>
      </p:sp>
      <p:sp>
        <p:nvSpPr>
          <p:cNvPr id="4" name="Rectangle 3"/>
          <p:cNvSpPr/>
          <p:nvPr/>
        </p:nvSpPr>
        <p:spPr>
          <a:xfrm>
            <a:off x="514512" y="3789040"/>
            <a:ext cx="8064388" cy="2400657"/>
          </a:xfrm>
          <a:prstGeom prst="rect">
            <a:avLst/>
          </a:prstGeom>
        </p:spPr>
        <p:txBody>
          <a:bodyPr wrap="square">
            <a:spAutoFit/>
          </a:bodyPr>
          <a:lstStyle/>
          <a:p>
            <a:pPr marL="342900" indent="-342900" algn="just" rtl="1">
              <a:buFont typeface="Wingdings" panose="05000000000000000000" pitchFamily="2" charset="2"/>
              <a:buChar char="§"/>
            </a:pPr>
            <a:r>
              <a:rPr lang="fa-IR" sz="2500" dirty="0" smtClean="0">
                <a:cs typeface="B Yagut" panose="00000400000000000000" pitchFamily="2" charset="-78"/>
              </a:rPr>
              <a:t>ﮔﺰﻳﻨﻪ</a:t>
            </a:r>
            <a:r>
              <a:rPr lang="en-US" sz="2500" dirty="0">
                <a:cs typeface="B Yagut" panose="00000400000000000000" pitchFamily="2" charset="-78"/>
              </a:rPr>
              <a:t>:</a:t>
            </a:r>
            <a:r>
              <a:rPr lang="en-US" sz="2500" b="1" dirty="0"/>
              <a:t>Write a CD/DVD Player</a:t>
            </a:r>
            <a:r>
              <a:rPr lang="fa-IR" sz="2500" b="1" dirty="0"/>
              <a:t> </a:t>
            </a:r>
          </a:p>
          <a:p>
            <a:pPr algn="just" rtl="1"/>
            <a:r>
              <a:rPr lang="fa-IR" sz="2500" dirty="0" smtClean="0">
                <a:cs typeface="B Yagut" panose="00000400000000000000" pitchFamily="2" charset="-78"/>
              </a:rPr>
              <a:t>    در </a:t>
            </a:r>
            <a:r>
              <a:rPr lang="fa-IR" sz="2500" dirty="0">
                <a:cs typeface="B Yagut" panose="00000400000000000000" pitchFamily="2" charset="-78"/>
              </a:rPr>
              <a:t>اﻳﻦ ﺣﺎﻟﺖ، ﺑﻌﺪ از راﻳﺖ اﻃﻼﻋﺎت روي دﻳﺴﻚ، ﻧﻤﻲ </a:t>
            </a:r>
            <a:r>
              <a:rPr lang="fa-IR" sz="2500" dirty="0" smtClean="0">
                <a:cs typeface="B Yagut" panose="00000400000000000000" pitchFamily="2" charset="-78"/>
              </a:rPr>
              <a:t>ﺗﻮاﻧﻴﺪ ﻓﺎﻳﻞ </a:t>
            </a:r>
            <a:r>
              <a:rPr lang="fa-IR" sz="2500" dirty="0">
                <a:cs typeface="B Yagut" panose="00000400000000000000" pitchFamily="2" charset="-78"/>
              </a:rPr>
              <a:t>ﻫﺎي </a:t>
            </a:r>
            <a:endParaRPr lang="fa-IR" sz="2500" dirty="0" smtClean="0">
              <a:cs typeface="B Yagut" panose="00000400000000000000" pitchFamily="2" charset="-78"/>
            </a:endParaRPr>
          </a:p>
          <a:p>
            <a:pPr algn="just" rtl="1"/>
            <a:r>
              <a:rPr lang="fa-IR" sz="2500" dirty="0">
                <a:cs typeface="B Yagut" panose="00000400000000000000" pitchFamily="2" charset="-78"/>
              </a:rPr>
              <a:t> </a:t>
            </a:r>
            <a:r>
              <a:rPr lang="fa-IR" sz="2500" dirty="0" smtClean="0">
                <a:cs typeface="B Yagut" panose="00000400000000000000" pitchFamily="2" charset="-78"/>
              </a:rPr>
              <a:t>   ﺟﺪﻳﺪي </a:t>
            </a:r>
            <a:r>
              <a:rPr lang="fa-IR" sz="2500" dirty="0">
                <a:cs typeface="B Yagut" panose="00000400000000000000" pitchFamily="2" charset="-78"/>
              </a:rPr>
              <a:t>را </a:t>
            </a:r>
            <a:r>
              <a:rPr lang="fa-IR" sz="2500" dirty="0" smtClean="0">
                <a:cs typeface="B Yagut" panose="00000400000000000000" pitchFamily="2" charset="-78"/>
              </a:rPr>
              <a:t>روي </a:t>
            </a:r>
            <a:r>
              <a:rPr lang="en-US" sz="2500" dirty="0" smtClean="0">
                <a:cs typeface="B Yagut" panose="00000400000000000000" pitchFamily="2" charset="-78"/>
              </a:rPr>
              <a:t> </a:t>
            </a:r>
            <a:r>
              <a:rPr lang="en-US" sz="2500" dirty="0" smtClean="0"/>
              <a:t>CD</a:t>
            </a:r>
            <a:r>
              <a:rPr lang="en-AU" sz="2500" dirty="0" smtClean="0">
                <a:cs typeface="B Yagut" panose="00000400000000000000" pitchFamily="2" charset="-78"/>
              </a:rPr>
              <a:t> </a:t>
            </a:r>
            <a:r>
              <a:rPr lang="fa-IR" sz="2500" dirty="0">
                <a:cs typeface="B Yagut" panose="00000400000000000000" pitchFamily="2" charset="-78"/>
              </a:rPr>
              <a:t>ﻳﺎ </a:t>
            </a:r>
            <a:r>
              <a:rPr lang="en-US" sz="2500" dirty="0" smtClean="0"/>
              <a:t>DVD</a:t>
            </a:r>
            <a:r>
              <a:rPr lang="en-AU" sz="2500" dirty="0" smtClean="0">
                <a:cs typeface="B Yagut" panose="00000400000000000000" pitchFamily="2" charset="-78"/>
              </a:rPr>
              <a:t>  </a:t>
            </a:r>
            <a:r>
              <a:rPr lang="fa-IR" sz="2500" dirty="0" smtClean="0">
                <a:cs typeface="B Yagut" panose="00000400000000000000" pitchFamily="2" charset="-78"/>
              </a:rPr>
              <a:t> مورد </a:t>
            </a:r>
            <a:r>
              <a:rPr lang="fa-IR" sz="2500" dirty="0">
                <a:cs typeface="B Yagut" panose="00000400000000000000" pitchFamily="2" charset="-78"/>
              </a:rPr>
              <a:t>ﻧﻈﺮ </a:t>
            </a:r>
            <a:r>
              <a:rPr lang="fa-IR" sz="2500" dirty="0" smtClean="0">
                <a:cs typeface="B Yagut" panose="00000400000000000000" pitchFamily="2" charset="-78"/>
              </a:rPr>
              <a:t>اﺿﺎﻓﻪ  </a:t>
            </a:r>
            <a:r>
              <a:rPr lang="fa-IR" sz="2500" dirty="0">
                <a:cs typeface="B Yagut" panose="00000400000000000000" pitchFamily="2" charset="-78"/>
              </a:rPr>
              <a:t>ﻛﻨﻴﺪ</a:t>
            </a:r>
            <a:r>
              <a:rPr lang="fa-IR" sz="2500" dirty="0" smtClean="0">
                <a:cs typeface="B Yagut" panose="00000400000000000000" pitchFamily="2" charset="-78"/>
              </a:rPr>
              <a:t>.</a:t>
            </a:r>
          </a:p>
          <a:p>
            <a:pPr marL="457200" indent="-457200" algn="just" rtl="1">
              <a:buFont typeface="Arial" panose="020B0604020202020204" pitchFamily="34" charset="0"/>
              <a:buChar char="•"/>
            </a:pPr>
            <a:endParaRPr lang="fa-IR" sz="2500" dirty="0" smtClean="0">
              <a:cs typeface="B Yagut" panose="00000400000000000000" pitchFamily="2" charset="-78"/>
            </a:endParaRPr>
          </a:p>
          <a:p>
            <a:pPr marL="457200" indent="-457200" algn="just" rtl="1">
              <a:buFont typeface="Wingdings" panose="05000000000000000000" pitchFamily="2" charset="2"/>
              <a:buChar char="§"/>
            </a:pPr>
            <a:r>
              <a:rPr lang="fa-IR" sz="2500" dirty="0">
                <a:cs typeface="B Yagut" panose="00000400000000000000" pitchFamily="2" charset="-78"/>
              </a:rPr>
              <a:t>ﺑﻌﺪ از اﻧﺘﺨﺎب ﮔﺰﻳﻨﻪ ﻣﻮرد ﻧﻈﺮ ﺧﻮد ﺑﺮ روي دﻛﻤﻪ </a:t>
            </a:r>
            <a:r>
              <a:rPr lang="en-US" sz="2500" dirty="0"/>
              <a:t>Next</a:t>
            </a:r>
            <a:r>
              <a:rPr lang="en-AU" sz="2500" dirty="0">
                <a:cs typeface="B Yagut" panose="00000400000000000000" pitchFamily="2" charset="-78"/>
              </a:rPr>
              <a:t> </a:t>
            </a:r>
            <a:r>
              <a:rPr lang="fa-IR" sz="2500" dirty="0">
                <a:cs typeface="B Yagut" panose="00000400000000000000" pitchFamily="2" charset="-78"/>
              </a:rPr>
              <a:t>ﻛﻠﻴﻚ ﻛﻨﻴﺪ.</a:t>
            </a:r>
          </a:p>
          <a:p>
            <a:pPr marL="457200" indent="-457200" algn="just" rtl="1">
              <a:buFont typeface="Arial" panose="020B0604020202020204" pitchFamily="34" charset="0"/>
              <a:buChar char="•"/>
            </a:pPr>
            <a:endParaRPr lang="fa-IR" sz="2500" dirty="0" smtClean="0">
              <a:cs typeface="B Yagut" panose="00000400000000000000" pitchFamily="2" charset="-78"/>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571394"/>
      </p:ext>
    </p:extLst>
  </p:cSld>
  <p:clrMapOvr>
    <a:masterClrMapping/>
  </p:clrMapOvr>
  <mc:AlternateContent xmlns:mc="http://schemas.openxmlformats.org/markup-compatibility/2006" xmlns:p14="http://schemas.microsoft.com/office/powerpoint/2010/main">
    <mc:Choice Requires="p14">
      <p:transition spd="slow" p14:dur="2000" advTm="43051"/>
    </mc:Choice>
    <mc:Fallback xmlns="">
      <p:transition spd="slow" advTm="43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620688"/>
            <a:ext cx="8532440" cy="5616624"/>
          </a:xfrm>
        </p:spPr>
        <p:txBody>
          <a:bodyPr>
            <a:noAutofit/>
          </a:bodyPr>
          <a:lstStyle/>
          <a:p>
            <a:pPr algn="just" rtl="1">
              <a:buFont typeface="Wingdings" panose="05000000000000000000" pitchFamily="2" charset="2"/>
              <a:buChar char="ü"/>
            </a:pPr>
            <a:r>
              <a:rPr lang="fa-IR" sz="2500" dirty="0" smtClean="0">
                <a:cs typeface="B Yagut" panose="00000400000000000000" pitchFamily="2" charset="-78"/>
              </a:rPr>
              <a:t>اﮔﺮ </a:t>
            </a:r>
            <a:r>
              <a:rPr lang="fa-IR" sz="2500" dirty="0">
                <a:cs typeface="B Yagut" panose="00000400000000000000" pitchFamily="2" charset="-78"/>
              </a:rPr>
              <a:t>ﮔﺰﻳﻨﻪ </a:t>
            </a:r>
            <a:r>
              <a:rPr lang="en-US" sz="2500" dirty="0"/>
              <a:t>Like a USB Flash Drive</a:t>
            </a:r>
            <a:r>
              <a:rPr lang="fa-IR" sz="2500" dirty="0">
                <a:cs typeface="B Yagut" panose="00000400000000000000" pitchFamily="2" charset="-78"/>
              </a:rPr>
              <a:t>را اﻧﺘﺨﺎب ﻛﺮده ﺑﺎﺷﻴﺪ، </a:t>
            </a:r>
            <a:r>
              <a:rPr lang="fa-IR" sz="2500" dirty="0" smtClean="0">
                <a:cs typeface="B Yagut" panose="00000400000000000000" pitchFamily="2" charset="-78"/>
              </a:rPr>
              <a:t>ﺑﺎ ﻛﭙﻲ </a:t>
            </a:r>
            <a:r>
              <a:rPr lang="fa-IR" sz="2500" dirty="0">
                <a:cs typeface="B Yagut" panose="00000400000000000000" pitchFamily="2" charset="-78"/>
              </a:rPr>
              <a:t>ﻛﺮدن ﻓﺎﻳﻞ ﻫﺎ ﺑﻪ دراﻳﻮي ﻛﻪ در آن دﻳﺴﻚ ﺧﺎم وﺟﻮد دارد </a:t>
            </a:r>
            <a:r>
              <a:rPr lang="fa-IR" sz="2500" dirty="0" smtClean="0">
                <a:cs typeface="B Yagut" panose="00000400000000000000" pitchFamily="2" charset="-78"/>
              </a:rPr>
              <a:t>ﻳﺎﺑﺎ </a:t>
            </a:r>
            <a:r>
              <a:rPr lang="fa-IR" sz="2500" dirty="0">
                <a:cs typeface="B Yagut" panose="00000400000000000000" pitchFamily="2" charset="-78"/>
              </a:rPr>
              <a:t>درگ ﻛﺮدن ﻓﺎﻳﻞ ﻫﺎ ﺑﻪ دﻳﺴﻚ ﺧﺎم، ﻓﺎﻳﻞ ﻫﺎي ﻣﻮرد </a:t>
            </a:r>
            <a:r>
              <a:rPr lang="fa-IR" sz="2500" dirty="0" smtClean="0">
                <a:cs typeface="B Yagut" panose="00000400000000000000" pitchFamily="2" charset="-78"/>
              </a:rPr>
              <a:t>ﻧﻈﺮﺑﻪ ﻃﻮر </a:t>
            </a:r>
            <a:r>
              <a:rPr lang="fa-IR" sz="2500" dirty="0">
                <a:cs typeface="B Yagut" panose="00000400000000000000" pitchFamily="2" charset="-78"/>
              </a:rPr>
              <a:t>ﺧﻮدﻛﺎر ﺑﺮ روي دﻳﺴﻚ راﻳﺖ </a:t>
            </a:r>
            <a:endParaRPr lang="fa-IR" sz="2500" dirty="0" smtClean="0">
              <a:cs typeface="B Yagut" panose="00000400000000000000" pitchFamily="2" charset="-78"/>
            </a:endParaRPr>
          </a:p>
          <a:p>
            <a:pPr marL="0" indent="0" algn="just" rtl="1">
              <a:buNone/>
            </a:pPr>
            <a:r>
              <a:rPr lang="fa-IR" sz="2500" dirty="0">
                <a:cs typeface="B Yagut" panose="00000400000000000000" pitchFamily="2" charset="-78"/>
              </a:rPr>
              <a:t> </a:t>
            </a:r>
            <a:r>
              <a:rPr lang="fa-IR" sz="2500" dirty="0" smtClean="0">
                <a:cs typeface="B Yagut" panose="00000400000000000000" pitchFamily="2" charset="-78"/>
              </a:rPr>
              <a:t>   ﻣﻲ </a:t>
            </a:r>
            <a:r>
              <a:rPr lang="fa-IR" sz="2500" dirty="0">
                <a:cs typeface="B Yagut" panose="00000400000000000000" pitchFamily="2" charset="-78"/>
              </a:rPr>
              <a:t>ﺷﻮﻧﺪ. </a:t>
            </a:r>
            <a:endParaRPr lang="fa-IR" sz="2500" dirty="0"/>
          </a:p>
          <a:p>
            <a:pPr algn="just" rtl="1"/>
            <a:r>
              <a:rPr lang="fa-IR" sz="2500" dirty="0" smtClean="0">
                <a:cs typeface="B Yagut" panose="00000400000000000000" pitchFamily="2" charset="-78"/>
              </a:rPr>
              <a:t>در </a:t>
            </a:r>
            <a:r>
              <a:rPr lang="fa-IR" sz="2500" dirty="0">
                <a:cs typeface="B Yagut" panose="00000400000000000000" pitchFamily="2" charset="-78"/>
              </a:rPr>
              <a:t>ﭘﺎﻳﺎن ﺑﺮاي اﺳﺘﻔﺎده از دﻳﺴﻚ راﻳﺖ ﺷﺪه ﺑﺮ روي ﺳﺎﻳﺮ ﺳﻴﺴﺘﻢ ﻫﺎ، روي ﮔﺰﻳﻨﻪ </a:t>
            </a:r>
            <a:r>
              <a:rPr lang="en-AU" sz="2500" dirty="0">
                <a:cs typeface="B Yagut" panose="00000400000000000000" pitchFamily="2" charset="-78"/>
              </a:rPr>
              <a:t>Close session </a:t>
            </a:r>
            <a:r>
              <a:rPr lang="fa-IR" sz="2500" dirty="0">
                <a:cs typeface="B Yagut" panose="00000400000000000000" pitchFamily="2" charset="-78"/>
              </a:rPr>
              <a:t>در ﻧﻮار اﺑﺰار ﻛﻠﻴﻚ ﻛﻨﻴﺪ (ﺷﻜﻞ‏</a:t>
            </a:r>
            <a:r>
              <a:rPr lang="fa-IR" sz="2500" dirty="0" smtClean="0">
                <a:cs typeface="B Yagut" panose="00000400000000000000" pitchFamily="2" charset="-78"/>
              </a:rPr>
              <a:t>٣-37)</a:t>
            </a:r>
          </a:p>
          <a:p>
            <a:pPr algn="just" rtl="1"/>
            <a:endParaRPr lang="fa-IR" sz="2500" dirty="0">
              <a:cs typeface="B Yagut" panose="00000400000000000000" pitchFamily="2" charset="-78"/>
            </a:endParaRPr>
          </a:p>
          <a:p>
            <a:pPr algn="just" rtl="1"/>
            <a:endParaRPr lang="fa-IR" sz="2500" dirty="0" smtClean="0">
              <a:cs typeface="B Yagut" panose="00000400000000000000" pitchFamily="2" charset="-78"/>
            </a:endParaRPr>
          </a:p>
          <a:p>
            <a:pPr algn="just" rtl="1"/>
            <a:endParaRPr lang="fa-IR" sz="2500" dirty="0" smtClean="0">
              <a:cs typeface="B Yagut" panose="00000400000000000000" pitchFamily="2" charset="-78"/>
            </a:endParaRPr>
          </a:p>
          <a:p>
            <a:pPr algn="just" rtl="1"/>
            <a:endParaRPr lang="fa-IR" sz="2500" dirty="0" smtClean="0">
              <a:cs typeface="B Yagut" panose="00000400000000000000" pitchFamily="2" charset="-78"/>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945" y="3196950"/>
            <a:ext cx="3583436" cy="31618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4572000" y="5457849"/>
            <a:ext cx="3451651" cy="615553"/>
          </a:xfrm>
          <a:prstGeom prst="rect">
            <a:avLst/>
          </a:prstGeom>
        </p:spPr>
        <p:txBody>
          <a:bodyPr wrap="none">
            <a:spAutoFit/>
          </a:bodyPr>
          <a:lstStyle/>
          <a:p>
            <a:pPr algn="just" rtl="1"/>
            <a:r>
              <a:rPr lang="fa-IR" sz="1600" b="1" dirty="0">
                <a:cs typeface="B Yagut" panose="00000400000000000000" pitchFamily="2" charset="-78"/>
              </a:rPr>
              <a:t>ﺷﻜﻞ ‏</a:t>
            </a:r>
            <a:r>
              <a:rPr lang="fa-IR" sz="1600" b="1" dirty="0" smtClean="0">
                <a:cs typeface="B Yagut" panose="00000400000000000000" pitchFamily="2" charset="-78"/>
              </a:rPr>
              <a:t>٣-37- </a:t>
            </a:r>
            <a:r>
              <a:rPr lang="ar-SA" sz="1600" b="1" dirty="0" smtClean="0">
                <a:cs typeface="B Yagut" panose="00000400000000000000" pitchFamily="2" charset="-78"/>
              </a:rPr>
              <a:t>ﺧﺎﺗﻤﻪ راﻳﺖ </a:t>
            </a:r>
            <a:r>
              <a:rPr lang="ar-SA" sz="1600" b="1" dirty="0">
                <a:cs typeface="B Yagut" panose="00000400000000000000" pitchFamily="2" charset="-78"/>
              </a:rPr>
              <a:t>دﻳﺴﻚ در ﺣﺎﻟﺖ </a:t>
            </a:r>
            <a:r>
              <a:rPr lang="en-US" sz="1600" b="1" dirty="0">
                <a:cs typeface="B Yagut" panose="00000400000000000000" pitchFamily="2" charset="-78"/>
              </a:rPr>
              <a:t>U</a:t>
            </a:r>
            <a:r>
              <a:rPr lang="en-US" sz="1600" b="1" dirty="0"/>
              <a:t>SB</a:t>
            </a:r>
            <a:endParaRPr lang="en-AU" dirty="0"/>
          </a:p>
          <a:p>
            <a:pPr algn="just" rtl="1"/>
            <a:endParaRPr lang="en-US" dirty="0">
              <a:cs typeface="B Yagut" panose="00000400000000000000" pitchFamily="2" charset="-78"/>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16240693"/>
      </p:ext>
    </p:extLst>
  </p:cSld>
  <p:clrMapOvr>
    <a:masterClrMapping/>
  </p:clrMapOvr>
  <mc:AlternateContent xmlns:mc="http://schemas.openxmlformats.org/markup-compatibility/2006" xmlns:p14="http://schemas.microsoft.com/office/powerpoint/2010/main">
    <mc:Choice Requires="p14">
      <p:transition spd="slow" p14:dur="2000" advTm="31160"/>
    </mc:Choice>
    <mc:Fallback xmlns="">
      <p:transition spd="slow" advTm="31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r" rtl="1">
              <a:buNone/>
            </a:pPr>
            <a:r>
              <a:rPr lang="fa-IR" sz="2000" b="1" dirty="0" smtClean="0">
                <a:solidFill>
                  <a:prstClr val="black"/>
                </a:solidFill>
                <a:cs typeface="B Yagut" pitchFamily="2" charset="-78"/>
              </a:rPr>
              <a:t>14- </a:t>
            </a:r>
            <a:r>
              <a:rPr lang="ar-SA" sz="2000" b="1" dirty="0" smtClean="0">
                <a:solidFill>
                  <a:prstClr val="black"/>
                </a:solidFill>
                <a:cs typeface="B Yagut" pitchFamily="2" charset="-78"/>
              </a:rPr>
              <a:t>ﻛ</a:t>
            </a:r>
            <a:r>
              <a:rPr lang="fa-IR" sz="2000" b="1" dirty="0" smtClean="0">
                <a:solidFill>
                  <a:prstClr val="black"/>
                </a:solidFill>
                <a:cs typeface="B Yagut" pitchFamily="2" charset="-78"/>
              </a:rPr>
              <a:t>پی</a:t>
            </a:r>
            <a:r>
              <a:rPr lang="ar-SA" sz="2000" b="1" dirty="0" smtClean="0">
                <a:solidFill>
                  <a:prstClr val="black"/>
                </a:solidFill>
                <a:cs typeface="B Yagut" pitchFamily="2" charset="-78"/>
              </a:rPr>
              <a:t>  ﻛﺮدن ﻓﺎﻳﻞ ﻫﺎ و ﭘﻮﺷﻪ ﻫﺎ ﺑﺎ اﺳﺘﻔﺎده از ﮔﺰﻳﻨﻪ</a:t>
            </a:r>
            <a:r>
              <a:rPr lang="en-US" sz="2000" dirty="0" smtClean="0"/>
              <a:t> </a:t>
            </a:r>
            <a:r>
              <a:rPr lang="fa-IR" sz="2000" dirty="0" smtClean="0"/>
              <a:t>  </a:t>
            </a:r>
            <a:r>
              <a:rPr lang="en-US" sz="2000" dirty="0" smtClean="0"/>
              <a:t>Send to </a:t>
            </a:r>
            <a:r>
              <a:rPr lang="fa-IR" sz="2000" dirty="0" smtClean="0"/>
              <a:t>    </a:t>
            </a:r>
          </a:p>
          <a:p>
            <a:pPr marL="0" indent="0" algn="r" rtl="1">
              <a:buNone/>
            </a:pPr>
            <a:r>
              <a:rPr lang="fa-IR" sz="2000" b="1" dirty="0" smtClean="0">
                <a:solidFill>
                  <a:prstClr val="black"/>
                </a:solidFill>
                <a:cs typeface="B Yagut" pitchFamily="2" charset="-78"/>
              </a:rPr>
              <a:t>15- اﻳﺠﺎد </a:t>
            </a:r>
            <a:r>
              <a:rPr lang="fa-IR" sz="2000" b="1" dirty="0">
                <a:solidFill>
                  <a:prstClr val="black"/>
                </a:solidFill>
                <a:cs typeface="B Yagut" pitchFamily="2" charset="-78"/>
              </a:rPr>
              <a:t>ﻣﻴﺎن ﺑﺮ</a:t>
            </a:r>
            <a:r>
              <a:rPr lang="en-US" sz="2000" b="1" dirty="0" smtClean="0">
                <a:solidFill>
                  <a:prstClr val="black"/>
                </a:solidFill>
                <a:cs typeface="B Yagut" pitchFamily="2" charset="-78"/>
              </a:rPr>
              <a:t>Shortcut</a:t>
            </a:r>
            <a:endParaRPr lang="fa-IR" sz="2000" b="1" dirty="0">
              <a:solidFill>
                <a:prstClr val="black"/>
              </a:solidFill>
              <a:cs typeface="B Yagut" pitchFamily="2" charset="-78"/>
            </a:endParaRPr>
          </a:p>
          <a:p>
            <a:pPr marL="0" indent="0" algn="r" rtl="1">
              <a:buNone/>
            </a:pPr>
            <a:r>
              <a:rPr lang="fa-IR" sz="2000" b="1" dirty="0" smtClean="0">
                <a:solidFill>
                  <a:prstClr val="black"/>
                </a:solidFill>
                <a:cs typeface="B Yagut" pitchFamily="2" charset="-78"/>
              </a:rPr>
              <a:t>16- حذف </a:t>
            </a:r>
            <a:r>
              <a:rPr lang="fa-IR" sz="2000" b="1" dirty="0">
                <a:solidFill>
                  <a:prstClr val="black"/>
                </a:solidFill>
                <a:cs typeface="B Yagut" pitchFamily="2" charset="-78"/>
              </a:rPr>
              <a:t>ﻓﺎﻳﻞ ﻫﺎ و ﭘﻮﺷﻪ </a:t>
            </a:r>
            <a:r>
              <a:rPr lang="fa-IR" sz="2000" b="1" dirty="0" smtClean="0">
                <a:solidFill>
                  <a:prstClr val="black"/>
                </a:solidFill>
                <a:cs typeface="B Yagut" pitchFamily="2" charset="-78"/>
              </a:rPr>
              <a:t>ﻫﺎ</a:t>
            </a:r>
          </a:p>
          <a:p>
            <a:pPr marL="0" indent="0" algn="r" rtl="1">
              <a:buNone/>
            </a:pPr>
            <a:r>
              <a:rPr lang="fa-IR" sz="2000" b="1" dirty="0" smtClean="0">
                <a:solidFill>
                  <a:prstClr val="black"/>
                </a:solidFill>
                <a:cs typeface="B Yagut" pitchFamily="2" charset="-78"/>
              </a:rPr>
              <a:t>17- ﻣﺸﺎﻫﺪه </a:t>
            </a:r>
            <a:r>
              <a:rPr lang="fa-IR" sz="2000" b="1" dirty="0">
                <a:solidFill>
                  <a:prstClr val="black"/>
                </a:solidFill>
                <a:cs typeface="B Yagut" pitchFamily="2" charset="-78"/>
              </a:rPr>
              <a:t>ﻣﺸﺨﺼﺎت ﻓﺎﻳﻞ ﻫﺎ، ﭘﻮﺷﻪ ﻫﺎ و </a:t>
            </a:r>
            <a:r>
              <a:rPr lang="fa-IR" sz="2000" b="1" dirty="0" smtClean="0">
                <a:solidFill>
                  <a:prstClr val="black"/>
                </a:solidFill>
                <a:cs typeface="B Yagut" pitchFamily="2" charset="-78"/>
              </a:rPr>
              <a:t>دراﻳﻮﻫﺎ</a:t>
            </a:r>
          </a:p>
          <a:p>
            <a:pPr marL="0" indent="0" algn="r" rtl="1">
              <a:buNone/>
            </a:pPr>
            <a:r>
              <a:rPr lang="fa-IR" sz="2000" b="1" dirty="0" smtClean="0">
                <a:solidFill>
                  <a:prstClr val="black"/>
                </a:solidFill>
                <a:cs typeface="B Yagut" pitchFamily="2" charset="-78"/>
              </a:rPr>
              <a:t> 18-  ﺟﺴﺘﺠﻮي </a:t>
            </a:r>
            <a:r>
              <a:rPr lang="fa-IR" sz="2000" b="1" dirty="0">
                <a:solidFill>
                  <a:prstClr val="black"/>
                </a:solidFill>
                <a:cs typeface="B Yagut" pitchFamily="2" charset="-78"/>
              </a:rPr>
              <a:t>ﻓﺎﻳﻞ ﻫﺎ و ﭘﻮﺷﻪ </a:t>
            </a:r>
            <a:r>
              <a:rPr lang="fa-IR" sz="2000" b="1" dirty="0" smtClean="0">
                <a:solidFill>
                  <a:prstClr val="black"/>
                </a:solidFill>
                <a:cs typeface="B Yagut" pitchFamily="2" charset="-78"/>
              </a:rPr>
              <a:t>ﻫﺎ</a:t>
            </a:r>
          </a:p>
          <a:p>
            <a:pPr marL="0" indent="0" algn="r" rtl="1">
              <a:buNone/>
            </a:pPr>
            <a:r>
              <a:rPr lang="fa-IR" sz="2000" b="1" dirty="0" smtClean="0">
                <a:solidFill>
                  <a:prstClr val="black"/>
                </a:solidFill>
                <a:cs typeface="B Yagut" pitchFamily="2" charset="-78"/>
              </a:rPr>
              <a:t>19-  ﻛﺎر </a:t>
            </a:r>
            <a:r>
              <a:rPr lang="fa-IR" sz="2000" b="1" dirty="0">
                <a:solidFill>
                  <a:prstClr val="black"/>
                </a:solidFill>
                <a:cs typeface="B Yagut" pitchFamily="2" charset="-78"/>
              </a:rPr>
              <a:t>ﺑﺎ ﺳﻄﻞ </a:t>
            </a:r>
            <a:r>
              <a:rPr lang="fa-IR" sz="2000" b="1" dirty="0" smtClean="0">
                <a:solidFill>
                  <a:prstClr val="black"/>
                </a:solidFill>
                <a:cs typeface="B Yagut" pitchFamily="2" charset="-78"/>
              </a:rPr>
              <a:t>ﺑﺎزﻳﺎﻓﺖ</a:t>
            </a:r>
            <a:r>
              <a:rPr lang="en-US" sz="2000" b="1" dirty="0" smtClean="0">
                <a:solidFill>
                  <a:prstClr val="black"/>
                </a:solidFill>
                <a:cs typeface="B Yagut" pitchFamily="2" charset="-78"/>
              </a:rPr>
              <a:t>  </a:t>
            </a:r>
            <a:r>
              <a:rPr lang="fa-IR" sz="2000" b="1" dirty="0" smtClean="0">
                <a:solidFill>
                  <a:prstClr val="black"/>
                </a:solidFill>
                <a:cs typeface="B Yagut" pitchFamily="2" charset="-78"/>
              </a:rPr>
              <a:t> </a:t>
            </a:r>
            <a:r>
              <a:rPr lang="en-US" sz="2000" b="1" dirty="0" smtClean="0">
                <a:solidFill>
                  <a:prstClr val="black"/>
                </a:solidFill>
                <a:cs typeface="B Yagut" pitchFamily="2" charset="-78"/>
              </a:rPr>
              <a:t>  </a:t>
            </a:r>
            <a:r>
              <a:rPr lang="en-US" sz="2000" b="1" dirty="0">
                <a:solidFill>
                  <a:prstClr val="black"/>
                </a:solidFill>
                <a:cs typeface="B Yagut" pitchFamily="2" charset="-78"/>
              </a:rPr>
              <a:t>Recycle </a:t>
            </a:r>
            <a:r>
              <a:rPr lang="en-US" sz="2000" b="1" dirty="0" smtClean="0">
                <a:solidFill>
                  <a:prstClr val="black"/>
                </a:solidFill>
                <a:cs typeface="B Yagut" pitchFamily="2" charset="-78"/>
              </a:rPr>
              <a:t>Bin</a:t>
            </a:r>
            <a:r>
              <a:rPr lang="fa-IR" sz="2000" b="1" dirty="0" smtClean="0">
                <a:solidFill>
                  <a:prstClr val="black"/>
                </a:solidFill>
                <a:cs typeface="B Yagut" pitchFamily="2" charset="-78"/>
              </a:rPr>
              <a:t>  </a:t>
            </a:r>
          </a:p>
          <a:p>
            <a:pPr marL="0" indent="0" algn="r" rtl="1">
              <a:buNone/>
            </a:pPr>
            <a:r>
              <a:rPr lang="fa-IR" sz="2000" b="1" dirty="0" smtClean="0">
                <a:solidFill>
                  <a:prstClr val="black"/>
                </a:solidFill>
                <a:cs typeface="B Yagut" pitchFamily="2" charset="-78"/>
              </a:rPr>
              <a:t>20- ﻧﻮﺷﺘﻦ </a:t>
            </a:r>
            <a:r>
              <a:rPr lang="fa-IR" sz="2000" b="1" dirty="0">
                <a:solidFill>
                  <a:prstClr val="black"/>
                </a:solidFill>
                <a:cs typeface="B Yagut" pitchFamily="2" charset="-78"/>
              </a:rPr>
              <a:t>اﻃﻼﻋﺎت روي</a:t>
            </a:r>
            <a:r>
              <a:rPr lang="en-US" sz="2000" b="1" dirty="0">
                <a:solidFill>
                  <a:prstClr val="black"/>
                </a:solidFill>
                <a:cs typeface="B Yagut" pitchFamily="2" charset="-78"/>
              </a:rPr>
              <a:t>CD</a:t>
            </a:r>
            <a:r>
              <a:rPr lang="fa-IR" sz="2000" b="1" dirty="0">
                <a:solidFill>
                  <a:prstClr val="black"/>
                </a:solidFill>
                <a:cs typeface="B Yagut" pitchFamily="2" charset="-78"/>
              </a:rPr>
              <a:t> و</a:t>
            </a:r>
            <a:r>
              <a:rPr lang="en-US" sz="2000" b="1" dirty="0">
                <a:solidFill>
                  <a:prstClr val="black"/>
                </a:solidFill>
                <a:cs typeface="B Yagut" pitchFamily="2" charset="-78"/>
              </a:rPr>
              <a:t>DVD</a:t>
            </a:r>
            <a:endParaRPr lang="fa-IR" sz="2000" b="1" dirty="0">
              <a:solidFill>
                <a:prstClr val="black"/>
              </a:solidFill>
              <a:cs typeface="B Yagut" pitchFamily="2" charset="-78"/>
            </a:endParaRPr>
          </a:p>
          <a:p>
            <a:pPr algn="r" rtl="1"/>
            <a:endParaRPr lang="en-US" sz="2000" b="1" dirty="0">
              <a:solidFill>
                <a:prstClr val="black"/>
              </a:solidFill>
              <a:cs typeface="B Yagut" pitchFamily="2" charset="-78"/>
            </a:endParaRPr>
          </a:p>
          <a:p>
            <a:pPr algn="r" rtl="1"/>
            <a:endParaRPr lang="fa-IR" sz="2000" b="1" dirty="0" smtClean="0">
              <a:solidFill>
                <a:prstClr val="black"/>
              </a:solidFill>
              <a:cs typeface="B Yagut" pitchFamily="2" charset="-78"/>
            </a:endParaRPr>
          </a:p>
          <a:p>
            <a:pPr algn="r" rtl="1"/>
            <a:endParaRPr lang="fa-IR" sz="2000" b="1" dirty="0">
              <a:solidFill>
                <a:prstClr val="black"/>
              </a:solidFill>
              <a:cs typeface="B Yagut" pitchFamily="2" charset="-78"/>
            </a:endParaRPr>
          </a:p>
          <a:p>
            <a:pPr algn="r" rtl="1"/>
            <a:endParaRPr lang="fa-IR" sz="2000" b="1" dirty="0" smtClean="0">
              <a:solidFill>
                <a:prstClr val="black"/>
              </a:solidFill>
              <a:cs typeface="B Yagut" pitchFamily="2" charset="-78"/>
            </a:endParaRPr>
          </a:p>
          <a:p>
            <a:pPr algn="r" rtl="1"/>
            <a:endParaRPr lang="fa-IR" sz="2000" b="1" dirty="0" smtClean="0">
              <a:solidFill>
                <a:prstClr val="black"/>
              </a:solidFill>
              <a:cs typeface="B Yagut" pitchFamily="2" charset="-78"/>
            </a:endParaRPr>
          </a:p>
          <a:p>
            <a:pPr algn="r" rtl="1"/>
            <a:endParaRPr lang="en-US" sz="2000" dirty="0"/>
          </a:p>
        </p:txBody>
      </p:sp>
      <p:sp>
        <p:nvSpPr>
          <p:cNvPr id="4" name="Title 1"/>
          <p:cNvSpPr txBox="1">
            <a:spLocks/>
          </p:cNvSpPr>
          <p:nvPr/>
        </p:nvSpPr>
        <p:spPr>
          <a:xfrm>
            <a:off x="323528" y="651466"/>
            <a:ext cx="8352928" cy="584775"/>
          </a:xfrm>
          <a:prstGeom prst="rect">
            <a:avLst/>
          </a:prstGeom>
          <a:solidFill>
            <a:srgbClr val="92D050">
              <a:alpha val="9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lvl1pPr algn="ctr">
              <a:spcBef>
                <a:spcPct val="0"/>
              </a:spcBef>
              <a:buNone/>
              <a:defRPr sz="3200" b="1">
                <a:solidFill>
                  <a:prstClr val="black"/>
                </a:solidFill>
              </a:defRPr>
            </a:lvl1pPr>
          </a:lstStyle>
          <a:p>
            <a:r>
              <a:rPr lang="fa-IR"/>
              <a:t>فهرست</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46079922"/>
      </p:ext>
    </p:extLst>
  </p:cSld>
  <p:clrMapOvr>
    <a:masterClrMapping/>
  </p:clrMapOvr>
  <mc:AlternateContent xmlns:mc="http://schemas.openxmlformats.org/markup-compatibility/2006" xmlns:p14="http://schemas.microsoft.com/office/powerpoint/2010/main">
    <mc:Choice Requires="p14">
      <p:transition spd="slow" p14:dur="2000" advTm="953"/>
    </mc:Choice>
    <mc:Fallback xmlns="">
      <p:transition spd="slow" advTm="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37487" y="404664"/>
            <a:ext cx="7992888" cy="2015936"/>
          </a:xfrm>
          <a:prstGeom prst="rect">
            <a:avLst/>
          </a:prstGeom>
        </p:spPr>
        <p:txBody>
          <a:bodyPr wrap="square">
            <a:spAutoFit/>
          </a:bodyPr>
          <a:lstStyle/>
          <a:p>
            <a:pPr marL="342900" indent="-342900" algn="r" rtl="1">
              <a:buFont typeface="Wingdings" panose="05000000000000000000" pitchFamily="2" charset="2"/>
              <a:buChar char="ü"/>
            </a:pPr>
            <a:r>
              <a:rPr lang="fa-IR" sz="2500" dirty="0">
                <a:cs typeface="B Yagut" panose="00000400000000000000" pitchFamily="2" charset="-78"/>
              </a:rPr>
              <a:t> اﮔﺮ ﮔﺰﻳﻨﻪ </a:t>
            </a:r>
            <a:r>
              <a:rPr lang="en-US" sz="2500" dirty="0"/>
              <a:t>Write a CD/DVD Player </a:t>
            </a:r>
            <a:r>
              <a:rPr lang="fa-IR" sz="2500" dirty="0"/>
              <a:t> </a:t>
            </a:r>
            <a:r>
              <a:rPr lang="fa-IR" sz="2500" dirty="0">
                <a:cs typeface="B Yagut" panose="00000400000000000000" pitchFamily="2" charset="-78"/>
              </a:rPr>
              <a:t>را اﻧﺘﺨﺎب ﻛﻨﻴﺪ، ﺑﺎ ﻛﭙﻲ ﻛﺮدن ﻓﺎﻳﻞ ﻫﺎ و ﻳﺎ درگ ﻛﺮدن ﻓﺎﻳﻞ ﻫﺎ ﺑﻪ اﻳﻦ ﻣﺤﻞ، ﻓﺎﻳﻞ ﻫﺎ ﺑﻪ ﻃﻮر ﺧﻮدﻛﺎر راﻳﺖ ﻧﻤﻲ ﺷﻮﻧﺪو اﻣﻜﺎن وﻳﺮاﻳﺶ اﻃﻼﻋﺎت و ﺗﻜﻤﻴﻞ اﻃﻼﻋﺎت وﺟﻮد دارد. </a:t>
            </a:r>
            <a:r>
              <a:rPr lang="fa-IR" sz="2500" dirty="0" smtClean="0">
                <a:cs typeface="B Yagut" panose="00000400000000000000" pitchFamily="2" charset="-78"/>
              </a:rPr>
              <a:t> ﺑﺮاي </a:t>
            </a:r>
            <a:r>
              <a:rPr lang="fa-IR" sz="2500" dirty="0">
                <a:cs typeface="B Yagut" panose="00000400000000000000" pitchFamily="2" charset="-78"/>
              </a:rPr>
              <a:t>راﻳﺖ اﻃﻼﻋﺎت، روي ﮔﺰﻳﻨﻪ </a:t>
            </a:r>
            <a:r>
              <a:rPr lang="en-US" sz="2500" dirty="0"/>
              <a:t>Burn To Disc </a:t>
            </a:r>
            <a:r>
              <a:rPr lang="fa-IR" sz="2500" dirty="0"/>
              <a:t> </a:t>
            </a:r>
            <a:r>
              <a:rPr lang="fa-IR" sz="2500" dirty="0">
                <a:cs typeface="B Yagut" panose="00000400000000000000" pitchFamily="2" charset="-78"/>
              </a:rPr>
              <a:t>در ﻧﻮار اﺑﺰار </a:t>
            </a:r>
            <a:r>
              <a:rPr lang="fa-IR" sz="2500" dirty="0" smtClean="0">
                <a:cs typeface="B Yagut" panose="00000400000000000000" pitchFamily="2" charset="-78"/>
              </a:rPr>
              <a:t>  ﭘﻨﺠﺮه ﻛﻠﻴﻚ </a:t>
            </a:r>
            <a:r>
              <a:rPr lang="fa-IR" sz="2500" dirty="0">
                <a:cs typeface="B Yagut" panose="00000400000000000000" pitchFamily="2" charset="-78"/>
              </a:rPr>
              <a:t>ﻛﻨﻴﺪ (ﺷﻜﻞ‏ </a:t>
            </a:r>
            <a:r>
              <a:rPr lang="fa-IR" sz="2500" dirty="0" smtClean="0">
                <a:cs typeface="B Yagut" panose="00000400000000000000" pitchFamily="2" charset="-78"/>
              </a:rPr>
              <a:t>٣-38).</a:t>
            </a:r>
            <a:endParaRPr lang="en-AU" sz="2500" dirty="0">
              <a:cs typeface="B Yagut" panose="00000400000000000000" pitchFamily="2" charset="-78"/>
            </a:endParaRPr>
          </a:p>
        </p:txBody>
      </p:sp>
      <p:sp>
        <p:nvSpPr>
          <p:cNvPr id="10" name="Rectangle 9"/>
          <p:cNvSpPr/>
          <p:nvPr/>
        </p:nvSpPr>
        <p:spPr>
          <a:xfrm>
            <a:off x="782297" y="6226452"/>
            <a:ext cx="3536545" cy="338554"/>
          </a:xfrm>
          <a:prstGeom prst="rect">
            <a:avLst/>
          </a:prstGeom>
        </p:spPr>
        <p:txBody>
          <a:bodyPr wrap="none">
            <a:spAutoFit/>
          </a:bodyPr>
          <a:lstStyle/>
          <a:p>
            <a:pPr algn="just" rtl="1"/>
            <a:r>
              <a:rPr lang="fa-IR" sz="1600" b="1" dirty="0">
                <a:cs typeface="B Yagut" panose="00000400000000000000" pitchFamily="2" charset="-78"/>
              </a:rPr>
              <a:t>ﺷﻜﻞ ‏</a:t>
            </a:r>
            <a:r>
              <a:rPr lang="fa-IR" sz="1600" b="1" dirty="0" smtClean="0">
                <a:cs typeface="B Yagut" panose="00000400000000000000" pitchFamily="2" charset="-78"/>
              </a:rPr>
              <a:t>٣-38- نمایش اطلاعات موقت روی دیسک</a:t>
            </a:r>
            <a:endParaRPr lang="en-US" dirty="0">
              <a:cs typeface="B Yagut" panose="00000400000000000000" pitchFamily="2" charset="-78"/>
            </a:endParaRPr>
          </a:p>
        </p:txBody>
      </p:sp>
      <p:grpSp>
        <p:nvGrpSpPr>
          <p:cNvPr id="6" name="Group 5"/>
          <p:cNvGrpSpPr/>
          <p:nvPr/>
        </p:nvGrpSpPr>
        <p:grpSpPr>
          <a:xfrm>
            <a:off x="902661" y="2276872"/>
            <a:ext cx="6707225" cy="3935901"/>
            <a:chOff x="591598" y="419427"/>
            <a:chExt cx="8467549" cy="4612660"/>
          </a:xfrm>
        </p:grpSpPr>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6806" y="1746607"/>
              <a:ext cx="3722341" cy="3285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nvGrpSpPr>
            <p:cNvPr id="9" name="Group 8"/>
            <p:cNvGrpSpPr/>
            <p:nvPr/>
          </p:nvGrpSpPr>
          <p:grpSpPr>
            <a:xfrm>
              <a:off x="591598" y="419427"/>
              <a:ext cx="4824536" cy="4423783"/>
              <a:chOff x="591598" y="419427"/>
              <a:chExt cx="4824536" cy="4423783"/>
            </a:xfrm>
          </p:grpSpPr>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598" y="419427"/>
                <a:ext cx="4824536" cy="44237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2" name="Rounded Rectangular Callout 11"/>
              <p:cNvSpPr/>
              <p:nvPr/>
            </p:nvSpPr>
            <p:spPr>
              <a:xfrm>
                <a:off x="2860390" y="1583681"/>
                <a:ext cx="2272666" cy="354756"/>
              </a:xfrm>
              <a:prstGeom prst="wedgeRoundRectCallout">
                <a:avLst>
                  <a:gd name="adj1" fmla="val -22183"/>
                  <a:gd name="adj2" fmla="val -86104"/>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600" b="1" dirty="0">
                    <a:cs typeface="B Yagut" pitchFamily="2" charset="-78"/>
                  </a:rPr>
                  <a:t>حذف  فایلهای </a:t>
                </a:r>
                <a:r>
                  <a:rPr lang="fa-IR" sz="1600" b="1" dirty="0" smtClean="0">
                    <a:cs typeface="B Yagut" pitchFamily="2" charset="-78"/>
                  </a:rPr>
                  <a:t>موقت</a:t>
                </a:r>
                <a:endParaRPr lang="en-US" sz="1600" b="1" dirty="0">
                  <a:cs typeface="B Yagut" pitchFamily="2" charset="-78"/>
                </a:endParaRPr>
              </a:p>
            </p:txBody>
          </p:sp>
          <p:sp>
            <p:nvSpPr>
              <p:cNvPr id="13" name="Rounded Rectangular Callout 12"/>
              <p:cNvSpPr/>
              <p:nvPr/>
            </p:nvSpPr>
            <p:spPr>
              <a:xfrm>
                <a:off x="1860417" y="2750809"/>
                <a:ext cx="3043946" cy="569380"/>
              </a:xfrm>
              <a:prstGeom prst="wedgeRoundRectCallout">
                <a:avLst>
                  <a:gd name="adj1" fmla="val -19605"/>
                  <a:gd name="adj2" fmla="val -72291"/>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600" dirty="0" smtClean="0">
                    <a:cs typeface="B Yagut" pitchFamily="2" charset="-78"/>
                  </a:rPr>
                  <a:t>فایلها هنوز کامل رایت نشده اند</a:t>
                </a:r>
                <a:r>
                  <a:rPr lang="fa-IR" dirty="0" smtClean="0">
                    <a:cs typeface="B Yagut" pitchFamily="2" charset="-78"/>
                  </a:rPr>
                  <a:t>.</a:t>
                </a:r>
                <a:endParaRPr lang="en-US" sz="1600" b="1" dirty="0">
                  <a:cs typeface="B Yagut" pitchFamily="2" charset="-78"/>
                </a:endParaRPr>
              </a:p>
            </p:txBody>
          </p:sp>
        </p:grpSp>
      </p:gr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63220802"/>
      </p:ext>
    </p:extLst>
  </p:cSld>
  <p:clrMapOvr>
    <a:masterClrMapping/>
  </p:clrMapOvr>
  <mc:AlternateContent xmlns:mc="http://schemas.openxmlformats.org/markup-compatibility/2006" xmlns:p14="http://schemas.microsoft.com/office/powerpoint/2010/main">
    <mc:Choice Requires="p14">
      <p:transition spd="slow" p14:dur="2000" advTm="27073"/>
    </mc:Choice>
    <mc:Fallback xmlns="">
      <p:transition spd="slow" advTm="27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487" y="1426732"/>
            <a:ext cx="8460940" cy="4416594"/>
          </a:xfrm>
          <a:prstGeom prst="rect">
            <a:avLst/>
          </a:prstGeom>
        </p:spPr>
        <p:txBody>
          <a:bodyPr wrap="square">
            <a:spAutoFit/>
          </a:bodyPr>
          <a:lstStyle/>
          <a:p>
            <a:pPr marL="457200" indent="-457200" algn="r" rtl="1">
              <a:buFont typeface="Arial" panose="020B0604020202020204" pitchFamily="34" charset="0"/>
              <a:buChar char="•"/>
            </a:pPr>
            <a:r>
              <a:rPr lang="en-US" sz="2500" b="1" dirty="0" smtClean="0"/>
              <a:t>Disk Title</a:t>
            </a:r>
            <a:r>
              <a:rPr lang="fa-IR" sz="2500" b="1" dirty="0" smtClean="0"/>
              <a:t>: </a:t>
            </a:r>
            <a:r>
              <a:rPr lang="fa-IR" sz="2500" dirty="0" smtClean="0">
                <a:cs typeface="B Yagut" panose="00000400000000000000" pitchFamily="2" charset="-78"/>
              </a:rPr>
              <a:t>در </a:t>
            </a:r>
            <a:r>
              <a:rPr lang="fa-IR" sz="2500" dirty="0">
                <a:cs typeface="B Yagut" panose="00000400000000000000" pitchFamily="2" charset="-78"/>
              </a:rPr>
              <a:t>اﻳﻦ ﻗﺴﻤﺖ ﻣﻲ ﺗﻮاﻧﻴﺪ ﻋﻨﻮاﻧﻲ را ﺑﺮاي دﻳﺴﻚ ﺧﻮد در ﻧﻈﺮ ﺑﮕﻴﺮﻳﺪ</a:t>
            </a:r>
            <a:r>
              <a:rPr lang="fa-IR" sz="2500" dirty="0" smtClean="0">
                <a:cs typeface="B Yagut" panose="00000400000000000000" pitchFamily="2" charset="-78"/>
              </a:rPr>
              <a:t>.</a:t>
            </a:r>
          </a:p>
          <a:p>
            <a:pPr marL="457200" indent="-457200" algn="r" rtl="1">
              <a:buFont typeface="Arial" panose="020B0604020202020204" pitchFamily="34" charset="0"/>
              <a:buChar char="•"/>
            </a:pPr>
            <a:r>
              <a:rPr lang="en-US" sz="2800" b="1" dirty="0" smtClean="0"/>
              <a:t>Recording </a:t>
            </a:r>
            <a:r>
              <a:rPr lang="en-US" sz="2800" b="1" dirty="0"/>
              <a:t>Speed </a:t>
            </a:r>
            <a:r>
              <a:rPr lang="fa-IR" sz="2800" b="1" dirty="0" smtClean="0"/>
              <a:t>:</a:t>
            </a:r>
            <a:r>
              <a:rPr lang="fa-IR" sz="2500" dirty="0" smtClean="0">
                <a:cs typeface="B Yagut" panose="00000400000000000000" pitchFamily="2" charset="-78"/>
              </a:rPr>
              <a:t>سرعت </a:t>
            </a:r>
            <a:r>
              <a:rPr lang="fa-IR" sz="2500" dirty="0">
                <a:cs typeface="B Yagut" panose="00000400000000000000" pitchFamily="2" charset="-78"/>
              </a:rPr>
              <a:t>رایت اطلاعات روی دیسک رامشخص می کند.اگر اطلاعات با سرعت کمتر رایت شود، دیسک </a:t>
            </a:r>
            <a:r>
              <a:rPr lang="fa-IR" sz="2500" dirty="0" smtClean="0">
                <a:cs typeface="B Yagut" panose="00000400000000000000" pitchFamily="2" charset="-78"/>
              </a:rPr>
              <a:t>بروی دستگاههای </a:t>
            </a:r>
            <a:r>
              <a:rPr lang="fa-IR" sz="2500" dirty="0">
                <a:cs typeface="B Yagut" panose="00000400000000000000" pitchFamily="2" charset="-78"/>
              </a:rPr>
              <a:t>قدیمی هم قابل اجرا است</a:t>
            </a:r>
            <a:r>
              <a:rPr lang="fa-IR" sz="2500" dirty="0" smtClean="0">
                <a:cs typeface="B Yagut" panose="00000400000000000000" pitchFamily="2" charset="-78"/>
              </a:rPr>
              <a:t>.</a:t>
            </a:r>
          </a:p>
          <a:p>
            <a:pPr marL="342900" indent="-342900" algn="r" rtl="1">
              <a:buFont typeface="Arial" panose="020B0604020202020204" pitchFamily="34" charset="0"/>
              <a:buChar char="•"/>
            </a:pPr>
            <a:r>
              <a:rPr lang="en-US" sz="2500" b="1" dirty="0" smtClean="0"/>
              <a:t>Close </a:t>
            </a:r>
            <a:r>
              <a:rPr lang="en-US" sz="2500" b="1" dirty="0"/>
              <a:t>The Wizard After The File Have Been Burned</a:t>
            </a:r>
            <a:r>
              <a:rPr lang="fa-IR" sz="2500" b="1" dirty="0"/>
              <a:t>:</a:t>
            </a:r>
            <a:r>
              <a:rPr lang="fa-IR" sz="2800" b="1" dirty="0"/>
              <a:t> </a:t>
            </a:r>
          </a:p>
          <a:p>
            <a:pPr algn="r" rtl="1"/>
            <a:r>
              <a:rPr lang="fa-IR" sz="2500" dirty="0" smtClean="0">
                <a:cs typeface="B Yagut" panose="00000400000000000000" pitchFamily="2" charset="-78"/>
              </a:rPr>
              <a:t>    در </a:t>
            </a:r>
            <a:r>
              <a:rPr lang="fa-IR" sz="2500" dirty="0">
                <a:cs typeface="B Yagut" panose="00000400000000000000" pitchFamily="2" charset="-78"/>
              </a:rPr>
              <a:t>ﺻﻮرت اﻧﺘﺨﺎب اﻳﻦ ﮔﺰﻳﻨﻪ، ﺑﻌﺪ ازاﺗﻤﺎم ﻋﻤﻠﻴﺎت راﻳﺖ، ﭘﻨﺠﺮه ﻣﺮﺑﻮط ﺑﻪ </a:t>
            </a:r>
            <a:endParaRPr lang="fa-IR" sz="2500" dirty="0" smtClean="0">
              <a:cs typeface="B Yagut" panose="00000400000000000000" pitchFamily="2" charset="-78"/>
            </a:endParaRPr>
          </a:p>
          <a:p>
            <a:pPr algn="r" rtl="1"/>
            <a:r>
              <a:rPr lang="fa-IR" sz="2500" dirty="0">
                <a:cs typeface="B Yagut" panose="00000400000000000000" pitchFamily="2" charset="-78"/>
              </a:rPr>
              <a:t> </a:t>
            </a:r>
            <a:r>
              <a:rPr lang="fa-IR" sz="2500" dirty="0" smtClean="0">
                <a:cs typeface="B Yagut" panose="00000400000000000000" pitchFamily="2" charset="-78"/>
              </a:rPr>
              <a:t>    راﻳﺖ </a:t>
            </a:r>
            <a:r>
              <a:rPr lang="fa-IR" sz="2500" dirty="0">
                <a:cs typeface="B Yagut" panose="00000400000000000000" pitchFamily="2" charset="-78"/>
              </a:rPr>
              <a:t>ﺑﺴﺘﻪ ﺧﻮاﻫﺪ ﺷﺪ</a:t>
            </a:r>
            <a:r>
              <a:rPr lang="fa-IR" sz="2500" dirty="0" smtClean="0">
                <a:cs typeface="B Yagut" panose="00000400000000000000" pitchFamily="2" charset="-78"/>
              </a:rPr>
              <a:t>.</a:t>
            </a:r>
          </a:p>
          <a:p>
            <a:pPr marL="342900" indent="-342900" algn="r" rtl="1">
              <a:buFont typeface="Wingdings" panose="05000000000000000000" pitchFamily="2" charset="2"/>
              <a:buChar char="ü"/>
            </a:pPr>
            <a:r>
              <a:rPr lang="fa-IR" sz="2500" dirty="0" smtClean="0">
                <a:cs typeface="B Yagut" panose="00000400000000000000" pitchFamily="2" charset="-78"/>
              </a:rPr>
              <a:t>در </a:t>
            </a:r>
            <a:r>
              <a:rPr lang="fa-IR" sz="2500" dirty="0">
                <a:cs typeface="B Yagut" panose="00000400000000000000" pitchFamily="2" charset="-78"/>
              </a:rPr>
              <a:t>ﻧﻬﺎﻳﺖ ﺑﺮاي ﺗﺎﻳﻴﺪ و راﻳﺖ اﻃﻼﻋﺎت ﻣﻮرد ﻧﻈﺮ روي ﮔﺰﻳﻨﻪ </a:t>
            </a:r>
            <a:r>
              <a:rPr lang="en-US" sz="2500" dirty="0"/>
              <a:t>Next</a:t>
            </a:r>
            <a:r>
              <a:rPr lang="fa-IR" sz="2500" dirty="0">
                <a:cs typeface="B Yagut" panose="00000400000000000000" pitchFamily="2" charset="-78"/>
              </a:rPr>
              <a:t>ﻛﻠﻴﻚ ﻛﻨﻴﺪ. راﻳﺖ اﻃﻼﻋﺎت ﺑﺮ روي دﻳﺴﻚ اﻧﺠﺎم</a:t>
            </a:r>
            <a:r>
              <a:rPr lang="en-US" sz="2500" dirty="0">
                <a:cs typeface="B Yagut" panose="00000400000000000000" pitchFamily="2" charset="-78"/>
              </a:rPr>
              <a:t> </a:t>
            </a:r>
            <a:r>
              <a:rPr lang="fa-IR" sz="2500" dirty="0">
                <a:cs typeface="B Yagut" panose="00000400000000000000" pitchFamily="2" charset="-78"/>
              </a:rPr>
              <a:t>ﻣﻲ ﺷﻮد. در ﭘﺎﻳﺎن ﺑﺮاي ﺧﺎﺗﻤﻪ ﻋﻤﻠﻴﺎت، روي ﮔﺰﻳﻨﻪ </a:t>
            </a:r>
            <a:r>
              <a:rPr lang="en-US" sz="2500" dirty="0"/>
              <a:t>Finish</a:t>
            </a:r>
            <a:r>
              <a:rPr lang="fa-IR" sz="2500" dirty="0">
                <a:cs typeface="B Yagut" panose="00000400000000000000" pitchFamily="2" charset="-78"/>
              </a:rPr>
              <a:t> ﻛﻠﻴﻚ ﻛﻨﻴﺪ</a:t>
            </a:r>
            <a:r>
              <a:rPr lang="fa-IR" sz="2500" dirty="0" smtClean="0">
                <a:cs typeface="B Yagut" panose="00000400000000000000" pitchFamily="2" charset="-78"/>
              </a:rPr>
              <a:t>.</a:t>
            </a:r>
            <a:endParaRPr lang="fa-IR" sz="2500" dirty="0">
              <a:cs typeface="B Yagut" panose="00000400000000000000" pitchFamily="2" charset="-78"/>
            </a:endParaRPr>
          </a:p>
        </p:txBody>
      </p:sp>
      <p:sp>
        <p:nvSpPr>
          <p:cNvPr id="6" name="Rectangle 5"/>
          <p:cNvSpPr/>
          <p:nvPr/>
        </p:nvSpPr>
        <p:spPr>
          <a:xfrm>
            <a:off x="710749" y="564958"/>
            <a:ext cx="7992888" cy="861774"/>
          </a:xfrm>
          <a:prstGeom prst="rect">
            <a:avLst/>
          </a:prstGeom>
        </p:spPr>
        <p:txBody>
          <a:bodyPr wrap="square">
            <a:spAutoFit/>
          </a:bodyPr>
          <a:lstStyle/>
          <a:p>
            <a:pPr marL="457200" lvl="0" indent="-457200" algn="r" rtl="1">
              <a:buFont typeface="Wingdings" panose="05000000000000000000" pitchFamily="2" charset="2"/>
              <a:buChar char="ü"/>
            </a:pPr>
            <a:r>
              <a:rPr lang="fa-IR" sz="2500" b="1" dirty="0">
                <a:solidFill>
                  <a:prstClr val="black"/>
                </a:solidFill>
                <a:cs typeface="B Yagut" panose="00000400000000000000" pitchFamily="2" charset="-78"/>
              </a:rPr>
              <a:t>پس از کلیک روی گزینه  </a:t>
            </a:r>
            <a:r>
              <a:rPr lang="en-US" sz="2500" dirty="0">
                <a:solidFill>
                  <a:prstClr val="black"/>
                </a:solidFill>
              </a:rPr>
              <a:t> Burn To Disc</a:t>
            </a:r>
            <a:r>
              <a:rPr lang="fa-IR" sz="2500" b="1" dirty="0">
                <a:solidFill>
                  <a:prstClr val="black"/>
                </a:solidFill>
                <a:cs typeface="B Yagut" panose="00000400000000000000" pitchFamily="2" charset="-78"/>
              </a:rPr>
              <a:t> شکل (</a:t>
            </a:r>
            <a:r>
              <a:rPr lang="fa-IR" sz="2500" b="1" dirty="0" smtClean="0">
                <a:solidFill>
                  <a:prstClr val="black"/>
                </a:solidFill>
                <a:cs typeface="B Yagut" panose="00000400000000000000" pitchFamily="2" charset="-78"/>
              </a:rPr>
              <a:t>3-39) </a:t>
            </a:r>
            <a:r>
              <a:rPr lang="fa-IR" sz="2500" b="1" dirty="0">
                <a:solidFill>
                  <a:prstClr val="black"/>
                </a:solidFill>
                <a:cs typeface="B Yagut" panose="00000400000000000000" pitchFamily="2" charset="-78"/>
              </a:rPr>
              <a:t>نمایش داده</a:t>
            </a:r>
          </a:p>
          <a:p>
            <a:pPr lvl="0" algn="r" rtl="1"/>
            <a:r>
              <a:rPr lang="fa-IR" sz="2500" b="1" dirty="0">
                <a:solidFill>
                  <a:prstClr val="black"/>
                </a:solidFill>
                <a:cs typeface="B Yagut" panose="00000400000000000000" pitchFamily="2" charset="-78"/>
              </a:rPr>
              <a:t>      می شود </a:t>
            </a:r>
            <a:r>
              <a:rPr lang="ar-SA" sz="2500" b="1" dirty="0">
                <a:solidFill>
                  <a:prstClr val="black"/>
                </a:solidFill>
                <a:cs typeface="B Yagut" panose="00000400000000000000" pitchFamily="2" charset="-78"/>
              </a:rPr>
              <a:t>ﮔﺰﻳﻨﻪ ﻫﺎي اﻳﻦ ﻛﺎدر ﺑﻪ ﺷﺮح زﻳﺮ</a:t>
            </a:r>
            <a:r>
              <a:rPr lang="fa-IR" sz="2500" b="1" dirty="0">
                <a:solidFill>
                  <a:prstClr val="black"/>
                </a:solidFill>
                <a:cs typeface="B Yagut" panose="00000400000000000000" pitchFamily="2" charset="-78"/>
              </a:rPr>
              <a:t> است :</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12458077"/>
      </p:ext>
    </p:extLst>
  </p:cSld>
  <p:clrMapOvr>
    <a:masterClrMapping/>
  </p:clrMapOvr>
  <mc:AlternateContent xmlns:mc="http://schemas.openxmlformats.org/markup-compatibility/2006" xmlns:p14="http://schemas.microsoft.com/office/powerpoint/2010/main">
    <mc:Choice Requires="p14">
      <p:transition spd="slow" p14:dur="2000" advTm="6056"/>
    </mc:Choice>
    <mc:Fallback xmlns="">
      <p:transition spd="slow" advTm="6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26175" y="5805264"/>
            <a:ext cx="3078087" cy="369332"/>
          </a:xfrm>
          <a:prstGeom prst="rect">
            <a:avLst/>
          </a:prstGeom>
        </p:spPr>
        <p:txBody>
          <a:bodyPr wrap="none">
            <a:spAutoFit/>
          </a:bodyPr>
          <a:lstStyle/>
          <a:p>
            <a:pPr algn="just" rtl="1"/>
            <a:r>
              <a:rPr lang="fa-IR" b="1" dirty="0" smtClean="0">
                <a:cs typeface="B Yagut" panose="00000400000000000000" pitchFamily="2" charset="-78"/>
              </a:rPr>
              <a:t>ﺷﻜﻞ3- 39- </a:t>
            </a:r>
            <a:r>
              <a:rPr lang="ar-SA" b="1" dirty="0">
                <a:cs typeface="B Yagut" panose="00000400000000000000" pitchFamily="2" charset="-78"/>
              </a:rPr>
              <a:t>ﺗﻨﻈﻴﻤﺎت راﻳﺖ اﻃﻼﻋﺎت</a:t>
            </a:r>
            <a:endParaRPr lang="en-US" b="1" dirty="0">
              <a:cs typeface="B Yagut" panose="00000400000000000000" pitchFamily="2" charset="-78"/>
            </a:endParaRPr>
          </a:p>
        </p:txBody>
      </p:sp>
      <p:grpSp>
        <p:nvGrpSpPr>
          <p:cNvPr id="6" name="Group 5"/>
          <p:cNvGrpSpPr/>
          <p:nvPr/>
        </p:nvGrpSpPr>
        <p:grpSpPr>
          <a:xfrm>
            <a:off x="1896239" y="1844824"/>
            <a:ext cx="4937958" cy="3794373"/>
            <a:chOff x="3196875" y="2140737"/>
            <a:chExt cx="4162425" cy="3362325"/>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6875" y="2140737"/>
              <a:ext cx="4162425" cy="336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ular Callout 8"/>
            <p:cNvSpPr/>
            <p:nvPr/>
          </p:nvSpPr>
          <p:spPr>
            <a:xfrm>
              <a:off x="4463988" y="2781258"/>
              <a:ext cx="1296144" cy="432048"/>
            </a:xfrm>
            <a:prstGeom prst="wedgeRoundRectCallou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600" b="1" dirty="0" smtClean="0">
                  <a:cs typeface="B Yagut" pitchFamily="2" charset="-78"/>
                </a:rPr>
                <a:t>عنوان دیسک </a:t>
              </a:r>
              <a:endParaRPr lang="en-US" sz="1600" b="1" dirty="0">
                <a:cs typeface="B Yagut" pitchFamily="2" charset="-78"/>
              </a:endParaRPr>
            </a:p>
          </p:txBody>
        </p:sp>
        <p:sp>
          <p:nvSpPr>
            <p:cNvPr id="10" name="Rounded Rectangular Callout 9"/>
            <p:cNvSpPr/>
            <p:nvPr/>
          </p:nvSpPr>
          <p:spPr>
            <a:xfrm>
              <a:off x="4600672" y="3727958"/>
              <a:ext cx="1188132" cy="360040"/>
            </a:xfrm>
            <a:prstGeom prst="wedgeRoundRectCallout">
              <a:avLst>
                <a:gd name="adj1" fmla="val -64972"/>
                <a:gd name="adj2" fmla="val -23402"/>
                <a:gd name="adj3" fmla="val 16667"/>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600" b="1" dirty="0" smtClean="0">
                  <a:cs typeface="B Yagut" pitchFamily="2" charset="-78"/>
                </a:rPr>
                <a:t>سرعت رایت</a:t>
              </a:r>
              <a:r>
                <a:rPr lang="fa-IR" dirty="0" smtClean="0"/>
                <a:t> </a:t>
              </a:r>
              <a:endParaRPr lang="en-US" dirty="0"/>
            </a:p>
          </p:txBody>
        </p:sp>
      </p:grpSp>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54491790"/>
      </p:ext>
    </p:extLst>
  </p:cSld>
  <p:clrMapOvr>
    <a:masterClrMapping/>
  </p:clrMapOvr>
  <mc:AlternateContent xmlns:mc="http://schemas.openxmlformats.org/markup-compatibility/2006" xmlns:p14="http://schemas.microsoft.com/office/powerpoint/2010/main">
    <mc:Choice Requires="p14">
      <p:transition spd="slow" p14:dur="2000" advTm="51102"/>
    </mc:Choice>
    <mc:Fallback xmlns="">
      <p:transition spd="slow" advTm="51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619" y="1602771"/>
            <a:ext cx="8352928" cy="1852558"/>
          </a:xfrm>
          <a:prstGeom prst="rect">
            <a:avLst/>
          </a:prstGeom>
        </p:spPr>
        <p:txBody>
          <a:bodyPr wrap="square">
            <a:spAutoFit/>
          </a:bodyPr>
          <a:lstStyle/>
          <a:p>
            <a:pPr>
              <a:lnSpc>
                <a:spcPts val="715"/>
              </a:lnSpc>
              <a:spcAft>
                <a:spcPts val="0"/>
              </a:spcAft>
            </a:pPr>
            <a:r>
              <a:rPr lang="en-US" sz="2800" dirty="0">
                <a:latin typeface="Times New Roman" panose="02020603050405020304" pitchFamily="18" charset="0"/>
                <a:ea typeface="Times New Roman" panose="02020603050405020304" pitchFamily="18" charset="0"/>
                <a:cs typeface="Arial" panose="020B0604020202020204" pitchFamily="34" charset="0"/>
              </a:rPr>
              <a:t> </a:t>
            </a:r>
            <a:endParaRPr lang="en-US" sz="2400" dirty="0">
              <a:latin typeface="Calibri" panose="020F0502020204030204" pitchFamily="34" charset="0"/>
              <a:ea typeface="Times New Roman" panose="02020603050405020304" pitchFamily="18" charset="0"/>
              <a:cs typeface="Arial" panose="020B0604020202020204" pitchFamily="34" charset="0"/>
            </a:endParaRPr>
          </a:p>
          <a:p>
            <a:pPr algn="r" rtl="1">
              <a:lnSpc>
                <a:spcPct val="107000"/>
              </a:lnSpc>
              <a:spcAft>
                <a:spcPts val="0"/>
              </a:spcAft>
            </a:pPr>
            <a:r>
              <a:rPr lang="ar-SA" sz="2400" dirty="0">
                <a:latin typeface="Times New Roman" panose="02020603050405020304" pitchFamily="18" charset="0"/>
                <a:ea typeface="Times New Roman" panose="02020603050405020304" pitchFamily="18" charset="0"/>
              </a:rPr>
              <a:t>١- ﻓﺎﻳﻞ و ﭘﻮﺷﻪ را ﺗﻌﺮﻳﻒ ﻛﻨﻴﺪ.</a:t>
            </a:r>
            <a:endParaRPr lang="en-US" sz="2400" dirty="0">
              <a:latin typeface="Calibri" panose="020F0502020204030204" pitchFamily="34" charset="0"/>
              <a:ea typeface="Times New Roman" panose="02020603050405020304" pitchFamily="18" charset="0"/>
              <a:cs typeface="Arial" panose="020B0604020202020204" pitchFamily="34" charset="0"/>
            </a:endParaRPr>
          </a:p>
          <a:p>
            <a:pPr>
              <a:lnSpc>
                <a:spcPts val="705"/>
              </a:lnSpc>
              <a:spcAft>
                <a:spcPts val="0"/>
              </a:spcAft>
            </a:pPr>
            <a:r>
              <a:rPr lang="en-US" sz="2400" dirty="0">
                <a:latin typeface="Times New Roman" panose="02020603050405020304" pitchFamily="18" charset="0"/>
                <a:ea typeface="Times New Roman" panose="02020603050405020304" pitchFamily="18" charset="0"/>
                <a:cs typeface="Arial" panose="020B0604020202020204" pitchFamily="34" charset="0"/>
              </a:rPr>
              <a:t> </a:t>
            </a:r>
            <a:endParaRPr lang="en-US" sz="2400" dirty="0">
              <a:latin typeface="Calibri" panose="020F0502020204030204" pitchFamily="34" charset="0"/>
              <a:ea typeface="Times New Roman" panose="02020603050405020304" pitchFamily="18" charset="0"/>
              <a:cs typeface="Arial" panose="020B0604020202020204" pitchFamily="34" charset="0"/>
            </a:endParaRPr>
          </a:p>
          <a:p>
            <a:pPr algn="r" rtl="1">
              <a:lnSpc>
                <a:spcPct val="107000"/>
              </a:lnSpc>
              <a:spcAft>
                <a:spcPts val="0"/>
              </a:spcAft>
            </a:pPr>
            <a:r>
              <a:rPr lang="ar-SA" sz="2400" dirty="0">
                <a:latin typeface="Times New Roman" panose="02020603050405020304" pitchFamily="18" charset="0"/>
                <a:ea typeface="Times New Roman" panose="02020603050405020304" pitchFamily="18" charset="0"/>
              </a:rPr>
              <a:t>٢- ﻣﻔﻬﻮم ﭘﺎرﺗﻴﺸﻦ ﺑﻨﺪي را ﺗﻮﺿﻴﺢ </a:t>
            </a:r>
            <a:r>
              <a:rPr lang="ar-SA" sz="2400" dirty="0" smtClean="0">
                <a:latin typeface="Times New Roman" panose="02020603050405020304" pitchFamily="18" charset="0"/>
                <a:ea typeface="Times New Roman" panose="02020603050405020304" pitchFamily="18" charset="0"/>
              </a:rPr>
              <a:t>دﻫﻴﺪ.</a:t>
            </a:r>
            <a:endParaRPr lang="fa-IR" sz="2400" dirty="0" smtClean="0">
              <a:latin typeface="Times New Roman" panose="02020603050405020304" pitchFamily="18" charset="0"/>
              <a:ea typeface="Times New Roman" panose="02020603050405020304" pitchFamily="18" charset="0"/>
            </a:endParaRPr>
          </a:p>
          <a:p>
            <a:pPr algn="r" rtl="1">
              <a:lnSpc>
                <a:spcPct val="107000"/>
              </a:lnSpc>
              <a:spcAft>
                <a:spcPts val="0"/>
              </a:spcAft>
            </a:pPr>
            <a:r>
              <a:rPr lang="ar-SA" sz="2400" dirty="0" smtClean="0">
                <a:latin typeface="Times New Roman" panose="02020603050405020304" pitchFamily="18" charset="0"/>
                <a:ea typeface="Times New Roman" panose="02020603050405020304" pitchFamily="18" charset="0"/>
              </a:rPr>
              <a:t>٣- </a:t>
            </a:r>
            <a:r>
              <a:rPr lang="ar-SA" sz="2400" dirty="0">
                <a:latin typeface="Times New Roman" panose="02020603050405020304" pitchFamily="18" charset="0"/>
                <a:ea typeface="Times New Roman" panose="02020603050405020304" pitchFamily="18" charset="0"/>
              </a:rPr>
              <a:t>روش ﻫﺎي ﻣﺨﺘﻠﻒ اﻧﺘﺨﺎب ﺑﻪ ﺻﻮرت ﺗﻜﻲ و ﮔﺮوﻫﻲ را ﺷﺮح </a:t>
            </a:r>
            <a:r>
              <a:rPr lang="ar-SA" sz="2400" dirty="0" smtClean="0">
                <a:latin typeface="Times New Roman" panose="02020603050405020304" pitchFamily="18" charset="0"/>
                <a:ea typeface="Times New Roman" panose="02020603050405020304" pitchFamily="18" charset="0"/>
              </a:rPr>
              <a:t>دﻫﻴﺪ</a:t>
            </a:r>
            <a:r>
              <a:rPr lang="en-US" sz="2400" dirty="0" smtClean="0">
                <a:latin typeface="Times New Roman" panose="02020603050405020304" pitchFamily="18" charset="0"/>
                <a:ea typeface="Times New Roman" panose="02020603050405020304" pitchFamily="18" charset="0"/>
              </a:rPr>
              <a:t>.</a:t>
            </a:r>
          </a:p>
          <a:p>
            <a:pPr algn="r" rtl="1">
              <a:lnSpc>
                <a:spcPct val="107000"/>
              </a:lnSpc>
              <a:spcAft>
                <a:spcPts val="0"/>
              </a:spcAft>
            </a:pPr>
            <a:r>
              <a:rPr lang="fa-IR" sz="2400" dirty="0" smtClean="0">
                <a:latin typeface="Times New Roman" panose="02020603050405020304" pitchFamily="18" charset="0"/>
                <a:ea typeface="Times New Roman" panose="02020603050405020304" pitchFamily="18" charset="0"/>
                <a:cs typeface="B Yagut" panose="00000400000000000000" pitchFamily="2" charset="-78"/>
              </a:rPr>
              <a:t>4-</a:t>
            </a:r>
            <a:r>
              <a:rPr lang="ar-SA" sz="2400" dirty="0" smtClean="0">
                <a:latin typeface="Times New Roman" panose="02020603050405020304" pitchFamily="18" charset="0"/>
                <a:ea typeface="Times New Roman" panose="02020603050405020304" pitchFamily="18" charset="0"/>
                <a:cs typeface="B Yagut" panose="00000400000000000000" pitchFamily="2" charset="-78"/>
              </a:rPr>
              <a:t> </a:t>
            </a:r>
            <a:r>
              <a:rPr lang="ar-SA" sz="2400" dirty="0">
                <a:latin typeface="Times New Roman" panose="02020603050405020304" pitchFamily="18" charset="0"/>
                <a:ea typeface="Times New Roman" panose="02020603050405020304" pitchFamily="18" charset="0"/>
                <a:cs typeface="B Yagut" panose="00000400000000000000" pitchFamily="2" charset="-78"/>
              </a:rPr>
              <a:t>ﭼﮕﻮﻧﻪ </a:t>
            </a:r>
            <a:r>
              <a:rPr lang="ar-SA" sz="2400" dirty="0">
                <a:latin typeface="Times New Roman" panose="02020603050405020304" pitchFamily="18" charset="0"/>
                <a:ea typeface="Times New Roman" panose="02020603050405020304" pitchFamily="18" charset="0"/>
              </a:rPr>
              <a:t>ﻣﻲ ﺗﻮان ﻳﻚ ﻓﺎﻳﻞ را ﺑﺪون اﻧﺘﻘﺎل ﺑﻪ ﺳﻄﻞ ﺑﺎزﻳﺎﻓﺖ ﺣﺬف ﻧﻤﻮد؟</a:t>
            </a:r>
            <a:endParaRPr lang="en-US" sz="24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3923928" y="945102"/>
            <a:ext cx="2044150" cy="477054"/>
          </a:xfrm>
          <a:prstGeom prst="rect">
            <a:avLst/>
          </a:prstGeom>
          <a:solidFill>
            <a:srgbClr val="92D050">
              <a:alpha val="9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algn="ctr" rtl="1">
              <a:spcBef>
                <a:spcPct val="0"/>
              </a:spcBef>
            </a:pPr>
            <a:r>
              <a:rPr lang="ar-SA" sz="2500" b="1" dirty="0">
                <a:solidFill>
                  <a:prstClr val="black"/>
                </a:solidFill>
                <a:cs typeface="B Yagut" panose="00000400000000000000" pitchFamily="2" charset="-78"/>
              </a:rPr>
              <a:t>آزﻣﻮن ﻧﻈﺮي</a:t>
            </a:r>
            <a:endParaRPr lang="en-US" sz="2500" b="1" dirty="0">
              <a:solidFill>
                <a:prstClr val="black"/>
              </a:solidFill>
              <a:cs typeface="B Yagut" panose="00000400000000000000"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37975201"/>
      </p:ext>
    </p:extLst>
  </p:cSld>
  <p:clrMapOvr>
    <a:masterClrMapping/>
  </p:clrMapOvr>
  <mc:AlternateContent xmlns:mc="http://schemas.openxmlformats.org/markup-compatibility/2006" xmlns:p14="http://schemas.microsoft.com/office/powerpoint/2010/main">
    <mc:Choice Requires="p14">
      <p:transition spd="slow" p14:dur="2000" advTm="8085"/>
    </mc:Choice>
    <mc:Fallback xmlns="">
      <p:transition spd="slow" advTm="8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2658" y="1435767"/>
            <a:ext cx="8208912" cy="4524315"/>
          </a:xfrm>
          <a:prstGeom prst="rect">
            <a:avLst/>
          </a:prstGeom>
        </p:spPr>
        <p:txBody>
          <a:bodyPr wrap="square">
            <a:spAutoFit/>
          </a:bodyPr>
          <a:lstStyle/>
          <a:p>
            <a:pPr algn="r" rtl="1"/>
            <a:r>
              <a:rPr lang="fa-IR" sz="2400" dirty="0" smtClean="0">
                <a:latin typeface="Times New Roman" panose="02020603050405020304" pitchFamily="18" charset="0"/>
                <a:ea typeface="Times New Roman" panose="02020603050405020304" pitchFamily="18" charset="0"/>
                <a:cs typeface="B Yagut" panose="00000400000000000000" pitchFamily="2" charset="-78"/>
              </a:rPr>
              <a:t>1-  </a:t>
            </a:r>
            <a:r>
              <a:rPr lang="fa-IR" sz="2400" dirty="0">
                <a:latin typeface="Times New Roman" panose="02020603050405020304" pitchFamily="18" charset="0"/>
                <a:ea typeface="Times New Roman" panose="02020603050405020304" pitchFamily="18" charset="0"/>
                <a:cs typeface="B Yagut" panose="00000400000000000000" pitchFamily="2" charset="-78"/>
              </a:rPr>
              <a:t>از کتابخانه </a:t>
            </a:r>
            <a:r>
              <a:rPr lang="en-US" sz="2400" dirty="0">
                <a:latin typeface="Times New Roman" panose="02020603050405020304" pitchFamily="18" charset="0"/>
                <a:ea typeface="Times New Roman" panose="02020603050405020304" pitchFamily="18" charset="0"/>
                <a:cs typeface="B Yagut" panose="00000400000000000000" pitchFamily="2" charset="-78"/>
              </a:rPr>
              <a:t>Pictures ، </a:t>
            </a:r>
            <a:r>
              <a:rPr lang="fa-IR" sz="2400" dirty="0">
                <a:latin typeface="Times New Roman" panose="02020603050405020304" pitchFamily="18" charset="0"/>
                <a:ea typeface="Times New Roman" panose="02020603050405020304" pitchFamily="18" charset="0"/>
                <a:cs typeface="B Yagut" panose="00000400000000000000" pitchFamily="2" charset="-78"/>
              </a:rPr>
              <a:t>چند تصویر را به پوشه </a:t>
            </a:r>
            <a:r>
              <a:rPr lang="en-US" sz="2400" dirty="0">
                <a:latin typeface="Times New Roman" panose="02020603050405020304" pitchFamily="18" charset="0"/>
                <a:ea typeface="Times New Roman" panose="02020603050405020304" pitchFamily="18" charset="0"/>
                <a:cs typeface="B Yagut" panose="00000400000000000000" pitchFamily="2" charset="-78"/>
              </a:rPr>
              <a:t>Class1 </a:t>
            </a:r>
            <a:r>
              <a:rPr lang="fa-IR" sz="2400" dirty="0">
                <a:latin typeface="Times New Roman" panose="02020603050405020304" pitchFamily="18" charset="0"/>
                <a:ea typeface="Times New Roman" panose="02020603050405020304" pitchFamily="18" charset="0"/>
                <a:cs typeface="B Yagut" panose="00000400000000000000" pitchFamily="2" charset="-78"/>
              </a:rPr>
              <a:t>کپی کنید.</a:t>
            </a:r>
          </a:p>
          <a:p>
            <a:pPr algn="r" rtl="1"/>
            <a:r>
              <a:rPr lang="fa-IR" sz="2400" dirty="0" smtClean="0">
                <a:latin typeface="Times New Roman" panose="02020603050405020304" pitchFamily="18" charset="0"/>
                <a:ea typeface="Times New Roman" panose="02020603050405020304" pitchFamily="18" charset="0"/>
                <a:cs typeface="B Yagut" panose="00000400000000000000" pitchFamily="2" charset="-78"/>
              </a:rPr>
              <a:t>2- پوشه </a:t>
            </a:r>
            <a:r>
              <a:rPr lang="en-US" sz="2400" dirty="0">
                <a:latin typeface="Times New Roman" panose="02020603050405020304" pitchFamily="18" charset="0"/>
                <a:ea typeface="Times New Roman" panose="02020603050405020304" pitchFamily="18" charset="0"/>
                <a:cs typeface="B Yagut" panose="00000400000000000000" pitchFamily="2" charset="-78"/>
              </a:rPr>
              <a:t>Class1 </a:t>
            </a:r>
            <a:r>
              <a:rPr lang="fa-IR" sz="2400" dirty="0">
                <a:latin typeface="Times New Roman" panose="02020603050405020304" pitchFamily="18" charset="0"/>
                <a:ea typeface="Times New Roman" panose="02020603050405020304" pitchFamily="18" charset="0"/>
                <a:cs typeface="B Yagut" panose="00000400000000000000" pitchFamily="2" charset="-78"/>
              </a:rPr>
              <a:t>را به </a:t>
            </a:r>
            <a:r>
              <a:rPr lang="en-US" sz="2400" dirty="0" smtClean="0">
                <a:latin typeface="Times New Roman" panose="02020603050405020304" pitchFamily="18" charset="0"/>
                <a:ea typeface="Times New Roman" panose="02020603050405020304" pitchFamily="18" charset="0"/>
                <a:cs typeface="B Yagut" panose="00000400000000000000" pitchFamily="2" charset="-78"/>
              </a:rPr>
              <a:t>Pic </a:t>
            </a:r>
            <a:r>
              <a:rPr lang="fa-IR" sz="2400" dirty="0" smtClean="0">
                <a:latin typeface="Times New Roman" panose="02020603050405020304" pitchFamily="18" charset="0"/>
                <a:ea typeface="Times New Roman" panose="02020603050405020304" pitchFamily="18" charset="0"/>
                <a:cs typeface="B Yagut" panose="00000400000000000000" pitchFamily="2" charset="-78"/>
              </a:rPr>
              <a:t>  تغییر </a:t>
            </a:r>
            <a:r>
              <a:rPr lang="fa-IR" sz="2400" dirty="0">
                <a:latin typeface="Times New Roman" panose="02020603050405020304" pitchFamily="18" charset="0"/>
                <a:ea typeface="Times New Roman" panose="02020603050405020304" pitchFamily="18" charset="0"/>
                <a:cs typeface="B Yagut" panose="00000400000000000000" pitchFamily="2" charset="-78"/>
              </a:rPr>
              <a:t>نام دهید.</a:t>
            </a:r>
          </a:p>
          <a:p>
            <a:pPr algn="r" rtl="1"/>
            <a:r>
              <a:rPr lang="fa-IR" sz="2400" dirty="0" smtClean="0">
                <a:latin typeface="Times New Roman" panose="02020603050405020304" pitchFamily="18" charset="0"/>
                <a:ea typeface="Times New Roman" panose="02020603050405020304" pitchFamily="18" charset="0"/>
                <a:cs typeface="B Yagut" panose="00000400000000000000" pitchFamily="2" charset="-78"/>
              </a:rPr>
              <a:t>3-  </a:t>
            </a:r>
            <a:r>
              <a:rPr lang="fa-IR" sz="2400" dirty="0">
                <a:latin typeface="Times New Roman" panose="02020603050405020304" pitchFamily="18" charset="0"/>
                <a:ea typeface="Times New Roman" panose="02020603050405020304" pitchFamily="18" charset="0"/>
                <a:cs typeface="B Yagut" panose="00000400000000000000" pitchFamily="2" charset="-78"/>
              </a:rPr>
              <a:t>یکی از تصاویر موجود در پوشه </a:t>
            </a:r>
            <a:r>
              <a:rPr lang="en-US" sz="2400" dirty="0">
                <a:latin typeface="Times New Roman" panose="02020603050405020304" pitchFamily="18" charset="0"/>
                <a:ea typeface="Times New Roman" panose="02020603050405020304" pitchFamily="18" charset="0"/>
                <a:cs typeface="B Yagut" panose="00000400000000000000" pitchFamily="2" charset="-78"/>
              </a:rPr>
              <a:t>Pic </a:t>
            </a:r>
            <a:r>
              <a:rPr lang="fa-IR" sz="2400" dirty="0">
                <a:latin typeface="Times New Roman" panose="02020603050405020304" pitchFamily="18" charset="0"/>
                <a:ea typeface="Times New Roman" panose="02020603050405020304" pitchFamily="18" charset="0"/>
                <a:cs typeface="B Yagut" panose="00000400000000000000" pitchFamily="2" charset="-78"/>
              </a:rPr>
              <a:t>را به پوشه </a:t>
            </a:r>
            <a:r>
              <a:rPr lang="en-US" sz="2400" dirty="0">
                <a:latin typeface="Times New Roman" panose="02020603050405020304" pitchFamily="18" charset="0"/>
                <a:ea typeface="Times New Roman" panose="02020603050405020304" pitchFamily="18" charset="0"/>
                <a:cs typeface="B Yagut" panose="00000400000000000000" pitchFamily="2" charset="-78"/>
              </a:rPr>
              <a:t>Student1 </a:t>
            </a:r>
            <a:r>
              <a:rPr lang="fa-IR" sz="2400" dirty="0">
                <a:latin typeface="Times New Roman" panose="02020603050405020304" pitchFamily="18" charset="0"/>
                <a:ea typeface="Times New Roman" panose="02020603050405020304" pitchFamily="18" charset="0"/>
                <a:cs typeface="B Yagut" panose="00000400000000000000" pitchFamily="2" charset="-78"/>
              </a:rPr>
              <a:t>منتقل کنید.</a:t>
            </a:r>
          </a:p>
          <a:p>
            <a:pPr algn="r" rtl="1"/>
            <a:r>
              <a:rPr lang="fa-IR" sz="2400" dirty="0" smtClean="0">
                <a:latin typeface="Times New Roman" panose="02020603050405020304" pitchFamily="18" charset="0"/>
                <a:ea typeface="Times New Roman" panose="02020603050405020304" pitchFamily="18" charset="0"/>
                <a:cs typeface="B Yagut" panose="00000400000000000000" pitchFamily="2" charset="-78"/>
              </a:rPr>
              <a:t>4-  </a:t>
            </a:r>
            <a:r>
              <a:rPr lang="fa-IR" sz="2400" dirty="0">
                <a:latin typeface="Times New Roman" panose="02020603050405020304" pitchFamily="18" charset="0"/>
                <a:ea typeface="Times New Roman" panose="02020603050405020304" pitchFamily="18" charset="0"/>
                <a:cs typeface="B Yagut" panose="00000400000000000000" pitchFamily="2" charset="-78"/>
              </a:rPr>
              <a:t>محتویات پوشه </a:t>
            </a:r>
            <a:r>
              <a:rPr lang="en-US" sz="2400" dirty="0">
                <a:latin typeface="Times New Roman" panose="02020603050405020304" pitchFamily="18" charset="0"/>
                <a:ea typeface="Times New Roman" panose="02020603050405020304" pitchFamily="18" charset="0"/>
                <a:cs typeface="B Yagut" panose="00000400000000000000" pitchFamily="2" charset="-78"/>
              </a:rPr>
              <a:t>School </a:t>
            </a:r>
            <a:r>
              <a:rPr lang="fa-IR" sz="2400" dirty="0">
                <a:latin typeface="Times New Roman" panose="02020603050405020304" pitchFamily="18" charset="0"/>
                <a:ea typeface="Times New Roman" panose="02020603050405020304" pitchFamily="18" charset="0"/>
                <a:cs typeface="B Yagut" panose="00000400000000000000" pitchFamily="2" charset="-78"/>
              </a:rPr>
              <a:t>را به روش های مختلف نمایش </a:t>
            </a:r>
            <a:r>
              <a:rPr lang="fa-IR" sz="2400" dirty="0" smtClean="0">
                <a:latin typeface="Times New Roman" panose="02020603050405020304" pitchFamily="18" charset="0"/>
                <a:ea typeface="Times New Roman" panose="02020603050405020304" pitchFamily="18" charset="0"/>
                <a:cs typeface="B Yagut" panose="00000400000000000000" pitchFamily="2" charset="-78"/>
              </a:rPr>
              <a:t>دهید.</a:t>
            </a:r>
          </a:p>
          <a:p>
            <a:pPr algn="r" rtl="1"/>
            <a:r>
              <a:rPr lang="fa-IR" sz="2400" dirty="0" smtClean="0">
                <a:latin typeface="Times New Roman" panose="02020603050405020304" pitchFamily="18" charset="0"/>
                <a:ea typeface="Times New Roman" panose="02020603050405020304" pitchFamily="18" charset="0"/>
                <a:cs typeface="B Yagut" panose="00000400000000000000" pitchFamily="2" charset="-78"/>
              </a:rPr>
              <a:t>5- یک میان بر از پوشه </a:t>
            </a:r>
            <a:r>
              <a:rPr lang="en-US" sz="2400" dirty="0" smtClean="0">
                <a:latin typeface="Times New Roman" panose="02020603050405020304" pitchFamily="18" charset="0"/>
                <a:ea typeface="Times New Roman" panose="02020603050405020304" pitchFamily="18" charset="0"/>
                <a:cs typeface="B Yagut" panose="00000400000000000000" pitchFamily="2" charset="-78"/>
              </a:rPr>
              <a:t>School </a:t>
            </a:r>
            <a:r>
              <a:rPr lang="fa-IR" sz="2400" dirty="0" smtClean="0">
                <a:latin typeface="Times New Roman" panose="02020603050405020304" pitchFamily="18" charset="0"/>
                <a:ea typeface="Times New Roman" panose="02020603050405020304" pitchFamily="18" charset="0"/>
                <a:cs typeface="B Yagut" panose="00000400000000000000" pitchFamily="2" charset="-78"/>
              </a:rPr>
              <a:t>را روی میزکار ایجاد کنید.</a:t>
            </a:r>
          </a:p>
          <a:p>
            <a:pPr algn="r" rtl="1"/>
            <a:r>
              <a:rPr lang="fa-IR" sz="2400" dirty="0">
                <a:latin typeface="Times New Roman" panose="02020603050405020304" pitchFamily="18" charset="0"/>
                <a:ea typeface="Times New Roman" panose="02020603050405020304" pitchFamily="18" charset="0"/>
                <a:cs typeface="B Yagut" panose="00000400000000000000" pitchFamily="2" charset="-78"/>
              </a:rPr>
              <a:t>6-   مشخصات پوشه </a:t>
            </a:r>
            <a:r>
              <a:rPr lang="en-US" sz="2400" dirty="0">
                <a:latin typeface="Times New Roman" panose="02020603050405020304" pitchFamily="18" charset="0"/>
                <a:ea typeface="Times New Roman" panose="02020603050405020304" pitchFamily="18" charset="0"/>
                <a:cs typeface="B Yagut" panose="00000400000000000000" pitchFamily="2" charset="-78"/>
              </a:rPr>
              <a:t>School </a:t>
            </a:r>
            <a:r>
              <a:rPr lang="fa-IR" sz="2400" dirty="0">
                <a:latin typeface="Times New Roman" panose="02020603050405020304" pitchFamily="18" charset="0"/>
                <a:ea typeface="Times New Roman" panose="02020603050405020304" pitchFamily="18" charset="0"/>
                <a:cs typeface="B Yagut" panose="00000400000000000000" pitchFamily="2" charset="-78"/>
              </a:rPr>
              <a:t>و درایو </a:t>
            </a:r>
            <a:r>
              <a:rPr lang="en-US" sz="2400" dirty="0">
                <a:latin typeface="Times New Roman" panose="02020603050405020304" pitchFamily="18" charset="0"/>
                <a:ea typeface="Times New Roman" panose="02020603050405020304" pitchFamily="18" charset="0"/>
                <a:cs typeface="B Yagut" panose="00000400000000000000" pitchFamily="2" charset="-78"/>
              </a:rPr>
              <a:t>C </a:t>
            </a:r>
            <a:r>
              <a:rPr lang="fa-IR" sz="2400" dirty="0">
                <a:latin typeface="Times New Roman" panose="02020603050405020304" pitchFamily="18" charset="0"/>
                <a:ea typeface="Times New Roman" panose="02020603050405020304" pitchFamily="18" charset="0"/>
                <a:cs typeface="B Yagut" panose="00000400000000000000" pitchFamily="2" charset="-78"/>
              </a:rPr>
              <a:t>را مشاهده کنید.</a:t>
            </a:r>
          </a:p>
          <a:p>
            <a:pPr algn="r" rtl="1"/>
            <a:r>
              <a:rPr lang="fa-IR" sz="2400" dirty="0">
                <a:latin typeface="Times New Roman" panose="02020603050405020304" pitchFamily="18" charset="0"/>
                <a:ea typeface="Times New Roman" panose="02020603050405020304" pitchFamily="18" charset="0"/>
                <a:cs typeface="B Yagut" panose="00000400000000000000" pitchFamily="2" charset="-78"/>
              </a:rPr>
              <a:t>7- پوشه </a:t>
            </a:r>
            <a:r>
              <a:rPr lang="en-US" sz="2400" dirty="0">
                <a:latin typeface="Times New Roman" panose="02020603050405020304" pitchFamily="18" charset="0"/>
                <a:ea typeface="Times New Roman" panose="02020603050405020304" pitchFamily="18" charset="0"/>
                <a:cs typeface="B Yagut" panose="00000400000000000000" pitchFamily="2" charset="-78"/>
              </a:rPr>
              <a:t>Class3 </a:t>
            </a:r>
            <a:r>
              <a:rPr lang="fa-IR" sz="2400" dirty="0">
                <a:latin typeface="Times New Roman" panose="02020603050405020304" pitchFamily="18" charset="0"/>
                <a:ea typeface="Times New Roman" panose="02020603050405020304" pitchFamily="18" charset="0"/>
                <a:cs typeface="B Yagut" panose="00000400000000000000" pitchFamily="2" charset="-78"/>
              </a:rPr>
              <a:t>را حذف کرده و سپس آن را بازیابی کنید.</a:t>
            </a:r>
          </a:p>
          <a:p>
            <a:pPr algn="r" rtl="1"/>
            <a:r>
              <a:rPr lang="fa-IR" sz="2400" dirty="0">
                <a:latin typeface="Times New Roman" panose="02020603050405020304" pitchFamily="18" charset="0"/>
                <a:ea typeface="Times New Roman" panose="02020603050405020304" pitchFamily="18" charset="0"/>
                <a:cs typeface="B Yagut" panose="00000400000000000000" pitchFamily="2" charset="-78"/>
              </a:rPr>
              <a:t>8- به سطل بازیافت در درایو </a:t>
            </a:r>
            <a:r>
              <a:rPr lang="en-US" sz="2400" dirty="0">
                <a:latin typeface="Times New Roman" panose="02020603050405020304" pitchFamily="18" charset="0"/>
                <a:ea typeface="Times New Roman" panose="02020603050405020304" pitchFamily="18" charset="0"/>
                <a:cs typeface="B Yagut" panose="00000400000000000000" pitchFamily="2" charset="-78"/>
              </a:rPr>
              <a:t>C، </a:t>
            </a:r>
            <a:r>
              <a:rPr lang="fa-IR" sz="2400" dirty="0">
                <a:latin typeface="Times New Roman" panose="02020603050405020304" pitchFamily="18" charset="0"/>
                <a:ea typeface="Times New Roman" panose="02020603050405020304" pitchFamily="18" charset="0"/>
                <a:cs typeface="B Yagut" panose="00000400000000000000" pitchFamily="2" charset="-78"/>
              </a:rPr>
              <a:t>یک گیگابایت فضا اختصاص دهید.</a:t>
            </a:r>
          </a:p>
          <a:p>
            <a:pPr algn="r" rtl="1"/>
            <a:r>
              <a:rPr lang="fa-IR" sz="2400" dirty="0">
                <a:latin typeface="Times New Roman" panose="02020603050405020304" pitchFamily="18" charset="0"/>
                <a:ea typeface="Times New Roman" panose="02020603050405020304" pitchFamily="18" charset="0"/>
                <a:cs typeface="B Yagut" panose="00000400000000000000" pitchFamily="2" charset="-78"/>
              </a:rPr>
              <a:t>9-   محتویات سطل بازیافت را به طور کامل حذف کنید.</a:t>
            </a:r>
          </a:p>
          <a:p>
            <a:pPr algn="r" rtl="1"/>
            <a:r>
              <a:rPr lang="fa-IR" sz="2400" dirty="0">
                <a:latin typeface="Times New Roman" panose="02020603050405020304" pitchFamily="18" charset="0"/>
                <a:ea typeface="Times New Roman" panose="02020603050405020304" pitchFamily="18" charset="0"/>
                <a:cs typeface="B Yagut" panose="00000400000000000000" pitchFamily="2" charset="-78"/>
              </a:rPr>
              <a:t>10- فایل ها و پوشه هایی با نام </a:t>
            </a:r>
            <a:r>
              <a:rPr lang="en-US" sz="2400" dirty="0">
                <a:latin typeface="Times New Roman" panose="02020603050405020304" pitchFamily="18" charset="0"/>
                <a:ea typeface="Times New Roman" panose="02020603050405020304" pitchFamily="18" charset="0"/>
                <a:cs typeface="B Yagut" panose="00000400000000000000" pitchFamily="2" charset="-78"/>
              </a:rPr>
              <a:t>Class </a:t>
            </a:r>
            <a:r>
              <a:rPr lang="fa-IR" sz="2400" dirty="0">
                <a:latin typeface="Times New Roman" panose="02020603050405020304" pitchFamily="18" charset="0"/>
                <a:ea typeface="Times New Roman" panose="02020603050405020304" pitchFamily="18" charset="0"/>
                <a:cs typeface="B Yagut" panose="00000400000000000000" pitchFamily="2" charset="-78"/>
              </a:rPr>
              <a:t>را جستجو کنید.</a:t>
            </a:r>
          </a:p>
          <a:p>
            <a:pPr algn="r" rtl="1"/>
            <a:r>
              <a:rPr lang="fa-IR" sz="2400" dirty="0">
                <a:latin typeface="Times New Roman" panose="02020603050405020304" pitchFamily="18" charset="0"/>
                <a:ea typeface="Times New Roman" panose="02020603050405020304" pitchFamily="18" charset="0"/>
                <a:cs typeface="B Yagut" panose="00000400000000000000" pitchFamily="2" charset="-78"/>
              </a:rPr>
              <a:t> </a:t>
            </a:r>
            <a:r>
              <a:rPr lang="fa-IR" sz="2400" dirty="0" smtClean="0">
                <a:latin typeface="Times New Roman" panose="02020603050405020304" pitchFamily="18" charset="0"/>
                <a:ea typeface="Times New Roman" panose="02020603050405020304" pitchFamily="18" charset="0"/>
                <a:cs typeface="B Yagut" panose="00000400000000000000" pitchFamily="2" charset="-78"/>
              </a:rPr>
              <a:t>11- </a:t>
            </a:r>
            <a:r>
              <a:rPr lang="fa-IR" sz="2400" dirty="0">
                <a:latin typeface="Times New Roman" panose="02020603050405020304" pitchFamily="18" charset="0"/>
                <a:ea typeface="Times New Roman" panose="02020603050405020304" pitchFamily="18" charset="0"/>
                <a:cs typeface="B Yagut" panose="00000400000000000000" pitchFamily="2" charset="-78"/>
              </a:rPr>
              <a:t>محتویات پوشه </a:t>
            </a:r>
            <a:r>
              <a:rPr lang="en-US" sz="2400" dirty="0">
                <a:latin typeface="Times New Roman" panose="02020603050405020304" pitchFamily="18" charset="0"/>
                <a:ea typeface="Times New Roman" panose="02020603050405020304" pitchFamily="18" charset="0"/>
                <a:cs typeface="B Yagut" panose="00000400000000000000" pitchFamily="2" charset="-78"/>
              </a:rPr>
              <a:t>School </a:t>
            </a:r>
            <a:r>
              <a:rPr lang="fa-IR" sz="2400" dirty="0">
                <a:latin typeface="Times New Roman" panose="02020603050405020304" pitchFamily="18" charset="0"/>
                <a:ea typeface="Times New Roman" panose="02020603050405020304" pitchFamily="18" charset="0"/>
                <a:cs typeface="B Yagut" panose="00000400000000000000" pitchFamily="2" charset="-78"/>
              </a:rPr>
              <a:t>را روی یک </a:t>
            </a:r>
            <a:r>
              <a:rPr lang="en-US" sz="2400" dirty="0">
                <a:latin typeface="Times New Roman" panose="02020603050405020304" pitchFamily="18" charset="0"/>
                <a:ea typeface="Times New Roman" panose="02020603050405020304" pitchFamily="18" charset="0"/>
                <a:cs typeface="B Yagut" panose="00000400000000000000" pitchFamily="2" charset="-78"/>
              </a:rPr>
              <a:t>CD </a:t>
            </a:r>
            <a:r>
              <a:rPr lang="fa-IR" sz="2400" dirty="0">
                <a:latin typeface="Times New Roman" panose="02020603050405020304" pitchFamily="18" charset="0"/>
                <a:ea typeface="Times New Roman" panose="02020603050405020304" pitchFamily="18" charset="0"/>
                <a:cs typeface="B Yagut" panose="00000400000000000000" pitchFamily="2" charset="-78"/>
              </a:rPr>
              <a:t>رایت کنید.</a:t>
            </a:r>
          </a:p>
          <a:p>
            <a:pPr algn="r" rtl="1"/>
            <a:endParaRPr lang="fa-IR" sz="2400" dirty="0">
              <a:latin typeface="Times New Roman" panose="02020603050405020304" pitchFamily="18" charset="0"/>
              <a:ea typeface="Times New Roman" panose="02020603050405020304" pitchFamily="18" charset="0"/>
              <a:cs typeface="B Yagut" panose="00000400000000000000" pitchFamily="2" charset="-78"/>
            </a:endParaRPr>
          </a:p>
        </p:txBody>
      </p:sp>
      <p:sp>
        <p:nvSpPr>
          <p:cNvPr id="3" name="Rectangle 2"/>
          <p:cNvSpPr/>
          <p:nvPr/>
        </p:nvSpPr>
        <p:spPr>
          <a:xfrm>
            <a:off x="3779912" y="779296"/>
            <a:ext cx="1954381" cy="477054"/>
          </a:xfrm>
          <a:prstGeom prst="rect">
            <a:avLst/>
          </a:prstGeom>
          <a:solidFill>
            <a:srgbClr val="92D050">
              <a:alpha val="9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algn="ctr" rtl="1">
              <a:spcBef>
                <a:spcPct val="0"/>
              </a:spcBef>
            </a:pPr>
            <a:r>
              <a:rPr lang="fa-IR" sz="2500" b="1" dirty="0">
                <a:solidFill>
                  <a:prstClr val="black"/>
                </a:solidFill>
                <a:cs typeface="B Yagut" panose="00000400000000000000" pitchFamily="2" charset="-78"/>
              </a:rPr>
              <a:t>کارگاه عملی</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64370812"/>
      </p:ext>
    </p:extLst>
  </p:cSld>
  <p:clrMapOvr>
    <a:masterClrMapping/>
  </p:clrMapOvr>
  <mc:AlternateContent xmlns:mc="http://schemas.openxmlformats.org/markup-compatibility/2006" xmlns:p14="http://schemas.microsoft.com/office/powerpoint/2010/main">
    <mc:Choice Requires="p14">
      <p:transition spd="slow" p14:dur="2000" advTm="9177"/>
    </mc:Choice>
    <mc:Fallback xmlns="">
      <p:transition spd="slow" advTm="9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3750"/>
            <a:ext cx="8229600" cy="584775"/>
          </a:xfrm>
          <a:solidFill>
            <a:srgbClr val="92D050">
              <a:alpha val="9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rtl="1"/>
            <a:r>
              <a:rPr lang="fa-IR" sz="3200" b="1" dirty="0">
                <a:solidFill>
                  <a:prstClr val="black"/>
                </a:solidFill>
                <a:latin typeface="+mn-lt"/>
                <a:ea typeface="+mn-ea"/>
                <a:cs typeface="B Yagut" panose="00000400000000000000" pitchFamily="2" charset="-78"/>
              </a:rPr>
              <a:t>منابع</a:t>
            </a:r>
            <a:endParaRPr lang="en-US" sz="3200" b="1" dirty="0">
              <a:solidFill>
                <a:prstClr val="black"/>
              </a:solidFill>
              <a:latin typeface="+mn-lt"/>
              <a:ea typeface="+mn-ea"/>
              <a:cs typeface="B Yagut" panose="00000400000000000000" pitchFamily="2" charset="-78"/>
            </a:endParaRPr>
          </a:p>
        </p:txBody>
      </p:sp>
      <p:sp>
        <p:nvSpPr>
          <p:cNvPr id="3" name="Content Placeholder 2"/>
          <p:cNvSpPr>
            <a:spLocks noGrp="1"/>
          </p:cNvSpPr>
          <p:nvPr>
            <p:ph idx="1"/>
          </p:nvPr>
        </p:nvSpPr>
        <p:spPr>
          <a:xfrm>
            <a:off x="628650" y="1825626"/>
            <a:ext cx="7886700" cy="3132741"/>
          </a:xfrm>
        </p:spPr>
        <p:txBody>
          <a:bodyPr>
            <a:normAutofit/>
          </a:bodyPr>
          <a:lstStyle/>
          <a:p>
            <a:pPr algn="r" rtl="1"/>
            <a:r>
              <a:rPr lang="fa-IR" sz="2500" dirty="0" smtClean="0">
                <a:cs typeface="B Yagut" panose="00000400000000000000" pitchFamily="2" charset="-78"/>
              </a:rPr>
              <a:t>سیستم عامل مقدماتی( ویندوز7 )- مجموعه کتابهای درسی کارو دانش-1393</a:t>
            </a:r>
          </a:p>
          <a:p>
            <a:pPr algn="r" rtl="1"/>
            <a:r>
              <a:rPr lang="fa-IR" sz="2500" dirty="0">
                <a:cs typeface="B Yagut" panose="00000400000000000000" pitchFamily="2" charset="-78"/>
              </a:rPr>
              <a:t> </a:t>
            </a:r>
            <a:r>
              <a:rPr lang="fa-IR" sz="2500" dirty="0" smtClean="0">
                <a:cs typeface="B Yagut" panose="00000400000000000000" pitchFamily="2" charset="-78"/>
              </a:rPr>
              <a:t>شفیعی سروستانی.ف ، آموزش </a:t>
            </a:r>
            <a:r>
              <a:rPr lang="en-US" sz="2500" dirty="0" smtClean="0">
                <a:cs typeface="B Yagut" panose="00000400000000000000" pitchFamily="2" charset="-78"/>
              </a:rPr>
              <a:t>windows7</a:t>
            </a:r>
            <a:r>
              <a:rPr lang="fa-IR" sz="2500" dirty="0" smtClean="0">
                <a:cs typeface="B Yagut" panose="00000400000000000000" pitchFamily="2" charset="-78"/>
              </a:rPr>
              <a:t> ،1393</a:t>
            </a:r>
          </a:p>
          <a:p>
            <a:pPr algn="r" rtl="1"/>
            <a:r>
              <a:rPr lang="fa-IR" sz="2500" dirty="0">
                <a:cs typeface="B Yagut" panose="00000400000000000000" pitchFamily="2" charset="-78"/>
              </a:rPr>
              <a:t> </a:t>
            </a:r>
            <a:r>
              <a:rPr lang="fa-IR" sz="2500" dirty="0" smtClean="0">
                <a:cs typeface="B Yagut" panose="00000400000000000000" pitchFamily="2" charset="-78"/>
              </a:rPr>
              <a:t>ماهباز آرش ، خود آموز آسان و تصویری </a:t>
            </a:r>
            <a:r>
              <a:rPr lang="en-US" sz="2500" dirty="0">
                <a:cs typeface="B Yagut" panose="00000400000000000000" pitchFamily="2" charset="-78"/>
              </a:rPr>
              <a:t>windows7</a:t>
            </a:r>
            <a:r>
              <a:rPr lang="fa-IR" sz="2500" dirty="0">
                <a:cs typeface="B Yagut" panose="00000400000000000000" pitchFamily="2" charset="-78"/>
              </a:rPr>
              <a:t> </a:t>
            </a:r>
            <a:r>
              <a:rPr lang="fa-IR" sz="2500" dirty="0" smtClean="0">
                <a:cs typeface="B Yagut" panose="00000400000000000000" pitchFamily="2" charset="-78"/>
              </a:rPr>
              <a:t>،1388</a:t>
            </a:r>
          </a:p>
          <a:p>
            <a:pPr algn="r" rtl="1"/>
            <a:r>
              <a:rPr lang="fa-IR" sz="2500" dirty="0" smtClean="0">
                <a:cs typeface="B Yagut" panose="00000400000000000000" pitchFamily="2" charset="-78"/>
              </a:rPr>
              <a:t>عبدالهی مسعود ، مهارتهای کاربردی در کامپیوتر ،1390</a:t>
            </a:r>
          </a:p>
          <a:p>
            <a:pPr algn="r" rtl="1"/>
            <a:r>
              <a:rPr lang="fa-IR" sz="2500" dirty="0" smtClean="0">
                <a:cs typeface="B Yagut" panose="00000400000000000000" pitchFamily="2" charset="-78"/>
              </a:rPr>
              <a:t>نوریان ابوذر ، آموزش آسان و کاربردی کامپیوتر ،1394</a:t>
            </a:r>
            <a:endParaRPr lang="en-US" sz="2500" dirty="0">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24856942"/>
      </p:ext>
    </p:extLst>
  </p:cSld>
  <p:clrMapOvr>
    <a:masterClrMapping/>
  </p:clrMapOvr>
  <mc:AlternateContent xmlns:mc="http://schemas.openxmlformats.org/markup-compatibility/2006" xmlns:p14="http://schemas.microsoft.com/office/powerpoint/2010/main">
    <mc:Choice Requires="p14">
      <p:transition spd="slow" p14:dur="2000" advTm="4"/>
    </mc:Choice>
    <mc:Fallback xmlns="">
      <p:transition spd="slow" advTm="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014" y="1399833"/>
            <a:ext cx="7886700" cy="1325563"/>
          </a:xfrm>
        </p:spPr>
        <p:txBody>
          <a:bodyPr>
            <a:normAutofit/>
          </a:bodyPr>
          <a:lstStyle/>
          <a:p>
            <a:pPr algn="ctr"/>
            <a:r>
              <a:rPr lang="fa-IR" sz="2400" b="1" dirty="0" smtClean="0">
                <a:cs typeface="B Yagut" panose="00000400000000000000" pitchFamily="2" charset="-78"/>
              </a:rPr>
              <a:t>لطفا نظرات و پیشنهادات خود پیرامون این بسته آموزشی را </a:t>
            </a:r>
            <a:br>
              <a:rPr lang="fa-IR" sz="2400" b="1" dirty="0" smtClean="0">
                <a:cs typeface="B Yagut" panose="00000400000000000000" pitchFamily="2" charset="-78"/>
              </a:rPr>
            </a:br>
            <a:r>
              <a:rPr lang="fa-IR" sz="2400" b="1" dirty="0" smtClean="0">
                <a:cs typeface="B Yagut" panose="00000400000000000000" pitchFamily="2" charset="-78"/>
              </a:rPr>
              <a:t>به این آدرس زیر ارسال کنید:</a:t>
            </a:r>
            <a:endParaRPr lang="en-US" sz="2400" b="1" dirty="0">
              <a:cs typeface="B Yagut" panose="00000400000000000000" pitchFamily="2" charset="-78"/>
            </a:endParaRPr>
          </a:p>
        </p:txBody>
      </p:sp>
      <p:sp>
        <p:nvSpPr>
          <p:cNvPr id="3" name="Content Placeholder 2"/>
          <p:cNvSpPr>
            <a:spLocks noGrp="1"/>
          </p:cNvSpPr>
          <p:nvPr>
            <p:ph idx="1"/>
          </p:nvPr>
        </p:nvSpPr>
        <p:spPr>
          <a:xfrm>
            <a:off x="1655602" y="2571500"/>
            <a:ext cx="6004109" cy="1652770"/>
          </a:xfrm>
        </p:spPr>
        <p:txBody>
          <a:bodyPr>
            <a:normAutofit fontScale="92500"/>
          </a:bodyPr>
          <a:lstStyle/>
          <a:p>
            <a:pPr marL="0" indent="0" algn="ctr">
              <a:buNone/>
            </a:pPr>
            <a:r>
              <a:rPr lang="fa-IR" sz="2400" dirty="0" smtClean="0">
                <a:cs typeface="B Yagut" panose="00000400000000000000" pitchFamily="2" charset="-78"/>
              </a:rPr>
              <a:t>دانشگاه علوم پزشکی  و خد مات بهداشتی درمانی  مازندران</a:t>
            </a:r>
          </a:p>
          <a:p>
            <a:pPr marL="0" indent="0" algn="ctr">
              <a:buNone/>
            </a:pPr>
            <a:r>
              <a:rPr lang="en-US" sz="2400" dirty="0" smtClean="0">
                <a:cs typeface="B Yagut" panose="00000400000000000000" pitchFamily="2" charset="-78"/>
                <a:hlinkClick r:id="rId4"/>
              </a:rPr>
              <a:t>sari_behsar@yahoo.com</a:t>
            </a:r>
            <a:endParaRPr lang="fa-IR" sz="2400" dirty="0" smtClean="0">
              <a:cs typeface="B Yagut" panose="00000400000000000000" pitchFamily="2" charset="-78"/>
            </a:endParaRPr>
          </a:p>
          <a:p>
            <a:pPr marL="0" indent="0" algn="ctr">
              <a:buNone/>
            </a:pPr>
            <a:endParaRPr lang="en-US" sz="2400" dirty="0">
              <a:cs typeface="B Yagut" panose="00000400000000000000" pitchFamily="2" charset="-78"/>
            </a:endParaRPr>
          </a:p>
          <a:p>
            <a:pPr marL="0" indent="0" algn="ctr">
              <a:buNone/>
            </a:pPr>
            <a:r>
              <a:rPr lang="en-US" sz="2400" dirty="0">
                <a:cs typeface="B Yagut" panose="00000400000000000000" pitchFamily="2" charset="-78"/>
              </a:rPr>
              <a:t>a</a:t>
            </a:r>
            <a:r>
              <a:rPr lang="en-US" sz="2400" dirty="0" smtClean="0">
                <a:cs typeface="B Yagut" panose="00000400000000000000" pitchFamily="2" charset="-78"/>
              </a:rPr>
              <a:t>fsaneh_mirza@ymail.com</a:t>
            </a:r>
          </a:p>
          <a:p>
            <a:pPr marL="0" indent="0" algn="ctr">
              <a:buNone/>
            </a:pPr>
            <a:endParaRPr lang="fa-IR" dirty="0" smtClean="0">
              <a:cs typeface="B Yagut" panose="00000400000000000000" pitchFamily="2" charset="-78"/>
            </a:endParaRPr>
          </a:p>
          <a:p>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75089007"/>
      </p:ext>
    </p:extLst>
  </p:cSld>
  <p:clrMapOvr>
    <a:masterClrMapping/>
  </p:clrMapOvr>
  <mc:AlternateContent xmlns:mc="http://schemas.openxmlformats.org/markup-compatibility/2006" xmlns:p14="http://schemas.microsoft.com/office/powerpoint/2010/main">
    <mc:Choice Requires="p14">
      <p:transition spd="slow" p14:dur="2000" advTm="9969"/>
    </mc:Choice>
    <mc:Fallback xmlns="">
      <p:transition spd="slow" advTm="9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268760"/>
            <a:ext cx="8295928" cy="5112568"/>
          </a:xfrm>
        </p:spPr>
        <p:txBody>
          <a:bodyPr>
            <a:noAutofit/>
          </a:bodyPr>
          <a:lstStyle/>
          <a:p>
            <a:pPr algn="r" rtl="1"/>
            <a:r>
              <a:rPr lang="fa-IR" sz="2000" dirty="0" smtClean="0">
                <a:cs typeface="B Yagut" panose="00000400000000000000" pitchFamily="2" charset="-78"/>
              </a:rPr>
              <a:t>ﭘﺎرﺗﻴﺸﻦ </a:t>
            </a:r>
            <a:r>
              <a:rPr lang="fa-IR" sz="2000" dirty="0">
                <a:cs typeface="B Yagut" panose="00000400000000000000" pitchFamily="2" charset="-78"/>
              </a:rPr>
              <a:t>ﺑﻨﺪي ﺑﻪ ﺑﻴﺎﻧﻲ ﺳﺎده، ﻋﺒﺎرت اﺳﺖ از ﺗﻘﺴﻴﻢ ﻛﺮدن ﻓﻀﺎي ﻫﺎرد دﻳﺴﻚ ﺑﻪ دو ﻳﺎ ﭼﻨﺪ ﻗﺴﻤﺖ، ﻃﻮري ﻛﻪ ﻫﺮ ﻳﻚ از اﻳﻦ ﻗﺴﻤﺖ ﻫﺎ از دﻳﺪ وﻳﻨﺪوز، ﻣﺎﻧﻨﺪ ﻳﻚ ﻫﺎرد دﻳﺴﻚ ﻣﺴﺘﻘﻞ ﻋﻤﻞ </a:t>
            </a:r>
            <a:r>
              <a:rPr lang="fa-IR" sz="2000" dirty="0" smtClean="0">
                <a:cs typeface="B Yagut" panose="00000400000000000000" pitchFamily="2" charset="-78"/>
              </a:rPr>
              <a:t>ﻛﻨﻨﺪ.</a:t>
            </a:r>
          </a:p>
          <a:p>
            <a:pPr algn="r" rtl="1"/>
            <a:r>
              <a:rPr lang="fa-IR" sz="2000" dirty="0">
                <a:cs typeface="B Yagut" panose="00000400000000000000" pitchFamily="2" charset="-78"/>
              </a:rPr>
              <a:t>ﭘﺎرﺗﻴﺸﻦ ﺑﻨﺪي ﻋﻼوه ﺑﺮ اﻳﻦ ﻛﻪ اﻣﻜﺎن اﺳﺘﻔﺎده ﺳﺎده ﺗﺮ از دﻳﺴﻚ ﺳﺨﺖ را ﻓﺮاﻫﻢ ﻣﻲ ﻛﻨﺪ، ﺑﻪ دﺳﺘﻪ ﺑﻨﺪي و ﻃﺒﻘﻪ ﺑﻨﺪي ﺑﺮﻧﺎﻣﻪ ﻫﺎ و ﻓﺎﻳﻞ ﻫﺎي ﻛﺎرﺑﺮ ﻧﻴﺰ ﺑﺴﻴﺎر ﻛﻤﻚ ﻣﻲ ﻧﻤﺎﻳﺪ</a:t>
            </a:r>
            <a:r>
              <a:rPr lang="fa-IR" sz="2000" dirty="0" smtClean="0">
                <a:cs typeface="B Yagut" panose="00000400000000000000" pitchFamily="2" charset="-78"/>
              </a:rPr>
              <a:t>.</a:t>
            </a:r>
          </a:p>
          <a:p>
            <a:pPr algn="r" rtl="1"/>
            <a:endParaRPr lang="fa-IR" sz="2000" dirty="0">
              <a:cs typeface="B Yagut" panose="00000400000000000000" pitchFamily="2" charset="-78"/>
            </a:endParaRPr>
          </a:p>
          <a:p>
            <a:pPr algn="r" rtl="1"/>
            <a:r>
              <a:rPr lang="fa-IR" sz="2000" dirty="0" smtClean="0">
                <a:cs typeface="B Yagut" panose="00000400000000000000" pitchFamily="2" charset="-78"/>
              </a:rPr>
              <a:t>ﺑﻪ </a:t>
            </a:r>
            <a:r>
              <a:rPr lang="fa-IR" sz="2000" dirty="0">
                <a:cs typeface="B Yagut" panose="00000400000000000000" pitchFamily="2" charset="-78"/>
              </a:rPr>
              <a:t>ﻛﻞ ﻓﻀﺎي ﻳﻚ دﻳﺴﻚ ﺳﺨﺖ، دﻳﺴﻚ ﻓﻴﺰﻳﻜﻲ ﮔﻔﺘﻪ ﻣﻲ ﺷﻮد</a:t>
            </a:r>
            <a:r>
              <a:rPr lang="fa-IR" sz="2000" dirty="0" smtClean="0">
                <a:cs typeface="B Yagut" panose="00000400000000000000" pitchFamily="2" charset="-78"/>
              </a:rPr>
              <a:t>.</a:t>
            </a:r>
          </a:p>
          <a:p>
            <a:pPr algn="r" rtl="1"/>
            <a:r>
              <a:rPr lang="fa-IR" sz="2000" dirty="0" smtClean="0">
                <a:cs typeface="B Yagut" panose="00000400000000000000" pitchFamily="2" charset="-78"/>
              </a:rPr>
              <a:t> </a:t>
            </a:r>
            <a:r>
              <a:rPr lang="fa-IR" sz="2000" dirty="0">
                <a:cs typeface="B Yagut" panose="00000400000000000000" pitchFamily="2" charset="-78"/>
              </a:rPr>
              <a:t>ﭘﺎرﺗﻴﺸﻦ ﺑﻨﺪي، دﻳﺴﻚ ﺳﺨﺖ را ﺑﻪ ﻟﺤﺎظ ﻣﻨﻄﻘﻲ، ﺑﻪ ﻗﺴﻤﺖ ﻫﺎﻳﻲ ﺑﺎ اﻧﺪازه ﻫﺎي دﻟﺨﻮاه ﺗﻘﺴﻴﻢ ﻣﻲ ﻛﻨﺪ ﻛﻪ ﺑﻪ ﻫﺮ ﻳﻚ از آن ﻫﺎ ﭘﺎرﺗﻴﺸﻦ </a:t>
            </a:r>
            <a:r>
              <a:rPr lang="en-US" sz="2000" dirty="0" smtClean="0"/>
              <a:t>(Partition )</a:t>
            </a:r>
            <a:r>
              <a:rPr lang="fa-IR" sz="2000" dirty="0" smtClean="0">
                <a:cs typeface="B Yagut" panose="00000400000000000000" pitchFamily="2" charset="-78"/>
              </a:rPr>
              <a:t>ﻳﺎ </a:t>
            </a:r>
            <a:r>
              <a:rPr lang="fa-IR" sz="2000" dirty="0">
                <a:cs typeface="B Yagut" panose="00000400000000000000" pitchFamily="2" charset="-78"/>
              </a:rPr>
              <a:t>دراﻳﻮ (دﻳﺴﻚ ﻣﻨﻄﻘﻲ) ﻣﻲ </a:t>
            </a:r>
            <a:r>
              <a:rPr lang="fa-IR" sz="2000" dirty="0" smtClean="0">
                <a:cs typeface="B Yagut" panose="00000400000000000000" pitchFamily="2" charset="-78"/>
              </a:rPr>
              <a:t>ﮔﻮﻳﻨﺪ.</a:t>
            </a:r>
          </a:p>
          <a:p>
            <a:pPr algn="r" rtl="1"/>
            <a:endParaRPr lang="fa-IR" sz="2000" dirty="0" smtClean="0">
              <a:cs typeface="B Yagut" panose="00000400000000000000" pitchFamily="2" charset="-78"/>
            </a:endParaRPr>
          </a:p>
          <a:p>
            <a:pPr algn="r" rtl="1"/>
            <a:r>
              <a:rPr lang="fa-IR" sz="2000" dirty="0" smtClean="0">
                <a:cs typeface="B Yagut" panose="00000400000000000000" pitchFamily="2" charset="-78"/>
              </a:rPr>
              <a:t> ﺑﺮاي </a:t>
            </a:r>
            <a:r>
              <a:rPr lang="fa-IR" sz="2000" dirty="0">
                <a:cs typeface="B Yagut" panose="00000400000000000000" pitchFamily="2" charset="-78"/>
              </a:rPr>
              <a:t>ﻧﺎم ﮔﺬاري ﻫﺮ دراﻳﻮ، ﻳﻚ ﺣﺮف اﻧﮕﻠﻴﺴﻲ ﺑﻪ آن اﺧﺘﺼﺎص ﻣﻲ </a:t>
            </a:r>
            <a:r>
              <a:rPr lang="fa-IR" sz="2000" dirty="0" smtClean="0">
                <a:cs typeface="B Yagut" panose="00000400000000000000" pitchFamily="2" charset="-78"/>
              </a:rPr>
              <a:t>دﻫﻨﺪ.</a:t>
            </a:r>
          </a:p>
          <a:p>
            <a:pPr algn="r" rtl="1"/>
            <a:r>
              <a:rPr lang="fa-IR" sz="2000" dirty="0" smtClean="0">
                <a:cs typeface="B Yagut" panose="00000400000000000000" pitchFamily="2" charset="-78"/>
              </a:rPr>
              <a:t>دراﻳﻮﻫﺎي </a:t>
            </a:r>
            <a:r>
              <a:rPr lang="fa-IR" sz="2000" dirty="0">
                <a:cs typeface="B Yagut" panose="00000400000000000000" pitchFamily="2" charset="-78"/>
              </a:rPr>
              <a:t>دﻳﺴﻚ ﺳﺨﺖ، ﻣﻌﻤﻮﻻ ﺑﺎ ﺣﺮف </a:t>
            </a:r>
            <a:r>
              <a:rPr lang="en-AU" sz="2000" dirty="0">
                <a:cs typeface="B Yagut" panose="00000400000000000000" pitchFamily="2" charset="-78"/>
              </a:rPr>
              <a:t>C </a:t>
            </a:r>
            <a:r>
              <a:rPr lang="fa-IR" sz="2000" dirty="0">
                <a:cs typeface="B Yagut" panose="00000400000000000000" pitchFamily="2" charset="-78"/>
              </a:rPr>
              <a:t>ﺑﻪ ﺑﻌﺪ ﺷﺮوع ﻣﻲ ﺷﻮﻧﺪ </a:t>
            </a:r>
            <a:r>
              <a:rPr lang="en-AU" sz="2000" dirty="0">
                <a:cs typeface="B Yagut" panose="00000400000000000000" pitchFamily="2" charset="-78"/>
              </a:rPr>
              <a:t>C:)،: ،:E </a:t>
            </a:r>
            <a:r>
              <a:rPr lang="fa-IR" sz="2000" dirty="0">
                <a:cs typeface="B Yagut" panose="00000400000000000000" pitchFamily="2" charset="-78"/>
              </a:rPr>
              <a:t>و ...). ﻫﻤﭽﻨﻴﻦ ﺣﺮف ﺑﻌﺪ از آﺧﺮﻳﻦ ﻧﺎم دراﻳﻮ دﻳﺴﻚ ﺳﺨﺖ، ﺑﺮاي دراﻳﻮ </a:t>
            </a:r>
            <a:r>
              <a:rPr lang="en-US" sz="2000" dirty="0"/>
              <a:t> DVD</a:t>
            </a:r>
            <a:r>
              <a:rPr lang="en-AU" sz="2000" dirty="0" smtClean="0">
                <a:cs typeface="B Yagut" panose="00000400000000000000" pitchFamily="2" charset="-78"/>
              </a:rPr>
              <a:t> </a:t>
            </a:r>
            <a:r>
              <a:rPr lang="en-AU" sz="2000" dirty="0">
                <a:cs typeface="B Yagut" panose="00000400000000000000" pitchFamily="2" charset="-78"/>
              </a:rPr>
              <a:t>، </a:t>
            </a:r>
            <a:r>
              <a:rPr lang="en-US" sz="2000" dirty="0"/>
              <a:t>CD</a:t>
            </a:r>
            <a:r>
              <a:rPr lang="fa-IR" sz="2000" dirty="0" smtClean="0">
                <a:cs typeface="B Yagut" panose="00000400000000000000" pitchFamily="2" charset="-78"/>
              </a:rPr>
              <a:t>و </a:t>
            </a:r>
            <a:r>
              <a:rPr lang="fa-IR" sz="2000" dirty="0">
                <a:cs typeface="B Yagut" panose="00000400000000000000" pitchFamily="2" charset="-78"/>
              </a:rPr>
              <a:t>ﺣﺎﻓﻈﻪ ﻓﻠﺶ در ﻧﻈﺮ ﮔﺮﻓﺘﻪ ﻣﻲ ﺷﻮد.</a:t>
            </a:r>
          </a:p>
          <a:p>
            <a:pPr algn="r" rtl="1"/>
            <a:endParaRPr lang="fa-IR" sz="2000" dirty="0">
              <a:cs typeface="B Yagut" panose="00000400000000000000" pitchFamily="2" charset="-78"/>
            </a:endParaRPr>
          </a:p>
          <a:p>
            <a:pPr algn="r" rtl="1"/>
            <a:endParaRPr lang="fa-IR" sz="2000" dirty="0">
              <a:cs typeface="B Yagut" panose="00000400000000000000" pitchFamily="2" charset="-78"/>
            </a:endParaRPr>
          </a:p>
          <a:p>
            <a:pPr algn="r" rtl="1"/>
            <a:endParaRPr lang="fa-IR" sz="2000" dirty="0">
              <a:cs typeface="B Yagut" panose="00000400000000000000" pitchFamily="2" charset="-78"/>
            </a:endParaRPr>
          </a:p>
          <a:p>
            <a:pPr algn="r" rtl="1"/>
            <a:endParaRPr lang="fa-IR" sz="2000" dirty="0">
              <a:cs typeface="B Yagut" panose="00000400000000000000" pitchFamily="2" charset="-78"/>
            </a:endParaRPr>
          </a:p>
          <a:p>
            <a:pPr algn="r" rtl="1"/>
            <a:endParaRPr lang="fa-IR" sz="2000" dirty="0">
              <a:cs typeface="B Yagut" panose="00000400000000000000" pitchFamily="2" charset="-78"/>
            </a:endParaRPr>
          </a:p>
          <a:p>
            <a:pPr algn="r" rtl="1"/>
            <a:endParaRPr lang="fa-IR" sz="2000" dirty="0">
              <a:cs typeface="B Yagut" panose="00000400000000000000" pitchFamily="2" charset="-78"/>
            </a:endParaRPr>
          </a:p>
          <a:p>
            <a:pPr algn="r" rtl="1"/>
            <a:endParaRPr lang="fa-IR" sz="2000" dirty="0">
              <a:cs typeface="B Yagut" panose="00000400000000000000" pitchFamily="2" charset="-78"/>
            </a:endParaRPr>
          </a:p>
          <a:p>
            <a:pPr algn="r" rtl="1"/>
            <a:endParaRPr lang="fa-IR" sz="2000" dirty="0">
              <a:cs typeface="B Yagut" panose="00000400000000000000" pitchFamily="2" charset="-78"/>
            </a:endParaRPr>
          </a:p>
          <a:p>
            <a:pPr algn="r" rtl="1"/>
            <a:endParaRPr lang="fa-IR" sz="2000" dirty="0">
              <a:cs typeface="B Yagut" panose="00000400000000000000" pitchFamily="2" charset="-78"/>
            </a:endParaRPr>
          </a:p>
          <a:p>
            <a:pPr algn="r" rtl="1"/>
            <a:endParaRPr lang="en-AU" sz="2000" dirty="0">
              <a:cs typeface="B Yagut" panose="00000400000000000000" pitchFamily="2" charset="-78"/>
            </a:endParaRPr>
          </a:p>
        </p:txBody>
      </p:sp>
      <p:sp>
        <p:nvSpPr>
          <p:cNvPr id="2" name="Rectangle 1"/>
          <p:cNvSpPr/>
          <p:nvPr/>
        </p:nvSpPr>
        <p:spPr>
          <a:xfrm>
            <a:off x="251520" y="481846"/>
            <a:ext cx="8236871" cy="584775"/>
          </a:xfrm>
          <a:prstGeom prst="rect">
            <a:avLst/>
          </a:prstGeom>
          <a:solidFill>
            <a:srgbClr val="92D050">
              <a:alpha val="9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algn="ctr">
              <a:spcBef>
                <a:spcPct val="0"/>
              </a:spcBef>
            </a:pPr>
            <a:r>
              <a:rPr lang="fa-IR" sz="3200" b="1" dirty="0">
                <a:solidFill>
                  <a:prstClr val="black"/>
                </a:solidFill>
                <a:cs typeface="B Yagut" panose="00000400000000000000" pitchFamily="2" charset="-78"/>
              </a:rPr>
              <a:t>1-آﺷﻨﺎﻳﻲ ﺑﺎ ﻣﻔﻬﻮم ﭘﺎرﺗﻴﺸﻦ ﺑﻨﺪي و ﻋﻠﻞ اﻳﺠﺎدﭘﺎرﺗﻴﺸﻦ</a:t>
            </a:r>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20222817"/>
      </p:ext>
    </p:extLst>
  </p:cSld>
  <p:clrMapOvr>
    <a:masterClrMapping/>
  </p:clrMapOvr>
  <mc:AlternateContent xmlns:mc="http://schemas.openxmlformats.org/markup-compatibility/2006" xmlns:p14="http://schemas.microsoft.com/office/powerpoint/2010/main">
    <mc:Choice Requires="p14">
      <p:transition spd="slow" p14:dur="2000" advTm="121975"/>
    </mc:Choice>
    <mc:Fallback xmlns="">
      <p:transition spd="slow" advTm="121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276" y="1209674"/>
            <a:ext cx="7958156" cy="1456253"/>
          </a:xfrm>
        </p:spPr>
        <p:txBody>
          <a:bodyPr>
            <a:normAutofit/>
          </a:bodyPr>
          <a:lstStyle/>
          <a:p>
            <a:pPr algn="r" rtl="1"/>
            <a:r>
              <a:rPr lang="fa-IR" sz="2500" b="1" dirty="0" smtClean="0">
                <a:cs typeface="B Yagut" panose="00000400000000000000" pitchFamily="2" charset="-78"/>
              </a:rPr>
              <a:t>ﺑﺮاي </a:t>
            </a:r>
            <a:r>
              <a:rPr lang="fa-IR" sz="2500" b="1" dirty="0">
                <a:cs typeface="B Yagut" panose="00000400000000000000" pitchFamily="2" charset="-78"/>
              </a:rPr>
              <a:t>ﻣﺸﺎﻫﺪه دراﻳﻮﻫﺎ، ﻳﻜﻲ از روش ﻫﺎي زﻳﺮ را اﻧﺠﺎم دﻫﻴﺪ: </a:t>
            </a:r>
          </a:p>
          <a:p>
            <a:pPr marL="0" indent="0" algn="r" rtl="1">
              <a:buNone/>
            </a:pPr>
            <a:r>
              <a:rPr lang="fa-IR" sz="2500" dirty="0">
                <a:cs typeface="B Yagut" panose="00000400000000000000" pitchFamily="2" charset="-78"/>
              </a:rPr>
              <a:t>1 - روي آﻳﻜﻦ </a:t>
            </a:r>
            <a:r>
              <a:rPr lang="en-US" sz="2500" dirty="0" smtClean="0">
                <a:cs typeface="B Yagut" panose="00000400000000000000" pitchFamily="2" charset="-78"/>
              </a:rPr>
              <a:t>Computer</a:t>
            </a:r>
            <a:r>
              <a:rPr lang="en-AU" sz="2500" dirty="0" smtClean="0">
                <a:cs typeface="B Yagut" panose="00000400000000000000" pitchFamily="2" charset="-78"/>
              </a:rPr>
              <a:t>، </a:t>
            </a:r>
            <a:r>
              <a:rPr lang="fa-IR" sz="2500" dirty="0">
                <a:cs typeface="B Yagut" panose="00000400000000000000" pitchFamily="2" charset="-78"/>
              </a:rPr>
              <a:t>روي ﻣﻴﺰﻛﺎر داﺑﻞ ﻛﻠﻴﻚ ﻛﻨﻴﺪ. </a:t>
            </a:r>
          </a:p>
          <a:p>
            <a:pPr marL="0" indent="0" algn="r" rtl="1">
              <a:buNone/>
            </a:pPr>
            <a:r>
              <a:rPr lang="fa-IR" sz="2500" dirty="0">
                <a:cs typeface="B Yagut" panose="00000400000000000000" pitchFamily="2" charset="-78"/>
              </a:rPr>
              <a:t>2- از ﻣﻨﻮي </a:t>
            </a:r>
            <a:r>
              <a:rPr lang="en-US" sz="2500" dirty="0">
                <a:cs typeface="B Yagut" panose="00000400000000000000" pitchFamily="2" charset="-78"/>
              </a:rPr>
              <a:t>Start</a:t>
            </a:r>
            <a:r>
              <a:rPr lang="en-AU" sz="2500" dirty="0">
                <a:cs typeface="B Yagut" panose="00000400000000000000" pitchFamily="2" charset="-78"/>
              </a:rPr>
              <a:t>، </a:t>
            </a:r>
            <a:r>
              <a:rPr lang="fa-IR" sz="2500" dirty="0" smtClean="0">
                <a:cs typeface="B Yagut" panose="00000400000000000000" pitchFamily="2" charset="-78"/>
              </a:rPr>
              <a:t>ﮔﺰﻳﻨﻪ</a:t>
            </a:r>
            <a:r>
              <a:rPr lang="en-US" sz="2500" dirty="0" smtClean="0">
                <a:cs typeface="B Yagut" panose="00000400000000000000" pitchFamily="2" charset="-78"/>
              </a:rPr>
              <a:t>Computer </a:t>
            </a:r>
            <a:r>
              <a:rPr lang="fa-IR" sz="2500" dirty="0" smtClean="0">
                <a:cs typeface="B Yagut" panose="00000400000000000000" pitchFamily="2" charset="-78"/>
              </a:rPr>
              <a:t>را </a:t>
            </a:r>
            <a:r>
              <a:rPr lang="fa-IR" sz="2500" dirty="0">
                <a:cs typeface="B Yagut" panose="00000400000000000000" pitchFamily="2" charset="-78"/>
              </a:rPr>
              <a:t>اﻧﺘﺨﺎب ﻛﻨﻴﺪ</a:t>
            </a:r>
            <a:r>
              <a:rPr lang="fa-IR" sz="2500" dirty="0" smtClean="0">
                <a:cs typeface="B Yagut" panose="00000400000000000000" pitchFamily="2" charset="-78"/>
              </a:rPr>
              <a:t>.</a:t>
            </a:r>
          </a:p>
        </p:txBody>
      </p:sp>
      <p:sp>
        <p:nvSpPr>
          <p:cNvPr id="2" name="Rectangle 1"/>
          <p:cNvSpPr/>
          <p:nvPr/>
        </p:nvSpPr>
        <p:spPr>
          <a:xfrm>
            <a:off x="546103" y="398820"/>
            <a:ext cx="7920880" cy="584775"/>
          </a:xfrm>
          <a:prstGeom prst="rect">
            <a:avLst/>
          </a:prstGeom>
          <a:solidFill>
            <a:srgbClr val="92D050">
              <a:alpha val="9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algn="ctr">
              <a:spcBef>
                <a:spcPct val="0"/>
              </a:spcBef>
            </a:pPr>
            <a:r>
              <a:rPr lang="fa-IR" sz="3200" b="1" dirty="0">
                <a:solidFill>
                  <a:prstClr val="black"/>
                </a:solidFill>
                <a:cs typeface="B Yagut" panose="00000400000000000000" pitchFamily="2" charset="-78"/>
              </a:rPr>
              <a:t>2- آﺷﻨﺎﻳﻲ ﺑﺎ اﻧﻮاع دراﻳﻮﻫﺎ</a:t>
            </a:r>
          </a:p>
        </p:txBody>
      </p:sp>
      <p:sp>
        <p:nvSpPr>
          <p:cNvPr id="7" name="Rectangle 6"/>
          <p:cNvSpPr/>
          <p:nvPr/>
        </p:nvSpPr>
        <p:spPr>
          <a:xfrm>
            <a:off x="306941" y="3702860"/>
            <a:ext cx="8153492" cy="2400657"/>
          </a:xfrm>
          <a:prstGeom prst="rect">
            <a:avLst/>
          </a:prstGeom>
        </p:spPr>
        <p:txBody>
          <a:bodyPr wrap="square">
            <a:spAutoFit/>
          </a:bodyPr>
          <a:lstStyle/>
          <a:p>
            <a:pPr lvl="0" algn="r" rtl="1"/>
            <a:r>
              <a:rPr lang="fa-IR" sz="2500" b="1" dirty="0" smtClean="0">
                <a:cs typeface="B Yagut" panose="00000400000000000000" pitchFamily="2" charset="-78"/>
              </a:rPr>
              <a:t>1- </a:t>
            </a:r>
            <a:r>
              <a:rPr lang="ar-SA" sz="2500" b="1" dirty="0" smtClean="0">
                <a:cs typeface="B Yagut" panose="00000400000000000000" pitchFamily="2" charset="-78"/>
              </a:rPr>
              <a:t>دراﻳﻮﻫﺎي دﻳﺴﻚ ﺳﺨﺖ : </a:t>
            </a:r>
            <a:endParaRPr lang="fa-IR" sz="2500" b="1" dirty="0" smtClean="0">
              <a:cs typeface="B Yagut" panose="00000400000000000000" pitchFamily="2" charset="-78"/>
            </a:endParaRPr>
          </a:p>
          <a:p>
            <a:pPr lvl="0" algn="r" rtl="1"/>
            <a:r>
              <a:rPr lang="ar-SA" sz="2500" dirty="0" smtClean="0">
                <a:cs typeface="B Yagut" panose="00000400000000000000" pitchFamily="2" charset="-78"/>
              </a:rPr>
              <a:t>در اﻳﻦ ﻗﺴﻤﺖ دراﻳﻮﻫﺎي ﻣﻨﻄﻘﻲ ﻛﻪ ﺑﺎ ﭘﺎرﺗﻴﺸﻦ ﺑﻨﺪي اﻳﺠﺎد ﺷﺪه اﻧﺪ، ﻣﺸﺎﻫﺪه ﻣﻲ ﺷﻮﻧﺪ</a:t>
            </a:r>
            <a:r>
              <a:rPr lang="fa-IR" sz="2500" dirty="0" smtClean="0">
                <a:cs typeface="B Yagut" panose="00000400000000000000" pitchFamily="2" charset="-78"/>
              </a:rPr>
              <a:t>.</a:t>
            </a:r>
          </a:p>
          <a:p>
            <a:pPr lvl="0" algn="r" rtl="1"/>
            <a:r>
              <a:rPr lang="fa-IR" sz="2500" dirty="0" smtClean="0">
                <a:solidFill>
                  <a:prstClr val="black"/>
                </a:solidFill>
                <a:cs typeface="B Yagut" panose="00000400000000000000" pitchFamily="2" charset="-78"/>
              </a:rPr>
              <a:t> </a:t>
            </a:r>
            <a:r>
              <a:rPr lang="fa-IR" sz="2500" b="1" dirty="0" smtClean="0">
                <a:cs typeface="B Yagut" panose="00000400000000000000" pitchFamily="2" charset="-78"/>
              </a:rPr>
              <a:t>2- </a:t>
            </a:r>
            <a:r>
              <a:rPr lang="ar-SA" sz="2500" b="1" dirty="0" smtClean="0">
                <a:cs typeface="B Yagut" panose="00000400000000000000" pitchFamily="2" charset="-78"/>
              </a:rPr>
              <a:t>دﺳﺘﮕﺎه ﻫﺎي ﺟﺪاﺷﺪﻧﻲ</a:t>
            </a:r>
            <a:r>
              <a:rPr lang="fa-IR" sz="2500" b="1" dirty="0" smtClean="0">
                <a:cs typeface="B Yagut" panose="00000400000000000000" pitchFamily="2" charset="-78"/>
              </a:rPr>
              <a:t>:</a:t>
            </a:r>
          </a:p>
          <a:p>
            <a:pPr lvl="0" algn="r" rtl="1"/>
            <a:r>
              <a:rPr lang="ar-SA" sz="2500" dirty="0" smtClean="0">
                <a:cs typeface="B Yagut" panose="00000400000000000000" pitchFamily="2" charset="-78"/>
              </a:rPr>
              <a:t>در اﻳﻦ ﻗﺴﻤﺖ دراﻳﻮ ﻓﻼﭘﻲ،</a:t>
            </a:r>
            <a:r>
              <a:rPr lang="en-US" sz="2500" dirty="0" smtClean="0">
                <a:cs typeface="B Yagut" panose="00000400000000000000" pitchFamily="2" charset="-78"/>
              </a:rPr>
              <a:t>DVD</a:t>
            </a:r>
            <a:r>
              <a:rPr lang="ar-SA" sz="2500" dirty="0" smtClean="0">
                <a:cs typeface="B Yagut" panose="00000400000000000000" pitchFamily="2" charset="-78"/>
              </a:rPr>
              <a:t>،</a:t>
            </a:r>
            <a:r>
              <a:rPr lang="en-US" sz="2500" dirty="0" smtClean="0">
                <a:cs typeface="B Yagut" panose="00000400000000000000" pitchFamily="2" charset="-78"/>
              </a:rPr>
              <a:t>CD</a:t>
            </a:r>
            <a:r>
              <a:rPr lang="en-US" sz="2500" b="1" dirty="0" smtClean="0">
                <a:cs typeface="B Yagut" panose="00000400000000000000" pitchFamily="2" charset="-78"/>
              </a:rPr>
              <a:t> </a:t>
            </a:r>
            <a:r>
              <a:rPr lang="ar-SA" sz="2500" dirty="0" smtClean="0">
                <a:cs typeface="B Yagut" panose="00000400000000000000" pitchFamily="2" charset="-78"/>
              </a:rPr>
              <a:t>وﺣﺎﻓﻈﻪ ﻫﺎي ﻓﻠﺶ، در ﺻﻮرت وﺟﻮد</a:t>
            </a:r>
            <a:r>
              <a:rPr lang="fa-IR" sz="2500" dirty="0" smtClean="0">
                <a:cs typeface="B Yagut" panose="00000400000000000000" pitchFamily="2" charset="-78"/>
              </a:rPr>
              <a:t> </a:t>
            </a:r>
            <a:r>
              <a:rPr lang="ar-SA" sz="2500" dirty="0" smtClean="0">
                <a:cs typeface="B Yagut" panose="00000400000000000000" pitchFamily="2" charset="-78"/>
              </a:rPr>
              <a:t>ﻣﺸﺎﻫﺪه ﻣﻲ ﺷﻮﻧﺪ.</a:t>
            </a:r>
            <a:r>
              <a:rPr lang="fa-IR" sz="2500" dirty="0">
                <a:solidFill>
                  <a:prstClr val="black"/>
                </a:solidFill>
                <a:cs typeface="B Yagut" panose="00000400000000000000" pitchFamily="2" charset="-78"/>
              </a:rPr>
              <a:t> دﻳﺴﻚ ﻗﺎﺑﻞ ﺣﻤﻞ </a:t>
            </a:r>
            <a:r>
              <a:rPr lang="fa-IR" sz="2500" dirty="0" smtClean="0">
                <a:solidFill>
                  <a:prstClr val="black"/>
                </a:solidFill>
                <a:cs typeface="B Yagut" panose="00000400000000000000" pitchFamily="2" charset="-78"/>
              </a:rPr>
              <a:t>(</a:t>
            </a:r>
            <a:r>
              <a:rPr lang="en-US" sz="2500" dirty="0">
                <a:solidFill>
                  <a:prstClr val="black"/>
                </a:solidFill>
                <a:cs typeface="B Yagut" panose="00000400000000000000" pitchFamily="2" charset="-78"/>
              </a:rPr>
              <a:t>Portable</a:t>
            </a:r>
            <a:r>
              <a:rPr lang="fa-IR" sz="2500" dirty="0" smtClean="0">
                <a:solidFill>
                  <a:prstClr val="black"/>
                </a:solidFill>
                <a:cs typeface="B Yagut" panose="00000400000000000000" pitchFamily="2" charset="-78"/>
              </a:rPr>
              <a:t>)ﻧﻴﺰ </a:t>
            </a:r>
            <a:r>
              <a:rPr lang="fa-IR" sz="2500" dirty="0">
                <a:solidFill>
                  <a:prstClr val="black"/>
                </a:solidFill>
                <a:cs typeface="B Yagut" panose="00000400000000000000" pitchFamily="2" charset="-78"/>
              </a:rPr>
              <a:t>ﮔﻔﺘﻪ ﻣﻲ ﺷﻮد</a:t>
            </a:r>
            <a:r>
              <a:rPr lang="fa-IR" dirty="0" smtClean="0">
                <a:solidFill>
                  <a:prstClr val="black"/>
                </a:solidFill>
                <a:cs typeface="B Yagut" panose="00000400000000000000" pitchFamily="2" charset="-78"/>
              </a:rPr>
              <a:t>.</a:t>
            </a:r>
            <a:endParaRPr lang="en-US" dirty="0">
              <a:cs typeface="B Yagut" panose="00000400000000000000" pitchFamily="2" charset="-78"/>
            </a:endParaRPr>
          </a:p>
        </p:txBody>
      </p:sp>
      <p:sp>
        <p:nvSpPr>
          <p:cNvPr id="9" name="Rectangle 8"/>
          <p:cNvSpPr/>
          <p:nvPr/>
        </p:nvSpPr>
        <p:spPr>
          <a:xfrm>
            <a:off x="502277" y="2770944"/>
            <a:ext cx="7958155" cy="1323439"/>
          </a:xfrm>
          <a:prstGeom prst="rect">
            <a:avLst/>
          </a:prstGeom>
        </p:spPr>
        <p:txBody>
          <a:bodyPr wrap="square">
            <a:spAutoFit/>
          </a:bodyPr>
          <a:lstStyle/>
          <a:p>
            <a:pPr algn="r" rtl="1">
              <a:spcBef>
                <a:spcPct val="20000"/>
              </a:spcBef>
            </a:pPr>
            <a:r>
              <a:rPr lang="ar-SA" sz="2500" b="1" dirty="0" smtClean="0">
                <a:solidFill>
                  <a:prstClr val="black"/>
                </a:solidFill>
                <a:cs typeface="B Yagut" panose="00000400000000000000" pitchFamily="2" charset="-78"/>
              </a:rPr>
              <a:t>در ﭘﻨﺠﺮه </a:t>
            </a:r>
            <a:r>
              <a:rPr lang="en-US" sz="2500" b="1" dirty="0" smtClean="0">
                <a:solidFill>
                  <a:prstClr val="black"/>
                </a:solidFill>
                <a:cs typeface="B Yagut" panose="00000400000000000000" pitchFamily="2" charset="-78"/>
              </a:rPr>
              <a:t>Computer </a:t>
            </a:r>
            <a:r>
              <a:rPr lang="ar-SA" sz="2500" b="1" dirty="0" smtClean="0">
                <a:solidFill>
                  <a:prstClr val="black"/>
                </a:solidFill>
                <a:cs typeface="B Yagut" panose="00000400000000000000" pitchFamily="2" charset="-78"/>
              </a:rPr>
              <a:t>(ﺷﻜﻞ‏٣-١</a:t>
            </a:r>
            <a:r>
              <a:rPr lang="ar-SA" sz="2500" b="1" dirty="0">
                <a:solidFill>
                  <a:prstClr val="black"/>
                </a:solidFill>
                <a:cs typeface="B Yagut" panose="00000400000000000000" pitchFamily="2" charset="-78"/>
              </a:rPr>
              <a:t>)،</a:t>
            </a:r>
            <a:r>
              <a:rPr lang="ar-SA" sz="2500" b="1" dirty="0" smtClean="0">
                <a:solidFill>
                  <a:prstClr val="black"/>
                </a:solidFill>
                <a:cs typeface="B Yagut" panose="00000400000000000000" pitchFamily="2" charset="-78"/>
              </a:rPr>
              <a:t> اﻧﻮاع دراﻳﻮﻫﺎ در دو ﺑﺨﺶ زﻳﺮ ﻣﺸﺎﻫﺪه ﻣﻲ ﺷﻮﻧﺪ</a:t>
            </a:r>
            <a:r>
              <a:rPr lang="fa-IR" sz="2500" dirty="0">
                <a:cs typeface="B Yagut" panose="00000400000000000000" pitchFamily="2" charset="-78"/>
              </a:rPr>
              <a:t>.</a:t>
            </a:r>
          </a:p>
          <a:p>
            <a:pPr lvl="0" algn="r" rtl="1">
              <a:spcBef>
                <a:spcPct val="20000"/>
              </a:spcBef>
            </a:pPr>
            <a:endParaRPr lang="fa-IR" sz="2500" b="1" dirty="0">
              <a:solidFill>
                <a:prstClr val="black"/>
              </a:solidFill>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07307263"/>
      </p:ext>
    </p:extLst>
  </p:cSld>
  <p:clrMapOvr>
    <a:masterClrMapping/>
  </p:clrMapOvr>
  <mc:AlternateContent xmlns:mc="http://schemas.openxmlformats.org/markup-compatibility/2006" xmlns:p14="http://schemas.microsoft.com/office/powerpoint/2010/main">
    <mc:Choice Requires="p14">
      <p:transition spd="slow" p14:dur="2000" advTm="10069"/>
    </mc:Choice>
    <mc:Fallback xmlns="">
      <p:transition spd="slow" advTm="10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2987824" y="5980638"/>
            <a:ext cx="2880320" cy="338554"/>
          </a:xfrm>
          <a:prstGeom prst="rect">
            <a:avLst/>
          </a:prstGeom>
        </p:spPr>
        <p:txBody>
          <a:bodyPr wrap="square">
            <a:spAutoFit/>
          </a:bodyPr>
          <a:lstStyle/>
          <a:p>
            <a:pPr algn="r"/>
            <a:r>
              <a:rPr lang="fa-IR" sz="1600" b="1" dirty="0">
                <a:cs typeface="B Yagut" panose="00000400000000000000" pitchFamily="2" charset="-78"/>
              </a:rPr>
              <a:t>ﺷﻜﻞ‏٣ </a:t>
            </a:r>
            <a:r>
              <a:rPr lang="fa-IR" sz="1600" b="1" dirty="0" smtClean="0">
                <a:cs typeface="B Yagut" panose="00000400000000000000" pitchFamily="2" charset="-78"/>
              </a:rPr>
              <a:t>- </a:t>
            </a:r>
            <a:r>
              <a:rPr lang="fa-IR" sz="1600" b="1" dirty="0">
                <a:cs typeface="B Yagut" panose="00000400000000000000" pitchFamily="2" charset="-78"/>
              </a:rPr>
              <a:t>١  ﻣﺸﺎﻫﺪه دراﻳﻮﻫﺎ در ﭘﻨﺠﺮه</a:t>
            </a:r>
            <a:endParaRPr lang="en-AU" sz="1600" b="1" dirty="0">
              <a:cs typeface="B Yagut" panose="00000400000000000000" pitchFamily="2" charset="-78"/>
            </a:endParaRPr>
          </a:p>
        </p:txBody>
      </p:sp>
      <p:grpSp>
        <p:nvGrpSpPr>
          <p:cNvPr id="3" name="Group 2"/>
          <p:cNvGrpSpPr/>
          <p:nvPr/>
        </p:nvGrpSpPr>
        <p:grpSpPr>
          <a:xfrm>
            <a:off x="570305" y="1767233"/>
            <a:ext cx="7255725" cy="4032448"/>
            <a:chOff x="645891" y="541402"/>
            <a:chExt cx="7848871" cy="5256584"/>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891" y="541402"/>
              <a:ext cx="7848871" cy="52565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Rounded Rectangular Callout 1"/>
            <p:cNvSpPr/>
            <p:nvPr/>
          </p:nvSpPr>
          <p:spPr>
            <a:xfrm>
              <a:off x="5976156" y="1487356"/>
              <a:ext cx="2376264" cy="708346"/>
            </a:xfrm>
            <a:prstGeom prst="wedgeRoundRectCallout">
              <a:avLst/>
            </a:prstGeom>
            <a:ln w="3810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a-IR" sz="1600" dirty="0" smtClean="0">
                  <a:cs typeface="B Yagut" pitchFamily="2" charset="-78"/>
                </a:rPr>
                <a:t>داریوهای منطقی دیسک سخت </a:t>
              </a:r>
              <a:endParaRPr lang="en-US" sz="1600" dirty="0">
                <a:cs typeface="B Yagut" pitchFamily="2" charset="-78"/>
              </a:endParaRPr>
            </a:p>
          </p:txBody>
        </p:sp>
        <p:sp>
          <p:nvSpPr>
            <p:cNvPr id="22" name="Rounded Rectangular Callout 21"/>
            <p:cNvSpPr/>
            <p:nvPr/>
          </p:nvSpPr>
          <p:spPr>
            <a:xfrm>
              <a:off x="6876254" y="4761149"/>
              <a:ext cx="1136352" cy="497104"/>
            </a:xfrm>
            <a:prstGeom prst="wedgeRoundRectCallout">
              <a:avLst>
                <a:gd name="adj1" fmla="val -22459"/>
                <a:gd name="adj2" fmla="val -91314"/>
                <a:gd name="adj3" fmla="val 16667"/>
              </a:avLst>
            </a:prstGeom>
            <a:ln w="3810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a-IR" sz="1600" dirty="0" smtClean="0">
                  <a:cs typeface="B Yagut" pitchFamily="2" charset="-78"/>
                </a:rPr>
                <a:t>حافظه فلش</a:t>
              </a:r>
              <a:endParaRPr lang="en-US" sz="1600" dirty="0">
                <a:cs typeface="B Yagut" pitchFamily="2" charset="-78"/>
              </a:endParaRPr>
            </a:p>
          </p:txBody>
        </p:sp>
        <p:sp>
          <p:nvSpPr>
            <p:cNvPr id="23" name="Rounded Rectangular Callout 22"/>
            <p:cNvSpPr/>
            <p:nvPr/>
          </p:nvSpPr>
          <p:spPr>
            <a:xfrm>
              <a:off x="3275855" y="4761148"/>
              <a:ext cx="1387285" cy="497104"/>
            </a:xfrm>
            <a:prstGeom prst="wedgeRoundRectCallout">
              <a:avLst>
                <a:gd name="adj1" fmla="val -22459"/>
                <a:gd name="adj2" fmla="val -91314"/>
                <a:gd name="adj3" fmla="val 16667"/>
              </a:avLst>
            </a:prstGeom>
            <a:ln w="3810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a-IR" sz="1600" dirty="0" smtClean="0">
                  <a:cs typeface="B Yagut" pitchFamily="2" charset="-78"/>
                </a:rPr>
                <a:t>درایو</a:t>
              </a:r>
              <a:r>
                <a:rPr lang="fa-IR" sz="1600" b="1" dirty="0" smtClean="0">
                  <a:cs typeface="B Yagut" pitchFamily="2" charset="-78"/>
                </a:rPr>
                <a:t> </a:t>
              </a:r>
              <a:r>
                <a:rPr lang="en-US" sz="1600" b="1" dirty="0" smtClean="0">
                  <a:cs typeface="B Yagut" pitchFamily="2" charset="-78"/>
                </a:rPr>
                <a:t>DVD</a:t>
              </a:r>
              <a:endParaRPr lang="en-US" sz="1600" b="1" dirty="0">
                <a:cs typeface="B Yagut" pitchFamily="2" charset="-78"/>
              </a:endParaRPr>
            </a:p>
          </p:txBody>
        </p:sp>
      </p:gr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29021"/>
      </p:ext>
    </p:extLst>
  </p:cSld>
  <p:clrMapOvr>
    <a:masterClrMapping/>
  </p:clrMapOvr>
  <mc:AlternateContent xmlns:mc="http://schemas.openxmlformats.org/markup-compatibility/2006" xmlns:p14="http://schemas.microsoft.com/office/powerpoint/2010/main">
    <mc:Choice Requires="p14">
      <p:transition spd="slow" p14:dur="2000" advTm="56114"/>
    </mc:Choice>
    <mc:Fallback xmlns="">
      <p:transition spd="slow" advTm="56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4699" y="1052736"/>
            <a:ext cx="8448582" cy="4528096"/>
          </a:xfrm>
        </p:spPr>
        <p:txBody>
          <a:bodyPr>
            <a:normAutofit/>
          </a:bodyPr>
          <a:lstStyle/>
          <a:p>
            <a:pPr algn="r" rtl="1"/>
            <a:r>
              <a:rPr lang="fa-IR" sz="2500" dirty="0" smtClean="0">
                <a:cs typeface="B Yagut" panose="00000400000000000000" pitchFamily="2" charset="-78"/>
              </a:rPr>
              <a:t>پوﺷﻪ </a:t>
            </a:r>
            <a:r>
              <a:rPr lang="fa-IR" sz="2500" dirty="0">
                <a:cs typeface="B Yagut" panose="00000400000000000000" pitchFamily="2" charset="-78"/>
              </a:rPr>
              <a:t>(</a:t>
            </a:r>
            <a:r>
              <a:rPr lang="en-US" sz="2500" dirty="0">
                <a:cs typeface="B Yagut" panose="00000400000000000000" pitchFamily="2" charset="-78"/>
              </a:rPr>
              <a:t>Folder</a:t>
            </a:r>
            <a:r>
              <a:rPr lang="fa-IR" sz="2500" dirty="0">
                <a:cs typeface="B Yagut" panose="00000400000000000000" pitchFamily="2" charset="-78"/>
              </a:rPr>
              <a:t> ): </a:t>
            </a:r>
            <a:endParaRPr lang="fa-IR" sz="2500" dirty="0" smtClean="0">
              <a:cs typeface="B Yagut" panose="00000400000000000000" pitchFamily="2" charset="-78"/>
            </a:endParaRPr>
          </a:p>
          <a:p>
            <a:pPr marL="0" indent="0" algn="r" rtl="1">
              <a:buNone/>
            </a:pPr>
            <a:r>
              <a:rPr lang="fa-IR" sz="2500" dirty="0">
                <a:cs typeface="B Yagut" panose="00000400000000000000" pitchFamily="2" charset="-78"/>
              </a:rPr>
              <a:t> </a:t>
            </a:r>
            <a:r>
              <a:rPr lang="fa-IR" sz="2500" dirty="0" smtClean="0">
                <a:cs typeface="B Yagut" panose="00000400000000000000" pitchFamily="2" charset="-78"/>
              </a:rPr>
              <a:t>   ﻣﺤﻠﻲ </a:t>
            </a:r>
            <a:r>
              <a:rPr lang="fa-IR" sz="2500" dirty="0">
                <a:cs typeface="B Yagut" panose="00000400000000000000" pitchFamily="2" charset="-78"/>
              </a:rPr>
              <a:t>ﺑﺮاي دﺳﺘﻪ ﺑﻨﺪي و ﻧﮕﻬﺪاري ﻓﺎﻳﻞ ﻫﺎ و ﺑﺮﻧﺎﻣﻪ ﻫﺎ </a:t>
            </a:r>
            <a:r>
              <a:rPr lang="fa-IR" sz="2500" dirty="0" smtClean="0">
                <a:cs typeface="B Yagut" panose="00000400000000000000" pitchFamily="2" charset="-78"/>
              </a:rPr>
              <a:t>اﺳﺖ. ﭘﻮﺷﻪ </a:t>
            </a:r>
            <a:r>
              <a:rPr lang="fa-IR" sz="2500" dirty="0">
                <a:cs typeface="B Yagut" panose="00000400000000000000" pitchFamily="2" charset="-78"/>
              </a:rPr>
              <a:t>ﻫﺎ </a:t>
            </a:r>
            <a:r>
              <a:rPr lang="fa-IR" sz="2500" dirty="0" smtClean="0">
                <a:cs typeface="B Yagut" panose="00000400000000000000" pitchFamily="2" charset="-78"/>
              </a:rPr>
              <a:t>در</a:t>
            </a:r>
          </a:p>
          <a:p>
            <a:pPr marL="0" indent="0" algn="r" rtl="1">
              <a:buNone/>
            </a:pPr>
            <a:r>
              <a:rPr lang="fa-IR" sz="2500" dirty="0">
                <a:cs typeface="B Yagut" panose="00000400000000000000" pitchFamily="2" charset="-78"/>
              </a:rPr>
              <a:t> </a:t>
            </a:r>
            <a:r>
              <a:rPr lang="fa-IR" sz="2500" dirty="0" smtClean="0">
                <a:cs typeface="B Yagut" panose="00000400000000000000" pitchFamily="2" charset="-78"/>
              </a:rPr>
              <a:t>   </a:t>
            </a:r>
            <a:r>
              <a:rPr lang="fa-IR" sz="2500" dirty="0">
                <a:cs typeface="B Yagut" panose="00000400000000000000" pitchFamily="2" charset="-78"/>
              </a:rPr>
              <a:t>وﻳﻨﺪوز، ﻫﻤﺎن ﻗﻔﺴﻪ ﻫﺎي ﻛﺘﺎﺑﺨﺎﻧﻪ ﻫﺴﺘﻨﺪ</a:t>
            </a:r>
            <a:r>
              <a:rPr lang="fa-IR" sz="2500" dirty="0" smtClean="0">
                <a:cs typeface="B Yagut" panose="00000400000000000000" pitchFamily="2" charset="-78"/>
              </a:rPr>
              <a:t>. </a:t>
            </a:r>
            <a:r>
              <a:rPr lang="fa-IR" sz="2500" dirty="0">
                <a:cs typeface="B Yagut" panose="00000400000000000000" pitchFamily="2" charset="-78"/>
              </a:rPr>
              <a:t>در ﻫﺮ ﭘﻮﺷﻪ ﻣﻌﻤﻮﻻ ﺗﻌﺪادي ﻓﺎﻳﻞ </a:t>
            </a:r>
            <a:endParaRPr lang="fa-IR" sz="2500" dirty="0" smtClean="0">
              <a:cs typeface="B Yagut" panose="00000400000000000000" pitchFamily="2" charset="-78"/>
            </a:endParaRPr>
          </a:p>
          <a:p>
            <a:pPr marL="0" indent="0" algn="r" rtl="1">
              <a:buNone/>
            </a:pPr>
            <a:r>
              <a:rPr lang="fa-IR" sz="2500" dirty="0">
                <a:cs typeface="B Yagut" panose="00000400000000000000" pitchFamily="2" charset="-78"/>
              </a:rPr>
              <a:t> </a:t>
            </a:r>
            <a:r>
              <a:rPr lang="fa-IR" sz="2500" dirty="0" smtClean="0">
                <a:cs typeface="B Yagut" panose="00000400000000000000" pitchFamily="2" charset="-78"/>
              </a:rPr>
              <a:t>   وﺟﻮد </a:t>
            </a:r>
            <a:r>
              <a:rPr lang="fa-IR" sz="2500" dirty="0">
                <a:cs typeface="B Yagut" panose="00000400000000000000" pitchFamily="2" charset="-78"/>
              </a:rPr>
              <a:t>دارد</a:t>
            </a:r>
            <a:r>
              <a:rPr lang="fa-IR" sz="2500" dirty="0" smtClean="0">
                <a:cs typeface="B Yagut" panose="00000400000000000000" pitchFamily="2" charset="-78"/>
              </a:rPr>
              <a:t>.</a:t>
            </a:r>
            <a:endParaRPr lang="en-US" sz="2500" dirty="0" smtClean="0">
              <a:cs typeface="B Yagut" panose="00000400000000000000" pitchFamily="2" charset="-78"/>
            </a:endParaRPr>
          </a:p>
          <a:p>
            <a:pPr algn="r" rtl="1"/>
            <a:r>
              <a:rPr lang="fa-IR" sz="2500" dirty="0" smtClean="0">
                <a:cs typeface="B Yagut" panose="00000400000000000000" pitchFamily="2" charset="-78"/>
              </a:rPr>
              <a:t>درون </a:t>
            </a:r>
            <a:r>
              <a:rPr lang="fa-IR" sz="2500" dirty="0">
                <a:cs typeface="B Yagut" panose="00000400000000000000" pitchFamily="2" charset="-78"/>
              </a:rPr>
              <a:t>ﻳﻚ ﭘﻮﺷﻪ ﻣﻤﻜﻦ اﺳﺖ ﺗﻌﺪادي ﭘﻮﺷﻪ ﻫﻢ ﻗﺮار داﺷﺘﻪ ﺑﺎﺷﺪ ﻛﻪ ﺑﻪ ﻫﺮ ﻳﻚ از آن ﻫﺎ، زﻳﺮ </a:t>
            </a:r>
            <a:r>
              <a:rPr lang="fa-IR" sz="2500" dirty="0" smtClean="0">
                <a:cs typeface="B Yagut" panose="00000400000000000000" pitchFamily="2" charset="-78"/>
              </a:rPr>
              <a:t>ﭘﻮﺷﻪ</a:t>
            </a:r>
            <a:r>
              <a:rPr lang="en-US" sz="2500" dirty="0" smtClean="0">
                <a:cs typeface="B Yagut" panose="00000400000000000000" pitchFamily="2" charset="-78"/>
              </a:rPr>
              <a:t>(</a:t>
            </a:r>
            <a:r>
              <a:rPr lang="en-US" sz="2500" dirty="0" smtClean="0"/>
              <a:t>Sub Folder ) </a:t>
            </a:r>
            <a:r>
              <a:rPr lang="fa-IR" sz="2500" dirty="0" smtClean="0">
                <a:cs typeface="B Yagut" panose="00000400000000000000" pitchFamily="2" charset="-78"/>
              </a:rPr>
              <a:t>ﻣﻲ </a:t>
            </a:r>
            <a:r>
              <a:rPr lang="fa-IR" sz="2500" dirty="0">
                <a:cs typeface="B Yagut" panose="00000400000000000000" pitchFamily="2" charset="-78"/>
              </a:rPr>
              <a:t>ﮔﻮﻳﻨﺪ</a:t>
            </a:r>
            <a:r>
              <a:rPr lang="fa-IR" sz="2500" dirty="0" smtClean="0">
                <a:cs typeface="B Yagut" panose="00000400000000000000" pitchFamily="2" charset="-78"/>
              </a:rPr>
              <a:t>.</a:t>
            </a:r>
          </a:p>
          <a:p>
            <a:pPr algn="r" rtl="1"/>
            <a:endParaRPr lang="fa-IR" sz="2000" dirty="0">
              <a:cs typeface="B Yagut" panose="00000400000000000000" pitchFamily="2" charset="-78"/>
            </a:endParaRPr>
          </a:p>
          <a:p>
            <a:pPr algn="r" rtl="1"/>
            <a:endParaRPr lang="fa-IR" sz="2000" dirty="0">
              <a:cs typeface="B Yagut" panose="00000400000000000000" pitchFamily="2" charset="-78"/>
            </a:endParaRPr>
          </a:p>
        </p:txBody>
      </p:sp>
      <p:sp>
        <p:nvSpPr>
          <p:cNvPr id="4" name="Rectangle 3"/>
          <p:cNvSpPr/>
          <p:nvPr/>
        </p:nvSpPr>
        <p:spPr>
          <a:xfrm>
            <a:off x="3703183" y="6032500"/>
            <a:ext cx="1593617" cy="338554"/>
          </a:xfrm>
          <a:prstGeom prst="rect">
            <a:avLst/>
          </a:prstGeom>
        </p:spPr>
        <p:txBody>
          <a:bodyPr wrap="square">
            <a:spAutoFit/>
          </a:bodyPr>
          <a:lstStyle/>
          <a:p>
            <a:r>
              <a:rPr lang="fa-IR" sz="1600" b="1" dirty="0">
                <a:cs typeface="B Yagut" panose="00000400000000000000" pitchFamily="2" charset="-78"/>
              </a:rPr>
              <a:t>ﺷﻜﻞ ‏٣ </a:t>
            </a:r>
            <a:r>
              <a:rPr lang="fa-IR" sz="1600" b="1" dirty="0" smtClean="0">
                <a:cs typeface="B Yagut" panose="00000400000000000000" pitchFamily="2" charset="-78"/>
              </a:rPr>
              <a:t>- </a:t>
            </a:r>
            <a:r>
              <a:rPr lang="fa-IR" sz="1600" b="1" dirty="0">
                <a:cs typeface="B Yagut" panose="00000400000000000000" pitchFamily="2" charset="-78"/>
              </a:rPr>
              <a:t>٢  ﭘﻮﺷﻪ</a:t>
            </a:r>
            <a:endParaRPr lang="en-AU" sz="1600" b="1" dirty="0">
              <a:cs typeface="B Yagut" panose="00000400000000000000" pitchFamily="2" charset="-78"/>
            </a:endParaRPr>
          </a:p>
        </p:txBody>
      </p:sp>
      <p:sp>
        <p:nvSpPr>
          <p:cNvPr id="2" name="Rectangle 1"/>
          <p:cNvSpPr/>
          <p:nvPr/>
        </p:nvSpPr>
        <p:spPr>
          <a:xfrm>
            <a:off x="611560" y="314190"/>
            <a:ext cx="7776865" cy="584775"/>
          </a:xfrm>
          <a:prstGeom prst="rect">
            <a:avLst/>
          </a:prstGeom>
          <a:solidFill>
            <a:srgbClr val="92D050">
              <a:alpha val="9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algn="ctr">
              <a:spcBef>
                <a:spcPct val="0"/>
              </a:spcBef>
            </a:pPr>
            <a:r>
              <a:rPr lang="fa-IR" sz="3200" b="1" dirty="0">
                <a:solidFill>
                  <a:prstClr val="black"/>
                </a:solidFill>
                <a:cs typeface="B Yagut" panose="00000400000000000000" pitchFamily="2" charset="-78"/>
              </a:rPr>
              <a:t>3- آﺷﻨﺎﻳﻲ ﺑﺎ ﻣﻔﻬﻮم ﭘﻮﺷﻪ</a:t>
            </a:r>
          </a:p>
        </p:txBody>
      </p:sp>
      <p:pic>
        <p:nvPicPr>
          <p:cNvPr id="6" name="Picture 5">
            <a:extLst>
              <a:ext uri="{FF2B5EF4-FFF2-40B4-BE49-F238E27FC236}">
                <a16:creationId xmlns:a16="http://schemas.microsoft.com/office/drawing/2014/main" id="{DA5766FC-FA54-413D-9145-B4170B2F77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848" y="4268847"/>
            <a:ext cx="2272973" cy="1763653"/>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12138323"/>
      </p:ext>
    </p:extLst>
  </p:cSld>
  <p:clrMapOvr>
    <a:masterClrMapping/>
  </p:clrMapOvr>
  <mc:AlternateContent xmlns:mc="http://schemas.openxmlformats.org/markup-compatibility/2006" xmlns:p14="http://schemas.microsoft.com/office/powerpoint/2010/main">
    <mc:Choice Requires="p14">
      <p:transition spd="slow" p14:dur="2000" advTm="82163"/>
    </mc:Choice>
    <mc:Fallback xmlns="">
      <p:transition spd="slow" advTm="82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مازندران</_x062f__x0627__x0646__x0634__x06af__x0627__x0647_>
    <_x0646__x0648__x0639__x0020__x062d__x06cc__x0637__x0647_ xmlns="12fdc5dc-769e-4543-b10d-fbea3dac4417">کار با کامپیوتر و اينترنت؛ آشنايي با نرم‌افزارهاي نظام شبكه</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5NN7CDR5NKU2-831-372</_dlc_DocId>
    <_dlc_DocIdUrl xmlns="1047730d-92e1-4018-9084-d932fd3a7f58">
      <Url>http://www.health.gov.ir/hnd/_layouts/DocIdRedir.aspx?ID=5NN7CDR5NKU2-831-372</Url>
      <Description>5NN7CDR5NKU2-831-372</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020B1BB-C81D-4D53-A093-69911200EF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9FF87D-2568-4FA7-86F7-61456E9109AB}">
  <ds:schemaRefs>
    <ds:schemaRef ds:uri="http://schemas.microsoft.com/office/2006/documentManagement/types"/>
    <ds:schemaRef ds:uri="http://purl.org/dc/elements/1.1/"/>
    <ds:schemaRef ds:uri="http://purl.org/dc/terms/"/>
    <ds:schemaRef ds:uri="12fdc5dc-769e-4543-b10d-fbea3dac4417"/>
    <ds:schemaRef ds:uri="http://schemas.microsoft.com/office/infopath/2007/PartnerControls"/>
    <ds:schemaRef ds:uri="http://purl.org/dc/dcmitype/"/>
    <ds:schemaRef ds:uri="http://schemas.openxmlformats.org/package/2006/metadata/core-properties"/>
    <ds:schemaRef ds:uri="1047730d-92e1-4018-9084-d932fd3a7f58"/>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2567A8FF-4320-42B0-B2CB-E979DD9C66F7}">
  <ds:schemaRefs>
    <ds:schemaRef ds:uri="http://schemas.microsoft.com/sharepoint/v3/contenttype/forms"/>
  </ds:schemaRefs>
</ds:datastoreItem>
</file>

<file path=customXml/itemProps4.xml><?xml version="1.0" encoding="utf-8"?>
<ds:datastoreItem xmlns:ds="http://schemas.openxmlformats.org/officeDocument/2006/customXml" ds:itemID="{AD503671-C2E0-47B2-8679-DF5579B93830}">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3278</TotalTime>
  <Words>4044</Words>
  <Application>Microsoft Office PowerPoint</Application>
  <PresentationFormat>On-screen Show (4:3)</PresentationFormat>
  <Paragraphs>461</Paragraphs>
  <Slides>56</Slides>
  <Notes>1</Notes>
  <HiddenSlides>0</HiddenSlides>
  <MMClips>54</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5" baseType="lpstr">
      <vt:lpstr>2  Yagut</vt:lpstr>
      <vt:lpstr>Amuzeh-New-Bold</vt:lpstr>
      <vt:lpstr>Arial</vt:lpstr>
      <vt:lpstr>B Yagut</vt:lpstr>
      <vt:lpstr>Calibri</vt:lpstr>
      <vt:lpstr>Times New Roman</vt:lpstr>
      <vt:lpstr>Wingdings</vt:lpstr>
      <vt:lpstr>Office Theme</vt:lpstr>
      <vt:lpstr>Packager Shell Object</vt:lpstr>
      <vt:lpstr>PowerPoint Presentation</vt:lpstr>
      <vt:lpstr>مشخصات سند</vt:lpstr>
      <vt:lpstr>PowerPoint Presentation</vt:lpstr>
      <vt:lpstr>فهرست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1-ﺑﺎزﻳﺎﺑﻲ ﻓﺎﻳﻞ ﻫﺎ و ﭘﻮﺷﻪ ﻫﺎ:</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منابع</vt:lpstr>
      <vt:lpstr>لطفا نظرات و پیشنهادات خود پیرامون این بسته آموزشی را  به این آدرس زیر ارسال کنید: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کار با کامپیوتر –آموزش کامل WINDOWS</dc:title>
  <dc:creator>MSI</dc:creator>
  <cp:lastModifiedBy>saberi</cp:lastModifiedBy>
  <cp:revision>371</cp:revision>
  <dcterms:created xsi:type="dcterms:W3CDTF">2020-04-21T04:16:52Z</dcterms:created>
  <dcterms:modified xsi:type="dcterms:W3CDTF">2021-05-19T09:48:56Z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2f76f9f9-d9a3-4192-beac-0a1b78889c1e</vt:lpwstr>
  </property>
</Properties>
</file>