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Lst>
  <p:notesMasterIdLst>
    <p:notesMasterId r:id="rId39"/>
  </p:notesMasterIdLst>
  <p:sldIdLst>
    <p:sldId id="335" r:id="rId6"/>
    <p:sldId id="347" r:id="rId7"/>
    <p:sldId id="336" r:id="rId8"/>
    <p:sldId id="338" r:id="rId9"/>
    <p:sldId id="436" r:id="rId10"/>
    <p:sldId id="437" r:id="rId11"/>
    <p:sldId id="433" r:id="rId12"/>
    <p:sldId id="458" r:id="rId13"/>
    <p:sldId id="459" r:id="rId14"/>
    <p:sldId id="460" r:id="rId15"/>
    <p:sldId id="461" r:id="rId16"/>
    <p:sldId id="462" r:id="rId17"/>
    <p:sldId id="463" r:id="rId18"/>
    <p:sldId id="464" r:id="rId19"/>
    <p:sldId id="465" r:id="rId20"/>
    <p:sldId id="466" r:id="rId21"/>
    <p:sldId id="467" r:id="rId22"/>
    <p:sldId id="468" r:id="rId23"/>
    <p:sldId id="469" r:id="rId24"/>
    <p:sldId id="470" r:id="rId25"/>
    <p:sldId id="471" r:id="rId26"/>
    <p:sldId id="475" r:id="rId27"/>
    <p:sldId id="476" r:id="rId28"/>
    <p:sldId id="477" r:id="rId29"/>
    <p:sldId id="478" r:id="rId30"/>
    <p:sldId id="479" r:id="rId31"/>
    <p:sldId id="480" r:id="rId32"/>
    <p:sldId id="472" r:id="rId33"/>
    <p:sldId id="473" r:id="rId34"/>
    <p:sldId id="370" r:id="rId35"/>
    <p:sldId id="376" r:id="rId36"/>
    <p:sldId id="377" r:id="rId37"/>
    <p:sldId id="378" r:id="rId38"/>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8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sorterViewPr>
    <p:cViewPr>
      <p:scale>
        <a:sx n="100" d="100"/>
        <a:sy n="100" d="100"/>
      </p:scale>
      <p:origin x="0" y="-219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28D78-067E-4072-98CE-B7523C5D4D2D}"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3EBAE-36C5-4B3F-B9BD-2C866DC81FAC}" type="slidenum">
              <a:rPr lang="en-US" smtClean="0"/>
              <a:t>‹#›</a:t>
            </a:fld>
            <a:endParaRPr lang="en-US"/>
          </a:p>
        </p:txBody>
      </p:sp>
    </p:spTree>
    <p:extLst>
      <p:ext uri="{BB962C8B-B14F-4D97-AF65-F5344CB8AC3E}">
        <p14:creationId xmlns:p14="http://schemas.microsoft.com/office/powerpoint/2010/main" val="147878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A19BD037-D5FF-4542-9F52-57BD32F0315C}"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69560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CE0692CB-D6B9-4509-90A1-9A18A47493B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8600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61F9AA0-BDA0-4A3D-9E42-0E0D4DBE90A3}"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35933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FA5F7808-281A-4648-87D5-1C97C6AABD7D}"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30321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8E3CA3-3741-482A-8D05-A0B8178A46E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46827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B2CEADB5-909D-4730-9FC0-FF4D777BE8D5}"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11083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BB0F95DF-A094-4DF7-9281-1DE5CAFF1403}" type="datetime8">
              <a:rPr lang="fa-IR" smtClean="0"/>
              <a:t>مه 19، 21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71305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35FB5C5E-3CE4-4DF6-BDFD-7BD28DBA2694}" type="datetime8">
              <a:rPr lang="fa-IR" smtClean="0"/>
              <a:t>مه 19، 21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62514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736EAE-A996-462D-AEE6-E045C12B115E}" type="datetime8">
              <a:rPr lang="fa-IR" smtClean="0"/>
              <a:t>مه 19، 21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438998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4AC233-BA28-4457-B47E-9D88DB226F3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67830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26303-6AE7-4F75-A5FA-2E23E399F77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122080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4090A30-BE09-406E-ABFD-94480BDFEE84}" type="datetime8">
              <a:rPr lang="fa-IR" smtClean="0"/>
              <a:t>مه 19، 21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16970F8-871C-44B1-855E-328097134970}" type="slidenum">
              <a:rPr lang="fa-IR" smtClean="0"/>
              <a:t>‹#›</a:t>
            </a:fld>
            <a:endParaRPr lang="fa-IR"/>
          </a:p>
        </p:txBody>
      </p:sp>
    </p:spTree>
    <p:extLst>
      <p:ext uri="{BB962C8B-B14F-4D97-AF65-F5344CB8AC3E}">
        <p14:creationId xmlns:p14="http://schemas.microsoft.com/office/powerpoint/2010/main" val="3673224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2.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2.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2843"/>
            <a:ext cx="10926170" cy="1325563"/>
          </a:xfrm>
        </p:spPr>
        <p:txBody>
          <a:bodyPr>
            <a:normAutofit/>
          </a:bodyPr>
          <a:lstStyle/>
          <a:p>
            <a:pPr algn="ctr"/>
            <a:r>
              <a:rPr lang="fa-IR" dirty="0" smtClean="0">
                <a:cs typeface="B Yagut" panose="00000400000000000000" pitchFamily="2" charset="-78"/>
              </a:rPr>
              <a:t>کار با کامپیوتر و اینترنت ،</a:t>
            </a:r>
            <a:r>
              <a:rPr lang="en-US" dirty="0" smtClean="0">
                <a:cs typeface="B Yagut" panose="00000400000000000000" pitchFamily="2" charset="-78"/>
              </a:rPr>
              <a:t/>
            </a:r>
            <a:br>
              <a:rPr lang="en-US" dirty="0" smtClean="0">
                <a:cs typeface="B Yagut" panose="00000400000000000000" pitchFamily="2" charset="-78"/>
              </a:rPr>
            </a:br>
            <a:r>
              <a:rPr lang="fa-IR" dirty="0" smtClean="0">
                <a:cs typeface="B Yagut" panose="00000400000000000000" pitchFamily="2" charset="-78"/>
              </a:rPr>
              <a:t>آشنایی با نرم افزارهای نظام شبکه</a:t>
            </a:r>
            <a:endParaRPr lang="fa-IR" dirty="0">
              <a:cs typeface="B Yagut" panose="00000400000000000000" pitchFamily="2" charset="-78"/>
            </a:endParaRPr>
          </a:p>
        </p:txBody>
      </p:sp>
      <p:sp>
        <p:nvSpPr>
          <p:cNvPr id="3" name="Content Placeholder 2"/>
          <p:cNvSpPr>
            <a:spLocks noGrp="1"/>
          </p:cNvSpPr>
          <p:nvPr>
            <p:ph idx="1"/>
          </p:nvPr>
        </p:nvSpPr>
        <p:spPr>
          <a:xfrm>
            <a:off x="1572904" y="3183168"/>
            <a:ext cx="9456761" cy="2478420"/>
          </a:xfrm>
        </p:spPr>
        <p:txBody>
          <a:bodyPr>
            <a:normAutofit/>
          </a:bodyPr>
          <a:lstStyle/>
          <a:p>
            <a:endParaRPr lang="fa-IR" sz="2500" dirty="0"/>
          </a:p>
          <a:p>
            <a:pPr marL="0" indent="0" algn="ctr">
              <a:lnSpc>
                <a:spcPct val="150000"/>
              </a:lnSpc>
              <a:buNone/>
            </a:pPr>
            <a:r>
              <a:rPr lang="fa-IR" sz="2500" dirty="0" smtClean="0">
                <a:cs typeface="B Yagut" panose="00000400000000000000" pitchFamily="2" charset="-78"/>
              </a:rPr>
              <a:t>آشنایی مقدماتی با نرم افزار </a:t>
            </a:r>
            <a:r>
              <a:rPr lang="en-US" sz="2500" dirty="0" smtClean="0">
                <a:cs typeface="B Yagut" panose="00000400000000000000" pitchFamily="2" charset="-78"/>
              </a:rPr>
              <a:t>Excel 2016</a:t>
            </a:r>
            <a:endParaRPr lang="fa-IR" sz="2500" dirty="0">
              <a:cs typeface="B Yagut" panose="00000400000000000000" pitchFamily="2" charset="-78"/>
            </a:endParaRPr>
          </a:p>
        </p:txBody>
      </p:sp>
    </p:spTree>
    <p:extLst>
      <p:ext uri="{BB962C8B-B14F-4D97-AF65-F5344CB8AC3E}">
        <p14:creationId xmlns:p14="http://schemas.microsoft.com/office/powerpoint/2010/main" val="3259375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965278" y="395786"/>
            <a:ext cx="9553433"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خروج از حالت انجماد در اکسل</a:t>
            </a:r>
          </a:p>
        </p:txBody>
      </p:sp>
      <p:sp>
        <p:nvSpPr>
          <p:cNvPr id="5" name="Subtitle 2"/>
          <p:cNvSpPr txBox="1">
            <a:spLocks/>
          </p:cNvSpPr>
          <p:nvPr/>
        </p:nvSpPr>
        <p:spPr>
          <a:xfrm>
            <a:off x="1542197" y="1364778"/>
            <a:ext cx="9744502" cy="1596787"/>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اگر قصد دارید تا حالت نمایشی دیگری از اکسل را انتخاب کنید، ابتدا باید قسمتهای منجمد شده را از حالت انجماد خارج کنید. برای اینکار از </a:t>
            </a:r>
            <a:r>
              <a:rPr lang="fa-IR" sz="2500" dirty="0" smtClean="0">
                <a:cs typeface="B Yagut" panose="00000400000000000000" pitchFamily="2" charset="-78"/>
              </a:rPr>
              <a:t>دستور</a:t>
            </a:r>
            <a:r>
              <a:rPr lang="en-US" sz="2500" dirty="0" smtClean="0">
                <a:cs typeface="B Yagut" panose="00000400000000000000" pitchFamily="2" charset="-78"/>
              </a:rPr>
              <a:t>Unfreeze </a:t>
            </a:r>
            <a:r>
              <a:rPr lang="en-US" sz="2500" dirty="0">
                <a:cs typeface="B Yagut" panose="00000400000000000000" pitchFamily="2" charset="-78"/>
              </a:rPr>
              <a:t>Panes </a:t>
            </a:r>
            <a:r>
              <a:rPr lang="fa-IR" sz="2500" dirty="0" smtClean="0">
                <a:cs typeface="B Yagut" panose="00000400000000000000" pitchFamily="2" charset="-78"/>
              </a:rPr>
              <a:t> استفاده </a:t>
            </a:r>
            <a:r>
              <a:rPr lang="fa-IR" sz="2500" dirty="0">
                <a:cs typeface="B Yagut" panose="00000400000000000000" pitchFamily="2" charset="-78"/>
              </a:rPr>
              <a:t>نمایید. تصویر زیر این دستور را نمایش می دهد.</a:t>
            </a:r>
          </a:p>
        </p:txBody>
      </p:sp>
      <p:pic>
        <p:nvPicPr>
          <p:cNvPr id="2" name="Picture 1"/>
          <p:cNvPicPr>
            <a:picLocks noChangeAspect="1"/>
          </p:cNvPicPr>
          <p:nvPr/>
        </p:nvPicPr>
        <p:blipFill>
          <a:blip r:embed="rId4"/>
          <a:stretch>
            <a:fillRect/>
          </a:stretch>
        </p:blipFill>
        <p:spPr>
          <a:xfrm>
            <a:off x="3623031" y="2961565"/>
            <a:ext cx="6237926" cy="241380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4118" y="6015318"/>
            <a:ext cx="609600" cy="609600"/>
          </a:xfrm>
          <a:prstGeom prst="rect">
            <a:avLst/>
          </a:prstGeom>
        </p:spPr>
      </p:pic>
    </p:spTree>
    <p:extLst>
      <p:ext uri="{BB962C8B-B14F-4D97-AF65-F5344CB8AC3E}">
        <p14:creationId xmlns:p14="http://schemas.microsoft.com/office/powerpoint/2010/main" val="337954489"/>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965278" y="395786"/>
            <a:ext cx="9553433"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روش مرتب سازی یک برگه اکسل</a:t>
            </a:r>
          </a:p>
        </p:txBody>
      </p:sp>
      <p:sp>
        <p:nvSpPr>
          <p:cNvPr id="5" name="Subtitle 2"/>
          <p:cNvSpPr txBox="1">
            <a:spLocks/>
          </p:cNvSpPr>
          <p:nvPr/>
        </p:nvSpPr>
        <p:spPr>
          <a:xfrm>
            <a:off x="6550925" y="1214652"/>
            <a:ext cx="5281684" cy="5404512"/>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در مثال زیر یک برگه اکسل را بر اساس حروف الفبا مرتب خواهیم کرد.</a:t>
            </a:r>
          </a:p>
          <a:p>
            <a:pPr algn="justLow">
              <a:lnSpc>
                <a:spcPct val="100000"/>
              </a:lnSpc>
            </a:pPr>
            <a:r>
              <a:rPr lang="fa-IR" sz="2500" dirty="0" smtClean="0">
                <a:cs typeface="B Yagut" panose="00000400000000000000" pitchFamily="2" charset="-78"/>
              </a:rPr>
              <a:t>➊ </a:t>
            </a:r>
            <a:r>
              <a:rPr lang="fa-IR" sz="2500" dirty="0">
                <a:cs typeface="B Yagut" panose="00000400000000000000" pitchFamily="2" charset="-78"/>
              </a:rPr>
              <a:t>سلولی را که در ستونی که قصد مرتب سازی آن را دارید انتخاب نمایید. در اینجا ما سلول </a:t>
            </a:r>
            <a:r>
              <a:rPr lang="en-US" sz="2500" dirty="0" smtClean="0">
                <a:cs typeface="B Yagut" panose="00000400000000000000" pitchFamily="2" charset="-78"/>
              </a:rPr>
              <a:t>C2 </a:t>
            </a:r>
            <a:r>
              <a:rPr lang="fa-IR" sz="2500" dirty="0" smtClean="0">
                <a:cs typeface="B Yagut" panose="00000400000000000000" pitchFamily="2" charset="-78"/>
              </a:rPr>
              <a:t> را </a:t>
            </a:r>
            <a:r>
              <a:rPr lang="fa-IR" sz="2500" dirty="0">
                <a:cs typeface="B Yagut" panose="00000400000000000000" pitchFamily="2" charset="-78"/>
              </a:rPr>
              <a:t>انتخاب می کنیم</a:t>
            </a:r>
            <a:r>
              <a:rPr lang="fa-IR" sz="2500" dirty="0" smtClean="0">
                <a:cs typeface="B Yagut" panose="00000400000000000000" pitchFamily="2" charset="-78"/>
              </a:rPr>
              <a:t>.</a:t>
            </a:r>
          </a:p>
          <a:p>
            <a:pPr algn="justLow">
              <a:lnSpc>
                <a:spcPct val="100000"/>
              </a:lnSpc>
            </a:pPr>
            <a:endParaRPr lang="fa-IR" sz="2500" dirty="0" smtClean="0">
              <a:cs typeface="B Yagut" panose="00000400000000000000" pitchFamily="2" charset="-78"/>
            </a:endParaRPr>
          </a:p>
          <a:p>
            <a:pPr algn="justLow">
              <a:lnSpc>
                <a:spcPct val="100000"/>
              </a:lnSpc>
            </a:pPr>
            <a:r>
              <a:rPr lang="fa-IR" sz="2500" dirty="0">
                <a:cs typeface="B Yagut" panose="00000400000000000000" pitchFamily="2" charset="-78"/>
              </a:rPr>
              <a:t>➋ تب </a:t>
            </a:r>
            <a:r>
              <a:rPr lang="en-US" sz="2500" dirty="0">
                <a:cs typeface="B Yagut" panose="00000400000000000000" pitchFamily="2" charset="-78"/>
              </a:rPr>
              <a:t>Data </a:t>
            </a:r>
            <a:r>
              <a:rPr lang="fa-IR" sz="2500" dirty="0" smtClean="0">
                <a:cs typeface="B Yagut" panose="00000400000000000000" pitchFamily="2" charset="-78"/>
              </a:rPr>
              <a:t> را </a:t>
            </a:r>
            <a:r>
              <a:rPr lang="fa-IR" sz="2500" dirty="0">
                <a:cs typeface="B Yagut" panose="00000400000000000000" pitchFamily="2" charset="-78"/>
              </a:rPr>
              <a:t>انتخاب کنید. سپس دستور </a:t>
            </a:r>
            <a:r>
              <a:rPr lang="en-US" sz="2500" dirty="0" smtClean="0">
                <a:cs typeface="B Yagut" panose="00000400000000000000" pitchFamily="2" charset="-78"/>
              </a:rPr>
              <a:t>A-Z </a:t>
            </a:r>
            <a:r>
              <a:rPr lang="fa-IR" sz="2500" dirty="0" smtClean="0">
                <a:cs typeface="B Yagut" panose="00000400000000000000" pitchFamily="2" charset="-78"/>
              </a:rPr>
              <a:t> را </a:t>
            </a:r>
            <a:r>
              <a:rPr lang="fa-IR" sz="2500" dirty="0">
                <a:cs typeface="B Yagut" panose="00000400000000000000" pitchFamily="2" charset="-78"/>
              </a:rPr>
              <a:t>اجرا کنید تا بر اساس ترتیب </a:t>
            </a:r>
            <a:r>
              <a:rPr lang="en-US" sz="2500" dirty="0">
                <a:cs typeface="B Yagut" panose="00000400000000000000" pitchFamily="2" charset="-78"/>
              </a:rPr>
              <a:t>A </a:t>
            </a:r>
            <a:r>
              <a:rPr lang="fa-IR" sz="2500" dirty="0" smtClean="0">
                <a:cs typeface="B Yagut" panose="00000400000000000000" pitchFamily="2" charset="-78"/>
              </a:rPr>
              <a:t> تا </a:t>
            </a:r>
            <a:r>
              <a:rPr lang="en-US" sz="2500" dirty="0">
                <a:cs typeface="B Yagut" panose="00000400000000000000" pitchFamily="2" charset="-78"/>
              </a:rPr>
              <a:t>Z </a:t>
            </a:r>
            <a:r>
              <a:rPr lang="fa-IR" sz="2500" dirty="0" smtClean="0">
                <a:cs typeface="B Yagut" panose="00000400000000000000" pitchFamily="2" charset="-78"/>
              </a:rPr>
              <a:t> مرتب </a:t>
            </a:r>
            <a:r>
              <a:rPr lang="fa-IR" sz="2500" dirty="0">
                <a:cs typeface="B Yagut" panose="00000400000000000000" pitchFamily="2" charset="-78"/>
              </a:rPr>
              <a:t>سازی انجام شود. همچنین می توانستید دستور </a:t>
            </a:r>
            <a:r>
              <a:rPr lang="en-US" sz="2500" dirty="0">
                <a:cs typeface="B Yagut" panose="00000400000000000000" pitchFamily="2" charset="-78"/>
              </a:rPr>
              <a:t>Z-A </a:t>
            </a:r>
            <a:r>
              <a:rPr lang="fa-IR" sz="2500" dirty="0" smtClean="0">
                <a:cs typeface="B Yagut" panose="00000400000000000000" pitchFamily="2" charset="-78"/>
              </a:rPr>
              <a:t> را </a:t>
            </a:r>
            <a:r>
              <a:rPr lang="fa-IR" sz="2500" dirty="0">
                <a:cs typeface="B Yagut" panose="00000400000000000000" pitchFamily="2" charset="-78"/>
              </a:rPr>
              <a:t>انتخاب کنید تا مرتب سازی بر اساس ترتیب </a:t>
            </a:r>
            <a:r>
              <a:rPr lang="en-US" sz="2500" dirty="0">
                <a:cs typeface="B Yagut" panose="00000400000000000000" pitchFamily="2" charset="-78"/>
              </a:rPr>
              <a:t>Z </a:t>
            </a:r>
            <a:r>
              <a:rPr lang="fa-IR" sz="2500" dirty="0" smtClean="0">
                <a:cs typeface="B Yagut" panose="00000400000000000000" pitchFamily="2" charset="-78"/>
              </a:rPr>
              <a:t> تا </a:t>
            </a:r>
            <a:r>
              <a:rPr lang="en-US" sz="2500" dirty="0">
                <a:cs typeface="B Yagut" panose="00000400000000000000" pitchFamily="2" charset="-78"/>
              </a:rPr>
              <a:t>A </a:t>
            </a:r>
            <a:r>
              <a:rPr lang="fa-IR" sz="2500" dirty="0" smtClean="0">
                <a:cs typeface="B Yagut" panose="00000400000000000000" pitchFamily="2" charset="-78"/>
              </a:rPr>
              <a:t> انجام </a:t>
            </a:r>
            <a:r>
              <a:rPr lang="fa-IR" sz="2500" dirty="0">
                <a:cs typeface="B Yagut" panose="00000400000000000000" pitchFamily="2" charset="-78"/>
              </a:rPr>
              <a:t>شود. در این مثال ما دستور </a:t>
            </a:r>
            <a:r>
              <a:rPr lang="en-US" sz="2500" dirty="0">
                <a:cs typeface="B Yagut" panose="00000400000000000000" pitchFamily="2" charset="-78"/>
              </a:rPr>
              <a:t>A-Z </a:t>
            </a:r>
            <a:r>
              <a:rPr lang="fa-IR" sz="2500" dirty="0" smtClean="0">
                <a:cs typeface="B Yagut" panose="00000400000000000000" pitchFamily="2" charset="-78"/>
              </a:rPr>
              <a:t> را </a:t>
            </a:r>
            <a:r>
              <a:rPr lang="fa-IR" sz="2500" dirty="0">
                <a:cs typeface="B Yagut" panose="00000400000000000000" pitchFamily="2" charset="-78"/>
              </a:rPr>
              <a:t>انتخاب می کنیم.</a:t>
            </a:r>
          </a:p>
          <a:p>
            <a:pPr algn="just">
              <a:lnSpc>
                <a:spcPct val="100000"/>
              </a:lnSpc>
            </a:pPr>
            <a:endParaRPr lang="fa-IR" sz="2500" dirty="0">
              <a:cs typeface="B Yagut" panose="00000400000000000000" pitchFamily="2" charset="-78"/>
            </a:endParaRPr>
          </a:p>
        </p:txBody>
      </p:sp>
      <p:pic>
        <p:nvPicPr>
          <p:cNvPr id="3" name="Picture 2"/>
          <p:cNvPicPr>
            <a:picLocks noChangeAspect="1"/>
          </p:cNvPicPr>
          <p:nvPr/>
        </p:nvPicPr>
        <p:blipFill>
          <a:blip r:embed="rId4"/>
          <a:stretch>
            <a:fillRect/>
          </a:stretch>
        </p:blipFill>
        <p:spPr>
          <a:xfrm>
            <a:off x="355127" y="395786"/>
            <a:ext cx="4579945" cy="1683166"/>
          </a:xfrm>
          <a:prstGeom prst="rect">
            <a:avLst/>
          </a:prstGeom>
        </p:spPr>
      </p:pic>
      <p:pic>
        <p:nvPicPr>
          <p:cNvPr id="4" name="Picture 3"/>
          <p:cNvPicPr>
            <a:picLocks noChangeAspect="1"/>
          </p:cNvPicPr>
          <p:nvPr/>
        </p:nvPicPr>
        <p:blipFill>
          <a:blip r:embed="rId5"/>
          <a:stretch>
            <a:fillRect/>
          </a:stretch>
        </p:blipFill>
        <p:spPr>
          <a:xfrm>
            <a:off x="289253" y="2193088"/>
            <a:ext cx="2355846" cy="1935159"/>
          </a:xfrm>
          <a:prstGeom prst="rect">
            <a:avLst/>
          </a:prstGeom>
        </p:spPr>
      </p:pic>
      <p:pic>
        <p:nvPicPr>
          <p:cNvPr id="2" name="Picture 1"/>
          <p:cNvPicPr>
            <a:picLocks noChangeAspect="1"/>
          </p:cNvPicPr>
          <p:nvPr/>
        </p:nvPicPr>
        <p:blipFill rotWithShape="1">
          <a:blip r:embed="rId6"/>
          <a:srcRect l="83761" t="6618" r="840" b="62684"/>
          <a:stretch/>
        </p:blipFill>
        <p:spPr>
          <a:xfrm>
            <a:off x="2983482" y="2193088"/>
            <a:ext cx="2003613" cy="2245659"/>
          </a:xfrm>
          <a:prstGeom prst="rect">
            <a:avLst/>
          </a:prstGeom>
        </p:spPr>
      </p:pic>
      <p:pic>
        <p:nvPicPr>
          <p:cNvPr id="6" name="Picture 5"/>
          <p:cNvPicPr>
            <a:picLocks noChangeAspect="1"/>
          </p:cNvPicPr>
          <p:nvPr/>
        </p:nvPicPr>
        <p:blipFill rotWithShape="1">
          <a:blip r:embed="rId7"/>
          <a:srcRect r="4420" b="8130"/>
          <a:stretch/>
        </p:blipFill>
        <p:spPr>
          <a:xfrm>
            <a:off x="610621" y="4438747"/>
            <a:ext cx="4943014" cy="228478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41325" y="5813611"/>
            <a:ext cx="609600" cy="609600"/>
          </a:xfrm>
          <a:prstGeom prst="rect">
            <a:avLst/>
          </a:prstGeom>
        </p:spPr>
      </p:pic>
    </p:spTree>
    <p:extLst>
      <p:ext uri="{BB962C8B-B14F-4D97-AF65-F5344CB8AC3E}">
        <p14:creationId xmlns:p14="http://schemas.microsoft.com/office/powerpoint/2010/main" val="3907940697"/>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53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965278" y="395786"/>
            <a:ext cx="9553433"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روش مرتب سازی یک برگه اکسل</a:t>
            </a:r>
          </a:p>
        </p:txBody>
      </p:sp>
      <p:sp>
        <p:nvSpPr>
          <p:cNvPr id="5" name="Subtitle 2"/>
          <p:cNvSpPr txBox="1">
            <a:spLocks/>
          </p:cNvSpPr>
          <p:nvPr/>
        </p:nvSpPr>
        <p:spPr>
          <a:xfrm>
            <a:off x="996287" y="1214652"/>
            <a:ext cx="10836322" cy="1160058"/>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➌ برگه اکسل شما بر اساس ستون انتخاب شده مرتب می گردد. در مثال ما برگه اکسل بر اساس ستون </a:t>
            </a:r>
            <a:r>
              <a:rPr lang="en-US" sz="2500" dirty="0">
                <a:cs typeface="B Yagut" panose="00000400000000000000" pitchFamily="2" charset="-78"/>
              </a:rPr>
              <a:t>last name </a:t>
            </a:r>
            <a:r>
              <a:rPr lang="fa-IR" sz="2500" dirty="0" smtClean="0">
                <a:cs typeface="B Yagut" panose="00000400000000000000" pitchFamily="2" charset="-78"/>
              </a:rPr>
              <a:t> مرتب </a:t>
            </a:r>
            <a:r>
              <a:rPr lang="fa-IR" sz="2500" dirty="0">
                <a:cs typeface="B Yagut" panose="00000400000000000000" pitchFamily="2" charset="-78"/>
              </a:rPr>
              <a:t>می شود.</a:t>
            </a:r>
          </a:p>
        </p:txBody>
      </p:sp>
      <p:pic>
        <p:nvPicPr>
          <p:cNvPr id="2" name="Picture 1"/>
          <p:cNvPicPr>
            <a:picLocks noChangeAspect="1"/>
          </p:cNvPicPr>
          <p:nvPr/>
        </p:nvPicPr>
        <p:blipFill>
          <a:blip r:embed="rId4"/>
          <a:stretch>
            <a:fillRect/>
          </a:stretch>
        </p:blipFill>
        <p:spPr>
          <a:xfrm>
            <a:off x="2603665" y="2489224"/>
            <a:ext cx="7128487" cy="260139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706035"/>
            <a:ext cx="609600" cy="609600"/>
          </a:xfrm>
          <a:prstGeom prst="rect">
            <a:avLst/>
          </a:prstGeom>
        </p:spPr>
      </p:pic>
    </p:spTree>
    <p:extLst>
      <p:ext uri="{BB962C8B-B14F-4D97-AF65-F5344CB8AC3E}">
        <p14:creationId xmlns:p14="http://schemas.microsoft.com/office/powerpoint/2010/main" val="2415176625"/>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965278" y="395786"/>
            <a:ext cx="9553433"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روش فیلتر کردن داده ها در اکسل</a:t>
            </a:r>
          </a:p>
        </p:txBody>
      </p:sp>
      <p:sp>
        <p:nvSpPr>
          <p:cNvPr id="5" name="Subtitle 2"/>
          <p:cNvSpPr txBox="1">
            <a:spLocks/>
          </p:cNvSpPr>
          <p:nvPr/>
        </p:nvSpPr>
        <p:spPr>
          <a:xfrm>
            <a:off x="7233313" y="1214651"/>
            <a:ext cx="4599296" cy="5377217"/>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➊ برای اینکه فیلترینگ اکسل درست کار کند، برگه اکسل شما باید یک ردیف هدر داشته باشد، تا بوسیله آن نام هر ستون شناسایی شود. در این مثال برگه اکسل ما با نامگذاری ستون ها در ردیف هدر سازماندهی شده است</a:t>
            </a:r>
            <a:r>
              <a:rPr lang="fa-IR" sz="2500" dirty="0" smtClean="0">
                <a:cs typeface="B Yagut" panose="00000400000000000000" pitchFamily="2" charset="-78"/>
              </a:rPr>
              <a:t>.</a:t>
            </a:r>
          </a:p>
          <a:p>
            <a:pPr algn="justLow">
              <a:lnSpc>
                <a:spcPct val="100000"/>
              </a:lnSpc>
            </a:pPr>
            <a:endParaRPr lang="fa-IR" sz="2500" dirty="0">
              <a:cs typeface="B Yagut" panose="00000400000000000000" pitchFamily="2" charset="-78"/>
            </a:endParaRPr>
          </a:p>
          <a:p>
            <a:pPr algn="justLow">
              <a:lnSpc>
                <a:spcPct val="100000"/>
              </a:lnSpc>
            </a:pPr>
            <a:r>
              <a:rPr lang="fa-IR" sz="2500" dirty="0">
                <a:cs typeface="B Yagut" panose="00000400000000000000" pitchFamily="2" charset="-78"/>
              </a:rPr>
              <a:t>➋ ابتدا </a:t>
            </a:r>
            <a:r>
              <a:rPr lang="fa-IR" sz="2500" dirty="0" smtClean="0">
                <a:cs typeface="B Yagut" panose="00000400000000000000" pitchFamily="2" charset="-78"/>
              </a:rPr>
              <a:t>تب</a:t>
            </a:r>
            <a:r>
              <a:rPr lang="en-US" sz="2500" dirty="0" smtClean="0">
                <a:cs typeface="B Yagut" panose="00000400000000000000" pitchFamily="2" charset="-78"/>
              </a:rPr>
              <a:t>Data </a:t>
            </a:r>
            <a:r>
              <a:rPr lang="fa-IR" sz="2500" dirty="0" smtClean="0">
                <a:cs typeface="B Yagut" panose="00000400000000000000" pitchFamily="2" charset="-78"/>
              </a:rPr>
              <a:t> و </a:t>
            </a:r>
            <a:r>
              <a:rPr lang="fa-IR" sz="2500" dirty="0">
                <a:cs typeface="B Yagut" panose="00000400000000000000" pitchFamily="2" charset="-78"/>
              </a:rPr>
              <a:t>سپس دستور </a:t>
            </a:r>
            <a:r>
              <a:rPr lang="en-US" sz="2500" dirty="0">
                <a:cs typeface="B Yagut" panose="00000400000000000000" pitchFamily="2" charset="-78"/>
              </a:rPr>
              <a:t>Filter </a:t>
            </a:r>
            <a:r>
              <a:rPr lang="fa-IR" sz="2500" dirty="0" smtClean="0">
                <a:cs typeface="B Yagut" panose="00000400000000000000" pitchFamily="2" charset="-78"/>
              </a:rPr>
              <a:t> را </a:t>
            </a:r>
            <a:r>
              <a:rPr lang="fa-IR" sz="2500" dirty="0">
                <a:cs typeface="B Yagut" panose="00000400000000000000" pitchFamily="2" charset="-78"/>
              </a:rPr>
              <a:t>انتخاب کنید</a:t>
            </a:r>
            <a:r>
              <a:rPr lang="fa-IR" sz="2500" dirty="0" smtClean="0">
                <a:cs typeface="B Yagut" panose="00000400000000000000" pitchFamily="2" charset="-78"/>
              </a:rPr>
              <a:t>.</a:t>
            </a:r>
          </a:p>
          <a:p>
            <a:pPr algn="justLow">
              <a:lnSpc>
                <a:spcPct val="100000"/>
              </a:lnSpc>
            </a:pPr>
            <a:endParaRPr lang="fa-IR" sz="2500" dirty="0">
              <a:cs typeface="B Yagut" panose="00000400000000000000" pitchFamily="2" charset="-78"/>
            </a:endParaRPr>
          </a:p>
          <a:p>
            <a:pPr algn="justLow">
              <a:lnSpc>
                <a:spcPct val="100000"/>
              </a:lnSpc>
            </a:pPr>
            <a:r>
              <a:rPr lang="fa-IR" sz="2500" dirty="0">
                <a:cs typeface="B Yagut" panose="00000400000000000000" pitchFamily="2" charset="-78"/>
              </a:rPr>
              <a:t>➌ در ستون هدر برای هر ستون یک کادر پایین افتادنی نمایان می شود</a:t>
            </a:r>
            <a:r>
              <a:rPr lang="fa-IR" sz="2500" dirty="0" smtClean="0">
                <a:cs typeface="B Yagut" panose="00000400000000000000" pitchFamily="2" charset="-78"/>
              </a:rPr>
              <a:t>.</a:t>
            </a:r>
            <a:endParaRPr lang="fa-IR" sz="2500" dirty="0">
              <a:cs typeface="B Yagut" panose="00000400000000000000" pitchFamily="2" charset="-78"/>
            </a:endParaRPr>
          </a:p>
          <a:p>
            <a:pPr algn="just">
              <a:lnSpc>
                <a:spcPct val="100000"/>
              </a:lnSpc>
            </a:pPr>
            <a:endParaRPr lang="fa-IR" sz="2500" dirty="0">
              <a:cs typeface="B Yagut" panose="00000400000000000000" pitchFamily="2" charset="-78"/>
            </a:endParaRPr>
          </a:p>
        </p:txBody>
      </p:sp>
      <p:pic>
        <p:nvPicPr>
          <p:cNvPr id="3" name="Picture 2"/>
          <p:cNvPicPr>
            <a:picLocks noChangeAspect="1"/>
          </p:cNvPicPr>
          <p:nvPr/>
        </p:nvPicPr>
        <p:blipFill>
          <a:blip r:embed="rId4"/>
          <a:stretch>
            <a:fillRect/>
          </a:stretch>
        </p:blipFill>
        <p:spPr>
          <a:xfrm>
            <a:off x="300251" y="1138385"/>
            <a:ext cx="6619164" cy="2525230"/>
          </a:xfrm>
          <a:prstGeom prst="rect">
            <a:avLst/>
          </a:prstGeom>
        </p:spPr>
      </p:pic>
      <p:pic>
        <p:nvPicPr>
          <p:cNvPr id="4" name="Picture 3"/>
          <p:cNvPicPr>
            <a:picLocks noChangeAspect="1"/>
          </p:cNvPicPr>
          <p:nvPr/>
        </p:nvPicPr>
        <p:blipFill>
          <a:blip r:embed="rId5"/>
          <a:stretch>
            <a:fillRect/>
          </a:stretch>
        </p:blipFill>
        <p:spPr>
          <a:xfrm>
            <a:off x="1627094" y="3663615"/>
            <a:ext cx="3193578" cy="1676628"/>
          </a:xfrm>
          <a:prstGeom prst="rect">
            <a:avLst/>
          </a:prstGeom>
        </p:spPr>
      </p:pic>
      <p:pic>
        <p:nvPicPr>
          <p:cNvPr id="6" name="Picture 5"/>
          <p:cNvPicPr>
            <a:picLocks noChangeAspect="1"/>
          </p:cNvPicPr>
          <p:nvPr/>
        </p:nvPicPr>
        <p:blipFill>
          <a:blip r:embed="rId6"/>
          <a:stretch>
            <a:fillRect/>
          </a:stretch>
        </p:blipFill>
        <p:spPr>
          <a:xfrm>
            <a:off x="6005013" y="5340243"/>
            <a:ext cx="914402" cy="85725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6129" y="5982268"/>
            <a:ext cx="609600" cy="609600"/>
          </a:xfrm>
          <a:prstGeom prst="rect">
            <a:avLst/>
          </a:prstGeom>
        </p:spPr>
      </p:pic>
    </p:spTree>
    <p:extLst>
      <p:ext uri="{BB962C8B-B14F-4D97-AF65-F5344CB8AC3E}">
        <p14:creationId xmlns:p14="http://schemas.microsoft.com/office/powerpoint/2010/main" val="2180745207"/>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965278" y="395786"/>
            <a:ext cx="9553433"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روش فیلتر کردن داده ها در اکسل</a:t>
            </a:r>
          </a:p>
        </p:txBody>
      </p:sp>
      <p:sp>
        <p:nvSpPr>
          <p:cNvPr id="5" name="Subtitle 2"/>
          <p:cNvSpPr txBox="1">
            <a:spLocks/>
          </p:cNvSpPr>
          <p:nvPr/>
        </p:nvSpPr>
        <p:spPr>
          <a:xfrm>
            <a:off x="5567082" y="1228301"/>
            <a:ext cx="5828799" cy="5377217"/>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➍ بر روی کادر پایین افتادنی ستونی که می خواهید روی آن فیلتر صورت پذیرد کلیک کنید. در اینجا ما </a:t>
            </a:r>
            <a:r>
              <a:rPr lang="fa-IR" sz="2500" dirty="0" smtClean="0">
                <a:cs typeface="B Yagut" panose="00000400000000000000" pitchFamily="2" charset="-78"/>
              </a:rPr>
              <a:t>ستون</a:t>
            </a:r>
            <a:r>
              <a:rPr lang="en-US" sz="2500" dirty="0" smtClean="0">
                <a:cs typeface="B Yagut" panose="00000400000000000000" pitchFamily="2" charset="-78"/>
              </a:rPr>
              <a:t>B </a:t>
            </a:r>
            <a:r>
              <a:rPr lang="fa-IR" sz="2500" dirty="0" smtClean="0">
                <a:cs typeface="B Yagut" panose="00000400000000000000" pitchFamily="2" charset="-78"/>
              </a:rPr>
              <a:t> را </a:t>
            </a:r>
            <a:r>
              <a:rPr lang="fa-IR" sz="2500" dirty="0">
                <a:cs typeface="B Yagut" panose="00000400000000000000" pitchFamily="2" charset="-78"/>
              </a:rPr>
              <a:t>فیلتر می کنیم تا فقط اطلاعات محدود و مشخصی را ببینیم</a:t>
            </a:r>
            <a:r>
              <a:rPr lang="fa-IR" sz="2500" dirty="0" smtClean="0">
                <a:cs typeface="B Yagut" panose="00000400000000000000" pitchFamily="2" charset="-78"/>
              </a:rPr>
              <a:t>.</a:t>
            </a:r>
          </a:p>
          <a:p>
            <a:pPr algn="justLow">
              <a:lnSpc>
                <a:spcPct val="100000"/>
              </a:lnSpc>
            </a:pPr>
            <a:endParaRPr lang="fa-IR" sz="2500" dirty="0">
              <a:cs typeface="B Yagut" panose="00000400000000000000" pitchFamily="2" charset="-78"/>
            </a:endParaRPr>
          </a:p>
          <a:p>
            <a:pPr algn="justLow">
              <a:lnSpc>
                <a:spcPct val="100000"/>
              </a:lnSpc>
            </a:pPr>
            <a:r>
              <a:rPr lang="fa-IR" sz="2500" dirty="0">
                <a:cs typeface="B Yagut" panose="00000400000000000000" pitchFamily="2" charset="-78"/>
              </a:rPr>
              <a:t>➎ منوی فیلتر نمایان می شود</a:t>
            </a:r>
            <a:r>
              <a:rPr lang="fa-IR" sz="2500" dirty="0" smtClean="0">
                <a:cs typeface="B Yagut" panose="00000400000000000000" pitchFamily="2" charset="-78"/>
              </a:rPr>
              <a:t>.</a:t>
            </a:r>
          </a:p>
          <a:p>
            <a:pPr algn="justLow">
              <a:lnSpc>
                <a:spcPct val="100000"/>
              </a:lnSpc>
            </a:pPr>
            <a:r>
              <a:rPr lang="fa-IR" sz="2500" dirty="0">
                <a:cs typeface="B Yagut" panose="00000400000000000000" pitchFamily="2" charset="-78"/>
              </a:rPr>
              <a:t>➏ تیک کنار </a:t>
            </a:r>
            <a:r>
              <a:rPr lang="fa-IR" sz="2500" dirty="0" smtClean="0">
                <a:cs typeface="B Yagut" panose="00000400000000000000" pitchFamily="2" charset="-78"/>
              </a:rPr>
              <a:t>گزینه</a:t>
            </a:r>
            <a:r>
              <a:rPr lang="en-US" sz="2500" dirty="0" smtClean="0">
                <a:cs typeface="B Yagut" panose="00000400000000000000" pitchFamily="2" charset="-78"/>
              </a:rPr>
              <a:t>Select </a:t>
            </a:r>
            <a:r>
              <a:rPr lang="en-US" sz="2500" dirty="0">
                <a:cs typeface="B Yagut" panose="00000400000000000000" pitchFamily="2" charset="-78"/>
              </a:rPr>
              <a:t>All </a:t>
            </a:r>
            <a:r>
              <a:rPr lang="fa-IR" sz="2500" dirty="0" smtClean="0">
                <a:cs typeface="B Yagut" panose="00000400000000000000" pitchFamily="2" charset="-78"/>
              </a:rPr>
              <a:t> را </a:t>
            </a:r>
            <a:r>
              <a:rPr lang="fa-IR" sz="2500" dirty="0">
                <a:cs typeface="B Yagut" panose="00000400000000000000" pitchFamily="2" charset="-78"/>
              </a:rPr>
              <a:t>بردارید تا همه داده ها بدون تیک شوند. در واقع در حالت عدم انتخاب قرار بگیرند.</a:t>
            </a:r>
          </a:p>
          <a:p>
            <a:pPr algn="just">
              <a:lnSpc>
                <a:spcPct val="100000"/>
              </a:lnSpc>
            </a:pPr>
            <a:endParaRPr lang="fa-IR" sz="2500" dirty="0">
              <a:cs typeface="B Yagut" panose="00000400000000000000" pitchFamily="2" charset="-78"/>
            </a:endParaRPr>
          </a:p>
          <a:p>
            <a:pPr algn="just">
              <a:lnSpc>
                <a:spcPct val="100000"/>
              </a:lnSpc>
            </a:pPr>
            <a:endParaRPr lang="fa-IR" sz="2500" dirty="0">
              <a:cs typeface="B Yagut" panose="00000400000000000000" pitchFamily="2" charset="-78"/>
            </a:endParaRPr>
          </a:p>
        </p:txBody>
      </p:sp>
      <p:pic>
        <p:nvPicPr>
          <p:cNvPr id="2" name="Picture 1"/>
          <p:cNvPicPr>
            <a:picLocks noChangeAspect="1"/>
          </p:cNvPicPr>
          <p:nvPr/>
        </p:nvPicPr>
        <p:blipFill>
          <a:blip r:embed="rId4"/>
          <a:stretch>
            <a:fillRect/>
          </a:stretch>
        </p:blipFill>
        <p:spPr>
          <a:xfrm>
            <a:off x="671014" y="823083"/>
            <a:ext cx="4643722" cy="2463294"/>
          </a:xfrm>
          <a:prstGeom prst="rect">
            <a:avLst/>
          </a:prstGeom>
        </p:spPr>
      </p:pic>
      <p:pic>
        <p:nvPicPr>
          <p:cNvPr id="7" name="Picture 6"/>
          <p:cNvPicPr>
            <a:picLocks noChangeAspect="1"/>
          </p:cNvPicPr>
          <p:nvPr/>
        </p:nvPicPr>
        <p:blipFill>
          <a:blip r:embed="rId5"/>
          <a:stretch>
            <a:fillRect/>
          </a:stretch>
        </p:blipFill>
        <p:spPr>
          <a:xfrm>
            <a:off x="1347786" y="3471249"/>
            <a:ext cx="3966950" cy="322314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6214" y="6084796"/>
            <a:ext cx="609600" cy="609600"/>
          </a:xfrm>
          <a:prstGeom prst="rect">
            <a:avLst/>
          </a:prstGeom>
        </p:spPr>
      </p:pic>
    </p:spTree>
    <p:extLst>
      <p:ext uri="{BB962C8B-B14F-4D97-AF65-F5344CB8AC3E}">
        <p14:creationId xmlns:p14="http://schemas.microsoft.com/office/powerpoint/2010/main" val="47702558"/>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2074661" y="442352"/>
            <a:ext cx="9553433"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روش فیلتر کردن داده ها در اکسل</a:t>
            </a:r>
          </a:p>
        </p:txBody>
      </p:sp>
      <p:sp>
        <p:nvSpPr>
          <p:cNvPr id="5" name="Subtitle 2"/>
          <p:cNvSpPr txBox="1">
            <a:spLocks/>
          </p:cNvSpPr>
          <p:nvPr/>
        </p:nvSpPr>
        <p:spPr>
          <a:xfrm>
            <a:off x="6619165" y="1228301"/>
            <a:ext cx="4776716" cy="5377217"/>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➐ گزینه هایی را که میخواهید فیلتر شوند را تیک بزنید. و سپس </a:t>
            </a:r>
            <a:r>
              <a:rPr lang="en-US" sz="2500" dirty="0">
                <a:cs typeface="B Yagut" panose="00000400000000000000" pitchFamily="2" charset="-78"/>
              </a:rPr>
              <a:t>OK </a:t>
            </a:r>
            <a:r>
              <a:rPr lang="fa-IR" sz="2500" dirty="0">
                <a:cs typeface="B Yagut" panose="00000400000000000000" pitchFamily="2" charset="-78"/>
              </a:rPr>
              <a:t>کنید. در این مثال ما گزینه </a:t>
            </a:r>
            <a:r>
              <a:rPr lang="fa-IR" sz="2500" dirty="0" smtClean="0">
                <a:cs typeface="B Yagut" panose="00000400000000000000" pitchFamily="2" charset="-78"/>
              </a:rPr>
              <a:t>های</a:t>
            </a:r>
            <a:r>
              <a:rPr lang="en-US" sz="2500" dirty="0" smtClean="0">
                <a:cs typeface="B Yagut" panose="00000400000000000000" pitchFamily="2" charset="-78"/>
              </a:rPr>
              <a:t>Laptop </a:t>
            </a:r>
            <a:r>
              <a:rPr lang="fa-IR" sz="2500" dirty="0" smtClean="0">
                <a:cs typeface="B Yagut" panose="00000400000000000000" pitchFamily="2" charset="-78"/>
              </a:rPr>
              <a:t> و </a:t>
            </a:r>
            <a:r>
              <a:rPr lang="en-US" sz="2500" dirty="0">
                <a:cs typeface="B Yagut" panose="00000400000000000000" pitchFamily="2" charset="-78"/>
              </a:rPr>
              <a:t>Projector </a:t>
            </a:r>
            <a:r>
              <a:rPr lang="fa-IR" sz="2500" dirty="0">
                <a:cs typeface="B Yagut" panose="00000400000000000000" pitchFamily="2" charset="-78"/>
              </a:rPr>
              <a:t>را تیک می زنیم تا فقط این دو نوع اطلاعات را ببینیم</a:t>
            </a:r>
            <a:r>
              <a:rPr lang="fa-IR" sz="2500" dirty="0" smtClean="0">
                <a:cs typeface="B Yagut" panose="00000400000000000000" pitchFamily="2" charset="-78"/>
              </a:rPr>
              <a:t>.</a:t>
            </a:r>
          </a:p>
          <a:p>
            <a:pPr algn="justLow">
              <a:lnSpc>
                <a:spcPct val="100000"/>
              </a:lnSpc>
            </a:pPr>
            <a:endParaRPr lang="fa-IR" sz="2500" dirty="0">
              <a:cs typeface="B Yagut" panose="00000400000000000000" pitchFamily="2" charset="-78"/>
            </a:endParaRPr>
          </a:p>
          <a:p>
            <a:pPr algn="justLow">
              <a:lnSpc>
                <a:spcPct val="100000"/>
              </a:lnSpc>
            </a:pPr>
            <a:r>
              <a:rPr lang="fa-IR" sz="2500" dirty="0" smtClean="0">
                <a:cs typeface="B Yagut" panose="00000400000000000000" pitchFamily="2" charset="-78"/>
              </a:rPr>
              <a:t>➑ </a:t>
            </a:r>
            <a:r>
              <a:rPr lang="fa-IR" sz="2500" dirty="0">
                <a:cs typeface="B Yagut" panose="00000400000000000000" pitchFamily="2" charset="-78"/>
              </a:rPr>
              <a:t>داده ها فیلتر می شوند. در واقع بصورت موقتی تمامی اطلاعاتی که شرطهای انتخاب شده شما را نداشته باشند مخفی می شوند. در مثال ما تنها مواردی که دارای </a:t>
            </a:r>
            <a:r>
              <a:rPr lang="fa-IR" sz="2500" dirty="0" smtClean="0">
                <a:cs typeface="B Yagut" panose="00000400000000000000" pitchFamily="2" charset="-78"/>
              </a:rPr>
              <a:t>مقادیر</a:t>
            </a:r>
            <a:r>
              <a:rPr lang="en-US" sz="2500" dirty="0" smtClean="0">
                <a:cs typeface="B Yagut" panose="00000400000000000000" pitchFamily="2" charset="-78"/>
              </a:rPr>
              <a:t>laptops </a:t>
            </a:r>
            <a:r>
              <a:rPr lang="fa-IR" sz="2500" dirty="0" smtClean="0">
                <a:cs typeface="B Yagut" panose="00000400000000000000" pitchFamily="2" charset="-78"/>
              </a:rPr>
              <a:t> و</a:t>
            </a:r>
            <a:r>
              <a:rPr lang="en-US" sz="2500" dirty="0" smtClean="0">
                <a:cs typeface="B Yagut" panose="00000400000000000000" pitchFamily="2" charset="-78"/>
              </a:rPr>
              <a:t>Projector </a:t>
            </a:r>
            <a:r>
              <a:rPr lang="fa-IR" sz="2500" dirty="0">
                <a:cs typeface="B Yagut" panose="00000400000000000000" pitchFamily="2" charset="-78"/>
              </a:rPr>
              <a:t>باشند نمایش داده می شوند</a:t>
            </a:r>
            <a:r>
              <a:rPr lang="fa-IR" sz="2500" dirty="0" smtClean="0">
                <a:cs typeface="B Yagut" panose="00000400000000000000" pitchFamily="2" charset="-78"/>
              </a:rPr>
              <a:t>.</a:t>
            </a:r>
            <a:endParaRPr lang="en-US" sz="2500" dirty="0" smtClean="0">
              <a:cs typeface="B Yagut" panose="00000400000000000000" pitchFamily="2" charset="-78"/>
            </a:endParaRPr>
          </a:p>
          <a:p>
            <a:pPr algn="just">
              <a:lnSpc>
                <a:spcPct val="100000"/>
              </a:lnSpc>
            </a:pPr>
            <a:endParaRPr lang="fa-IR" sz="2500" dirty="0">
              <a:cs typeface="B Yagut" panose="00000400000000000000" pitchFamily="2" charset="-78"/>
            </a:endParaRPr>
          </a:p>
        </p:txBody>
      </p:sp>
      <p:pic>
        <p:nvPicPr>
          <p:cNvPr id="3" name="Picture 2"/>
          <p:cNvPicPr>
            <a:picLocks noChangeAspect="1"/>
          </p:cNvPicPr>
          <p:nvPr/>
        </p:nvPicPr>
        <p:blipFill>
          <a:blip r:embed="rId4"/>
          <a:stretch>
            <a:fillRect/>
          </a:stretch>
        </p:blipFill>
        <p:spPr>
          <a:xfrm>
            <a:off x="104571" y="674562"/>
            <a:ext cx="3940180" cy="3043449"/>
          </a:xfrm>
          <a:prstGeom prst="rect">
            <a:avLst/>
          </a:prstGeom>
        </p:spPr>
      </p:pic>
      <p:pic>
        <p:nvPicPr>
          <p:cNvPr id="4" name="Picture 3"/>
          <p:cNvPicPr>
            <a:picLocks noChangeAspect="1"/>
          </p:cNvPicPr>
          <p:nvPr/>
        </p:nvPicPr>
        <p:blipFill>
          <a:blip r:embed="rId5"/>
          <a:stretch>
            <a:fillRect/>
          </a:stretch>
        </p:blipFill>
        <p:spPr>
          <a:xfrm>
            <a:off x="404881" y="4230806"/>
            <a:ext cx="5968624" cy="223823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12923" y="5859440"/>
            <a:ext cx="609600" cy="609600"/>
          </a:xfrm>
          <a:prstGeom prst="rect">
            <a:avLst/>
          </a:prstGeom>
        </p:spPr>
      </p:pic>
    </p:spTree>
    <p:extLst>
      <p:ext uri="{BB962C8B-B14F-4D97-AF65-F5344CB8AC3E}">
        <p14:creationId xmlns:p14="http://schemas.microsoft.com/office/powerpoint/2010/main" val="3684708087"/>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791570" y="409435"/>
            <a:ext cx="10849971"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روش قالب بندی اطلاعات به شکل جدول </a:t>
            </a:r>
            <a:r>
              <a:rPr lang="en-US" sz="4400" dirty="0">
                <a:cs typeface="B Yagut" panose="00000400000000000000" pitchFamily="2" charset="-78"/>
              </a:rPr>
              <a:t>table</a:t>
            </a:r>
          </a:p>
        </p:txBody>
      </p:sp>
      <p:sp>
        <p:nvSpPr>
          <p:cNvPr id="5" name="Subtitle 2"/>
          <p:cNvSpPr txBox="1">
            <a:spLocks/>
          </p:cNvSpPr>
          <p:nvPr/>
        </p:nvSpPr>
        <p:spPr>
          <a:xfrm>
            <a:off x="6619164" y="1651379"/>
            <a:ext cx="5145205" cy="495413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➊ ابتدا سلولهایی را که می خواهید به قالب جدول نشان بدهید را انتخاب کنید. در این مثال ما دامنه سلولی </a:t>
            </a:r>
            <a:r>
              <a:rPr lang="en-US" sz="2500" dirty="0">
                <a:cs typeface="B Yagut" panose="00000400000000000000" pitchFamily="2" charset="-78"/>
              </a:rPr>
              <a:t>A2:D9 </a:t>
            </a:r>
            <a:r>
              <a:rPr lang="fa-IR" sz="2500" dirty="0" smtClean="0">
                <a:cs typeface="B Yagut" panose="00000400000000000000" pitchFamily="2" charset="-78"/>
              </a:rPr>
              <a:t> را </a:t>
            </a:r>
            <a:r>
              <a:rPr lang="fa-IR" sz="2500" dirty="0">
                <a:cs typeface="B Yagut" panose="00000400000000000000" pitchFamily="2" charset="-78"/>
              </a:rPr>
              <a:t>انتخاب می کنیم</a:t>
            </a:r>
            <a:r>
              <a:rPr lang="fa-IR" sz="2500" dirty="0" smtClean="0">
                <a:cs typeface="B Yagut" panose="00000400000000000000" pitchFamily="2" charset="-78"/>
              </a:rPr>
              <a:t>.</a:t>
            </a:r>
          </a:p>
          <a:p>
            <a:pPr algn="justLow">
              <a:lnSpc>
                <a:spcPct val="100000"/>
              </a:lnSpc>
            </a:pPr>
            <a:endParaRPr lang="fa-IR" sz="2500" dirty="0" smtClean="0">
              <a:cs typeface="B Yagut" panose="00000400000000000000" pitchFamily="2" charset="-78"/>
            </a:endParaRPr>
          </a:p>
          <a:p>
            <a:pPr algn="justLow">
              <a:lnSpc>
                <a:spcPct val="100000"/>
              </a:lnSpc>
            </a:pPr>
            <a:endParaRPr lang="fa-IR" sz="2500" dirty="0">
              <a:cs typeface="B Yagut" panose="00000400000000000000" pitchFamily="2" charset="-78"/>
            </a:endParaRPr>
          </a:p>
          <a:p>
            <a:pPr algn="justLow">
              <a:lnSpc>
                <a:spcPct val="100000"/>
              </a:lnSpc>
            </a:pPr>
            <a:endParaRPr lang="fa-IR" sz="2500" dirty="0">
              <a:cs typeface="B Yagut" panose="00000400000000000000" pitchFamily="2" charset="-78"/>
            </a:endParaRPr>
          </a:p>
          <a:p>
            <a:pPr algn="justLow">
              <a:lnSpc>
                <a:spcPct val="100000"/>
              </a:lnSpc>
            </a:pPr>
            <a:r>
              <a:rPr lang="fa-IR" sz="2500" dirty="0">
                <a:cs typeface="B Yagut" panose="00000400000000000000" pitchFamily="2" charset="-78"/>
              </a:rPr>
              <a:t>➋ تب </a:t>
            </a:r>
            <a:r>
              <a:rPr lang="en-US" sz="2500" dirty="0">
                <a:cs typeface="B Yagut" panose="00000400000000000000" pitchFamily="2" charset="-78"/>
              </a:rPr>
              <a:t>Home </a:t>
            </a:r>
            <a:r>
              <a:rPr lang="fa-IR" sz="2500" dirty="0" smtClean="0">
                <a:cs typeface="B Yagut" panose="00000400000000000000" pitchFamily="2" charset="-78"/>
              </a:rPr>
              <a:t> را </a:t>
            </a:r>
            <a:r>
              <a:rPr lang="fa-IR" sz="2500" dirty="0">
                <a:cs typeface="B Yagut" panose="00000400000000000000" pitchFamily="2" charset="-78"/>
              </a:rPr>
              <a:t>انتخاب کرده و سپس بر روی </a:t>
            </a:r>
            <a:r>
              <a:rPr lang="fa-IR" sz="2500" dirty="0" smtClean="0">
                <a:cs typeface="B Yagut" panose="00000400000000000000" pitchFamily="2" charset="-78"/>
              </a:rPr>
              <a:t>دستور</a:t>
            </a:r>
            <a:r>
              <a:rPr lang="en-US" sz="2500" dirty="0" smtClean="0">
                <a:cs typeface="B Yagut" panose="00000400000000000000" pitchFamily="2" charset="-78"/>
              </a:rPr>
              <a:t>Format </a:t>
            </a:r>
            <a:r>
              <a:rPr lang="en-US" sz="2500" dirty="0">
                <a:cs typeface="B Yagut" panose="00000400000000000000" pitchFamily="2" charset="-78"/>
              </a:rPr>
              <a:t>as Table </a:t>
            </a:r>
            <a:r>
              <a:rPr lang="fa-IR" sz="2500" dirty="0" smtClean="0">
                <a:cs typeface="B Yagut" panose="00000400000000000000" pitchFamily="2" charset="-78"/>
              </a:rPr>
              <a:t> کلیک </a:t>
            </a:r>
            <a:r>
              <a:rPr lang="fa-IR" sz="2500" dirty="0">
                <a:cs typeface="B Yagut" panose="00000400000000000000" pitchFamily="2" charset="-78"/>
              </a:rPr>
              <a:t>کنید. این دستور در گروه </a:t>
            </a:r>
            <a:r>
              <a:rPr lang="en-US" sz="2500" dirty="0">
                <a:cs typeface="B Yagut" panose="00000400000000000000" pitchFamily="2" charset="-78"/>
              </a:rPr>
              <a:t>Styles </a:t>
            </a:r>
            <a:r>
              <a:rPr lang="fa-IR" sz="2500" dirty="0" smtClean="0">
                <a:cs typeface="B Yagut" panose="00000400000000000000" pitchFamily="2" charset="-78"/>
              </a:rPr>
              <a:t> قرار دارد</a:t>
            </a:r>
            <a:r>
              <a:rPr lang="en-US" sz="2500" dirty="0" smtClean="0">
                <a:cs typeface="B Yagut" panose="00000400000000000000" pitchFamily="2" charset="-78"/>
              </a:rPr>
              <a:t>.</a:t>
            </a:r>
            <a:endParaRPr lang="fa-IR" sz="2500" dirty="0" smtClean="0">
              <a:cs typeface="B Yagut" panose="00000400000000000000" pitchFamily="2" charset="-78"/>
            </a:endParaRPr>
          </a:p>
          <a:p>
            <a:pPr algn="just">
              <a:lnSpc>
                <a:spcPct val="100000"/>
              </a:lnSpc>
            </a:pPr>
            <a:endParaRPr lang="fa-IR" sz="2500" dirty="0">
              <a:cs typeface="B Yagut" panose="00000400000000000000" pitchFamily="2" charset="-78"/>
            </a:endParaRPr>
          </a:p>
        </p:txBody>
      </p:sp>
      <p:pic>
        <p:nvPicPr>
          <p:cNvPr id="2" name="Picture 1"/>
          <p:cNvPicPr>
            <a:picLocks noChangeAspect="1"/>
          </p:cNvPicPr>
          <p:nvPr/>
        </p:nvPicPr>
        <p:blipFill rotWithShape="1">
          <a:blip r:embed="rId4"/>
          <a:srcRect b="14485"/>
          <a:stretch/>
        </p:blipFill>
        <p:spPr>
          <a:xfrm>
            <a:off x="506692" y="1228301"/>
            <a:ext cx="5703771" cy="2811436"/>
          </a:xfrm>
          <a:prstGeom prst="rect">
            <a:avLst/>
          </a:prstGeom>
        </p:spPr>
      </p:pic>
      <p:pic>
        <p:nvPicPr>
          <p:cNvPr id="6" name="Picture 5"/>
          <p:cNvPicPr>
            <a:picLocks noChangeAspect="1"/>
          </p:cNvPicPr>
          <p:nvPr/>
        </p:nvPicPr>
        <p:blipFill rotWithShape="1">
          <a:blip r:embed="rId5"/>
          <a:srcRect r="17234"/>
          <a:stretch/>
        </p:blipFill>
        <p:spPr>
          <a:xfrm>
            <a:off x="506692" y="4601854"/>
            <a:ext cx="5902740" cy="125303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3824" y="6122894"/>
            <a:ext cx="609600" cy="609600"/>
          </a:xfrm>
          <a:prstGeom prst="rect">
            <a:avLst/>
          </a:prstGeom>
        </p:spPr>
      </p:pic>
    </p:spTree>
    <p:extLst>
      <p:ext uri="{BB962C8B-B14F-4D97-AF65-F5344CB8AC3E}">
        <p14:creationId xmlns:p14="http://schemas.microsoft.com/office/powerpoint/2010/main" val="830172553"/>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791570" y="409435"/>
            <a:ext cx="10849971"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روش قالب بندی اطلاعات به شکل جدول </a:t>
            </a:r>
            <a:r>
              <a:rPr lang="en-US" sz="4400" dirty="0">
                <a:cs typeface="B Yagut" panose="00000400000000000000" pitchFamily="2" charset="-78"/>
              </a:rPr>
              <a:t>table</a:t>
            </a:r>
          </a:p>
        </p:txBody>
      </p:sp>
      <p:sp>
        <p:nvSpPr>
          <p:cNvPr id="5" name="Subtitle 2"/>
          <p:cNvSpPr txBox="1">
            <a:spLocks/>
          </p:cNvSpPr>
          <p:nvPr/>
        </p:nvSpPr>
        <p:spPr>
          <a:xfrm>
            <a:off x="6635931" y="1514902"/>
            <a:ext cx="5101144" cy="495413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➌ از کادر باز شده قالب مورد نظرتان را انتخاب کنید</a:t>
            </a:r>
            <a:r>
              <a:rPr lang="fa-IR" sz="2500" dirty="0" smtClean="0">
                <a:cs typeface="B Yagut" panose="00000400000000000000" pitchFamily="2" charset="-78"/>
              </a:rPr>
              <a:t>.</a:t>
            </a:r>
          </a:p>
          <a:p>
            <a:pPr algn="justLow">
              <a:lnSpc>
                <a:spcPct val="100000"/>
              </a:lnSpc>
            </a:pPr>
            <a:endParaRPr lang="fa-IR" sz="2500" dirty="0">
              <a:cs typeface="B Yagut" panose="00000400000000000000" pitchFamily="2" charset="-78"/>
            </a:endParaRPr>
          </a:p>
          <a:p>
            <a:pPr algn="justLow">
              <a:lnSpc>
                <a:spcPct val="100000"/>
              </a:lnSpc>
            </a:pPr>
            <a:r>
              <a:rPr lang="fa-IR" sz="2500" dirty="0">
                <a:cs typeface="B Yagut" panose="00000400000000000000" pitchFamily="2" charset="-78"/>
              </a:rPr>
              <a:t>➍ یک پنجره ظاهر می شود و از شما تایید می خواهد. دامنه سلولی انتخاب شده را نمایش میدهد و از شما در این باره تایید می خواهد.</a:t>
            </a:r>
          </a:p>
          <a:p>
            <a:pPr algn="justLow">
              <a:lnSpc>
                <a:spcPct val="100000"/>
              </a:lnSpc>
            </a:pPr>
            <a:endParaRPr lang="fa-IR" sz="2500" dirty="0">
              <a:cs typeface="B Yagut" panose="00000400000000000000" pitchFamily="2" charset="-78"/>
            </a:endParaRPr>
          </a:p>
          <a:p>
            <a:pPr algn="justLow">
              <a:lnSpc>
                <a:spcPct val="100000"/>
              </a:lnSpc>
            </a:pPr>
            <a:r>
              <a:rPr lang="fa-IR" sz="2500" dirty="0">
                <a:cs typeface="B Yagut" panose="00000400000000000000" pitchFamily="2" charset="-78"/>
              </a:rPr>
              <a:t>➎ اگر جدول شما ردیف هدر دارد، گزینه </a:t>
            </a:r>
            <a:r>
              <a:rPr lang="en-US" sz="2500" dirty="0">
                <a:cs typeface="B Yagut" panose="00000400000000000000" pitchFamily="2" charset="-78"/>
              </a:rPr>
              <a:t>My table has headers </a:t>
            </a:r>
            <a:r>
              <a:rPr lang="fa-IR" sz="2500" dirty="0" smtClean="0">
                <a:cs typeface="B Yagut" panose="00000400000000000000" pitchFamily="2" charset="-78"/>
              </a:rPr>
              <a:t> را </a:t>
            </a:r>
            <a:r>
              <a:rPr lang="fa-IR" sz="2500" dirty="0">
                <a:cs typeface="B Yagut" panose="00000400000000000000" pitchFamily="2" charset="-78"/>
              </a:rPr>
              <a:t>تیک بزنید. در </a:t>
            </a:r>
            <a:r>
              <a:rPr lang="fa-IR" sz="2500" dirty="0" smtClean="0">
                <a:cs typeface="B Yagut" panose="00000400000000000000" pitchFamily="2" charset="-78"/>
              </a:rPr>
              <a:t>نهایت</a:t>
            </a:r>
            <a:r>
              <a:rPr lang="en-US" sz="2500" dirty="0" smtClean="0">
                <a:cs typeface="B Yagut" panose="00000400000000000000" pitchFamily="2" charset="-78"/>
              </a:rPr>
              <a:t>Ok </a:t>
            </a:r>
            <a:r>
              <a:rPr lang="fa-IR" sz="2500" dirty="0" smtClean="0">
                <a:cs typeface="B Yagut" panose="00000400000000000000" pitchFamily="2" charset="-78"/>
              </a:rPr>
              <a:t> کنید</a:t>
            </a:r>
            <a:r>
              <a:rPr lang="fa-IR" sz="2500" dirty="0">
                <a:cs typeface="B Yagut" panose="00000400000000000000" pitchFamily="2" charset="-78"/>
              </a:rPr>
              <a:t>.</a:t>
            </a:r>
          </a:p>
        </p:txBody>
      </p:sp>
      <p:pic>
        <p:nvPicPr>
          <p:cNvPr id="3" name="Picture 2"/>
          <p:cNvPicPr>
            <a:picLocks noChangeAspect="1"/>
          </p:cNvPicPr>
          <p:nvPr/>
        </p:nvPicPr>
        <p:blipFill rotWithShape="1">
          <a:blip r:embed="rId4"/>
          <a:srcRect t="6255" b="6183"/>
          <a:stretch/>
        </p:blipFill>
        <p:spPr>
          <a:xfrm>
            <a:off x="327433" y="1228301"/>
            <a:ext cx="6080159" cy="2620368"/>
          </a:xfrm>
          <a:prstGeom prst="rect">
            <a:avLst/>
          </a:prstGeom>
        </p:spPr>
      </p:pic>
      <p:pic>
        <p:nvPicPr>
          <p:cNvPr id="4" name="Picture 3"/>
          <p:cNvPicPr>
            <a:picLocks noChangeAspect="1"/>
          </p:cNvPicPr>
          <p:nvPr/>
        </p:nvPicPr>
        <p:blipFill rotWithShape="1">
          <a:blip r:embed="rId5"/>
          <a:srcRect t="39110"/>
          <a:stretch/>
        </p:blipFill>
        <p:spPr>
          <a:xfrm>
            <a:off x="426395" y="4203511"/>
            <a:ext cx="6080159" cy="201987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3824" y="5859441"/>
            <a:ext cx="609600" cy="609600"/>
          </a:xfrm>
          <a:prstGeom prst="rect">
            <a:avLst/>
          </a:prstGeom>
        </p:spPr>
      </p:pic>
    </p:spTree>
    <p:extLst>
      <p:ext uri="{BB962C8B-B14F-4D97-AF65-F5344CB8AC3E}">
        <p14:creationId xmlns:p14="http://schemas.microsoft.com/office/powerpoint/2010/main" val="368661604"/>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791570" y="409435"/>
            <a:ext cx="10849971"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روش قالب بندی اطلاعات به شکل جدول </a:t>
            </a:r>
            <a:r>
              <a:rPr lang="en-US" sz="4400" dirty="0">
                <a:cs typeface="B Yagut" panose="00000400000000000000" pitchFamily="2" charset="-78"/>
              </a:rPr>
              <a:t>table</a:t>
            </a:r>
          </a:p>
        </p:txBody>
      </p:sp>
      <p:sp>
        <p:nvSpPr>
          <p:cNvPr id="5" name="Subtitle 2"/>
          <p:cNvSpPr txBox="1">
            <a:spLocks/>
          </p:cNvSpPr>
          <p:nvPr/>
        </p:nvSpPr>
        <p:spPr>
          <a:xfrm>
            <a:off x="1985749" y="1528551"/>
            <a:ext cx="8461612" cy="87345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➏ دامنه سلولی مربوطه با توجه به قالب بندی انتخاب شده توسط شما به شکل جدول قالب بندی می گردد.</a:t>
            </a:r>
          </a:p>
          <a:p>
            <a:pPr algn="just">
              <a:lnSpc>
                <a:spcPct val="100000"/>
              </a:lnSpc>
            </a:pPr>
            <a:endParaRPr lang="fa-IR" sz="2500" dirty="0">
              <a:cs typeface="B Yagut" panose="00000400000000000000" pitchFamily="2" charset="-78"/>
            </a:endParaRPr>
          </a:p>
        </p:txBody>
      </p:sp>
      <p:pic>
        <p:nvPicPr>
          <p:cNvPr id="2" name="Picture 1"/>
          <p:cNvPicPr>
            <a:picLocks noChangeAspect="1"/>
          </p:cNvPicPr>
          <p:nvPr/>
        </p:nvPicPr>
        <p:blipFill>
          <a:blip r:embed="rId4"/>
          <a:stretch>
            <a:fillRect/>
          </a:stretch>
        </p:blipFill>
        <p:spPr>
          <a:xfrm>
            <a:off x="2728983" y="2536492"/>
            <a:ext cx="6701620" cy="391600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7361" y="6015317"/>
            <a:ext cx="609600" cy="609600"/>
          </a:xfrm>
          <a:prstGeom prst="rect">
            <a:avLst/>
          </a:prstGeom>
        </p:spPr>
      </p:pic>
    </p:spTree>
    <p:extLst>
      <p:ext uri="{BB962C8B-B14F-4D97-AF65-F5344CB8AC3E}">
        <p14:creationId xmlns:p14="http://schemas.microsoft.com/office/powerpoint/2010/main" val="1771851884"/>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791570" y="409435"/>
            <a:ext cx="10849971"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نمودارها </a:t>
            </a:r>
            <a:r>
              <a:rPr lang="en-US" sz="4400" dirty="0">
                <a:cs typeface="B Yagut" panose="00000400000000000000" pitchFamily="2" charset="-78"/>
              </a:rPr>
              <a:t>Charts</a:t>
            </a:r>
          </a:p>
        </p:txBody>
      </p:sp>
      <p:sp>
        <p:nvSpPr>
          <p:cNvPr id="5" name="Subtitle 2"/>
          <p:cNvSpPr txBox="1">
            <a:spLocks/>
          </p:cNvSpPr>
          <p:nvPr/>
        </p:nvSpPr>
        <p:spPr>
          <a:xfrm>
            <a:off x="1985749" y="1348995"/>
            <a:ext cx="9655792" cy="4844953"/>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افزودن یک نمودار به </a:t>
            </a:r>
            <a:r>
              <a:rPr lang="fa-IR" sz="2500" dirty="0" smtClean="0">
                <a:cs typeface="B Yagut" panose="00000400000000000000" pitchFamily="2" charset="-78"/>
              </a:rPr>
              <a:t>اکسل</a:t>
            </a:r>
          </a:p>
          <a:p>
            <a:pPr algn="justLow">
              <a:lnSpc>
                <a:spcPct val="100000"/>
              </a:lnSpc>
            </a:pPr>
            <a:r>
              <a:rPr lang="fa-IR" sz="2500" dirty="0">
                <a:cs typeface="B Yagut" panose="00000400000000000000" pitchFamily="2" charset="-78"/>
              </a:rPr>
              <a:t>➊ ابتدا سلولهایی را که می خواهید از روی آنها نمودار بسازید را انتخاب کنید، در هنگام انتخاب سلولها ستونهای مربوط به عنوان و همینطور ردیفهای مربوط به عنوان را نیز انتخاب نمایید. این انتخاب شما بعنوان منبع داده نمودار مورد استفاده قرار خواهد گرفت. در این مثال ما دامنه </a:t>
            </a:r>
            <a:r>
              <a:rPr lang="fa-IR" sz="2500" dirty="0" smtClean="0">
                <a:cs typeface="B Yagut" panose="00000400000000000000" pitchFamily="2" charset="-78"/>
              </a:rPr>
              <a:t>سلولی</a:t>
            </a:r>
            <a:r>
              <a:rPr lang="en-US" sz="2500" dirty="0" smtClean="0">
                <a:cs typeface="B Yagut" panose="00000400000000000000" pitchFamily="2" charset="-78"/>
              </a:rPr>
              <a:t>A1:F6 </a:t>
            </a:r>
            <a:r>
              <a:rPr lang="fa-IR" sz="2500" dirty="0" smtClean="0">
                <a:cs typeface="B Yagut" panose="00000400000000000000" pitchFamily="2" charset="-78"/>
              </a:rPr>
              <a:t> را </a:t>
            </a:r>
            <a:r>
              <a:rPr lang="fa-IR" sz="2500" dirty="0">
                <a:cs typeface="B Yagut" panose="00000400000000000000" pitchFamily="2" charset="-78"/>
              </a:rPr>
              <a:t>انتخاب می کنیم.</a:t>
            </a:r>
          </a:p>
          <a:p>
            <a:pPr algn="just">
              <a:lnSpc>
                <a:spcPct val="100000"/>
              </a:lnSpc>
            </a:pPr>
            <a:endParaRPr lang="fa-IR" sz="2500" dirty="0">
              <a:cs typeface="B Yagut" panose="00000400000000000000" pitchFamily="2" charset="-78"/>
            </a:endParaRPr>
          </a:p>
        </p:txBody>
      </p:sp>
      <p:pic>
        <p:nvPicPr>
          <p:cNvPr id="3" name="Picture 2"/>
          <p:cNvPicPr>
            <a:picLocks noChangeAspect="1"/>
          </p:cNvPicPr>
          <p:nvPr/>
        </p:nvPicPr>
        <p:blipFill>
          <a:blip r:embed="rId4"/>
          <a:stretch>
            <a:fillRect/>
          </a:stretch>
        </p:blipFill>
        <p:spPr>
          <a:xfrm>
            <a:off x="2361062" y="3771472"/>
            <a:ext cx="8282059" cy="221968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1570" y="6082150"/>
            <a:ext cx="609600" cy="609600"/>
          </a:xfrm>
          <a:prstGeom prst="rect">
            <a:avLst/>
          </a:prstGeom>
        </p:spPr>
      </p:pic>
    </p:spTree>
    <p:extLst>
      <p:ext uri="{BB962C8B-B14F-4D97-AF65-F5344CB8AC3E}">
        <p14:creationId xmlns:p14="http://schemas.microsoft.com/office/powerpoint/2010/main" val="3693498576"/>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2953" y="405467"/>
            <a:ext cx="5880847" cy="1068820"/>
          </a:xfrm>
        </p:spPr>
        <p:txBody>
          <a:bodyPr/>
          <a:lstStyle/>
          <a:p>
            <a:pPr algn="ctr"/>
            <a:r>
              <a:rPr lang="fa-IR" dirty="0">
                <a:cs typeface="B Yagut" panose="00000400000000000000" pitchFamily="2" charset="-78"/>
              </a:rPr>
              <a:t>مشخصات سند</a:t>
            </a:r>
            <a:endParaRPr lang="fa-IR" dirty="0"/>
          </a:p>
        </p:txBody>
      </p:sp>
      <p:sp>
        <p:nvSpPr>
          <p:cNvPr id="3" name="Content Placeholder 2"/>
          <p:cNvSpPr>
            <a:spLocks noGrp="1"/>
          </p:cNvSpPr>
          <p:nvPr>
            <p:ph sz="half" idx="1"/>
          </p:nvPr>
        </p:nvSpPr>
        <p:spPr>
          <a:xfrm>
            <a:off x="353998" y="1909481"/>
            <a:ext cx="5396860" cy="4319339"/>
          </a:xfrm>
        </p:spPr>
        <p:txBody>
          <a:bodyPr>
            <a:normAutofit/>
          </a:bodyPr>
          <a:lstStyle/>
          <a:p>
            <a:pPr>
              <a:lnSpc>
                <a:spcPct val="150000"/>
              </a:lnSpc>
            </a:pPr>
            <a:r>
              <a:rPr lang="fa-IR" sz="1800" dirty="0">
                <a:cs typeface="B Yagut" panose="00000400000000000000" pitchFamily="2" charset="-78"/>
              </a:rPr>
              <a:t>مشخصات مدرس</a:t>
            </a:r>
          </a:p>
          <a:p>
            <a:pPr>
              <a:lnSpc>
                <a:spcPct val="150000"/>
              </a:lnSpc>
            </a:pPr>
            <a:r>
              <a:rPr lang="fa-IR" sz="1800" dirty="0">
                <a:cs typeface="B Yagut" panose="00000400000000000000" pitchFamily="2" charset="-78"/>
              </a:rPr>
              <a:t>تصویر پرسنلی مدرس:</a:t>
            </a:r>
          </a:p>
          <a:p>
            <a:endParaRPr lang="fa-IR" sz="1800" dirty="0"/>
          </a:p>
          <a:p>
            <a:endParaRPr lang="fa-IR" sz="1800" dirty="0"/>
          </a:p>
          <a:p>
            <a:pPr>
              <a:lnSpc>
                <a:spcPct val="150000"/>
              </a:lnSpc>
            </a:pPr>
            <a:r>
              <a:rPr lang="fa-IR" sz="1800" dirty="0">
                <a:cs typeface="B Yagut" panose="00000400000000000000" pitchFamily="2" charset="-78"/>
              </a:rPr>
              <a:t>نام ونام خانوادگی </a:t>
            </a:r>
            <a:r>
              <a:rPr lang="fa-IR" sz="1800" dirty="0" smtClean="0">
                <a:cs typeface="B Yagut" panose="00000400000000000000" pitchFamily="2" charset="-78"/>
              </a:rPr>
              <a:t>مدرس: سمانه وهاب زاده</a:t>
            </a:r>
          </a:p>
          <a:p>
            <a:pPr>
              <a:lnSpc>
                <a:spcPct val="150000"/>
              </a:lnSpc>
            </a:pPr>
            <a:r>
              <a:rPr lang="fa-IR" sz="1800" dirty="0" smtClean="0">
                <a:cs typeface="B Yagut" panose="00000400000000000000" pitchFamily="2" charset="-78"/>
              </a:rPr>
              <a:t>مدرک </a:t>
            </a:r>
            <a:r>
              <a:rPr lang="fa-IR" sz="1800" dirty="0">
                <a:cs typeface="B Yagut" panose="00000400000000000000" pitchFamily="2" charset="-78"/>
              </a:rPr>
              <a:t>تحصیلی:کارشناس </a:t>
            </a:r>
            <a:r>
              <a:rPr lang="fa-IR" sz="1800" dirty="0" smtClean="0">
                <a:cs typeface="B Yagut" panose="00000400000000000000" pitchFamily="2" charset="-78"/>
              </a:rPr>
              <a:t>پرستاری</a:t>
            </a:r>
            <a:endParaRPr lang="fa-IR" sz="1800" dirty="0">
              <a:cs typeface="B Yagut" panose="00000400000000000000" pitchFamily="2" charset="-78"/>
            </a:endParaRPr>
          </a:p>
          <a:p>
            <a:pPr>
              <a:lnSpc>
                <a:spcPct val="150000"/>
              </a:lnSpc>
            </a:pPr>
            <a:r>
              <a:rPr lang="fa-IR" sz="1800" dirty="0">
                <a:cs typeface="B Yagut" panose="00000400000000000000" pitchFamily="2" charset="-78"/>
              </a:rPr>
              <a:t>موقعیت اشتغال سازمانی مدرس</a:t>
            </a:r>
            <a:r>
              <a:rPr lang="fa-IR" sz="1800" dirty="0" smtClean="0">
                <a:cs typeface="B Yagut" panose="00000400000000000000" pitchFamily="2" charset="-78"/>
              </a:rPr>
              <a:t>: مدیر </a:t>
            </a:r>
            <a:r>
              <a:rPr lang="fa-IR" sz="1800" dirty="0">
                <a:cs typeface="B Yagut" panose="00000400000000000000" pitchFamily="2" charset="-78"/>
              </a:rPr>
              <a:t>مرکز آموزش بهورزی شهرستان </a:t>
            </a:r>
            <a:r>
              <a:rPr lang="fa-IR" sz="1800" dirty="0" smtClean="0">
                <a:cs typeface="B Yagut" panose="00000400000000000000" pitchFamily="2" charset="-78"/>
              </a:rPr>
              <a:t>سوادکوه ، دانشگاه علوم پزشکی مازندران</a:t>
            </a:r>
            <a:endParaRPr lang="fa-IR" sz="1800" dirty="0">
              <a:cs typeface="B Yagut" panose="00000400000000000000" pitchFamily="2" charset="-78"/>
            </a:endParaRPr>
          </a:p>
          <a:p>
            <a:endParaRPr lang="fa-IR" sz="1800" dirty="0"/>
          </a:p>
        </p:txBody>
      </p:sp>
      <p:sp>
        <p:nvSpPr>
          <p:cNvPr id="4" name="Content Placeholder 3"/>
          <p:cNvSpPr>
            <a:spLocks noGrp="1"/>
          </p:cNvSpPr>
          <p:nvPr>
            <p:ph sz="half" idx="2"/>
          </p:nvPr>
        </p:nvSpPr>
        <p:spPr>
          <a:xfrm>
            <a:off x="6629400" y="2420471"/>
            <a:ext cx="5181600" cy="3808350"/>
          </a:xfrm>
        </p:spPr>
        <p:txBody>
          <a:bodyPr>
            <a:noAutofit/>
          </a:bodyPr>
          <a:lstStyle/>
          <a:p>
            <a:pPr>
              <a:lnSpc>
                <a:spcPct val="150000"/>
              </a:lnSpc>
            </a:pPr>
            <a:r>
              <a:rPr lang="fa-IR" sz="1800" dirty="0">
                <a:cs typeface="B Yagut" panose="00000400000000000000" pitchFamily="2" charset="-78"/>
              </a:rPr>
              <a:t>مشخصات بسته آموزشی</a:t>
            </a:r>
          </a:p>
          <a:p>
            <a:pPr>
              <a:lnSpc>
                <a:spcPct val="150000"/>
              </a:lnSpc>
            </a:pPr>
            <a:r>
              <a:rPr lang="fa-IR" sz="1800" dirty="0">
                <a:cs typeface="B Yagut" panose="00000400000000000000" pitchFamily="2" charset="-78"/>
              </a:rPr>
              <a:t>حیطه درس</a:t>
            </a:r>
            <a:r>
              <a:rPr lang="fa-IR" sz="1800" dirty="0" smtClean="0">
                <a:cs typeface="B Yagut" panose="00000400000000000000" pitchFamily="2" charset="-78"/>
              </a:rPr>
              <a:t>: </a:t>
            </a:r>
          </a:p>
          <a:p>
            <a:pPr marL="0" indent="0">
              <a:lnSpc>
                <a:spcPct val="150000"/>
              </a:lnSpc>
              <a:buNone/>
            </a:pPr>
            <a:r>
              <a:rPr lang="fa-IR" sz="1800" dirty="0" smtClean="0">
                <a:cs typeface="B Yagut" panose="00000400000000000000" pitchFamily="2" charset="-78"/>
              </a:rPr>
              <a:t>کار با کامپیوتر و اینترنت ، آشنایی با نرم افزارهای نظام شبکه</a:t>
            </a:r>
            <a:endParaRPr lang="fa-IR" sz="1800" dirty="0">
              <a:cs typeface="B Yagut" panose="00000400000000000000" pitchFamily="2" charset="-78"/>
            </a:endParaRPr>
          </a:p>
          <a:p>
            <a:pPr>
              <a:lnSpc>
                <a:spcPct val="150000"/>
              </a:lnSpc>
            </a:pPr>
            <a:r>
              <a:rPr lang="fa-IR" sz="1800" dirty="0">
                <a:cs typeface="B Yagut" panose="00000400000000000000" pitchFamily="2" charset="-78"/>
              </a:rPr>
              <a:t>تاریخ آخرین بازنگری: </a:t>
            </a:r>
            <a:r>
              <a:rPr lang="fa-IR" sz="1800" dirty="0" smtClean="0">
                <a:cs typeface="B Yagut" panose="00000400000000000000" pitchFamily="2" charset="-78"/>
              </a:rPr>
              <a:t>15 اردیبهشت </a:t>
            </a:r>
            <a:r>
              <a:rPr lang="fa-IR" sz="1800" dirty="0">
                <a:cs typeface="B Yagut" panose="00000400000000000000" pitchFamily="2" charset="-78"/>
              </a:rPr>
              <a:t>1399</a:t>
            </a:r>
          </a:p>
          <a:p>
            <a:pPr>
              <a:lnSpc>
                <a:spcPct val="150000"/>
              </a:lnSpc>
            </a:pPr>
            <a:r>
              <a:rPr lang="fa-IR" sz="1800" dirty="0">
                <a:cs typeface="B Yagut" panose="00000400000000000000" pitchFamily="2" charset="-78"/>
              </a:rPr>
              <a:t>نوبت تهیه : 1</a:t>
            </a:r>
          </a:p>
          <a:p>
            <a:pPr>
              <a:lnSpc>
                <a:spcPct val="150000"/>
              </a:lnSpc>
            </a:pPr>
            <a:r>
              <a:rPr lang="fa-IR" sz="1800" dirty="0">
                <a:cs typeface="B Yagut" panose="00000400000000000000" pitchFamily="2" charset="-78"/>
              </a:rPr>
              <a:t>نام </a:t>
            </a:r>
            <a:r>
              <a:rPr lang="fa-IR" sz="1800" dirty="0" smtClean="0">
                <a:cs typeface="B Yagut" panose="00000400000000000000" pitchFamily="2" charset="-78"/>
              </a:rPr>
              <a:t>فایل:</a:t>
            </a:r>
            <a:r>
              <a:rPr lang="en-US" sz="1800" smtClean="0">
                <a:cs typeface="B Yagut" panose="00000400000000000000" pitchFamily="2" charset="-78"/>
              </a:rPr>
              <a:t>co-Ashnayi-ba-narmafzar-Excel4-Edi1</a:t>
            </a:r>
            <a:endParaRPr lang="fa-IR" sz="1800" dirty="0">
              <a:cs typeface="B Yagut" panose="000004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998" y="698371"/>
            <a:ext cx="1624733" cy="1843575"/>
          </a:xfrm>
          <a:prstGeom prst="rect">
            <a:avLst/>
          </a:prstGeom>
        </p:spPr>
      </p:pic>
    </p:spTree>
    <p:extLst>
      <p:ext uri="{BB962C8B-B14F-4D97-AF65-F5344CB8AC3E}">
        <p14:creationId xmlns:p14="http://schemas.microsoft.com/office/powerpoint/2010/main" val="1748937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791570" y="409435"/>
            <a:ext cx="10849971"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نمودارها </a:t>
            </a:r>
            <a:r>
              <a:rPr lang="en-US" sz="4400" dirty="0">
                <a:cs typeface="B Yagut" panose="00000400000000000000" pitchFamily="2" charset="-78"/>
              </a:rPr>
              <a:t>Charts</a:t>
            </a:r>
          </a:p>
        </p:txBody>
      </p:sp>
      <p:sp>
        <p:nvSpPr>
          <p:cNvPr id="5" name="Subtitle 2"/>
          <p:cNvSpPr txBox="1">
            <a:spLocks/>
          </p:cNvSpPr>
          <p:nvPr/>
        </p:nvSpPr>
        <p:spPr>
          <a:xfrm>
            <a:off x="8475259" y="1418372"/>
            <a:ext cx="3166281" cy="4955131"/>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➋ از </a:t>
            </a:r>
            <a:r>
              <a:rPr lang="fa-IR" sz="2500" dirty="0" smtClean="0">
                <a:cs typeface="B Yagut" panose="00000400000000000000" pitchFamily="2" charset="-78"/>
              </a:rPr>
              <a:t>تب</a:t>
            </a:r>
            <a:r>
              <a:rPr lang="en-US" sz="2500" dirty="0" smtClean="0">
                <a:cs typeface="B Yagut" panose="00000400000000000000" pitchFamily="2" charset="-78"/>
              </a:rPr>
              <a:t>Insert </a:t>
            </a:r>
            <a:r>
              <a:rPr lang="fa-IR" sz="2500" dirty="0" smtClean="0">
                <a:cs typeface="B Yagut" panose="00000400000000000000" pitchFamily="2" charset="-78"/>
              </a:rPr>
              <a:t> و </a:t>
            </a:r>
            <a:r>
              <a:rPr lang="fa-IR" sz="2500" dirty="0">
                <a:cs typeface="B Yagut" panose="00000400000000000000" pitchFamily="2" charset="-78"/>
              </a:rPr>
              <a:t>در </a:t>
            </a:r>
            <a:r>
              <a:rPr lang="fa-IR" sz="2500" dirty="0" smtClean="0">
                <a:cs typeface="B Yagut" panose="00000400000000000000" pitchFamily="2" charset="-78"/>
              </a:rPr>
              <a:t>قسمت</a:t>
            </a:r>
            <a:r>
              <a:rPr lang="en-US" sz="2500" dirty="0" smtClean="0">
                <a:cs typeface="B Yagut" panose="00000400000000000000" pitchFamily="2" charset="-78"/>
              </a:rPr>
              <a:t>Charts </a:t>
            </a:r>
            <a:r>
              <a:rPr lang="fa-IR" sz="2500" dirty="0" smtClean="0">
                <a:cs typeface="B Yagut" panose="00000400000000000000" pitchFamily="2" charset="-78"/>
              </a:rPr>
              <a:t> نمودار </a:t>
            </a:r>
            <a:r>
              <a:rPr lang="fa-IR" sz="2500" dirty="0">
                <a:cs typeface="B Yagut" panose="00000400000000000000" pitchFamily="2" charset="-78"/>
              </a:rPr>
              <a:t>مورد نظرتان را انتخاب کنید. ما نمودار </a:t>
            </a:r>
            <a:r>
              <a:rPr lang="en-US" sz="2500" dirty="0">
                <a:cs typeface="B Yagut" panose="00000400000000000000" pitchFamily="2" charset="-78"/>
              </a:rPr>
              <a:t>Column </a:t>
            </a:r>
            <a:r>
              <a:rPr lang="fa-IR" sz="2500" dirty="0" smtClean="0">
                <a:cs typeface="B Yagut" panose="00000400000000000000" pitchFamily="2" charset="-78"/>
              </a:rPr>
              <a:t> را </a:t>
            </a:r>
            <a:r>
              <a:rPr lang="fa-IR" sz="2500" dirty="0">
                <a:cs typeface="B Yagut" panose="00000400000000000000" pitchFamily="2" charset="-78"/>
              </a:rPr>
              <a:t>انتخاب می کنیم</a:t>
            </a:r>
            <a:r>
              <a:rPr lang="fa-IR" sz="2500" dirty="0" smtClean="0">
                <a:cs typeface="B Yagut" panose="00000400000000000000" pitchFamily="2" charset="-78"/>
              </a:rPr>
              <a:t>.</a:t>
            </a:r>
          </a:p>
          <a:p>
            <a:pPr algn="justLow">
              <a:lnSpc>
                <a:spcPct val="100000"/>
              </a:lnSpc>
            </a:pPr>
            <a:endParaRPr lang="fa-IR" sz="2500" dirty="0" smtClean="0">
              <a:cs typeface="B Yagut" panose="00000400000000000000" pitchFamily="2" charset="-78"/>
            </a:endParaRPr>
          </a:p>
          <a:p>
            <a:pPr algn="justLow">
              <a:lnSpc>
                <a:spcPct val="100000"/>
              </a:lnSpc>
            </a:pPr>
            <a:r>
              <a:rPr lang="fa-IR" sz="2500" dirty="0">
                <a:cs typeface="B Yagut" panose="00000400000000000000" pitchFamily="2" charset="-78"/>
              </a:rPr>
              <a:t>➌ از کادر باز شده نوع نمودار مورد نظر را انتخاب نمایید</a:t>
            </a:r>
            <a:r>
              <a:rPr lang="fa-IR" sz="2500" dirty="0" smtClean="0">
                <a:cs typeface="B Yagut" panose="00000400000000000000" pitchFamily="2" charset="-78"/>
              </a:rPr>
              <a:t>.</a:t>
            </a:r>
            <a:endParaRPr lang="fa-IR" sz="2500" dirty="0">
              <a:cs typeface="B Yagut" panose="00000400000000000000" pitchFamily="2" charset="-78"/>
            </a:endParaRPr>
          </a:p>
        </p:txBody>
      </p:sp>
      <p:pic>
        <p:nvPicPr>
          <p:cNvPr id="2" name="Picture 1"/>
          <p:cNvPicPr>
            <a:picLocks noChangeAspect="1"/>
          </p:cNvPicPr>
          <p:nvPr/>
        </p:nvPicPr>
        <p:blipFill>
          <a:blip r:embed="rId4"/>
          <a:stretch>
            <a:fillRect/>
          </a:stretch>
        </p:blipFill>
        <p:spPr>
          <a:xfrm>
            <a:off x="638948" y="927051"/>
            <a:ext cx="7129125" cy="1761557"/>
          </a:xfrm>
          <a:prstGeom prst="rect">
            <a:avLst/>
          </a:prstGeom>
        </p:spPr>
      </p:pic>
      <p:pic>
        <p:nvPicPr>
          <p:cNvPr id="1026" name="Picture 2" descr="23. نمودارها (Charts) در اکسل 2016 . آموزشگاه رایگان خوش آموز"/>
          <p:cNvPicPr>
            <a:picLocks noChangeAspect="1" noChangeArrowheads="1"/>
          </p:cNvPicPr>
          <p:nvPr/>
        </p:nvPicPr>
        <p:blipFill rotWithShape="1">
          <a:blip r:embed="rId5">
            <a:extLst>
              <a:ext uri="{28A0092B-C50C-407E-A947-70E740481C1C}">
                <a14:useLocalDpi xmlns:a14="http://schemas.microsoft.com/office/drawing/2010/main" val="0"/>
              </a:ext>
            </a:extLst>
          </a:blip>
          <a:srcRect b="23622"/>
          <a:stretch/>
        </p:blipFill>
        <p:spPr bwMode="auto">
          <a:xfrm>
            <a:off x="1772835" y="2798424"/>
            <a:ext cx="4443720" cy="3768744"/>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51058" y="5763903"/>
            <a:ext cx="609600" cy="609600"/>
          </a:xfrm>
          <a:prstGeom prst="rect">
            <a:avLst/>
          </a:prstGeom>
        </p:spPr>
      </p:pic>
    </p:spTree>
    <p:extLst>
      <p:ext uri="{BB962C8B-B14F-4D97-AF65-F5344CB8AC3E}">
        <p14:creationId xmlns:p14="http://schemas.microsoft.com/office/powerpoint/2010/main" val="693761876"/>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791570" y="409435"/>
            <a:ext cx="10849971"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نمودارها </a:t>
            </a:r>
            <a:r>
              <a:rPr lang="en-US" sz="4400" dirty="0">
                <a:cs typeface="B Yagut" panose="00000400000000000000" pitchFamily="2" charset="-78"/>
              </a:rPr>
              <a:t>Charts</a:t>
            </a:r>
          </a:p>
        </p:txBody>
      </p:sp>
      <p:sp>
        <p:nvSpPr>
          <p:cNvPr id="5" name="Subtitle 2"/>
          <p:cNvSpPr txBox="1">
            <a:spLocks/>
          </p:cNvSpPr>
          <p:nvPr/>
        </p:nvSpPr>
        <p:spPr>
          <a:xfrm>
            <a:off x="2306471" y="1323337"/>
            <a:ext cx="9184944" cy="519610"/>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2500" dirty="0">
                <a:cs typeface="B Yagut" panose="00000400000000000000" pitchFamily="2" charset="-78"/>
              </a:rPr>
              <a:t>➍ نمودار انتخاب شده به برگه اکسل شما افزده می شود.</a:t>
            </a:r>
          </a:p>
        </p:txBody>
      </p:sp>
      <p:pic>
        <p:nvPicPr>
          <p:cNvPr id="3" name="Picture 2"/>
          <p:cNvPicPr>
            <a:picLocks noChangeAspect="1"/>
          </p:cNvPicPr>
          <p:nvPr/>
        </p:nvPicPr>
        <p:blipFill>
          <a:blip r:embed="rId4"/>
          <a:stretch>
            <a:fillRect/>
          </a:stretch>
        </p:blipFill>
        <p:spPr>
          <a:xfrm>
            <a:off x="1801504" y="1870748"/>
            <a:ext cx="8379725" cy="477567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5930" y="5880847"/>
            <a:ext cx="609600" cy="609600"/>
          </a:xfrm>
          <a:prstGeom prst="rect">
            <a:avLst/>
          </a:prstGeom>
        </p:spPr>
      </p:pic>
    </p:spTree>
    <p:extLst>
      <p:ext uri="{BB962C8B-B14F-4D97-AF65-F5344CB8AC3E}">
        <p14:creationId xmlns:p14="http://schemas.microsoft.com/office/powerpoint/2010/main" val="187724298"/>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296537" y="272956"/>
            <a:ext cx="10426891"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رسم نمودار:</a:t>
            </a:r>
          </a:p>
        </p:txBody>
      </p:sp>
      <p:sp>
        <p:nvSpPr>
          <p:cNvPr id="5" name="Subtitle 2"/>
          <p:cNvSpPr txBox="1">
            <a:spLocks/>
          </p:cNvSpPr>
          <p:nvPr/>
        </p:nvSpPr>
        <p:spPr>
          <a:xfrm>
            <a:off x="656823" y="1255595"/>
            <a:ext cx="11066605" cy="1126998"/>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2500" dirty="0">
                <a:cs typeface="B Yagut" panose="00000400000000000000" pitchFamily="2" charset="-78"/>
              </a:rPr>
              <a:t>حالا فرض کنید ما جدول زیر رو در اختیار داریم و میخوایم نمودار میله ای مربوط به این داده ها </a:t>
            </a:r>
            <a:r>
              <a:rPr lang="fa-IR" sz="2500" dirty="0" smtClean="0">
                <a:cs typeface="B Yagut" panose="00000400000000000000" pitchFamily="2" charset="-78"/>
              </a:rPr>
              <a:t>ر</a:t>
            </a:r>
            <a:r>
              <a:rPr lang="fa-IR" sz="2500" dirty="0">
                <a:cs typeface="B Yagut" panose="00000400000000000000" pitchFamily="2" charset="-78"/>
              </a:rPr>
              <a:t>ا</a:t>
            </a:r>
            <a:r>
              <a:rPr lang="fa-IR" sz="2500" dirty="0" smtClean="0">
                <a:cs typeface="B Yagut" panose="00000400000000000000" pitchFamily="2" charset="-78"/>
              </a:rPr>
              <a:t> </a:t>
            </a:r>
            <a:r>
              <a:rPr lang="fa-IR" sz="2500" dirty="0">
                <a:cs typeface="B Yagut" panose="00000400000000000000" pitchFamily="2" charset="-78"/>
              </a:rPr>
              <a:t>رسم کنیم</a:t>
            </a:r>
            <a:r>
              <a:rPr lang="fa-IR" sz="2500" dirty="0" smtClean="0">
                <a:cs typeface="B Yagut" panose="00000400000000000000" pitchFamily="2" charset="-78"/>
              </a:rPr>
              <a:t>.</a:t>
            </a:r>
            <a:endParaRPr lang="fa-IR" sz="2500" dirty="0">
              <a:cs typeface="B Yagut" panose="00000400000000000000" pitchFamily="2" charset="-78"/>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2472744" y="1803042"/>
            <a:ext cx="7328628" cy="1952838"/>
          </a:xfrm>
          <a:prstGeom prst="rect">
            <a:avLst/>
          </a:prstGeom>
        </p:spPr>
      </p:pic>
      <p:sp>
        <p:nvSpPr>
          <p:cNvPr id="6" name="Subtitle 2"/>
          <p:cNvSpPr txBox="1">
            <a:spLocks/>
          </p:cNvSpPr>
          <p:nvPr/>
        </p:nvSpPr>
        <p:spPr>
          <a:xfrm>
            <a:off x="656823" y="3902349"/>
            <a:ext cx="11066605" cy="1126998"/>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2500" dirty="0">
                <a:cs typeface="B Yagut" panose="00000400000000000000" pitchFamily="2" charset="-78"/>
              </a:rPr>
              <a:t>برای رسم نمودار از داده های جدول بالا ابتدا تمام داده ها رو انتخاب میکنیم و بعد از تب </a:t>
            </a:r>
            <a:r>
              <a:rPr lang="en-US" sz="2500" dirty="0">
                <a:cs typeface="B Yagut" panose="00000400000000000000" pitchFamily="2" charset="-78"/>
              </a:rPr>
              <a:t>Insert </a:t>
            </a:r>
            <a:r>
              <a:rPr lang="fa-IR" sz="2500" dirty="0">
                <a:cs typeface="B Yagut" panose="00000400000000000000" pitchFamily="2" charset="-78"/>
              </a:rPr>
              <a:t>و بخش </a:t>
            </a:r>
            <a:r>
              <a:rPr lang="en-US" sz="2500" dirty="0">
                <a:cs typeface="B Yagut" panose="00000400000000000000" pitchFamily="2" charset="-78"/>
              </a:rPr>
              <a:t>chart، </a:t>
            </a:r>
            <a:r>
              <a:rPr lang="fa-IR" sz="2500" dirty="0">
                <a:cs typeface="B Yagut" panose="00000400000000000000" pitchFamily="2" charset="-78"/>
              </a:rPr>
              <a:t>روی نوع نمودار مدنظرمون (در اینجا نمودار میله ای) کلیک </a:t>
            </a:r>
            <a:r>
              <a:rPr lang="fa-IR" sz="2500" dirty="0" smtClean="0">
                <a:cs typeface="B Yagut" panose="00000400000000000000" pitchFamily="2" charset="-78"/>
              </a:rPr>
              <a:t>می</a:t>
            </a:r>
            <a:r>
              <a:rPr lang="en-US" sz="2500" dirty="0" smtClean="0">
                <a:cs typeface="B Yagut" panose="00000400000000000000" pitchFamily="2" charset="-78"/>
              </a:rPr>
              <a:t> </a:t>
            </a:r>
            <a:r>
              <a:rPr lang="fa-IR" sz="2500" dirty="0" smtClean="0">
                <a:cs typeface="B Yagut" panose="00000400000000000000" pitchFamily="2" charset="-78"/>
              </a:rPr>
              <a:t>کنیم.</a:t>
            </a:r>
            <a:endParaRPr lang="fa-IR" sz="2500" dirty="0">
              <a:cs typeface="B Yagut" panose="00000400000000000000" pitchFamily="2" charset="-78"/>
            </a:endParaRPr>
          </a:p>
        </p:txBody>
      </p:sp>
      <p:pic>
        <p:nvPicPr>
          <p:cNvPr id="7" name="Picture 6"/>
          <p:cNvPicPr>
            <a:picLocks noChangeAspect="1"/>
          </p:cNvPicPr>
          <p:nvPr/>
        </p:nvPicPr>
        <p:blipFill>
          <a:blip r:embed="rId6"/>
          <a:stretch>
            <a:fillRect/>
          </a:stretch>
        </p:blipFill>
        <p:spPr>
          <a:xfrm>
            <a:off x="4761508" y="4879601"/>
            <a:ext cx="4369613" cy="163430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6823" y="5904306"/>
            <a:ext cx="609600" cy="609600"/>
          </a:xfrm>
          <a:prstGeom prst="rect">
            <a:avLst/>
          </a:prstGeom>
        </p:spPr>
      </p:pic>
    </p:spTree>
    <p:extLst>
      <p:ext uri="{BB962C8B-B14F-4D97-AF65-F5344CB8AC3E}">
        <p14:creationId xmlns:p14="http://schemas.microsoft.com/office/powerpoint/2010/main" val="1933299576"/>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296537" y="272956"/>
            <a:ext cx="10426891"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رسم نمودار:</a:t>
            </a:r>
          </a:p>
        </p:txBody>
      </p:sp>
      <p:sp>
        <p:nvSpPr>
          <p:cNvPr id="5" name="Subtitle 2"/>
          <p:cNvSpPr txBox="1">
            <a:spLocks/>
          </p:cNvSpPr>
          <p:nvPr/>
        </p:nvSpPr>
        <p:spPr>
          <a:xfrm>
            <a:off x="6547753" y="1255595"/>
            <a:ext cx="5175676" cy="3212502"/>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با کلیک روی هر نوع نمودار منویی باز میشه که امکان انتخاب از چندین حالت مختلف رو داره. بعد از انتخاب حالت مورد نظرتون برای رسم نمودار کلیک میکنیم. با اینکار نمودار مثل تصویر </a:t>
            </a:r>
            <a:r>
              <a:rPr lang="fa-IR" sz="2500" dirty="0" smtClean="0">
                <a:cs typeface="B Yagut" panose="00000400000000000000" pitchFamily="2" charset="-78"/>
              </a:rPr>
              <a:t>زیر رسم می شود.</a:t>
            </a:r>
            <a:endParaRPr lang="fa-IR" sz="2500" dirty="0">
              <a:cs typeface="B Yagut" panose="00000400000000000000" pitchFamily="2" charset="-78"/>
            </a:endParaRPr>
          </a:p>
        </p:txBody>
      </p:sp>
      <p:pic>
        <p:nvPicPr>
          <p:cNvPr id="3" name="Picture 2"/>
          <p:cNvPicPr>
            <a:picLocks noChangeAspect="1"/>
          </p:cNvPicPr>
          <p:nvPr/>
        </p:nvPicPr>
        <p:blipFill>
          <a:blip r:embed="rId4"/>
          <a:stretch>
            <a:fillRect/>
          </a:stretch>
        </p:blipFill>
        <p:spPr>
          <a:xfrm>
            <a:off x="349458" y="574813"/>
            <a:ext cx="6198294" cy="3785708"/>
          </a:xfrm>
          <a:prstGeom prst="rect">
            <a:avLst/>
          </a:prstGeom>
        </p:spPr>
      </p:pic>
      <p:pic>
        <p:nvPicPr>
          <p:cNvPr id="2" name="Picture 1"/>
          <p:cNvPicPr>
            <a:picLocks noChangeAspect="1"/>
          </p:cNvPicPr>
          <p:nvPr/>
        </p:nvPicPr>
        <p:blipFill>
          <a:blip r:embed="rId5"/>
          <a:stretch>
            <a:fillRect/>
          </a:stretch>
        </p:blipFill>
        <p:spPr>
          <a:xfrm>
            <a:off x="483928" y="4524294"/>
            <a:ext cx="11239500" cy="140017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93658" y="6088242"/>
            <a:ext cx="609600" cy="609600"/>
          </a:xfrm>
          <a:prstGeom prst="rect">
            <a:avLst/>
          </a:prstGeom>
        </p:spPr>
      </p:pic>
    </p:spTree>
    <p:extLst>
      <p:ext uri="{BB962C8B-B14F-4D97-AF65-F5344CB8AC3E}">
        <p14:creationId xmlns:p14="http://schemas.microsoft.com/office/powerpoint/2010/main" val="3126358977"/>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296537" y="272956"/>
            <a:ext cx="10426891"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اعمال تغییرات بعد از رسم نمودار در اکسل</a:t>
            </a:r>
          </a:p>
        </p:txBody>
      </p:sp>
      <p:sp>
        <p:nvSpPr>
          <p:cNvPr id="5" name="Subtitle 2"/>
          <p:cNvSpPr txBox="1">
            <a:spLocks/>
          </p:cNvSpPr>
          <p:nvPr/>
        </p:nvSpPr>
        <p:spPr>
          <a:xfrm>
            <a:off x="772733" y="1255595"/>
            <a:ext cx="10950696" cy="1423211"/>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2500" dirty="0">
                <a:cs typeface="B Yagut" panose="00000400000000000000" pitchFamily="2" charset="-78"/>
              </a:rPr>
              <a:t>بعد از اینکه نمودار </a:t>
            </a:r>
            <a:r>
              <a:rPr lang="fa-IR" sz="2500" dirty="0" smtClean="0">
                <a:cs typeface="B Yagut" panose="00000400000000000000" pitchFamily="2" charset="-78"/>
              </a:rPr>
              <a:t>را </a:t>
            </a:r>
            <a:r>
              <a:rPr lang="fa-IR" sz="2500" dirty="0">
                <a:cs typeface="B Yagut" panose="00000400000000000000" pitchFamily="2" charset="-78"/>
              </a:rPr>
              <a:t>رسم کردیم شاید لازم باشه تا تغییراتی رو روی نمودارمون اعمال کنیم تا ظاهر نمودار مطابق با خواسته ما </a:t>
            </a:r>
            <a:r>
              <a:rPr lang="fa-IR" sz="2500" dirty="0" smtClean="0">
                <a:cs typeface="B Yagut" panose="00000400000000000000" pitchFamily="2" charset="-78"/>
              </a:rPr>
              <a:t>طراحی شود.  </a:t>
            </a:r>
            <a:r>
              <a:rPr lang="fa-IR" sz="2500" dirty="0">
                <a:cs typeface="B Yagut" panose="00000400000000000000" pitchFamily="2" charset="-78"/>
              </a:rPr>
              <a:t>برای اینکار ابتدا نموداری که رسم کردیم </a:t>
            </a:r>
            <a:r>
              <a:rPr lang="fa-IR" sz="2500" dirty="0" smtClean="0">
                <a:cs typeface="B Yagut" panose="00000400000000000000" pitchFamily="2" charset="-78"/>
              </a:rPr>
              <a:t>را </a:t>
            </a:r>
            <a:r>
              <a:rPr lang="fa-IR" sz="2500" dirty="0">
                <a:cs typeface="B Yagut" panose="00000400000000000000" pitchFamily="2" charset="-78"/>
              </a:rPr>
              <a:t>انتخاب میکنیم. با اینکار دو تب </a:t>
            </a:r>
            <a:r>
              <a:rPr lang="en-US" sz="2500" dirty="0">
                <a:cs typeface="B Yagut" panose="00000400000000000000" pitchFamily="2" charset="-78"/>
              </a:rPr>
              <a:t>Design </a:t>
            </a:r>
            <a:r>
              <a:rPr lang="fa-IR" sz="2500" dirty="0" smtClean="0">
                <a:cs typeface="B Yagut" panose="00000400000000000000" pitchFamily="2" charset="-78"/>
              </a:rPr>
              <a:t> و </a:t>
            </a:r>
            <a:r>
              <a:rPr lang="en-US" sz="2500" dirty="0">
                <a:cs typeface="B Yagut" panose="00000400000000000000" pitchFamily="2" charset="-78"/>
              </a:rPr>
              <a:t>Format </a:t>
            </a:r>
            <a:r>
              <a:rPr lang="fa-IR" sz="2500" dirty="0" smtClean="0">
                <a:cs typeface="B Yagut" panose="00000400000000000000" pitchFamily="2" charset="-78"/>
              </a:rPr>
              <a:t> مثل </a:t>
            </a:r>
            <a:r>
              <a:rPr lang="fa-IR" sz="2500" dirty="0">
                <a:cs typeface="B Yagut" panose="00000400000000000000" pitchFamily="2" charset="-78"/>
              </a:rPr>
              <a:t>تصویر زیر نمایش داده </a:t>
            </a:r>
            <a:r>
              <a:rPr lang="fa-IR" sz="2500" dirty="0" smtClean="0">
                <a:cs typeface="B Yagut" panose="00000400000000000000" pitchFamily="2" charset="-78"/>
              </a:rPr>
              <a:t>می شود:</a:t>
            </a:r>
            <a:endParaRPr lang="fa-IR" sz="2500" dirty="0">
              <a:cs typeface="B Yagut" panose="00000400000000000000" pitchFamily="2" charset="-78"/>
            </a:endParaRPr>
          </a:p>
        </p:txBody>
      </p:sp>
      <p:pic>
        <p:nvPicPr>
          <p:cNvPr id="2" name="Picture 1"/>
          <p:cNvPicPr>
            <a:picLocks noChangeAspect="1"/>
          </p:cNvPicPr>
          <p:nvPr/>
        </p:nvPicPr>
        <p:blipFill>
          <a:blip r:embed="rId4"/>
          <a:stretch>
            <a:fillRect/>
          </a:stretch>
        </p:blipFill>
        <p:spPr>
          <a:xfrm>
            <a:off x="1578925" y="2571514"/>
            <a:ext cx="3692322" cy="2077809"/>
          </a:xfrm>
          <a:prstGeom prst="rect">
            <a:avLst/>
          </a:prstGeom>
        </p:spPr>
      </p:pic>
      <p:sp>
        <p:nvSpPr>
          <p:cNvPr id="6" name="Subtitle 2"/>
          <p:cNvSpPr txBox="1">
            <a:spLocks/>
          </p:cNvSpPr>
          <p:nvPr/>
        </p:nvSpPr>
        <p:spPr>
          <a:xfrm>
            <a:off x="5898523" y="3048642"/>
            <a:ext cx="5824905" cy="2244575"/>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تب </a:t>
            </a:r>
            <a:r>
              <a:rPr lang="en-US" sz="2500" dirty="0" smtClean="0">
                <a:cs typeface="B Yagut" panose="00000400000000000000" pitchFamily="2" charset="-78"/>
              </a:rPr>
              <a:t>Design</a:t>
            </a:r>
            <a:endParaRPr lang="fa-IR" sz="2500" dirty="0" smtClean="0">
              <a:cs typeface="B Yagut" panose="00000400000000000000" pitchFamily="2" charset="-78"/>
            </a:endParaRPr>
          </a:p>
          <a:p>
            <a:pPr algn="justLow">
              <a:lnSpc>
                <a:spcPct val="100000"/>
              </a:lnSpc>
            </a:pPr>
            <a:r>
              <a:rPr lang="fa-IR" sz="2500" dirty="0" smtClean="0">
                <a:cs typeface="B Yagut" panose="00000400000000000000" pitchFamily="2" charset="-78"/>
              </a:rPr>
              <a:t>این </a:t>
            </a:r>
            <a:r>
              <a:rPr lang="fa-IR" sz="2500" dirty="0">
                <a:cs typeface="B Yagut" panose="00000400000000000000" pitchFamily="2" charset="-78"/>
              </a:rPr>
              <a:t>تب شامل مهمترین گزینه های ویرایش نمودار هست که ادامه آ</a:t>
            </a:r>
            <a:r>
              <a:rPr lang="fa-IR" sz="2500" dirty="0" smtClean="0">
                <a:cs typeface="B Yagut" panose="00000400000000000000" pitchFamily="2" charset="-78"/>
              </a:rPr>
              <a:t>نها را </a:t>
            </a:r>
            <a:r>
              <a:rPr lang="fa-IR" sz="2500" dirty="0">
                <a:cs typeface="B Yagut" panose="00000400000000000000" pitchFamily="2" charset="-78"/>
              </a:rPr>
              <a:t>با هم مرور </a:t>
            </a:r>
            <a:r>
              <a:rPr lang="fa-IR" sz="2500" dirty="0" smtClean="0">
                <a:cs typeface="B Yagut" panose="00000400000000000000" pitchFamily="2" charset="-78"/>
              </a:rPr>
              <a:t>می کنیم .</a:t>
            </a:r>
            <a:endParaRPr lang="fa-IR" sz="2500" dirty="0">
              <a:cs typeface="B Yagut" panose="00000400000000000000" pitchFamily="2" charset="-78"/>
            </a:endParaRPr>
          </a:p>
        </p:txBody>
      </p:sp>
      <p:pic>
        <p:nvPicPr>
          <p:cNvPr id="3" name="Picture 2"/>
          <p:cNvPicPr>
            <a:picLocks noChangeAspect="1"/>
          </p:cNvPicPr>
          <p:nvPr/>
        </p:nvPicPr>
        <p:blipFill>
          <a:blip r:embed="rId5"/>
          <a:stretch>
            <a:fillRect/>
          </a:stretch>
        </p:blipFill>
        <p:spPr>
          <a:xfrm>
            <a:off x="483928" y="4962965"/>
            <a:ext cx="11239500" cy="140017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0706" y="4593129"/>
            <a:ext cx="609600" cy="609600"/>
          </a:xfrm>
          <a:prstGeom prst="rect">
            <a:avLst/>
          </a:prstGeom>
        </p:spPr>
      </p:pic>
    </p:spTree>
    <p:extLst>
      <p:ext uri="{BB962C8B-B14F-4D97-AF65-F5344CB8AC3E}">
        <p14:creationId xmlns:p14="http://schemas.microsoft.com/office/powerpoint/2010/main" val="2897554990"/>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4587" y="417317"/>
            <a:ext cx="3545983" cy="523220"/>
          </a:xfrm>
          <a:prstGeom prst="rect">
            <a:avLst/>
          </a:prstGeom>
        </p:spPr>
        <p:txBody>
          <a:bodyPr wrap="square">
            <a:spAutoFit/>
          </a:bodyPr>
          <a:lstStyle/>
          <a:p>
            <a:pPr algn="just"/>
            <a:r>
              <a:rPr lang="en-US" sz="2800" b="1" dirty="0">
                <a:solidFill>
                  <a:srgbClr val="28323F"/>
                </a:solidFill>
                <a:latin typeface="DroidNaskh"/>
              </a:rPr>
              <a:t>Add Chart Element</a:t>
            </a:r>
            <a:r>
              <a:rPr lang="en-US" sz="2800" b="1" dirty="0" smtClean="0">
                <a:solidFill>
                  <a:srgbClr val="28323F"/>
                </a:solidFill>
                <a:latin typeface="DroidNaskh"/>
              </a:rPr>
              <a:t>:</a:t>
            </a:r>
            <a:endParaRPr lang="en-US" sz="2800" dirty="0">
              <a:solidFill>
                <a:srgbClr val="28323F"/>
              </a:solidFill>
              <a:latin typeface="DroidNaskh"/>
            </a:endParaRPr>
          </a:p>
        </p:txBody>
      </p:sp>
      <p:pic>
        <p:nvPicPr>
          <p:cNvPr id="4" name="Picture 3"/>
          <p:cNvPicPr>
            <a:picLocks noChangeAspect="1"/>
          </p:cNvPicPr>
          <p:nvPr/>
        </p:nvPicPr>
        <p:blipFill>
          <a:blip r:embed="rId4"/>
          <a:stretch>
            <a:fillRect/>
          </a:stretch>
        </p:blipFill>
        <p:spPr>
          <a:xfrm>
            <a:off x="1205456" y="940537"/>
            <a:ext cx="2482068" cy="5596510"/>
          </a:xfrm>
          <a:prstGeom prst="rect">
            <a:avLst/>
          </a:prstGeom>
        </p:spPr>
      </p:pic>
      <p:sp>
        <p:nvSpPr>
          <p:cNvPr id="8" name="Rectangle 7"/>
          <p:cNvSpPr/>
          <p:nvPr/>
        </p:nvSpPr>
        <p:spPr>
          <a:xfrm>
            <a:off x="4450571" y="678927"/>
            <a:ext cx="7407600" cy="5478423"/>
          </a:xfrm>
          <a:prstGeom prst="rect">
            <a:avLst/>
          </a:prstGeom>
        </p:spPr>
        <p:txBody>
          <a:bodyPr wrap="square">
            <a:spAutoFit/>
          </a:bodyPr>
          <a:lstStyle/>
          <a:p>
            <a:pPr algn="justLow"/>
            <a:r>
              <a:rPr lang="en-US" sz="2500" dirty="0" err="1">
                <a:cs typeface="B Yagut" panose="00000400000000000000" pitchFamily="2" charset="-78"/>
              </a:rPr>
              <a:t>با</a:t>
            </a:r>
            <a:r>
              <a:rPr lang="en-US" sz="2500" dirty="0">
                <a:cs typeface="B Yagut" panose="00000400000000000000" pitchFamily="2" charset="-78"/>
              </a:rPr>
              <a:t> استفاده </a:t>
            </a:r>
            <a:r>
              <a:rPr lang="en-US" sz="2500" dirty="0" err="1">
                <a:cs typeface="B Yagut" panose="00000400000000000000" pitchFamily="2" charset="-78"/>
              </a:rPr>
              <a:t>از</a:t>
            </a:r>
            <a:r>
              <a:rPr lang="en-US" sz="2500" dirty="0">
                <a:cs typeface="B Yagut" panose="00000400000000000000" pitchFamily="2" charset="-78"/>
              </a:rPr>
              <a:t> این </a:t>
            </a:r>
            <a:r>
              <a:rPr lang="en-US" sz="2500" dirty="0" err="1">
                <a:cs typeface="B Yagut" panose="00000400000000000000" pitchFamily="2" charset="-78"/>
              </a:rPr>
              <a:t>بخش</a:t>
            </a:r>
            <a:r>
              <a:rPr lang="en-US" sz="2500" dirty="0">
                <a:cs typeface="B Yagut" panose="00000400000000000000" pitchFamily="2" charset="-78"/>
              </a:rPr>
              <a:t> </a:t>
            </a:r>
            <a:r>
              <a:rPr lang="en-US" sz="2500" dirty="0" err="1" smtClean="0">
                <a:cs typeface="B Yagut" panose="00000400000000000000" pitchFamily="2" charset="-78"/>
              </a:rPr>
              <a:t>می</a:t>
            </a:r>
            <a:r>
              <a:rPr lang="fa-IR" sz="2500" dirty="0" smtClean="0">
                <a:cs typeface="B Yagut" panose="00000400000000000000" pitchFamily="2" charset="-78"/>
              </a:rPr>
              <a:t> </a:t>
            </a:r>
            <a:r>
              <a:rPr lang="en-US" sz="2500" dirty="0" err="1" smtClean="0">
                <a:cs typeface="B Yagut" panose="00000400000000000000" pitchFamily="2" charset="-78"/>
              </a:rPr>
              <a:t>تو</a:t>
            </a:r>
            <a:r>
              <a:rPr lang="fa-IR" sz="2500" dirty="0" smtClean="0">
                <a:cs typeface="B Yagut" panose="00000400000000000000" pitchFamily="2" charset="-78"/>
              </a:rPr>
              <a:t>ا</a:t>
            </a:r>
            <a:r>
              <a:rPr lang="en-US" sz="2500" dirty="0" err="1" smtClean="0">
                <a:cs typeface="B Yagut" panose="00000400000000000000" pitchFamily="2" charset="-78"/>
              </a:rPr>
              <a:t>نیم</a:t>
            </a:r>
            <a:r>
              <a:rPr lang="en-US" sz="2500" dirty="0" smtClean="0">
                <a:cs typeface="B Yagut" panose="00000400000000000000" pitchFamily="2" charset="-78"/>
              </a:rPr>
              <a:t> </a:t>
            </a:r>
            <a:r>
              <a:rPr lang="en-US" sz="2500" dirty="0" err="1">
                <a:cs typeface="B Yagut" panose="00000400000000000000" pitchFamily="2" charset="-78"/>
              </a:rPr>
              <a:t>اجزای</a:t>
            </a:r>
            <a:r>
              <a:rPr lang="en-US" sz="2500" dirty="0">
                <a:cs typeface="B Yagut" panose="00000400000000000000" pitchFamily="2" charset="-78"/>
              </a:rPr>
              <a:t> </a:t>
            </a:r>
            <a:r>
              <a:rPr lang="en-US" sz="2500" dirty="0" err="1">
                <a:cs typeface="B Yagut" panose="00000400000000000000" pitchFamily="2" charset="-78"/>
              </a:rPr>
              <a:t>مختلفی</a:t>
            </a:r>
            <a:r>
              <a:rPr lang="en-US" sz="2500" dirty="0">
                <a:cs typeface="B Yagut" panose="00000400000000000000" pitchFamily="2" charset="-78"/>
              </a:rPr>
              <a:t> </a:t>
            </a:r>
            <a:r>
              <a:rPr lang="en-US" sz="2500" dirty="0" err="1">
                <a:cs typeface="B Yagut" panose="00000400000000000000" pitchFamily="2" charset="-78"/>
              </a:rPr>
              <a:t>مثل</a:t>
            </a:r>
            <a:r>
              <a:rPr lang="en-US" sz="2500" dirty="0">
                <a:cs typeface="B Yagut" panose="00000400000000000000" pitchFamily="2" charset="-78"/>
              </a:rPr>
              <a:t> </a:t>
            </a:r>
            <a:r>
              <a:rPr lang="en-US" sz="2500" dirty="0" err="1">
                <a:cs typeface="B Yagut" panose="00000400000000000000" pitchFamily="2" charset="-78"/>
              </a:rPr>
              <a:t>خط</a:t>
            </a:r>
            <a:r>
              <a:rPr lang="en-US" sz="2500" dirty="0">
                <a:cs typeface="B Yagut" panose="00000400000000000000" pitchFamily="2" charset="-78"/>
              </a:rPr>
              <a:t> </a:t>
            </a:r>
            <a:r>
              <a:rPr lang="en-US" sz="2500" dirty="0" err="1">
                <a:cs typeface="B Yagut" panose="00000400000000000000" pitchFamily="2" charset="-78"/>
              </a:rPr>
              <a:t>روند</a:t>
            </a:r>
            <a:r>
              <a:rPr lang="en-US" sz="2500" dirty="0">
                <a:cs typeface="B Yagut" panose="00000400000000000000" pitchFamily="2" charset="-78"/>
              </a:rPr>
              <a:t>، </a:t>
            </a:r>
            <a:r>
              <a:rPr lang="en-US" sz="2500" dirty="0" err="1">
                <a:cs typeface="B Yagut" panose="00000400000000000000" pitchFamily="2" charset="-78"/>
              </a:rPr>
              <a:t>خطوط</a:t>
            </a:r>
            <a:r>
              <a:rPr lang="en-US" sz="2500" dirty="0">
                <a:cs typeface="B Yagut" panose="00000400000000000000" pitchFamily="2" charset="-78"/>
              </a:rPr>
              <a:t> </a:t>
            </a:r>
            <a:r>
              <a:rPr lang="en-US" sz="2500" dirty="0" err="1">
                <a:cs typeface="B Yagut" panose="00000400000000000000" pitchFamily="2" charset="-78"/>
              </a:rPr>
              <a:t>راهنما</a:t>
            </a:r>
            <a:r>
              <a:rPr lang="en-US" sz="2500" dirty="0">
                <a:cs typeface="B Yagut" panose="00000400000000000000" pitchFamily="2" charset="-78"/>
              </a:rPr>
              <a:t> و … </a:t>
            </a:r>
            <a:r>
              <a:rPr lang="en-US" sz="2500" dirty="0" err="1">
                <a:cs typeface="B Yagut" panose="00000400000000000000" pitchFamily="2" charset="-78"/>
              </a:rPr>
              <a:t>رو</a:t>
            </a:r>
            <a:r>
              <a:rPr lang="en-US" sz="2500" dirty="0">
                <a:cs typeface="B Yagut" panose="00000400000000000000" pitchFamily="2" charset="-78"/>
              </a:rPr>
              <a:t> </a:t>
            </a:r>
            <a:r>
              <a:rPr lang="en-US" sz="2500" dirty="0" err="1">
                <a:cs typeface="B Yagut" panose="00000400000000000000" pitchFamily="2" charset="-78"/>
              </a:rPr>
              <a:t>به</a:t>
            </a:r>
            <a:r>
              <a:rPr lang="en-US" sz="2500" dirty="0">
                <a:cs typeface="B Yagut" panose="00000400000000000000" pitchFamily="2" charset="-78"/>
              </a:rPr>
              <a:t> </a:t>
            </a:r>
            <a:r>
              <a:rPr lang="en-US" sz="2500" dirty="0" err="1">
                <a:cs typeface="B Yagut" panose="00000400000000000000" pitchFamily="2" charset="-78"/>
              </a:rPr>
              <a:t>نمودار</a:t>
            </a:r>
            <a:r>
              <a:rPr lang="en-US" sz="2500" dirty="0">
                <a:cs typeface="B Yagut" panose="00000400000000000000" pitchFamily="2" charset="-78"/>
              </a:rPr>
              <a:t> </a:t>
            </a:r>
            <a:r>
              <a:rPr lang="en-US" sz="2500" dirty="0" err="1" smtClean="0">
                <a:cs typeface="B Yagut" panose="00000400000000000000" pitchFamily="2" charset="-78"/>
              </a:rPr>
              <a:t>اضافه</a:t>
            </a:r>
            <a:r>
              <a:rPr lang="en-US" sz="2500" dirty="0" smtClean="0">
                <a:cs typeface="B Yagut" panose="00000400000000000000" pitchFamily="2" charset="-78"/>
              </a:rPr>
              <a:t> </a:t>
            </a:r>
            <a:r>
              <a:rPr lang="en-US" sz="2500" dirty="0" err="1">
                <a:cs typeface="B Yagut" panose="00000400000000000000" pitchFamily="2" charset="-78"/>
              </a:rPr>
              <a:t>کنیم</a:t>
            </a:r>
            <a:r>
              <a:rPr lang="en-US" sz="2500" dirty="0">
                <a:cs typeface="B Yagut" panose="00000400000000000000" pitchFamily="2" charset="-78"/>
              </a:rPr>
              <a:t>. گزینه </a:t>
            </a:r>
            <a:r>
              <a:rPr lang="en-US" sz="2500" dirty="0" err="1">
                <a:cs typeface="B Yagut" panose="00000400000000000000" pitchFamily="2" charset="-78"/>
              </a:rPr>
              <a:t>های</a:t>
            </a:r>
            <a:r>
              <a:rPr lang="en-US" sz="2500" dirty="0">
                <a:cs typeface="B Yagut" panose="00000400000000000000" pitchFamily="2" charset="-78"/>
              </a:rPr>
              <a:t> این </a:t>
            </a:r>
            <a:r>
              <a:rPr lang="en-US" sz="2500" dirty="0" err="1">
                <a:cs typeface="B Yagut" panose="00000400000000000000" pitchFamily="2" charset="-78"/>
              </a:rPr>
              <a:t>بخش</a:t>
            </a:r>
            <a:r>
              <a:rPr lang="en-US" sz="2500" dirty="0">
                <a:cs typeface="B Yagut" panose="00000400000000000000" pitchFamily="2" charset="-78"/>
              </a:rPr>
              <a:t> شامل </a:t>
            </a:r>
            <a:r>
              <a:rPr lang="en-US" sz="2500" dirty="0" err="1">
                <a:cs typeface="B Yagut" panose="00000400000000000000" pitchFamily="2" charset="-78"/>
              </a:rPr>
              <a:t>موارد</a:t>
            </a:r>
            <a:r>
              <a:rPr lang="en-US" sz="2500" dirty="0">
                <a:cs typeface="B Yagut" panose="00000400000000000000" pitchFamily="2" charset="-78"/>
              </a:rPr>
              <a:t> </a:t>
            </a:r>
            <a:r>
              <a:rPr lang="en-US" sz="2500" dirty="0" err="1">
                <a:cs typeface="B Yagut" panose="00000400000000000000" pitchFamily="2" charset="-78"/>
              </a:rPr>
              <a:t>زیر</a:t>
            </a:r>
            <a:r>
              <a:rPr lang="en-US" sz="2500" dirty="0">
                <a:cs typeface="B Yagut" panose="00000400000000000000" pitchFamily="2" charset="-78"/>
              </a:rPr>
              <a:t> </a:t>
            </a:r>
            <a:r>
              <a:rPr lang="en-US" sz="2500" dirty="0" err="1">
                <a:cs typeface="B Yagut" panose="00000400000000000000" pitchFamily="2" charset="-78"/>
              </a:rPr>
              <a:t>هست</a:t>
            </a:r>
            <a:r>
              <a:rPr lang="en-US" sz="2500" dirty="0">
                <a:cs typeface="B Yagut" panose="00000400000000000000" pitchFamily="2" charset="-78"/>
              </a:rPr>
              <a:t>:</a:t>
            </a:r>
          </a:p>
          <a:p>
            <a:pPr algn="justLow"/>
            <a:r>
              <a:rPr lang="en-US" sz="2500" dirty="0" smtClean="0">
                <a:cs typeface="B Yagut" panose="00000400000000000000" pitchFamily="2" charset="-78"/>
              </a:rPr>
              <a:t>Axes</a:t>
            </a:r>
            <a:r>
              <a:rPr lang="en-US" sz="2500" dirty="0">
                <a:cs typeface="B Yagut" panose="00000400000000000000" pitchFamily="2" charset="-78"/>
              </a:rPr>
              <a:t>: </a:t>
            </a:r>
            <a:r>
              <a:rPr lang="fa-IR" sz="2500" dirty="0" smtClean="0">
                <a:cs typeface="B Yagut" panose="00000400000000000000" pitchFamily="2" charset="-78"/>
              </a:rPr>
              <a:t> </a:t>
            </a:r>
            <a:r>
              <a:rPr lang="en-US" sz="2500" dirty="0" err="1" smtClean="0">
                <a:cs typeface="B Yagut" panose="00000400000000000000" pitchFamily="2" charset="-78"/>
              </a:rPr>
              <a:t>از</a:t>
            </a:r>
            <a:r>
              <a:rPr lang="en-US" sz="2500" dirty="0" smtClean="0">
                <a:cs typeface="B Yagut" panose="00000400000000000000" pitchFamily="2" charset="-78"/>
              </a:rPr>
              <a:t> </a:t>
            </a:r>
            <a:r>
              <a:rPr lang="en-US" sz="2500" dirty="0">
                <a:cs typeface="B Yagut" panose="00000400000000000000" pitchFamily="2" charset="-78"/>
              </a:rPr>
              <a:t>این گزینه برای نمایش </a:t>
            </a:r>
            <a:r>
              <a:rPr lang="en-US" sz="2500" dirty="0" err="1">
                <a:cs typeface="B Yagut" panose="00000400000000000000" pitchFamily="2" charset="-78"/>
              </a:rPr>
              <a:t>یا</a:t>
            </a:r>
            <a:r>
              <a:rPr lang="en-US" sz="2500" dirty="0">
                <a:cs typeface="B Yagut" panose="00000400000000000000" pitchFamily="2" charset="-78"/>
              </a:rPr>
              <a:t> عدم نمایش محورهای مختصات استفاده میشه</a:t>
            </a:r>
            <a:r>
              <a:rPr lang="en-US" sz="2500" dirty="0" smtClean="0">
                <a:cs typeface="B Yagut" panose="00000400000000000000" pitchFamily="2" charset="-78"/>
              </a:rPr>
              <a:t>.</a:t>
            </a:r>
            <a:endParaRPr lang="fa-IR" sz="2500" dirty="0" smtClean="0">
              <a:cs typeface="B Yagut" panose="00000400000000000000" pitchFamily="2" charset="-78"/>
            </a:endParaRPr>
          </a:p>
          <a:p>
            <a:pPr algn="justLow"/>
            <a:endParaRPr lang="en-US" sz="2500" dirty="0">
              <a:cs typeface="B Yagut" panose="00000400000000000000" pitchFamily="2" charset="-78"/>
            </a:endParaRPr>
          </a:p>
          <a:p>
            <a:pPr algn="justLow"/>
            <a:r>
              <a:rPr lang="en-US" sz="2500" dirty="0" smtClean="0">
                <a:cs typeface="B Yagut" panose="00000400000000000000" pitchFamily="2" charset="-78"/>
              </a:rPr>
              <a:t>Axis </a:t>
            </a:r>
            <a:r>
              <a:rPr lang="en-US" sz="2500" dirty="0">
                <a:cs typeface="B Yagut" panose="00000400000000000000" pitchFamily="2" charset="-78"/>
              </a:rPr>
              <a:t>Titles: </a:t>
            </a:r>
            <a:r>
              <a:rPr lang="fa-IR" sz="2500" dirty="0" smtClean="0">
                <a:cs typeface="B Yagut" panose="00000400000000000000" pitchFamily="2" charset="-78"/>
              </a:rPr>
              <a:t> </a:t>
            </a:r>
            <a:r>
              <a:rPr lang="en-US" sz="2500" dirty="0" err="1" smtClean="0">
                <a:cs typeface="B Yagut" panose="00000400000000000000" pitchFamily="2" charset="-78"/>
              </a:rPr>
              <a:t>از</a:t>
            </a:r>
            <a:r>
              <a:rPr lang="en-US" sz="2500" dirty="0" smtClean="0">
                <a:cs typeface="B Yagut" panose="00000400000000000000" pitchFamily="2" charset="-78"/>
              </a:rPr>
              <a:t> </a:t>
            </a:r>
            <a:r>
              <a:rPr lang="en-US" sz="2500" dirty="0">
                <a:cs typeface="B Yagut" panose="00000400000000000000" pitchFamily="2" charset="-78"/>
              </a:rPr>
              <a:t>این گزینه برای نمایش </a:t>
            </a:r>
            <a:r>
              <a:rPr lang="en-US" sz="2500" dirty="0" err="1">
                <a:cs typeface="B Yagut" panose="00000400000000000000" pitchFamily="2" charset="-78"/>
              </a:rPr>
              <a:t>یا</a:t>
            </a:r>
            <a:r>
              <a:rPr lang="en-US" sz="2500" dirty="0">
                <a:cs typeface="B Yagut" panose="00000400000000000000" pitchFamily="2" charset="-78"/>
              </a:rPr>
              <a:t> عدم نمایش عنوان محورهای مختصات استفاده میشه</a:t>
            </a:r>
            <a:r>
              <a:rPr lang="en-US" sz="2500" dirty="0" smtClean="0">
                <a:cs typeface="B Yagut" panose="00000400000000000000" pitchFamily="2" charset="-78"/>
              </a:rPr>
              <a:t>.</a:t>
            </a:r>
            <a:endParaRPr lang="fa-IR" sz="2500" dirty="0" smtClean="0">
              <a:cs typeface="B Yagut" panose="00000400000000000000" pitchFamily="2" charset="-78"/>
            </a:endParaRPr>
          </a:p>
          <a:p>
            <a:pPr algn="justLow"/>
            <a:endParaRPr lang="en-US" sz="2500" dirty="0">
              <a:cs typeface="B Yagut" panose="00000400000000000000" pitchFamily="2" charset="-78"/>
            </a:endParaRPr>
          </a:p>
          <a:p>
            <a:pPr algn="justLow"/>
            <a:r>
              <a:rPr lang="en-US" sz="2500" dirty="0" smtClean="0">
                <a:cs typeface="B Yagut" panose="00000400000000000000" pitchFamily="2" charset="-78"/>
              </a:rPr>
              <a:t>Chart </a:t>
            </a:r>
            <a:r>
              <a:rPr lang="en-US" sz="2500" dirty="0">
                <a:cs typeface="B Yagut" panose="00000400000000000000" pitchFamily="2" charset="-78"/>
              </a:rPr>
              <a:t>Title: </a:t>
            </a:r>
            <a:r>
              <a:rPr lang="fa-IR" sz="2500" dirty="0" smtClean="0">
                <a:cs typeface="B Yagut" panose="00000400000000000000" pitchFamily="2" charset="-78"/>
              </a:rPr>
              <a:t> </a:t>
            </a:r>
            <a:r>
              <a:rPr lang="en-US" sz="2500" dirty="0" err="1" smtClean="0">
                <a:cs typeface="B Yagut" panose="00000400000000000000" pitchFamily="2" charset="-78"/>
              </a:rPr>
              <a:t>از</a:t>
            </a:r>
            <a:r>
              <a:rPr lang="en-US" sz="2500" dirty="0" smtClean="0">
                <a:cs typeface="B Yagut" panose="00000400000000000000" pitchFamily="2" charset="-78"/>
              </a:rPr>
              <a:t> </a:t>
            </a:r>
            <a:r>
              <a:rPr lang="en-US" sz="2500" dirty="0">
                <a:cs typeface="B Yagut" panose="00000400000000000000" pitchFamily="2" charset="-78"/>
              </a:rPr>
              <a:t>این گزینه برای نمایش </a:t>
            </a:r>
            <a:r>
              <a:rPr lang="en-US" sz="2500" dirty="0" err="1">
                <a:cs typeface="B Yagut" panose="00000400000000000000" pitchFamily="2" charset="-78"/>
              </a:rPr>
              <a:t>یا</a:t>
            </a:r>
            <a:r>
              <a:rPr lang="en-US" sz="2500" dirty="0">
                <a:cs typeface="B Yagut" panose="00000400000000000000" pitchFamily="2" charset="-78"/>
              </a:rPr>
              <a:t> عدم نمایش </a:t>
            </a:r>
            <a:r>
              <a:rPr lang="en-US" sz="2500" dirty="0" err="1">
                <a:cs typeface="B Yagut" panose="00000400000000000000" pitchFamily="2" charset="-78"/>
              </a:rPr>
              <a:t>عنوان</a:t>
            </a:r>
            <a:r>
              <a:rPr lang="en-US" sz="2500" dirty="0">
                <a:cs typeface="B Yagut" panose="00000400000000000000" pitchFamily="2" charset="-78"/>
              </a:rPr>
              <a:t> </a:t>
            </a:r>
            <a:r>
              <a:rPr lang="en-US" sz="2500" dirty="0" err="1" smtClean="0">
                <a:cs typeface="B Yagut" panose="00000400000000000000" pitchFamily="2" charset="-78"/>
              </a:rPr>
              <a:t>نمودار</a:t>
            </a:r>
            <a:r>
              <a:rPr lang="en-US" sz="2500" dirty="0" smtClean="0">
                <a:cs typeface="B Yagut" panose="00000400000000000000" pitchFamily="2" charset="-78"/>
              </a:rPr>
              <a:t> </a:t>
            </a:r>
            <a:r>
              <a:rPr lang="en-US" sz="2500" dirty="0">
                <a:cs typeface="B Yagut" panose="00000400000000000000" pitchFamily="2" charset="-78"/>
              </a:rPr>
              <a:t>استفاده میشه</a:t>
            </a:r>
            <a:r>
              <a:rPr lang="en-US" sz="2500" dirty="0" smtClean="0">
                <a:cs typeface="B Yagut" panose="00000400000000000000" pitchFamily="2" charset="-78"/>
              </a:rPr>
              <a:t>.</a:t>
            </a:r>
            <a:endParaRPr lang="fa-IR" sz="2500" dirty="0" smtClean="0">
              <a:cs typeface="B Yagut" panose="00000400000000000000" pitchFamily="2" charset="-78"/>
            </a:endParaRPr>
          </a:p>
          <a:p>
            <a:pPr algn="justLow"/>
            <a:endParaRPr lang="en-US" sz="2500" dirty="0">
              <a:cs typeface="B Yagut" panose="00000400000000000000" pitchFamily="2" charset="-78"/>
            </a:endParaRPr>
          </a:p>
          <a:p>
            <a:pPr algn="justLow"/>
            <a:r>
              <a:rPr lang="en-US" sz="2500" dirty="0" smtClean="0">
                <a:cs typeface="B Yagut" panose="00000400000000000000" pitchFamily="2" charset="-78"/>
              </a:rPr>
              <a:t>Data </a:t>
            </a:r>
            <a:r>
              <a:rPr lang="en-US" sz="2500" dirty="0">
                <a:cs typeface="B Yagut" panose="00000400000000000000" pitchFamily="2" charset="-78"/>
              </a:rPr>
              <a:t>Labels: </a:t>
            </a:r>
            <a:r>
              <a:rPr lang="fa-IR" sz="2500" dirty="0" smtClean="0">
                <a:cs typeface="B Yagut" panose="00000400000000000000" pitchFamily="2" charset="-78"/>
              </a:rPr>
              <a:t> </a:t>
            </a:r>
            <a:r>
              <a:rPr lang="en-US" sz="2500" dirty="0" err="1" smtClean="0">
                <a:cs typeface="B Yagut" panose="00000400000000000000" pitchFamily="2" charset="-78"/>
              </a:rPr>
              <a:t>با</a:t>
            </a:r>
            <a:r>
              <a:rPr lang="en-US" sz="2500" dirty="0" smtClean="0">
                <a:cs typeface="B Yagut" panose="00000400000000000000" pitchFamily="2" charset="-78"/>
              </a:rPr>
              <a:t> </a:t>
            </a:r>
            <a:r>
              <a:rPr lang="en-US" sz="2500" dirty="0">
                <a:cs typeface="B Yagut" panose="00000400000000000000" pitchFamily="2" charset="-78"/>
              </a:rPr>
              <a:t>استفاده </a:t>
            </a:r>
            <a:r>
              <a:rPr lang="en-US" sz="2500" dirty="0" err="1">
                <a:cs typeface="B Yagut" panose="00000400000000000000" pitchFamily="2" charset="-78"/>
              </a:rPr>
              <a:t>از</a:t>
            </a:r>
            <a:r>
              <a:rPr lang="en-US" sz="2500" dirty="0">
                <a:cs typeface="B Yagut" panose="00000400000000000000" pitchFamily="2" charset="-78"/>
              </a:rPr>
              <a:t> این گزینه میتونیم مقادیر عددی هر نقطه </a:t>
            </a:r>
            <a:r>
              <a:rPr lang="en-US" sz="2500" dirty="0" err="1">
                <a:cs typeface="B Yagut" panose="00000400000000000000" pitchFamily="2" charset="-78"/>
              </a:rPr>
              <a:t>از</a:t>
            </a:r>
            <a:r>
              <a:rPr lang="en-US" sz="2500" dirty="0">
                <a:cs typeface="B Yagut" panose="00000400000000000000" pitchFamily="2" charset="-78"/>
              </a:rPr>
              <a:t> </a:t>
            </a:r>
            <a:r>
              <a:rPr lang="en-US" sz="2500" dirty="0" err="1">
                <a:cs typeface="B Yagut" panose="00000400000000000000" pitchFamily="2" charset="-78"/>
              </a:rPr>
              <a:t>نمودار</a:t>
            </a:r>
            <a:r>
              <a:rPr lang="en-US" sz="2500" dirty="0">
                <a:cs typeface="B Yagut" panose="00000400000000000000" pitchFamily="2" charset="-78"/>
              </a:rPr>
              <a:t> </a:t>
            </a:r>
            <a:r>
              <a:rPr lang="en-US" sz="2500" dirty="0" smtClean="0">
                <a:cs typeface="B Yagut" panose="00000400000000000000" pitchFamily="2" charset="-78"/>
              </a:rPr>
              <a:t>ر</a:t>
            </a:r>
            <a:r>
              <a:rPr lang="fa-IR" sz="2500" dirty="0" smtClean="0">
                <a:cs typeface="B Yagut" panose="00000400000000000000" pitchFamily="2" charset="-78"/>
              </a:rPr>
              <a:t>ا</a:t>
            </a:r>
            <a:r>
              <a:rPr lang="en-US" sz="2500" dirty="0" smtClean="0">
                <a:cs typeface="B Yagut" panose="00000400000000000000" pitchFamily="2" charset="-78"/>
              </a:rPr>
              <a:t> </a:t>
            </a:r>
            <a:r>
              <a:rPr lang="en-US" sz="2500" dirty="0" err="1">
                <a:cs typeface="B Yagut" panose="00000400000000000000" pitchFamily="2" charset="-78"/>
              </a:rPr>
              <a:t>روی</a:t>
            </a:r>
            <a:r>
              <a:rPr lang="en-US" sz="2500" dirty="0">
                <a:cs typeface="B Yagut" panose="00000400000000000000" pitchFamily="2" charset="-78"/>
              </a:rPr>
              <a:t> </a:t>
            </a:r>
            <a:r>
              <a:rPr lang="en-US" sz="2500" dirty="0" err="1">
                <a:cs typeface="B Yagut" panose="00000400000000000000" pitchFamily="2" charset="-78"/>
              </a:rPr>
              <a:t>نمودار</a:t>
            </a:r>
            <a:r>
              <a:rPr lang="en-US" sz="2500" dirty="0">
                <a:cs typeface="B Yagut" panose="00000400000000000000" pitchFamily="2" charset="-78"/>
              </a:rPr>
              <a:t> </a:t>
            </a:r>
            <a:r>
              <a:rPr lang="en-US" sz="2500" dirty="0" err="1" smtClean="0">
                <a:cs typeface="B Yagut" panose="00000400000000000000" pitchFamily="2" charset="-78"/>
              </a:rPr>
              <a:t>نش</a:t>
            </a:r>
            <a:r>
              <a:rPr lang="fa-IR" sz="2500" dirty="0" smtClean="0">
                <a:cs typeface="B Yagut" panose="00000400000000000000" pitchFamily="2" charset="-78"/>
              </a:rPr>
              <a:t>ا</a:t>
            </a:r>
            <a:r>
              <a:rPr lang="en-US" sz="2500" dirty="0" smtClean="0">
                <a:cs typeface="B Yagut" panose="00000400000000000000" pitchFamily="2" charset="-78"/>
              </a:rPr>
              <a:t>ن </a:t>
            </a:r>
            <a:r>
              <a:rPr lang="en-US" sz="2500" dirty="0" err="1" smtClean="0">
                <a:cs typeface="B Yagut" panose="00000400000000000000" pitchFamily="2" charset="-78"/>
              </a:rPr>
              <a:t>بد</a:t>
            </a:r>
            <a:r>
              <a:rPr lang="fa-IR" sz="2500" dirty="0" smtClean="0">
                <a:cs typeface="B Yagut" panose="00000400000000000000" pitchFamily="2" charset="-78"/>
              </a:rPr>
              <a:t>ه</a:t>
            </a:r>
            <a:r>
              <a:rPr lang="en-US" sz="2500" dirty="0" err="1" smtClean="0">
                <a:cs typeface="B Yagut" panose="00000400000000000000" pitchFamily="2" charset="-78"/>
              </a:rPr>
              <a:t>یم</a:t>
            </a:r>
            <a:r>
              <a:rPr lang="en-US" sz="2500" dirty="0" smtClean="0">
                <a:cs typeface="B Yagut" panose="00000400000000000000" pitchFamily="2" charset="-78"/>
              </a:rPr>
              <a:t>.</a:t>
            </a:r>
            <a:endParaRPr lang="en-US" sz="2500" dirty="0">
              <a:cs typeface="B Yagut"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6116" y="5852550"/>
            <a:ext cx="609600" cy="609600"/>
          </a:xfrm>
          <a:prstGeom prst="rect">
            <a:avLst/>
          </a:prstGeom>
        </p:spPr>
      </p:pic>
    </p:spTree>
    <p:extLst>
      <p:ext uri="{BB962C8B-B14F-4D97-AF65-F5344CB8AC3E}">
        <p14:creationId xmlns:p14="http://schemas.microsoft.com/office/powerpoint/2010/main" val="2920556468"/>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1844" y="399205"/>
            <a:ext cx="3545983" cy="523220"/>
          </a:xfrm>
          <a:prstGeom prst="rect">
            <a:avLst/>
          </a:prstGeom>
        </p:spPr>
        <p:txBody>
          <a:bodyPr wrap="square">
            <a:spAutoFit/>
          </a:bodyPr>
          <a:lstStyle/>
          <a:p>
            <a:pPr algn="just"/>
            <a:r>
              <a:rPr lang="en-US" sz="2800" b="1" dirty="0">
                <a:solidFill>
                  <a:srgbClr val="28323F"/>
                </a:solidFill>
                <a:latin typeface="DroidNaskh"/>
              </a:rPr>
              <a:t>Add Chart Element</a:t>
            </a:r>
            <a:r>
              <a:rPr lang="en-US" sz="2800" b="1" dirty="0" smtClean="0">
                <a:solidFill>
                  <a:srgbClr val="28323F"/>
                </a:solidFill>
                <a:latin typeface="DroidNaskh"/>
              </a:rPr>
              <a:t>:</a:t>
            </a:r>
            <a:endParaRPr lang="en-US" sz="2800" dirty="0">
              <a:solidFill>
                <a:srgbClr val="28323F"/>
              </a:solidFill>
              <a:latin typeface="DroidNaskh"/>
            </a:endParaRPr>
          </a:p>
        </p:txBody>
      </p:sp>
      <p:pic>
        <p:nvPicPr>
          <p:cNvPr id="4" name="Picture 3"/>
          <p:cNvPicPr>
            <a:picLocks noChangeAspect="1"/>
          </p:cNvPicPr>
          <p:nvPr/>
        </p:nvPicPr>
        <p:blipFill>
          <a:blip r:embed="rId4"/>
          <a:stretch>
            <a:fillRect/>
          </a:stretch>
        </p:blipFill>
        <p:spPr>
          <a:xfrm>
            <a:off x="1716444" y="940537"/>
            <a:ext cx="2482068" cy="5596510"/>
          </a:xfrm>
          <a:prstGeom prst="rect">
            <a:avLst/>
          </a:prstGeom>
        </p:spPr>
      </p:pic>
      <p:sp>
        <p:nvSpPr>
          <p:cNvPr id="8" name="Rectangle 7"/>
          <p:cNvSpPr/>
          <p:nvPr/>
        </p:nvSpPr>
        <p:spPr>
          <a:xfrm>
            <a:off x="4717143" y="417317"/>
            <a:ext cx="7199085" cy="3939540"/>
          </a:xfrm>
          <a:prstGeom prst="rect">
            <a:avLst/>
          </a:prstGeom>
        </p:spPr>
        <p:txBody>
          <a:bodyPr wrap="square">
            <a:spAutoFit/>
          </a:bodyPr>
          <a:lstStyle/>
          <a:p>
            <a:pPr algn="justLow"/>
            <a:r>
              <a:rPr lang="en-US" sz="2500" dirty="0" smtClean="0">
                <a:cs typeface="B Yagut" panose="00000400000000000000" pitchFamily="2" charset="-78"/>
              </a:rPr>
              <a:t>Data </a:t>
            </a:r>
            <a:r>
              <a:rPr lang="en-US" sz="2500" dirty="0">
                <a:cs typeface="B Yagut" panose="00000400000000000000" pitchFamily="2" charset="-78"/>
              </a:rPr>
              <a:t>Table: </a:t>
            </a:r>
            <a:r>
              <a:rPr lang="en-US" sz="2500" dirty="0" err="1">
                <a:cs typeface="B Yagut" panose="00000400000000000000" pitchFamily="2" charset="-78"/>
              </a:rPr>
              <a:t>از</a:t>
            </a:r>
            <a:r>
              <a:rPr lang="en-US" sz="2500" dirty="0">
                <a:cs typeface="B Yagut" panose="00000400000000000000" pitchFamily="2" charset="-78"/>
              </a:rPr>
              <a:t> این گزینه برای نمایش </a:t>
            </a:r>
            <a:r>
              <a:rPr lang="en-US" sz="2500" dirty="0" err="1">
                <a:cs typeface="B Yagut" panose="00000400000000000000" pitchFamily="2" charset="-78"/>
              </a:rPr>
              <a:t>جدولی</a:t>
            </a:r>
            <a:r>
              <a:rPr lang="en-US" sz="2500" dirty="0">
                <a:cs typeface="B Yagut" panose="00000400000000000000" pitchFamily="2" charset="-78"/>
              </a:rPr>
              <a:t> </a:t>
            </a:r>
            <a:r>
              <a:rPr lang="en-US" sz="2500" dirty="0" err="1">
                <a:cs typeface="B Yagut" panose="00000400000000000000" pitchFamily="2" charset="-78"/>
              </a:rPr>
              <a:t>داده</a:t>
            </a:r>
            <a:r>
              <a:rPr lang="en-US" sz="2500" dirty="0">
                <a:cs typeface="B Yagut" panose="00000400000000000000" pitchFamily="2" charset="-78"/>
              </a:rPr>
              <a:t> </a:t>
            </a:r>
            <a:r>
              <a:rPr lang="en-US" sz="2500" dirty="0" err="1">
                <a:cs typeface="B Yagut" panose="00000400000000000000" pitchFamily="2" charset="-78"/>
              </a:rPr>
              <a:t>های</a:t>
            </a:r>
            <a:r>
              <a:rPr lang="en-US" sz="2500" dirty="0">
                <a:cs typeface="B Yagut" panose="00000400000000000000" pitchFamily="2" charset="-78"/>
              </a:rPr>
              <a:t> نمودار </a:t>
            </a:r>
            <a:r>
              <a:rPr lang="en-US" sz="2500" dirty="0" err="1">
                <a:cs typeface="B Yagut" panose="00000400000000000000" pitchFamily="2" charset="-78"/>
              </a:rPr>
              <a:t>در</a:t>
            </a:r>
            <a:r>
              <a:rPr lang="en-US" sz="2500" dirty="0">
                <a:cs typeface="B Yagut" panose="00000400000000000000" pitchFamily="2" charset="-78"/>
              </a:rPr>
              <a:t> </a:t>
            </a:r>
            <a:r>
              <a:rPr lang="en-US" sz="2500" dirty="0" err="1">
                <a:cs typeface="B Yagut" panose="00000400000000000000" pitchFamily="2" charset="-78"/>
              </a:rPr>
              <a:t>پایین</a:t>
            </a:r>
            <a:r>
              <a:rPr lang="en-US" sz="2500" dirty="0">
                <a:cs typeface="B Yagut" panose="00000400000000000000" pitchFamily="2" charset="-78"/>
              </a:rPr>
              <a:t> نمودار </a:t>
            </a:r>
            <a:r>
              <a:rPr lang="en-US" sz="2500" dirty="0" err="1">
                <a:cs typeface="B Yagut" panose="00000400000000000000" pitchFamily="2" charset="-78"/>
              </a:rPr>
              <a:t>استفاده</a:t>
            </a:r>
            <a:r>
              <a:rPr lang="en-US" sz="2500" dirty="0">
                <a:cs typeface="B Yagut" panose="00000400000000000000" pitchFamily="2" charset="-78"/>
              </a:rPr>
              <a:t> </a:t>
            </a:r>
            <a:r>
              <a:rPr lang="en-US" sz="2500" dirty="0" err="1" smtClean="0">
                <a:cs typeface="B Yagut" panose="00000400000000000000" pitchFamily="2" charset="-78"/>
              </a:rPr>
              <a:t>می</a:t>
            </a:r>
            <a:r>
              <a:rPr lang="fa-IR" sz="2500" dirty="0" smtClean="0">
                <a:cs typeface="B Yagut" panose="00000400000000000000" pitchFamily="2" charset="-78"/>
              </a:rPr>
              <a:t> </a:t>
            </a:r>
            <a:r>
              <a:rPr lang="en-US" sz="2500" dirty="0" smtClean="0">
                <a:cs typeface="B Yagut" panose="00000400000000000000" pitchFamily="2" charset="-78"/>
              </a:rPr>
              <a:t>ش</a:t>
            </a:r>
            <a:r>
              <a:rPr lang="fa-IR" sz="2500" dirty="0" smtClean="0">
                <a:cs typeface="B Yagut" panose="00000400000000000000" pitchFamily="2" charset="-78"/>
              </a:rPr>
              <a:t>ود.</a:t>
            </a:r>
            <a:endParaRPr lang="en-US" sz="2500" dirty="0">
              <a:cs typeface="B Yagut" panose="00000400000000000000" pitchFamily="2" charset="-78"/>
            </a:endParaRPr>
          </a:p>
          <a:p>
            <a:pPr algn="justLow"/>
            <a:r>
              <a:rPr lang="en-US" sz="2500" dirty="0" smtClean="0">
                <a:cs typeface="B Yagut" panose="00000400000000000000" pitchFamily="2" charset="-78"/>
              </a:rPr>
              <a:t>Error </a:t>
            </a:r>
            <a:r>
              <a:rPr lang="en-US" sz="2500" dirty="0">
                <a:cs typeface="B Yagut" panose="00000400000000000000" pitchFamily="2" charset="-78"/>
              </a:rPr>
              <a:t>Bars: این گزینه برای </a:t>
            </a:r>
            <a:r>
              <a:rPr lang="en-US" sz="2500" dirty="0" err="1">
                <a:cs typeface="B Yagut" panose="00000400000000000000" pitchFamily="2" charset="-78"/>
              </a:rPr>
              <a:t>رسم</a:t>
            </a:r>
            <a:r>
              <a:rPr lang="en-US" sz="2500" dirty="0">
                <a:cs typeface="B Yagut" panose="00000400000000000000" pitchFamily="2" charset="-78"/>
              </a:rPr>
              <a:t> </a:t>
            </a:r>
            <a:r>
              <a:rPr lang="en-US" sz="2500" dirty="0" err="1">
                <a:cs typeface="B Yagut" panose="00000400000000000000" pitchFamily="2" charset="-78"/>
              </a:rPr>
              <a:t>میله</a:t>
            </a:r>
            <a:r>
              <a:rPr lang="en-US" sz="2500" dirty="0">
                <a:cs typeface="B Yagut" panose="00000400000000000000" pitchFamily="2" charset="-78"/>
              </a:rPr>
              <a:t> </a:t>
            </a:r>
            <a:r>
              <a:rPr lang="en-US" sz="2500" dirty="0" err="1">
                <a:cs typeface="B Yagut" panose="00000400000000000000" pitchFamily="2" charset="-78"/>
              </a:rPr>
              <a:t>های</a:t>
            </a:r>
            <a:r>
              <a:rPr lang="en-US" sz="2500" dirty="0">
                <a:cs typeface="B Yagut" panose="00000400000000000000" pitchFamily="2" charset="-78"/>
              </a:rPr>
              <a:t> </a:t>
            </a:r>
            <a:r>
              <a:rPr lang="en-US" sz="2500" dirty="0" err="1">
                <a:cs typeface="B Yagut" panose="00000400000000000000" pitchFamily="2" charset="-78"/>
              </a:rPr>
              <a:t>خطا</a:t>
            </a:r>
            <a:r>
              <a:rPr lang="en-US" sz="2500" dirty="0">
                <a:cs typeface="B Yagut" panose="00000400000000000000" pitchFamily="2" charset="-78"/>
              </a:rPr>
              <a:t> </a:t>
            </a:r>
            <a:r>
              <a:rPr lang="en-US" sz="2500" dirty="0" err="1">
                <a:cs typeface="B Yagut" panose="00000400000000000000" pitchFamily="2" charset="-78"/>
              </a:rPr>
              <a:t>که</a:t>
            </a:r>
            <a:r>
              <a:rPr lang="en-US" sz="2500" dirty="0">
                <a:cs typeface="B Yagut" panose="00000400000000000000" pitchFamily="2" charset="-78"/>
              </a:rPr>
              <a:t> </a:t>
            </a:r>
            <a:r>
              <a:rPr lang="en-US" sz="2500" dirty="0" err="1">
                <a:cs typeface="B Yagut" panose="00000400000000000000" pitchFamily="2" charset="-78"/>
              </a:rPr>
              <a:t>کاربردی</a:t>
            </a:r>
            <a:r>
              <a:rPr lang="en-US" sz="2500" dirty="0">
                <a:cs typeface="B Yagut" panose="00000400000000000000" pitchFamily="2" charset="-78"/>
              </a:rPr>
              <a:t> </a:t>
            </a:r>
            <a:r>
              <a:rPr lang="en-US" sz="2500" dirty="0" err="1">
                <a:cs typeface="B Yagut" panose="00000400000000000000" pitchFamily="2" charset="-78"/>
              </a:rPr>
              <a:t>آماری</a:t>
            </a:r>
            <a:r>
              <a:rPr lang="en-US" sz="2500" dirty="0">
                <a:cs typeface="B Yagut" panose="00000400000000000000" pitchFamily="2" charset="-78"/>
              </a:rPr>
              <a:t> </a:t>
            </a:r>
            <a:r>
              <a:rPr lang="en-US" sz="2500" dirty="0" err="1">
                <a:cs typeface="B Yagut" panose="00000400000000000000" pitchFamily="2" charset="-78"/>
              </a:rPr>
              <a:t>داره</a:t>
            </a:r>
            <a:r>
              <a:rPr lang="en-US" sz="2500" dirty="0">
                <a:cs typeface="B Yagut" panose="00000400000000000000" pitchFamily="2" charset="-78"/>
              </a:rPr>
              <a:t> </a:t>
            </a:r>
            <a:r>
              <a:rPr lang="en-US" sz="2500" dirty="0" err="1">
                <a:cs typeface="B Yagut" panose="00000400000000000000" pitchFamily="2" charset="-78"/>
              </a:rPr>
              <a:t>استفاده</a:t>
            </a:r>
            <a:r>
              <a:rPr lang="en-US" sz="2500" dirty="0">
                <a:cs typeface="B Yagut" panose="00000400000000000000" pitchFamily="2" charset="-78"/>
              </a:rPr>
              <a:t> </a:t>
            </a:r>
            <a:r>
              <a:rPr lang="en-US" sz="2500" dirty="0" err="1" smtClean="0">
                <a:cs typeface="B Yagut" panose="00000400000000000000" pitchFamily="2" charset="-78"/>
              </a:rPr>
              <a:t>می</a:t>
            </a:r>
            <a:r>
              <a:rPr lang="fa-IR" sz="2500" dirty="0" smtClean="0">
                <a:cs typeface="B Yagut" panose="00000400000000000000" pitchFamily="2" charset="-78"/>
              </a:rPr>
              <a:t> </a:t>
            </a:r>
            <a:r>
              <a:rPr lang="en-US" sz="2500" dirty="0" smtClean="0">
                <a:cs typeface="B Yagut" panose="00000400000000000000" pitchFamily="2" charset="-78"/>
              </a:rPr>
              <a:t>ش</a:t>
            </a:r>
            <a:r>
              <a:rPr lang="fa-IR" sz="2500" dirty="0" smtClean="0">
                <a:cs typeface="B Yagut" panose="00000400000000000000" pitchFamily="2" charset="-78"/>
              </a:rPr>
              <a:t>ود</a:t>
            </a:r>
            <a:r>
              <a:rPr lang="en-US" sz="2500" dirty="0" smtClean="0">
                <a:cs typeface="B Yagut" panose="00000400000000000000" pitchFamily="2" charset="-78"/>
              </a:rPr>
              <a:t>.</a:t>
            </a:r>
            <a:endParaRPr lang="en-US" sz="2500" dirty="0">
              <a:cs typeface="B Yagut" panose="00000400000000000000" pitchFamily="2" charset="-78"/>
            </a:endParaRPr>
          </a:p>
          <a:p>
            <a:pPr algn="justLow"/>
            <a:r>
              <a:rPr lang="en-US" sz="2500" dirty="0" smtClean="0">
                <a:cs typeface="B Yagut" panose="00000400000000000000" pitchFamily="2" charset="-78"/>
              </a:rPr>
              <a:t>Gridlines</a:t>
            </a:r>
            <a:r>
              <a:rPr lang="en-US" sz="2500" dirty="0">
                <a:cs typeface="B Yagut" panose="00000400000000000000" pitchFamily="2" charset="-78"/>
              </a:rPr>
              <a:t>: این گزینه برای </a:t>
            </a:r>
            <a:r>
              <a:rPr lang="en-US" sz="2500" dirty="0" err="1">
                <a:cs typeface="B Yagut" panose="00000400000000000000" pitchFamily="2" charset="-78"/>
              </a:rPr>
              <a:t>ترسیم</a:t>
            </a:r>
            <a:r>
              <a:rPr lang="en-US" sz="2500" dirty="0">
                <a:cs typeface="B Yagut" panose="00000400000000000000" pitchFamily="2" charset="-78"/>
              </a:rPr>
              <a:t> </a:t>
            </a:r>
            <a:r>
              <a:rPr lang="en-US" sz="2500" dirty="0" err="1">
                <a:cs typeface="B Yagut" panose="00000400000000000000" pitchFamily="2" charset="-78"/>
              </a:rPr>
              <a:t>خطوط</a:t>
            </a:r>
            <a:r>
              <a:rPr lang="en-US" sz="2500" dirty="0">
                <a:cs typeface="B Yagut" panose="00000400000000000000" pitchFamily="2" charset="-78"/>
              </a:rPr>
              <a:t> </a:t>
            </a:r>
            <a:r>
              <a:rPr lang="en-US" sz="2500" dirty="0" err="1">
                <a:cs typeface="B Yagut" panose="00000400000000000000" pitchFamily="2" charset="-78"/>
              </a:rPr>
              <a:t>راهنما</a:t>
            </a:r>
            <a:r>
              <a:rPr lang="en-US" sz="2500" dirty="0">
                <a:cs typeface="B Yagut" panose="00000400000000000000" pitchFamily="2" charset="-78"/>
              </a:rPr>
              <a:t> </a:t>
            </a:r>
            <a:r>
              <a:rPr lang="en-US" sz="2500" dirty="0" err="1">
                <a:cs typeface="B Yagut" panose="00000400000000000000" pitchFamily="2" charset="-78"/>
              </a:rPr>
              <a:t>در</a:t>
            </a:r>
            <a:r>
              <a:rPr lang="en-US" sz="2500" dirty="0">
                <a:cs typeface="B Yagut" panose="00000400000000000000" pitchFamily="2" charset="-78"/>
              </a:rPr>
              <a:t> </a:t>
            </a:r>
            <a:r>
              <a:rPr lang="en-US" sz="2500" dirty="0" err="1">
                <a:cs typeface="B Yagut" panose="00000400000000000000" pitchFamily="2" charset="-78"/>
              </a:rPr>
              <a:t>پس</a:t>
            </a:r>
            <a:r>
              <a:rPr lang="en-US" sz="2500" dirty="0">
                <a:cs typeface="B Yagut" panose="00000400000000000000" pitchFamily="2" charset="-78"/>
              </a:rPr>
              <a:t> </a:t>
            </a:r>
            <a:r>
              <a:rPr lang="en-US" sz="2500" dirty="0" err="1">
                <a:cs typeface="B Yagut" panose="00000400000000000000" pitchFamily="2" charset="-78"/>
              </a:rPr>
              <a:t>زمینه</a:t>
            </a:r>
            <a:r>
              <a:rPr lang="en-US" sz="2500" dirty="0">
                <a:cs typeface="B Yagut" panose="00000400000000000000" pitchFamily="2" charset="-78"/>
              </a:rPr>
              <a:t> نمودار </a:t>
            </a:r>
            <a:r>
              <a:rPr lang="en-US" sz="2500" dirty="0" err="1">
                <a:cs typeface="B Yagut" panose="00000400000000000000" pitchFamily="2" charset="-78"/>
              </a:rPr>
              <a:t>استفاده</a:t>
            </a:r>
            <a:r>
              <a:rPr lang="en-US" sz="2500" dirty="0">
                <a:cs typeface="B Yagut" panose="00000400000000000000" pitchFamily="2" charset="-78"/>
              </a:rPr>
              <a:t> </a:t>
            </a:r>
            <a:r>
              <a:rPr lang="en-US" sz="2500" dirty="0" err="1" smtClean="0">
                <a:cs typeface="B Yagut" panose="00000400000000000000" pitchFamily="2" charset="-78"/>
              </a:rPr>
              <a:t>می</a:t>
            </a:r>
            <a:r>
              <a:rPr lang="fa-IR" sz="2500" dirty="0" smtClean="0">
                <a:cs typeface="B Yagut" panose="00000400000000000000" pitchFamily="2" charset="-78"/>
              </a:rPr>
              <a:t> </a:t>
            </a:r>
            <a:r>
              <a:rPr lang="en-US" sz="2500" dirty="0" smtClean="0">
                <a:cs typeface="B Yagut" panose="00000400000000000000" pitchFamily="2" charset="-78"/>
              </a:rPr>
              <a:t>ش</a:t>
            </a:r>
            <a:r>
              <a:rPr lang="fa-IR" sz="2500" dirty="0" smtClean="0">
                <a:cs typeface="B Yagut" panose="00000400000000000000" pitchFamily="2" charset="-78"/>
              </a:rPr>
              <a:t>ود</a:t>
            </a:r>
            <a:r>
              <a:rPr lang="en-US" sz="2500" dirty="0" smtClean="0">
                <a:cs typeface="B Yagut" panose="00000400000000000000" pitchFamily="2" charset="-78"/>
              </a:rPr>
              <a:t>.</a:t>
            </a:r>
            <a:endParaRPr lang="en-US" sz="2500" dirty="0">
              <a:cs typeface="B Yagut" panose="00000400000000000000" pitchFamily="2" charset="-78"/>
            </a:endParaRPr>
          </a:p>
          <a:p>
            <a:pPr algn="justLow"/>
            <a:r>
              <a:rPr lang="en-US" sz="2500" dirty="0" smtClean="0">
                <a:cs typeface="B Yagut" panose="00000400000000000000" pitchFamily="2" charset="-78"/>
              </a:rPr>
              <a:t>Legend</a:t>
            </a:r>
            <a:r>
              <a:rPr lang="en-US" sz="2500" dirty="0">
                <a:cs typeface="B Yagut" panose="00000400000000000000" pitchFamily="2" charset="-78"/>
              </a:rPr>
              <a:t>: </a:t>
            </a:r>
            <a:r>
              <a:rPr lang="en-US" sz="2500" dirty="0" err="1">
                <a:cs typeface="B Yagut" panose="00000400000000000000" pitchFamily="2" charset="-78"/>
              </a:rPr>
              <a:t>از</a:t>
            </a:r>
            <a:r>
              <a:rPr lang="en-US" sz="2500" dirty="0">
                <a:cs typeface="B Yagut" panose="00000400000000000000" pitchFamily="2" charset="-78"/>
              </a:rPr>
              <a:t> این گزینه برای </a:t>
            </a:r>
            <a:r>
              <a:rPr lang="en-US" sz="2500" dirty="0" err="1">
                <a:cs typeface="B Yagut" panose="00000400000000000000" pitchFamily="2" charset="-78"/>
              </a:rPr>
              <a:t>رسم</a:t>
            </a:r>
            <a:r>
              <a:rPr lang="en-US" sz="2500" dirty="0">
                <a:cs typeface="B Yagut" panose="00000400000000000000" pitchFamily="2" charset="-78"/>
              </a:rPr>
              <a:t> </a:t>
            </a:r>
            <a:r>
              <a:rPr lang="en-US" sz="2500" dirty="0" err="1">
                <a:cs typeface="B Yagut" panose="00000400000000000000" pitchFamily="2" charset="-78"/>
              </a:rPr>
              <a:t>جدول</a:t>
            </a:r>
            <a:r>
              <a:rPr lang="en-US" sz="2500" dirty="0">
                <a:cs typeface="B Yagut" panose="00000400000000000000" pitchFamily="2" charset="-78"/>
              </a:rPr>
              <a:t> </a:t>
            </a:r>
            <a:r>
              <a:rPr lang="en-US" sz="2500" dirty="0" err="1">
                <a:cs typeface="B Yagut" panose="00000400000000000000" pitchFamily="2" charset="-78"/>
              </a:rPr>
              <a:t>اطلاعات</a:t>
            </a:r>
            <a:r>
              <a:rPr lang="en-US" sz="2500" dirty="0">
                <a:cs typeface="B Yagut" panose="00000400000000000000" pitchFamily="2" charset="-78"/>
              </a:rPr>
              <a:t> </a:t>
            </a:r>
            <a:r>
              <a:rPr lang="en-US" sz="2500" dirty="0" err="1">
                <a:cs typeface="B Yagut" panose="00000400000000000000" pitchFamily="2" charset="-78"/>
              </a:rPr>
              <a:t>سری</a:t>
            </a:r>
            <a:r>
              <a:rPr lang="en-US" sz="2500" dirty="0">
                <a:cs typeface="B Yagut" panose="00000400000000000000" pitchFamily="2" charset="-78"/>
              </a:rPr>
              <a:t> </a:t>
            </a:r>
            <a:r>
              <a:rPr lang="en-US" sz="2500" dirty="0" err="1">
                <a:cs typeface="B Yagut" panose="00000400000000000000" pitchFamily="2" charset="-78"/>
              </a:rPr>
              <a:t>های</a:t>
            </a:r>
            <a:r>
              <a:rPr lang="en-US" sz="2500" dirty="0">
                <a:cs typeface="B Yagut" panose="00000400000000000000" pitchFamily="2" charset="-78"/>
              </a:rPr>
              <a:t> نمودار </a:t>
            </a:r>
            <a:r>
              <a:rPr lang="en-US" sz="2500" dirty="0" err="1">
                <a:cs typeface="B Yagut" panose="00000400000000000000" pitchFamily="2" charset="-78"/>
              </a:rPr>
              <a:t>که</a:t>
            </a:r>
            <a:r>
              <a:rPr lang="en-US" sz="2500" dirty="0">
                <a:cs typeface="B Yagut" panose="00000400000000000000" pitchFamily="2" charset="-78"/>
              </a:rPr>
              <a:t> </a:t>
            </a:r>
            <a:r>
              <a:rPr lang="en-US" sz="2500" dirty="0" err="1">
                <a:cs typeface="B Yagut" panose="00000400000000000000" pitchFamily="2" charset="-78"/>
              </a:rPr>
              <a:t>در</a:t>
            </a:r>
            <a:r>
              <a:rPr lang="en-US" sz="2500" dirty="0">
                <a:cs typeface="B Yagut" panose="00000400000000000000" pitchFamily="2" charset="-78"/>
              </a:rPr>
              <a:t> </a:t>
            </a:r>
            <a:r>
              <a:rPr lang="en-US" sz="2500" dirty="0" err="1">
                <a:cs typeface="B Yagut" panose="00000400000000000000" pitchFamily="2" charset="-78"/>
              </a:rPr>
              <a:t>اکسل</a:t>
            </a:r>
            <a:r>
              <a:rPr lang="en-US" sz="2500" dirty="0">
                <a:cs typeface="B Yagut" panose="00000400000000000000" pitchFamily="2" charset="-78"/>
              </a:rPr>
              <a:t> Legend </a:t>
            </a:r>
            <a:r>
              <a:rPr lang="en-US" sz="2500" dirty="0" err="1">
                <a:cs typeface="B Yagut" panose="00000400000000000000" pitchFamily="2" charset="-78"/>
              </a:rPr>
              <a:t>نامیده</a:t>
            </a:r>
            <a:r>
              <a:rPr lang="en-US" sz="2500" dirty="0">
                <a:cs typeface="B Yagut" panose="00000400000000000000" pitchFamily="2" charset="-78"/>
              </a:rPr>
              <a:t> </a:t>
            </a:r>
            <a:r>
              <a:rPr lang="en-US" sz="2500" dirty="0" err="1" smtClean="0">
                <a:cs typeface="B Yagut" panose="00000400000000000000" pitchFamily="2" charset="-78"/>
              </a:rPr>
              <a:t>می</a:t>
            </a:r>
            <a:r>
              <a:rPr lang="fa-IR" sz="2500" dirty="0" smtClean="0">
                <a:cs typeface="B Yagut" panose="00000400000000000000" pitchFamily="2" charset="-78"/>
              </a:rPr>
              <a:t> </a:t>
            </a:r>
            <a:r>
              <a:rPr lang="en-US" sz="2500" dirty="0" smtClean="0">
                <a:cs typeface="B Yagut" panose="00000400000000000000" pitchFamily="2" charset="-78"/>
              </a:rPr>
              <a:t>ش</a:t>
            </a:r>
            <a:r>
              <a:rPr lang="fa-IR" sz="2500" dirty="0" smtClean="0">
                <a:cs typeface="B Yagut" panose="00000400000000000000" pitchFamily="2" charset="-78"/>
              </a:rPr>
              <a:t>ود</a:t>
            </a:r>
            <a:r>
              <a:rPr lang="en-US" sz="2500" dirty="0" smtClean="0">
                <a:cs typeface="B Yagut" panose="00000400000000000000" pitchFamily="2" charset="-78"/>
              </a:rPr>
              <a:t> </a:t>
            </a:r>
            <a:r>
              <a:rPr lang="en-US" sz="2500" dirty="0" err="1">
                <a:cs typeface="B Yagut" panose="00000400000000000000" pitchFamily="2" charset="-78"/>
              </a:rPr>
              <a:t>استفاده</a:t>
            </a:r>
            <a:r>
              <a:rPr lang="en-US" sz="2500" dirty="0">
                <a:cs typeface="B Yagut" panose="00000400000000000000" pitchFamily="2" charset="-78"/>
              </a:rPr>
              <a:t> </a:t>
            </a:r>
            <a:r>
              <a:rPr lang="en-US" sz="2500" dirty="0" err="1" smtClean="0">
                <a:cs typeface="B Yagut" panose="00000400000000000000" pitchFamily="2" charset="-78"/>
              </a:rPr>
              <a:t>می</a:t>
            </a:r>
            <a:r>
              <a:rPr lang="fa-IR" sz="2500" dirty="0" smtClean="0">
                <a:cs typeface="B Yagut" panose="00000400000000000000" pitchFamily="2" charset="-78"/>
              </a:rPr>
              <a:t> </a:t>
            </a:r>
            <a:r>
              <a:rPr lang="en-US" sz="2500" dirty="0" smtClean="0">
                <a:cs typeface="B Yagut" panose="00000400000000000000" pitchFamily="2" charset="-78"/>
              </a:rPr>
              <a:t>ش</a:t>
            </a:r>
            <a:r>
              <a:rPr lang="fa-IR" sz="2500" dirty="0" smtClean="0">
                <a:cs typeface="B Yagut" panose="00000400000000000000" pitchFamily="2" charset="-78"/>
              </a:rPr>
              <a:t>ود</a:t>
            </a:r>
            <a:r>
              <a:rPr lang="en-US" sz="2500" dirty="0" smtClean="0">
                <a:cs typeface="B Yagut" panose="00000400000000000000" pitchFamily="2" charset="-78"/>
              </a:rPr>
              <a:t>. </a:t>
            </a:r>
            <a:r>
              <a:rPr lang="en-US" sz="2500" dirty="0" err="1">
                <a:cs typeface="B Yagut" panose="00000400000000000000" pitchFamily="2" charset="-78"/>
              </a:rPr>
              <a:t>تصویر</a:t>
            </a:r>
            <a:r>
              <a:rPr lang="en-US" sz="2500" dirty="0">
                <a:cs typeface="B Yagut" panose="00000400000000000000" pitchFamily="2" charset="-78"/>
              </a:rPr>
              <a:t> </a:t>
            </a:r>
            <a:r>
              <a:rPr lang="en-US" sz="2500" dirty="0" err="1">
                <a:cs typeface="B Yagut" panose="00000400000000000000" pitchFamily="2" charset="-78"/>
              </a:rPr>
              <a:t>زیر</a:t>
            </a:r>
            <a:r>
              <a:rPr lang="en-US" sz="2500" dirty="0">
                <a:cs typeface="B Yagut" panose="00000400000000000000" pitchFamily="2" charset="-78"/>
              </a:rPr>
              <a:t> Legend </a:t>
            </a:r>
            <a:r>
              <a:rPr lang="en-US" sz="2500" dirty="0" err="1">
                <a:cs typeface="B Yagut" panose="00000400000000000000" pitchFamily="2" charset="-78"/>
              </a:rPr>
              <a:t>یک</a:t>
            </a:r>
            <a:r>
              <a:rPr lang="en-US" sz="2500" dirty="0">
                <a:cs typeface="B Yagut" panose="00000400000000000000" pitchFamily="2" charset="-78"/>
              </a:rPr>
              <a:t> نمودار </a:t>
            </a:r>
            <a:r>
              <a:rPr lang="en-US" sz="2500" dirty="0" err="1">
                <a:cs typeface="B Yagut" panose="00000400000000000000" pitchFamily="2" charset="-78"/>
              </a:rPr>
              <a:t>رو</a:t>
            </a:r>
            <a:r>
              <a:rPr lang="en-US" sz="2500" dirty="0">
                <a:cs typeface="B Yagut" panose="00000400000000000000" pitchFamily="2" charset="-78"/>
              </a:rPr>
              <a:t> </a:t>
            </a:r>
            <a:r>
              <a:rPr lang="en-US" sz="2500" dirty="0" err="1" smtClean="0">
                <a:cs typeface="B Yagut" panose="00000400000000000000" pitchFamily="2" charset="-78"/>
              </a:rPr>
              <a:t>نش</a:t>
            </a:r>
            <a:r>
              <a:rPr lang="fa-IR" sz="2500" dirty="0" smtClean="0">
                <a:cs typeface="B Yagut" panose="00000400000000000000" pitchFamily="2" charset="-78"/>
              </a:rPr>
              <a:t>ا</a:t>
            </a:r>
            <a:r>
              <a:rPr lang="en-US" sz="2500" dirty="0" smtClean="0">
                <a:cs typeface="B Yagut" panose="00000400000000000000" pitchFamily="2" charset="-78"/>
              </a:rPr>
              <a:t>ن </a:t>
            </a:r>
            <a:r>
              <a:rPr lang="en-US" sz="2500" dirty="0" err="1" smtClean="0">
                <a:cs typeface="B Yagut" panose="00000400000000000000" pitchFamily="2" charset="-78"/>
              </a:rPr>
              <a:t>می</a:t>
            </a:r>
            <a:r>
              <a:rPr lang="fa-IR" sz="2500" dirty="0" smtClean="0">
                <a:cs typeface="B Yagut" panose="00000400000000000000" pitchFamily="2" charset="-78"/>
              </a:rPr>
              <a:t> </a:t>
            </a:r>
            <a:r>
              <a:rPr lang="en-US" sz="2500" dirty="0" err="1" smtClean="0">
                <a:cs typeface="B Yagut" panose="00000400000000000000" pitchFamily="2" charset="-78"/>
              </a:rPr>
              <a:t>ده</a:t>
            </a:r>
            <a:r>
              <a:rPr lang="fa-IR" sz="2500" dirty="0" smtClean="0">
                <a:cs typeface="B Yagut" panose="00000400000000000000" pitchFamily="2" charset="-78"/>
              </a:rPr>
              <a:t>د</a:t>
            </a:r>
            <a:r>
              <a:rPr lang="en-US" sz="2500" dirty="0" smtClean="0">
                <a:cs typeface="B Yagut" panose="00000400000000000000" pitchFamily="2" charset="-78"/>
              </a:rPr>
              <a:t> </a:t>
            </a:r>
            <a:r>
              <a:rPr lang="en-US" sz="2500" dirty="0">
                <a:cs typeface="B Yagut" panose="00000400000000000000" pitchFamily="2" charset="-78"/>
              </a:rPr>
              <a:t>:</a:t>
            </a:r>
          </a:p>
          <a:p>
            <a:pPr algn="just"/>
            <a:endParaRPr lang="en-US" sz="2500" dirty="0">
              <a:cs typeface="B Yagut" panose="00000400000000000000" pitchFamily="2" charset="-78"/>
            </a:endParaRPr>
          </a:p>
        </p:txBody>
      </p:sp>
      <p:pic>
        <p:nvPicPr>
          <p:cNvPr id="2" name="Picture 1"/>
          <p:cNvPicPr>
            <a:picLocks noChangeAspect="1"/>
          </p:cNvPicPr>
          <p:nvPr/>
        </p:nvPicPr>
        <p:blipFill rotWithShape="1">
          <a:blip r:embed="rId5"/>
          <a:srcRect t="20543"/>
          <a:stretch/>
        </p:blipFill>
        <p:spPr>
          <a:xfrm>
            <a:off x="4912632" y="3903692"/>
            <a:ext cx="5929540" cy="285270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2724" y="5927447"/>
            <a:ext cx="609600" cy="609600"/>
          </a:xfrm>
          <a:prstGeom prst="rect">
            <a:avLst/>
          </a:prstGeom>
        </p:spPr>
      </p:pic>
    </p:spTree>
    <p:extLst>
      <p:ext uri="{BB962C8B-B14F-4D97-AF65-F5344CB8AC3E}">
        <p14:creationId xmlns:p14="http://schemas.microsoft.com/office/powerpoint/2010/main" val="460611759"/>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1844" y="399205"/>
            <a:ext cx="3545983" cy="523220"/>
          </a:xfrm>
          <a:prstGeom prst="rect">
            <a:avLst/>
          </a:prstGeom>
        </p:spPr>
        <p:txBody>
          <a:bodyPr wrap="square">
            <a:spAutoFit/>
          </a:bodyPr>
          <a:lstStyle/>
          <a:p>
            <a:pPr algn="just"/>
            <a:r>
              <a:rPr lang="en-US" sz="2800" b="1" dirty="0">
                <a:solidFill>
                  <a:srgbClr val="28323F"/>
                </a:solidFill>
                <a:latin typeface="DroidNaskh"/>
              </a:rPr>
              <a:t>Add Chart Element</a:t>
            </a:r>
            <a:r>
              <a:rPr lang="en-US" sz="2800" b="1" dirty="0" smtClean="0">
                <a:solidFill>
                  <a:srgbClr val="28323F"/>
                </a:solidFill>
                <a:latin typeface="DroidNaskh"/>
              </a:rPr>
              <a:t>:</a:t>
            </a:r>
            <a:endParaRPr lang="en-US" sz="2800" dirty="0">
              <a:solidFill>
                <a:srgbClr val="28323F"/>
              </a:solidFill>
              <a:latin typeface="DroidNaskh"/>
            </a:endParaRPr>
          </a:p>
        </p:txBody>
      </p:sp>
      <p:pic>
        <p:nvPicPr>
          <p:cNvPr id="4" name="Picture 3"/>
          <p:cNvPicPr>
            <a:picLocks noChangeAspect="1"/>
          </p:cNvPicPr>
          <p:nvPr/>
        </p:nvPicPr>
        <p:blipFill>
          <a:blip r:embed="rId4"/>
          <a:stretch>
            <a:fillRect/>
          </a:stretch>
        </p:blipFill>
        <p:spPr>
          <a:xfrm>
            <a:off x="1443801" y="940537"/>
            <a:ext cx="2482068" cy="5596510"/>
          </a:xfrm>
          <a:prstGeom prst="rect">
            <a:avLst/>
          </a:prstGeom>
        </p:spPr>
      </p:pic>
      <p:sp>
        <p:nvSpPr>
          <p:cNvPr id="8" name="Rectangle 7"/>
          <p:cNvSpPr/>
          <p:nvPr/>
        </p:nvSpPr>
        <p:spPr>
          <a:xfrm>
            <a:off x="4659086" y="504403"/>
            <a:ext cx="7199085" cy="3939540"/>
          </a:xfrm>
          <a:prstGeom prst="rect">
            <a:avLst/>
          </a:prstGeom>
        </p:spPr>
        <p:txBody>
          <a:bodyPr wrap="square">
            <a:spAutoFit/>
          </a:bodyPr>
          <a:lstStyle/>
          <a:p>
            <a:pPr algn="justLow"/>
            <a:r>
              <a:rPr lang="en-US" sz="2500" dirty="0" smtClean="0">
                <a:cs typeface="B Yagut" panose="00000400000000000000" pitchFamily="2" charset="-78"/>
              </a:rPr>
              <a:t>Lines </a:t>
            </a:r>
            <a:r>
              <a:rPr lang="fa-IR" sz="2500" dirty="0" smtClean="0">
                <a:cs typeface="B Yagut" panose="00000400000000000000" pitchFamily="2" charset="-78"/>
              </a:rPr>
              <a:t> : با انتخاب </a:t>
            </a:r>
            <a:r>
              <a:rPr lang="fa-IR" sz="2500" dirty="0">
                <a:cs typeface="B Yagut" panose="00000400000000000000" pitchFamily="2" charset="-78"/>
              </a:rPr>
              <a:t>این گزینه </a:t>
            </a:r>
            <a:r>
              <a:rPr lang="fa-IR" sz="2500" dirty="0" smtClean="0">
                <a:cs typeface="B Yagut" panose="00000400000000000000" pitchFamily="2" charset="-78"/>
              </a:rPr>
              <a:t>می توانیم </a:t>
            </a:r>
            <a:r>
              <a:rPr lang="fa-IR" sz="2500" dirty="0">
                <a:cs typeface="B Yagut" panose="00000400000000000000" pitchFamily="2" charset="-78"/>
              </a:rPr>
              <a:t>خطوط عمودی </a:t>
            </a:r>
            <a:r>
              <a:rPr lang="fa-IR" sz="2500" dirty="0" smtClean="0">
                <a:cs typeface="B Yagut" panose="00000400000000000000" pitchFamily="2" charset="-78"/>
              </a:rPr>
              <a:t>را </a:t>
            </a:r>
            <a:r>
              <a:rPr lang="fa-IR" sz="2500" dirty="0">
                <a:cs typeface="B Yagut" panose="00000400000000000000" pitchFamily="2" charset="-78"/>
              </a:rPr>
              <a:t>از نقاط مختلف نمودار به محور افقی رسم کنیم.</a:t>
            </a:r>
          </a:p>
          <a:p>
            <a:pPr algn="justLow"/>
            <a:endParaRPr lang="fa-IR" sz="2500" dirty="0">
              <a:cs typeface="B Yagut" panose="00000400000000000000" pitchFamily="2" charset="-78"/>
            </a:endParaRPr>
          </a:p>
          <a:p>
            <a:pPr algn="justLow"/>
            <a:r>
              <a:rPr lang="en-US" sz="2500" dirty="0" err="1" smtClean="0">
                <a:cs typeface="B Yagut" panose="00000400000000000000" pitchFamily="2" charset="-78"/>
              </a:rPr>
              <a:t>Trendline</a:t>
            </a:r>
            <a:r>
              <a:rPr lang="en-US" sz="2500" dirty="0" smtClean="0">
                <a:cs typeface="B Yagut" panose="00000400000000000000" pitchFamily="2" charset="-78"/>
              </a:rPr>
              <a:t> </a:t>
            </a:r>
            <a:r>
              <a:rPr lang="fa-IR" sz="2500" dirty="0" smtClean="0">
                <a:cs typeface="B Yagut" panose="00000400000000000000" pitchFamily="2" charset="-78"/>
              </a:rPr>
              <a:t> : از </a:t>
            </a:r>
            <a:r>
              <a:rPr lang="fa-IR" sz="2500" dirty="0">
                <a:cs typeface="B Yagut" panose="00000400000000000000" pitchFamily="2" charset="-78"/>
              </a:rPr>
              <a:t>این گزینه برای رسم انواع خطوط روند استفاده </a:t>
            </a:r>
            <a:r>
              <a:rPr lang="fa-IR" sz="2500" dirty="0" smtClean="0">
                <a:cs typeface="B Yagut" panose="00000400000000000000" pitchFamily="2" charset="-78"/>
              </a:rPr>
              <a:t>می شود. </a:t>
            </a:r>
            <a:r>
              <a:rPr lang="fa-IR" sz="2500" dirty="0">
                <a:cs typeface="B Yagut" panose="00000400000000000000" pitchFamily="2" charset="-78"/>
              </a:rPr>
              <a:t>خطوط روند </a:t>
            </a:r>
            <a:r>
              <a:rPr lang="fa-IR" sz="2500" dirty="0" smtClean="0">
                <a:cs typeface="B Yagut" panose="00000400000000000000" pitchFamily="2" charset="-78"/>
              </a:rPr>
              <a:t>می توانند </a:t>
            </a:r>
            <a:r>
              <a:rPr lang="fa-IR" sz="2500" dirty="0">
                <a:cs typeface="B Yagut" panose="00000400000000000000" pitchFamily="2" charset="-78"/>
              </a:rPr>
              <a:t>برای پیش بینی مقادیر آینده استفاده </a:t>
            </a:r>
            <a:r>
              <a:rPr lang="fa-IR" sz="2500" dirty="0" smtClean="0">
                <a:cs typeface="B Yagut" panose="00000400000000000000" pitchFamily="2" charset="-78"/>
              </a:rPr>
              <a:t>بشوند.</a:t>
            </a:r>
            <a:endParaRPr lang="fa-IR" sz="2500" dirty="0">
              <a:cs typeface="B Yagut" panose="00000400000000000000" pitchFamily="2" charset="-78"/>
            </a:endParaRPr>
          </a:p>
          <a:p>
            <a:pPr algn="justLow"/>
            <a:endParaRPr lang="fa-IR" sz="2500" dirty="0">
              <a:cs typeface="B Yagut" panose="00000400000000000000" pitchFamily="2" charset="-78"/>
            </a:endParaRPr>
          </a:p>
          <a:p>
            <a:pPr algn="justLow"/>
            <a:r>
              <a:rPr lang="en-US" sz="2500" dirty="0" smtClean="0">
                <a:cs typeface="B Yagut" panose="00000400000000000000" pitchFamily="2" charset="-78"/>
              </a:rPr>
              <a:t>Up/Down Bars </a:t>
            </a:r>
            <a:r>
              <a:rPr lang="fa-IR" sz="2500" dirty="0" smtClean="0">
                <a:cs typeface="B Yagut" panose="00000400000000000000" pitchFamily="2" charset="-78"/>
              </a:rPr>
              <a:t> : اگر </a:t>
            </a:r>
            <a:r>
              <a:rPr lang="fa-IR" sz="2500" dirty="0">
                <a:cs typeface="B Yagut" panose="00000400000000000000" pitchFamily="2" charset="-78"/>
              </a:rPr>
              <a:t>نمودار شما دارای دو سری </a:t>
            </a:r>
            <a:r>
              <a:rPr lang="fa-IR" sz="2500" dirty="0" smtClean="0">
                <a:cs typeface="B Yagut" panose="00000400000000000000" pitchFamily="2" charset="-78"/>
              </a:rPr>
              <a:t>باشد، </a:t>
            </a:r>
            <a:r>
              <a:rPr lang="fa-IR" sz="2500" dirty="0">
                <a:cs typeface="B Yagut" panose="00000400000000000000" pitchFamily="2" charset="-78"/>
              </a:rPr>
              <a:t>با انتخاب این گزینه </a:t>
            </a:r>
            <a:r>
              <a:rPr lang="fa-IR" sz="2500" dirty="0" smtClean="0">
                <a:cs typeface="B Yagut" panose="00000400000000000000" pitchFamily="2" charset="-78"/>
              </a:rPr>
              <a:t>خطوطـی </a:t>
            </a:r>
            <a:r>
              <a:rPr lang="fa-IR" sz="2500" dirty="0">
                <a:cs typeface="B Yagut" panose="00000400000000000000" pitchFamily="2" charset="-78"/>
              </a:rPr>
              <a:t>بین </a:t>
            </a:r>
            <a:r>
              <a:rPr lang="fa-IR" sz="2500" dirty="0" smtClean="0">
                <a:cs typeface="B Yagut" panose="00000400000000000000" pitchFamily="2" charset="-78"/>
              </a:rPr>
              <a:t>نقـاط متنـاظر </a:t>
            </a:r>
            <a:r>
              <a:rPr lang="fa-IR" sz="2500" dirty="0">
                <a:cs typeface="B Yagut" panose="00000400000000000000" pitchFamily="2" charset="-78"/>
              </a:rPr>
              <a:t>دو نمودار </a:t>
            </a:r>
            <a:r>
              <a:rPr lang="fa-IR" sz="2500" dirty="0" smtClean="0">
                <a:cs typeface="B Yagut" panose="00000400000000000000" pitchFamily="2" charset="-78"/>
              </a:rPr>
              <a:t>رســم می شود </a:t>
            </a:r>
            <a:r>
              <a:rPr lang="fa-IR" sz="2500" dirty="0">
                <a:cs typeface="B Yagut" panose="00000400000000000000" pitchFamily="2" charset="-78"/>
              </a:rPr>
              <a:t>که فاصله بین </a:t>
            </a:r>
            <a:r>
              <a:rPr lang="fa-IR" sz="2500" dirty="0" smtClean="0">
                <a:cs typeface="B Yagut" panose="00000400000000000000" pitchFamily="2" charset="-78"/>
              </a:rPr>
              <a:t>آنها را نشان می دهد.</a:t>
            </a:r>
            <a:endParaRPr lang="fa-IR" sz="2500" dirty="0">
              <a:cs typeface="B Yagut"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927447"/>
            <a:ext cx="609600" cy="609600"/>
          </a:xfrm>
          <a:prstGeom prst="rect">
            <a:avLst/>
          </a:prstGeom>
        </p:spPr>
      </p:pic>
    </p:spTree>
    <p:extLst>
      <p:ext uri="{BB962C8B-B14F-4D97-AF65-F5344CB8AC3E}">
        <p14:creationId xmlns:p14="http://schemas.microsoft.com/office/powerpoint/2010/main" val="1785697443"/>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791570" y="409435"/>
            <a:ext cx="10849971"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تغییر دادن نوع نمودار در اکسل</a:t>
            </a:r>
          </a:p>
        </p:txBody>
      </p:sp>
      <p:sp>
        <p:nvSpPr>
          <p:cNvPr id="5" name="Subtitle 2"/>
          <p:cNvSpPr txBox="1">
            <a:spLocks/>
          </p:cNvSpPr>
          <p:nvPr/>
        </p:nvSpPr>
        <p:spPr>
          <a:xfrm>
            <a:off x="2006221" y="1323336"/>
            <a:ext cx="9485194" cy="2511685"/>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اگر احساس کردید که نوع نموداری که انتخاب کرده اید برای داده های شما زیاد مناسب نیستند، به آسانی می توانید نوع نمودار آن را تغییر بدهید</a:t>
            </a:r>
            <a:r>
              <a:rPr lang="fa-IR" sz="2500" dirty="0" smtClean="0">
                <a:cs typeface="B Yagut" panose="00000400000000000000" pitchFamily="2" charset="-78"/>
              </a:rPr>
              <a:t>.</a:t>
            </a:r>
          </a:p>
          <a:p>
            <a:pPr algn="justLow">
              <a:lnSpc>
                <a:spcPct val="100000"/>
              </a:lnSpc>
            </a:pPr>
            <a:endParaRPr lang="fa-IR" sz="2500" dirty="0">
              <a:cs typeface="B Yagut" panose="00000400000000000000" pitchFamily="2" charset="-78"/>
            </a:endParaRPr>
          </a:p>
          <a:p>
            <a:pPr algn="justLow">
              <a:lnSpc>
                <a:spcPct val="100000"/>
              </a:lnSpc>
            </a:pPr>
            <a:r>
              <a:rPr lang="fa-IR" sz="2500" dirty="0" smtClean="0">
                <a:cs typeface="B Yagut" panose="00000400000000000000" pitchFamily="2" charset="-78"/>
              </a:rPr>
              <a:t>➊ </a:t>
            </a:r>
            <a:r>
              <a:rPr lang="fa-IR" sz="2500" dirty="0">
                <a:cs typeface="B Yagut" panose="00000400000000000000" pitchFamily="2" charset="-78"/>
              </a:rPr>
              <a:t>در تب </a:t>
            </a:r>
            <a:r>
              <a:rPr lang="en-US" sz="2500" dirty="0" smtClean="0">
                <a:cs typeface="B Yagut" panose="00000400000000000000" pitchFamily="2" charset="-78"/>
              </a:rPr>
              <a:t> Design </a:t>
            </a:r>
            <a:r>
              <a:rPr lang="fa-IR" sz="2500" dirty="0">
                <a:cs typeface="B Yagut" panose="00000400000000000000" pitchFamily="2" charset="-78"/>
              </a:rPr>
              <a:t>دستور </a:t>
            </a:r>
            <a:r>
              <a:rPr lang="en-US" sz="2500" dirty="0">
                <a:cs typeface="B Yagut" panose="00000400000000000000" pitchFamily="2" charset="-78"/>
              </a:rPr>
              <a:t>Change Chart Type </a:t>
            </a:r>
            <a:r>
              <a:rPr lang="fa-IR" sz="2500" dirty="0" smtClean="0">
                <a:cs typeface="B Yagut" panose="00000400000000000000" pitchFamily="2" charset="-78"/>
              </a:rPr>
              <a:t> را </a:t>
            </a:r>
            <a:r>
              <a:rPr lang="fa-IR" sz="2500" dirty="0">
                <a:cs typeface="B Yagut" panose="00000400000000000000" pitchFamily="2" charset="-78"/>
              </a:rPr>
              <a:t>کلیک کنید</a:t>
            </a:r>
            <a:r>
              <a:rPr lang="fa-IR" sz="2500" dirty="0" smtClean="0">
                <a:cs typeface="B Yagut" panose="00000400000000000000" pitchFamily="2" charset="-78"/>
              </a:rPr>
              <a:t>.</a:t>
            </a:r>
          </a:p>
        </p:txBody>
      </p:sp>
      <p:pic>
        <p:nvPicPr>
          <p:cNvPr id="2" name="Picture 1"/>
          <p:cNvPicPr>
            <a:picLocks noChangeAspect="1"/>
          </p:cNvPicPr>
          <p:nvPr/>
        </p:nvPicPr>
        <p:blipFill>
          <a:blip r:embed="rId4"/>
          <a:stretch>
            <a:fillRect/>
          </a:stretch>
        </p:blipFill>
        <p:spPr>
          <a:xfrm>
            <a:off x="2243920" y="3521125"/>
            <a:ext cx="8698388" cy="206081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5961530"/>
            <a:ext cx="609600" cy="609600"/>
          </a:xfrm>
          <a:prstGeom prst="rect">
            <a:avLst/>
          </a:prstGeom>
        </p:spPr>
      </p:pic>
    </p:spTree>
    <p:extLst>
      <p:ext uri="{BB962C8B-B14F-4D97-AF65-F5344CB8AC3E}">
        <p14:creationId xmlns:p14="http://schemas.microsoft.com/office/powerpoint/2010/main" val="2008423711"/>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791570" y="409435"/>
            <a:ext cx="10849971"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تغییر دادن نوع نمودار در اکسل</a:t>
            </a:r>
          </a:p>
        </p:txBody>
      </p:sp>
      <p:sp>
        <p:nvSpPr>
          <p:cNvPr id="5" name="Subtitle 2"/>
          <p:cNvSpPr txBox="1">
            <a:spLocks/>
          </p:cNvSpPr>
          <p:nvPr/>
        </p:nvSpPr>
        <p:spPr>
          <a:xfrm>
            <a:off x="7246961" y="1323337"/>
            <a:ext cx="4244454" cy="2531148"/>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➋ صفحه </a:t>
            </a:r>
            <a:r>
              <a:rPr lang="en-US" sz="2500" dirty="0">
                <a:cs typeface="B Yagut" panose="00000400000000000000" pitchFamily="2" charset="-78"/>
              </a:rPr>
              <a:t>Change Chart Type </a:t>
            </a:r>
            <a:r>
              <a:rPr lang="fa-IR" sz="2500" dirty="0">
                <a:cs typeface="B Yagut" panose="00000400000000000000" pitchFamily="2" charset="-78"/>
              </a:rPr>
              <a:t>نمایان می شود. نوع نمودار مورد نظرتان را و همینطور سبک نمایش آن را انتخاب کنید و در پایان بر روی دکمه </a:t>
            </a:r>
            <a:r>
              <a:rPr lang="en-US" sz="2500" dirty="0">
                <a:cs typeface="B Yagut" panose="00000400000000000000" pitchFamily="2" charset="-78"/>
              </a:rPr>
              <a:t>OK </a:t>
            </a:r>
            <a:r>
              <a:rPr lang="fa-IR" sz="2500" dirty="0" smtClean="0">
                <a:cs typeface="B Yagut" panose="00000400000000000000" pitchFamily="2" charset="-78"/>
              </a:rPr>
              <a:t> کلیک کنید</a:t>
            </a:r>
          </a:p>
        </p:txBody>
      </p:sp>
      <p:pic>
        <p:nvPicPr>
          <p:cNvPr id="6" name="Picture 5"/>
          <p:cNvPicPr>
            <a:picLocks noChangeAspect="1"/>
          </p:cNvPicPr>
          <p:nvPr/>
        </p:nvPicPr>
        <p:blipFill rotWithShape="1">
          <a:blip r:embed="rId4"/>
          <a:srcRect t="5732"/>
          <a:stretch/>
        </p:blipFill>
        <p:spPr>
          <a:xfrm>
            <a:off x="878221" y="1053537"/>
            <a:ext cx="5390543" cy="3070748"/>
          </a:xfrm>
          <a:prstGeom prst="rect">
            <a:avLst/>
          </a:prstGeom>
        </p:spPr>
      </p:pic>
      <p:pic>
        <p:nvPicPr>
          <p:cNvPr id="7" name="Picture 6"/>
          <p:cNvPicPr>
            <a:picLocks noChangeAspect="1"/>
          </p:cNvPicPr>
          <p:nvPr/>
        </p:nvPicPr>
        <p:blipFill>
          <a:blip r:embed="rId5"/>
          <a:stretch>
            <a:fillRect/>
          </a:stretch>
        </p:blipFill>
        <p:spPr>
          <a:xfrm>
            <a:off x="6559809" y="3532018"/>
            <a:ext cx="4931606" cy="2976519"/>
          </a:xfrm>
          <a:prstGeom prst="rect">
            <a:avLst/>
          </a:prstGeom>
        </p:spPr>
      </p:pic>
      <p:sp>
        <p:nvSpPr>
          <p:cNvPr id="9" name="Subtitle 2"/>
          <p:cNvSpPr txBox="1">
            <a:spLocks/>
          </p:cNvSpPr>
          <p:nvPr/>
        </p:nvSpPr>
        <p:spPr>
          <a:xfrm>
            <a:off x="1972101" y="4861822"/>
            <a:ext cx="4244454" cy="1269241"/>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smtClean="0">
                <a:cs typeface="B Yagut" panose="00000400000000000000" pitchFamily="2" charset="-78"/>
              </a:rPr>
              <a:t>➌ </a:t>
            </a:r>
            <a:r>
              <a:rPr lang="fa-IR" sz="2500" dirty="0">
                <a:cs typeface="B Yagut" panose="00000400000000000000" pitchFamily="2" charset="-78"/>
              </a:rPr>
              <a:t>نوع نمودار انتخاب شده توسط شما نمایش داده می شود</a:t>
            </a:r>
            <a:r>
              <a:rPr lang="fa-IR" sz="2500" dirty="0" smtClean="0">
                <a:cs typeface="B Yagut" panose="00000400000000000000" pitchFamily="2" charset="-78"/>
              </a:rPr>
              <a:t>.</a:t>
            </a:r>
            <a:endParaRPr lang="fa-IR" sz="2500" dirty="0">
              <a:cs typeface="B Yagut"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621" y="5826263"/>
            <a:ext cx="609600" cy="609600"/>
          </a:xfrm>
          <a:prstGeom prst="rect">
            <a:avLst/>
          </a:prstGeom>
        </p:spPr>
      </p:pic>
    </p:spTree>
    <p:extLst>
      <p:ext uri="{BB962C8B-B14F-4D97-AF65-F5344CB8AC3E}">
        <p14:creationId xmlns:p14="http://schemas.microsoft.com/office/powerpoint/2010/main" val="4098357824"/>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3170"/>
          </a:xfrm>
        </p:spPr>
        <p:txBody>
          <a:bodyPr>
            <a:normAutofit/>
          </a:bodyPr>
          <a:lstStyle/>
          <a:p>
            <a:pPr algn="ctr"/>
            <a:r>
              <a:rPr lang="fa-IR" dirty="0">
                <a:cs typeface="B Yagut" panose="00000400000000000000" pitchFamily="2" charset="-78"/>
              </a:rPr>
              <a:t>اهداف آموزشی</a:t>
            </a:r>
          </a:p>
        </p:txBody>
      </p:sp>
      <p:sp>
        <p:nvSpPr>
          <p:cNvPr id="3" name="Content Placeholder 2"/>
          <p:cNvSpPr>
            <a:spLocks noGrp="1"/>
          </p:cNvSpPr>
          <p:nvPr>
            <p:ph idx="1"/>
          </p:nvPr>
        </p:nvSpPr>
        <p:spPr>
          <a:xfrm>
            <a:off x="627797" y="1181686"/>
            <a:ext cx="11068333" cy="5174664"/>
          </a:xfrm>
        </p:spPr>
        <p:txBody>
          <a:bodyPr>
            <a:noAutofit/>
          </a:bodyPr>
          <a:lstStyle/>
          <a:p>
            <a:pPr marL="0" indent="0" algn="justLow">
              <a:lnSpc>
                <a:spcPct val="150000"/>
              </a:lnSpc>
              <a:buNone/>
            </a:pPr>
            <a:r>
              <a:rPr lang="fa-IR" sz="2500" dirty="0">
                <a:cs typeface="B Yagut" panose="00000400000000000000" pitchFamily="2" charset="-78"/>
              </a:rPr>
              <a:t>انتظار می رود فراگیر پس از مطالعه این فصل بتواند:</a:t>
            </a:r>
          </a:p>
          <a:p>
            <a:pPr lvl="1" algn="justLow"/>
            <a:r>
              <a:rPr lang="fa-IR" sz="2500" dirty="0" smtClean="0">
                <a:cs typeface="B Yagut" panose="00000400000000000000" pitchFamily="2" charset="-78"/>
              </a:rPr>
              <a:t>توانایی منجمد </a:t>
            </a:r>
            <a:r>
              <a:rPr lang="fa-IR" sz="2500" dirty="0">
                <a:cs typeface="B Yagut" panose="00000400000000000000" pitchFamily="2" charset="-78"/>
              </a:rPr>
              <a:t>کردن ردیف ها و ستون ها در </a:t>
            </a:r>
            <a:r>
              <a:rPr lang="fa-IR" sz="2500" dirty="0" smtClean="0">
                <a:cs typeface="B Yagut" panose="00000400000000000000" pitchFamily="2" charset="-78"/>
              </a:rPr>
              <a:t>اکسل را کسب نماید و به درستی انجام دهد .</a:t>
            </a:r>
            <a:endParaRPr lang="fa-IR" sz="2500" dirty="0">
              <a:cs typeface="B Yagut" panose="00000400000000000000" pitchFamily="2" charset="-78"/>
            </a:endParaRPr>
          </a:p>
          <a:p>
            <a:pPr lvl="1" algn="justLow"/>
            <a:r>
              <a:rPr lang="fa-IR" sz="2500" dirty="0" smtClean="0">
                <a:cs typeface="B Yagut" panose="00000400000000000000" pitchFamily="2" charset="-78"/>
              </a:rPr>
              <a:t>شیوه خروج </a:t>
            </a:r>
            <a:r>
              <a:rPr lang="fa-IR" sz="2500" dirty="0">
                <a:cs typeface="B Yagut" panose="00000400000000000000" pitchFamily="2" charset="-78"/>
              </a:rPr>
              <a:t>از حالت انجماد در </a:t>
            </a:r>
            <a:r>
              <a:rPr lang="fa-IR" sz="2500" dirty="0" smtClean="0">
                <a:cs typeface="B Yagut" panose="00000400000000000000" pitchFamily="2" charset="-78"/>
              </a:rPr>
              <a:t>اکسل را فراگیرد و به درستی اجرا نماید .</a:t>
            </a:r>
            <a:endParaRPr lang="fa-IR" sz="2500" dirty="0">
              <a:cs typeface="B Yagut" panose="00000400000000000000" pitchFamily="2" charset="-78"/>
            </a:endParaRPr>
          </a:p>
          <a:p>
            <a:pPr lvl="1" algn="justLow"/>
            <a:r>
              <a:rPr lang="fa-IR" sz="2500" dirty="0">
                <a:cs typeface="B Yagut" panose="00000400000000000000" pitchFamily="2" charset="-78"/>
              </a:rPr>
              <a:t>روش مرتب سازی یک برگه </a:t>
            </a:r>
            <a:r>
              <a:rPr lang="fa-IR" sz="2500" dirty="0" smtClean="0">
                <a:cs typeface="B Yagut" panose="00000400000000000000" pitchFamily="2" charset="-78"/>
              </a:rPr>
              <a:t>اکسل را فرا گیرد و به درستی اجرا نماید .</a:t>
            </a:r>
            <a:endParaRPr lang="fa-IR" sz="2500" dirty="0">
              <a:cs typeface="B Yagut" panose="00000400000000000000" pitchFamily="2" charset="-78"/>
            </a:endParaRPr>
          </a:p>
          <a:p>
            <a:pPr lvl="1" algn="justLow"/>
            <a:r>
              <a:rPr lang="fa-IR" sz="2500" dirty="0">
                <a:cs typeface="B Yagut" panose="00000400000000000000" pitchFamily="2" charset="-78"/>
              </a:rPr>
              <a:t>روش فیلتر کردن داده ها در </a:t>
            </a:r>
            <a:r>
              <a:rPr lang="fa-IR" sz="2500" dirty="0" smtClean="0">
                <a:cs typeface="B Yagut" panose="00000400000000000000" pitchFamily="2" charset="-78"/>
              </a:rPr>
              <a:t>اکسل را فرا گیرد و به درستی اجرا نماید .</a:t>
            </a:r>
            <a:endParaRPr lang="fa-IR" sz="2500" dirty="0">
              <a:cs typeface="B Yagut" panose="00000400000000000000" pitchFamily="2" charset="-78"/>
            </a:endParaRPr>
          </a:p>
          <a:p>
            <a:pPr lvl="1" algn="justLow"/>
            <a:r>
              <a:rPr lang="fa-IR" sz="2500" dirty="0">
                <a:cs typeface="B Yagut" panose="00000400000000000000" pitchFamily="2" charset="-78"/>
              </a:rPr>
              <a:t>روش قالب بندی اطلاعات به شکل </a:t>
            </a:r>
            <a:r>
              <a:rPr lang="fa-IR" sz="2500" dirty="0" smtClean="0">
                <a:cs typeface="B Yagut" panose="00000400000000000000" pitchFamily="2" charset="-78"/>
              </a:rPr>
              <a:t>جدول را فرا</a:t>
            </a:r>
            <a:r>
              <a:rPr lang="fa-IR" sz="2500" dirty="0">
                <a:cs typeface="B Yagut" panose="00000400000000000000" pitchFamily="2" charset="-78"/>
              </a:rPr>
              <a:t> گیرد و به درستی اجرا نماید .</a:t>
            </a:r>
          </a:p>
          <a:p>
            <a:pPr lvl="1" algn="justLow"/>
            <a:r>
              <a:rPr lang="fa-IR" sz="2500" dirty="0" smtClean="0">
                <a:cs typeface="B Yagut" panose="00000400000000000000" pitchFamily="2" charset="-78"/>
              </a:rPr>
              <a:t>توانایی ترسیم نمودار ها را کسب نماید و به درستی انجام دهد .</a:t>
            </a:r>
            <a:endParaRPr lang="fa-IR" sz="2500" dirty="0">
              <a:cs typeface="B Yagut" panose="00000400000000000000" pitchFamily="2" charset="-78"/>
            </a:endParaRPr>
          </a:p>
          <a:p>
            <a:pPr lvl="1" algn="justLow"/>
            <a:r>
              <a:rPr lang="fa-IR" sz="2500" dirty="0" smtClean="0">
                <a:cs typeface="B Yagut" panose="00000400000000000000" pitchFamily="2" charset="-78"/>
              </a:rPr>
              <a:t>با روش تغییر </a:t>
            </a:r>
            <a:r>
              <a:rPr lang="fa-IR" sz="2500" dirty="0">
                <a:cs typeface="B Yagut" panose="00000400000000000000" pitchFamily="2" charset="-78"/>
              </a:rPr>
              <a:t>دادن نوع نمودار در </a:t>
            </a:r>
            <a:r>
              <a:rPr lang="fa-IR" sz="2500" dirty="0" smtClean="0">
                <a:cs typeface="B Yagut" panose="00000400000000000000" pitchFamily="2" charset="-78"/>
              </a:rPr>
              <a:t>اکسل آشنا شوند و به درستی انجام دهد .</a:t>
            </a:r>
            <a:endParaRPr lang="en-US" sz="2500" dirty="0">
              <a:cs typeface="B Yagut" panose="00000400000000000000" pitchFamily="2" charset="-78"/>
            </a:endParaRPr>
          </a:p>
        </p:txBody>
      </p:sp>
    </p:spTree>
    <p:extLst>
      <p:ext uri="{BB962C8B-B14F-4D97-AF65-F5344CB8AC3E}">
        <p14:creationId xmlns:p14="http://schemas.microsoft.com/office/powerpoint/2010/main" val="1106966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064"/>
            <a:ext cx="10515600" cy="858368"/>
          </a:xfrm>
          <a:noFill/>
        </p:spPr>
        <p:txBody>
          <a:bodyPr>
            <a:normAutofit/>
          </a:bodyPr>
          <a:lstStyle/>
          <a:p>
            <a:pPr algn="ctr"/>
            <a:r>
              <a:rPr lang="fa-IR" dirty="0">
                <a:cs typeface="B Yagut" panose="00000400000000000000" pitchFamily="2" charset="-78"/>
              </a:rPr>
              <a:t>نتیجه گیری</a:t>
            </a:r>
          </a:p>
        </p:txBody>
      </p:sp>
      <p:sp>
        <p:nvSpPr>
          <p:cNvPr id="5" name="Content Placeholder 2"/>
          <p:cNvSpPr txBox="1">
            <a:spLocks/>
          </p:cNvSpPr>
          <p:nvPr/>
        </p:nvSpPr>
        <p:spPr>
          <a:xfrm>
            <a:off x="838200" y="1178797"/>
            <a:ext cx="10587317" cy="4664424"/>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60000"/>
              </a:lnSpc>
              <a:buFont typeface="Arial" panose="020B0604020202020204" pitchFamily="34" charset="0"/>
              <a:buNone/>
            </a:pPr>
            <a:r>
              <a:rPr lang="fa-IR" sz="2500" dirty="0" smtClean="0">
                <a:cs typeface="B Yagut" panose="00000400000000000000" pitchFamily="2" charset="-78"/>
              </a:rPr>
              <a:t>در این فایل آموزشی مباحثی در مورد آشنایی با منجمد کردن یا همان فریز کردن ، مرتب سازی فیلتر کردن ، قالب بندی اسلایدها، ترسیم نمودار و تغییرات مربوط به آن مباحثی ارائه شد که کاربر خواهد توانست پس از یادگیری برای کارها و گزارشات خود از نمودار های مختلف ، فریز کردن ، فیلتر کردن و مرتب سازی داده ها برای ثبت اطلاعات استفاده نماید .</a:t>
            </a:r>
            <a:endParaRPr lang="fa-IR" sz="2500" dirty="0">
              <a:cs typeface="B Yagut"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4423" y="5843221"/>
            <a:ext cx="609600" cy="609600"/>
          </a:xfrm>
          <a:prstGeom prst="rect">
            <a:avLst/>
          </a:prstGeom>
        </p:spPr>
      </p:pic>
    </p:spTree>
    <p:extLst>
      <p:ext uri="{BB962C8B-B14F-4D97-AF65-F5344CB8AC3E}">
        <p14:creationId xmlns:p14="http://schemas.microsoft.com/office/powerpoint/2010/main" val="298447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8672"/>
          </a:xfrm>
          <a:noFill/>
        </p:spPr>
        <p:txBody>
          <a:bodyPr>
            <a:normAutofit/>
          </a:bodyPr>
          <a:lstStyle/>
          <a:p>
            <a:pPr algn="ctr"/>
            <a:r>
              <a:rPr lang="fa-IR" dirty="0">
                <a:cs typeface="B Yagut" panose="00000400000000000000" pitchFamily="2" charset="-78"/>
              </a:rPr>
              <a:t>پرسش و تمرین</a:t>
            </a:r>
          </a:p>
        </p:txBody>
      </p:sp>
      <p:sp>
        <p:nvSpPr>
          <p:cNvPr id="3" name="Content Placeholder 2"/>
          <p:cNvSpPr>
            <a:spLocks noGrp="1"/>
          </p:cNvSpPr>
          <p:nvPr>
            <p:ph idx="1"/>
          </p:nvPr>
        </p:nvSpPr>
        <p:spPr>
          <a:xfrm>
            <a:off x="838199" y="1403798"/>
            <a:ext cx="10685929" cy="4956059"/>
          </a:xfrm>
        </p:spPr>
        <p:txBody>
          <a:bodyPr>
            <a:normAutofit/>
          </a:bodyPr>
          <a:lstStyle/>
          <a:p>
            <a:pPr marL="0" indent="0" algn="justLow">
              <a:lnSpc>
                <a:spcPct val="110000"/>
              </a:lnSpc>
              <a:buNone/>
            </a:pPr>
            <a:r>
              <a:rPr lang="fa-IR" sz="2500" dirty="0" smtClean="0">
                <a:cs typeface="B Yagut" panose="00000400000000000000" pitchFamily="2" charset="-78"/>
              </a:rPr>
              <a:t>لیستی از گزارش ماه خرداد آمار تعداد مراجعه کنندگان سالمند به خانه بهداشت را از طریق سامانه سیب در فایل اکسل وارد کنید. مطلبوست :</a:t>
            </a:r>
          </a:p>
          <a:p>
            <a:pPr marL="0" indent="0" algn="justLow">
              <a:lnSpc>
                <a:spcPct val="110000"/>
              </a:lnSpc>
              <a:buNone/>
            </a:pPr>
            <a:r>
              <a:rPr lang="fa-IR" sz="2500" dirty="0" smtClean="0">
                <a:cs typeface="B Yagut" panose="00000400000000000000" pitchFamily="2" charset="-78"/>
              </a:rPr>
              <a:t>1- اسامی مراجعه کنندگان را بر اساس نام خانوادگی مرتب کنید .</a:t>
            </a:r>
          </a:p>
          <a:p>
            <a:pPr marL="0" indent="0" algn="justLow">
              <a:lnSpc>
                <a:spcPct val="110000"/>
              </a:lnSpc>
              <a:buNone/>
            </a:pPr>
            <a:r>
              <a:rPr lang="fa-IR" sz="2500" dirty="0" smtClean="0">
                <a:cs typeface="B Yagut" panose="00000400000000000000" pitchFamily="2" charset="-78"/>
              </a:rPr>
              <a:t>2- تمامی افرادی را که جنسیت مرد دارند را فیلتر و مشخص کنید .</a:t>
            </a:r>
          </a:p>
          <a:p>
            <a:pPr marL="0" indent="0" algn="justLow">
              <a:lnSpc>
                <a:spcPct val="110000"/>
              </a:lnSpc>
              <a:buNone/>
            </a:pPr>
            <a:r>
              <a:rPr lang="fa-IR" sz="2500" dirty="0" smtClean="0">
                <a:cs typeface="B Yagut" panose="00000400000000000000" pitchFamily="2" charset="-78"/>
              </a:rPr>
              <a:t>3- نمودار آماری گزارش از مراجعه کنندگان را ترسیم کنید .</a:t>
            </a:r>
          </a:p>
          <a:p>
            <a:pPr marL="0" indent="0">
              <a:lnSpc>
                <a:spcPct val="110000"/>
              </a:lnSpc>
              <a:buNone/>
            </a:pPr>
            <a:endParaRPr lang="fa-IR" sz="2500" dirty="0">
              <a:cs typeface="B Yagut" panose="00000400000000000000" pitchFamily="2" charset="-78"/>
            </a:endParaRPr>
          </a:p>
        </p:txBody>
      </p:sp>
    </p:spTree>
    <p:extLst>
      <p:ext uri="{BB962C8B-B14F-4D97-AF65-F5344CB8AC3E}">
        <p14:creationId xmlns:p14="http://schemas.microsoft.com/office/powerpoint/2010/main" val="789962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9731"/>
          </a:xfrm>
        </p:spPr>
        <p:txBody>
          <a:bodyPr>
            <a:normAutofit/>
          </a:bodyPr>
          <a:lstStyle/>
          <a:p>
            <a:r>
              <a:rPr lang="fa-IR" sz="4000" dirty="0">
                <a:cs typeface="B Yagut" panose="00000400000000000000" pitchFamily="2" charset="-78"/>
              </a:rPr>
              <a:t>فهرست منابع</a:t>
            </a:r>
          </a:p>
        </p:txBody>
      </p:sp>
      <p:sp>
        <p:nvSpPr>
          <p:cNvPr id="3" name="Content Placeholder 2"/>
          <p:cNvSpPr>
            <a:spLocks noGrp="1"/>
          </p:cNvSpPr>
          <p:nvPr>
            <p:ph idx="1"/>
          </p:nvPr>
        </p:nvSpPr>
        <p:spPr>
          <a:xfrm>
            <a:off x="838200" y="1184856"/>
            <a:ext cx="10515600" cy="4992107"/>
          </a:xfrm>
        </p:spPr>
        <p:txBody>
          <a:bodyPr>
            <a:normAutofit/>
          </a:bodyPr>
          <a:lstStyle/>
          <a:p>
            <a:pPr>
              <a:lnSpc>
                <a:spcPct val="150000"/>
              </a:lnSpc>
            </a:pPr>
            <a:r>
              <a:rPr lang="en-US" sz="2500" dirty="0"/>
              <a:t> </a:t>
            </a:r>
            <a:r>
              <a:rPr lang="ar-SA" sz="2500" dirty="0">
                <a:cs typeface="B Yagut" panose="00000400000000000000" pitchFamily="2" charset="-78"/>
              </a:rPr>
              <a:t>حیدری ، </a:t>
            </a:r>
            <a:r>
              <a:rPr lang="fa-IR" sz="2500" dirty="0">
                <a:cs typeface="B Yagut" panose="00000400000000000000" pitchFamily="2" charset="-78"/>
              </a:rPr>
              <a:t>س</a:t>
            </a:r>
            <a:r>
              <a:rPr lang="ar-SA" sz="2500" dirty="0">
                <a:cs typeface="B Yagut" panose="00000400000000000000" pitchFamily="2" charset="-78"/>
              </a:rPr>
              <a:t>. کتاب </a:t>
            </a:r>
            <a:r>
              <a:rPr lang="en-US" sz="2500" dirty="0">
                <a:cs typeface="B Yagut" panose="00000400000000000000" pitchFamily="2" charset="-78"/>
              </a:rPr>
              <a:t>ICDL</a:t>
            </a:r>
            <a:r>
              <a:rPr lang="ar-SA" sz="2500" dirty="0">
                <a:cs typeface="B Yagut" panose="00000400000000000000" pitchFamily="2" charset="-78"/>
              </a:rPr>
              <a:t> گواهینامه بین المللی کاربری کامپیوتر سطح یک ، تهران</a:t>
            </a:r>
            <a:r>
              <a:rPr lang="fa-IR" sz="2500" dirty="0">
                <a:cs typeface="B Yagut" panose="00000400000000000000" pitchFamily="2" charset="-78"/>
              </a:rPr>
              <a:t>،</a:t>
            </a:r>
            <a:r>
              <a:rPr lang="ar-SA" sz="2500" dirty="0">
                <a:cs typeface="B Yagut" panose="00000400000000000000" pitchFamily="2" charset="-78"/>
              </a:rPr>
              <a:t> موسسه فرهنگی هنری دیباگران تهران ، </a:t>
            </a:r>
            <a:r>
              <a:rPr lang="fa-IR" sz="2500" dirty="0">
                <a:cs typeface="B Yagut" panose="00000400000000000000" pitchFamily="2" charset="-78"/>
              </a:rPr>
              <a:t>۱۳98</a:t>
            </a:r>
            <a:endParaRPr lang="en-US" sz="2500" dirty="0">
              <a:cs typeface="B Yagut" panose="00000400000000000000" pitchFamily="2" charset="-78"/>
            </a:endParaRPr>
          </a:p>
          <a:p>
            <a:pPr>
              <a:lnSpc>
                <a:spcPct val="150000"/>
              </a:lnSpc>
            </a:pPr>
            <a:r>
              <a:rPr lang="ar-SA" sz="2500" dirty="0">
                <a:cs typeface="B Yagut" panose="00000400000000000000" pitchFamily="2" charset="-78"/>
              </a:rPr>
              <a:t>موسوی</a:t>
            </a:r>
            <a:r>
              <a:rPr lang="en-US" sz="2500" dirty="0">
                <a:cs typeface="B Yagut" panose="00000400000000000000" pitchFamily="2" charset="-78"/>
              </a:rPr>
              <a:t> ، </a:t>
            </a:r>
            <a:r>
              <a:rPr lang="fa-IR" sz="2500" dirty="0">
                <a:cs typeface="B Yagut" panose="00000400000000000000" pitchFamily="2" charset="-78"/>
              </a:rPr>
              <a:t>ع</a:t>
            </a:r>
            <a:r>
              <a:rPr lang="en-US" sz="2500" dirty="0">
                <a:cs typeface="B Yagut" panose="00000400000000000000" pitchFamily="2" charset="-78"/>
              </a:rPr>
              <a:t>. </a:t>
            </a:r>
            <a:r>
              <a:rPr lang="fa-IR" sz="2500" dirty="0" smtClean="0">
                <a:cs typeface="B Yagut" panose="00000400000000000000" pitchFamily="2" charset="-78"/>
              </a:rPr>
              <a:t> </a:t>
            </a:r>
            <a:r>
              <a:rPr lang="en-US" sz="2500" dirty="0" err="1" smtClean="0">
                <a:cs typeface="B Yagut" panose="00000400000000000000" pitchFamily="2" charset="-78"/>
              </a:rPr>
              <a:t>کتاب</a:t>
            </a:r>
            <a:r>
              <a:rPr lang="en-US" sz="2500" dirty="0" smtClean="0">
                <a:cs typeface="B Yagut" panose="00000400000000000000" pitchFamily="2" charset="-78"/>
              </a:rPr>
              <a:t> </a:t>
            </a:r>
            <a:r>
              <a:rPr lang="en-US" sz="2500" dirty="0">
                <a:cs typeface="B Yagut" panose="00000400000000000000" pitchFamily="2" charset="-78"/>
              </a:rPr>
              <a:t>ICDL</a:t>
            </a:r>
            <a:r>
              <a:rPr lang="ar-SA" sz="2500" dirty="0">
                <a:cs typeface="B Yagut" panose="00000400000000000000" pitchFamily="2" charset="-78"/>
              </a:rPr>
              <a:t>  سطح یک ، تهران </a:t>
            </a:r>
            <a:r>
              <a:rPr lang="fa-IR" sz="2500" dirty="0">
                <a:cs typeface="B Yagut" panose="00000400000000000000" pitchFamily="2" charset="-78"/>
              </a:rPr>
              <a:t>،</a:t>
            </a:r>
            <a:r>
              <a:rPr lang="ar-SA" sz="2500" dirty="0">
                <a:cs typeface="B Yagut" panose="00000400000000000000" pitchFamily="2" charset="-78"/>
              </a:rPr>
              <a:t> انتشارات صفار، </a:t>
            </a:r>
            <a:r>
              <a:rPr lang="fa-IR" sz="2500" dirty="0">
                <a:cs typeface="B Yagut" panose="00000400000000000000" pitchFamily="2" charset="-78"/>
              </a:rPr>
              <a:t>۱۳98</a:t>
            </a:r>
            <a:endParaRPr lang="en-US" sz="2500" dirty="0">
              <a:cs typeface="B Yagut" panose="00000400000000000000" pitchFamily="2" charset="-78"/>
            </a:endParaRPr>
          </a:p>
          <a:p>
            <a:pPr>
              <a:lnSpc>
                <a:spcPct val="150000"/>
              </a:lnSpc>
            </a:pPr>
            <a:r>
              <a:rPr lang="ar-SA" sz="2500" dirty="0">
                <a:cs typeface="B Yagut" panose="00000400000000000000" pitchFamily="2" charset="-78"/>
              </a:rPr>
              <a:t>سبزعلی گل ، </a:t>
            </a:r>
            <a:r>
              <a:rPr lang="fa-IR" sz="2500" dirty="0">
                <a:cs typeface="B Yagut" panose="00000400000000000000" pitchFamily="2" charset="-78"/>
              </a:rPr>
              <a:t>م</a:t>
            </a:r>
            <a:r>
              <a:rPr lang="ar-SA" sz="2500" dirty="0">
                <a:cs typeface="B Yagut" panose="00000400000000000000" pitchFamily="2" charset="-78"/>
              </a:rPr>
              <a:t> . کتاب </a:t>
            </a:r>
            <a:r>
              <a:rPr lang="en-US" sz="2500" dirty="0">
                <a:cs typeface="B Yagut" panose="00000400000000000000" pitchFamily="2" charset="-78"/>
              </a:rPr>
              <a:t>ICDL</a:t>
            </a:r>
            <a:r>
              <a:rPr lang="ar-SA" sz="2500" dirty="0">
                <a:cs typeface="B Yagut" panose="00000400000000000000" pitchFamily="2" charset="-78"/>
              </a:rPr>
              <a:t>  سطح دو ، تهران </a:t>
            </a:r>
            <a:r>
              <a:rPr lang="fa-IR" sz="2500" dirty="0">
                <a:cs typeface="B Yagut" panose="00000400000000000000" pitchFamily="2" charset="-78"/>
              </a:rPr>
              <a:t>،</a:t>
            </a:r>
            <a:r>
              <a:rPr lang="ar-SA" sz="2500" dirty="0">
                <a:cs typeface="B Yagut" panose="00000400000000000000" pitchFamily="2" charset="-78"/>
              </a:rPr>
              <a:t> انتشارات صفار، </a:t>
            </a:r>
            <a:r>
              <a:rPr lang="fa-IR" sz="2500" dirty="0">
                <a:cs typeface="B Yagut" panose="00000400000000000000" pitchFamily="2" charset="-78"/>
              </a:rPr>
              <a:t>۱۳98</a:t>
            </a:r>
            <a:endParaRPr lang="en-US" sz="2500" dirty="0">
              <a:cs typeface="B Yagut" panose="00000400000000000000" pitchFamily="2" charset="-78"/>
            </a:endParaRPr>
          </a:p>
          <a:p>
            <a:pPr algn="justLow">
              <a:lnSpc>
                <a:spcPct val="150000"/>
              </a:lnSpc>
            </a:pPr>
            <a:r>
              <a:rPr lang="fa-IR" sz="2500" dirty="0">
                <a:cs typeface="B Yagut" panose="00000400000000000000" pitchFamily="2" charset="-78"/>
              </a:rPr>
              <a:t>وب سایت خوش آموز </a:t>
            </a:r>
            <a:r>
              <a:rPr lang="en-US" sz="2500" dirty="0"/>
              <a:t>www.khoshamoz.ir</a:t>
            </a:r>
            <a:endParaRPr lang="fa-IR" sz="2500" dirty="0">
              <a:cs typeface="B Yagut" panose="00000400000000000000" pitchFamily="2" charset="-78"/>
            </a:endParaRPr>
          </a:p>
        </p:txBody>
      </p:sp>
    </p:spTree>
    <p:extLst>
      <p:ext uri="{BB962C8B-B14F-4D97-AF65-F5344CB8AC3E}">
        <p14:creationId xmlns:p14="http://schemas.microsoft.com/office/powerpoint/2010/main" val="35238072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4400"/>
            <a:ext cx="10958848" cy="5262563"/>
          </a:xfrm>
        </p:spPr>
        <p:txBody>
          <a:bodyPr/>
          <a:lstStyle/>
          <a:p>
            <a:pPr marL="0" indent="0" algn="ctr">
              <a:lnSpc>
                <a:spcPct val="150000"/>
              </a:lnSpc>
              <a:buNone/>
            </a:pPr>
            <a:r>
              <a:rPr lang="fa-IR" dirty="0">
                <a:cs typeface="B Titr" panose="00000700000000000000" pitchFamily="2" charset="-78"/>
              </a:rPr>
              <a:t>لطفا نظرات و پیشنهادات خود پیرامون این بسته آموزشی را به آدرس زیر ارسال نمایید.</a:t>
            </a:r>
          </a:p>
          <a:p>
            <a:pPr marL="0" indent="0">
              <a:lnSpc>
                <a:spcPct val="150000"/>
              </a:lnSpc>
              <a:buNone/>
            </a:pPr>
            <a:endParaRPr lang="fa-IR" dirty="0">
              <a:cs typeface="B Yagut" panose="00000400000000000000" pitchFamily="2" charset="-78"/>
            </a:endParaRPr>
          </a:p>
          <a:p>
            <a:pPr marL="0" indent="0">
              <a:lnSpc>
                <a:spcPct val="150000"/>
              </a:lnSpc>
              <a:buNone/>
            </a:pPr>
            <a:r>
              <a:rPr lang="fa-IR" dirty="0">
                <a:cs typeface="B Yagut" panose="00000400000000000000" pitchFamily="2" charset="-78"/>
              </a:rPr>
              <a:t>دانشگاه علوم پزشکی و خدمات بهداشتی درمانی استان مازندران ، معاونت بهداشتی</a:t>
            </a:r>
          </a:p>
          <a:p>
            <a:pPr marL="0" indent="0">
              <a:lnSpc>
                <a:spcPct val="150000"/>
              </a:lnSpc>
              <a:buNone/>
            </a:pPr>
            <a:r>
              <a:rPr lang="fa-IR" dirty="0">
                <a:cs typeface="B Yagut" panose="00000400000000000000" pitchFamily="2" charset="-78"/>
              </a:rPr>
              <a:t>یا</a:t>
            </a:r>
          </a:p>
          <a:p>
            <a:pPr marL="0" indent="0">
              <a:lnSpc>
                <a:spcPct val="150000"/>
              </a:lnSpc>
              <a:buNone/>
            </a:pPr>
            <a:r>
              <a:rPr lang="fa-IR" dirty="0">
                <a:cs typeface="B Yagut" panose="00000400000000000000" pitchFamily="2" charset="-78"/>
              </a:rPr>
              <a:t>پست الکترونیک </a:t>
            </a:r>
            <a:r>
              <a:rPr lang="en-US" dirty="0">
                <a:cs typeface="B Yagut" panose="00000400000000000000" pitchFamily="2" charset="-78"/>
              </a:rPr>
              <a:t>shbsav@gmail.com</a:t>
            </a:r>
            <a:endParaRPr lang="fa-IR" dirty="0">
              <a:cs typeface="B Yagut" panose="00000400000000000000" pitchFamily="2" charset="-78"/>
            </a:endParaRPr>
          </a:p>
        </p:txBody>
      </p:sp>
    </p:spTree>
    <p:extLst>
      <p:ext uri="{BB962C8B-B14F-4D97-AF65-F5344CB8AC3E}">
        <p14:creationId xmlns:p14="http://schemas.microsoft.com/office/powerpoint/2010/main" val="2908144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7005"/>
          </a:xfrm>
        </p:spPr>
        <p:txBody>
          <a:bodyPr>
            <a:normAutofit/>
          </a:bodyPr>
          <a:lstStyle/>
          <a:p>
            <a:pPr algn="ctr"/>
            <a:r>
              <a:rPr lang="fa-IR" dirty="0">
                <a:cs typeface="B Yagut" panose="00000400000000000000" pitchFamily="2" charset="-78"/>
              </a:rPr>
              <a:t>فهرست عناوین آموزشی</a:t>
            </a:r>
          </a:p>
        </p:txBody>
      </p:sp>
      <p:sp>
        <p:nvSpPr>
          <p:cNvPr id="6" name="Content Placeholder 5"/>
          <p:cNvSpPr>
            <a:spLocks noGrp="1"/>
          </p:cNvSpPr>
          <p:nvPr>
            <p:ph idx="1"/>
          </p:nvPr>
        </p:nvSpPr>
        <p:spPr>
          <a:xfrm>
            <a:off x="838200" y="1262130"/>
            <a:ext cx="10515600" cy="4647351"/>
          </a:xfrm>
        </p:spPr>
        <p:txBody>
          <a:bodyPr>
            <a:normAutofit/>
          </a:bodyPr>
          <a:lstStyle/>
          <a:p>
            <a:pPr algn="justLow"/>
            <a:r>
              <a:rPr lang="fa-IR" sz="2500" dirty="0" smtClean="0">
                <a:cs typeface="B Yagut" panose="00000400000000000000" pitchFamily="2" charset="-78"/>
              </a:rPr>
              <a:t>کار با داده ها در اکسل</a:t>
            </a:r>
            <a:endParaRPr lang="en-US" sz="2500" dirty="0" smtClean="0">
              <a:cs typeface="B Yagut" panose="00000400000000000000" pitchFamily="2" charset="-78"/>
            </a:endParaRPr>
          </a:p>
          <a:p>
            <a:pPr lvl="1" algn="justLow"/>
            <a:r>
              <a:rPr lang="fa-IR" sz="2500" dirty="0" smtClean="0">
                <a:cs typeface="B Yagut" panose="00000400000000000000" pitchFamily="2" charset="-78"/>
              </a:rPr>
              <a:t>منجمد کردن ردیف ها و ستون ها در اکسل</a:t>
            </a:r>
          </a:p>
          <a:p>
            <a:pPr lvl="1" algn="justLow"/>
            <a:r>
              <a:rPr lang="fa-IR" sz="2500" dirty="0" smtClean="0">
                <a:cs typeface="B Yagut" panose="00000400000000000000" pitchFamily="2" charset="-78"/>
              </a:rPr>
              <a:t>خروج از حالت انجماد در اکسل</a:t>
            </a:r>
          </a:p>
          <a:p>
            <a:pPr lvl="1" algn="justLow"/>
            <a:r>
              <a:rPr lang="fa-IR" sz="2500" dirty="0" smtClean="0">
                <a:cs typeface="B Yagut" panose="00000400000000000000" pitchFamily="2" charset="-78"/>
              </a:rPr>
              <a:t>روش مرتب سازی یک برگه اکسل</a:t>
            </a:r>
          </a:p>
          <a:p>
            <a:pPr lvl="1" algn="justLow"/>
            <a:r>
              <a:rPr lang="fa-IR" sz="2500" dirty="0" smtClean="0">
                <a:cs typeface="B Yagut" panose="00000400000000000000" pitchFamily="2" charset="-78"/>
              </a:rPr>
              <a:t>روش فیلتر کردن داده ها در اکسل</a:t>
            </a:r>
          </a:p>
          <a:p>
            <a:pPr lvl="1" algn="justLow"/>
            <a:r>
              <a:rPr lang="fa-IR" sz="2500" dirty="0" smtClean="0">
                <a:cs typeface="B Yagut" panose="00000400000000000000" pitchFamily="2" charset="-78"/>
              </a:rPr>
              <a:t>روش قالب بندی اطلاعات به شکل جدول</a:t>
            </a:r>
          </a:p>
          <a:p>
            <a:pPr lvl="1" algn="justLow"/>
            <a:r>
              <a:rPr lang="fa-IR" sz="2500" dirty="0" smtClean="0">
                <a:cs typeface="B Yagut" panose="00000400000000000000" pitchFamily="2" charset="-78"/>
              </a:rPr>
              <a:t>نمودار ها</a:t>
            </a:r>
          </a:p>
          <a:p>
            <a:pPr lvl="1" algn="justLow"/>
            <a:r>
              <a:rPr lang="fa-IR" sz="2500" dirty="0" smtClean="0">
                <a:cs typeface="B Yagut" panose="00000400000000000000" pitchFamily="2" charset="-78"/>
              </a:rPr>
              <a:t>تغییر دادن نوع نمودار در اکسل</a:t>
            </a:r>
            <a:endParaRPr lang="en-US" sz="2500" dirty="0">
              <a:cs typeface="B Yagut" panose="00000400000000000000" pitchFamily="2" charset="-78"/>
            </a:endParaRPr>
          </a:p>
        </p:txBody>
      </p:sp>
    </p:spTree>
    <p:extLst>
      <p:ext uri="{BB962C8B-B14F-4D97-AF65-F5344CB8AC3E}">
        <p14:creationId xmlns:p14="http://schemas.microsoft.com/office/powerpoint/2010/main" val="3234778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704" y="348336"/>
            <a:ext cx="9144000" cy="835224"/>
          </a:xfrm>
          <a:noFill/>
        </p:spPr>
        <p:txBody>
          <a:bodyPr>
            <a:normAutofit/>
          </a:bodyPr>
          <a:lstStyle/>
          <a:p>
            <a:r>
              <a:rPr lang="fa-IR" sz="4400" dirty="0" smtClean="0">
                <a:cs typeface="B Yagut" panose="00000400000000000000" pitchFamily="2" charset="-78"/>
              </a:rPr>
              <a:t>مقدمه</a:t>
            </a:r>
            <a:endParaRPr lang="fa-IR" sz="4400" dirty="0">
              <a:cs typeface="B Yagut" panose="00000400000000000000" pitchFamily="2" charset="-78"/>
            </a:endParaRPr>
          </a:p>
        </p:txBody>
      </p:sp>
      <p:sp>
        <p:nvSpPr>
          <p:cNvPr id="3" name="Subtitle 2"/>
          <p:cNvSpPr>
            <a:spLocks noGrp="1"/>
          </p:cNvSpPr>
          <p:nvPr>
            <p:ph type="subTitle" idx="1"/>
          </p:nvPr>
        </p:nvSpPr>
        <p:spPr>
          <a:xfrm>
            <a:off x="618565" y="1088025"/>
            <a:ext cx="10272349" cy="5367366"/>
          </a:xfrm>
        </p:spPr>
        <p:txBody>
          <a:bodyPr>
            <a:noAutofit/>
          </a:bodyPr>
          <a:lstStyle/>
          <a:p>
            <a:pPr algn="justLow">
              <a:lnSpc>
                <a:spcPct val="150000"/>
              </a:lnSpc>
            </a:pPr>
            <a:r>
              <a:rPr lang="fa-IR" sz="2500" dirty="0" smtClean="0">
                <a:cs typeface="B Yagut" panose="00000400000000000000" pitchFamily="2" charset="-78"/>
              </a:rPr>
              <a:t>نرم افزار </a:t>
            </a:r>
            <a:r>
              <a:rPr lang="en-US" sz="2500" dirty="0" smtClean="0">
                <a:cs typeface="B Yagut" panose="00000400000000000000" pitchFamily="2" charset="-78"/>
              </a:rPr>
              <a:t>Excel</a:t>
            </a:r>
            <a:r>
              <a:rPr lang="fa-IR" sz="2500" dirty="0" smtClean="0">
                <a:cs typeface="B Yagut" panose="00000400000000000000" pitchFamily="2" charset="-78"/>
              </a:rPr>
              <a:t> یک برنامه صفحه گسترده است. صفحه گسترده به برنامه هایی گفته می شود که اطلاعات متنی و عددی را در قالب جدول نگهداری می کنند. ساختار جدولی صفحات این گونه برنامه ها، کاربران را قادر می سازد تا با استفاده از فرمول، بین اطلاعات در آنها ارتباط برقرار کنند. به فایل هایی که به این صورت در نرم افزار ایجاد میشوند</a:t>
            </a:r>
            <a:r>
              <a:rPr lang="en-US" sz="2500" dirty="0" smtClean="0">
                <a:cs typeface="B Yagut" panose="00000400000000000000" pitchFamily="2" charset="-78"/>
              </a:rPr>
              <a:t> Workbook </a:t>
            </a:r>
            <a:r>
              <a:rPr lang="fa-IR" sz="2500" dirty="0" smtClean="0">
                <a:cs typeface="B Yagut" panose="00000400000000000000" pitchFamily="2" charset="-78"/>
              </a:rPr>
              <a:t>یا کارپوشه گفته می شود.</a:t>
            </a:r>
          </a:p>
          <a:p>
            <a:pPr algn="justLow">
              <a:lnSpc>
                <a:spcPct val="150000"/>
              </a:lnSpc>
            </a:pPr>
            <a:r>
              <a:rPr lang="fa-IR" sz="2500" dirty="0" smtClean="0">
                <a:cs typeface="B Yagut" panose="00000400000000000000" pitchFamily="2" charset="-78"/>
              </a:rPr>
              <a:t>نرم افزارهای صفحه گسترده این امکان را فراهم می نمایند که داده ها را بصورت سطر و ستون وارد نمائید. بعد از وارد کردن داده ها عملیاتی نظیر محاسبات، مرتب سازی و فیلتر نمودن را روی آنها انجام داده، همچنین میتوان این داده ها را چاپ کرده و نمودارهایی بر اساس آنها ایجاد کرد.</a:t>
            </a:r>
          </a:p>
        </p:txBody>
      </p:sp>
    </p:spTree>
    <p:extLst>
      <p:ext uri="{BB962C8B-B14F-4D97-AF65-F5344CB8AC3E}">
        <p14:creationId xmlns:p14="http://schemas.microsoft.com/office/powerpoint/2010/main" val="3043178733"/>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704" y="348336"/>
            <a:ext cx="9144000" cy="835224"/>
          </a:xfrm>
          <a:noFill/>
        </p:spPr>
        <p:txBody>
          <a:bodyPr>
            <a:normAutofit/>
          </a:bodyPr>
          <a:lstStyle/>
          <a:p>
            <a:r>
              <a:rPr lang="fa-IR" sz="4400" dirty="0" smtClean="0">
                <a:cs typeface="B Yagut" panose="00000400000000000000" pitchFamily="2" charset="-78"/>
              </a:rPr>
              <a:t>مقدمه</a:t>
            </a:r>
            <a:endParaRPr lang="fa-IR" sz="4400" dirty="0">
              <a:cs typeface="B Yagut" panose="00000400000000000000" pitchFamily="2" charset="-78"/>
            </a:endParaRPr>
          </a:p>
        </p:txBody>
      </p:sp>
      <p:sp>
        <p:nvSpPr>
          <p:cNvPr id="3" name="Subtitle 2"/>
          <p:cNvSpPr>
            <a:spLocks noGrp="1"/>
          </p:cNvSpPr>
          <p:nvPr>
            <p:ph type="subTitle" idx="1"/>
          </p:nvPr>
        </p:nvSpPr>
        <p:spPr>
          <a:xfrm>
            <a:off x="1241947" y="1088025"/>
            <a:ext cx="9990160" cy="5367366"/>
          </a:xfrm>
        </p:spPr>
        <p:txBody>
          <a:bodyPr>
            <a:noAutofit/>
          </a:bodyPr>
          <a:lstStyle/>
          <a:p>
            <a:pPr algn="justLow">
              <a:lnSpc>
                <a:spcPct val="150000"/>
              </a:lnSpc>
            </a:pPr>
            <a:r>
              <a:rPr lang="fa-IR" sz="2500" dirty="0">
                <a:cs typeface="B Yagut" panose="00000400000000000000" pitchFamily="2" charset="-78"/>
              </a:rPr>
              <a:t>در این دوره آموزشی ابتدا با اکسل و کاربردهای این نرم افزار آشنا میشویم و سپس به یادگیری بخش های مختلف اکسل </a:t>
            </a:r>
            <a:r>
              <a:rPr lang="fa-IR" sz="2500" dirty="0" smtClean="0">
                <a:cs typeface="B Yagut" panose="00000400000000000000" pitchFamily="2" charset="-78"/>
              </a:rPr>
              <a:t>می پردازیم</a:t>
            </a:r>
            <a:r>
              <a:rPr lang="fa-IR" sz="2500" dirty="0">
                <a:cs typeface="B Yagut" panose="00000400000000000000" pitchFamily="2" charset="-78"/>
              </a:rPr>
              <a:t>. روش ایجاد فایل های اکسل و تغییرات ظاهر فایل های اکسل را فرا </a:t>
            </a:r>
            <a:r>
              <a:rPr lang="fa-IR" sz="2500" dirty="0" smtClean="0">
                <a:cs typeface="B Yagut" panose="00000400000000000000" pitchFamily="2" charset="-78"/>
              </a:rPr>
              <a:t>می گیریم </a:t>
            </a:r>
            <a:r>
              <a:rPr lang="fa-IR" sz="2500" dirty="0">
                <a:cs typeface="B Yagut" panose="00000400000000000000" pitchFamily="2" charset="-78"/>
              </a:rPr>
              <a:t>و همچنین روش ذخیره فایل های اکسل به صورت </a:t>
            </a:r>
            <a:r>
              <a:rPr lang="en-US" sz="2500" dirty="0">
                <a:cs typeface="B Yagut" panose="00000400000000000000" pitchFamily="2" charset="-78"/>
              </a:rPr>
              <a:t>Template </a:t>
            </a:r>
            <a:r>
              <a:rPr lang="fa-IR" sz="2500" dirty="0" smtClean="0">
                <a:cs typeface="B Yagut" panose="00000400000000000000" pitchFamily="2" charset="-78"/>
              </a:rPr>
              <a:t> را </a:t>
            </a:r>
            <a:r>
              <a:rPr lang="fa-IR" sz="2500" dirty="0">
                <a:cs typeface="B Yagut" panose="00000400000000000000" pitchFamily="2" charset="-78"/>
              </a:rPr>
              <a:t>می آموزیم. در این دوره آموزشی تنظیمات سطرها و ستون ها و تنظیمات شیت ها را نیز یاد </a:t>
            </a:r>
            <a:r>
              <a:rPr lang="fa-IR" sz="2500" dirty="0" smtClean="0">
                <a:cs typeface="B Yagut" panose="00000400000000000000" pitchFamily="2" charset="-78"/>
              </a:rPr>
              <a:t>می گیریم</a:t>
            </a:r>
            <a:r>
              <a:rPr lang="fa-IR" sz="2500" dirty="0">
                <a:cs typeface="B Yagut" panose="00000400000000000000" pitchFamily="2" charset="-78"/>
              </a:rPr>
              <a:t>.</a:t>
            </a:r>
            <a:endParaRPr lang="fa-IR" sz="2500" dirty="0" smtClean="0">
              <a:cs typeface="B Yagut" panose="00000400000000000000" pitchFamily="2" charset="-78"/>
            </a:endParaRPr>
          </a:p>
        </p:txBody>
      </p:sp>
    </p:spTree>
    <p:extLst>
      <p:ext uri="{BB962C8B-B14F-4D97-AF65-F5344CB8AC3E}">
        <p14:creationId xmlns:p14="http://schemas.microsoft.com/office/powerpoint/2010/main" val="3305682250"/>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842797"/>
            <a:ext cx="10515600" cy="922762"/>
          </a:xfrm>
          <a:no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چهارم</a:t>
            </a:r>
            <a:endParaRPr lang="fa-IR" dirty="0"/>
          </a:p>
        </p:txBody>
      </p:sp>
      <p:sp>
        <p:nvSpPr>
          <p:cNvPr id="4" name="Content Placeholder 3"/>
          <p:cNvSpPr>
            <a:spLocks noGrp="1"/>
          </p:cNvSpPr>
          <p:nvPr>
            <p:ph sz="half" idx="2"/>
          </p:nvPr>
        </p:nvSpPr>
        <p:spPr>
          <a:xfrm>
            <a:off x="838201" y="2374710"/>
            <a:ext cx="10515600" cy="3043451"/>
          </a:xfrm>
        </p:spPr>
        <p:txBody>
          <a:bodyPr>
            <a:noAutofit/>
          </a:bodyPr>
          <a:lstStyle/>
          <a:p>
            <a:pPr marL="0" indent="0" algn="ctr">
              <a:buNone/>
            </a:pPr>
            <a:r>
              <a:rPr lang="fa-IR" sz="4400" dirty="0">
                <a:cs typeface="B Yagut" panose="00000400000000000000" pitchFamily="2" charset="-78"/>
              </a:rPr>
              <a:t>کار با داده ها در اکسل</a:t>
            </a:r>
            <a:endParaRPr lang="en-US" sz="4400" dirty="0">
              <a:cs typeface="B Yagut"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1" y="6027312"/>
            <a:ext cx="609600" cy="609600"/>
          </a:xfrm>
          <a:prstGeom prst="rect">
            <a:avLst/>
          </a:prstGeom>
        </p:spPr>
      </p:pic>
    </p:spTree>
    <p:extLst>
      <p:ext uri="{BB962C8B-B14F-4D97-AF65-F5344CB8AC3E}">
        <p14:creationId xmlns:p14="http://schemas.microsoft.com/office/powerpoint/2010/main" val="3072822475"/>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296537" y="272956"/>
            <a:ext cx="10426891"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منجمد کردن ردیف ها و ستون ها در اکسل</a:t>
            </a:r>
          </a:p>
        </p:txBody>
      </p:sp>
      <p:sp>
        <p:nvSpPr>
          <p:cNvPr id="5" name="Subtitle 2"/>
          <p:cNvSpPr txBox="1">
            <a:spLocks/>
          </p:cNvSpPr>
          <p:nvPr/>
        </p:nvSpPr>
        <p:spPr>
          <a:xfrm>
            <a:off x="6332561" y="1050873"/>
            <a:ext cx="5527343" cy="5336275"/>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➊ ابتدا ردیف پایینی ردیفی را که قصد منجمد کردنش را دارید انتخاب کنید. در این مثال ما چون قصد داریم تا ردیفهای 1 و 2 را منجمد کنیم، پس ردیف 3 را انتخاب می کنیم</a:t>
            </a:r>
            <a:r>
              <a:rPr lang="fa-IR" sz="2500" dirty="0" smtClean="0">
                <a:cs typeface="B Yagut" panose="00000400000000000000" pitchFamily="2" charset="-78"/>
              </a:rPr>
              <a:t>.</a:t>
            </a:r>
          </a:p>
          <a:p>
            <a:pPr algn="justLow">
              <a:lnSpc>
                <a:spcPct val="100000"/>
              </a:lnSpc>
            </a:pPr>
            <a:r>
              <a:rPr lang="fa-IR" sz="2500" dirty="0">
                <a:cs typeface="B Yagut" panose="00000400000000000000" pitchFamily="2" charset="-78"/>
              </a:rPr>
              <a:t>➋ در تب </a:t>
            </a:r>
            <a:r>
              <a:rPr lang="en-US" sz="2500" dirty="0">
                <a:cs typeface="B Yagut" panose="00000400000000000000" pitchFamily="2" charset="-78"/>
              </a:rPr>
              <a:t>View </a:t>
            </a:r>
            <a:r>
              <a:rPr lang="fa-IR" sz="2500" dirty="0" smtClean="0">
                <a:cs typeface="B Yagut" panose="00000400000000000000" pitchFamily="2" charset="-78"/>
              </a:rPr>
              <a:t> دستور </a:t>
            </a:r>
            <a:r>
              <a:rPr lang="en-US" sz="2500" dirty="0">
                <a:cs typeface="B Yagut" panose="00000400000000000000" pitchFamily="2" charset="-78"/>
              </a:rPr>
              <a:t>Freeze Panes </a:t>
            </a:r>
            <a:r>
              <a:rPr lang="fa-IR" sz="2500" dirty="0" smtClean="0">
                <a:cs typeface="B Yagut" panose="00000400000000000000" pitchFamily="2" charset="-78"/>
              </a:rPr>
              <a:t> را </a:t>
            </a:r>
            <a:r>
              <a:rPr lang="fa-IR" sz="2500" dirty="0">
                <a:cs typeface="B Yagut" panose="00000400000000000000" pitchFamily="2" charset="-78"/>
              </a:rPr>
              <a:t>انتخاب کنید و سپس از کادر ظاهر شده گزینه </a:t>
            </a:r>
            <a:r>
              <a:rPr lang="en-US" sz="2500" dirty="0">
                <a:cs typeface="B Yagut" panose="00000400000000000000" pitchFamily="2" charset="-78"/>
              </a:rPr>
              <a:t>Freeze Panes </a:t>
            </a:r>
            <a:r>
              <a:rPr lang="fa-IR" sz="2500" dirty="0" smtClean="0">
                <a:cs typeface="B Yagut" panose="00000400000000000000" pitchFamily="2" charset="-78"/>
              </a:rPr>
              <a:t> را </a:t>
            </a:r>
            <a:r>
              <a:rPr lang="fa-IR" sz="2500" dirty="0">
                <a:cs typeface="B Yagut" panose="00000400000000000000" pitchFamily="2" charset="-78"/>
              </a:rPr>
              <a:t>انتخاب کنید</a:t>
            </a:r>
            <a:r>
              <a:rPr lang="fa-IR" sz="2500" dirty="0" smtClean="0">
                <a:cs typeface="B Yagut" panose="00000400000000000000" pitchFamily="2" charset="-78"/>
              </a:rPr>
              <a:t>.</a:t>
            </a:r>
          </a:p>
          <a:p>
            <a:pPr algn="justLow">
              <a:lnSpc>
                <a:spcPct val="100000"/>
              </a:lnSpc>
            </a:pPr>
            <a:r>
              <a:rPr lang="fa-IR" sz="2500" dirty="0" smtClean="0">
                <a:cs typeface="B Yagut" panose="00000400000000000000" pitchFamily="2" charset="-78"/>
              </a:rPr>
              <a:t>➌ </a:t>
            </a:r>
            <a:r>
              <a:rPr lang="fa-IR" sz="2500" dirty="0">
                <a:cs typeface="B Yagut" panose="00000400000000000000" pitchFamily="2" charset="-78"/>
              </a:rPr>
              <a:t>ردیفهای انتخاب شده در محل خودشان منجمد می شوند، و یک خط خاکستری رنگ در زیر آنها ظاهر می گردد. شما در این حالت اگر به ردیفهای پایینی اکسل پیمایش کنید خواهید دید که ردیف 1 و 2 همواره نمایش داده می شوند و مخفی نخواهند شد. در مثال زیر ما تا ردیف 18 پیمایش را ادامه داده ایم.</a:t>
            </a:r>
          </a:p>
        </p:txBody>
      </p:sp>
      <p:pic>
        <p:nvPicPr>
          <p:cNvPr id="3" name="Picture 2"/>
          <p:cNvPicPr>
            <a:picLocks noChangeAspect="1"/>
          </p:cNvPicPr>
          <p:nvPr/>
        </p:nvPicPr>
        <p:blipFill>
          <a:blip r:embed="rId4"/>
          <a:stretch>
            <a:fillRect/>
          </a:stretch>
        </p:blipFill>
        <p:spPr>
          <a:xfrm>
            <a:off x="143301" y="1091822"/>
            <a:ext cx="5943600" cy="1733550"/>
          </a:xfrm>
          <a:prstGeom prst="rect">
            <a:avLst/>
          </a:prstGeom>
        </p:spPr>
      </p:pic>
      <p:pic>
        <p:nvPicPr>
          <p:cNvPr id="4" name="Picture 3"/>
          <p:cNvPicPr>
            <a:picLocks noChangeAspect="1"/>
          </p:cNvPicPr>
          <p:nvPr/>
        </p:nvPicPr>
        <p:blipFill>
          <a:blip r:embed="rId5"/>
          <a:stretch>
            <a:fillRect/>
          </a:stretch>
        </p:blipFill>
        <p:spPr>
          <a:xfrm>
            <a:off x="599364" y="2982520"/>
            <a:ext cx="5487537" cy="1882419"/>
          </a:xfrm>
          <a:prstGeom prst="rect">
            <a:avLst/>
          </a:prstGeom>
        </p:spPr>
      </p:pic>
      <p:pic>
        <p:nvPicPr>
          <p:cNvPr id="7" name="Picture 6"/>
          <p:cNvPicPr>
            <a:picLocks noChangeAspect="1"/>
          </p:cNvPicPr>
          <p:nvPr/>
        </p:nvPicPr>
        <p:blipFill>
          <a:blip r:embed="rId6"/>
          <a:stretch>
            <a:fillRect/>
          </a:stretch>
        </p:blipFill>
        <p:spPr>
          <a:xfrm>
            <a:off x="292148" y="4864939"/>
            <a:ext cx="5895975" cy="173355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05182" y="6333359"/>
            <a:ext cx="452923" cy="452923"/>
          </a:xfrm>
          <a:prstGeom prst="rect">
            <a:avLst/>
          </a:prstGeom>
        </p:spPr>
      </p:pic>
    </p:spTree>
    <p:extLst>
      <p:ext uri="{BB962C8B-B14F-4D97-AF65-F5344CB8AC3E}">
        <p14:creationId xmlns:p14="http://schemas.microsoft.com/office/powerpoint/2010/main" val="2193302366"/>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296537" y="272956"/>
            <a:ext cx="10426891" cy="818866"/>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fa-IR" sz="4400" dirty="0">
                <a:cs typeface="B Yagut" panose="00000400000000000000" pitchFamily="2" charset="-78"/>
              </a:rPr>
              <a:t>منجمد کردن ستونها در اکسل</a:t>
            </a:r>
          </a:p>
        </p:txBody>
      </p:sp>
      <p:sp>
        <p:nvSpPr>
          <p:cNvPr id="5" name="Subtitle 2"/>
          <p:cNvSpPr txBox="1">
            <a:spLocks/>
          </p:cNvSpPr>
          <p:nvPr/>
        </p:nvSpPr>
        <p:spPr>
          <a:xfrm>
            <a:off x="6018663" y="1050873"/>
            <a:ext cx="5841241" cy="558193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a:lnSpc>
                <a:spcPct val="100000"/>
              </a:lnSpc>
            </a:pPr>
            <a:r>
              <a:rPr lang="fa-IR" sz="2500" dirty="0">
                <a:cs typeface="B Yagut" panose="00000400000000000000" pitchFamily="2" charset="-78"/>
              </a:rPr>
              <a:t>➊ ستون سمت راستی، ستونی را که می خواهید منجمد کنید را انتخاب کنید، در مثال زیر ما چون قصد داریم تا ستون </a:t>
            </a:r>
            <a:r>
              <a:rPr lang="en-US" sz="2500" dirty="0" smtClean="0">
                <a:cs typeface="B Yagut" panose="00000400000000000000" pitchFamily="2" charset="-78"/>
              </a:rPr>
              <a:t> A </a:t>
            </a:r>
            <a:r>
              <a:rPr lang="fa-IR" sz="2500" dirty="0">
                <a:cs typeface="B Yagut" panose="00000400000000000000" pitchFamily="2" charset="-78"/>
              </a:rPr>
              <a:t>را منجمد کنیم پس ستون </a:t>
            </a:r>
            <a:r>
              <a:rPr lang="en-US" sz="2500" dirty="0">
                <a:cs typeface="B Yagut" panose="00000400000000000000" pitchFamily="2" charset="-78"/>
              </a:rPr>
              <a:t>B </a:t>
            </a:r>
            <a:r>
              <a:rPr lang="fa-IR" sz="2500" dirty="0">
                <a:cs typeface="B Yagut" panose="00000400000000000000" pitchFamily="2" charset="-78"/>
              </a:rPr>
              <a:t>را که ستون </a:t>
            </a:r>
            <a:r>
              <a:rPr lang="fa-IR" sz="2500" dirty="0" smtClean="0">
                <a:cs typeface="B Yagut" panose="00000400000000000000" pitchFamily="2" charset="-78"/>
              </a:rPr>
              <a:t>سـمت راسـت </a:t>
            </a:r>
            <a:r>
              <a:rPr lang="fa-IR" sz="2500" dirty="0">
                <a:cs typeface="B Yagut" panose="00000400000000000000" pitchFamily="2" charset="-78"/>
              </a:rPr>
              <a:t>آن می باشد را انتخاب می کنیم.</a:t>
            </a:r>
          </a:p>
          <a:p>
            <a:pPr algn="justLow">
              <a:lnSpc>
                <a:spcPct val="100000"/>
              </a:lnSpc>
            </a:pPr>
            <a:r>
              <a:rPr lang="fa-IR" sz="2500" dirty="0">
                <a:cs typeface="B Yagut" panose="00000400000000000000" pitchFamily="2" charset="-78"/>
              </a:rPr>
              <a:t>➋ در تب </a:t>
            </a:r>
            <a:r>
              <a:rPr lang="en-US" sz="2500" dirty="0" smtClean="0">
                <a:cs typeface="B Yagut" panose="00000400000000000000" pitchFamily="2" charset="-78"/>
              </a:rPr>
              <a:t> View </a:t>
            </a:r>
            <a:r>
              <a:rPr lang="fa-IR" sz="2500" dirty="0">
                <a:cs typeface="B Yagut" panose="00000400000000000000" pitchFamily="2" charset="-78"/>
              </a:rPr>
              <a:t>دستور </a:t>
            </a:r>
            <a:r>
              <a:rPr lang="en-US" sz="2500" dirty="0" smtClean="0">
                <a:cs typeface="B Yagut" panose="00000400000000000000" pitchFamily="2" charset="-78"/>
              </a:rPr>
              <a:t> Freeze </a:t>
            </a:r>
            <a:r>
              <a:rPr lang="en-US" sz="2500" dirty="0">
                <a:cs typeface="B Yagut" panose="00000400000000000000" pitchFamily="2" charset="-78"/>
              </a:rPr>
              <a:t>Panes </a:t>
            </a:r>
            <a:r>
              <a:rPr lang="fa-IR" sz="2500" dirty="0">
                <a:cs typeface="B Yagut" panose="00000400000000000000" pitchFamily="2" charset="-78"/>
              </a:rPr>
              <a:t>را انتخاب کنید و از کادر ظاهر شده گزینه </a:t>
            </a:r>
            <a:r>
              <a:rPr lang="en-US" sz="2500" dirty="0" smtClean="0">
                <a:cs typeface="B Yagut" panose="00000400000000000000" pitchFamily="2" charset="-78"/>
              </a:rPr>
              <a:t> Freeze </a:t>
            </a:r>
            <a:r>
              <a:rPr lang="en-US" sz="2500" dirty="0">
                <a:cs typeface="B Yagut" panose="00000400000000000000" pitchFamily="2" charset="-78"/>
              </a:rPr>
              <a:t>Panes </a:t>
            </a:r>
            <a:r>
              <a:rPr lang="fa-IR" sz="2500" dirty="0">
                <a:cs typeface="B Yagut" panose="00000400000000000000" pitchFamily="2" charset="-78"/>
              </a:rPr>
              <a:t>را انتخاب کنید.</a:t>
            </a:r>
          </a:p>
          <a:p>
            <a:pPr algn="justLow">
              <a:lnSpc>
                <a:spcPct val="100000"/>
              </a:lnSpc>
            </a:pPr>
            <a:r>
              <a:rPr lang="fa-IR" sz="2500" dirty="0">
                <a:cs typeface="B Yagut" panose="00000400000000000000" pitchFamily="2" charset="-78"/>
              </a:rPr>
              <a:t>➌ ستون در محل خودش منجمد می شود، و با یک رنگ خاکستری مشخص می گردد. شما می توانید در بین ستونها پیمایش کنید و مشاهده خواهید کرد که ستون منجمد شده در محل خودش باقی می ماند و همواره نمایش داده می شود. در این مثال ما پیمایش را تا ستون </a:t>
            </a:r>
            <a:r>
              <a:rPr lang="en-US" sz="2500" dirty="0" smtClean="0">
                <a:cs typeface="B Yagut" panose="00000400000000000000" pitchFamily="2" charset="-78"/>
              </a:rPr>
              <a:t> E </a:t>
            </a:r>
            <a:r>
              <a:rPr lang="fa-IR" sz="2500" dirty="0">
                <a:cs typeface="B Yagut" panose="00000400000000000000" pitchFamily="2" charset="-78"/>
              </a:rPr>
              <a:t>ادامه داده ایم.</a:t>
            </a:r>
          </a:p>
        </p:txBody>
      </p:sp>
      <p:pic>
        <p:nvPicPr>
          <p:cNvPr id="6" name="Picture 5"/>
          <p:cNvPicPr>
            <a:picLocks noChangeAspect="1"/>
          </p:cNvPicPr>
          <p:nvPr/>
        </p:nvPicPr>
        <p:blipFill>
          <a:blip r:embed="rId4"/>
          <a:stretch>
            <a:fillRect/>
          </a:stretch>
        </p:blipFill>
        <p:spPr>
          <a:xfrm>
            <a:off x="190928" y="901964"/>
            <a:ext cx="5759499" cy="1684118"/>
          </a:xfrm>
          <a:prstGeom prst="rect">
            <a:avLst/>
          </a:prstGeom>
        </p:spPr>
      </p:pic>
      <p:pic>
        <p:nvPicPr>
          <p:cNvPr id="8" name="Picture 7"/>
          <p:cNvPicPr>
            <a:picLocks noChangeAspect="1"/>
          </p:cNvPicPr>
          <p:nvPr/>
        </p:nvPicPr>
        <p:blipFill>
          <a:blip r:embed="rId5"/>
          <a:stretch>
            <a:fillRect/>
          </a:stretch>
        </p:blipFill>
        <p:spPr>
          <a:xfrm>
            <a:off x="190928" y="2667970"/>
            <a:ext cx="5788332" cy="1917679"/>
          </a:xfrm>
          <a:prstGeom prst="rect">
            <a:avLst/>
          </a:prstGeom>
        </p:spPr>
      </p:pic>
      <p:pic>
        <p:nvPicPr>
          <p:cNvPr id="9" name="Picture 8"/>
          <p:cNvPicPr>
            <a:picLocks noChangeAspect="1"/>
          </p:cNvPicPr>
          <p:nvPr/>
        </p:nvPicPr>
        <p:blipFill>
          <a:blip r:embed="rId6"/>
          <a:stretch>
            <a:fillRect/>
          </a:stretch>
        </p:blipFill>
        <p:spPr>
          <a:xfrm>
            <a:off x="190928" y="4653889"/>
            <a:ext cx="5764471" cy="167355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8133" y="6238365"/>
            <a:ext cx="394447" cy="394447"/>
          </a:xfrm>
          <a:prstGeom prst="rect">
            <a:avLst/>
          </a:prstGeom>
        </p:spPr>
      </p:pic>
    </p:spTree>
    <p:extLst>
      <p:ext uri="{BB962C8B-B14F-4D97-AF65-F5344CB8AC3E}">
        <p14:creationId xmlns:p14="http://schemas.microsoft.com/office/powerpoint/2010/main" val="3486767493"/>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مازندران</_x062f__x0627__x0646__x0634__x06af__x0627__x0647_>
    <_x0646__x0648__x0639__x0020__x062d__x06cc__x0637__x0647_ xmlns="12fdc5dc-769e-4543-b10d-fbea3dac4417">کار با کامپیوتر و اينترنت؛ آشنايي با نرم‌افزارهاي نظام شبكه</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5NN7CDR5NKU2-831-288</_dlc_DocId>
    <_dlc_DocIdUrl xmlns="1047730d-92e1-4018-9084-d932fd3a7f58">
      <Url>http://www.health.gov.ir/hnd/_layouts/DocIdRedir.aspx?ID=5NN7CDR5NKU2-831-288</Url>
      <Description>5NN7CDR5NKU2-831-288</Description>
    </_dlc_DocIdUrl>
  </documentManagement>
</p:properties>
</file>

<file path=customXml/itemProps1.xml><?xml version="1.0" encoding="utf-8"?>
<ds:datastoreItem xmlns:ds="http://schemas.openxmlformats.org/officeDocument/2006/customXml" ds:itemID="{27FAD1B1-625F-46DC-9CB2-35BD85AE24EB}">
  <ds:schemaRefs>
    <ds:schemaRef ds:uri="http://schemas.microsoft.com/sharepoint/v3/contenttype/forms"/>
  </ds:schemaRefs>
</ds:datastoreItem>
</file>

<file path=customXml/itemProps2.xml><?xml version="1.0" encoding="utf-8"?>
<ds:datastoreItem xmlns:ds="http://schemas.openxmlformats.org/officeDocument/2006/customXml" ds:itemID="{C018BC3E-B46D-4062-8C78-8DCDF9157287}">
  <ds:schemaRefs>
    <ds:schemaRef ds:uri="http://schemas.microsoft.com/sharepoint/events"/>
  </ds:schemaRefs>
</ds:datastoreItem>
</file>

<file path=customXml/itemProps3.xml><?xml version="1.0" encoding="utf-8"?>
<ds:datastoreItem xmlns:ds="http://schemas.openxmlformats.org/officeDocument/2006/customXml" ds:itemID="{796563F0-67D0-46B3-BF1D-4734E671B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B7822A7-6218-4567-B639-9FDB80A04C33}">
  <ds:schemaRefs>
    <ds:schemaRef ds:uri="12fdc5dc-769e-4543-b10d-fbea3dac4417"/>
    <ds:schemaRef ds:uri="http://schemas.microsoft.com/office/infopath/2007/PartnerControls"/>
    <ds:schemaRef ds:uri="http://www.w3.org/XML/1998/namespace"/>
    <ds:schemaRef ds:uri="http://purl.org/dc/terms/"/>
    <ds:schemaRef ds:uri="http://purl.org/dc/dcmitype/"/>
    <ds:schemaRef ds:uri="http://schemas.openxmlformats.org/package/2006/metadata/core-properties"/>
    <ds:schemaRef ds:uri="http://schemas.microsoft.com/office/2006/documentManagement/types"/>
    <ds:schemaRef ds:uri="1047730d-92e1-4018-9084-d932fd3a7f58"/>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2618</TotalTime>
  <Words>2199</Words>
  <Application>Microsoft Office PowerPoint</Application>
  <PresentationFormat>Widescreen</PresentationFormat>
  <Paragraphs>150</Paragraphs>
  <Slides>33</Slides>
  <Notes>0</Notes>
  <HiddenSlides>0</HiddenSlides>
  <MMClips>24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B Titr</vt:lpstr>
      <vt:lpstr>B Yagut</vt:lpstr>
      <vt:lpstr>Calibri</vt:lpstr>
      <vt:lpstr>Calibri Light</vt:lpstr>
      <vt:lpstr>DroidNaskh</vt:lpstr>
      <vt:lpstr>Times New Roman</vt:lpstr>
      <vt:lpstr>Office Theme</vt:lpstr>
      <vt:lpstr>کار با کامپیوتر و اینترنت ، آشنایی با نرم افزارهای نظام شبکه</vt:lpstr>
      <vt:lpstr>مشخصات سند</vt:lpstr>
      <vt:lpstr>اهداف آموزشی</vt:lpstr>
      <vt:lpstr>فهرست عناوین آموزشی</vt:lpstr>
      <vt:lpstr>مقدمه</vt:lpstr>
      <vt:lpstr>مقدمه</vt:lpstr>
      <vt:lpstr>فصل چهارم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نتیجه گیری</vt:lpstr>
      <vt:lpstr>پرسش و تمرین</vt:lpstr>
      <vt:lpstr>فهرست منابع</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 با کامپیوتر و اینترنت ، _x000b_آشنایی با نرم افزارهای نظام شبکه</dc:title>
  <dc:creator>HCZ</dc:creator>
  <cp:lastModifiedBy>saberi</cp:lastModifiedBy>
  <cp:revision>484</cp:revision>
  <dcterms:created xsi:type="dcterms:W3CDTF">2020-04-19T06:32:02Z</dcterms:created>
  <dcterms:modified xsi:type="dcterms:W3CDTF">2021-05-19T09:39:46Z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c5c44784-dc08-4278-91c5-6d6e2253e61d</vt:lpwstr>
  </property>
</Properties>
</file>