
<file path=[Content_Types].xml><?xml version="1.0" encoding="utf-8"?>
<Types xmlns="http://schemas.openxmlformats.org/package/2006/content-types">
  <Default Extension="png" ContentType="image/png"/>
  <Default Extension="wma" ContentType="audio/x-ms-wma"/>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5"/>
  </p:sldMasterIdLst>
  <p:notesMasterIdLst>
    <p:notesMasterId r:id="rId27"/>
  </p:notesMasterIdLst>
  <p:sldIdLst>
    <p:sldId id="335" r:id="rId6"/>
    <p:sldId id="347" r:id="rId7"/>
    <p:sldId id="336" r:id="rId8"/>
    <p:sldId id="338" r:id="rId9"/>
    <p:sldId id="436" r:id="rId10"/>
    <p:sldId id="437" r:id="rId11"/>
    <p:sldId id="434" r:id="rId12"/>
    <p:sldId id="474" r:id="rId13"/>
    <p:sldId id="476" r:id="rId14"/>
    <p:sldId id="477" r:id="rId15"/>
    <p:sldId id="478" r:id="rId16"/>
    <p:sldId id="435" r:id="rId17"/>
    <p:sldId id="475" r:id="rId18"/>
    <p:sldId id="479" r:id="rId19"/>
    <p:sldId id="480" r:id="rId20"/>
    <p:sldId id="481" r:id="rId21"/>
    <p:sldId id="482" r:id="rId22"/>
    <p:sldId id="370" r:id="rId23"/>
    <p:sldId id="376" r:id="rId24"/>
    <p:sldId id="377" r:id="rId25"/>
    <p:sldId id="378" r:id="rId26"/>
  </p:sldIdLst>
  <p:sldSz cx="12192000" cy="6858000"/>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FF"/>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498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sorterViewPr>
    <p:cViewPr>
      <p:scale>
        <a:sx n="100" d="100"/>
        <a:sy n="100" d="100"/>
      </p:scale>
      <p:origin x="0" y="-2191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228D78-067E-4072-98CE-B7523C5D4D2D}" type="datetimeFigureOut">
              <a:rPr lang="en-US" smtClean="0"/>
              <a:t>5/19/2021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A3EBAE-36C5-4B3F-B9BD-2C866DC81FAC}" type="slidenum">
              <a:rPr lang="en-US" smtClean="0"/>
              <a:t>‹#›</a:t>
            </a:fld>
            <a:endParaRPr lang="en-US"/>
          </a:p>
        </p:txBody>
      </p:sp>
    </p:spTree>
    <p:extLst>
      <p:ext uri="{BB962C8B-B14F-4D97-AF65-F5344CB8AC3E}">
        <p14:creationId xmlns:p14="http://schemas.microsoft.com/office/powerpoint/2010/main" val="14787892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fa-I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a-IR"/>
          </a:p>
        </p:txBody>
      </p:sp>
      <p:sp>
        <p:nvSpPr>
          <p:cNvPr id="4" name="Date Placeholder 3"/>
          <p:cNvSpPr>
            <a:spLocks noGrp="1"/>
          </p:cNvSpPr>
          <p:nvPr>
            <p:ph type="dt" sz="half" idx="10"/>
          </p:nvPr>
        </p:nvSpPr>
        <p:spPr/>
        <p:txBody>
          <a:bodyPr/>
          <a:lstStyle/>
          <a:p>
            <a:fld id="{A19BD037-D5FF-4542-9F52-57BD32F0315C}" type="datetime8">
              <a:rPr lang="fa-IR" smtClean="0"/>
              <a:t>مه 19، 21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416970F8-871C-44B1-855E-328097134970}" type="slidenum">
              <a:rPr lang="fa-IR" smtClean="0"/>
              <a:t>‹#›</a:t>
            </a:fld>
            <a:endParaRPr lang="fa-IR"/>
          </a:p>
        </p:txBody>
      </p:sp>
    </p:spTree>
    <p:extLst>
      <p:ext uri="{BB962C8B-B14F-4D97-AF65-F5344CB8AC3E}">
        <p14:creationId xmlns:p14="http://schemas.microsoft.com/office/powerpoint/2010/main" val="26956036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Date Placeholder 3"/>
          <p:cNvSpPr>
            <a:spLocks noGrp="1"/>
          </p:cNvSpPr>
          <p:nvPr>
            <p:ph type="dt" sz="half" idx="10"/>
          </p:nvPr>
        </p:nvSpPr>
        <p:spPr/>
        <p:txBody>
          <a:bodyPr/>
          <a:lstStyle/>
          <a:p>
            <a:fld id="{CE0692CB-D6B9-4509-90A1-9A18A47493B4}" type="datetime8">
              <a:rPr lang="fa-IR" smtClean="0"/>
              <a:t>مه 19، 21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416970F8-871C-44B1-855E-328097134970}" type="slidenum">
              <a:rPr lang="fa-IR" smtClean="0"/>
              <a:t>‹#›</a:t>
            </a:fld>
            <a:endParaRPr lang="fa-IR"/>
          </a:p>
        </p:txBody>
      </p:sp>
    </p:spTree>
    <p:extLst>
      <p:ext uri="{BB962C8B-B14F-4D97-AF65-F5344CB8AC3E}">
        <p14:creationId xmlns:p14="http://schemas.microsoft.com/office/powerpoint/2010/main" val="4860069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fa-I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Date Placeholder 3"/>
          <p:cNvSpPr>
            <a:spLocks noGrp="1"/>
          </p:cNvSpPr>
          <p:nvPr>
            <p:ph type="dt" sz="half" idx="10"/>
          </p:nvPr>
        </p:nvSpPr>
        <p:spPr/>
        <p:txBody>
          <a:bodyPr/>
          <a:lstStyle/>
          <a:p>
            <a:fld id="{161F9AA0-BDA0-4A3D-9E42-0E0D4DBE90A3}" type="datetime8">
              <a:rPr lang="fa-IR" smtClean="0"/>
              <a:t>مه 19، 21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416970F8-871C-44B1-855E-328097134970}" type="slidenum">
              <a:rPr lang="fa-IR" smtClean="0"/>
              <a:t>‹#›</a:t>
            </a:fld>
            <a:endParaRPr lang="fa-IR"/>
          </a:p>
        </p:txBody>
      </p:sp>
    </p:spTree>
    <p:extLst>
      <p:ext uri="{BB962C8B-B14F-4D97-AF65-F5344CB8AC3E}">
        <p14:creationId xmlns:p14="http://schemas.microsoft.com/office/powerpoint/2010/main" val="23593349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a-I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Date Placeholder 3"/>
          <p:cNvSpPr>
            <a:spLocks noGrp="1"/>
          </p:cNvSpPr>
          <p:nvPr>
            <p:ph type="dt" sz="half" idx="10"/>
          </p:nvPr>
        </p:nvSpPr>
        <p:spPr/>
        <p:txBody>
          <a:bodyPr/>
          <a:lstStyle/>
          <a:p>
            <a:fld id="{FA5F7808-281A-4648-87D5-1C97C6AABD7D}" type="datetime8">
              <a:rPr lang="fa-IR" smtClean="0"/>
              <a:t>مه 19، 21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416970F8-871C-44B1-855E-328097134970}" type="slidenum">
              <a:rPr lang="fa-IR" smtClean="0"/>
              <a:t>‹#›</a:t>
            </a:fld>
            <a:endParaRPr lang="fa-IR"/>
          </a:p>
        </p:txBody>
      </p:sp>
    </p:spTree>
    <p:extLst>
      <p:ext uri="{BB962C8B-B14F-4D97-AF65-F5344CB8AC3E}">
        <p14:creationId xmlns:p14="http://schemas.microsoft.com/office/powerpoint/2010/main" val="33032172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fa-I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8E3CA3-3741-482A-8D05-A0B8178A46E4}" type="datetime8">
              <a:rPr lang="fa-IR" smtClean="0"/>
              <a:t>مه 19، 21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416970F8-871C-44B1-855E-328097134970}" type="slidenum">
              <a:rPr lang="fa-IR" smtClean="0"/>
              <a:t>‹#›</a:t>
            </a:fld>
            <a:endParaRPr lang="fa-IR"/>
          </a:p>
        </p:txBody>
      </p:sp>
    </p:spTree>
    <p:extLst>
      <p:ext uri="{BB962C8B-B14F-4D97-AF65-F5344CB8AC3E}">
        <p14:creationId xmlns:p14="http://schemas.microsoft.com/office/powerpoint/2010/main" val="24682735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a-I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5" name="Date Placeholder 4"/>
          <p:cNvSpPr>
            <a:spLocks noGrp="1"/>
          </p:cNvSpPr>
          <p:nvPr>
            <p:ph type="dt" sz="half" idx="10"/>
          </p:nvPr>
        </p:nvSpPr>
        <p:spPr/>
        <p:txBody>
          <a:bodyPr/>
          <a:lstStyle/>
          <a:p>
            <a:fld id="{B2CEADB5-909D-4730-9FC0-FF4D777BE8D5}" type="datetime8">
              <a:rPr lang="fa-IR" smtClean="0"/>
              <a:t>مه 19، 21</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416970F8-871C-44B1-855E-328097134970}" type="slidenum">
              <a:rPr lang="fa-IR" smtClean="0"/>
              <a:t>‹#›</a:t>
            </a:fld>
            <a:endParaRPr lang="fa-IR"/>
          </a:p>
        </p:txBody>
      </p:sp>
    </p:spTree>
    <p:extLst>
      <p:ext uri="{BB962C8B-B14F-4D97-AF65-F5344CB8AC3E}">
        <p14:creationId xmlns:p14="http://schemas.microsoft.com/office/powerpoint/2010/main" val="4110834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fa-I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7" name="Date Placeholder 6"/>
          <p:cNvSpPr>
            <a:spLocks noGrp="1"/>
          </p:cNvSpPr>
          <p:nvPr>
            <p:ph type="dt" sz="half" idx="10"/>
          </p:nvPr>
        </p:nvSpPr>
        <p:spPr/>
        <p:txBody>
          <a:bodyPr/>
          <a:lstStyle/>
          <a:p>
            <a:fld id="{BB0F95DF-A094-4DF7-9281-1DE5CAFF1403}" type="datetime8">
              <a:rPr lang="fa-IR" smtClean="0"/>
              <a:t>مه 19، 21</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416970F8-871C-44B1-855E-328097134970}" type="slidenum">
              <a:rPr lang="fa-IR" smtClean="0"/>
              <a:t>‹#›</a:t>
            </a:fld>
            <a:endParaRPr lang="fa-IR"/>
          </a:p>
        </p:txBody>
      </p:sp>
    </p:spTree>
    <p:extLst>
      <p:ext uri="{BB962C8B-B14F-4D97-AF65-F5344CB8AC3E}">
        <p14:creationId xmlns:p14="http://schemas.microsoft.com/office/powerpoint/2010/main" val="27130546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a-IR"/>
          </a:p>
        </p:txBody>
      </p:sp>
      <p:sp>
        <p:nvSpPr>
          <p:cNvPr id="3" name="Date Placeholder 2"/>
          <p:cNvSpPr>
            <a:spLocks noGrp="1"/>
          </p:cNvSpPr>
          <p:nvPr>
            <p:ph type="dt" sz="half" idx="10"/>
          </p:nvPr>
        </p:nvSpPr>
        <p:spPr/>
        <p:txBody>
          <a:bodyPr/>
          <a:lstStyle/>
          <a:p>
            <a:fld id="{35FB5C5E-3CE4-4DF6-BDFD-7BD28DBA2694}" type="datetime8">
              <a:rPr lang="fa-IR" smtClean="0"/>
              <a:t>مه 19، 21</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416970F8-871C-44B1-855E-328097134970}" type="slidenum">
              <a:rPr lang="fa-IR" smtClean="0"/>
              <a:t>‹#›</a:t>
            </a:fld>
            <a:endParaRPr lang="fa-IR"/>
          </a:p>
        </p:txBody>
      </p:sp>
    </p:spTree>
    <p:extLst>
      <p:ext uri="{BB962C8B-B14F-4D97-AF65-F5344CB8AC3E}">
        <p14:creationId xmlns:p14="http://schemas.microsoft.com/office/powerpoint/2010/main" val="6251419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736EAE-A996-462D-AEE6-E045C12B115E}" type="datetime8">
              <a:rPr lang="fa-IR" smtClean="0"/>
              <a:t>مه 19، 21</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416970F8-871C-44B1-855E-328097134970}" type="slidenum">
              <a:rPr lang="fa-IR" smtClean="0"/>
              <a:t>‹#›</a:t>
            </a:fld>
            <a:endParaRPr lang="fa-IR"/>
          </a:p>
        </p:txBody>
      </p:sp>
    </p:spTree>
    <p:extLst>
      <p:ext uri="{BB962C8B-B14F-4D97-AF65-F5344CB8AC3E}">
        <p14:creationId xmlns:p14="http://schemas.microsoft.com/office/powerpoint/2010/main" val="34389981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a-I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54AC233-BA28-4457-B47E-9D88DB226F3F}" type="datetime8">
              <a:rPr lang="fa-IR" smtClean="0"/>
              <a:t>مه 19، 21</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416970F8-871C-44B1-855E-328097134970}" type="slidenum">
              <a:rPr lang="fa-IR" smtClean="0"/>
              <a:t>‹#›</a:t>
            </a:fld>
            <a:endParaRPr lang="fa-IR"/>
          </a:p>
        </p:txBody>
      </p:sp>
    </p:spTree>
    <p:extLst>
      <p:ext uri="{BB962C8B-B14F-4D97-AF65-F5344CB8AC3E}">
        <p14:creationId xmlns:p14="http://schemas.microsoft.com/office/powerpoint/2010/main" val="36783090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a-I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F726303-6AE7-4F75-A5FA-2E23E399F77F}" type="datetime8">
              <a:rPr lang="fa-IR" smtClean="0"/>
              <a:t>مه 19، 21</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416970F8-871C-44B1-855E-328097134970}" type="slidenum">
              <a:rPr lang="fa-IR" smtClean="0"/>
              <a:t>‹#›</a:t>
            </a:fld>
            <a:endParaRPr lang="fa-IR"/>
          </a:p>
        </p:txBody>
      </p:sp>
    </p:spTree>
    <p:extLst>
      <p:ext uri="{BB962C8B-B14F-4D97-AF65-F5344CB8AC3E}">
        <p14:creationId xmlns:p14="http://schemas.microsoft.com/office/powerpoint/2010/main" val="12208067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en-US"/>
              <a:t>Click to edit Master title style</a:t>
            </a:r>
            <a:endParaRPr lang="fa-I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74090A30-BE09-406E-ABFD-94480BDFEE84}" type="datetime8">
              <a:rPr lang="fa-IR" smtClean="0"/>
              <a:t>مه 19، 21</a:t>
            </a:fld>
            <a:endParaRPr lang="fa-I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416970F8-871C-44B1-855E-328097134970}" type="slidenum">
              <a:rPr lang="fa-IR" smtClean="0"/>
              <a:t>‹#›</a:t>
            </a:fld>
            <a:endParaRPr lang="fa-IR"/>
          </a:p>
        </p:txBody>
      </p:sp>
    </p:spTree>
    <p:extLst>
      <p:ext uri="{BB962C8B-B14F-4D97-AF65-F5344CB8AC3E}">
        <p14:creationId xmlns:p14="http://schemas.microsoft.com/office/powerpoint/2010/main" val="36732248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4.wma"/><Relationship Id="rId1" Type="http://schemas.microsoft.com/office/2007/relationships/media" Target="../media/media4.wma"/><Relationship Id="rId5" Type="http://schemas.openxmlformats.org/officeDocument/2006/relationships/image" Target="../media/image2.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5.wma"/><Relationship Id="rId1" Type="http://schemas.microsoft.com/office/2007/relationships/media" Target="../media/media5.wma"/><Relationship Id="rId6" Type="http://schemas.openxmlformats.org/officeDocument/2006/relationships/image" Target="../media/image2.png"/><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2.png"/><Relationship Id="rId2" Type="http://schemas.openxmlformats.org/officeDocument/2006/relationships/audio" Target="../media/media6.wma"/><Relationship Id="rId1" Type="http://schemas.microsoft.com/office/2007/relationships/media" Target="../media/media6.wma"/><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7.wma"/><Relationship Id="rId1" Type="http://schemas.microsoft.com/office/2007/relationships/media" Target="../media/media7.wma"/><Relationship Id="rId5" Type="http://schemas.openxmlformats.org/officeDocument/2006/relationships/image" Target="../media/image2.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21.png"/><Relationship Id="rId2" Type="http://schemas.openxmlformats.org/officeDocument/2006/relationships/audio" Target="../media/media8.wma"/><Relationship Id="rId1" Type="http://schemas.microsoft.com/office/2007/relationships/media" Target="../media/media8.wma"/><Relationship Id="rId6" Type="http://schemas.openxmlformats.org/officeDocument/2006/relationships/image" Target="../media/image2.png"/><Relationship Id="rId5" Type="http://schemas.openxmlformats.org/officeDocument/2006/relationships/image" Target="../media/image20.pn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wma"/><Relationship Id="rId1" Type="http://schemas.microsoft.com/office/2007/relationships/media" Target="../media/media9.wma"/><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1.wma"/><Relationship Id="rId1" Type="http://schemas.microsoft.com/office/2007/relationships/media" Target="../media/media1.wma"/><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2.wma"/><Relationship Id="rId1" Type="http://schemas.microsoft.com/office/2007/relationships/media" Target="../media/media2.wma"/><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3.wma"/><Relationship Id="rId1" Type="http://schemas.microsoft.com/office/2007/relationships/media" Target="../media/media3.wma"/><Relationship Id="rId5" Type="http://schemas.openxmlformats.org/officeDocument/2006/relationships/image" Target="../media/image2.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62843"/>
            <a:ext cx="10926170" cy="1325563"/>
          </a:xfrm>
        </p:spPr>
        <p:txBody>
          <a:bodyPr>
            <a:normAutofit/>
          </a:bodyPr>
          <a:lstStyle/>
          <a:p>
            <a:pPr algn="ctr"/>
            <a:r>
              <a:rPr lang="fa-IR" dirty="0" smtClean="0">
                <a:cs typeface="B Yagut" panose="00000400000000000000" pitchFamily="2" charset="-78"/>
              </a:rPr>
              <a:t>کار با کامپیوتر و اینترنت ،</a:t>
            </a:r>
            <a:r>
              <a:rPr lang="en-US" dirty="0" smtClean="0">
                <a:cs typeface="B Yagut" panose="00000400000000000000" pitchFamily="2" charset="-78"/>
              </a:rPr>
              <a:t/>
            </a:r>
            <a:br>
              <a:rPr lang="en-US" dirty="0" smtClean="0">
                <a:cs typeface="B Yagut" panose="00000400000000000000" pitchFamily="2" charset="-78"/>
              </a:rPr>
            </a:br>
            <a:r>
              <a:rPr lang="fa-IR" dirty="0" smtClean="0">
                <a:cs typeface="B Yagut" panose="00000400000000000000" pitchFamily="2" charset="-78"/>
              </a:rPr>
              <a:t>آشنایی با نرم افزارهای نظام شبکه</a:t>
            </a:r>
            <a:endParaRPr lang="fa-IR" dirty="0">
              <a:cs typeface="B Yagut" panose="00000400000000000000" pitchFamily="2" charset="-78"/>
            </a:endParaRPr>
          </a:p>
        </p:txBody>
      </p:sp>
      <p:sp>
        <p:nvSpPr>
          <p:cNvPr id="3" name="Content Placeholder 2"/>
          <p:cNvSpPr>
            <a:spLocks noGrp="1"/>
          </p:cNvSpPr>
          <p:nvPr>
            <p:ph idx="1"/>
          </p:nvPr>
        </p:nvSpPr>
        <p:spPr>
          <a:xfrm>
            <a:off x="1572904" y="3183168"/>
            <a:ext cx="9456761" cy="2478420"/>
          </a:xfrm>
        </p:spPr>
        <p:txBody>
          <a:bodyPr>
            <a:normAutofit/>
          </a:bodyPr>
          <a:lstStyle/>
          <a:p>
            <a:endParaRPr lang="fa-IR" sz="2500" dirty="0"/>
          </a:p>
          <a:p>
            <a:pPr marL="0" indent="0" algn="ctr">
              <a:lnSpc>
                <a:spcPct val="150000"/>
              </a:lnSpc>
              <a:buNone/>
            </a:pPr>
            <a:r>
              <a:rPr lang="fa-IR" sz="2500" dirty="0" smtClean="0">
                <a:cs typeface="B Yagut" panose="00000400000000000000" pitchFamily="2" charset="-78"/>
              </a:rPr>
              <a:t>آشنایی مقدماتی با نرم افزار </a:t>
            </a:r>
            <a:r>
              <a:rPr lang="en-US" sz="2500" dirty="0" smtClean="0">
                <a:cs typeface="B Yagut" panose="00000400000000000000" pitchFamily="2" charset="-78"/>
              </a:rPr>
              <a:t>Excel 2016</a:t>
            </a:r>
            <a:endParaRPr lang="fa-IR" sz="2500" dirty="0">
              <a:cs typeface="B Yagut" panose="00000400000000000000" pitchFamily="2" charset="-78"/>
            </a:endParaRPr>
          </a:p>
        </p:txBody>
      </p:sp>
    </p:spTree>
    <p:extLst>
      <p:ext uri="{BB962C8B-B14F-4D97-AF65-F5344CB8AC3E}">
        <p14:creationId xmlns:p14="http://schemas.microsoft.com/office/powerpoint/2010/main" val="32593752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ubtitle 2"/>
          <p:cNvSpPr txBox="1">
            <a:spLocks/>
          </p:cNvSpPr>
          <p:nvPr/>
        </p:nvSpPr>
        <p:spPr>
          <a:xfrm>
            <a:off x="791570" y="409435"/>
            <a:ext cx="10849971" cy="818866"/>
          </a:xfrm>
          <a:prstGeom prst="rect">
            <a:avLst/>
          </a:prstGeom>
        </p:spPr>
        <p:txBody>
          <a:bodyPr vert="horz" lIns="91440" tIns="45720" rIns="91440" bIns="45720" rtlCol="1">
            <a:noAutofit/>
          </a:bodyPr>
          <a:lstStyle>
            <a:lvl1pPr marL="0" indent="0" algn="ctr" defTabSz="914400" rtl="1"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1"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1"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00000"/>
              </a:lnSpc>
            </a:pPr>
            <a:r>
              <a:rPr lang="fa-IR" sz="4400" dirty="0">
                <a:cs typeface="B Yagut" panose="00000400000000000000" pitchFamily="2" charset="-78"/>
              </a:rPr>
              <a:t>استفاده از دستور </a:t>
            </a:r>
            <a:r>
              <a:rPr lang="en-US" sz="4400" dirty="0" smtClean="0">
                <a:cs typeface="B Yagut" panose="00000400000000000000" pitchFamily="2" charset="-78"/>
              </a:rPr>
              <a:t> Save </a:t>
            </a:r>
            <a:r>
              <a:rPr lang="en-US" sz="4400" dirty="0">
                <a:cs typeface="B Yagut" panose="00000400000000000000" pitchFamily="2" charset="-78"/>
              </a:rPr>
              <a:t>As </a:t>
            </a:r>
            <a:r>
              <a:rPr lang="fa-IR" sz="4400" dirty="0">
                <a:cs typeface="B Yagut" panose="00000400000000000000" pitchFamily="2" charset="-78"/>
              </a:rPr>
              <a:t>برای ایجاد یک کپی از </a:t>
            </a:r>
            <a:r>
              <a:rPr lang="fa-IR" sz="4400" dirty="0" smtClean="0">
                <a:cs typeface="B Yagut" panose="00000400000000000000" pitchFamily="2" charset="-78"/>
              </a:rPr>
              <a:t>فایل</a:t>
            </a:r>
            <a:endParaRPr lang="fa-IR" sz="4400" dirty="0">
              <a:cs typeface="B Yagut" panose="00000400000000000000" pitchFamily="2" charset="-78"/>
            </a:endParaRPr>
          </a:p>
        </p:txBody>
      </p:sp>
      <p:sp>
        <p:nvSpPr>
          <p:cNvPr id="5" name="Subtitle 2"/>
          <p:cNvSpPr txBox="1">
            <a:spLocks/>
          </p:cNvSpPr>
          <p:nvPr/>
        </p:nvSpPr>
        <p:spPr>
          <a:xfrm>
            <a:off x="4639235" y="1323337"/>
            <a:ext cx="7234518" cy="4818156"/>
          </a:xfrm>
          <a:prstGeom prst="rect">
            <a:avLst/>
          </a:prstGeom>
        </p:spPr>
        <p:txBody>
          <a:bodyPr vert="horz" lIns="91440" tIns="45720" rIns="91440" bIns="45720" rtlCol="1">
            <a:noAutofit/>
          </a:bodyPr>
          <a:lstStyle>
            <a:lvl1pPr marL="0" indent="0" algn="ctr" defTabSz="914400" rtl="1"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1"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1"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Low">
              <a:lnSpc>
                <a:spcPct val="100000"/>
              </a:lnSpc>
            </a:pPr>
            <a:r>
              <a:rPr lang="fa-IR" sz="2500" dirty="0">
                <a:cs typeface="B Yagut" panose="00000400000000000000" pitchFamily="2" charset="-78"/>
              </a:rPr>
              <a:t>اگر می خواهید از فایل اکسل تان یک نسخه دیگر بصورت کپی تهیه کنید می توانید از دستور </a:t>
            </a:r>
            <a:r>
              <a:rPr lang="en-US" sz="2500" dirty="0">
                <a:cs typeface="B Yagut" panose="00000400000000000000" pitchFamily="2" charset="-78"/>
              </a:rPr>
              <a:t>Save As </a:t>
            </a:r>
            <a:r>
              <a:rPr lang="fa-IR" sz="2500" dirty="0" smtClean="0">
                <a:cs typeface="B Yagut" panose="00000400000000000000" pitchFamily="2" charset="-78"/>
              </a:rPr>
              <a:t> استفاده </a:t>
            </a:r>
            <a:r>
              <a:rPr lang="fa-IR" sz="2500" dirty="0">
                <a:cs typeface="B Yagut" panose="00000400000000000000" pitchFamily="2" charset="-78"/>
              </a:rPr>
              <a:t>کنید. بعنوان </a:t>
            </a:r>
            <a:r>
              <a:rPr lang="fa-IR" sz="2500" dirty="0" smtClean="0">
                <a:cs typeface="B Yagut" panose="00000400000000000000" pitchFamily="2" charset="-78"/>
              </a:rPr>
              <a:t>مثـال </a:t>
            </a:r>
            <a:r>
              <a:rPr lang="fa-IR" sz="2500" dirty="0">
                <a:cs typeface="B Yagut" panose="00000400000000000000" pitchFamily="2" charset="-78"/>
              </a:rPr>
              <a:t>اگر یک فایل با </a:t>
            </a:r>
            <a:r>
              <a:rPr lang="fa-IR" sz="2500" dirty="0" smtClean="0">
                <a:cs typeface="B Yagut" panose="00000400000000000000" pitchFamily="2" charset="-78"/>
              </a:rPr>
              <a:t>نام</a:t>
            </a:r>
            <a:r>
              <a:rPr lang="en-US" sz="2500" dirty="0" smtClean="0">
                <a:cs typeface="B Yagut" panose="00000400000000000000" pitchFamily="2" charset="-78"/>
              </a:rPr>
              <a:t>File”1” </a:t>
            </a:r>
            <a:r>
              <a:rPr lang="fa-IR" sz="2500" dirty="0" smtClean="0">
                <a:cs typeface="B Yagut" panose="00000400000000000000" pitchFamily="2" charset="-78"/>
              </a:rPr>
              <a:t> داشته باشـید </a:t>
            </a:r>
            <a:r>
              <a:rPr lang="fa-IR" sz="2500" dirty="0">
                <a:cs typeface="B Yagut" panose="00000400000000000000" pitchFamily="2" charset="-78"/>
              </a:rPr>
              <a:t>می توانید آن را با </a:t>
            </a:r>
            <a:r>
              <a:rPr lang="fa-IR" sz="2500" dirty="0" smtClean="0">
                <a:cs typeface="B Yagut" panose="00000400000000000000" pitchFamily="2" charset="-78"/>
              </a:rPr>
              <a:t>نام</a:t>
            </a:r>
            <a:r>
              <a:rPr lang="en-US" sz="2500" dirty="0" smtClean="0">
                <a:cs typeface="B Yagut" panose="00000400000000000000" pitchFamily="2" charset="-78"/>
              </a:rPr>
              <a:t>File”1</a:t>
            </a:r>
            <a:r>
              <a:rPr lang="en-US" sz="2500" dirty="0">
                <a:cs typeface="B Yagut" panose="00000400000000000000" pitchFamily="2" charset="-78"/>
              </a:rPr>
              <a:t>” </a:t>
            </a:r>
            <a:r>
              <a:rPr lang="fa-IR" sz="2500" dirty="0" smtClean="0">
                <a:cs typeface="B Yagut" panose="00000400000000000000" pitchFamily="2" charset="-78"/>
              </a:rPr>
              <a:t> ذخیره </a:t>
            </a:r>
            <a:r>
              <a:rPr lang="fa-IR" sz="2500" dirty="0">
                <a:cs typeface="B Yagut" panose="00000400000000000000" pitchFamily="2" charset="-78"/>
              </a:rPr>
              <a:t>کنید. با تهیه این کپی جدید شما علاوه بر حفظ فایل اصلی قبلی امکان این را دارید تا روی فایل جدید تغییرات مدنظرتان را اعمال نمایید.</a:t>
            </a:r>
          </a:p>
          <a:p>
            <a:pPr algn="justLow">
              <a:lnSpc>
                <a:spcPct val="100000"/>
              </a:lnSpc>
            </a:pPr>
            <a:r>
              <a:rPr lang="fa-IR" sz="2500" dirty="0" smtClean="0">
                <a:cs typeface="B Yagut" panose="00000400000000000000" pitchFamily="2" charset="-78"/>
              </a:rPr>
              <a:t>برای </a:t>
            </a:r>
            <a:r>
              <a:rPr lang="fa-IR" sz="2500" dirty="0">
                <a:cs typeface="B Yagut" panose="00000400000000000000" pitchFamily="2" charset="-78"/>
              </a:rPr>
              <a:t>انجام این کار ابتدا بر روی </a:t>
            </a:r>
            <a:r>
              <a:rPr lang="fa-IR" sz="2500" dirty="0" smtClean="0">
                <a:cs typeface="B Yagut" panose="00000400000000000000" pitchFamily="2" charset="-78"/>
              </a:rPr>
              <a:t>تب</a:t>
            </a:r>
            <a:r>
              <a:rPr lang="en-US" sz="2500" dirty="0" smtClean="0">
                <a:cs typeface="B Yagut" panose="00000400000000000000" pitchFamily="2" charset="-78"/>
              </a:rPr>
              <a:t>File </a:t>
            </a:r>
            <a:r>
              <a:rPr lang="fa-IR" sz="2500" dirty="0" smtClean="0">
                <a:cs typeface="B Yagut" panose="00000400000000000000" pitchFamily="2" charset="-78"/>
              </a:rPr>
              <a:t> کلیک </a:t>
            </a:r>
            <a:r>
              <a:rPr lang="fa-IR" sz="2500" dirty="0">
                <a:cs typeface="B Yagut" panose="00000400000000000000" pitchFamily="2" charset="-78"/>
              </a:rPr>
              <a:t>کنید و </a:t>
            </a:r>
            <a:r>
              <a:rPr lang="fa-IR" sz="2500" dirty="0" smtClean="0">
                <a:cs typeface="B Yagut" panose="00000400000000000000" pitchFamily="2" charset="-78"/>
              </a:rPr>
              <a:t>سپـس گزینه</a:t>
            </a:r>
            <a:r>
              <a:rPr lang="en-US" sz="2500" dirty="0" smtClean="0">
                <a:cs typeface="B Yagut" panose="00000400000000000000" pitchFamily="2" charset="-78"/>
              </a:rPr>
              <a:t>Save </a:t>
            </a:r>
            <a:r>
              <a:rPr lang="en-US" sz="2500" dirty="0">
                <a:cs typeface="B Yagut" panose="00000400000000000000" pitchFamily="2" charset="-78"/>
              </a:rPr>
              <a:t>As </a:t>
            </a:r>
            <a:r>
              <a:rPr lang="fa-IR" sz="2500" dirty="0" smtClean="0">
                <a:cs typeface="B Yagut" panose="00000400000000000000" pitchFamily="2" charset="-78"/>
              </a:rPr>
              <a:t> را </a:t>
            </a:r>
            <a:r>
              <a:rPr lang="fa-IR" sz="2500" dirty="0">
                <a:cs typeface="B Yagut" panose="00000400000000000000" pitchFamily="2" charset="-78"/>
              </a:rPr>
              <a:t>انتخاب نمایید. درست مشابه بار </a:t>
            </a:r>
            <a:r>
              <a:rPr lang="fa-IR" sz="2500" dirty="0" smtClean="0">
                <a:cs typeface="B Yagut" panose="00000400000000000000" pitchFamily="2" charset="-78"/>
              </a:rPr>
              <a:t>اولـی </a:t>
            </a:r>
            <a:r>
              <a:rPr lang="fa-IR" sz="2500" dirty="0">
                <a:cs typeface="B Yagut" panose="00000400000000000000" pitchFamily="2" charset="-78"/>
              </a:rPr>
              <a:t>که یک فایل را </a:t>
            </a:r>
            <a:r>
              <a:rPr lang="fa-IR" sz="2500" dirty="0" smtClean="0">
                <a:cs typeface="B Yagut" panose="00000400000000000000" pitchFamily="2" charset="-78"/>
              </a:rPr>
              <a:t>ذخیـره مـی </a:t>
            </a:r>
            <a:r>
              <a:rPr lang="fa-IR" sz="2500" dirty="0">
                <a:cs typeface="B Yagut" panose="00000400000000000000" pitchFamily="2" charset="-78"/>
              </a:rPr>
              <a:t>کنید یک </a:t>
            </a:r>
            <a:r>
              <a:rPr lang="fa-IR" sz="2500" dirty="0" smtClean="0">
                <a:cs typeface="B Yagut" panose="00000400000000000000" pitchFamily="2" charset="-78"/>
              </a:rPr>
              <a:t>پنجـره ظاهـر </a:t>
            </a:r>
            <a:r>
              <a:rPr lang="fa-IR" sz="2500" dirty="0">
                <a:cs typeface="B Yagut" panose="00000400000000000000" pitchFamily="2" charset="-78"/>
              </a:rPr>
              <a:t>می شود و از شما مسیر و نام فایل را درخواست می کند.</a:t>
            </a:r>
          </a:p>
        </p:txBody>
      </p:sp>
      <p:pic>
        <p:nvPicPr>
          <p:cNvPr id="2" name="Picture 1"/>
          <p:cNvPicPr>
            <a:picLocks noChangeAspect="1"/>
          </p:cNvPicPr>
          <p:nvPr/>
        </p:nvPicPr>
        <p:blipFill>
          <a:blip r:embed="rId4"/>
          <a:stretch>
            <a:fillRect/>
          </a:stretch>
        </p:blipFill>
        <p:spPr>
          <a:xfrm>
            <a:off x="1370798" y="1453564"/>
            <a:ext cx="2236101" cy="4282702"/>
          </a:xfrm>
          <a:prstGeom prst="rect">
            <a:avLst/>
          </a:prstGeom>
        </p:spPr>
      </p:pic>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372035" y="5961529"/>
            <a:ext cx="609600" cy="609600"/>
          </a:xfrm>
          <a:prstGeom prst="rect">
            <a:avLst/>
          </a:prstGeom>
        </p:spPr>
      </p:pic>
    </p:spTree>
    <p:extLst>
      <p:ext uri="{BB962C8B-B14F-4D97-AF65-F5344CB8AC3E}">
        <p14:creationId xmlns:p14="http://schemas.microsoft.com/office/powerpoint/2010/main" val="1209964711"/>
      </p:ext>
    </p:extLst>
  </p:cSld>
  <p:clrMapOvr>
    <a:masterClrMapping/>
  </p:clrMapOvr>
  <mc:AlternateContent xmlns:mc="http://schemas.openxmlformats.org/markup-compatibility/2006" xmlns:p14="http://schemas.microsoft.com/office/powerpoint/2010/main">
    <mc:Choice Requires="p14">
      <p:transition spd="slow" p14:dur="2000" advTm="6521"/>
    </mc:Choice>
    <mc:Fallback xmlns="">
      <p:transition spd="slow" advTm="6521"/>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4040"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ubtitle 2"/>
          <p:cNvSpPr txBox="1">
            <a:spLocks/>
          </p:cNvSpPr>
          <p:nvPr/>
        </p:nvSpPr>
        <p:spPr>
          <a:xfrm>
            <a:off x="791570" y="409435"/>
            <a:ext cx="10849971" cy="818866"/>
          </a:xfrm>
          <a:prstGeom prst="rect">
            <a:avLst/>
          </a:prstGeom>
        </p:spPr>
        <p:txBody>
          <a:bodyPr vert="horz" lIns="91440" tIns="45720" rIns="91440" bIns="45720" rtlCol="1">
            <a:noAutofit/>
          </a:bodyPr>
          <a:lstStyle>
            <a:lvl1pPr marL="0" indent="0" algn="ctr" defTabSz="914400" rtl="1"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1"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1"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00000"/>
              </a:lnSpc>
            </a:pPr>
            <a:r>
              <a:rPr lang="fa-IR" sz="4400" dirty="0">
                <a:cs typeface="B Yagut" panose="00000400000000000000" pitchFamily="2" charset="-78"/>
              </a:rPr>
              <a:t>گرفتن خروجی از فایل اکسل در فرمت </a:t>
            </a:r>
            <a:r>
              <a:rPr lang="en-US" sz="4400" dirty="0">
                <a:cs typeface="B Yagut" panose="00000400000000000000" pitchFamily="2" charset="-78"/>
              </a:rPr>
              <a:t>PDF</a:t>
            </a:r>
          </a:p>
        </p:txBody>
      </p:sp>
      <p:sp>
        <p:nvSpPr>
          <p:cNvPr id="5" name="Subtitle 2"/>
          <p:cNvSpPr txBox="1">
            <a:spLocks/>
          </p:cNvSpPr>
          <p:nvPr/>
        </p:nvSpPr>
        <p:spPr>
          <a:xfrm>
            <a:off x="5554639" y="1323337"/>
            <a:ext cx="5936776" cy="1938478"/>
          </a:xfrm>
          <a:prstGeom prst="rect">
            <a:avLst/>
          </a:prstGeom>
        </p:spPr>
        <p:txBody>
          <a:bodyPr vert="horz" lIns="91440" tIns="45720" rIns="91440" bIns="45720" rtlCol="1">
            <a:noAutofit/>
          </a:bodyPr>
          <a:lstStyle>
            <a:lvl1pPr marL="0" indent="0" algn="ctr" defTabSz="914400" rtl="1"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1"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1"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Low">
              <a:lnSpc>
                <a:spcPct val="100000"/>
              </a:lnSpc>
            </a:pPr>
            <a:r>
              <a:rPr lang="fa-IR" sz="2500" dirty="0" smtClean="0">
                <a:cs typeface="B Yagut" panose="00000400000000000000" pitchFamily="2" charset="-78"/>
              </a:rPr>
              <a:t>1- بر </a:t>
            </a:r>
            <a:r>
              <a:rPr lang="fa-IR" sz="2500" dirty="0">
                <a:cs typeface="B Yagut" panose="00000400000000000000" pitchFamily="2" charset="-78"/>
              </a:rPr>
              <a:t>روی تب </a:t>
            </a:r>
            <a:r>
              <a:rPr lang="en-US" sz="2500" dirty="0">
                <a:cs typeface="B Yagut" panose="00000400000000000000" pitchFamily="2" charset="-78"/>
              </a:rPr>
              <a:t>File </a:t>
            </a:r>
            <a:r>
              <a:rPr lang="fa-IR" sz="2500" dirty="0" smtClean="0">
                <a:cs typeface="B Yagut" panose="00000400000000000000" pitchFamily="2" charset="-78"/>
              </a:rPr>
              <a:t> کلیک </a:t>
            </a:r>
            <a:r>
              <a:rPr lang="fa-IR" sz="2500" dirty="0">
                <a:cs typeface="B Yagut" panose="00000400000000000000" pitchFamily="2" charset="-78"/>
              </a:rPr>
              <a:t>کنید تا قسمت </a:t>
            </a:r>
            <a:r>
              <a:rPr lang="en-US" sz="2500" dirty="0">
                <a:cs typeface="B Yagut" panose="00000400000000000000" pitchFamily="2" charset="-78"/>
              </a:rPr>
              <a:t>Backstage view </a:t>
            </a:r>
            <a:r>
              <a:rPr lang="fa-IR" sz="2500" dirty="0" smtClean="0">
                <a:cs typeface="B Yagut" panose="00000400000000000000" pitchFamily="2" charset="-78"/>
              </a:rPr>
              <a:t> نمایان </a:t>
            </a:r>
            <a:r>
              <a:rPr lang="fa-IR" sz="2500" dirty="0">
                <a:cs typeface="B Yagut" panose="00000400000000000000" pitchFamily="2" charset="-78"/>
              </a:rPr>
              <a:t>شود.</a:t>
            </a:r>
          </a:p>
          <a:p>
            <a:pPr algn="justLow">
              <a:lnSpc>
                <a:spcPct val="100000"/>
              </a:lnSpc>
            </a:pPr>
            <a:r>
              <a:rPr lang="fa-IR" sz="2500" dirty="0" smtClean="0">
                <a:cs typeface="B Yagut" panose="00000400000000000000" pitchFamily="2" charset="-78"/>
              </a:rPr>
              <a:t>2- ابتدا </a:t>
            </a:r>
            <a:r>
              <a:rPr lang="fa-IR" sz="2500" dirty="0">
                <a:cs typeface="B Yagut" panose="00000400000000000000" pitchFamily="2" charset="-78"/>
              </a:rPr>
              <a:t>بر روی </a:t>
            </a:r>
            <a:r>
              <a:rPr lang="en-US" sz="2500" dirty="0">
                <a:cs typeface="B Yagut" panose="00000400000000000000" pitchFamily="2" charset="-78"/>
              </a:rPr>
              <a:t>Export </a:t>
            </a:r>
            <a:r>
              <a:rPr lang="fa-IR" sz="2500" dirty="0" smtClean="0">
                <a:cs typeface="B Yagut" panose="00000400000000000000" pitchFamily="2" charset="-78"/>
              </a:rPr>
              <a:t> و </a:t>
            </a:r>
            <a:r>
              <a:rPr lang="fa-IR" sz="2500" dirty="0">
                <a:cs typeface="B Yagut" panose="00000400000000000000" pitchFamily="2" charset="-78"/>
              </a:rPr>
              <a:t>سپس بر روی </a:t>
            </a:r>
            <a:r>
              <a:rPr lang="en-US" sz="2500" dirty="0">
                <a:cs typeface="B Yagut" panose="00000400000000000000" pitchFamily="2" charset="-78"/>
              </a:rPr>
              <a:t>Create PDF/XPS </a:t>
            </a:r>
            <a:r>
              <a:rPr lang="fa-IR" sz="2500" dirty="0" smtClean="0">
                <a:cs typeface="B Yagut" panose="00000400000000000000" pitchFamily="2" charset="-78"/>
              </a:rPr>
              <a:t> کلیک </a:t>
            </a:r>
            <a:r>
              <a:rPr lang="fa-IR" sz="2500" dirty="0">
                <a:cs typeface="B Yagut" panose="00000400000000000000" pitchFamily="2" charset="-78"/>
              </a:rPr>
              <a:t>کنید</a:t>
            </a:r>
            <a:r>
              <a:rPr lang="fa-IR" sz="2500" dirty="0" smtClean="0">
                <a:cs typeface="B Yagut" panose="00000400000000000000" pitchFamily="2" charset="-78"/>
              </a:rPr>
              <a:t>.</a:t>
            </a:r>
          </a:p>
        </p:txBody>
      </p:sp>
      <p:pic>
        <p:nvPicPr>
          <p:cNvPr id="3" name="Picture 2"/>
          <p:cNvPicPr>
            <a:picLocks noChangeAspect="1"/>
          </p:cNvPicPr>
          <p:nvPr/>
        </p:nvPicPr>
        <p:blipFill rotWithShape="1">
          <a:blip r:embed="rId4"/>
          <a:srcRect t="17820"/>
          <a:stretch/>
        </p:blipFill>
        <p:spPr>
          <a:xfrm>
            <a:off x="239263" y="1323337"/>
            <a:ext cx="5219842" cy="2643451"/>
          </a:xfrm>
          <a:prstGeom prst="rect">
            <a:avLst/>
          </a:prstGeom>
        </p:spPr>
      </p:pic>
      <p:pic>
        <p:nvPicPr>
          <p:cNvPr id="4" name="Picture 3"/>
          <p:cNvPicPr>
            <a:picLocks noChangeAspect="1"/>
          </p:cNvPicPr>
          <p:nvPr/>
        </p:nvPicPr>
        <p:blipFill rotWithShape="1">
          <a:blip r:embed="rId5"/>
          <a:srcRect t="4116"/>
          <a:stretch/>
        </p:blipFill>
        <p:spPr>
          <a:xfrm>
            <a:off x="6455392" y="3111687"/>
            <a:ext cx="4367285" cy="3591485"/>
          </a:xfrm>
          <a:prstGeom prst="rect">
            <a:avLst/>
          </a:prstGeom>
        </p:spPr>
      </p:pic>
      <p:sp>
        <p:nvSpPr>
          <p:cNvPr id="7" name="Subtitle 2"/>
          <p:cNvSpPr txBox="1">
            <a:spLocks/>
          </p:cNvSpPr>
          <p:nvPr/>
        </p:nvSpPr>
        <p:spPr>
          <a:xfrm>
            <a:off x="389387" y="4503761"/>
            <a:ext cx="5697513" cy="1856096"/>
          </a:xfrm>
          <a:prstGeom prst="rect">
            <a:avLst/>
          </a:prstGeom>
        </p:spPr>
        <p:txBody>
          <a:bodyPr vert="horz" lIns="91440" tIns="45720" rIns="91440" bIns="45720" rtlCol="1">
            <a:noAutofit/>
          </a:bodyPr>
          <a:lstStyle>
            <a:lvl1pPr marL="0" indent="0" algn="ctr" defTabSz="914400" rtl="1"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1"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1"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Low">
              <a:lnSpc>
                <a:spcPct val="100000"/>
              </a:lnSpc>
            </a:pPr>
            <a:r>
              <a:rPr lang="fa-IR" sz="2500" dirty="0" smtClean="0">
                <a:cs typeface="B Yagut" panose="00000400000000000000" pitchFamily="2" charset="-78"/>
              </a:rPr>
              <a:t>3- </a:t>
            </a:r>
            <a:r>
              <a:rPr lang="fa-IR" sz="2500" dirty="0">
                <a:cs typeface="B Yagut" panose="00000400000000000000" pitchFamily="2" charset="-78"/>
              </a:rPr>
              <a:t>پنجره </a:t>
            </a:r>
            <a:r>
              <a:rPr lang="en-US" sz="2500" dirty="0">
                <a:cs typeface="B Yagut" panose="00000400000000000000" pitchFamily="2" charset="-78"/>
              </a:rPr>
              <a:t>Save As </a:t>
            </a:r>
            <a:r>
              <a:rPr lang="fa-IR" sz="2500" dirty="0" smtClean="0">
                <a:cs typeface="B Yagut" panose="00000400000000000000" pitchFamily="2" charset="-78"/>
              </a:rPr>
              <a:t> نمایان </a:t>
            </a:r>
            <a:r>
              <a:rPr lang="fa-IR" sz="2500" dirty="0">
                <a:cs typeface="B Yagut" panose="00000400000000000000" pitchFamily="2" charset="-78"/>
              </a:rPr>
              <a:t>می شود. مسیر ذخیره سازی را تعیین نموده و سپس نامی را برای فایل انتخاب کنید. در پایان بر روی دکمه </a:t>
            </a:r>
            <a:r>
              <a:rPr lang="en-US" sz="2500" dirty="0">
                <a:cs typeface="B Yagut" panose="00000400000000000000" pitchFamily="2" charset="-78"/>
              </a:rPr>
              <a:t>Publish </a:t>
            </a:r>
            <a:r>
              <a:rPr lang="fa-IR" sz="2500" dirty="0" smtClean="0">
                <a:cs typeface="B Yagut" panose="00000400000000000000" pitchFamily="2" charset="-78"/>
              </a:rPr>
              <a:t> کلیک </a:t>
            </a:r>
            <a:r>
              <a:rPr lang="fa-IR" sz="2500" dirty="0">
                <a:cs typeface="B Yagut" panose="00000400000000000000" pitchFamily="2" charset="-78"/>
              </a:rPr>
              <a:t>کنید</a:t>
            </a:r>
            <a:r>
              <a:rPr lang="fa-IR" sz="2500" dirty="0" smtClean="0">
                <a:cs typeface="B Yagut" panose="00000400000000000000" pitchFamily="2" charset="-78"/>
              </a:rPr>
              <a:t>.</a:t>
            </a:r>
            <a:endParaRPr lang="fa-IR" sz="2500" dirty="0">
              <a:cs typeface="B Yagut" panose="00000400000000000000" pitchFamily="2" charset="-78"/>
            </a:endParaRPr>
          </a:p>
        </p:txBody>
      </p:sp>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86770" y="5934635"/>
            <a:ext cx="609600" cy="609600"/>
          </a:xfrm>
          <a:prstGeom prst="rect">
            <a:avLst/>
          </a:prstGeom>
        </p:spPr>
      </p:pic>
    </p:spTree>
    <p:extLst>
      <p:ext uri="{BB962C8B-B14F-4D97-AF65-F5344CB8AC3E}">
        <p14:creationId xmlns:p14="http://schemas.microsoft.com/office/powerpoint/2010/main" val="2495577999"/>
      </p:ext>
    </p:extLst>
  </p:cSld>
  <p:clrMapOvr>
    <a:masterClrMapping/>
  </p:clrMapOvr>
  <mc:AlternateContent xmlns:mc="http://schemas.openxmlformats.org/markup-compatibility/2006" xmlns:p14="http://schemas.microsoft.com/office/powerpoint/2010/main">
    <mc:Choice Requires="p14">
      <p:transition spd="slow" p14:dur="2000" advTm="6521"/>
    </mc:Choice>
    <mc:Fallback xmlns="">
      <p:transition spd="slow" advTm="6521"/>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82012"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1" y="528900"/>
            <a:ext cx="10515600" cy="922762"/>
          </a:xfrm>
          <a:noFill/>
        </p:spPr>
        <p:txBody>
          <a:bodyPr/>
          <a:lstStyle/>
          <a:p>
            <a:pPr algn="ctr"/>
            <a:r>
              <a:rPr lang="fa-IR" dirty="0">
                <a:solidFill>
                  <a:prstClr val="black"/>
                </a:solidFill>
                <a:cs typeface="B Yagut" panose="00000400000000000000" pitchFamily="2" charset="-78"/>
              </a:rPr>
              <a:t>فصل </a:t>
            </a:r>
            <a:r>
              <a:rPr lang="fa-IR" dirty="0" smtClean="0">
                <a:solidFill>
                  <a:prstClr val="black"/>
                </a:solidFill>
                <a:cs typeface="B Yagut" panose="00000400000000000000" pitchFamily="2" charset="-78"/>
              </a:rPr>
              <a:t>ششم</a:t>
            </a:r>
            <a:endParaRPr lang="fa-IR" dirty="0"/>
          </a:p>
        </p:txBody>
      </p:sp>
      <p:sp>
        <p:nvSpPr>
          <p:cNvPr id="4" name="Content Placeholder 3"/>
          <p:cNvSpPr>
            <a:spLocks noGrp="1"/>
          </p:cNvSpPr>
          <p:nvPr>
            <p:ph sz="half" idx="2"/>
          </p:nvPr>
        </p:nvSpPr>
        <p:spPr>
          <a:xfrm>
            <a:off x="838201" y="2688609"/>
            <a:ext cx="10515600" cy="3160648"/>
          </a:xfrm>
        </p:spPr>
        <p:txBody>
          <a:bodyPr>
            <a:noAutofit/>
          </a:bodyPr>
          <a:lstStyle/>
          <a:p>
            <a:pPr marL="0" indent="0" algn="ctr">
              <a:buNone/>
            </a:pPr>
            <a:r>
              <a:rPr lang="fa-IR" sz="4400" dirty="0">
                <a:cs typeface="B Yagut" panose="00000400000000000000" pitchFamily="2" charset="-78"/>
              </a:rPr>
              <a:t>آموزش پرینت گرفتن در </a:t>
            </a:r>
            <a:r>
              <a:rPr lang="en-US" sz="4400" dirty="0">
                <a:cs typeface="B Yagut" panose="00000400000000000000" pitchFamily="2" charset="-78"/>
              </a:rPr>
              <a:t>Excel</a:t>
            </a:r>
          </a:p>
        </p:txBody>
      </p:sp>
    </p:spTree>
    <p:extLst>
      <p:ext uri="{BB962C8B-B14F-4D97-AF65-F5344CB8AC3E}">
        <p14:creationId xmlns:p14="http://schemas.microsoft.com/office/powerpoint/2010/main" val="4055343571"/>
      </p:ext>
    </p:extLst>
  </p:cSld>
  <p:clrMapOvr>
    <a:masterClrMapping/>
  </p:clrMapOvr>
  <mc:AlternateContent xmlns:mc="http://schemas.openxmlformats.org/markup-compatibility/2006" xmlns:p14="http://schemas.microsoft.com/office/powerpoint/2010/main">
    <mc:Choice Requires="p14">
      <p:transition spd="slow" p14:dur="2000" advTm="1976"/>
    </mc:Choice>
    <mc:Fallback xmlns="">
      <p:transition spd="slow" advTm="1976"/>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ubtitle 2"/>
          <p:cNvSpPr txBox="1">
            <a:spLocks/>
          </p:cNvSpPr>
          <p:nvPr/>
        </p:nvSpPr>
        <p:spPr>
          <a:xfrm>
            <a:off x="791570" y="409435"/>
            <a:ext cx="10849971" cy="818866"/>
          </a:xfrm>
          <a:prstGeom prst="rect">
            <a:avLst/>
          </a:prstGeom>
        </p:spPr>
        <p:txBody>
          <a:bodyPr vert="horz" lIns="91440" tIns="45720" rIns="91440" bIns="45720" rtlCol="1">
            <a:noAutofit/>
          </a:bodyPr>
          <a:lstStyle>
            <a:lvl1pPr marL="0" indent="0" algn="ctr" defTabSz="914400" rtl="1"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1"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1"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00000"/>
              </a:lnSpc>
            </a:pPr>
            <a:r>
              <a:rPr lang="fa-IR" sz="4400" dirty="0">
                <a:cs typeface="B Yagut" panose="00000400000000000000" pitchFamily="2" charset="-78"/>
              </a:rPr>
              <a:t>آشنایی با نحوه چاپ فایل در اکسل</a:t>
            </a:r>
          </a:p>
        </p:txBody>
      </p:sp>
      <p:sp>
        <p:nvSpPr>
          <p:cNvPr id="5" name="Subtitle 2"/>
          <p:cNvSpPr txBox="1">
            <a:spLocks/>
          </p:cNvSpPr>
          <p:nvPr/>
        </p:nvSpPr>
        <p:spPr>
          <a:xfrm>
            <a:off x="6012408" y="1323336"/>
            <a:ext cx="5479008" cy="4736269"/>
          </a:xfrm>
          <a:prstGeom prst="rect">
            <a:avLst/>
          </a:prstGeom>
        </p:spPr>
        <p:txBody>
          <a:bodyPr vert="horz" lIns="91440" tIns="45720" rIns="91440" bIns="45720" rtlCol="1">
            <a:noAutofit/>
          </a:bodyPr>
          <a:lstStyle>
            <a:lvl1pPr marL="0" indent="0" algn="ctr" defTabSz="914400" rtl="1"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1"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1"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Low">
              <a:lnSpc>
                <a:spcPct val="100000"/>
              </a:lnSpc>
            </a:pPr>
            <a:r>
              <a:rPr lang="fa-IR" sz="2500" dirty="0" smtClean="0">
                <a:cs typeface="B Yagut" panose="00000400000000000000" pitchFamily="2" charset="-78"/>
              </a:rPr>
              <a:t>1- برای </a:t>
            </a:r>
            <a:r>
              <a:rPr lang="fa-IR" sz="2500" dirty="0">
                <a:cs typeface="B Yagut" panose="00000400000000000000" pitchFamily="2" charset="-78"/>
              </a:rPr>
              <a:t>انجام اینکار میتونیم از منوی </a:t>
            </a:r>
            <a:r>
              <a:rPr lang="en-US" sz="2500" dirty="0">
                <a:cs typeface="B Yagut" panose="00000400000000000000" pitchFamily="2" charset="-78"/>
              </a:rPr>
              <a:t>File </a:t>
            </a:r>
            <a:r>
              <a:rPr lang="fa-IR" sz="2500" dirty="0">
                <a:cs typeface="B Yagut" panose="00000400000000000000" pitchFamily="2" charset="-78"/>
              </a:rPr>
              <a:t>روی گزینه </a:t>
            </a:r>
            <a:r>
              <a:rPr lang="en-US" sz="2500" dirty="0">
                <a:cs typeface="B Yagut" panose="00000400000000000000" pitchFamily="2" charset="-78"/>
              </a:rPr>
              <a:t>Print </a:t>
            </a:r>
            <a:r>
              <a:rPr lang="fa-IR" sz="2500" dirty="0" smtClean="0">
                <a:cs typeface="B Yagut" panose="00000400000000000000" pitchFamily="2" charset="-78"/>
              </a:rPr>
              <a:t> کلیک </a:t>
            </a:r>
            <a:r>
              <a:rPr lang="fa-IR" sz="2500" dirty="0">
                <a:cs typeface="B Yagut" panose="00000400000000000000" pitchFamily="2" charset="-78"/>
              </a:rPr>
              <a:t>کنیم یا از کلید ترکیبی </a:t>
            </a:r>
            <a:r>
              <a:rPr lang="en-US" sz="2500" dirty="0">
                <a:cs typeface="B Yagut" panose="00000400000000000000" pitchFamily="2" charset="-78"/>
              </a:rPr>
              <a:t>CTRL+P </a:t>
            </a:r>
            <a:r>
              <a:rPr lang="fa-IR" sz="2500" dirty="0" smtClean="0">
                <a:cs typeface="B Yagut" panose="00000400000000000000" pitchFamily="2" charset="-78"/>
              </a:rPr>
              <a:t> استفاده </a:t>
            </a:r>
            <a:r>
              <a:rPr lang="fa-IR" sz="2500" dirty="0">
                <a:cs typeface="B Yagut" panose="00000400000000000000" pitchFamily="2" charset="-78"/>
              </a:rPr>
              <a:t>کنیم. با اینکار بخش پرینت اکسل مثل تصویر زیر باز میشه. در ادامه با هم تنظیمات مختلف این بخش </a:t>
            </a:r>
            <a:r>
              <a:rPr lang="fa-IR" sz="2500" dirty="0" smtClean="0">
                <a:cs typeface="B Yagut" panose="00000400000000000000" pitchFamily="2" charset="-78"/>
              </a:rPr>
              <a:t>ر</a:t>
            </a:r>
            <a:r>
              <a:rPr lang="fa-IR" sz="2500" dirty="0">
                <a:cs typeface="B Yagut" panose="00000400000000000000" pitchFamily="2" charset="-78"/>
              </a:rPr>
              <a:t>ا</a:t>
            </a:r>
            <a:r>
              <a:rPr lang="fa-IR" sz="2500" dirty="0" smtClean="0">
                <a:cs typeface="B Yagut" panose="00000400000000000000" pitchFamily="2" charset="-78"/>
              </a:rPr>
              <a:t> </a:t>
            </a:r>
            <a:r>
              <a:rPr lang="fa-IR" sz="2500" dirty="0">
                <a:cs typeface="B Yagut" panose="00000400000000000000" pitchFamily="2" charset="-78"/>
              </a:rPr>
              <a:t>مرور </a:t>
            </a:r>
            <a:r>
              <a:rPr lang="fa-IR" sz="2500" dirty="0" smtClean="0">
                <a:cs typeface="B Yagut" panose="00000400000000000000" pitchFamily="2" charset="-78"/>
              </a:rPr>
              <a:t>می کنیم.</a:t>
            </a:r>
          </a:p>
          <a:p>
            <a:pPr algn="justLow">
              <a:lnSpc>
                <a:spcPct val="100000"/>
              </a:lnSpc>
            </a:pPr>
            <a:endParaRPr lang="fa-IR" sz="2500" dirty="0">
              <a:cs typeface="B Yagut" panose="00000400000000000000" pitchFamily="2" charset="-78"/>
            </a:endParaRPr>
          </a:p>
          <a:p>
            <a:pPr algn="justLow">
              <a:lnSpc>
                <a:spcPct val="100000"/>
              </a:lnSpc>
            </a:pPr>
            <a:r>
              <a:rPr lang="fa-IR" sz="2500" dirty="0">
                <a:cs typeface="B Yagut" panose="00000400000000000000" pitchFamily="2" charset="-78"/>
              </a:rPr>
              <a:t>2.مشخص کردن تعداد نسخه های مورد نیاز</a:t>
            </a:r>
            <a:r>
              <a:rPr lang="fa-IR" sz="2500" dirty="0" smtClean="0">
                <a:cs typeface="B Yagut" panose="00000400000000000000" pitchFamily="2" charset="-78"/>
              </a:rPr>
              <a:t>:</a:t>
            </a:r>
          </a:p>
          <a:p>
            <a:pPr algn="justLow">
              <a:lnSpc>
                <a:spcPct val="100000"/>
              </a:lnSpc>
            </a:pPr>
            <a:endParaRPr lang="fa-IR" sz="2500" dirty="0">
              <a:cs typeface="B Yagut" panose="00000400000000000000" pitchFamily="2" charset="-78"/>
            </a:endParaRPr>
          </a:p>
          <a:p>
            <a:pPr algn="justLow">
              <a:lnSpc>
                <a:spcPct val="100000"/>
              </a:lnSpc>
            </a:pPr>
            <a:r>
              <a:rPr lang="fa-IR" sz="2500" dirty="0">
                <a:cs typeface="B Yagut" panose="00000400000000000000" pitchFamily="2" charset="-78"/>
              </a:rPr>
              <a:t>3.انتخاب پرینتر</a:t>
            </a:r>
            <a:r>
              <a:rPr lang="fa-IR" sz="2500" dirty="0" smtClean="0">
                <a:cs typeface="B Yagut" panose="00000400000000000000" pitchFamily="2" charset="-78"/>
              </a:rPr>
              <a:t>:</a:t>
            </a:r>
            <a:endParaRPr lang="fa-IR" sz="2500" dirty="0">
              <a:cs typeface="B Yagut" panose="00000400000000000000" pitchFamily="2" charset="-78"/>
            </a:endParaRPr>
          </a:p>
          <a:p>
            <a:pPr algn="just">
              <a:lnSpc>
                <a:spcPct val="100000"/>
              </a:lnSpc>
            </a:pPr>
            <a:endParaRPr lang="fa-IR" sz="2500" dirty="0">
              <a:cs typeface="B Yagut" panose="00000400000000000000" pitchFamily="2" charset="-78"/>
            </a:endParaRPr>
          </a:p>
          <a:p>
            <a:pPr algn="just">
              <a:lnSpc>
                <a:spcPct val="100000"/>
              </a:lnSpc>
            </a:pPr>
            <a:endParaRPr lang="fa-IR" sz="2500" dirty="0">
              <a:cs typeface="B Yagut" panose="00000400000000000000" pitchFamily="2" charset="-78"/>
            </a:endParaRPr>
          </a:p>
        </p:txBody>
      </p:sp>
      <p:pic>
        <p:nvPicPr>
          <p:cNvPr id="2" name="Picture 1"/>
          <p:cNvPicPr>
            <a:picLocks noChangeAspect="1"/>
          </p:cNvPicPr>
          <p:nvPr/>
        </p:nvPicPr>
        <p:blipFill>
          <a:blip r:embed="rId4"/>
          <a:stretch>
            <a:fillRect/>
          </a:stretch>
        </p:blipFill>
        <p:spPr>
          <a:xfrm>
            <a:off x="1420789" y="1024470"/>
            <a:ext cx="3962400" cy="2667000"/>
          </a:xfrm>
          <a:prstGeom prst="rect">
            <a:avLst/>
          </a:prstGeom>
        </p:spPr>
      </p:pic>
      <p:pic>
        <p:nvPicPr>
          <p:cNvPr id="3" name="Picture 2"/>
          <p:cNvPicPr>
            <a:picLocks noChangeAspect="1"/>
          </p:cNvPicPr>
          <p:nvPr/>
        </p:nvPicPr>
        <p:blipFill>
          <a:blip r:embed="rId5"/>
          <a:stretch>
            <a:fillRect/>
          </a:stretch>
        </p:blipFill>
        <p:spPr>
          <a:xfrm>
            <a:off x="2629327" y="3911832"/>
            <a:ext cx="2457450" cy="1466850"/>
          </a:xfrm>
          <a:prstGeom prst="rect">
            <a:avLst/>
          </a:prstGeom>
        </p:spPr>
      </p:pic>
      <p:pic>
        <p:nvPicPr>
          <p:cNvPr id="4" name="Picture 3"/>
          <p:cNvPicPr>
            <a:picLocks noChangeAspect="1"/>
          </p:cNvPicPr>
          <p:nvPr/>
        </p:nvPicPr>
        <p:blipFill>
          <a:blip r:embed="rId6"/>
          <a:stretch>
            <a:fillRect/>
          </a:stretch>
        </p:blipFill>
        <p:spPr>
          <a:xfrm>
            <a:off x="5258050" y="4977736"/>
            <a:ext cx="3493862" cy="1386669"/>
          </a:xfrm>
          <a:prstGeom prst="rect">
            <a:avLst/>
          </a:prstGeom>
        </p:spPr>
      </p:pic>
      <p:pic>
        <p:nvPicPr>
          <p:cNvPr id="7"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318247" y="6059605"/>
            <a:ext cx="609600" cy="609600"/>
          </a:xfrm>
          <a:prstGeom prst="rect">
            <a:avLst/>
          </a:prstGeom>
        </p:spPr>
      </p:pic>
    </p:spTree>
    <p:extLst>
      <p:ext uri="{BB962C8B-B14F-4D97-AF65-F5344CB8AC3E}">
        <p14:creationId xmlns:p14="http://schemas.microsoft.com/office/powerpoint/2010/main" val="1675283932"/>
      </p:ext>
    </p:extLst>
  </p:cSld>
  <p:clrMapOvr>
    <a:masterClrMapping/>
  </p:clrMapOvr>
  <mc:AlternateContent xmlns:mc="http://schemas.openxmlformats.org/markup-compatibility/2006" xmlns:p14="http://schemas.microsoft.com/office/powerpoint/2010/main">
    <mc:Choice Requires="p14">
      <p:transition spd="slow" p14:dur="2000" advTm="6521"/>
    </mc:Choice>
    <mc:Fallback xmlns="">
      <p:transition spd="slow" advTm="6521"/>
    </mc:Fallback>
  </mc:AlternateContent>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3018" fill="hold"/>
                                        <p:tgtEl>
                                          <p:spTgt spid="7"/>
                                        </p:tgtEl>
                                      </p:cBhvr>
                                    </p:cmd>
                                  </p:childTnLst>
                                </p:cTn>
                              </p:par>
                            </p:childTnLst>
                          </p:cTn>
                        </p:par>
                      </p:childTnLst>
                    </p:cTn>
                  </p:par>
                </p:childTnLst>
              </p:cTn>
              <p:nextCondLst>
                <p:cond evt="onClick" delay="0">
                  <p:tgtEl>
                    <p:spTgt spid="7"/>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ubtitle 2"/>
          <p:cNvSpPr txBox="1">
            <a:spLocks/>
          </p:cNvSpPr>
          <p:nvPr/>
        </p:nvSpPr>
        <p:spPr>
          <a:xfrm>
            <a:off x="791570" y="409435"/>
            <a:ext cx="10849971" cy="818866"/>
          </a:xfrm>
          <a:prstGeom prst="rect">
            <a:avLst/>
          </a:prstGeom>
        </p:spPr>
        <p:txBody>
          <a:bodyPr vert="horz" lIns="91440" tIns="45720" rIns="91440" bIns="45720" rtlCol="1">
            <a:noAutofit/>
          </a:bodyPr>
          <a:lstStyle>
            <a:lvl1pPr marL="0" indent="0" algn="ctr" defTabSz="914400" rtl="1"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1"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1"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00000"/>
              </a:lnSpc>
            </a:pPr>
            <a:r>
              <a:rPr lang="fa-IR" sz="4400" dirty="0">
                <a:cs typeface="B Yagut" panose="00000400000000000000" pitchFamily="2" charset="-78"/>
              </a:rPr>
              <a:t>آشنایی با نحوه چاپ فایل در اکسل</a:t>
            </a:r>
          </a:p>
        </p:txBody>
      </p:sp>
      <p:sp>
        <p:nvSpPr>
          <p:cNvPr id="5" name="Subtitle 2"/>
          <p:cNvSpPr txBox="1">
            <a:spLocks/>
          </p:cNvSpPr>
          <p:nvPr/>
        </p:nvSpPr>
        <p:spPr>
          <a:xfrm>
            <a:off x="4722126" y="1569052"/>
            <a:ext cx="6919416" cy="4736269"/>
          </a:xfrm>
          <a:prstGeom prst="rect">
            <a:avLst/>
          </a:prstGeom>
        </p:spPr>
        <p:txBody>
          <a:bodyPr vert="horz" lIns="91440" tIns="45720" rIns="91440" bIns="45720" rtlCol="1">
            <a:noAutofit/>
          </a:bodyPr>
          <a:lstStyle>
            <a:lvl1pPr marL="0" indent="0" algn="ctr" defTabSz="914400" rtl="1"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1"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1"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Low">
              <a:lnSpc>
                <a:spcPct val="100000"/>
              </a:lnSpc>
            </a:pPr>
            <a:r>
              <a:rPr lang="fa-IR" sz="2500" dirty="0">
                <a:cs typeface="B Yagut" panose="00000400000000000000" pitchFamily="2" charset="-78"/>
              </a:rPr>
              <a:t>4</a:t>
            </a:r>
            <a:r>
              <a:rPr lang="fa-IR" sz="2500" dirty="0" smtClean="0">
                <a:cs typeface="B Yagut" panose="00000400000000000000" pitchFamily="2" charset="-78"/>
              </a:rPr>
              <a:t>. تعیین </a:t>
            </a:r>
            <a:r>
              <a:rPr lang="fa-IR" sz="2500" dirty="0">
                <a:cs typeface="B Yagut" panose="00000400000000000000" pitchFamily="2" charset="-78"/>
              </a:rPr>
              <a:t>اینکه چه چیزی باید چاپ </a:t>
            </a:r>
            <a:r>
              <a:rPr lang="fa-IR" sz="2500" dirty="0" smtClean="0">
                <a:cs typeface="B Yagut" panose="00000400000000000000" pitchFamily="2" charset="-78"/>
              </a:rPr>
              <a:t>بشود.</a:t>
            </a:r>
          </a:p>
          <a:p>
            <a:pPr algn="justLow">
              <a:lnSpc>
                <a:spcPct val="100000"/>
              </a:lnSpc>
            </a:pPr>
            <a:r>
              <a:rPr lang="fa-IR" sz="2500" dirty="0">
                <a:cs typeface="B Yagut" panose="00000400000000000000" pitchFamily="2" charset="-78"/>
              </a:rPr>
              <a:t>در این قسمت سه گزینه به شرح زیر داریم:</a:t>
            </a:r>
          </a:p>
          <a:p>
            <a:pPr algn="justLow">
              <a:lnSpc>
                <a:spcPct val="100000"/>
              </a:lnSpc>
            </a:pPr>
            <a:r>
              <a:rPr lang="en-US" sz="2500" dirty="0" smtClean="0">
                <a:cs typeface="B Yagut" panose="00000400000000000000" pitchFamily="2" charset="-78"/>
              </a:rPr>
              <a:t>Print </a:t>
            </a:r>
            <a:r>
              <a:rPr lang="en-US" sz="2500" dirty="0">
                <a:cs typeface="B Yagut" panose="00000400000000000000" pitchFamily="2" charset="-78"/>
              </a:rPr>
              <a:t>Active </a:t>
            </a:r>
            <a:r>
              <a:rPr lang="en-US" sz="2500" dirty="0" smtClean="0">
                <a:cs typeface="B Yagut" panose="00000400000000000000" pitchFamily="2" charset="-78"/>
              </a:rPr>
              <a:t>Sheets</a:t>
            </a:r>
            <a:r>
              <a:rPr lang="fa-IR" sz="2500" dirty="0" smtClean="0">
                <a:cs typeface="B Yagut" panose="00000400000000000000" pitchFamily="2" charset="-78"/>
              </a:rPr>
              <a:t> : این </a:t>
            </a:r>
            <a:r>
              <a:rPr lang="fa-IR" sz="2500" dirty="0">
                <a:cs typeface="B Yagut" panose="00000400000000000000" pitchFamily="2" charset="-78"/>
              </a:rPr>
              <a:t>گزینه تمام اطلاعات شیتی رو که انتخاب کردید و در حال حاضر فعال هست چاپ خواهد کرد.</a:t>
            </a:r>
          </a:p>
          <a:p>
            <a:pPr algn="justLow">
              <a:lnSpc>
                <a:spcPct val="100000"/>
              </a:lnSpc>
            </a:pPr>
            <a:r>
              <a:rPr lang="en-US" sz="2500" dirty="0" smtClean="0">
                <a:cs typeface="B Yagut" panose="00000400000000000000" pitchFamily="2" charset="-78"/>
              </a:rPr>
              <a:t>Print </a:t>
            </a:r>
            <a:r>
              <a:rPr lang="en-US" sz="2500" dirty="0">
                <a:cs typeface="B Yagut" panose="00000400000000000000" pitchFamily="2" charset="-78"/>
              </a:rPr>
              <a:t>Entire </a:t>
            </a:r>
            <a:r>
              <a:rPr lang="en-US" sz="2500" dirty="0" smtClean="0">
                <a:cs typeface="B Yagut" panose="00000400000000000000" pitchFamily="2" charset="-78"/>
              </a:rPr>
              <a:t>Workbook</a:t>
            </a:r>
            <a:r>
              <a:rPr lang="fa-IR" sz="2500" dirty="0" smtClean="0">
                <a:cs typeface="B Yagut" panose="00000400000000000000" pitchFamily="2" charset="-78"/>
              </a:rPr>
              <a:t> : این </a:t>
            </a:r>
            <a:r>
              <a:rPr lang="fa-IR" sz="2500" dirty="0">
                <a:cs typeface="B Yagut" panose="00000400000000000000" pitchFamily="2" charset="-78"/>
              </a:rPr>
              <a:t>گزینه تمام شیت های یک ورکبوک رو چاپ </a:t>
            </a:r>
            <a:r>
              <a:rPr lang="fa-IR" sz="2500" dirty="0" smtClean="0">
                <a:cs typeface="B Yagut" panose="00000400000000000000" pitchFamily="2" charset="-78"/>
              </a:rPr>
              <a:t>میکند. </a:t>
            </a:r>
            <a:r>
              <a:rPr lang="fa-IR" sz="2500" dirty="0">
                <a:cs typeface="B Yagut" panose="00000400000000000000" pitchFamily="2" charset="-78"/>
              </a:rPr>
              <a:t>پس در استفاده </a:t>
            </a:r>
            <a:r>
              <a:rPr lang="fa-IR" sz="2500" dirty="0" smtClean="0">
                <a:cs typeface="B Yagut" panose="00000400000000000000" pitchFamily="2" charset="-78"/>
              </a:rPr>
              <a:t>از آن </a:t>
            </a:r>
            <a:r>
              <a:rPr lang="fa-IR" sz="2500" dirty="0">
                <a:cs typeface="B Yagut" panose="00000400000000000000" pitchFamily="2" charset="-78"/>
              </a:rPr>
              <a:t>دقت کنید.</a:t>
            </a:r>
          </a:p>
          <a:p>
            <a:pPr algn="justLow">
              <a:lnSpc>
                <a:spcPct val="100000"/>
              </a:lnSpc>
            </a:pPr>
            <a:r>
              <a:rPr lang="en-US" sz="2500" dirty="0" smtClean="0">
                <a:cs typeface="B Yagut" panose="00000400000000000000" pitchFamily="2" charset="-78"/>
              </a:rPr>
              <a:t> :Print Selection</a:t>
            </a:r>
            <a:r>
              <a:rPr lang="fa-IR" sz="2500" dirty="0" smtClean="0">
                <a:cs typeface="B Yagut" panose="00000400000000000000" pitchFamily="2" charset="-78"/>
              </a:rPr>
              <a:t>با </a:t>
            </a:r>
            <a:r>
              <a:rPr lang="fa-IR" sz="2500" dirty="0">
                <a:cs typeface="B Yagut" panose="00000400000000000000" pitchFamily="2" charset="-78"/>
              </a:rPr>
              <a:t>انتخاب این گزینه فقط قسمتی از ورکشیت </a:t>
            </a:r>
            <a:r>
              <a:rPr lang="fa-IR" sz="2500" dirty="0" smtClean="0">
                <a:cs typeface="B Yagut" panose="00000400000000000000" pitchFamily="2" charset="-78"/>
              </a:rPr>
              <a:t>را </a:t>
            </a:r>
            <a:r>
              <a:rPr lang="fa-IR" sz="2500" dirty="0">
                <a:cs typeface="B Yagut" panose="00000400000000000000" pitchFamily="2" charset="-78"/>
              </a:rPr>
              <a:t>که قبلاً انتخاب کردیم چاپ خواهد شد. </a:t>
            </a:r>
            <a:r>
              <a:rPr lang="fa-IR" sz="2500" dirty="0" smtClean="0">
                <a:cs typeface="B Yagut" panose="00000400000000000000" pitchFamily="2" charset="-78"/>
              </a:rPr>
              <a:t>یادتان باشد </a:t>
            </a:r>
            <a:r>
              <a:rPr lang="fa-IR" sz="2500" dirty="0">
                <a:cs typeface="B Yagut" panose="00000400000000000000" pitchFamily="2" charset="-78"/>
              </a:rPr>
              <a:t>که برای اینکار باید قبلاً </a:t>
            </a:r>
            <a:r>
              <a:rPr lang="fa-IR" sz="2500" dirty="0" smtClean="0">
                <a:cs typeface="B Yagut" panose="00000400000000000000" pitchFamily="2" charset="-78"/>
              </a:rPr>
              <a:t>آن </a:t>
            </a:r>
            <a:r>
              <a:rPr lang="fa-IR" sz="2500" dirty="0">
                <a:cs typeface="B Yagut" panose="00000400000000000000" pitchFamily="2" charset="-78"/>
              </a:rPr>
              <a:t>محدوده </a:t>
            </a:r>
            <a:r>
              <a:rPr lang="fa-IR" sz="2500" dirty="0" smtClean="0">
                <a:cs typeface="B Yagut" panose="00000400000000000000" pitchFamily="2" charset="-78"/>
              </a:rPr>
              <a:t>را </a:t>
            </a:r>
            <a:r>
              <a:rPr lang="fa-IR" sz="2500" dirty="0">
                <a:cs typeface="B Yagut" panose="00000400000000000000" pitchFamily="2" charset="-78"/>
              </a:rPr>
              <a:t>با ماوس انتخاب کرده باشیم.</a:t>
            </a:r>
          </a:p>
          <a:p>
            <a:pPr algn="just">
              <a:lnSpc>
                <a:spcPct val="100000"/>
              </a:lnSpc>
            </a:pPr>
            <a:endParaRPr lang="fa-IR" sz="2500" dirty="0">
              <a:cs typeface="B Yagut" panose="00000400000000000000" pitchFamily="2" charset="-78"/>
            </a:endParaRPr>
          </a:p>
          <a:p>
            <a:pPr algn="just">
              <a:lnSpc>
                <a:spcPct val="100000"/>
              </a:lnSpc>
            </a:pPr>
            <a:endParaRPr lang="fa-IR" sz="2500" dirty="0">
              <a:cs typeface="B Yagut" panose="00000400000000000000" pitchFamily="2" charset="-78"/>
            </a:endParaRPr>
          </a:p>
        </p:txBody>
      </p:sp>
      <p:pic>
        <p:nvPicPr>
          <p:cNvPr id="6" name="Picture 5"/>
          <p:cNvPicPr>
            <a:picLocks noChangeAspect="1"/>
          </p:cNvPicPr>
          <p:nvPr/>
        </p:nvPicPr>
        <p:blipFill>
          <a:blip r:embed="rId4"/>
          <a:stretch>
            <a:fillRect/>
          </a:stretch>
        </p:blipFill>
        <p:spPr>
          <a:xfrm>
            <a:off x="528339" y="1066585"/>
            <a:ext cx="4043662" cy="4010382"/>
          </a:xfrm>
          <a:prstGeom prst="rect">
            <a:avLst/>
          </a:prstGeom>
        </p:spPr>
      </p:pic>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28339" y="6000521"/>
            <a:ext cx="609600" cy="609600"/>
          </a:xfrm>
          <a:prstGeom prst="rect">
            <a:avLst/>
          </a:prstGeom>
        </p:spPr>
      </p:pic>
    </p:spTree>
    <p:extLst>
      <p:ext uri="{BB962C8B-B14F-4D97-AF65-F5344CB8AC3E}">
        <p14:creationId xmlns:p14="http://schemas.microsoft.com/office/powerpoint/2010/main" val="3276085226"/>
      </p:ext>
    </p:extLst>
  </p:cSld>
  <p:clrMapOvr>
    <a:masterClrMapping/>
  </p:clrMapOvr>
  <mc:AlternateContent xmlns:mc="http://schemas.openxmlformats.org/markup-compatibility/2006" xmlns:p14="http://schemas.microsoft.com/office/powerpoint/2010/main">
    <mc:Choice Requires="p14">
      <p:transition spd="slow" p14:dur="2000" advTm="6521"/>
    </mc:Choice>
    <mc:Fallback xmlns="">
      <p:transition spd="slow" advTm="6521"/>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1006"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ubtitle 2"/>
          <p:cNvSpPr txBox="1">
            <a:spLocks/>
          </p:cNvSpPr>
          <p:nvPr/>
        </p:nvSpPr>
        <p:spPr>
          <a:xfrm>
            <a:off x="791570" y="409435"/>
            <a:ext cx="10849971" cy="818866"/>
          </a:xfrm>
          <a:prstGeom prst="rect">
            <a:avLst/>
          </a:prstGeom>
        </p:spPr>
        <p:txBody>
          <a:bodyPr vert="horz" lIns="91440" tIns="45720" rIns="91440" bIns="45720" rtlCol="1">
            <a:noAutofit/>
          </a:bodyPr>
          <a:lstStyle>
            <a:lvl1pPr marL="0" indent="0" algn="ctr" defTabSz="914400" rtl="1"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1"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1"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00000"/>
              </a:lnSpc>
            </a:pPr>
            <a:r>
              <a:rPr lang="fa-IR" sz="4400" dirty="0">
                <a:cs typeface="B Yagut" panose="00000400000000000000" pitchFamily="2" charset="-78"/>
              </a:rPr>
              <a:t>آشنایی با نحوه چاپ فایل در اکسل</a:t>
            </a:r>
          </a:p>
        </p:txBody>
      </p:sp>
      <p:sp>
        <p:nvSpPr>
          <p:cNvPr id="5" name="Subtitle 2"/>
          <p:cNvSpPr txBox="1">
            <a:spLocks/>
          </p:cNvSpPr>
          <p:nvPr/>
        </p:nvSpPr>
        <p:spPr>
          <a:xfrm>
            <a:off x="5809128" y="1569052"/>
            <a:ext cx="5832413" cy="4886339"/>
          </a:xfrm>
          <a:prstGeom prst="rect">
            <a:avLst/>
          </a:prstGeom>
        </p:spPr>
        <p:txBody>
          <a:bodyPr vert="horz" lIns="91440" tIns="45720" rIns="91440" bIns="45720" rtlCol="1">
            <a:noAutofit/>
          </a:bodyPr>
          <a:lstStyle>
            <a:lvl1pPr marL="0" indent="0" algn="ctr" defTabSz="914400" rtl="1"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1"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1"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Low">
              <a:lnSpc>
                <a:spcPct val="100000"/>
              </a:lnSpc>
            </a:pPr>
            <a:r>
              <a:rPr lang="fa-IR" sz="2500" dirty="0">
                <a:cs typeface="B Yagut" panose="00000400000000000000" pitchFamily="2" charset="-78"/>
              </a:rPr>
              <a:t>5</a:t>
            </a:r>
            <a:r>
              <a:rPr lang="fa-IR" sz="2500" dirty="0" smtClean="0">
                <a:cs typeface="B Yagut" panose="00000400000000000000" pitchFamily="2" charset="-78"/>
              </a:rPr>
              <a:t>. انتخاب </a:t>
            </a:r>
            <a:r>
              <a:rPr lang="fa-IR" sz="2500" dirty="0">
                <a:cs typeface="B Yagut" panose="00000400000000000000" pitchFamily="2" charset="-78"/>
              </a:rPr>
              <a:t>صفحات مدنظر برای چاپ</a:t>
            </a:r>
            <a:r>
              <a:rPr lang="fa-IR" sz="2500" dirty="0" smtClean="0">
                <a:cs typeface="B Yagut" panose="00000400000000000000" pitchFamily="2" charset="-78"/>
              </a:rPr>
              <a:t>:</a:t>
            </a:r>
          </a:p>
          <a:p>
            <a:pPr algn="justLow">
              <a:lnSpc>
                <a:spcPct val="100000"/>
              </a:lnSpc>
            </a:pPr>
            <a:endParaRPr lang="fa-IR" sz="2500" dirty="0">
              <a:cs typeface="B Yagut" panose="00000400000000000000" pitchFamily="2" charset="-78"/>
            </a:endParaRPr>
          </a:p>
          <a:p>
            <a:pPr algn="justLow">
              <a:lnSpc>
                <a:spcPct val="100000"/>
              </a:lnSpc>
            </a:pPr>
            <a:r>
              <a:rPr lang="fa-IR" sz="2500" dirty="0">
                <a:cs typeface="B Yagut" panose="00000400000000000000" pitchFamily="2" charset="-78"/>
              </a:rPr>
              <a:t>مثلاً اگر بخواید صفحات 1 تا 3 </a:t>
            </a:r>
            <a:r>
              <a:rPr lang="fa-IR" sz="2500" dirty="0" smtClean="0">
                <a:cs typeface="B Yagut" panose="00000400000000000000" pitchFamily="2" charset="-78"/>
              </a:rPr>
              <a:t>شیتتان را </a:t>
            </a:r>
            <a:r>
              <a:rPr lang="fa-IR" sz="2500" dirty="0">
                <a:cs typeface="B Yagut" panose="00000400000000000000" pitchFamily="2" charset="-78"/>
              </a:rPr>
              <a:t>پرینت کنید </a:t>
            </a:r>
            <a:r>
              <a:rPr lang="fa-IR" sz="2500" dirty="0" smtClean="0">
                <a:cs typeface="B Yagut" panose="00000400000000000000" pitchFamily="2" charset="-78"/>
              </a:rPr>
              <a:t>کافیست </a:t>
            </a:r>
            <a:r>
              <a:rPr lang="fa-IR" sz="2500" dirty="0">
                <a:cs typeface="B Yagut" panose="00000400000000000000" pitchFamily="2" charset="-78"/>
              </a:rPr>
              <a:t>تنظیمات این بخش </a:t>
            </a:r>
            <a:r>
              <a:rPr lang="fa-IR" sz="2500" dirty="0" smtClean="0">
                <a:cs typeface="B Yagut" panose="00000400000000000000" pitchFamily="2" charset="-78"/>
              </a:rPr>
              <a:t>را </a:t>
            </a:r>
            <a:r>
              <a:rPr lang="fa-IR" sz="2500" dirty="0">
                <a:cs typeface="B Yagut" panose="00000400000000000000" pitchFamily="2" charset="-78"/>
              </a:rPr>
              <a:t>به شکل زیر دربیارید</a:t>
            </a:r>
            <a:r>
              <a:rPr lang="fa-IR" sz="2500" dirty="0" smtClean="0">
                <a:cs typeface="B Yagut" panose="00000400000000000000" pitchFamily="2" charset="-78"/>
              </a:rPr>
              <a:t>:</a:t>
            </a:r>
          </a:p>
          <a:p>
            <a:pPr algn="justLow">
              <a:lnSpc>
                <a:spcPct val="150000"/>
              </a:lnSpc>
            </a:pPr>
            <a:endParaRPr lang="fa-IR" sz="2500" dirty="0">
              <a:cs typeface="B Yagut" panose="00000400000000000000" pitchFamily="2" charset="-78"/>
            </a:endParaRPr>
          </a:p>
          <a:p>
            <a:pPr algn="justLow">
              <a:lnSpc>
                <a:spcPct val="100000"/>
              </a:lnSpc>
            </a:pPr>
            <a:r>
              <a:rPr lang="fa-IR" sz="2500" dirty="0">
                <a:cs typeface="B Yagut" panose="00000400000000000000" pitchFamily="2" charset="-78"/>
              </a:rPr>
              <a:t>6.ترتیب چاپ صفحات:</a:t>
            </a:r>
          </a:p>
          <a:p>
            <a:pPr algn="just">
              <a:lnSpc>
                <a:spcPct val="100000"/>
              </a:lnSpc>
            </a:pPr>
            <a:endParaRPr lang="fa-IR" sz="2500" dirty="0">
              <a:cs typeface="B Yagut" panose="00000400000000000000" pitchFamily="2" charset="-78"/>
            </a:endParaRPr>
          </a:p>
        </p:txBody>
      </p:sp>
      <p:pic>
        <p:nvPicPr>
          <p:cNvPr id="2" name="Picture 1"/>
          <p:cNvPicPr>
            <a:picLocks noChangeAspect="1"/>
          </p:cNvPicPr>
          <p:nvPr/>
        </p:nvPicPr>
        <p:blipFill>
          <a:blip r:embed="rId2"/>
          <a:stretch>
            <a:fillRect/>
          </a:stretch>
        </p:blipFill>
        <p:spPr>
          <a:xfrm>
            <a:off x="1378425" y="655538"/>
            <a:ext cx="3643952" cy="2163597"/>
          </a:xfrm>
          <a:prstGeom prst="rect">
            <a:avLst/>
          </a:prstGeom>
        </p:spPr>
      </p:pic>
      <p:pic>
        <p:nvPicPr>
          <p:cNvPr id="3" name="Picture 2"/>
          <p:cNvPicPr>
            <a:picLocks noChangeAspect="1"/>
          </p:cNvPicPr>
          <p:nvPr/>
        </p:nvPicPr>
        <p:blipFill rotWithShape="1">
          <a:blip r:embed="rId3"/>
          <a:srcRect t="8557" b="15498"/>
          <a:stretch/>
        </p:blipFill>
        <p:spPr>
          <a:xfrm>
            <a:off x="6059606" y="3476625"/>
            <a:ext cx="4105184" cy="581026"/>
          </a:xfrm>
          <a:prstGeom prst="rect">
            <a:avLst/>
          </a:prstGeom>
        </p:spPr>
      </p:pic>
      <p:pic>
        <p:nvPicPr>
          <p:cNvPr id="4" name="Picture 3"/>
          <p:cNvPicPr>
            <a:picLocks noChangeAspect="1"/>
          </p:cNvPicPr>
          <p:nvPr/>
        </p:nvPicPr>
        <p:blipFill>
          <a:blip r:embed="rId4"/>
          <a:stretch>
            <a:fillRect/>
          </a:stretch>
        </p:blipFill>
        <p:spPr>
          <a:xfrm>
            <a:off x="6394952" y="4176215"/>
            <a:ext cx="2747652" cy="2009956"/>
          </a:xfrm>
          <a:prstGeom prst="rect">
            <a:avLst/>
          </a:prstGeom>
        </p:spPr>
      </p:pic>
      <p:sp>
        <p:nvSpPr>
          <p:cNvPr id="8" name="Subtitle 2"/>
          <p:cNvSpPr txBox="1">
            <a:spLocks/>
          </p:cNvSpPr>
          <p:nvPr/>
        </p:nvSpPr>
        <p:spPr>
          <a:xfrm>
            <a:off x="0" y="3065238"/>
            <a:ext cx="5645356" cy="3456067"/>
          </a:xfrm>
          <a:prstGeom prst="rect">
            <a:avLst/>
          </a:prstGeom>
        </p:spPr>
        <p:txBody>
          <a:bodyPr vert="horz" lIns="91440" tIns="45720" rIns="91440" bIns="45720" rtlCol="1">
            <a:noAutofit/>
          </a:bodyPr>
          <a:lstStyle>
            <a:lvl1pPr marL="0" indent="0" algn="ctr" defTabSz="914400" rtl="1"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1"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1"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Low">
              <a:lnSpc>
                <a:spcPct val="100000"/>
              </a:lnSpc>
            </a:pPr>
            <a:r>
              <a:rPr lang="en-US" sz="2500" dirty="0" smtClean="0">
                <a:cs typeface="B Yagut" panose="00000400000000000000" pitchFamily="2" charset="-78"/>
              </a:rPr>
              <a:t>Collated</a:t>
            </a:r>
            <a:r>
              <a:rPr lang="fa-IR" sz="2500" dirty="0" smtClean="0">
                <a:cs typeface="B Yagut" panose="00000400000000000000" pitchFamily="2" charset="-78"/>
              </a:rPr>
              <a:t> : در </a:t>
            </a:r>
            <a:r>
              <a:rPr lang="fa-IR" sz="2500" dirty="0">
                <a:cs typeface="B Yagut" panose="00000400000000000000" pitchFamily="2" charset="-78"/>
              </a:rPr>
              <a:t>صورتی که این گزینه </a:t>
            </a:r>
            <a:r>
              <a:rPr lang="fa-IR" sz="2500" dirty="0" smtClean="0">
                <a:cs typeface="B Yagut" panose="00000400000000000000" pitchFamily="2" charset="-78"/>
              </a:rPr>
              <a:t>را </a:t>
            </a:r>
            <a:r>
              <a:rPr lang="fa-IR" sz="2500" dirty="0">
                <a:cs typeface="B Yagut" panose="00000400000000000000" pitchFamily="2" charset="-78"/>
              </a:rPr>
              <a:t>انتخاب کنید ابتدا تمام صفحات نسخه اول چاپ </a:t>
            </a:r>
            <a:r>
              <a:rPr lang="fa-IR" sz="2500" dirty="0" smtClean="0">
                <a:cs typeface="B Yagut" panose="00000400000000000000" pitchFamily="2" charset="-78"/>
              </a:rPr>
              <a:t>می شود </a:t>
            </a:r>
            <a:r>
              <a:rPr lang="fa-IR" sz="2500" dirty="0">
                <a:cs typeface="B Yagut" panose="00000400000000000000" pitchFamily="2" charset="-78"/>
              </a:rPr>
              <a:t>و بعد چاپ نسخه دوم شروع میشه. به عبارتی ترتیب چاپ صفحات 1،2،3،4،1،2،3،4 خواهد بود.</a:t>
            </a:r>
          </a:p>
          <a:p>
            <a:pPr algn="justLow">
              <a:lnSpc>
                <a:spcPct val="100000"/>
              </a:lnSpc>
            </a:pPr>
            <a:r>
              <a:rPr lang="en-US" sz="2500" dirty="0" smtClean="0">
                <a:cs typeface="B Yagut" panose="00000400000000000000" pitchFamily="2" charset="-78"/>
              </a:rPr>
              <a:t>Uncollated </a:t>
            </a:r>
            <a:r>
              <a:rPr lang="fa-IR" sz="2500" dirty="0" smtClean="0">
                <a:cs typeface="B Yagut" panose="00000400000000000000" pitchFamily="2" charset="-78"/>
              </a:rPr>
              <a:t> : در </a:t>
            </a:r>
            <a:r>
              <a:rPr lang="fa-IR" sz="2500" dirty="0">
                <a:cs typeface="B Yagut" panose="00000400000000000000" pitchFamily="2" charset="-78"/>
              </a:rPr>
              <a:t>صورتی که این گزینه </a:t>
            </a:r>
            <a:r>
              <a:rPr lang="fa-IR" sz="2500" dirty="0" smtClean="0">
                <a:cs typeface="B Yagut" panose="00000400000000000000" pitchFamily="2" charset="-78"/>
              </a:rPr>
              <a:t>را </a:t>
            </a:r>
            <a:r>
              <a:rPr lang="fa-IR" sz="2500" dirty="0">
                <a:cs typeface="B Yagut" panose="00000400000000000000" pitchFamily="2" charset="-78"/>
              </a:rPr>
              <a:t>انتخاب کنید ابتدا صفحه اول تمای نسخه ها چاپ </a:t>
            </a:r>
            <a:r>
              <a:rPr lang="fa-IR" sz="2500" dirty="0" smtClean="0">
                <a:cs typeface="B Yagut" panose="00000400000000000000" pitchFamily="2" charset="-78"/>
              </a:rPr>
              <a:t>می شود </a:t>
            </a:r>
            <a:r>
              <a:rPr lang="fa-IR" sz="2500" dirty="0">
                <a:cs typeface="B Yagut" panose="00000400000000000000" pitchFamily="2" charset="-78"/>
              </a:rPr>
              <a:t>و بعد چاپ صفحه دوم برای تمام نسخه ها شروع میشه و … . به عبارتی ترتیب چاپ صفحات 1،1،2،2،3،3،4،4 خواهد بود</a:t>
            </a:r>
            <a:r>
              <a:rPr lang="fa-IR" sz="2500" dirty="0" smtClean="0">
                <a:cs typeface="B Yagut" panose="00000400000000000000" pitchFamily="2" charset="-78"/>
              </a:rPr>
              <a:t>.</a:t>
            </a:r>
            <a:endParaRPr lang="fa-IR" sz="2500" dirty="0">
              <a:cs typeface="B Yagut" panose="00000400000000000000" pitchFamily="2" charset="-78"/>
            </a:endParaRPr>
          </a:p>
        </p:txBody>
      </p:sp>
    </p:spTree>
    <p:extLst>
      <p:ext uri="{BB962C8B-B14F-4D97-AF65-F5344CB8AC3E}">
        <p14:creationId xmlns:p14="http://schemas.microsoft.com/office/powerpoint/2010/main" val="3956570805"/>
      </p:ext>
    </p:extLst>
  </p:cSld>
  <p:clrMapOvr>
    <a:masterClrMapping/>
  </p:clrMapOvr>
  <mc:AlternateContent xmlns:mc="http://schemas.openxmlformats.org/markup-compatibility/2006" xmlns:p14="http://schemas.microsoft.com/office/powerpoint/2010/main">
    <mc:Choice Requires="p14">
      <p:transition spd="slow" p14:dur="2000" advTm="6521"/>
    </mc:Choice>
    <mc:Fallback xmlns="">
      <p:transition spd="slow" advTm="6521"/>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ubtitle 2"/>
          <p:cNvSpPr txBox="1">
            <a:spLocks/>
          </p:cNvSpPr>
          <p:nvPr/>
        </p:nvSpPr>
        <p:spPr>
          <a:xfrm>
            <a:off x="791570" y="409435"/>
            <a:ext cx="10849971" cy="818866"/>
          </a:xfrm>
          <a:prstGeom prst="rect">
            <a:avLst/>
          </a:prstGeom>
        </p:spPr>
        <p:txBody>
          <a:bodyPr vert="horz" lIns="91440" tIns="45720" rIns="91440" bIns="45720" rtlCol="1">
            <a:noAutofit/>
          </a:bodyPr>
          <a:lstStyle>
            <a:lvl1pPr marL="0" indent="0" algn="ctr" defTabSz="914400" rtl="1"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1"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1"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00000"/>
              </a:lnSpc>
            </a:pPr>
            <a:r>
              <a:rPr lang="fa-IR" sz="4400" dirty="0">
                <a:cs typeface="B Yagut" panose="00000400000000000000" pitchFamily="2" charset="-78"/>
              </a:rPr>
              <a:t>آشنایی با نحوه چاپ فایل در اکسل</a:t>
            </a:r>
          </a:p>
        </p:txBody>
      </p:sp>
      <p:sp>
        <p:nvSpPr>
          <p:cNvPr id="5" name="Subtitle 2"/>
          <p:cNvSpPr txBox="1">
            <a:spLocks/>
          </p:cNvSpPr>
          <p:nvPr/>
        </p:nvSpPr>
        <p:spPr>
          <a:xfrm>
            <a:off x="5595582" y="1569052"/>
            <a:ext cx="6045960" cy="4886339"/>
          </a:xfrm>
          <a:prstGeom prst="rect">
            <a:avLst/>
          </a:prstGeom>
        </p:spPr>
        <p:txBody>
          <a:bodyPr vert="horz" lIns="91440" tIns="45720" rIns="91440" bIns="45720" rtlCol="1">
            <a:noAutofit/>
          </a:bodyPr>
          <a:lstStyle>
            <a:lvl1pPr marL="0" indent="0" algn="ctr" defTabSz="914400" rtl="1"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1"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1"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Low">
              <a:lnSpc>
                <a:spcPct val="100000"/>
              </a:lnSpc>
            </a:pPr>
            <a:r>
              <a:rPr lang="fa-IR" sz="2500" dirty="0">
                <a:cs typeface="B Yagut" panose="00000400000000000000" pitchFamily="2" charset="-78"/>
              </a:rPr>
              <a:t>7</a:t>
            </a:r>
            <a:r>
              <a:rPr lang="fa-IR" sz="2500" dirty="0" smtClean="0">
                <a:cs typeface="B Yagut" panose="00000400000000000000" pitchFamily="2" charset="-78"/>
              </a:rPr>
              <a:t>. تعیین </a:t>
            </a:r>
            <a:r>
              <a:rPr lang="fa-IR" sz="2500" dirty="0">
                <a:cs typeface="B Yagut" panose="00000400000000000000" pitchFamily="2" charset="-78"/>
              </a:rPr>
              <a:t>جهت کاغذ</a:t>
            </a:r>
            <a:r>
              <a:rPr lang="fa-IR" sz="2500" dirty="0" smtClean="0">
                <a:cs typeface="B Yagut" panose="00000400000000000000" pitchFamily="2" charset="-78"/>
              </a:rPr>
              <a:t>:</a:t>
            </a:r>
          </a:p>
          <a:p>
            <a:pPr algn="justLow">
              <a:lnSpc>
                <a:spcPct val="100000"/>
              </a:lnSpc>
            </a:pPr>
            <a:endParaRPr lang="fa-IR" sz="2500" dirty="0">
              <a:cs typeface="B Yagut" panose="00000400000000000000" pitchFamily="2" charset="-78"/>
            </a:endParaRPr>
          </a:p>
          <a:p>
            <a:pPr algn="justLow">
              <a:lnSpc>
                <a:spcPct val="100000"/>
              </a:lnSpc>
            </a:pPr>
            <a:endParaRPr lang="fa-IR" sz="2500" dirty="0" smtClean="0">
              <a:cs typeface="B Yagut" panose="00000400000000000000" pitchFamily="2" charset="-78"/>
            </a:endParaRPr>
          </a:p>
          <a:p>
            <a:pPr algn="justLow">
              <a:lnSpc>
                <a:spcPct val="100000"/>
              </a:lnSpc>
            </a:pPr>
            <a:r>
              <a:rPr lang="fa-IR" sz="2500" dirty="0">
                <a:cs typeface="B Yagut" panose="00000400000000000000" pitchFamily="2" charset="-78"/>
              </a:rPr>
              <a:t>8</a:t>
            </a:r>
            <a:r>
              <a:rPr lang="fa-IR" sz="2500" dirty="0" smtClean="0">
                <a:cs typeface="B Yagut" panose="00000400000000000000" pitchFamily="2" charset="-78"/>
              </a:rPr>
              <a:t>. انتخاب </a:t>
            </a:r>
            <a:r>
              <a:rPr lang="fa-IR" sz="2500" dirty="0">
                <a:cs typeface="B Yagut" panose="00000400000000000000" pitchFamily="2" charset="-78"/>
              </a:rPr>
              <a:t>سایز کاغذ</a:t>
            </a:r>
            <a:r>
              <a:rPr lang="fa-IR" sz="2500" dirty="0" smtClean="0">
                <a:cs typeface="B Yagut" panose="00000400000000000000" pitchFamily="2" charset="-78"/>
              </a:rPr>
              <a:t>:</a:t>
            </a:r>
          </a:p>
          <a:p>
            <a:pPr algn="justLow">
              <a:lnSpc>
                <a:spcPct val="100000"/>
              </a:lnSpc>
            </a:pPr>
            <a:endParaRPr lang="fa-IR" sz="2500" dirty="0">
              <a:cs typeface="B Yagut" panose="00000400000000000000" pitchFamily="2" charset="-78"/>
            </a:endParaRPr>
          </a:p>
          <a:p>
            <a:pPr algn="justLow">
              <a:lnSpc>
                <a:spcPct val="100000"/>
              </a:lnSpc>
            </a:pPr>
            <a:endParaRPr lang="fa-IR" sz="2500" dirty="0" smtClean="0">
              <a:cs typeface="B Yagut" panose="00000400000000000000" pitchFamily="2" charset="-78"/>
            </a:endParaRPr>
          </a:p>
          <a:p>
            <a:pPr algn="justLow">
              <a:lnSpc>
                <a:spcPct val="100000"/>
              </a:lnSpc>
            </a:pPr>
            <a:endParaRPr lang="fa-IR" sz="2500" dirty="0">
              <a:cs typeface="B Yagut" panose="00000400000000000000" pitchFamily="2" charset="-78"/>
            </a:endParaRPr>
          </a:p>
          <a:p>
            <a:pPr algn="justLow">
              <a:lnSpc>
                <a:spcPct val="100000"/>
              </a:lnSpc>
            </a:pPr>
            <a:r>
              <a:rPr lang="fa-IR" sz="2500" dirty="0" smtClean="0">
                <a:cs typeface="B Yagut" panose="00000400000000000000" pitchFamily="2" charset="-78"/>
              </a:rPr>
              <a:t>9. کلیک </a:t>
            </a:r>
            <a:r>
              <a:rPr lang="fa-IR" sz="2500" dirty="0">
                <a:cs typeface="B Yagut" panose="00000400000000000000" pitchFamily="2" charset="-78"/>
              </a:rPr>
              <a:t>روی دکمه پرینت</a:t>
            </a:r>
            <a:r>
              <a:rPr lang="fa-IR" sz="2500" dirty="0" smtClean="0">
                <a:cs typeface="B Yagut" panose="00000400000000000000" pitchFamily="2" charset="-78"/>
              </a:rPr>
              <a:t>:</a:t>
            </a:r>
            <a:endParaRPr lang="fa-IR" sz="2500" dirty="0">
              <a:cs typeface="B Yagut" panose="00000400000000000000" pitchFamily="2" charset="-78"/>
            </a:endParaRPr>
          </a:p>
          <a:p>
            <a:pPr algn="just">
              <a:lnSpc>
                <a:spcPct val="100000"/>
              </a:lnSpc>
            </a:pPr>
            <a:endParaRPr lang="fa-IR" sz="2500" dirty="0">
              <a:cs typeface="B Yagut" panose="00000400000000000000" pitchFamily="2" charset="-78"/>
            </a:endParaRPr>
          </a:p>
        </p:txBody>
      </p:sp>
      <p:pic>
        <p:nvPicPr>
          <p:cNvPr id="6" name="Picture 5"/>
          <p:cNvPicPr>
            <a:picLocks noChangeAspect="1"/>
          </p:cNvPicPr>
          <p:nvPr/>
        </p:nvPicPr>
        <p:blipFill>
          <a:blip r:embed="rId2"/>
          <a:stretch>
            <a:fillRect/>
          </a:stretch>
        </p:blipFill>
        <p:spPr>
          <a:xfrm>
            <a:off x="6752870" y="1458960"/>
            <a:ext cx="2562225" cy="1381125"/>
          </a:xfrm>
          <a:prstGeom prst="rect">
            <a:avLst/>
          </a:prstGeom>
        </p:spPr>
      </p:pic>
      <p:sp>
        <p:nvSpPr>
          <p:cNvPr id="9" name="Subtitle 2"/>
          <p:cNvSpPr txBox="1">
            <a:spLocks/>
          </p:cNvSpPr>
          <p:nvPr/>
        </p:nvSpPr>
        <p:spPr>
          <a:xfrm>
            <a:off x="532761" y="1246367"/>
            <a:ext cx="5854890" cy="1842445"/>
          </a:xfrm>
          <a:prstGeom prst="rect">
            <a:avLst/>
          </a:prstGeom>
        </p:spPr>
        <p:txBody>
          <a:bodyPr vert="horz" lIns="91440" tIns="45720" rIns="91440" bIns="45720" rtlCol="1">
            <a:noAutofit/>
          </a:bodyPr>
          <a:lstStyle>
            <a:lvl1pPr marL="0" indent="0" algn="ctr" defTabSz="914400" rtl="1"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1"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1"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00000"/>
              </a:lnSpc>
            </a:pPr>
            <a:r>
              <a:rPr lang="en-US" sz="2500" dirty="0" smtClean="0">
                <a:cs typeface="B Yagut" panose="00000400000000000000" pitchFamily="2" charset="-78"/>
              </a:rPr>
              <a:t>Portrait Orientation</a:t>
            </a:r>
            <a:r>
              <a:rPr lang="fa-IR" sz="2500" dirty="0" smtClean="0">
                <a:cs typeface="B Yagut" panose="00000400000000000000" pitchFamily="2" charset="-78"/>
              </a:rPr>
              <a:t> : در </a:t>
            </a:r>
            <a:r>
              <a:rPr lang="fa-IR" sz="2500" dirty="0">
                <a:cs typeface="B Yagut" panose="00000400000000000000" pitchFamily="2" charset="-78"/>
              </a:rPr>
              <a:t>این حالت جهت کاغذ عمودی خواهد بود.</a:t>
            </a:r>
          </a:p>
          <a:p>
            <a:pPr algn="just">
              <a:lnSpc>
                <a:spcPct val="100000"/>
              </a:lnSpc>
            </a:pPr>
            <a:r>
              <a:rPr lang="en-US" sz="2500" dirty="0">
                <a:cs typeface="B Yagut" panose="00000400000000000000" pitchFamily="2" charset="-78"/>
              </a:rPr>
              <a:t>Landscape </a:t>
            </a:r>
            <a:r>
              <a:rPr lang="en-US" sz="2500" dirty="0" smtClean="0">
                <a:cs typeface="B Yagut" panose="00000400000000000000" pitchFamily="2" charset="-78"/>
              </a:rPr>
              <a:t>Orientation</a:t>
            </a:r>
            <a:r>
              <a:rPr lang="fa-IR" sz="2500" dirty="0" smtClean="0">
                <a:cs typeface="B Yagut" panose="00000400000000000000" pitchFamily="2" charset="-78"/>
              </a:rPr>
              <a:t> : در </a:t>
            </a:r>
            <a:r>
              <a:rPr lang="fa-IR" sz="2500" dirty="0">
                <a:cs typeface="B Yagut" panose="00000400000000000000" pitchFamily="2" charset="-78"/>
              </a:rPr>
              <a:t>این حالت جهت کاغذ افقی خواهد بود.</a:t>
            </a:r>
          </a:p>
        </p:txBody>
      </p:sp>
      <p:pic>
        <p:nvPicPr>
          <p:cNvPr id="7" name="Picture 6"/>
          <p:cNvPicPr>
            <a:picLocks noChangeAspect="1"/>
          </p:cNvPicPr>
          <p:nvPr/>
        </p:nvPicPr>
        <p:blipFill>
          <a:blip r:embed="rId3"/>
          <a:stretch>
            <a:fillRect/>
          </a:stretch>
        </p:blipFill>
        <p:spPr>
          <a:xfrm>
            <a:off x="6455392" y="2906500"/>
            <a:ext cx="2764454" cy="1526320"/>
          </a:xfrm>
          <a:prstGeom prst="rect">
            <a:avLst/>
          </a:prstGeom>
        </p:spPr>
      </p:pic>
      <p:pic>
        <p:nvPicPr>
          <p:cNvPr id="10" name="Picture 9"/>
          <p:cNvPicPr>
            <a:picLocks noChangeAspect="1"/>
          </p:cNvPicPr>
          <p:nvPr/>
        </p:nvPicPr>
        <p:blipFill>
          <a:blip r:embed="rId4"/>
          <a:stretch>
            <a:fillRect/>
          </a:stretch>
        </p:blipFill>
        <p:spPr>
          <a:xfrm>
            <a:off x="5595583" y="4691629"/>
            <a:ext cx="3022980" cy="1887869"/>
          </a:xfrm>
          <a:prstGeom prst="rect">
            <a:avLst/>
          </a:prstGeom>
        </p:spPr>
      </p:pic>
    </p:spTree>
    <p:extLst>
      <p:ext uri="{BB962C8B-B14F-4D97-AF65-F5344CB8AC3E}">
        <p14:creationId xmlns:p14="http://schemas.microsoft.com/office/powerpoint/2010/main" val="977360918"/>
      </p:ext>
    </p:extLst>
  </p:cSld>
  <p:clrMapOvr>
    <a:masterClrMapping/>
  </p:clrMapOvr>
  <mc:AlternateContent xmlns:mc="http://schemas.openxmlformats.org/markup-compatibility/2006" xmlns:p14="http://schemas.microsoft.com/office/powerpoint/2010/main">
    <mc:Choice Requires="p14">
      <p:transition spd="slow" p14:dur="2000" advTm="6521"/>
    </mc:Choice>
    <mc:Fallback xmlns="">
      <p:transition spd="slow" advTm="6521"/>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ubtitle 2"/>
          <p:cNvSpPr txBox="1">
            <a:spLocks/>
          </p:cNvSpPr>
          <p:nvPr/>
        </p:nvSpPr>
        <p:spPr>
          <a:xfrm>
            <a:off x="1100853" y="180835"/>
            <a:ext cx="10849971" cy="818866"/>
          </a:xfrm>
          <a:prstGeom prst="rect">
            <a:avLst/>
          </a:prstGeom>
        </p:spPr>
        <p:txBody>
          <a:bodyPr vert="horz" lIns="91440" tIns="45720" rIns="91440" bIns="45720" rtlCol="1">
            <a:noAutofit/>
          </a:bodyPr>
          <a:lstStyle>
            <a:lvl1pPr marL="0" indent="0" algn="ctr" defTabSz="914400" rtl="1"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1"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1"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00000"/>
              </a:lnSpc>
            </a:pPr>
            <a:r>
              <a:rPr lang="fa-IR" sz="4400" dirty="0" smtClean="0">
                <a:cs typeface="B Yagut" panose="00000400000000000000" pitchFamily="2" charset="-78"/>
              </a:rPr>
              <a:t> </a:t>
            </a:r>
            <a:r>
              <a:rPr lang="fa-IR" sz="4400" dirty="0">
                <a:cs typeface="B Yagut" panose="00000400000000000000" pitchFamily="2" charset="-78"/>
              </a:rPr>
              <a:t>نحوه چاپ </a:t>
            </a:r>
            <a:r>
              <a:rPr lang="fa-IR" sz="4400" dirty="0" smtClean="0">
                <a:cs typeface="B Yagut" panose="00000400000000000000" pitchFamily="2" charset="-78"/>
              </a:rPr>
              <a:t>هدر فرم به صورت تکرار در همه صفحات</a:t>
            </a:r>
            <a:endParaRPr lang="fa-IR" sz="4400" dirty="0">
              <a:cs typeface="B Yagut" panose="00000400000000000000" pitchFamily="2" charset="-78"/>
            </a:endParaRPr>
          </a:p>
        </p:txBody>
      </p:sp>
      <p:sp>
        <p:nvSpPr>
          <p:cNvPr id="5" name="Subtitle 2"/>
          <p:cNvSpPr txBox="1">
            <a:spLocks/>
          </p:cNvSpPr>
          <p:nvPr/>
        </p:nvSpPr>
        <p:spPr>
          <a:xfrm>
            <a:off x="5271247" y="1228301"/>
            <a:ext cx="6679577" cy="5387652"/>
          </a:xfrm>
          <a:prstGeom prst="rect">
            <a:avLst/>
          </a:prstGeom>
        </p:spPr>
        <p:txBody>
          <a:bodyPr vert="horz" lIns="91440" tIns="45720" rIns="91440" bIns="45720" rtlCol="1">
            <a:noAutofit/>
          </a:bodyPr>
          <a:lstStyle>
            <a:lvl1pPr marL="0" indent="0" algn="ctr" defTabSz="914400" rtl="1"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1"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1"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Low">
              <a:lnSpc>
                <a:spcPct val="100000"/>
              </a:lnSpc>
            </a:pPr>
            <a:r>
              <a:rPr lang="fa-IR" sz="2500" dirty="0" smtClean="0">
                <a:cs typeface="B Yagut" panose="00000400000000000000" pitchFamily="2" charset="-78"/>
              </a:rPr>
              <a:t>در صورتی که قصد چاپ و تکرار عنوان جدول ( مثلا با عنوان نام و نام خانوادگی و سن  و شماره تماس) داشته باشیم به طوری که در همه صفحات تکرار شوند از منوی </a:t>
            </a:r>
            <a:r>
              <a:rPr lang="en-US" sz="2500" dirty="0" smtClean="0">
                <a:cs typeface="B Yagut" panose="00000400000000000000" pitchFamily="2" charset="-78"/>
              </a:rPr>
              <a:t>Page layout</a:t>
            </a:r>
            <a:r>
              <a:rPr lang="fa-IR" sz="2500" dirty="0" smtClean="0">
                <a:cs typeface="B Yagut" panose="00000400000000000000" pitchFamily="2" charset="-78"/>
              </a:rPr>
              <a:t> بخش </a:t>
            </a:r>
            <a:r>
              <a:rPr lang="en-US" sz="2500" dirty="0" smtClean="0">
                <a:cs typeface="B Yagut" panose="00000400000000000000" pitchFamily="2" charset="-78"/>
              </a:rPr>
              <a:t>Page setup </a:t>
            </a:r>
            <a:r>
              <a:rPr lang="fa-IR" sz="2500" dirty="0" smtClean="0">
                <a:cs typeface="B Yagut" panose="00000400000000000000" pitchFamily="2" charset="-78"/>
              </a:rPr>
              <a:t> و دستور </a:t>
            </a:r>
            <a:r>
              <a:rPr lang="en-US" sz="2500" dirty="0" smtClean="0">
                <a:cs typeface="B Yagut" panose="00000400000000000000" pitchFamily="2" charset="-78"/>
              </a:rPr>
              <a:t>Print Titles</a:t>
            </a:r>
            <a:r>
              <a:rPr lang="fa-IR" sz="2500" dirty="0" smtClean="0">
                <a:cs typeface="B Yagut" panose="00000400000000000000" pitchFamily="2" charset="-78"/>
              </a:rPr>
              <a:t> را کلیک می کنیم. بعد از باز شدن پنجره توسط گزینه </a:t>
            </a:r>
            <a:r>
              <a:rPr lang="en-US" sz="2500" dirty="0">
                <a:cs typeface="B Yagut" panose="00000400000000000000" pitchFamily="2" charset="-78"/>
              </a:rPr>
              <a:t>Rows to Repeat at </a:t>
            </a:r>
            <a:r>
              <a:rPr lang="en-US" sz="2500" dirty="0" smtClean="0">
                <a:cs typeface="B Yagut" panose="00000400000000000000" pitchFamily="2" charset="-78"/>
              </a:rPr>
              <a:t>Top</a:t>
            </a:r>
            <a:r>
              <a:rPr lang="fa-IR" sz="2500" dirty="0" smtClean="0">
                <a:cs typeface="B Yagut" panose="00000400000000000000" pitchFamily="2" charset="-78"/>
              </a:rPr>
              <a:t> محدوده </a:t>
            </a:r>
            <a:r>
              <a:rPr lang="fa-IR" sz="2500" dirty="0">
                <a:cs typeface="B Yagut" panose="00000400000000000000" pitchFamily="2" charset="-78"/>
              </a:rPr>
              <a:t>ردیفی که میخواهیم در همه صفحات چاپ </a:t>
            </a:r>
            <a:r>
              <a:rPr lang="fa-IR" sz="2500" dirty="0" smtClean="0">
                <a:cs typeface="B Yagut" panose="00000400000000000000" pitchFamily="2" charset="-78"/>
              </a:rPr>
              <a:t>شود را </a:t>
            </a:r>
            <a:r>
              <a:rPr lang="fa-IR" sz="2500" dirty="0">
                <a:cs typeface="B Yagut" panose="00000400000000000000" pitchFamily="2" charset="-78"/>
              </a:rPr>
              <a:t>انتخاب </a:t>
            </a:r>
            <a:r>
              <a:rPr lang="fa-IR" sz="2500" dirty="0" smtClean="0">
                <a:cs typeface="B Yagut" panose="00000400000000000000" pitchFamily="2" charset="-78"/>
              </a:rPr>
              <a:t>می کنیم</a:t>
            </a:r>
            <a:r>
              <a:rPr lang="fa-IR" sz="2500" dirty="0">
                <a:cs typeface="B Yagut" panose="00000400000000000000" pitchFamily="2" charset="-78"/>
              </a:rPr>
              <a:t>.</a:t>
            </a:r>
          </a:p>
          <a:p>
            <a:pPr algn="justLow">
              <a:lnSpc>
                <a:spcPct val="100000"/>
              </a:lnSpc>
            </a:pPr>
            <a:r>
              <a:rPr lang="fa-IR" sz="2500" dirty="0" smtClean="0">
                <a:cs typeface="B Yagut" panose="00000400000000000000" pitchFamily="2" charset="-78"/>
              </a:rPr>
              <a:t>برای </a:t>
            </a:r>
            <a:r>
              <a:rPr lang="fa-IR" sz="2500" dirty="0">
                <a:cs typeface="B Yagut" panose="00000400000000000000" pitchFamily="2" charset="-78"/>
              </a:rPr>
              <a:t>اینکه ردیف سرستون ها در همه صفحه چاپ </a:t>
            </a:r>
            <a:r>
              <a:rPr lang="fa-IR" sz="2500" dirty="0" smtClean="0">
                <a:cs typeface="B Yagut" panose="00000400000000000000" pitchFamily="2" charset="-78"/>
              </a:rPr>
              <a:t>بشود </a:t>
            </a:r>
            <a:r>
              <a:rPr lang="fa-IR" sz="2500" dirty="0">
                <a:cs typeface="B Yagut" panose="00000400000000000000" pitchFamily="2" charset="-78"/>
              </a:rPr>
              <a:t>باید در این قسمت اون ردیف رو انتخاب </a:t>
            </a:r>
            <a:r>
              <a:rPr lang="fa-IR" sz="2500" dirty="0" smtClean="0">
                <a:cs typeface="B Yagut" panose="00000400000000000000" pitchFamily="2" charset="-78"/>
              </a:rPr>
              <a:t>کنیم</a:t>
            </a:r>
            <a:r>
              <a:rPr lang="fa-IR" sz="2500" dirty="0">
                <a:cs typeface="B Yagut" panose="00000400000000000000" pitchFamily="2" charset="-78"/>
              </a:rPr>
              <a:t> </a:t>
            </a:r>
            <a:r>
              <a:rPr lang="fa-IR" sz="2500" dirty="0" smtClean="0">
                <a:cs typeface="B Yagut" panose="00000400000000000000" pitchFamily="2" charset="-78"/>
              </a:rPr>
              <a:t>و </a:t>
            </a:r>
            <a:r>
              <a:rPr lang="en-US" sz="2500" dirty="0" smtClean="0">
                <a:cs typeface="B Yagut" panose="00000400000000000000" pitchFamily="2" charset="-78"/>
              </a:rPr>
              <a:t>OK</a:t>
            </a:r>
            <a:r>
              <a:rPr lang="fa-IR" sz="2500" dirty="0" smtClean="0">
                <a:cs typeface="B Yagut" panose="00000400000000000000" pitchFamily="2" charset="-78"/>
              </a:rPr>
              <a:t> می کنیم .</a:t>
            </a:r>
          </a:p>
          <a:p>
            <a:pPr algn="justLow">
              <a:lnSpc>
                <a:spcPct val="100000"/>
              </a:lnSpc>
            </a:pPr>
            <a:r>
              <a:rPr lang="fa-IR" sz="2500" dirty="0">
                <a:cs typeface="B Yagut" panose="00000400000000000000" pitchFamily="2" charset="-78"/>
              </a:rPr>
              <a:t>در نهایت با چک کردن تنظیمات در </a:t>
            </a:r>
            <a:r>
              <a:rPr lang="en-US" sz="2500" dirty="0">
                <a:cs typeface="B Yagut" panose="00000400000000000000" pitchFamily="2" charset="-78"/>
              </a:rPr>
              <a:t>Print Preview </a:t>
            </a:r>
            <a:r>
              <a:rPr lang="fa-IR" sz="2500" dirty="0">
                <a:cs typeface="B Yagut" panose="00000400000000000000" pitchFamily="2" charset="-78"/>
              </a:rPr>
              <a:t>و تعیین تعداد </a:t>
            </a:r>
            <a:r>
              <a:rPr lang="en-US" sz="2500" dirty="0">
                <a:cs typeface="B Yagut" panose="00000400000000000000" pitchFamily="2" charset="-78"/>
              </a:rPr>
              <a:t>Copy، </a:t>
            </a:r>
            <a:r>
              <a:rPr lang="fa-IR" sz="2500" dirty="0">
                <a:cs typeface="B Yagut" panose="00000400000000000000" pitchFamily="2" charset="-78"/>
              </a:rPr>
              <a:t>گزینه </a:t>
            </a:r>
            <a:r>
              <a:rPr lang="en-US" sz="2500" dirty="0">
                <a:cs typeface="B Yagut" panose="00000400000000000000" pitchFamily="2" charset="-78"/>
              </a:rPr>
              <a:t>Print </a:t>
            </a:r>
            <a:r>
              <a:rPr lang="fa-IR" sz="2500" dirty="0" smtClean="0">
                <a:cs typeface="B Yagut" panose="00000400000000000000" pitchFamily="2" charset="-78"/>
              </a:rPr>
              <a:t> را می زنیم.</a:t>
            </a:r>
            <a:endParaRPr lang="fa-IR" sz="2500" dirty="0">
              <a:cs typeface="B Yagut" panose="00000400000000000000" pitchFamily="2" charset="-78"/>
            </a:endParaRPr>
          </a:p>
        </p:txBody>
      </p:sp>
      <p:pic>
        <p:nvPicPr>
          <p:cNvPr id="3" name="Picture 2"/>
          <p:cNvPicPr>
            <a:picLocks noChangeAspect="1"/>
          </p:cNvPicPr>
          <p:nvPr/>
        </p:nvPicPr>
        <p:blipFill>
          <a:blip r:embed="rId4"/>
          <a:stretch>
            <a:fillRect/>
          </a:stretch>
        </p:blipFill>
        <p:spPr>
          <a:xfrm>
            <a:off x="1872945" y="683060"/>
            <a:ext cx="3269442" cy="3313132"/>
          </a:xfrm>
          <a:prstGeom prst="rect">
            <a:avLst/>
          </a:prstGeom>
        </p:spPr>
      </p:pic>
      <p:pic>
        <p:nvPicPr>
          <p:cNvPr id="4" name="Picture 3"/>
          <p:cNvPicPr>
            <a:picLocks noChangeAspect="1"/>
          </p:cNvPicPr>
          <p:nvPr/>
        </p:nvPicPr>
        <p:blipFill>
          <a:blip r:embed="rId5"/>
          <a:stretch>
            <a:fillRect/>
          </a:stretch>
        </p:blipFill>
        <p:spPr>
          <a:xfrm>
            <a:off x="286481" y="3679551"/>
            <a:ext cx="4735171" cy="2936402"/>
          </a:xfrm>
          <a:prstGeom prst="rect">
            <a:avLst/>
          </a:prstGeom>
        </p:spPr>
      </p:pic>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473388" y="6006353"/>
            <a:ext cx="609600" cy="609600"/>
          </a:xfrm>
          <a:prstGeom prst="rect">
            <a:avLst/>
          </a:prstGeom>
        </p:spPr>
      </p:pic>
      <p:pic>
        <p:nvPicPr>
          <p:cNvPr id="6" name="Picture 5"/>
          <p:cNvPicPr>
            <a:picLocks noChangeAspect="1"/>
          </p:cNvPicPr>
          <p:nvPr/>
        </p:nvPicPr>
        <p:blipFill rotWithShape="1">
          <a:blip r:embed="rId7"/>
          <a:srcRect l="13483" t="3037" r="52825" b="65993"/>
          <a:stretch/>
        </p:blipFill>
        <p:spPr>
          <a:xfrm>
            <a:off x="805018" y="2236043"/>
            <a:ext cx="3227162" cy="1667829"/>
          </a:xfrm>
          <a:prstGeom prst="rect">
            <a:avLst/>
          </a:prstGeom>
          <a:ln w="28575">
            <a:solidFill>
              <a:srgbClr val="FF0000"/>
            </a:solidFill>
          </a:ln>
        </p:spPr>
      </p:pic>
    </p:spTree>
    <p:extLst>
      <p:ext uri="{BB962C8B-B14F-4D97-AF65-F5344CB8AC3E}">
        <p14:creationId xmlns:p14="http://schemas.microsoft.com/office/powerpoint/2010/main" val="752033513"/>
      </p:ext>
    </p:extLst>
  </p:cSld>
  <p:clrMapOvr>
    <a:masterClrMapping/>
  </p:clrMapOvr>
  <mc:AlternateContent xmlns:mc="http://schemas.openxmlformats.org/markup-compatibility/2006" xmlns:p14="http://schemas.microsoft.com/office/powerpoint/2010/main">
    <mc:Choice Requires="p14">
      <p:transition spd="slow" p14:dur="2000" advTm="6521"/>
    </mc:Choice>
    <mc:Fallback xmlns="">
      <p:transition spd="slow" advTm="6521"/>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51533"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9064"/>
            <a:ext cx="10515600" cy="858368"/>
          </a:xfrm>
          <a:noFill/>
        </p:spPr>
        <p:txBody>
          <a:bodyPr>
            <a:normAutofit/>
          </a:bodyPr>
          <a:lstStyle/>
          <a:p>
            <a:pPr algn="ctr"/>
            <a:r>
              <a:rPr lang="fa-IR" dirty="0">
                <a:cs typeface="B Yagut" panose="00000400000000000000" pitchFamily="2" charset="-78"/>
              </a:rPr>
              <a:t>نتیجه گیری</a:t>
            </a:r>
          </a:p>
        </p:txBody>
      </p:sp>
      <p:sp>
        <p:nvSpPr>
          <p:cNvPr id="4" name="Content Placeholder 2"/>
          <p:cNvSpPr txBox="1">
            <a:spLocks/>
          </p:cNvSpPr>
          <p:nvPr/>
        </p:nvSpPr>
        <p:spPr>
          <a:xfrm>
            <a:off x="1098176" y="1346413"/>
            <a:ext cx="9995647" cy="4664424"/>
          </a:xfrm>
          <a:prstGeom prst="rect">
            <a:avLst/>
          </a:prstGeom>
        </p:spPr>
        <p:txBody>
          <a:bodyPr vert="horz" lIns="91440" tIns="45720" rIns="91440" bIns="45720" rtlCol="1">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Low">
              <a:lnSpc>
                <a:spcPct val="160000"/>
              </a:lnSpc>
              <a:buFont typeface="Arial" panose="020B0604020202020204" pitchFamily="34" charset="0"/>
              <a:buNone/>
            </a:pPr>
            <a:r>
              <a:rPr lang="fa-IR" sz="2500" dirty="0" smtClean="0">
                <a:cs typeface="B Yagut" panose="00000400000000000000" pitchFamily="2" charset="-78"/>
              </a:rPr>
              <a:t>در این فایل آموزشی مباحثی در رابطه با چگونگی ذخیره کردن با پسوندهای مختلف و کپی اسناد و همچنین روش های پرینت گرفتن و تنظیمات مربوط به آن مباحثی ارائه شد که کاربر قادر خواهند بود پس از اتمام این دوره نسبت به ذخیره اسناد و بکارگیری اسناد بصورت فایل های </a:t>
            </a:r>
            <a:r>
              <a:rPr lang="en-US" sz="2500" dirty="0" smtClean="0">
                <a:cs typeface="B Yagut" panose="00000400000000000000" pitchFamily="2" charset="-78"/>
              </a:rPr>
              <a:t>PDF</a:t>
            </a:r>
            <a:r>
              <a:rPr lang="fa-IR" sz="2500" dirty="0" smtClean="0">
                <a:cs typeface="B Yagut" panose="00000400000000000000" pitchFamily="2" charset="-78"/>
              </a:rPr>
              <a:t> و همچنین پرینت گرفتن اسناد و گزارشات خود اقدام کند. </a:t>
            </a:r>
            <a:endParaRPr lang="fa-IR" sz="2500" dirty="0">
              <a:cs typeface="B Yagut" panose="00000400000000000000" pitchFamily="2" charset="-78"/>
            </a:endParaRPr>
          </a:p>
        </p:txBody>
      </p:sp>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28600" y="6010837"/>
            <a:ext cx="609600" cy="609600"/>
          </a:xfrm>
          <a:prstGeom prst="rect">
            <a:avLst/>
          </a:prstGeom>
        </p:spPr>
      </p:pic>
    </p:spTree>
    <p:extLst>
      <p:ext uri="{BB962C8B-B14F-4D97-AF65-F5344CB8AC3E}">
        <p14:creationId xmlns:p14="http://schemas.microsoft.com/office/powerpoint/2010/main" val="29844738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6145"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38672"/>
          </a:xfrm>
          <a:noFill/>
        </p:spPr>
        <p:txBody>
          <a:bodyPr>
            <a:normAutofit/>
          </a:bodyPr>
          <a:lstStyle/>
          <a:p>
            <a:pPr algn="ctr"/>
            <a:r>
              <a:rPr lang="fa-IR" sz="4000" dirty="0">
                <a:cs typeface="B Yagut" panose="00000400000000000000" pitchFamily="2" charset="-78"/>
              </a:rPr>
              <a:t>پرسش و تمرین</a:t>
            </a:r>
          </a:p>
        </p:txBody>
      </p:sp>
      <p:sp>
        <p:nvSpPr>
          <p:cNvPr id="3" name="Content Placeholder 2"/>
          <p:cNvSpPr>
            <a:spLocks noGrp="1"/>
          </p:cNvSpPr>
          <p:nvPr>
            <p:ph idx="1"/>
          </p:nvPr>
        </p:nvSpPr>
        <p:spPr>
          <a:xfrm>
            <a:off x="605117" y="1403798"/>
            <a:ext cx="11187953" cy="4956059"/>
          </a:xfrm>
        </p:spPr>
        <p:txBody>
          <a:bodyPr>
            <a:normAutofit/>
          </a:bodyPr>
          <a:lstStyle/>
          <a:p>
            <a:pPr marL="457200" indent="-457200" algn="justLow">
              <a:lnSpc>
                <a:spcPct val="110000"/>
              </a:lnSpc>
              <a:buFont typeface="+mj-lt"/>
              <a:buAutoNum type="arabicPeriod"/>
            </a:pPr>
            <a:r>
              <a:rPr lang="fa-IR" sz="2500" dirty="0" smtClean="0">
                <a:cs typeface="B Yagut" panose="00000400000000000000" pitchFamily="2" charset="-78"/>
              </a:rPr>
              <a:t>ابتدا یک فایل اکسل ایجاد کرده و تا 18ردیف متن به دلخواه تایپ و آن را به نام </a:t>
            </a:r>
            <a:r>
              <a:rPr lang="en-US" sz="2500" dirty="0" smtClean="0">
                <a:cs typeface="B Yagut" panose="00000400000000000000" pitchFamily="2" charset="-78"/>
              </a:rPr>
              <a:t>file1</a:t>
            </a:r>
            <a:r>
              <a:rPr lang="fa-IR" sz="2500" dirty="0" smtClean="0">
                <a:cs typeface="B Yagut" panose="00000400000000000000" pitchFamily="2" charset="-78"/>
              </a:rPr>
              <a:t> ذخیره کنید .</a:t>
            </a:r>
            <a:endParaRPr lang="fa-IR" sz="2500" dirty="0">
              <a:cs typeface="B Yagut" panose="00000400000000000000" pitchFamily="2" charset="-78"/>
            </a:endParaRPr>
          </a:p>
          <a:p>
            <a:pPr marL="457200" indent="-457200" algn="justLow">
              <a:lnSpc>
                <a:spcPct val="110000"/>
              </a:lnSpc>
              <a:buFont typeface="+mj-lt"/>
              <a:buAutoNum type="arabicPeriod"/>
            </a:pPr>
            <a:r>
              <a:rPr lang="fa-IR" sz="2500" dirty="0" smtClean="0">
                <a:cs typeface="B Yagut" panose="00000400000000000000" pitchFamily="2" charset="-78"/>
              </a:rPr>
              <a:t>یک نسخه از همان فایل را در درایو </a:t>
            </a:r>
            <a:r>
              <a:rPr lang="en-US" sz="2500" dirty="0" smtClean="0">
                <a:cs typeface="B Yagut" panose="00000400000000000000" pitchFamily="2" charset="-78"/>
              </a:rPr>
              <a:t>D</a:t>
            </a:r>
            <a:r>
              <a:rPr lang="fa-IR" sz="2500" dirty="0" smtClean="0">
                <a:cs typeface="B Yagut" panose="00000400000000000000" pitchFamily="2" charset="-78"/>
              </a:rPr>
              <a:t> خود با نام </a:t>
            </a:r>
            <a:r>
              <a:rPr lang="en-US" sz="2500" dirty="0" smtClean="0">
                <a:cs typeface="B Yagut" panose="00000400000000000000" pitchFamily="2" charset="-78"/>
              </a:rPr>
              <a:t>file2</a:t>
            </a:r>
            <a:r>
              <a:rPr lang="fa-IR" sz="2500" dirty="0" smtClean="0">
                <a:cs typeface="B Yagut" panose="00000400000000000000" pitchFamily="2" charset="-78"/>
              </a:rPr>
              <a:t> ذخیره کنید.</a:t>
            </a:r>
          </a:p>
          <a:p>
            <a:pPr marL="457200" indent="-457200" algn="justLow">
              <a:lnSpc>
                <a:spcPct val="110000"/>
              </a:lnSpc>
              <a:buFont typeface="+mj-lt"/>
              <a:buAutoNum type="arabicPeriod"/>
            </a:pPr>
            <a:r>
              <a:rPr lang="fa-IR" sz="2500" dirty="0" smtClean="0">
                <a:cs typeface="B Yagut" panose="00000400000000000000" pitchFamily="2" charset="-78"/>
              </a:rPr>
              <a:t>از فایل ایجاد شده بالا یک نسخه پرینت بگیرید .</a:t>
            </a:r>
            <a:endParaRPr lang="fa-IR" sz="2500" dirty="0">
              <a:cs typeface="B Yagut" panose="00000400000000000000" pitchFamily="2" charset="-78"/>
            </a:endParaRPr>
          </a:p>
        </p:txBody>
      </p:sp>
    </p:spTree>
    <p:extLst>
      <p:ext uri="{BB962C8B-B14F-4D97-AF65-F5344CB8AC3E}">
        <p14:creationId xmlns:p14="http://schemas.microsoft.com/office/powerpoint/2010/main" val="7899626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06152" y="603894"/>
            <a:ext cx="5334000" cy="1068820"/>
          </a:xfrm>
        </p:spPr>
        <p:txBody>
          <a:bodyPr/>
          <a:lstStyle/>
          <a:p>
            <a:pPr algn="ctr"/>
            <a:r>
              <a:rPr lang="fa-IR" dirty="0">
                <a:cs typeface="B Yagut" panose="00000400000000000000" pitchFamily="2" charset="-78"/>
              </a:rPr>
              <a:t>مشخصات سند</a:t>
            </a:r>
            <a:endParaRPr lang="fa-IR" dirty="0"/>
          </a:p>
        </p:txBody>
      </p:sp>
      <p:sp>
        <p:nvSpPr>
          <p:cNvPr id="3" name="Content Placeholder 2"/>
          <p:cNvSpPr>
            <a:spLocks noGrp="1"/>
          </p:cNvSpPr>
          <p:nvPr>
            <p:ph sz="half" idx="1"/>
          </p:nvPr>
        </p:nvSpPr>
        <p:spPr>
          <a:xfrm>
            <a:off x="475021" y="2017059"/>
            <a:ext cx="5181600" cy="4356914"/>
          </a:xfrm>
        </p:spPr>
        <p:txBody>
          <a:bodyPr>
            <a:normAutofit/>
          </a:bodyPr>
          <a:lstStyle/>
          <a:p>
            <a:pPr>
              <a:lnSpc>
                <a:spcPct val="150000"/>
              </a:lnSpc>
            </a:pPr>
            <a:r>
              <a:rPr lang="fa-IR" sz="1800" dirty="0">
                <a:cs typeface="B Yagut" panose="00000400000000000000" pitchFamily="2" charset="-78"/>
              </a:rPr>
              <a:t>مشخصات مدرس</a:t>
            </a:r>
          </a:p>
          <a:p>
            <a:pPr>
              <a:lnSpc>
                <a:spcPct val="150000"/>
              </a:lnSpc>
            </a:pPr>
            <a:r>
              <a:rPr lang="fa-IR" sz="1800" dirty="0">
                <a:cs typeface="B Yagut" panose="00000400000000000000" pitchFamily="2" charset="-78"/>
              </a:rPr>
              <a:t>تصویر پرسنلی مدرس:</a:t>
            </a:r>
          </a:p>
          <a:p>
            <a:endParaRPr lang="fa-IR" sz="1800" dirty="0"/>
          </a:p>
          <a:p>
            <a:endParaRPr lang="fa-IR" sz="1800" dirty="0"/>
          </a:p>
          <a:p>
            <a:pPr>
              <a:lnSpc>
                <a:spcPct val="150000"/>
              </a:lnSpc>
            </a:pPr>
            <a:r>
              <a:rPr lang="fa-IR" sz="1800" dirty="0">
                <a:cs typeface="B Yagut" panose="00000400000000000000" pitchFamily="2" charset="-78"/>
              </a:rPr>
              <a:t>نام ونام خانوادگی </a:t>
            </a:r>
            <a:r>
              <a:rPr lang="fa-IR" sz="1800" dirty="0" smtClean="0">
                <a:cs typeface="B Yagut" panose="00000400000000000000" pitchFamily="2" charset="-78"/>
              </a:rPr>
              <a:t>مدرس: سمانه وهاب زاده</a:t>
            </a:r>
          </a:p>
          <a:p>
            <a:pPr>
              <a:lnSpc>
                <a:spcPct val="150000"/>
              </a:lnSpc>
            </a:pPr>
            <a:r>
              <a:rPr lang="fa-IR" sz="1800" dirty="0" smtClean="0">
                <a:cs typeface="B Yagut" panose="00000400000000000000" pitchFamily="2" charset="-78"/>
              </a:rPr>
              <a:t>مدرک </a:t>
            </a:r>
            <a:r>
              <a:rPr lang="fa-IR" sz="1800" dirty="0">
                <a:cs typeface="B Yagut" panose="00000400000000000000" pitchFamily="2" charset="-78"/>
              </a:rPr>
              <a:t>تحصیلی:کارشناس </a:t>
            </a:r>
            <a:r>
              <a:rPr lang="fa-IR" sz="1800" dirty="0" smtClean="0">
                <a:cs typeface="B Yagut" panose="00000400000000000000" pitchFamily="2" charset="-78"/>
              </a:rPr>
              <a:t>پرستاری</a:t>
            </a:r>
            <a:endParaRPr lang="fa-IR" sz="1800" dirty="0">
              <a:cs typeface="B Yagut" panose="00000400000000000000" pitchFamily="2" charset="-78"/>
            </a:endParaRPr>
          </a:p>
          <a:p>
            <a:pPr>
              <a:lnSpc>
                <a:spcPct val="150000"/>
              </a:lnSpc>
            </a:pPr>
            <a:r>
              <a:rPr lang="fa-IR" sz="1800" dirty="0">
                <a:cs typeface="B Yagut" panose="00000400000000000000" pitchFamily="2" charset="-78"/>
              </a:rPr>
              <a:t>موقعیت اشتغال سازمانی مدرس</a:t>
            </a:r>
            <a:r>
              <a:rPr lang="fa-IR" sz="1800" dirty="0" smtClean="0">
                <a:cs typeface="B Yagut" panose="00000400000000000000" pitchFamily="2" charset="-78"/>
              </a:rPr>
              <a:t>: مدیر </a:t>
            </a:r>
            <a:r>
              <a:rPr lang="fa-IR" sz="1800" dirty="0">
                <a:cs typeface="B Yagut" panose="00000400000000000000" pitchFamily="2" charset="-78"/>
              </a:rPr>
              <a:t>مرکز آموزش بهورزی شهرستان </a:t>
            </a:r>
            <a:r>
              <a:rPr lang="fa-IR" sz="1800" dirty="0" smtClean="0">
                <a:cs typeface="B Yagut" panose="00000400000000000000" pitchFamily="2" charset="-78"/>
              </a:rPr>
              <a:t>سوادکوه ، دانشگاه علوم پزشکی مازندران</a:t>
            </a:r>
            <a:endParaRPr lang="fa-IR" sz="1800" dirty="0">
              <a:cs typeface="B Yagut" panose="00000400000000000000" pitchFamily="2" charset="-78"/>
            </a:endParaRPr>
          </a:p>
          <a:p>
            <a:endParaRPr lang="fa-IR" sz="2000" dirty="0"/>
          </a:p>
        </p:txBody>
      </p:sp>
      <p:sp>
        <p:nvSpPr>
          <p:cNvPr id="4" name="Content Placeholder 3"/>
          <p:cNvSpPr>
            <a:spLocks noGrp="1"/>
          </p:cNvSpPr>
          <p:nvPr>
            <p:ph sz="half" idx="2"/>
          </p:nvPr>
        </p:nvSpPr>
        <p:spPr>
          <a:xfrm>
            <a:off x="6145306" y="2339787"/>
            <a:ext cx="5674659" cy="4034185"/>
          </a:xfrm>
        </p:spPr>
        <p:txBody>
          <a:bodyPr>
            <a:noAutofit/>
          </a:bodyPr>
          <a:lstStyle/>
          <a:p>
            <a:pPr>
              <a:lnSpc>
                <a:spcPct val="150000"/>
              </a:lnSpc>
            </a:pPr>
            <a:r>
              <a:rPr lang="fa-IR" sz="1800" dirty="0">
                <a:cs typeface="B Yagut" panose="00000400000000000000" pitchFamily="2" charset="-78"/>
              </a:rPr>
              <a:t>مشخصات بسته آموزشی</a:t>
            </a:r>
          </a:p>
          <a:p>
            <a:pPr>
              <a:lnSpc>
                <a:spcPct val="150000"/>
              </a:lnSpc>
            </a:pPr>
            <a:r>
              <a:rPr lang="fa-IR" sz="1800" dirty="0">
                <a:cs typeface="B Yagut" panose="00000400000000000000" pitchFamily="2" charset="-78"/>
              </a:rPr>
              <a:t>حیطه درس</a:t>
            </a:r>
            <a:r>
              <a:rPr lang="fa-IR" sz="1800" dirty="0" smtClean="0">
                <a:cs typeface="B Yagut" panose="00000400000000000000" pitchFamily="2" charset="-78"/>
              </a:rPr>
              <a:t>: </a:t>
            </a:r>
          </a:p>
          <a:p>
            <a:pPr marL="0" indent="0">
              <a:lnSpc>
                <a:spcPct val="150000"/>
              </a:lnSpc>
              <a:buNone/>
            </a:pPr>
            <a:r>
              <a:rPr lang="fa-IR" sz="1800" dirty="0" smtClean="0">
                <a:cs typeface="B Yagut" panose="00000400000000000000" pitchFamily="2" charset="-78"/>
              </a:rPr>
              <a:t>کار با کامپیوتر و اینترنت ، آشنایی با نرم افزارهای نظام شبکه</a:t>
            </a:r>
            <a:endParaRPr lang="fa-IR" sz="1800" dirty="0">
              <a:cs typeface="B Yagut" panose="00000400000000000000" pitchFamily="2" charset="-78"/>
            </a:endParaRPr>
          </a:p>
          <a:p>
            <a:pPr>
              <a:lnSpc>
                <a:spcPct val="150000"/>
              </a:lnSpc>
            </a:pPr>
            <a:r>
              <a:rPr lang="fa-IR" sz="1800" dirty="0">
                <a:cs typeface="B Yagut" panose="00000400000000000000" pitchFamily="2" charset="-78"/>
              </a:rPr>
              <a:t>تاریخ آخرین بازنگری: </a:t>
            </a:r>
            <a:r>
              <a:rPr lang="fa-IR" sz="1800" dirty="0" smtClean="0">
                <a:cs typeface="B Yagut" panose="00000400000000000000" pitchFamily="2" charset="-78"/>
              </a:rPr>
              <a:t>15 اردیبهشت </a:t>
            </a:r>
            <a:r>
              <a:rPr lang="fa-IR" sz="1800" dirty="0">
                <a:cs typeface="B Yagut" panose="00000400000000000000" pitchFamily="2" charset="-78"/>
              </a:rPr>
              <a:t>1399</a:t>
            </a:r>
          </a:p>
          <a:p>
            <a:pPr>
              <a:lnSpc>
                <a:spcPct val="150000"/>
              </a:lnSpc>
            </a:pPr>
            <a:r>
              <a:rPr lang="fa-IR" sz="1800" dirty="0">
                <a:cs typeface="B Yagut" panose="00000400000000000000" pitchFamily="2" charset="-78"/>
              </a:rPr>
              <a:t>نوبت تهیه : 1</a:t>
            </a:r>
          </a:p>
          <a:p>
            <a:pPr>
              <a:lnSpc>
                <a:spcPct val="150000"/>
              </a:lnSpc>
            </a:pPr>
            <a:r>
              <a:rPr lang="fa-IR" sz="1800" dirty="0">
                <a:cs typeface="B Yagut" panose="00000400000000000000" pitchFamily="2" charset="-78"/>
              </a:rPr>
              <a:t>نام </a:t>
            </a:r>
            <a:r>
              <a:rPr lang="fa-IR" sz="1800" dirty="0" smtClean="0">
                <a:cs typeface="B Yagut" panose="00000400000000000000" pitchFamily="2" charset="-78"/>
              </a:rPr>
              <a:t>فایل:</a:t>
            </a:r>
            <a:r>
              <a:rPr lang="en-US" sz="1800">
                <a:cs typeface="B Yagut" panose="00000400000000000000" pitchFamily="2" charset="-78"/>
              </a:rPr>
              <a:t>co-Ashnayi-ba-narmafzar-Excel5-6-Edi1</a:t>
            </a:r>
            <a:endParaRPr lang="fa-IR" sz="1800" dirty="0">
              <a:cs typeface="B Yagut" panose="00000400000000000000" pitchFamily="2" charset="-78"/>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2221" y="1138304"/>
            <a:ext cx="1624733" cy="1843575"/>
          </a:xfrm>
          <a:prstGeom prst="rect">
            <a:avLst/>
          </a:prstGeom>
        </p:spPr>
      </p:pic>
    </p:spTree>
    <p:extLst>
      <p:ext uri="{BB962C8B-B14F-4D97-AF65-F5344CB8AC3E}">
        <p14:creationId xmlns:p14="http://schemas.microsoft.com/office/powerpoint/2010/main" val="17489377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19731"/>
          </a:xfrm>
        </p:spPr>
        <p:txBody>
          <a:bodyPr>
            <a:normAutofit/>
          </a:bodyPr>
          <a:lstStyle/>
          <a:p>
            <a:r>
              <a:rPr lang="fa-IR" sz="4000" dirty="0">
                <a:cs typeface="B Yagut" panose="00000400000000000000" pitchFamily="2" charset="-78"/>
              </a:rPr>
              <a:t>فهرست منابع</a:t>
            </a:r>
          </a:p>
        </p:txBody>
      </p:sp>
      <p:sp>
        <p:nvSpPr>
          <p:cNvPr id="3" name="Content Placeholder 2"/>
          <p:cNvSpPr>
            <a:spLocks noGrp="1"/>
          </p:cNvSpPr>
          <p:nvPr>
            <p:ph idx="1"/>
          </p:nvPr>
        </p:nvSpPr>
        <p:spPr>
          <a:xfrm>
            <a:off x="838200" y="1184856"/>
            <a:ext cx="10515600" cy="4992107"/>
          </a:xfrm>
        </p:spPr>
        <p:txBody>
          <a:bodyPr>
            <a:normAutofit/>
          </a:bodyPr>
          <a:lstStyle/>
          <a:p>
            <a:pPr>
              <a:lnSpc>
                <a:spcPct val="150000"/>
              </a:lnSpc>
            </a:pPr>
            <a:r>
              <a:rPr lang="en-US" sz="2500" dirty="0"/>
              <a:t> </a:t>
            </a:r>
            <a:r>
              <a:rPr lang="ar-SA" sz="2500" dirty="0">
                <a:cs typeface="B Yagut" panose="00000400000000000000" pitchFamily="2" charset="-78"/>
              </a:rPr>
              <a:t>حیدری ، </a:t>
            </a:r>
            <a:r>
              <a:rPr lang="fa-IR" sz="2500" dirty="0">
                <a:cs typeface="B Yagut" panose="00000400000000000000" pitchFamily="2" charset="-78"/>
              </a:rPr>
              <a:t>س</a:t>
            </a:r>
            <a:r>
              <a:rPr lang="ar-SA" sz="2500" dirty="0">
                <a:cs typeface="B Yagut" panose="00000400000000000000" pitchFamily="2" charset="-78"/>
              </a:rPr>
              <a:t>. کتاب </a:t>
            </a:r>
            <a:r>
              <a:rPr lang="en-US" sz="2500" dirty="0">
                <a:cs typeface="B Yagut" panose="00000400000000000000" pitchFamily="2" charset="-78"/>
              </a:rPr>
              <a:t>ICDL</a:t>
            </a:r>
            <a:r>
              <a:rPr lang="ar-SA" sz="2500" dirty="0">
                <a:cs typeface="B Yagut" panose="00000400000000000000" pitchFamily="2" charset="-78"/>
              </a:rPr>
              <a:t> گواهینامه بین المللی کاربری کامپیوتر سطح یک ، تهران</a:t>
            </a:r>
            <a:r>
              <a:rPr lang="fa-IR" sz="2500" dirty="0">
                <a:cs typeface="B Yagut" panose="00000400000000000000" pitchFamily="2" charset="-78"/>
              </a:rPr>
              <a:t>،</a:t>
            </a:r>
            <a:r>
              <a:rPr lang="ar-SA" sz="2500" dirty="0">
                <a:cs typeface="B Yagut" panose="00000400000000000000" pitchFamily="2" charset="-78"/>
              </a:rPr>
              <a:t> موسسه فرهنگی هنری دیباگران تهران ، </a:t>
            </a:r>
            <a:r>
              <a:rPr lang="fa-IR" sz="2500" dirty="0">
                <a:cs typeface="B Yagut" panose="00000400000000000000" pitchFamily="2" charset="-78"/>
              </a:rPr>
              <a:t>۱۳98</a:t>
            </a:r>
            <a:endParaRPr lang="en-US" sz="2500" dirty="0">
              <a:cs typeface="B Yagut" panose="00000400000000000000" pitchFamily="2" charset="-78"/>
            </a:endParaRPr>
          </a:p>
          <a:p>
            <a:pPr>
              <a:lnSpc>
                <a:spcPct val="150000"/>
              </a:lnSpc>
            </a:pPr>
            <a:r>
              <a:rPr lang="ar-SA" sz="2500" dirty="0">
                <a:cs typeface="B Yagut" panose="00000400000000000000" pitchFamily="2" charset="-78"/>
              </a:rPr>
              <a:t>موسوی</a:t>
            </a:r>
            <a:r>
              <a:rPr lang="en-US" sz="2500" dirty="0">
                <a:cs typeface="B Yagut" panose="00000400000000000000" pitchFamily="2" charset="-78"/>
              </a:rPr>
              <a:t> ، </a:t>
            </a:r>
            <a:r>
              <a:rPr lang="fa-IR" sz="2500" dirty="0">
                <a:cs typeface="B Yagut" panose="00000400000000000000" pitchFamily="2" charset="-78"/>
              </a:rPr>
              <a:t>ع</a:t>
            </a:r>
            <a:r>
              <a:rPr lang="en-US" sz="2500" dirty="0">
                <a:cs typeface="B Yagut" panose="00000400000000000000" pitchFamily="2" charset="-78"/>
              </a:rPr>
              <a:t>. </a:t>
            </a:r>
            <a:r>
              <a:rPr lang="fa-IR" sz="2500" dirty="0" smtClean="0">
                <a:cs typeface="B Yagut" panose="00000400000000000000" pitchFamily="2" charset="-78"/>
              </a:rPr>
              <a:t> </a:t>
            </a:r>
            <a:r>
              <a:rPr lang="en-US" sz="2500" dirty="0" err="1" smtClean="0">
                <a:cs typeface="B Yagut" panose="00000400000000000000" pitchFamily="2" charset="-78"/>
              </a:rPr>
              <a:t>کتاب</a:t>
            </a:r>
            <a:r>
              <a:rPr lang="en-US" sz="2500" dirty="0" smtClean="0">
                <a:cs typeface="B Yagut" panose="00000400000000000000" pitchFamily="2" charset="-78"/>
              </a:rPr>
              <a:t> </a:t>
            </a:r>
            <a:r>
              <a:rPr lang="en-US" sz="2500" dirty="0">
                <a:cs typeface="B Yagut" panose="00000400000000000000" pitchFamily="2" charset="-78"/>
              </a:rPr>
              <a:t>ICDL</a:t>
            </a:r>
            <a:r>
              <a:rPr lang="ar-SA" sz="2500" dirty="0">
                <a:cs typeface="B Yagut" panose="00000400000000000000" pitchFamily="2" charset="-78"/>
              </a:rPr>
              <a:t>  سطح یک ، تهران </a:t>
            </a:r>
            <a:r>
              <a:rPr lang="fa-IR" sz="2500" dirty="0">
                <a:cs typeface="B Yagut" panose="00000400000000000000" pitchFamily="2" charset="-78"/>
              </a:rPr>
              <a:t>،</a:t>
            </a:r>
            <a:r>
              <a:rPr lang="ar-SA" sz="2500" dirty="0">
                <a:cs typeface="B Yagut" panose="00000400000000000000" pitchFamily="2" charset="-78"/>
              </a:rPr>
              <a:t> انتشارات صفار، </a:t>
            </a:r>
            <a:r>
              <a:rPr lang="fa-IR" sz="2500" dirty="0">
                <a:cs typeface="B Yagut" panose="00000400000000000000" pitchFamily="2" charset="-78"/>
              </a:rPr>
              <a:t>۱۳98</a:t>
            </a:r>
            <a:endParaRPr lang="en-US" sz="2500" dirty="0">
              <a:cs typeface="B Yagut" panose="00000400000000000000" pitchFamily="2" charset="-78"/>
            </a:endParaRPr>
          </a:p>
          <a:p>
            <a:pPr>
              <a:lnSpc>
                <a:spcPct val="150000"/>
              </a:lnSpc>
            </a:pPr>
            <a:r>
              <a:rPr lang="ar-SA" sz="2500" dirty="0">
                <a:cs typeface="B Yagut" panose="00000400000000000000" pitchFamily="2" charset="-78"/>
              </a:rPr>
              <a:t>سبزعلی گل ، </a:t>
            </a:r>
            <a:r>
              <a:rPr lang="fa-IR" sz="2500" dirty="0">
                <a:cs typeface="B Yagut" panose="00000400000000000000" pitchFamily="2" charset="-78"/>
              </a:rPr>
              <a:t>م</a:t>
            </a:r>
            <a:r>
              <a:rPr lang="ar-SA" sz="2500" dirty="0">
                <a:cs typeface="B Yagut" panose="00000400000000000000" pitchFamily="2" charset="-78"/>
              </a:rPr>
              <a:t> . کتاب </a:t>
            </a:r>
            <a:r>
              <a:rPr lang="en-US" sz="2500" dirty="0">
                <a:cs typeface="B Yagut" panose="00000400000000000000" pitchFamily="2" charset="-78"/>
              </a:rPr>
              <a:t>ICDL</a:t>
            </a:r>
            <a:r>
              <a:rPr lang="ar-SA" sz="2500" dirty="0">
                <a:cs typeface="B Yagut" panose="00000400000000000000" pitchFamily="2" charset="-78"/>
              </a:rPr>
              <a:t>  سطح دو ، تهران </a:t>
            </a:r>
            <a:r>
              <a:rPr lang="fa-IR" sz="2500" dirty="0">
                <a:cs typeface="B Yagut" panose="00000400000000000000" pitchFamily="2" charset="-78"/>
              </a:rPr>
              <a:t>،</a:t>
            </a:r>
            <a:r>
              <a:rPr lang="ar-SA" sz="2500" dirty="0">
                <a:cs typeface="B Yagut" panose="00000400000000000000" pitchFamily="2" charset="-78"/>
              </a:rPr>
              <a:t> انتشارات صفار، </a:t>
            </a:r>
            <a:r>
              <a:rPr lang="fa-IR" sz="2500" dirty="0">
                <a:cs typeface="B Yagut" panose="00000400000000000000" pitchFamily="2" charset="-78"/>
              </a:rPr>
              <a:t>۱۳98</a:t>
            </a:r>
            <a:endParaRPr lang="en-US" sz="2500" dirty="0">
              <a:cs typeface="B Yagut" panose="00000400000000000000" pitchFamily="2" charset="-78"/>
            </a:endParaRPr>
          </a:p>
          <a:p>
            <a:pPr algn="justLow">
              <a:lnSpc>
                <a:spcPct val="150000"/>
              </a:lnSpc>
            </a:pPr>
            <a:r>
              <a:rPr lang="fa-IR" sz="2500" dirty="0">
                <a:cs typeface="B Yagut" panose="00000400000000000000" pitchFamily="2" charset="-78"/>
              </a:rPr>
              <a:t>وب سایت خوش آموز </a:t>
            </a:r>
            <a:r>
              <a:rPr lang="en-US" sz="2500" dirty="0"/>
              <a:t>www.khoshamoz.ir</a:t>
            </a:r>
            <a:endParaRPr lang="fa-IR" sz="2500" dirty="0">
              <a:cs typeface="B Yagut" panose="00000400000000000000" pitchFamily="2" charset="-78"/>
            </a:endParaRPr>
          </a:p>
        </p:txBody>
      </p:sp>
    </p:spTree>
    <p:extLst>
      <p:ext uri="{BB962C8B-B14F-4D97-AF65-F5344CB8AC3E}">
        <p14:creationId xmlns:p14="http://schemas.microsoft.com/office/powerpoint/2010/main" val="35238072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914400"/>
            <a:ext cx="10958848" cy="5262563"/>
          </a:xfrm>
        </p:spPr>
        <p:txBody>
          <a:bodyPr/>
          <a:lstStyle/>
          <a:p>
            <a:pPr marL="0" indent="0" algn="ctr">
              <a:lnSpc>
                <a:spcPct val="150000"/>
              </a:lnSpc>
              <a:buNone/>
            </a:pPr>
            <a:r>
              <a:rPr lang="fa-IR" dirty="0">
                <a:cs typeface="B Titr" panose="00000700000000000000" pitchFamily="2" charset="-78"/>
              </a:rPr>
              <a:t>لطفا نظرات و پیشنهادات خود پیرامون این بسته آموزشی را به آدرس زیر ارسال نمایید.</a:t>
            </a:r>
          </a:p>
          <a:p>
            <a:pPr marL="0" indent="0">
              <a:lnSpc>
                <a:spcPct val="150000"/>
              </a:lnSpc>
              <a:buNone/>
            </a:pPr>
            <a:endParaRPr lang="fa-IR" dirty="0">
              <a:cs typeface="B Yagut" panose="00000400000000000000" pitchFamily="2" charset="-78"/>
            </a:endParaRPr>
          </a:p>
          <a:p>
            <a:pPr marL="0" indent="0">
              <a:lnSpc>
                <a:spcPct val="150000"/>
              </a:lnSpc>
              <a:buNone/>
            </a:pPr>
            <a:r>
              <a:rPr lang="fa-IR" dirty="0">
                <a:cs typeface="B Yagut" panose="00000400000000000000" pitchFamily="2" charset="-78"/>
              </a:rPr>
              <a:t>دانشگاه علوم پزشکی و خدمات بهداشتی درمانی استان مازندران ، معاونت بهداشتی</a:t>
            </a:r>
          </a:p>
          <a:p>
            <a:pPr marL="0" indent="0">
              <a:lnSpc>
                <a:spcPct val="150000"/>
              </a:lnSpc>
              <a:buNone/>
            </a:pPr>
            <a:r>
              <a:rPr lang="fa-IR" dirty="0">
                <a:cs typeface="B Yagut" panose="00000400000000000000" pitchFamily="2" charset="-78"/>
              </a:rPr>
              <a:t>یا</a:t>
            </a:r>
          </a:p>
          <a:p>
            <a:pPr marL="0" indent="0">
              <a:lnSpc>
                <a:spcPct val="150000"/>
              </a:lnSpc>
              <a:buNone/>
            </a:pPr>
            <a:r>
              <a:rPr lang="fa-IR" dirty="0">
                <a:cs typeface="B Yagut" panose="00000400000000000000" pitchFamily="2" charset="-78"/>
              </a:rPr>
              <a:t>پست الکترونیک </a:t>
            </a:r>
            <a:r>
              <a:rPr lang="en-US" dirty="0">
                <a:cs typeface="B Yagut" panose="00000400000000000000" pitchFamily="2" charset="-78"/>
              </a:rPr>
              <a:t>shbsav@gmail.com</a:t>
            </a:r>
            <a:endParaRPr lang="fa-IR" dirty="0">
              <a:cs typeface="B Yagut" panose="00000400000000000000" pitchFamily="2" charset="-78"/>
            </a:endParaRPr>
          </a:p>
        </p:txBody>
      </p:sp>
    </p:spTree>
    <p:extLst>
      <p:ext uri="{BB962C8B-B14F-4D97-AF65-F5344CB8AC3E}">
        <p14:creationId xmlns:p14="http://schemas.microsoft.com/office/powerpoint/2010/main" val="29081441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43170"/>
          </a:xfrm>
        </p:spPr>
        <p:txBody>
          <a:bodyPr>
            <a:normAutofit/>
          </a:bodyPr>
          <a:lstStyle/>
          <a:p>
            <a:pPr algn="ctr"/>
            <a:r>
              <a:rPr lang="fa-IR" dirty="0">
                <a:cs typeface="B Yagut" panose="00000400000000000000" pitchFamily="2" charset="-78"/>
              </a:rPr>
              <a:t>اهداف آموزشی</a:t>
            </a:r>
          </a:p>
        </p:txBody>
      </p:sp>
      <p:sp>
        <p:nvSpPr>
          <p:cNvPr id="3" name="Content Placeholder 2"/>
          <p:cNvSpPr>
            <a:spLocks noGrp="1"/>
          </p:cNvSpPr>
          <p:nvPr>
            <p:ph idx="1"/>
          </p:nvPr>
        </p:nvSpPr>
        <p:spPr>
          <a:xfrm>
            <a:off x="627797" y="1181686"/>
            <a:ext cx="11068333" cy="5174664"/>
          </a:xfrm>
        </p:spPr>
        <p:txBody>
          <a:bodyPr>
            <a:noAutofit/>
          </a:bodyPr>
          <a:lstStyle/>
          <a:p>
            <a:pPr marL="0" indent="0">
              <a:lnSpc>
                <a:spcPct val="150000"/>
              </a:lnSpc>
              <a:buNone/>
            </a:pPr>
            <a:r>
              <a:rPr lang="fa-IR" sz="2500" dirty="0">
                <a:cs typeface="B Yagut" panose="00000400000000000000" pitchFamily="2" charset="-78"/>
              </a:rPr>
              <a:t>انتظار می رود فراگیر پس از مطالعه این فصل بتواند</a:t>
            </a:r>
            <a:r>
              <a:rPr lang="fa-IR" sz="2500" dirty="0" smtClean="0">
                <a:cs typeface="B Yagut" panose="00000400000000000000" pitchFamily="2" charset="-78"/>
              </a:rPr>
              <a:t>:</a:t>
            </a:r>
          </a:p>
          <a:p>
            <a:pPr lvl="1"/>
            <a:r>
              <a:rPr lang="fa-IR" sz="2500" dirty="0" smtClean="0">
                <a:cs typeface="B Yagut" panose="00000400000000000000" pitchFamily="2" charset="-78"/>
              </a:rPr>
              <a:t>با روش </a:t>
            </a:r>
            <a:r>
              <a:rPr lang="fa-IR" sz="2500" dirty="0">
                <a:cs typeface="B Yagut" panose="00000400000000000000" pitchFamily="2" charset="-78"/>
              </a:rPr>
              <a:t>ذخیره کردن فایل اکسل </a:t>
            </a:r>
            <a:r>
              <a:rPr lang="fa-IR" sz="2500" dirty="0" smtClean="0">
                <a:cs typeface="B Yagut" panose="00000400000000000000" pitchFamily="2" charset="-78"/>
              </a:rPr>
              <a:t>آشنا شود و به درستی انجام دهد .</a:t>
            </a:r>
            <a:endParaRPr lang="fa-IR" sz="2500" dirty="0">
              <a:cs typeface="B Yagut" panose="00000400000000000000" pitchFamily="2" charset="-78"/>
            </a:endParaRPr>
          </a:p>
          <a:p>
            <a:pPr lvl="1"/>
            <a:r>
              <a:rPr lang="fa-IR" sz="2500" dirty="0">
                <a:cs typeface="B Yagut" panose="00000400000000000000" pitchFamily="2" charset="-78"/>
              </a:rPr>
              <a:t>استفاده از دستور </a:t>
            </a:r>
            <a:r>
              <a:rPr lang="en-US" sz="2500" dirty="0">
                <a:cs typeface="B Yagut" panose="00000400000000000000" pitchFamily="2" charset="-78"/>
              </a:rPr>
              <a:t>Save as</a:t>
            </a:r>
            <a:r>
              <a:rPr lang="fa-IR" sz="2500" dirty="0">
                <a:cs typeface="B Yagut" panose="00000400000000000000" pitchFamily="2" charset="-78"/>
              </a:rPr>
              <a:t> برای ایجاد یک فایل کپی از </a:t>
            </a:r>
            <a:r>
              <a:rPr lang="fa-IR" sz="2500" dirty="0" smtClean="0">
                <a:cs typeface="B Yagut" panose="00000400000000000000" pitchFamily="2" charset="-78"/>
              </a:rPr>
              <a:t>فایل را فرا گیرد و به درستی اجرا کند.</a:t>
            </a:r>
            <a:endParaRPr lang="fa-IR" sz="2500" dirty="0">
              <a:cs typeface="B Yagut" panose="00000400000000000000" pitchFamily="2" charset="-78"/>
            </a:endParaRPr>
          </a:p>
          <a:p>
            <a:pPr lvl="1"/>
            <a:r>
              <a:rPr lang="fa-IR" sz="2500" dirty="0" smtClean="0">
                <a:cs typeface="B Yagut" panose="00000400000000000000" pitchFamily="2" charset="-78"/>
              </a:rPr>
              <a:t>با گرفتن </a:t>
            </a:r>
            <a:r>
              <a:rPr lang="fa-IR" sz="2500" dirty="0">
                <a:cs typeface="B Yagut" panose="00000400000000000000" pitchFamily="2" charset="-78"/>
              </a:rPr>
              <a:t>خروجی از فایل اکسل در فرمت </a:t>
            </a:r>
            <a:r>
              <a:rPr lang="en-US" sz="2500" dirty="0" smtClean="0">
                <a:cs typeface="B Yagut" panose="00000400000000000000" pitchFamily="2" charset="-78"/>
              </a:rPr>
              <a:t>PDF</a:t>
            </a:r>
            <a:r>
              <a:rPr lang="fa-IR" sz="2500" dirty="0">
                <a:cs typeface="B Yagut" panose="00000400000000000000" pitchFamily="2" charset="-78"/>
              </a:rPr>
              <a:t> </a:t>
            </a:r>
            <a:r>
              <a:rPr lang="fa-IR" sz="2500" dirty="0" smtClean="0">
                <a:cs typeface="B Yagut" panose="00000400000000000000" pitchFamily="2" charset="-78"/>
              </a:rPr>
              <a:t>آشنا شود و به درستی انجام دهد .</a:t>
            </a:r>
            <a:endParaRPr lang="fa-IR" sz="2500" dirty="0">
              <a:cs typeface="B Yagut" panose="00000400000000000000" pitchFamily="2" charset="-78"/>
            </a:endParaRPr>
          </a:p>
          <a:p>
            <a:pPr lvl="1"/>
            <a:r>
              <a:rPr lang="fa-IR" sz="2500" dirty="0" smtClean="0">
                <a:cs typeface="B Yagut" panose="00000400000000000000" pitchFamily="2" charset="-78"/>
              </a:rPr>
              <a:t>نحوه </a:t>
            </a:r>
            <a:r>
              <a:rPr lang="fa-IR" sz="2500" dirty="0">
                <a:cs typeface="B Yagut" panose="00000400000000000000" pitchFamily="2" charset="-78"/>
              </a:rPr>
              <a:t>چاپ فایل در </a:t>
            </a:r>
            <a:r>
              <a:rPr lang="fa-IR" sz="2500" dirty="0" smtClean="0">
                <a:cs typeface="B Yagut" panose="00000400000000000000" pitchFamily="2" charset="-78"/>
              </a:rPr>
              <a:t>اکسل را فرا گیرد و به درستی انجام دهد .</a:t>
            </a:r>
            <a:endParaRPr lang="fa-IR" sz="2500" dirty="0">
              <a:cs typeface="B Yagut" panose="00000400000000000000" pitchFamily="2" charset="-78"/>
            </a:endParaRPr>
          </a:p>
        </p:txBody>
      </p:sp>
    </p:spTree>
    <p:extLst>
      <p:ext uri="{BB962C8B-B14F-4D97-AF65-F5344CB8AC3E}">
        <p14:creationId xmlns:p14="http://schemas.microsoft.com/office/powerpoint/2010/main" val="1106966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97005"/>
          </a:xfrm>
        </p:spPr>
        <p:txBody>
          <a:bodyPr>
            <a:normAutofit/>
          </a:bodyPr>
          <a:lstStyle/>
          <a:p>
            <a:pPr algn="ctr"/>
            <a:r>
              <a:rPr lang="fa-IR" dirty="0">
                <a:cs typeface="B Yagut" panose="00000400000000000000" pitchFamily="2" charset="-78"/>
              </a:rPr>
              <a:t>فهرست عناوین آموزشی</a:t>
            </a:r>
          </a:p>
        </p:txBody>
      </p:sp>
      <p:sp>
        <p:nvSpPr>
          <p:cNvPr id="6" name="Content Placeholder 5"/>
          <p:cNvSpPr>
            <a:spLocks noGrp="1"/>
          </p:cNvSpPr>
          <p:nvPr>
            <p:ph idx="1"/>
          </p:nvPr>
        </p:nvSpPr>
        <p:spPr>
          <a:xfrm>
            <a:off x="838200" y="1571223"/>
            <a:ext cx="10515600" cy="4338258"/>
          </a:xfrm>
        </p:spPr>
        <p:txBody>
          <a:bodyPr>
            <a:normAutofit/>
          </a:bodyPr>
          <a:lstStyle/>
          <a:p>
            <a:pPr algn="justLow"/>
            <a:r>
              <a:rPr lang="fa-IR" sz="2500" dirty="0" smtClean="0">
                <a:cs typeface="B Yagut" panose="00000400000000000000" pitchFamily="2" charset="-78"/>
              </a:rPr>
              <a:t>ذخیره کاربرگ </a:t>
            </a:r>
          </a:p>
          <a:p>
            <a:pPr lvl="1" algn="justLow"/>
            <a:r>
              <a:rPr lang="fa-IR" sz="2500" dirty="0" smtClean="0">
                <a:cs typeface="B Yagut" panose="00000400000000000000" pitchFamily="2" charset="-78"/>
              </a:rPr>
              <a:t>روش ذخیره کردن فایل اکسل </a:t>
            </a:r>
          </a:p>
          <a:p>
            <a:pPr lvl="1" algn="justLow"/>
            <a:r>
              <a:rPr lang="fa-IR" sz="2500" dirty="0" smtClean="0">
                <a:cs typeface="B Yagut" panose="00000400000000000000" pitchFamily="2" charset="-78"/>
              </a:rPr>
              <a:t>استفاده از دستور </a:t>
            </a:r>
            <a:r>
              <a:rPr lang="en-US" sz="2500" dirty="0" smtClean="0">
                <a:cs typeface="B Yagut" panose="00000400000000000000" pitchFamily="2" charset="-78"/>
              </a:rPr>
              <a:t>Save as</a:t>
            </a:r>
            <a:r>
              <a:rPr lang="fa-IR" sz="2500" dirty="0" smtClean="0">
                <a:cs typeface="B Yagut" panose="00000400000000000000" pitchFamily="2" charset="-78"/>
              </a:rPr>
              <a:t> برای ایجاد یک فایل کپی از فایل</a:t>
            </a:r>
          </a:p>
          <a:p>
            <a:pPr lvl="1" algn="justLow"/>
            <a:r>
              <a:rPr lang="fa-IR" sz="2500" dirty="0" smtClean="0">
                <a:cs typeface="B Yagut" panose="00000400000000000000" pitchFamily="2" charset="-78"/>
              </a:rPr>
              <a:t>گرفتن خروجی از فایل اکسل</a:t>
            </a:r>
            <a:r>
              <a:rPr lang="fa-IR" sz="2500" dirty="0">
                <a:cs typeface="B Yagut" panose="00000400000000000000" pitchFamily="2" charset="-78"/>
              </a:rPr>
              <a:t> </a:t>
            </a:r>
            <a:r>
              <a:rPr lang="fa-IR" sz="2500" dirty="0" smtClean="0">
                <a:cs typeface="B Yagut" panose="00000400000000000000" pitchFamily="2" charset="-78"/>
              </a:rPr>
              <a:t>در فرمت </a:t>
            </a:r>
            <a:r>
              <a:rPr lang="en-US" sz="2500" dirty="0" smtClean="0">
                <a:cs typeface="B Yagut" panose="00000400000000000000" pitchFamily="2" charset="-78"/>
              </a:rPr>
              <a:t>PDF</a:t>
            </a:r>
            <a:endParaRPr lang="fa-IR" sz="2500" dirty="0">
              <a:cs typeface="B Yagut" panose="00000400000000000000" pitchFamily="2" charset="-78"/>
            </a:endParaRPr>
          </a:p>
          <a:p>
            <a:pPr algn="justLow"/>
            <a:r>
              <a:rPr lang="fa-IR" sz="2500" dirty="0" smtClean="0">
                <a:cs typeface="B Yagut" panose="00000400000000000000" pitchFamily="2" charset="-78"/>
              </a:rPr>
              <a:t>آموزش پرینت گرفتن در اکسل</a:t>
            </a:r>
          </a:p>
          <a:p>
            <a:pPr lvl="1" algn="justLow"/>
            <a:r>
              <a:rPr lang="fa-IR" sz="2500" dirty="0" smtClean="0">
                <a:cs typeface="B Yagut" panose="00000400000000000000" pitchFamily="2" charset="-78"/>
              </a:rPr>
              <a:t>آشنایی با نحوه چاپ فایل در اکسل</a:t>
            </a:r>
          </a:p>
          <a:p>
            <a:pPr lvl="1" algn="justLow"/>
            <a:r>
              <a:rPr lang="fa-IR" sz="2800" dirty="0">
                <a:cs typeface="B Yagut" panose="00000400000000000000" pitchFamily="2" charset="-78"/>
              </a:rPr>
              <a:t> نحوه چاپ هدر فرم به صورت تکرار در همه </a:t>
            </a:r>
            <a:r>
              <a:rPr lang="fa-IR" sz="2800" dirty="0" smtClean="0">
                <a:cs typeface="B Yagut" panose="00000400000000000000" pitchFamily="2" charset="-78"/>
              </a:rPr>
              <a:t>صفحات</a:t>
            </a:r>
            <a:endParaRPr lang="fa-IR" sz="2800" dirty="0">
              <a:cs typeface="B Yagut" panose="00000400000000000000" pitchFamily="2" charset="-78"/>
            </a:endParaRPr>
          </a:p>
        </p:txBody>
      </p:sp>
    </p:spTree>
    <p:extLst>
      <p:ext uri="{BB962C8B-B14F-4D97-AF65-F5344CB8AC3E}">
        <p14:creationId xmlns:p14="http://schemas.microsoft.com/office/powerpoint/2010/main" val="32347788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56704" y="348336"/>
            <a:ext cx="9144000" cy="835224"/>
          </a:xfrm>
          <a:noFill/>
        </p:spPr>
        <p:txBody>
          <a:bodyPr>
            <a:normAutofit/>
          </a:bodyPr>
          <a:lstStyle/>
          <a:p>
            <a:r>
              <a:rPr lang="fa-IR" sz="4400" dirty="0" smtClean="0">
                <a:cs typeface="B Yagut" panose="00000400000000000000" pitchFamily="2" charset="-78"/>
              </a:rPr>
              <a:t>مقدمه</a:t>
            </a:r>
            <a:endParaRPr lang="fa-IR" sz="4400" dirty="0">
              <a:cs typeface="B Yagut" panose="00000400000000000000" pitchFamily="2" charset="-78"/>
            </a:endParaRPr>
          </a:p>
        </p:txBody>
      </p:sp>
      <p:sp>
        <p:nvSpPr>
          <p:cNvPr id="3" name="Subtitle 2"/>
          <p:cNvSpPr>
            <a:spLocks noGrp="1"/>
          </p:cNvSpPr>
          <p:nvPr>
            <p:ph type="subTitle" idx="1"/>
          </p:nvPr>
        </p:nvSpPr>
        <p:spPr>
          <a:xfrm>
            <a:off x="1279082" y="1183560"/>
            <a:ext cx="10299243" cy="5367366"/>
          </a:xfrm>
        </p:spPr>
        <p:txBody>
          <a:bodyPr>
            <a:noAutofit/>
          </a:bodyPr>
          <a:lstStyle/>
          <a:p>
            <a:pPr algn="justLow">
              <a:lnSpc>
                <a:spcPct val="150000"/>
              </a:lnSpc>
            </a:pPr>
            <a:r>
              <a:rPr lang="fa-IR" sz="2500" dirty="0" smtClean="0">
                <a:cs typeface="B Yagut" panose="00000400000000000000" pitchFamily="2" charset="-78"/>
              </a:rPr>
              <a:t>نرم افزار </a:t>
            </a:r>
            <a:r>
              <a:rPr lang="en-US" sz="2500" dirty="0" smtClean="0">
                <a:cs typeface="B Yagut" panose="00000400000000000000" pitchFamily="2" charset="-78"/>
              </a:rPr>
              <a:t>Excel</a:t>
            </a:r>
            <a:r>
              <a:rPr lang="fa-IR" sz="2500" dirty="0" smtClean="0">
                <a:cs typeface="B Yagut" panose="00000400000000000000" pitchFamily="2" charset="-78"/>
              </a:rPr>
              <a:t> یک برنامه صفحه گسترده است. صفحه گسترده به برنامه هایی گفته می شود که اطلاعات متنی و عددی را در قالب جدول نگهداری می کنند. ساختار جدولی صفحات این گونه برنامه ها، کاربران را قادر می سازد تا با استفاده از فرمول، بین اطلاعات در آنها ارتباط برقرار کنند. به فایل هایی که به این صورت در نرم افزار ایجاد می</a:t>
            </a:r>
            <a:r>
              <a:rPr lang="en-US" sz="2500" dirty="0" smtClean="0">
                <a:cs typeface="B Yagut" panose="00000400000000000000" pitchFamily="2" charset="-78"/>
              </a:rPr>
              <a:t> </a:t>
            </a:r>
            <a:r>
              <a:rPr lang="fa-IR" sz="2500" dirty="0" smtClean="0">
                <a:cs typeface="B Yagut" panose="00000400000000000000" pitchFamily="2" charset="-78"/>
              </a:rPr>
              <a:t>شوند </a:t>
            </a:r>
            <a:r>
              <a:rPr lang="en-US" sz="2500" dirty="0" smtClean="0">
                <a:cs typeface="B Yagut" panose="00000400000000000000" pitchFamily="2" charset="-78"/>
              </a:rPr>
              <a:t> Workbook </a:t>
            </a:r>
            <a:r>
              <a:rPr lang="fa-IR" sz="2500" dirty="0" smtClean="0">
                <a:cs typeface="B Yagut" panose="00000400000000000000" pitchFamily="2" charset="-78"/>
              </a:rPr>
              <a:t>یا کارپوشه گفته می شود.</a:t>
            </a:r>
          </a:p>
          <a:p>
            <a:pPr algn="justLow">
              <a:lnSpc>
                <a:spcPct val="150000"/>
              </a:lnSpc>
            </a:pPr>
            <a:r>
              <a:rPr lang="fa-IR" sz="2500" dirty="0" smtClean="0">
                <a:cs typeface="B Yagut" panose="00000400000000000000" pitchFamily="2" charset="-78"/>
              </a:rPr>
              <a:t>نرم افزارهای صفحه گسترده این امکان را فراهم می نمایند که داده ها را بصورت سطر و ستون وارد نمائید. بعد از وارد کردن داده ها عملیاتی نظیر محاسبات، مرتب سازی و فیلتر نمودن را روی آنها انجام داده، همچنین میتوان این داده ها را چاپ کرده و نمودارهایی بر اساس آنها ایجاد کرد.</a:t>
            </a:r>
          </a:p>
        </p:txBody>
      </p:sp>
    </p:spTree>
    <p:extLst>
      <p:ext uri="{BB962C8B-B14F-4D97-AF65-F5344CB8AC3E}">
        <p14:creationId xmlns:p14="http://schemas.microsoft.com/office/powerpoint/2010/main" val="3043178733"/>
      </p:ext>
    </p:extLst>
  </p:cSld>
  <p:clrMapOvr>
    <a:masterClrMapping/>
  </p:clrMapOvr>
  <mc:AlternateContent xmlns:mc="http://schemas.openxmlformats.org/markup-compatibility/2006" xmlns:p14="http://schemas.microsoft.com/office/powerpoint/2010/main">
    <mc:Choice Requires="p14">
      <p:transition spd="slow" p14:dur="2000" advTm="6521"/>
    </mc:Choice>
    <mc:Fallback xmlns="">
      <p:transition spd="slow" advTm="6521"/>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56704" y="348336"/>
            <a:ext cx="9144000" cy="835224"/>
          </a:xfrm>
          <a:noFill/>
        </p:spPr>
        <p:txBody>
          <a:bodyPr>
            <a:normAutofit/>
          </a:bodyPr>
          <a:lstStyle/>
          <a:p>
            <a:r>
              <a:rPr lang="fa-IR" sz="4400" dirty="0" smtClean="0">
                <a:cs typeface="B Yagut" panose="00000400000000000000" pitchFamily="2" charset="-78"/>
              </a:rPr>
              <a:t>مقدمه</a:t>
            </a:r>
            <a:endParaRPr lang="fa-IR" sz="4400" dirty="0">
              <a:cs typeface="B Yagut" panose="00000400000000000000" pitchFamily="2" charset="-78"/>
            </a:endParaRPr>
          </a:p>
        </p:txBody>
      </p:sp>
      <p:sp>
        <p:nvSpPr>
          <p:cNvPr id="3" name="Subtitle 2"/>
          <p:cNvSpPr>
            <a:spLocks noGrp="1"/>
          </p:cNvSpPr>
          <p:nvPr>
            <p:ph type="subTitle" idx="1"/>
          </p:nvPr>
        </p:nvSpPr>
        <p:spPr>
          <a:xfrm>
            <a:off x="1241947" y="1088025"/>
            <a:ext cx="9990160" cy="5367366"/>
          </a:xfrm>
        </p:spPr>
        <p:txBody>
          <a:bodyPr>
            <a:noAutofit/>
          </a:bodyPr>
          <a:lstStyle/>
          <a:p>
            <a:pPr algn="justLow">
              <a:lnSpc>
                <a:spcPct val="150000"/>
              </a:lnSpc>
            </a:pPr>
            <a:r>
              <a:rPr lang="fa-IR" sz="2500" dirty="0">
                <a:cs typeface="B Yagut" panose="00000400000000000000" pitchFamily="2" charset="-78"/>
              </a:rPr>
              <a:t>در این دوره آموزشی ابتدا با اکسل و کاربردهای این نرم افزار آشنا میشویم و سپس به یادگیری بخش های مختلف اکسل </a:t>
            </a:r>
            <a:r>
              <a:rPr lang="fa-IR" sz="2500" dirty="0" smtClean="0">
                <a:cs typeface="B Yagut" panose="00000400000000000000" pitchFamily="2" charset="-78"/>
              </a:rPr>
              <a:t>می پردازیم</a:t>
            </a:r>
            <a:r>
              <a:rPr lang="fa-IR" sz="2500" dirty="0">
                <a:cs typeface="B Yagut" panose="00000400000000000000" pitchFamily="2" charset="-78"/>
              </a:rPr>
              <a:t>. روش ایجاد فایل های اکسل و تغییرات ظاهر فایل های اکسل را فرا </a:t>
            </a:r>
            <a:r>
              <a:rPr lang="fa-IR" sz="2500" dirty="0" smtClean="0">
                <a:cs typeface="B Yagut" panose="00000400000000000000" pitchFamily="2" charset="-78"/>
              </a:rPr>
              <a:t>می گیریم </a:t>
            </a:r>
            <a:r>
              <a:rPr lang="fa-IR" sz="2500" dirty="0">
                <a:cs typeface="B Yagut" panose="00000400000000000000" pitchFamily="2" charset="-78"/>
              </a:rPr>
              <a:t>و همچنین روش ذخیره فایل های اکسل به صورت </a:t>
            </a:r>
            <a:r>
              <a:rPr lang="en-US" sz="2500" dirty="0">
                <a:cs typeface="B Yagut" panose="00000400000000000000" pitchFamily="2" charset="-78"/>
              </a:rPr>
              <a:t>Template </a:t>
            </a:r>
            <a:r>
              <a:rPr lang="fa-IR" sz="2500" dirty="0" smtClean="0">
                <a:cs typeface="B Yagut" panose="00000400000000000000" pitchFamily="2" charset="-78"/>
              </a:rPr>
              <a:t> را </a:t>
            </a:r>
            <a:r>
              <a:rPr lang="fa-IR" sz="2500" dirty="0">
                <a:cs typeface="B Yagut" panose="00000400000000000000" pitchFamily="2" charset="-78"/>
              </a:rPr>
              <a:t>می آموزیم. در این دوره آموزشی تنظیمات سطرها و ستون ها و تنظیمات شیت ها را نیز یاد </a:t>
            </a:r>
            <a:r>
              <a:rPr lang="fa-IR" sz="2500" dirty="0" smtClean="0">
                <a:cs typeface="B Yagut" panose="00000400000000000000" pitchFamily="2" charset="-78"/>
              </a:rPr>
              <a:t>می گیریم</a:t>
            </a:r>
            <a:r>
              <a:rPr lang="fa-IR" sz="2500" dirty="0">
                <a:cs typeface="B Yagut" panose="00000400000000000000" pitchFamily="2" charset="-78"/>
              </a:rPr>
              <a:t>.</a:t>
            </a:r>
            <a:endParaRPr lang="fa-IR" sz="2500" dirty="0" smtClean="0">
              <a:cs typeface="B Yagut" panose="00000400000000000000" pitchFamily="2" charset="-78"/>
            </a:endParaRPr>
          </a:p>
        </p:txBody>
      </p:sp>
    </p:spTree>
    <p:extLst>
      <p:ext uri="{BB962C8B-B14F-4D97-AF65-F5344CB8AC3E}">
        <p14:creationId xmlns:p14="http://schemas.microsoft.com/office/powerpoint/2010/main" val="3305682250"/>
      </p:ext>
    </p:extLst>
  </p:cSld>
  <p:clrMapOvr>
    <a:masterClrMapping/>
  </p:clrMapOvr>
  <mc:AlternateContent xmlns:mc="http://schemas.openxmlformats.org/markup-compatibility/2006" xmlns:p14="http://schemas.microsoft.com/office/powerpoint/2010/main">
    <mc:Choice Requires="p14">
      <p:transition spd="slow" p14:dur="2000" advTm="6521"/>
    </mc:Choice>
    <mc:Fallback xmlns="">
      <p:transition spd="slow" advTm="6521"/>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1" y="651729"/>
            <a:ext cx="10515600" cy="922762"/>
          </a:xfrm>
          <a:noFill/>
        </p:spPr>
        <p:txBody>
          <a:bodyPr/>
          <a:lstStyle/>
          <a:p>
            <a:pPr algn="ctr"/>
            <a:r>
              <a:rPr lang="fa-IR" dirty="0">
                <a:solidFill>
                  <a:prstClr val="black"/>
                </a:solidFill>
                <a:cs typeface="B Yagut" panose="00000400000000000000" pitchFamily="2" charset="-78"/>
              </a:rPr>
              <a:t>فصل </a:t>
            </a:r>
            <a:r>
              <a:rPr lang="fa-IR" dirty="0" smtClean="0">
                <a:solidFill>
                  <a:prstClr val="black"/>
                </a:solidFill>
                <a:cs typeface="B Yagut" panose="00000400000000000000" pitchFamily="2" charset="-78"/>
              </a:rPr>
              <a:t>پنجم</a:t>
            </a:r>
            <a:endParaRPr lang="fa-IR" dirty="0"/>
          </a:p>
        </p:txBody>
      </p:sp>
      <p:sp>
        <p:nvSpPr>
          <p:cNvPr id="4" name="Content Placeholder 3"/>
          <p:cNvSpPr>
            <a:spLocks noGrp="1"/>
          </p:cNvSpPr>
          <p:nvPr>
            <p:ph sz="half" idx="2"/>
          </p:nvPr>
        </p:nvSpPr>
        <p:spPr>
          <a:xfrm>
            <a:off x="838201" y="2620370"/>
            <a:ext cx="10515600" cy="3228887"/>
          </a:xfrm>
        </p:spPr>
        <p:txBody>
          <a:bodyPr>
            <a:noAutofit/>
          </a:bodyPr>
          <a:lstStyle/>
          <a:p>
            <a:pPr marL="0" indent="0" algn="ctr">
              <a:buNone/>
            </a:pPr>
            <a:r>
              <a:rPr lang="fa-IR" sz="4400" dirty="0">
                <a:cs typeface="B Yagut" panose="00000400000000000000" pitchFamily="2" charset="-78"/>
              </a:rPr>
              <a:t>ذخیره کاربرگ ها</a:t>
            </a:r>
            <a:endParaRPr lang="en-US" sz="4400" dirty="0">
              <a:cs typeface="B Yagut" panose="00000400000000000000" pitchFamily="2" charset="-78"/>
            </a:endParaRPr>
          </a:p>
        </p:txBody>
      </p:sp>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28601" y="6001871"/>
            <a:ext cx="609600" cy="609600"/>
          </a:xfrm>
          <a:prstGeom prst="rect">
            <a:avLst/>
          </a:prstGeom>
        </p:spPr>
      </p:pic>
    </p:spTree>
    <p:extLst>
      <p:ext uri="{BB962C8B-B14F-4D97-AF65-F5344CB8AC3E}">
        <p14:creationId xmlns:p14="http://schemas.microsoft.com/office/powerpoint/2010/main" val="156368955"/>
      </p:ext>
    </p:extLst>
  </p:cSld>
  <p:clrMapOvr>
    <a:masterClrMapping/>
  </p:clrMapOvr>
  <mc:AlternateContent xmlns:mc="http://schemas.openxmlformats.org/markup-compatibility/2006" xmlns:p14="http://schemas.microsoft.com/office/powerpoint/2010/main">
    <mc:Choice Requires="p14">
      <p:transition spd="slow" p14:dur="2000" advTm="1976"/>
    </mc:Choice>
    <mc:Fallback xmlns="">
      <p:transition spd="slow" advTm="1976"/>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9505"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ubtitle 2"/>
          <p:cNvSpPr txBox="1">
            <a:spLocks/>
          </p:cNvSpPr>
          <p:nvPr/>
        </p:nvSpPr>
        <p:spPr>
          <a:xfrm>
            <a:off x="791570" y="409435"/>
            <a:ext cx="10849971" cy="818866"/>
          </a:xfrm>
          <a:prstGeom prst="rect">
            <a:avLst/>
          </a:prstGeom>
        </p:spPr>
        <p:txBody>
          <a:bodyPr vert="horz" lIns="91440" tIns="45720" rIns="91440" bIns="45720" rtlCol="1">
            <a:noAutofit/>
          </a:bodyPr>
          <a:lstStyle>
            <a:lvl1pPr marL="0" indent="0" algn="ctr" defTabSz="914400" rtl="1"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1"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1"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00000"/>
              </a:lnSpc>
            </a:pPr>
            <a:r>
              <a:rPr lang="fa-IR" sz="4400" dirty="0">
                <a:cs typeface="B Yagut" panose="00000400000000000000" pitchFamily="2" charset="-78"/>
              </a:rPr>
              <a:t>روش </a:t>
            </a:r>
            <a:r>
              <a:rPr lang="en-US" sz="4400" dirty="0">
                <a:cs typeface="B Yagut" panose="00000400000000000000" pitchFamily="2" charset="-78"/>
              </a:rPr>
              <a:t>Save </a:t>
            </a:r>
            <a:r>
              <a:rPr lang="fa-IR" sz="4400" dirty="0" smtClean="0">
                <a:cs typeface="B Yagut" panose="00000400000000000000" pitchFamily="2" charset="-78"/>
              </a:rPr>
              <a:t> یا ذخیره کردن </a:t>
            </a:r>
            <a:r>
              <a:rPr lang="fa-IR" sz="4400" dirty="0">
                <a:cs typeface="B Yagut" panose="00000400000000000000" pitchFamily="2" charset="-78"/>
              </a:rPr>
              <a:t>فایل اکسل</a:t>
            </a:r>
          </a:p>
        </p:txBody>
      </p:sp>
      <p:sp>
        <p:nvSpPr>
          <p:cNvPr id="5" name="Subtitle 2"/>
          <p:cNvSpPr txBox="1">
            <a:spLocks/>
          </p:cNvSpPr>
          <p:nvPr/>
        </p:nvSpPr>
        <p:spPr>
          <a:xfrm>
            <a:off x="4746812" y="1323336"/>
            <a:ext cx="6744603" cy="4640735"/>
          </a:xfrm>
          <a:prstGeom prst="rect">
            <a:avLst/>
          </a:prstGeom>
        </p:spPr>
        <p:txBody>
          <a:bodyPr vert="horz" lIns="91440" tIns="45720" rIns="91440" bIns="45720" rtlCol="1">
            <a:noAutofit/>
          </a:bodyPr>
          <a:lstStyle>
            <a:lvl1pPr marL="0" indent="0" algn="ctr" defTabSz="914400" rtl="1"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1"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1"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Low">
              <a:lnSpc>
                <a:spcPct val="100000"/>
              </a:lnSpc>
            </a:pPr>
            <a:r>
              <a:rPr lang="fa-IR" sz="2500" dirty="0">
                <a:cs typeface="B Yagut" panose="00000400000000000000" pitchFamily="2" charset="-78"/>
              </a:rPr>
              <a:t>در نوار ابزار دسترسی سریع </a:t>
            </a:r>
            <a:r>
              <a:rPr lang="en-US" sz="2500" dirty="0">
                <a:cs typeface="B Yagut" panose="00000400000000000000" pitchFamily="2" charset="-78"/>
              </a:rPr>
              <a:t>Quick Access Toolbar </a:t>
            </a:r>
            <a:r>
              <a:rPr lang="fa-IR" sz="2500" dirty="0" smtClean="0">
                <a:cs typeface="B Yagut" panose="00000400000000000000" pitchFamily="2" charset="-78"/>
              </a:rPr>
              <a:t> دکمه </a:t>
            </a:r>
            <a:r>
              <a:rPr lang="en-US" sz="2500" dirty="0" smtClean="0">
                <a:cs typeface="B Yagut" panose="00000400000000000000" pitchFamily="2" charset="-78"/>
              </a:rPr>
              <a:t> Save </a:t>
            </a:r>
            <a:r>
              <a:rPr lang="fa-IR" sz="2500" dirty="0">
                <a:cs typeface="B Yagut" panose="00000400000000000000" pitchFamily="2" charset="-78"/>
              </a:rPr>
              <a:t>را پیدا کنید و روی آن کلیک کنید</a:t>
            </a:r>
            <a:r>
              <a:rPr lang="fa-IR" sz="2500" dirty="0" smtClean="0">
                <a:cs typeface="B Yagut" panose="00000400000000000000" pitchFamily="2" charset="-78"/>
              </a:rPr>
              <a:t>.</a:t>
            </a:r>
          </a:p>
          <a:p>
            <a:pPr algn="justLow">
              <a:lnSpc>
                <a:spcPct val="100000"/>
              </a:lnSpc>
            </a:pPr>
            <a:endParaRPr lang="fa-IR" sz="2500" dirty="0">
              <a:cs typeface="B Yagut" panose="00000400000000000000" pitchFamily="2" charset="-78"/>
            </a:endParaRPr>
          </a:p>
          <a:p>
            <a:pPr algn="justLow">
              <a:lnSpc>
                <a:spcPct val="100000"/>
              </a:lnSpc>
            </a:pPr>
            <a:r>
              <a:rPr lang="fa-IR" sz="2500" dirty="0">
                <a:cs typeface="B Yagut" panose="00000400000000000000" pitchFamily="2" charset="-78"/>
              </a:rPr>
              <a:t>اگر فایل اکسل را تازه ایجاد کرده باشید و اولین باری است که آن را ذخیره می کنید </a:t>
            </a:r>
            <a:r>
              <a:rPr lang="fa-IR" sz="2500" dirty="0" smtClean="0">
                <a:cs typeface="B Yagut" panose="00000400000000000000" pitchFamily="2" charset="-78"/>
              </a:rPr>
              <a:t>پنجره</a:t>
            </a:r>
            <a:r>
              <a:rPr lang="en-US" sz="2500" dirty="0" smtClean="0">
                <a:cs typeface="B Yagut" panose="00000400000000000000" pitchFamily="2" charset="-78"/>
              </a:rPr>
              <a:t>Save </a:t>
            </a:r>
            <a:r>
              <a:rPr lang="en-US" sz="2500" dirty="0">
                <a:cs typeface="B Yagut" panose="00000400000000000000" pitchFamily="2" charset="-78"/>
              </a:rPr>
              <a:t>As </a:t>
            </a:r>
            <a:r>
              <a:rPr lang="fa-IR" sz="2500" dirty="0" smtClean="0">
                <a:cs typeface="B Yagut" panose="00000400000000000000" pitchFamily="2" charset="-78"/>
              </a:rPr>
              <a:t> در </a:t>
            </a:r>
            <a:r>
              <a:rPr lang="fa-IR" sz="2500" dirty="0">
                <a:cs typeface="B Yagut" panose="00000400000000000000" pitchFamily="2" charset="-78"/>
              </a:rPr>
              <a:t>قسمت </a:t>
            </a:r>
            <a:r>
              <a:rPr lang="en-US" sz="2500" dirty="0">
                <a:cs typeface="B Yagut" panose="00000400000000000000" pitchFamily="2" charset="-78"/>
              </a:rPr>
              <a:t>Backstage view </a:t>
            </a:r>
            <a:r>
              <a:rPr lang="fa-IR" sz="2500" dirty="0" smtClean="0">
                <a:cs typeface="B Yagut" panose="00000400000000000000" pitchFamily="2" charset="-78"/>
              </a:rPr>
              <a:t> نمای </a:t>
            </a:r>
            <a:r>
              <a:rPr lang="fa-IR" sz="2500" dirty="0">
                <a:cs typeface="B Yagut" panose="00000400000000000000" pitchFamily="2" charset="-78"/>
              </a:rPr>
              <a:t>پشت صحنه اکسل ظاهر خواهد شد.</a:t>
            </a:r>
          </a:p>
          <a:p>
            <a:pPr algn="justLow">
              <a:lnSpc>
                <a:spcPct val="100000"/>
              </a:lnSpc>
            </a:pPr>
            <a:r>
              <a:rPr lang="fa-IR" sz="2500" dirty="0">
                <a:cs typeface="B Yagut" panose="00000400000000000000" pitchFamily="2" charset="-78"/>
              </a:rPr>
              <a:t>حالا باید مسیر ذخیره سازی را تعیین نمایید و همچنین یک نام به فایل مربوطه اختصاص بدهید. برای ذخیره کردن فایل در هارد دیسک کامپیوترتان می توانید گزینه </a:t>
            </a:r>
            <a:r>
              <a:rPr lang="fa-IR" sz="2500" dirty="0" smtClean="0">
                <a:cs typeface="B Yagut" panose="00000400000000000000" pitchFamily="2" charset="-78"/>
              </a:rPr>
              <a:t>های</a:t>
            </a:r>
            <a:r>
              <a:rPr lang="en-US" sz="2500" dirty="0" smtClean="0">
                <a:cs typeface="B Yagut" panose="00000400000000000000" pitchFamily="2" charset="-78"/>
              </a:rPr>
              <a:t>This </a:t>
            </a:r>
            <a:r>
              <a:rPr lang="en-US" sz="2500" dirty="0">
                <a:cs typeface="B Yagut" panose="00000400000000000000" pitchFamily="2" charset="-78"/>
              </a:rPr>
              <a:t>PC </a:t>
            </a:r>
            <a:r>
              <a:rPr lang="fa-IR" sz="2500" dirty="0" smtClean="0">
                <a:cs typeface="B Yagut" panose="00000400000000000000" pitchFamily="2" charset="-78"/>
              </a:rPr>
              <a:t> و </a:t>
            </a:r>
            <a:r>
              <a:rPr lang="fa-IR" sz="2500" dirty="0">
                <a:cs typeface="B Yagut" panose="00000400000000000000" pitchFamily="2" charset="-78"/>
              </a:rPr>
              <a:t>یا </a:t>
            </a:r>
            <a:r>
              <a:rPr lang="en-US" sz="2500" dirty="0">
                <a:cs typeface="B Yagut" panose="00000400000000000000" pitchFamily="2" charset="-78"/>
              </a:rPr>
              <a:t>Browse </a:t>
            </a:r>
            <a:r>
              <a:rPr lang="fa-IR" sz="2500" dirty="0" smtClean="0">
                <a:cs typeface="B Yagut" panose="00000400000000000000" pitchFamily="2" charset="-78"/>
              </a:rPr>
              <a:t> را </a:t>
            </a:r>
            <a:r>
              <a:rPr lang="fa-IR" sz="2500" dirty="0">
                <a:cs typeface="B Yagut" panose="00000400000000000000" pitchFamily="2" charset="-78"/>
              </a:rPr>
              <a:t>انتخاب نمایید.</a:t>
            </a:r>
          </a:p>
        </p:txBody>
      </p:sp>
      <p:pic>
        <p:nvPicPr>
          <p:cNvPr id="2" name="Picture 1"/>
          <p:cNvPicPr>
            <a:picLocks noChangeAspect="1"/>
          </p:cNvPicPr>
          <p:nvPr/>
        </p:nvPicPr>
        <p:blipFill>
          <a:blip r:embed="rId4"/>
          <a:stretch>
            <a:fillRect/>
          </a:stretch>
        </p:blipFill>
        <p:spPr>
          <a:xfrm>
            <a:off x="2574191" y="1228301"/>
            <a:ext cx="1485758" cy="1318989"/>
          </a:xfrm>
          <a:prstGeom prst="rect">
            <a:avLst/>
          </a:prstGeom>
        </p:spPr>
      </p:pic>
      <p:pic>
        <p:nvPicPr>
          <p:cNvPr id="3" name="Picture 2"/>
          <p:cNvPicPr>
            <a:picLocks noChangeAspect="1"/>
          </p:cNvPicPr>
          <p:nvPr/>
        </p:nvPicPr>
        <p:blipFill>
          <a:blip r:embed="rId5"/>
          <a:stretch>
            <a:fillRect/>
          </a:stretch>
        </p:blipFill>
        <p:spPr>
          <a:xfrm>
            <a:off x="328655" y="2763671"/>
            <a:ext cx="4257675" cy="3200400"/>
          </a:xfrm>
          <a:prstGeom prst="rect">
            <a:avLst/>
          </a:prstGeom>
        </p:spPr>
      </p:pic>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36231" y="6082553"/>
            <a:ext cx="609600" cy="609600"/>
          </a:xfrm>
          <a:prstGeom prst="rect">
            <a:avLst/>
          </a:prstGeom>
        </p:spPr>
      </p:pic>
    </p:spTree>
    <p:extLst>
      <p:ext uri="{BB962C8B-B14F-4D97-AF65-F5344CB8AC3E}">
        <p14:creationId xmlns:p14="http://schemas.microsoft.com/office/powerpoint/2010/main" val="2852518586"/>
      </p:ext>
    </p:extLst>
  </p:cSld>
  <p:clrMapOvr>
    <a:masterClrMapping/>
  </p:clrMapOvr>
  <mc:AlternateContent xmlns:mc="http://schemas.openxmlformats.org/markup-compatibility/2006" xmlns:p14="http://schemas.microsoft.com/office/powerpoint/2010/main">
    <mc:Choice Requires="p14">
      <p:transition spd="slow" p14:dur="2000" advTm="6521"/>
    </mc:Choice>
    <mc:Fallback xmlns="">
      <p:transition spd="slow" advTm="6521"/>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3034"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ubtitle 2"/>
          <p:cNvSpPr txBox="1">
            <a:spLocks/>
          </p:cNvSpPr>
          <p:nvPr/>
        </p:nvSpPr>
        <p:spPr>
          <a:xfrm>
            <a:off x="791570" y="409435"/>
            <a:ext cx="10849971" cy="818866"/>
          </a:xfrm>
          <a:prstGeom prst="rect">
            <a:avLst/>
          </a:prstGeom>
        </p:spPr>
        <p:txBody>
          <a:bodyPr vert="horz" lIns="91440" tIns="45720" rIns="91440" bIns="45720" rtlCol="1">
            <a:noAutofit/>
          </a:bodyPr>
          <a:lstStyle>
            <a:lvl1pPr marL="0" indent="0" algn="ctr" defTabSz="914400" rtl="1"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1"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1"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00000"/>
              </a:lnSpc>
            </a:pPr>
            <a:r>
              <a:rPr lang="fa-IR" sz="4400" dirty="0">
                <a:cs typeface="B Yagut" panose="00000400000000000000" pitchFamily="2" charset="-78"/>
              </a:rPr>
              <a:t>روش </a:t>
            </a:r>
            <a:r>
              <a:rPr lang="en-US" sz="4400" dirty="0">
                <a:cs typeface="B Yagut" panose="00000400000000000000" pitchFamily="2" charset="-78"/>
              </a:rPr>
              <a:t>Save </a:t>
            </a:r>
            <a:r>
              <a:rPr lang="fa-IR" sz="4400" dirty="0" smtClean="0">
                <a:cs typeface="B Yagut" panose="00000400000000000000" pitchFamily="2" charset="-78"/>
              </a:rPr>
              <a:t> یا ذخیره کردن </a:t>
            </a:r>
            <a:r>
              <a:rPr lang="fa-IR" sz="4400" dirty="0">
                <a:cs typeface="B Yagut" panose="00000400000000000000" pitchFamily="2" charset="-78"/>
              </a:rPr>
              <a:t>فایل اکسل</a:t>
            </a:r>
          </a:p>
        </p:txBody>
      </p:sp>
      <p:sp>
        <p:nvSpPr>
          <p:cNvPr id="5" name="Subtitle 2"/>
          <p:cNvSpPr txBox="1">
            <a:spLocks/>
          </p:cNvSpPr>
          <p:nvPr/>
        </p:nvSpPr>
        <p:spPr>
          <a:xfrm>
            <a:off x="6833753" y="1473461"/>
            <a:ext cx="4967986" cy="4845451"/>
          </a:xfrm>
          <a:prstGeom prst="rect">
            <a:avLst/>
          </a:prstGeom>
        </p:spPr>
        <p:txBody>
          <a:bodyPr vert="horz" lIns="91440" tIns="45720" rIns="91440" bIns="45720" rtlCol="1">
            <a:noAutofit/>
          </a:bodyPr>
          <a:lstStyle>
            <a:lvl1pPr marL="0" indent="0" algn="ctr" defTabSz="914400" rtl="1"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1"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1"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Low">
              <a:lnSpc>
                <a:spcPct val="100000"/>
              </a:lnSpc>
            </a:pPr>
            <a:r>
              <a:rPr lang="fa-IR" sz="2500" dirty="0">
                <a:cs typeface="B Yagut" panose="00000400000000000000" pitchFamily="2" charset="-78"/>
              </a:rPr>
              <a:t>پنجره </a:t>
            </a:r>
            <a:r>
              <a:rPr lang="en-US" sz="2500" dirty="0" smtClean="0">
                <a:cs typeface="B Yagut" panose="00000400000000000000" pitchFamily="2" charset="-78"/>
              </a:rPr>
              <a:t> Save </a:t>
            </a:r>
            <a:r>
              <a:rPr lang="en-US" sz="2500" dirty="0">
                <a:cs typeface="B Yagut" panose="00000400000000000000" pitchFamily="2" charset="-78"/>
              </a:rPr>
              <a:t>As </a:t>
            </a:r>
            <a:r>
              <a:rPr lang="fa-IR" sz="2500" dirty="0">
                <a:cs typeface="B Yagut" panose="00000400000000000000" pitchFamily="2" charset="-78"/>
              </a:rPr>
              <a:t>نمایان می شود و در آنجا می توانید مسیر و نام را تعیین نمایید.</a:t>
            </a:r>
          </a:p>
          <a:p>
            <a:pPr algn="justLow">
              <a:lnSpc>
                <a:spcPct val="100000"/>
              </a:lnSpc>
            </a:pPr>
            <a:r>
              <a:rPr lang="fa-IR" sz="2500" dirty="0">
                <a:cs typeface="B Yagut" panose="00000400000000000000" pitchFamily="2" charset="-78"/>
              </a:rPr>
              <a:t>نام فایل اکسل را وارد کرده و سپس دکمه </a:t>
            </a:r>
            <a:r>
              <a:rPr lang="en-US" sz="2500" dirty="0">
                <a:cs typeface="B Yagut" panose="00000400000000000000" pitchFamily="2" charset="-78"/>
              </a:rPr>
              <a:t>Save </a:t>
            </a:r>
            <a:r>
              <a:rPr lang="fa-IR" sz="2500" dirty="0" smtClean="0">
                <a:cs typeface="B Yagut" panose="00000400000000000000" pitchFamily="2" charset="-78"/>
              </a:rPr>
              <a:t> را </a:t>
            </a:r>
            <a:r>
              <a:rPr lang="fa-IR" sz="2500" dirty="0">
                <a:cs typeface="B Yagut" panose="00000400000000000000" pitchFamily="2" charset="-78"/>
              </a:rPr>
              <a:t>کلیک کنید</a:t>
            </a:r>
            <a:r>
              <a:rPr lang="fa-IR" sz="2500" dirty="0" smtClean="0">
                <a:cs typeface="B Yagut" panose="00000400000000000000" pitchFamily="2" charset="-78"/>
              </a:rPr>
              <a:t>.</a:t>
            </a:r>
          </a:p>
          <a:p>
            <a:pPr algn="justLow">
              <a:lnSpc>
                <a:spcPct val="100000"/>
              </a:lnSpc>
            </a:pPr>
            <a:endParaRPr lang="fa-IR" sz="2500" dirty="0">
              <a:cs typeface="B Yagut" panose="00000400000000000000" pitchFamily="2" charset="-78"/>
            </a:endParaRPr>
          </a:p>
          <a:p>
            <a:pPr algn="justLow">
              <a:lnSpc>
                <a:spcPct val="100000"/>
              </a:lnSpc>
            </a:pPr>
            <a:r>
              <a:rPr lang="fa-IR" sz="2500" dirty="0">
                <a:cs typeface="B Yagut" panose="00000400000000000000" pitchFamily="2" charset="-78"/>
              </a:rPr>
              <a:t>فایل اکسل شما هم اکنون ذخیره شده است. بعد از این برای ذخیره کردن تغییرات جدید کافی است تا </a:t>
            </a:r>
            <a:r>
              <a:rPr lang="fa-IR" sz="2500" dirty="0" smtClean="0">
                <a:cs typeface="B Yagut" panose="00000400000000000000" pitchFamily="2" charset="-78"/>
              </a:rPr>
              <a:t>دکمه</a:t>
            </a:r>
            <a:r>
              <a:rPr lang="en-US" sz="2500" dirty="0" smtClean="0">
                <a:cs typeface="B Yagut" panose="00000400000000000000" pitchFamily="2" charset="-78"/>
              </a:rPr>
              <a:t>Save </a:t>
            </a:r>
            <a:r>
              <a:rPr lang="fa-IR" sz="2500" dirty="0" smtClean="0">
                <a:cs typeface="B Yagut" panose="00000400000000000000" pitchFamily="2" charset="-78"/>
              </a:rPr>
              <a:t> را کلیک نمایید و تغـییرات </a:t>
            </a:r>
            <a:r>
              <a:rPr lang="fa-IR" sz="2500" dirty="0">
                <a:cs typeface="B Yagut" panose="00000400000000000000" pitchFamily="2" charset="-78"/>
              </a:rPr>
              <a:t>در همان فایل </a:t>
            </a:r>
            <a:r>
              <a:rPr lang="fa-IR" sz="2500" dirty="0" smtClean="0">
                <a:cs typeface="B Yagut" panose="00000400000000000000" pitchFamily="2" charset="-78"/>
              </a:rPr>
              <a:t>ذخی</a:t>
            </a:r>
            <a:r>
              <a:rPr lang="fa-IR" sz="2500" dirty="0">
                <a:cs typeface="B Yagut" panose="00000400000000000000" pitchFamily="2" charset="-78"/>
              </a:rPr>
              <a:t>ـ</a:t>
            </a:r>
            <a:r>
              <a:rPr lang="fa-IR" sz="2500" dirty="0" smtClean="0">
                <a:cs typeface="B Yagut" panose="00000400000000000000" pitchFamily="2" charset="-78"/>
              </a:rPr>
              <a:t>ره </a:t>
            </a:r>
            <a:r>
              <a:rPr lang="fa-IR" sz="2500" dirty="0">
                <a:cs typeface="B Yagut" panose="00000400000000000000" pitchFamily="2" charset="-78"/>
              </a:rPr>
              <a:t>می گردند</a:t>
            </a:r>
            <a:r>
              <a:rPr lang="fa-IR" sz="2500" dirty="0" smtClean="0">
                <a:cs typeface="B Yagut" panose="00000400000000000000" pitchFamily="2" charset="-78"/>
              </a:rPr>
              <a:t>.</a:t>
            </a:r>
            <a:endParaRPr lang="fa-IR" sz="2500" dirty="0">
              <a:cs typeface="B Yagut" panose="00000400000000000000" pitchFamily="2" charset="-78"/>
            </a:endParaRPr>
          </a:p>
        </p:txBody>
      </p:sp>
      <p:pic>
        <p:nvPicPr>
          <p:cNvPr id="4" name="Picture 3"/>
          <p:cNvPicPr>
            <a:picLocks noChangeAspect="1"/>
          </p:cNvPicPr>
          <p:nvPr/>
        </p:nvPicPr>
        <p:blipFill>
          <a:blip r:embed="rId4"/>
          <a:stretch>
            <a:fillRect/>
          </a:stretch>
        </p:blipFill>
        <p:spPr>
          <a:xfrm>
            <a:off x="659002" y="1473461"/>
            <a:ext cx="6124575" cy="4086225"/>
          </a:xfrm>
          <a:prstGeom prst="rect">
            <a:avLst/>
          </a:prstGeom>
        </p:spPr>
      </p:pic>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86770" y="5863987"/>
            <a:ext cx="609600" cy="609600"/>
          </a:xfrm>
          <a:prstGeom prst="rect">
            <a:avLst/>
          </a:prstGeom>
        </p:spPr>
      </p:pic>
    </p:spTree>
    <p:extLst>
      <p:ext uri="{BB962C8B-B14F-4D97-AF65-F5344CB8AC3E}">
        <p14:creationId xmlns:p14="http://schemas.microsoft.com/office/powerpoint/2010/main" val="220901318"/>
      </p:ext>
    </p:extLst>
  </p:cSld>
  <p:clrMapOvr>
    <a:masterClrMapping/>
  </p:clrMapOvr>
  <mc:AlternateContent xmlns:mc="http://schemas.openxmlformats.org/markup-compatibility/2006" xmlns:p14="http://schemas.microsoft.com/office/powerpoint/2010/main">
    <mc:Choice Requires="p14">
      <p:transition spd="slow" p14:dur="2000" advTm="6521"/>
    </mc:Choice>
    <mc:Fallback xmlns="">
      <p:transition spd="slow" advTm="6521"/>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85542"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پرونده" ma:contentTypeID="0x01010038EE485FB9274448B5E5B0FF0ECB3346" ma:contentTypeVersion="3" ma:contentTypeDescription="یک سند جدید ایجاد کنید." ma:contentTypeScope="" ma:versionID="879a17dea37dbf3eb3c9d0be085887ae">
  <xsd:schema xmlns:xsd="http://www.w3.org/2001/XMLSchema" xmlns:xs="http://www.w3.org/2001/XMLSchema" xmlns:p="http://schemas.microsoft.com/office/2006/metadata/properties" xmlns:ns2="1047730d-92e1-4018-9084-d932fd3a7f58" xmlns:ns3="12fdc5dc-769e-4543-b10d-fbea3dac4417" targetNamespace="http://schemas.microsoft.com/office/2006/metadata/properties" ma:root="true" ma:fieldsID="05a1c3cdee81c85cb937771a12b2679b" ns2:_="" ns3:_="">
    <xsd:import namespace="1047730d-92e1-4018-9084-d932fd3a7f58"/>
    <xsd:import namespace="12fdc5dc-769e-4543-b10d-fbea3dac4417"/>
    <xsd:element name="properties">
      <xsd:complexType>
        <xsd:sequence>
          <xsd:element name="documentManagement">
            <xsd:complexType>
              <xsd:all>
                <xsd:element ref="ns2:_dlc_DocId" minOccurs="0"/>
                <xsd:element ref="ns2:_dlc_DocIdUrl" minOccurs="0"/>
                <xsd:element ref="ns2:_dlc_DocIdPersistId" minOccurs="0"/>
                <xsd:element ref="ns3:_x0646__x0648__x0639__x0020__x062d__x06cc__x0637__x0647_"/>
                <xsd:element ref="ns3:_x062f__x0627__x0646__x0634__x06af__x0627__x0647_"/>
                <xsd:element ref="ns3:_x0646__x0648__x0639__x0020__x0641__x0627__x06cc__x0644_"/>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047730d-92e1-4018-9084-d932fd3a7f58" elementFormDefault="qualified">
    <xsd:import namespace="http://schemas.microsoft.com/office/2006/documentManagement/types"/>
    <xsd:import namespace="http://schemas.microsoft.com/office/infopath/2007/PartnerControls"/>
    <xsd:element name="_dlc_DocId" ma:index="8" nillable="true" ma:displayName="مقدار شناسه سند" ma:description="مقدار شناسه سند تعیین شده برای این آیتم." ma:internalName="_dlc_DocId" ma:readOnly="true">
      <xsd:simpleType>
        <xsd:restriction base="dms:Text"/>
      </xsd:simpleType>
    </xsd:element>
    <xsd:element name="_dlc_DocIdUrl" ma:index="9" nillable="true" ma:displayName="شناسه سند" ma:description="پیوند دائمی به این سند."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حفظ شناسه" ma:description="نگهداری شناسه در حین افزودن."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12fdc5dc-769e-4543-b10d-fbea3dac4417" elementFormDefault="qualified">
    <xsd:import namespace="http://schemas.microsoft.com/office/2006/documentManagement/types"/>
    <xsd:import namespace="http://schemas.microsoft.com/office/infopath/2007/PartnerControls"/>
    <xsd:element name="_x0646__x0648__x0639__x0020__x062d__x06cc__x0637__x0647_" ma:index="11" ma:displayName="نوع حیطه" ma:default="عوامل بيماري‌زاي زنده، اصول گندزدايي و استريليزاسيون" ma:format="Dropdown" ma:internalName="_x0646__x0648__x0639__x0020__x062d__x06cc__x0637__x0647_">
      <xsd:simpleType>
        <xsd:restriction base="dms:Choice">
          <xsd:enumeration value="عوامل بيماري‌زاي زنده، اصول گندزدايي و استريليزاسيون"/>
          <xsd:enumeration value="آمار حياتي، اپيدميولوژی و روش تحقيق"/>
          <xsd:enumeration value="آناتومی و فیزیولوژی"/>
          <xsd:enumeration value="برنامه‌ريزي عملياتي و مديريت ارتقاء‌ كیفيت خدمات در خانه‌هاي بهداشت"/>
          <xsd:enumeration value="بهداشت دهان و دندان"/>
          <xsd:enumeration value="ارتقاء بهداشت فردي و شيوه زندگي سالم"/>
          <xsd:enumeration value="بهداشت حرفه‌اي"/>
          <xsd:enumeration value="بهداشت محيط"/>
          <xsd:enumeration value="بيماري‌هاي واگير"/>
          <xsd:enumeration value="کار با کامپیوتر و اينترنت؛ آشنايي با نرم‌افزارهاي نظام شبكه"/>
          <xsd:enumeration value="داروشناسي براي خانه‌هاي بهداشت"/>
          <xsd:enumeration value="ارتقاء سلامت، توانمندسازي جامعه و توسعه مشاركت افراد و سازمان‌ها"/>
          <xsd:enumeration value="كمك‌هاي اوليه و اقدامات امدادي"/>
          <xsd:enumeration value="ايمن سازي و بيماري‌هاي قابل پيشگيري با واكسن"/>
          <xsd:enumeration value="مديريت خطر بلايا"/>
          <xsd:enumeration value="مراقبت‌هاي ادغام يافته سلامت مادران"/>
          <xsd:enumeration value="مراقبت‌هاي ادغام يافته سلامت جوانان"/>
          <xsd:enumeration value="مباني بهداشت و كار در روستا"/>
          <xsd:enumeration value="مراقبت‌هاي ادغام يافته سلامت كودكان"/>
          <xsd:enumeration value="مراقبت‌هاي ادغام يافته سلامت ميانسالان"/>
          <xsd:enumeration value="مراقبت‌هاي ادغام يافته سلامت نوجوانان و مدارس"/>
          <xsd:enumeration value="مراقبت‌هاي ادغام يافته سلامت سالمندان"/>
          <xsd:enumeration value="بيماري‌هاي غيرواگير"/>
          <xsd:enumeration value="اصول تغذیه"/>
          <xsd:enumeration value="پرستاري از بيمار"/>
          <xsd:enumeration value="سلامت باروري"/>
          <xsd:enumeration value="رويكرد به شكايات شايع و درمان‌هاي ساده علامتي"/>
          <xsd:enumeration value="سلامت روان"/>
          <xsd:enumeration value="نحوه معاینات فیزیکی"/>
          <xsd:enumeration value="سایر موارد"/>
          <xsd:enumeration value="دستوالعمل آماده سازی پاورپوینت"/>
          <xsd:enumeration value="سلامت میانسالان"/>
        </xsd:restriction>
      </xsd:simpleType>
    </xsd:element>
    <xsd:element name="_x062f__x0627__x0646__x0634__x06af__x0627__x0647_" ma:index="12" ma:displayName="دانشگاه" ma:format="Dropdown" ma:internalName="_x062f__x0627__x0646__x0634__x06af__x0627__x0647_">
      <xsd:simpleType>
        <xsd:restriction base="dms:Choice">
          <xsd:enumeration value="آبادان"/>
          <xsd:enumeration value="آذربایجان غربی"/>
          <xsd:enumeration value="اردبیل"/>
          <xsd:enumeration value="اسدآباد"/>
          <xsd:enumeration value="اسفراين"/>
          <xsd:enumeration value="اصفهان"/>
          <xsd:enumeration value="البرز"/>
          <xsd:enumeration value="اهواز"/>
          <xsd:enumeration value="ايرانشهر"/>
          <xsd:enumeration value="ایران"/>
          <xsd:enumeration value="ایلام"/>
          <xsd:enumeration value="بابل"/>
          <xsd:enumeration value="بم"/>
          <xsd:enumeration value="بهبهان"/>
          <xsd:enumeration value="بوشهر"/>
          <xsd:enumeration value="بیرجند"/>
          <xsd:enumeration value="تبریز"/>
          <xsd:enumeration value="تربت جام"/>
          <xsd:enumeration value="تربت حیدریه"/>
          <xsd:enumeration value="تهران"/>
          <xsd:enumeration value="جهرم"/>
          <xsd:enumeration value="جیرفت"/>
          <xsd:enumeration value="چهارمحال و بختیاری"/>
          <xsd:enumeration value="خراسان شمالی"/>
          <xsd:enumeration value="خلخال"/>
          <xsd:enumeration value="خمين"/>
          <xsd:enumeration value="خوی"/>
          <xsd:enumeration value="دزفول"/>
          <xsd:enumeration value="رفسنجان"/>
          <xsd:enumeration value="زابل"/>
          <xsd:enumeration value="زاهدان"/>
          <xsd:enumeration value="زنجان"/>
          <xsd:enumeration value="ساوه"/>
          <xsd:enumeration value="سبزوار"/>
          <xsd:enumeration value="سراب"/>
          <xsd:enumeration value="سمنان"/>
          <xsd:enumeration value="سيرجان"/>
          <xsd:enumeration value="شاهرود"/>
          <xsd:enumeration value="شهید بهشتی"/>
          <xsd:enumeration value="شوشتر"/>
          <xsd:enumeration value="شیراز"/>
          <xsd:enumeration value="فسا"/>
          <xsd:enumeration value="قزوین"/>
          <xsd:enumeration value="قم"/>
          <xsd:enumeration value="گراش"/>
          <xsd:enumeration value="گلستان"/>
          <xsd:enumeration value="گناباد"/>
          <xsd:enumeration value="گیلان"/>
          <xsd:enumeration value="لارستان"/>
          <xsd:enumeration value="لرستان"/>
          <xsd:enumeration value="مازندران"/>
          <xsd:enumeration value="مراغه"/>
          <xsd:enumeration value="مرکزی"/>
          <xsd:enumeration value="مشهد"/>
          <xsd:enumeration value="نیشابور"/>
          <xsd:enumeration value="هرمزگان"/>
          <xsd:enumeration value="همدان"/>
          <xsd:enumeration value="کاشان"/>
          <xsd:enumeration value="کردستان"/>
          <xsd:enumeration value="کرمان"/>
          <xsd:enumeration value="کرمانشاه"/>
          <xsd:enumeration value="کهگیلویه و بویراحمد"/>
          <xsd:enumeration value="یزد"/>
          <xsd:enumeration value="ستاد وزارت بهداشت درمان و آموزش پزشکی"/>
        </xsd:restriction>
      </xsd:simpleType>
    </xsd:element>
    <xsd:element name="_x0646__x0648__x0639__x0020__x0641__x0627__x06cc__x0644_" ma:index="13" ma:displayName="نوع فایل" ma:default="فیلم" ma:format="Dropdown" ma:internalName="_x0646__x0648__x0639__x0020__x0641__x0627__x06cc__x0644_">
      <xsd:simpleType>
        <xsd:restriction base="dms:Choice">
          <xsd:enumeration value="فیلم"/>
          <xsd:enumeration value="عکس"/>
          <xsd:enumeration value="پاورپوینت"/>
          <xsd:enumeration value="مستند و راهنما"/>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نوع محتویات"/>
        <xsd:element ref="dc:title" minOccurs="0" maxOccurs="1" ma:index="4" ma:displayName="عنوان"/>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x062f__x0627__x0646__x0634__x06af__x0627__x0647_ xmlns="12fdc5dc-769e-4543-b10d-fbea3dac4417">مازندران</_x062f__x0627__x0646__x0634__x06af__x0627__x0647_>
    <_x0646__x0648__x0639__x0020__x062d__x06cc__x0637__x0647_ xmlns="12fdc5dc-769e-4543-b10d-fbea3dac4417">کار با کامپیوتر و اينترنت؛ آشنايي با نرم‌افزارهاي نظام شبكه</_x0646__x0648__x0639__x0020__x062d__x06cc__x0637__x0647_>
    <_x0646__x0648__x0639__x0020__x0641__x0627__x06cc__x0644_ xmlns="12fdc5dc-769e-4543-b10d-fbea3dac4417">پاورپوینت</_x0646__x0648__x0639__x0020__x0641__x0627__x06cc__x0644_>
    <_dlc_DocId xmlns="1047730d-92e1-4018-9084-d932fd3a7f58">5NN7CDR5NKU2-831-290</_dlc_DocId>
    <_dlc_DocIdUrl xmlns="1047730d-92e1-4018-9084-d932fd3a7f58">
      <Url>http://www.health.gov.ir/hnd/_layouts/DocIdRedir.aspx?ID=5NN7CDR5NKU2-831-290</Url>
      <Description>5NN7CDR5NKU2-831-290</Description>
    </_dlc_DocIdUrl>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F36FC22-ECBD-46C5-9840-E8E87EE688F9}">
  <ds:schemaRefs>
    <ds:schemaRef ds:uri="http://schemas.microsoft.com/sharepoint/events"/>
  </ds:schemaRefs>
</ds:datastoreItem>
</file>

<file path=customXml/itemProps2.xml><?xml version="1.0" encoding="utf-8"?>
<ds:datastoreItem xmlns:ds="http://schemas.openxmlformats.org/officeDocument/2006/customXml" ds:itemID="{7B79C2E8-E5DB-4B78-8DBE-B13ADCB969D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047730d-92e1-4018-9084-d932fd3a7f58"/>
    <ds:schemaRef ds:uri="12fdc5dc-769e-4543-b10d-fbea3dac441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51631CC-8E29-4C39-919E-F91F0F7D29DB}">
  <ds:schemaRefs>
    <ds:schemaRef ds:uri="http://schemas.microsoft.com/office/2006/metadata/properties"/>
    <ds:schemaRef ds:uri="http://www.w3.org/XML/1998/namespace"/>
    <ds:schemaRef ds:uri="http://purl.org/dc/elements/1.1/"/>
    <ds:schemaRef ds:uri="http://purl.org/dc/terms/"/>
    <ds:schemaRef ds:uri="http://schemas.microsoft.com/office/infopath/2007/PartnerControls"/>
    <ds:schemaRef ds:uri="12fdc5dc-769e-4543-b10d-fbea3dac4417"/>
    <ds:schemaRef ds:uri="http://schemas.openxmlformats.org/package/2006/metadata/core-properties"/>
    <ds:schemaRef ds:uri="http://schemas.microsoft.com/office/2006/documentManagement/types"/>
    <ds:schemaRef ds:uri="1047730d-92e1-4018-9084-d932fd3a7f58"/>
    <ds:schemaRef ds:uri="http://purl.org/dc/dcmitype/"/>
  </ds:schemaRefs>
</ds:datastoreItem>
</file>

<file path=customXml/itemProps4.xml><?xml version="1.0" encoding="utf-8"?>
<ds:datastoreItem xmlns:ds="http://schemas.openxmlformats.org/officeDocument/2006/customXml" ds:itemID="{D1A66D78-2E29-441F-9489-C7953A122DC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2581</TotalTime>
  <Words>1423</Words>
  <Application>Microsoft Office PowerPoint</Application>
  <PresentationFormat>Widescreen</PresentationFormat>
  <Paragraphs>108</Paragraphs>
  <Slides>21</Slides>
  <Notes>0</Notes>
  <HiddenSlides>0</HiddenSlides>
  <MMClips>9</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B Titr</vt:lpstr>
      <vt:lpstr>B Yagut</vt:lpstr>
      <vt:lpstr>Calibri</vt:lpstr>
      <vt:lpstr>Calibri Light</vt:lpstr>
      <vt:lpstr>Times New Roman</vt:lpstr>
      <vt:lpstr>Office Theme</vt:lpstr>
      <vt:lpstr>کار با کامپیوتر و اینترنت ، آشنایی با نرم افزارهای نظام شبکه</vt:lpstr>
      <vt:lpstr>مشخصات سند</vt:lpstr>
      <vt:lpstr>اهداف آموزشی</vt:lpstr>
      <vt:lpstr>فهرست عناوین آموزشی</vt:lpstr>
      <vt:lpstr>مقدمه</vt:lpstr>
      <vt:lpstr>مقدمه</vt:lpstr>
      <vt:lpstr>فصل پنجم</vt:lpstr>
      <vt:lpstr>PowerPoint Presentation</vt:lpstr>
      <vt:lpstr>PowerPoint Presentation</vt:lpstr>
      <vt:lpstr>PowerPoint Presentation</vt:lpstr>
      <vt:lpstr>PowerPoint Presentation</vt:lpstr>
      <vt:lpstr>فصل ششم</vt:lpstr>
      <vt:lpstr>PowerPoint Presentation</vt:lpstr>
      <vt:lpstr>PowerPoint Presentation</vt:lpstr>
      <vt:lpstr>PowerPoint Presentation</vt:lpstr>
      <vt:lpstr>PowerPoint Presentation</vt:lpstr>
      <vt:lpstr>PowerPoint Presentation</vt:lpstr>
      <vt:lpstr>نتیجه گیری</vt:lpstr>
      <vt:lpstr>پرسش و تمرین</vt:lpstr>
      <vt:lpstr>فهرست منابع</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کار با کامپیوتر و اینترنت ، _x000b_آشنایی با نرم افزارهای نظام شبکه</dc:title>
  <dc:creator>HCZ</dc:creator>
  <cp:lastModifiedBy>saberi</cp:lastModifiedBy>
  <cp:revision>466</cp:revision>
  <dcterms:created xsi:type="dcterms:W3CDTF">2020-04-19T06:32:02Z</dcterms:created>
  <dcterms:modified xsi:type="dcterms:W3CDTF">2021-05-19T09:41:13Z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0x01010038EE485FB9274448B5E5B0FF0ECB3346</vt:lpwstr>
  </property>
  <property fmtid="{D5CDD505-2E9C-101B-9397-08002B2CF9AE}" pid="3" name="_dlc_DocIdItemGuid">
    <vt:lpwstr>fe32202b-5327-4807-8428-daebfb52cbeb</vt:lpwstr>
  </property>
</Properties>
</file>