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5"/>
  </p:sldMasterIdLst>
  <p:notesMasterIdLst>
    <p:notesMasterId r:id="rId28"/>
  </p:notesMasterIdLst>
  <p:sldIdLst>
    <p:sldId id="335" r:id="rId6"/>
    <p:sldId id="347" r:id="rId7"/>
    <p:sldId id="336" r:id="rId8"/>
    <p:sldId id="338" r:id="rId9"/>
    <p:sldId id="256" r:id="rId10"/>
    <p:sldId id="439" r:id="rId11"/>
    <p:sldId id="259" r:id="rId12"/>
    <p:sldId id="440" r:id="rId13"/>
    <p:sldId id="441" r:id="rId14"/>
    <p:sldId id="442" r:id="rId15"/>
    <p:sldId id="448" r:id="rId16"/>
    <p:sldId id="449" r:id="rId17"/>
    <p:sldId id="450" r:id="rId18"/>
    <p:sldId id="443" r:id="rId19"/>
    <p:sldId id="444" r:id="rId20"/>
    <p:sldId id="445" r:id="rId21"/>
    <p:sldId id="446" r:id="rId22"/>
    <p:sldId id="447" r:id="rId23"/>
    <p:sldId id="370" r:id="rId24"/>
    <p:sldId id="376" r:id="rId25"/>
    <p:sldId id="377" r:id="rId26"/>
    <p:sldId id="378" r:id="rId2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28D78-067E-4072-98CE-B7523C5D4D2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3EBAE-36C5-4B3F-B9BD-2C866DC8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8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D037-D5FF-4542-9F52-57BD32F0315C}" type="datetime8">
              <a:rPr lang="fa-IR" smtClean="0"/>
              <a:t>مه 19،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56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92CB-D6B9-4509-90A1-9A18A47493B4}" type="datetime8">
              <a:rPr lang="fa-IR" smtClean="0"/>
              <a:t>مه 19،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600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9AA0-BDA0-4A3D-9E42-0E0D4DBE90A3}" type="datetime8">
              <a:rPr lang="fa-IR" smtClean="0"/>
              <a:t>مه 19،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933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7808-281A-4648-87D5-1C97C6AABD7D}" type="datetime8">
              <a:rPr lang="fa-IR" smtClean="0"/>
              <a:t>مه 19،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321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3CA3-3741-482A-8D05-A0B8178A46E4}" type="datetime8">
              <a:rPr lang="fa-IR" smtClean="0"/>
              <a:t>مه 19،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827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ADB5-909D-4730-9FC0-FF4D777BE8D5}" type="datetime8">
              <a:rPr lang="fa-IR" smtClean="0"/>
              <a:t>مه 19،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083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5DF-A094-4DF7-9281-1DE5CAFF1403}" type="datetime8">
              <a:rPr lang="fa-IR" smtClean="0"/>
              <a:t>مه 19، 21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1305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C5E-3CE4-4DF6-BDFD-7BD28DBA2694}" type="datetime8">
              <a:rPr lang="fa-IR" smtClean="0"/>
              <a:t>مه 19، 21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514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6EAE-A996-462D-AEE6-E045C12B115E}" type="datetime8">
              <a:rPr lang="fa-IR" smtClean="0"/>
              <a:t>مه 19، 21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899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C233-BA28-4457-B47E-9D88DB226F3F}" type="datetime8">
              <a:rPr lang="fa-IR" smtClean="0"/>
              <a:t>مه 19،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830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6303-6AE7-4F75-A5FA-2E23E399F77F}" type="datetime8">
              <a:rPr lang="fa-IR" smtClean="0"/>
              <a:t>مه 19،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080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90A30-BE09-406E-ABFD-94480BDFEE84}" type="datetime8">
              <a:rPr lang="fa-IR" smtClean="0"/>
              <a:t>مه 19،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322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926170" cy="1325563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cs typeface="B Yagut" panose="00000400000000000000" pitchFamily="2" charset="-78"/>
              </a:rPr>
              <a:t>کار با کامپیوتر و اینترنت ،</a:t>
            </a:r>
            <a:r>
              <a:rPr lang="en-US" dirty="0" smtClean="0">
                <a:cs typeface="B Yagut" panose="00000400000000000000" pitchFamily="2" charset="-78"/>
              </a:rPr>
              <a:t/>
            </a:r>
            <a:br>
              <a:rPr lang="en-US" dirty="0" smtClean="0">
                <a:cs typeface="B Yagut" panose="00000400000000000000" pitchFamily="2" charset="-78"/>
              </a:rPr>
            </a:br>
            <a:r>
              <a:rPr lang="fa-IR" dirty="0" smtClean="0">
                <a:cs typeface="B Yagut" panose="00000400000000000000" pitchFamily="2" charset="-78"/>
              </a:rPr>
              <a:t> آشنایی با نرم افزارهای نظام شبکه</a:t>
            </a:r>
            <a:endParaRPr lang="fa-IR" dirty="0">
              <a:cs typeface="B Yagu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904" y="3183168"/>
            <a:ext cx="9456761" cy="2478420"/>
          </a:xfrm>
        </p:spPr>
        <p:txBody>
          <a:bodyPr>
            <a:normAutofit/>
          </a:bodyPr>
          <a:lstStyle/>
          <a:p>
            <a:endParaRPr lang="fa-IR" sz="25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fa-IR" sz="2500" dirty="0" smtClean="0">
                <a:cs typeface="B Yagut" panose="00000400000000000000" pitchFamily="2" charset="-78"/>
              </a:rPr>
              <a:t>آشنایی مقدماتی با نرم افزار </a:t>
            </a:r>
            <a:r>
              <a:rPr lang="en-US" sz="2500" dirty="0" smtClean="0">
                <a:cs typeface="B Yagut" panose="00000400000000000000" pitchFamily="2" charset="-78"/>
              </a:rPr>
              <a:t>PowerPoint2016</a:t>
            </a:r>
            <a:endParaRPr lang="fa-IR" sz="2500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93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6906" y="93509"/>
            <a:ext cx="6455999" cy="835224"/>
          </a:xfrm>
          <a:noFill/>
        </p:spPr>
        <p:txBody>
          <a:bodyPr>
            <a:normAutofit/>
          </a:bodyPr>
          <a:lstStyle/>
          <a:p>
            <a:r>
              <a:rPr lang="fa-IR" sz="4400" dirty="0">
                <a:cs typeface="B Yagut" panose="00000400000000000000" pitchFamily="2" charset="-78"/>
              </a:rPr>
              <a:t>کار با محیط پاور پوینت 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83559"/>
            <a:ext cx="11576713" cy="5394661"/>
          </a:xfrm>
        </p:spPr>
        <p:txBody>
          <a:bodyPr>
            <a:noAutofit/>
          </a:bodyPr>
          <a:lstStyle/>
          <a:p>
            <a:pPr algn="justLow">
              <a:lnSpc>
                <a:spcPct val="100000"/>
              </a:lnSpc>
            </a:pPr>
            <a:r>
              <a:rPr lang="fa-IR" sz="2500" dirty="0">
                <a:cs typeface="B Yagut" panose="00000400000000000000" pitchFamily="2" charset="-78"/>
              </a:rPr>
              <a:t>از طریق </a:t>
            </a:r>
            <a:r>
              <a:rPr lang="fa-IR" sz="2500" dirty="0" smtClean="0">
                <a:cs typeface="B Yagut" panose="00000400000000000000" pitchFamily="2" charset="-78"/>
              </a:rPr>
              <a:t>ریبون</a:t>
            </a:r>
            <a:r>
              <a:rPr lang="en-US" sz="2500" dirty="0" smtClean="0">
                <a:cs typeface="B Yagut" panose="00000400000000000000" pitchFamily="2" charset="-78"/>
              </a:rPr>
              <a:t>Ribbon </a:t>
            </a:r>
            <a:r>
              <a:rPr lang="fa-IR" sz="2500" dirty="0" smtClean="0">
                <a:cs typeface="B Yagut" panose="00000400000000000000" pitchFamily="2" charset="-78"/>
              </a:rPr>
              <a:t> و </a:t>
            </a:r>
            <a:r>
              <a:rPr lang="fa-IR" sz="2500" dirty="0">
                <a:cs typeface="B Yagut" panose="00000400000000000000" pitchFamily="2" charset="-78"/>
              </a:rPr>
              <a:t>همینطور از طریق </a:t>
            </a:r>
            <a:r>
              <a:rPr lang="fa-IR" sz="2500" dirty="0" smtClean="0">
                <a:cs typeface="B Yagut" panose="00000400000000000000" pitchFamily="2" charset="-78"/>
              </a:rPr>
              <a:t>نـوار </a:t>
            </a:r>
            <a:r>
              <a:rPr lang="fa-IR" sz="2500" dirty="0">
                <a:cs typeface="B Yagut" panose="00000400000000000000" pitchFamily="2" charset="-78"/>
              </a:rPr>
              <a:t>ابزار </a:t>
            </a:r>
            <a:r>
              <a:rPr lang="fa-IR" sz="2500" dirty="0" smtClean="0">
                <a:cs typeface="B Yagut" panose="00000400000000000000" pitchFamily="2" charset="-78"/>
              </a:rPr>
              <a:t>دســترسی سـریع</a:t>
            </a:r>
            <a:r>
              <a:rPr lang="en-US" sz="2500" dirty="0" smtClean="0">
                <a:cs typeface="B Yagut" panose="00000400000000000000" pitchFamily="2" charset="-78"/>
              </a:rPr>
              <a:t>Quick </a:t>
            </a:r>
            <a:r>
              <a:rPr lang="en-US" sz="2500" dirty="0">
                <a:cs typeface="B Yagut" panose="00000400000000000000" pitchFamily="2" charset="-78"/>
              </a:rPr>
              <a:t>Access Toolbar </a:t>
            </a:r>
            <a:r>
              <a:rPr lang="fa-IR" sz="2500" dirty="0" smtClean="0">
                <a:cs typeface="B Yagut" panose="00000400000000000000" pitchFamily="2" charset="-78"/>
              </a:rPr>
              <a:t> </a:t>
            </a:r>
            <a:r>
              <a:rPr lang="en-US" sz="2500" dirty="0" smtClean="0">
                <a:cs typeface="B Yagut" panose="00000400000000000000" pitchFamily="2" charset="-78"/>
              </a:rPr>
              <a:t>     </a:t>
            </a:r>
            <a:r>
              <a:rPr lang="fa-IR" sz="2500" dirty="0" smtClean="0">
                <a:cs typeface="B Yagut" panose="00000400000000000000" pitchFamily="2" charset="-78"/>
              </a:rPr>
              <a:t>می </a:t>
            </a:r>
            <a:r>
              <a:rPr lang="fa-IR" sz="2500" dirty="0">
                <a:cs typeface="B Yagut" panose="00000400000000000000" pitchFamily="2" charset="-78"/>
              </a:rPr>
              <a:t>توانید دستورات مربوط به اجرای وظایف عمومی نرم افزار پاور پوینت را اجرا کنید. همینطور دیدگاه پشت </a:t>
            </a:r>
            <a:r>
              <a:rPr lang="fa-IR" sz="2500" dirty="0" smtClean="0">
                <a:cs typeface="B Yagut" panose="00000400000000000000" pitchFamily="2" charset="-78"/>
              </a:rPr>
              <a:t>صحنه</a:t>
            </a:r>
            <a:r>
              <a:rPr lang="en-US" sz="2500" dirty="0" smtClean="0">
                <a:cs typeface="B Yagut" panose="00000400000000000000" pitchFamily="2" charset="-78"/>
              </a:rPr>
              <a:t>Backstage </a:t>
            </a:r>
            <a:r>
              <a:rPr lang="en-US" sz="2500" dirty="0">
                <a:cs typeface="B Yagut" panose="00000400000000000000" pitchFamily="2" charset="-78"/>
              </a:rPr>
              <a:t>view </a:t>
            </a:r>
            <a:r>
              <a:rPr lang="fa-IR" sz="2500" dirty="0" smtClean="0">
                <a:cs typeface="B Yagut" panose="00000400000000000000" pitchFamily="2" charset="-78"/>
              </a:rPr>
              <a:t> به </a:t>
            </a:r>
            <a:r>
              <a:rPr lang="fa-IR" sz="2500" dirty="0">
                <a:cs typeface="B Yagut" panose="00000400000000000000" pitchFamily="2" charset="-78"/>
              </a:rPr>
              <a:t>شما گزینه های متنوعی برای ذخیره سازی </a:t>
            </a:r>
            <a:r>
              <a:rPr lang="en-US" sz="2500" dirty="0">
                <a:cs typeface="B Yagut" panose="00000400000000000000" pitchFamily="2" charset="-78"/>
              </a:rPr>
              <a:t>saving، </a:t>
            </a:r>
            <a:r>
              <a:rPr lang="fa-IR" sz="2500" dirty="0">
                <a:cs typeface="B Yagut" panose="00000400000000000000" pitchFamily="2" charset="-78"/>
              </a:rPr>
              <a:t>باز کردن یک فایل </a:t>
            </a:r>
            <a:r>
              <a:rPr lang="en-US" sz="2500" dirty="0">
                <a:cs typeface="B Yagut" panose="00000400000000000000" pitchFamily="2" charset="-78"/>
              </a:rPr>
              <a:t>opening a file، </a:t>
            </a:r>
            <a:r>
              <a:rPr lang="fa-IR" sz="2500" dirty="0">
                <a:cs typeface="B Yagut" panose="00000400000000000000" pitchFamily="2" charset="-78"/>
              </a:rPr>
              <a:t>چاپ کردن </a:t>
            </a:r>
            <a:r>
              <a:rPr lang="en-US" sz="2500" dirty="0">
                <a:cs typeface="B Yagut" panose="00000400000000000000" pitchFamily="2" charset="-78"/>
              </a:rPr>
              <a:t>printing، </a:t>
            </a:r>
            <a:r>
              <a:rPr lang="fa-IR" sz="2500" dirty="0">
                <a:cs typeface="B Yagut" panose="00000400000000000000" pitchFamily="2" charset="-78"/>
              </a:rPr>
              <a:t>و به اشتراک گذاری اسناد </a:t>
            </a:r>
            <a:r>
              <a:rPr lang="en-US" sz="2500" dirty="0">
                <a:cs typeface="B Yagut" panose="00000400000000000000" pitchFamily="2" charset="-78"/>
              </a:rPr>
              <a:t>sharing </a:t>
            </a:r>
            <a:r>
              <a:rPr lang="fa-IR" sz="2500" dirty="0" smtClean="0">
                <a:cs typeface="B Yagut" panose="00000400000000000000" pitchFamily="2" charset="-78"/>
              </a:rPr>
              <a:t> در </a:t>
            </a:r>
            <a:r>
              <a:rPr lang="fa-IR" sz="2500" dirty="0">
                <a:cs typeface="B Yagut" panose="00000400000000000000" pitchFamily="2" charset="-78"/>
              </a:rPr>
              <a:t>اختیار شما قرار می دهد</a:t>
            </a:r>
            <a:r>
              <a:rPr lang="fa-IR" sz="2500" dirty="0" smtClean="0">
                <a:cs typeface="B Yagut" panose="00000400000000000000" pitchFamily="2" charset="-78"/>
              </a:rPr>
              <a:t>.</a:t>
            </a:r>
          </a:p>
          <a:p>
            <a:pPr algn="justLow">
              <a:lnSpc>
                <a:spcPct val="100000"/>
              </a:lnSpc>
            </a:pPr>
            <a:endParaRPr lang="fa-IR" sz="2500" dirty="0">
              <a:cs typeface="B Yagut" panose="00000400000000000000" pitchFamily="2" charset="-78"/>
            </a:endParaRPr>
          </a:p>
          <a:p>
            <a:pPr algn="justLow">
              <a:lnSpc>
                <a:spcPct val="100000"/>
              </a:lnSpc>
            </a:pPr>
            <a:endParaRPr lang="en-US" sz="2500" dirty="0" smtClean="0">
              <a:cs typeface="B Yagut" panose="00000400000000000000" pitchFamily="2" charset="-78"/>
            </a:endParaRPr>
          </a:p>
          <a:p>
            <a:pPr algn="justLow">
              <a:lnSpc>
                <a:spcPct val="100000"/>
              </a:lnSpc>
            </a:pPr>
            <a:endParaRPr lang="fa-IR" sz="2500" dirty="0" smtClean="0">
              <a:cs typeface="B Yagut" panose="00000400000000000000" pitchFamily="2" charset="-78"/>
            </a:endParaRPr>
          </a:p>
          <a:p>
            <a:pPr algn="justLow">
              <a:lnSpc>
                <a:spcPct val="100000"/>
              </a:lnSpc>
            </a:pPr>
            <a:r>
              <a:rPr lang="fa-IR" sz="2500" dirty="0" smtClean="0">
                <a:cs typeface="B Yagut" panose="00000400000000000000" pitchFamily="2" charset="-78"/>
              </a:rPr>
              <a:t>ریبون </a:t>
            </a:r>
            <a:r>
              <a:rPr lang="en-US" sz="2500" dirty="0">
                <a:cs typeface="B Yagut" panose="00000400000000000000" pitchFamily="2" charset="-78"/>
              </a:rPr>
              <a:t>Ribbon</a:t>
            </a:r>
          </a:p>
          <a:p>
            <a:pPr algn="justLow">
              <a:lnSpc>
                <a:spcPct val="100000"/>
              </a:lnSpc>
            </a:pPr>
            <a:r>
              <a:rPr lang="fa-IR" sz="2500" dirty="0" smtClean="0">
                <a:cs typeface="B Yagut" panose="00000400000000000000" pitchFamily="2" charset="-78"/>
              </a:rPr>
              <a:t>نرم </a:t>
            </a:r>
            <a:r>
              <a:rPr lang="fa-IR" sz="2500" dirty="0">
                <a:cs typeface="B Yagut" panose="00000400000000000000" pitchFamily="2" charset="-78"/>
              </a:rPr>
              <a:t>افزار پاور پوینت 2016 به جای منوهای سنتی، از یک سیستم ریبون در شکل تب </a:t>
            </a:r>
            <a:r>
              <a:rPr lang="fa-IR" sz="2500" dirty="0" smtClean="0">
                <a:cs typeface="B Yagut" panose="00000400000000000000" pitchFamily="2" charset="-78"/>
              </a:rPr>
              <a:t>ها</a:t>
            </a:r>
            <a:r>
              <a:rPr lang="en-US" sz="2500" dirty="0" smtClean="0">
                <a:cs typeface="B Yagut" panose="00000400000000000000" pitchFamily="2" charset="-78"/>
              </a:rPr>
              <a:t>tabbed </a:t>
            </a:r>
            <a:r>
              <a:rPr lang="en-US" sz="2500" dirty="0">
                <a:cs typeface="B Yagut" panose="00000400000000000000" pitchFamily="2" charset="-78"/>
              </a:rPr>
              <a:t>Ribbon system </a:t>
            </a:r>
            <a:r>
              <a:rPr lang="fa-IR" sz="2500" dirty="0" smtClean="0">
                <a:cs typeface="B Yagut" panose="00000400000000000000" pitchFamily="2" charset="-78"/>
              </a:rPr>
              <a:t> استفاده </a:t>
            </a:r>
            <a:r>
              <a:rPr lang="fa-IR" sz="2500" dirty="0">
                <a:cs typeface="B Yagut" panose="00000400000000000000" pitchFamily="2" charset="-78"/>
              </a:rPr>
              <a:t>می کند. ریبون مشتمل از چندین تب می باشد، هر تب نیز چندین گروه از دستورات را دارد. برای مثال، </a:t>
            </a:r>
            <a:r>
              <a:rPr lang="fa-IR" sz="2500" dirty="0" smtClean="0">
                <a:cs typeface="B Yagut" panose="00000400000000000000" pitchFamily="2" charset="-78"/>
              </a:rPr>
              <a:t>گروه</a:t>
            </a:r>
            <a:r>
              <a:rPr lang="en-US" sz="2500" dirty="0" smtClean="0">
                <a:cs typeface="B Yagut" panose="00000400000000000000" pitchFamily="2" charset="-78"/>
              </a:rPr>
              <a:t>Font </a:t>
            </a:r>
            <a:r>
              <a:rPr lang="fa-IR" sz="2500" dirty="0" smtClean="0">
                <a:cs typeface="B Yagut" panose="00000400000000000000" pitchFamily="2" charset="-78"/>
              </a:rPr>
              <a:t> که </a:t>
            </a:r>
            <a:r>
              <a:rPr lang="fa-IR" sz="2500" dirty="0">
                <a:cs typeface="B Yagut" panose="00000400000000000000" pitchFamily="2" charset="-78"/>
              </a:rPr>
              <a:t>در تب </a:t>
            </a:r>
            <a:r>
              <a:rPr lang="en-US" sz="2500" dirty="0" smtClean="0">
                <a:cs typeface="B Yagut" panose="00000400000000000000" pitchFamily="2" charset="-78"/>
              </a:rPr>
              <a:t> Home </a:t>
            </a:r>
            <a:r>
              <a:rPr lang="fa-IR" sz="2500" dirty="0">
                <a:cs typeface="B Yagut" panose="00000400000000000000" pitchFamily="2" charset="-78"/>
              </a:rPr>
              <a:t>قرار دارد، شامل دستوراتی می باشد که قالب بندی </a:t>
            </a:r>
            <a:r>
              <a:rPr lang="en-US" sz="2500" dirty="0">
                <a:cs typeface="B Yagut" panose="00000400000000000000" pitchFamily="2" charset="-78"/>
              </a:rPr>
              <a:t>formatting </a:t>
            </a:r>
            <a:r>
              <a:rPr lang="fa-IR" sz="2500" dirty="0" smtClean="0">
                <a:cs typeface="B Yagut" panose="00000400000000000000" pitchFamily="2" charset="-78"/>
              </a:rPr>
              <a:t> متن </a:t>
            </a:r>
            <a:r>
              <a:rPr lang="fa-IR" sz="2500" dirty="0">
                <a:cs typeface="B Yagut" panose="00000400000000000000" pitchFamily="2" charset="-78"/>
              </a:rPr>
              <a:t>سند شما را انجام می دهند.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357" y="2963716"/>
            <a:ext cx="7673561" cy="157952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2263" y="59686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5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1"/>
    </mc:Choice>
    <mc:Fallback xmlns="">
      <p:transition spd="slow" advTm="652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00406" y="-173496"/>
            <a:ext cx="7230045" cy="77861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fa-IR" sz="4400" dirty="0" smtClean="0">
                <a:cs typeface="B Yagut" panose="00000400000000000000" pitchFamily="2" charset="-78"/>
              </a:rPr>
              <a:t>معرفی منو ها</a:t>
            </a:r>
            <a:endParaRPr lang="fa-IR" sz="4400" dirty="0">
              <a:cs typeface="B Yagut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8101"/>
          <a:stretch/>
        </p:blipFill>
        <p:spPr>
          <a:xfrm>
            <a:off x="649015" y="1869142"/>
            <a:ext cx="11206339" cy="130470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7901" y="694118"/>
            <a:ext cx="11879629" cy="81279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500" dirty="0" smtClean="0">
                <a:cs typeface="B Yagut" panose="00000400000000000000" pitchFamily="2" charset="-78"/>
              </a:rPr>
              <a:t>Home</a:t>
            </a:r>
            <a:r>
              <a:rPr lang="fa-IR" sz="2500" dirty="0" smtClean="0">
                <a:cs typeface="B Yagut" panose="00000400000000000000" pitchFamily="2" charset="-78"/>
              </a:rPr>
              <a:t> </a:t>
            </a:r>
            <a:r>
              <a:rPr lang="fa-IR" sz="2500" dirty="0">
                <a:cs typeface="B Yagut" panose="00000400000000000000" pitchFamily="2" charset="-78"/>
              </a:rPr>
              <a:t>: ویرایشی </a:t>
            </a:r>
            <a:r>
              <a:rPr lang="fa-IR" sz="2500" dirty="0" smtClean="0">
                <a:cs typeface="B Yagut" panose="00000400000000000000" pitchFamily="2" charset="-78"/>
              </a:rPr>
              <a:t>(افزودن </a:t>
            </a:r>
            <a:r>
              <a:rPr lang="fa-IR" sz="2500" dirty="0">
                <a:cs typeface="B Yagut" panose="00000400000000000000" pitchFamily="2" charset="-78"/>
              </a:rPr>
              <a:t>اسلایدهای جدید </a:t>
            </a:r>
            <a:r>
              <a:rPr lang="fa-IR" sz="2500" dirty="0" smtClean="0">
                <a:cs typeface="B Yagut" panose="00000400000000000000" pitchFamily="2" charset="-78"/>
              </a:rPr>
              <a:t>،ویرایش متن </a:t>
            </a:r>
            <a:r>
              <a:rPr lang="fa-IR" sz="2500" dirty="0">
                <a:cs typeface="B Yagut" panose="00000400000000000000" pitchFamily="2" charset="-78"/>
              </a:rPr>
              <a:t>و تنظیمات </a:t>
            </a:r>
            <a:r>
              <a:rPr lang="fa-IR" sz="2500" dirty="0" smtClean="0">
                <a:cs typeface="B Yagut" panose="00000400000000000000" pitchFamily="2" charset="-78"/>
              </a:rPr>
              <a:t>پاراگراف،جستجو و جابجایی متن، تنظیمات طراحی اشکال هندسی )</a:t>
            </a:r>
            <a:endParaRPr lang="fa-IR" sz="2500" dirty="0">
              <a:cs typeface="B Yagut" panose="00000400000000000000" pitchFamily="2" charset="-7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1329" y="3127199"/>
            <a:ext cx="10967382" cy="81279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>
              <a:lnSpc>
                <a:spcPct val="150000"/>
              </a:lnSpc>
              <a:buNone/>
            </a:pPr>
            <a:r>
              <a:rPr lang="en-US" sz="2500" dirty="0" smtClean="0">
                <a:cs typeface="B Yagut" panose="00000400000000000000" pitchFamily="2" charset="-78"/>
              </a:rPr>
              <a:t>Insert</a:t>
            </a:r>
            <a:r>
              <a:rPr lang="fa-IR" sz="2500" dirty="0" smtClean="0">
                <a:cs typeface="B Yagut" panose="00000400000000000000" pitchFamily="2" charset="-78"/>
              </a:rPr>
              <a:t>: </a:t>
            </a:r>
            <a:r>
              <a:rPr lang="fa-IR" sz="2500" dirty="0">
                <a:cs typeface="B Yagut" panose="00000400000000000000" pitchFamily="2" charset="-78"/>
              </a:rPr>
              <a:t>افزودنی </a:t>
            </a:r>
            <a:r>
              <a:rPr lang="fa-IR" sz="2500" dirty="0" smtClean="0">
                <a:cs typeface="B Yagut" panose="00000400000000000000" pitchFamily="2" charset="-78"/>
              </a:rPr>
              <a:t>(اضافه </a:t>
            </a:r>
            <a:r>
              <a:rPr lang="fa-IR" sz="2500" dirty="0">
                <a:cs typeface="B Yagut" panose="00000400000000000000" pitchFamily="2" charset="-78"/>
              </a:rPr>
              <a:t>کردن </a:t>
            </a:r>
            <a:r>
              <a:rPr lang="fa-IR" sz="2500" dirty="0" smtClean="0">
                <a:cs typeface="B Yagut" panose="00000400000000000000" pitchFamily="2" charset="-78"/>
              </a:rPr>
              <a:t>محتوا و اشیاء و نمودار و رسانه و جدول </a:t>
            </a:r>
            <a:r>
              <a:rPr lang="fa-IR" sz="2500" dirty="0">
                <a:cs typeface="B Yagut" panose="00000400000000000000" pitchFamily="2" charset="-78"/>
              </a:rPr>
              <a:t>به </a:t>
            </a:r>
            <a:r>
              <a:rPr lang="fa-IR" sz="2500" dirty="0" smtClean="0">
                <a:cs typeface="B Yagut" panose="00000400000000000000" pitchFamily="2" charset="-78"/>
              </a:rPr>
              <a:t>اسلایدها )</a:t>
            </a:r>
            <a:endParaRPr lang="fa-IR" sz="2500" dirty="0">
              <a:cs typeface="B Yagut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16908"/>
          <a:stretch/>
        </p:blipFill>
        <p:spPr>
          <a:xfrm>
            <a:off x="270629" y="3832412"/>
            <a:ext cx="11677650" cy="115551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39302" y="4935074"/>
            <a:ext cx="10967382" cy="81279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500" dirty="0" smtClean="0">
                <a:cs typeface="B Yagut" panose="00000400000000000000" pitchFamily="2" charset="-78"/>
              </a:rPr>
              <a:t>Design</a:t>
            </a:r>
            <a:r>
              <a:rPr lang="fa-IR" sz="2500" dirty="0" smtClean="0">
                <a:cs typeface="B Yagut" panose="00000400000000000000" pitchFamily="2" charset="-78"/>
              </a:rPr>
              <a:t>: تنظیمات ظاهری ( تغییر تم و </a:t>
            </a:r>
            <a:r>
              <a:rPr lang="fa-IR" sz="2500" dirty="0">
                <a:cs typeface="B Yagut" panose="00000400000000000000" pitchFamily="2" charset="-78"/>
              </a:rPr>
              <a:t>سبک </a:t>
            </a:r>
            <a:r>
              <a:rPr lang="fa-IR" sz="2500" dirty="0" smtClean="0">
                <a:cs typeface="B Yagut" panose="00000400000000000000" pitchFamily="2" charset="-78"/>
              </a:rPr>
              <a:t>ها برای </a:t>
            </a:r>
            <a:r>
              <a:rPr lang="fa-IR" sz="2500" dirty="0">
                <a:cs typeface="B Yagut" panose="00000400000000000000" pitchFamily="2" charset="-78"/>
              </a:rPr>
              <a:t>افزودن جذابیت </a:t>
            </a:r>
            <a:r>
              <a:rPr lang="fa-IR" sz="2500" dirty="0" smtClean="0">
                <a:cs typeface="B Yagut" panose="00000400000000000000" pitchFamily="2" charset="-78"/>
              </a:rPr>
              <a:t>بصری به اسلاید )</a:t>
            </a:r>
            <a:endParaRPr lang="fa-IR" sz="2500" dirty="0">
              <a:cs typeface="B Yagut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371" y="5505819"/>
            <a:ext cx="11635908" cy="117737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91816" y="59107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288665" y="-66898"/>
            <a:ext cx="7230045" cy="100819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fa-IR" sz="4400" dirty="0" smtClean="0">
                <a:cs typeface="B Yagut" panose="00000400000000000000" pitchFamily="2" charset="-78"/>
              </a:rPr>
              <a:t>معرفی منو ها</a:t>
            </a:r>
            <a:endParaRPr lang="fa-IR" sz="4400" dirty="0">
              <a:cs typeface="B Yagut" panose="00000400000000000000" pitchFamily="2" charset="-7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830739"/>
            <a:ext cx="11174506" cy="81279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500" dirty="0" smtClean="0">
                <a:cs typeface="B Yagut" panose="00000400000000000000" pitchFamily="2" charset="-78"/>
              </a:rPr>
              <a:t>Transitions</a:t>
            </a:r>
            <a:r>
              <a:rPr lang="fa-IR" sz="2500" dirty="0" smtClean="0">
                <a:cs typeface="B Yagut" panose="00000400000000000000" pitchFamily="2" charset="-78"/>
              </a:rPr>
              <a:t> : </a:t>
            </a:r>
            <a:r>
              <a:rPr lang="fa-IR" sz="2500" dirty="0">
                <a:cs typeface="B Yagut" panose="00000400000000000000" pitchFamily="2" charset="-78"/>
              </a:rPr>
              <a:t>جلوه (انیمیشن هایی هستند که بین </a:t>
            </a:r>
            <a:r>
              <a:rPr lang="fa-IR" sz="2500" dirty="0" smtClean="0">
                <a:cs typeface="B Yagut" panose="00000400000000000000" pitchFamily="2" charset="-78"/>
              </a:rPr>
              <a:t>اسلایدها نمایش </a:t>
            </a:r>
            <a:r>
              <a:rPr lang="fa-IR" sz="2500" dirty="0">
                <a:cs typeface="B Yagut" panose="00000400000000000000" pitchFamily="2" charset="-78"/>
              </a:rPr>
              <a:t>داده </a:t>
            </a:r>
            <a:r>
              <a:rPr lang="fa-IR" sz="2500" dirty="0" smtClean="0">
                <a:cs typeface="B Yagut" panose="00000400000000000000" pitchFamily="2" charset="-78"/>
              </a:rPr>
              <a:t>می‌شوند و کنترل زمان پخش)</a:t>
            </a:r>
            <a:endParaRPr lang="fa-IR" sz="2500" dirty="0">
              <a:cs typeface="B Yagut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98" y="1430999"/>
            <a:ext cx="11635908" cy="13335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2742872"/>
            <a:ext cx="11174506" cy="81279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500" dirty="0" smtClean="0">
                <a:cs typeface="B Yagut" panose="00000400000000000000" pitchFamily="2" charset="-78"/>
              </a:rPr>
              <a:t>Animations</a:t>
            </a:r>
            <a:r>
              <a:rPr lang="fa-IR" sz="2500" dirty="0" smtClean="0">
                <a:cs typeface="B Yagut" panose="00000400000000000000" pitchFamily="2" charset="-78"/>
              </a:rPr>
              <a:t> : </a:t>
            </a:r>
            <a:r>
              <a:rPr lang="fa-IR" sz="2500" dirty="0">
                <a:cs typeface="B Yagut" panose="00000400000000000000" pitchFamily="2" charset="-78"/>
              </a:rPr>
              <a:t>انیمیشن (متحرک سازی و ایجاد انیمیشن در اسلایدهای </a:t>
            </a:r>
            <a:r>
              <a:rPr lang="fa-IR" sz="2500" dirty="0" smtClean="0">
                <a:cs typeface="B Yagut" panose="00000400000000000000" pitchFamily="2" charset="-78"/>
              </a:rPr>
              <a:t>پاورپونت )</a:t>
            </a:r>
            <a:endParaRPr lang="fa-IR" sz="2500" dirty="0">
              <a:cs typeface="B Yagut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99" y="3364759"/>
            <a:ext cx="11635908" cy="1152525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85800" y="4655005"/>
            <a:ext cx="11174506" cy="81279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500" dirty="0" smtClean="0">
                <a:cs typeface="B Yagut" panose="00000400000000000000" pitchFamily="2" charset="-78"/>
              </a:rPr>
              <a:t>Slide show</a:t>
            </a:r>
            <a:r>
              <a:rPr lang="fa-IR" sz="2500" dirty="0" smtClean="0">
                <a:cs typeface="B Yagut" panose="00000400000000000000" pitchFamily="2" charset="-78"/>
              </a:rPr>
              <a:t> : نمایش اسلاید( تنظیمات نمایش و شیوه پخش اسلاید )</a:t>
            </a:r>
            <a:endParaRPr lang="fa-IR" sz="2500" dirty="0">
              <a:cs typeface="B Yagut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593940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647" y="5276892"/>
            <a:ext cx="9749957" cy="132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1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288665" y="-66898"/>
            <a:ext cx="7230045" cy="100819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fa-IR" sz="4400" dirty="0" smtClean="0">
                <a:cs typeface="B Yagut" panose="00000400000000000000" pitchFamily="2" charset="-78"/>
              </a:rPr>
              <a:t>معرفی منو ها</a:t>
            </a:r>
            <a:endParaRPr lang="fa-IR" sz="4400" dirty="0">
              <a:cs typeface="B Yagut" panose="00000400000000000000" pitchFamily="2" charset="-7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830739"/>
            <a:ext cx="11174506" cy="81279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500" dirty="0" smtClean="0">
                <a:cs typeface="B Yagut" panose="00000400000000000000" pitchFamily="2" charset="-78"/>
              </a:rPr>
              <a:t>Review</a:t>
            </a:r>
            <a:r>
              <a:rPr lang="fa-IR" sz="2500" dirty="0" smtClean="0">
                <a:cs typeface="B Yagut" panose="00000400000000000000" pitchFamily="2" charset="-78"/>
              </a:rPr>
              <a:t> : مرور ( پاراف و غلط گیری ، ترجمه و کامنت و یادداشت گذاری اسلاید ها )</a:t>
            </a:r>
            <a:endParaRPr lang="fa-IR" sz="2500" dirty="0">
              <a:cs typeface="B Yagut" panose="00000400000000000000" pitchFamily="2" charset="-7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9965" y="3249376"/>
            <a:ext cx="11470340" cy="81279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500" dirty="0" smtClean="0">
                <a:cs typeface="B Yagut" panose="00000400000000000000" pitchFamily="2" charset="-78"/>
              </a:rPr>
              <a:t>View</a:t>
            </a:r>
            <a:r>
              <a:rPr lang="fa-IR" sz="2500" dirty="0" smtClean="0">
                <a:cs typeface="B Yagut" panose="00000400000000000000" pitchFamily="2" charset="-78"/>
              </a:rPr>
              <a:t> : حالت های نمایش (حالت های نمایش اسلاید ها و تنظیمات ساخت اسلاید و ماکروهای کدنویسی )</a:t>
            </a:r>
            <a:endParaRPr lang="fa-IR" sz="2500" dirty="0">
              <a:cs typeface="B Yagut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064" y="1563181"/>
            <a:ext cx="9453842" cy="1575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497" y="4172722"/>
            <a:ext cx="10086975" cy="127635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5773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1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553" y="344539"/>
            <a:ext cx="10376117" cy="835224"/>
          </a:xfrm>
          <a:noFill/>
        </p:spPr>
        <p:txBody>
          <a:bodyPr>
            <a:noAutofit/>
          </a:bodyPr>
          <a:lstStyle/>
          <a:p>
            <a:r>
              <a:rPr lang="fa-IR" sz="4400" dirty="0">
                <a:cs typeface="B Yagut" panose="00000400000000000000" pitchFamily="2" charset="-78"/>
              </a:rPr>
              <a:t>نمایش دادن و مخفی کردن ریبون </a:t>
            </a:r>
            <a:r>
              <a:rPr lang="en-US" sz="4400" dirty="0" smtClean="0">
                <a:cs typeface="B Yagut" panose="00000400000000000000" pitchFamily="2" charset="-78"/>
              </a:rPr>
              <a:t>Ribbon</a:t>
            </a:r>
            <a:endParaRPr lang="fa-IR" sz="4400" dirty="0">
              <a:cs typeface="B Yagut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2943" y="1183559"/>
            <a:ext cx="7192370" cy="5394661"/>
          </a:xfrm>
        </p:spPr>
        <p:txBody>
          <a:bodyPr>
            <a:noAutofit/>
          </a:bodyPr>
          <a:lstStyle/>
          <a:p>
            <a:pPr algn="justLow">
              <a:lnSpc>
                <a:spcPct val="100000"/>
              </a:lnSpc>
            </a:pPr>
            <a:r>
              <a:rPr lang="en-US" sz="2500" dirty="0" smtClean="0">
                <a:cs typeface="B Yagut" panose="00000400000000000000" pitchFamily="2" charset="-78"/>
              </a:rPr>
              <a:t>Auto-hide </a:t>
            </a:r>
            <a:r>
              <a:rPr lang="en-US" sz="2500" dirty="0">
                <a:cs typeface="B Yagut" panose="00000400000000000000" pitchFamily="2" charset="-78"/>
              </a:rPr>
              <a:t>Ribbon </a:t>
            </a:r>
            <a:r>
              <a:rPr lang="fa-IR" sz="2500" dirty="0" smtClean="0">
                <a:cs typeface="B Yagut" panose="00000400000000000000" pitchFamily="2" charset="-78"/>
              </a:rPr>
              <a:t> این </a:t>
            </a:r>
            <a:r>
              <a:rPr lang="fa-IR" sz="2500" dirty="0">
                <a:cs typeface="B Yagut" panose="00000400000000000000" pitchFamily="2" charset="-78"/>
              </a:rPr>
              <a:t>گزینه سند شما را در حالت تمام صفحه نمایش می دهد و بطور کلی ریبون را مخفی می کند. در این حالت برای نمایش مجدد ریبون باید بر روی دکمه گسترش ریبون </a:t>
            </a:r>
            <a:r>
              <a:rPr lang="en-US" sz="2500" dirty="0">
                <a:cs typeface="B Yagut" panose="00000400000000000000" pitchFamily="2" charset="-78"/>
              </a:rPr>
              <a:t>Expand Ribbon </a:t>
            </a:r>
            <a:r>
              <a:rPr lang="fa-IR" sz="2500" dirty="0" smtClean="0">
                <a:cs typeface="B Yagut" panose="00000400000000000000" pitchFamily="2" charset="-78"/>
              </a:rPr>
              <a:t> که </a:t>
            </a:r>
            <a:r>
              <a:rPr lang="fa-IR" sz="2500" dirty="0">
                <a:cs typeface="B Yagut" panose="00000400000000000000" pitchFamily="2" charset="-78"/>
              </a:rPr>
              <a:t>در بالای صفحه قرار دارد کلیک کنید.</a:t>
            </a:r>
          </a:p>
          <a:p>
            <a:pPr algn="justLow">
              <a:lnSpc>
                <a:spcPct val="100000"/>
              </a:lnSpc>
            </a:pPr>
            <a:r>
              <a:rPr lang="en-US" sz="2500" dirty="0" smtClean="0">
                <a:cs typeface="B Yagut" panose="00000400000000000000" pitchFamily="2" charset="-78"/>
              </a:rPr>
              <a:t>Show </a:t>
            </a:r>
            <a:r>
              <a:rPr lang="en-US" sz="2500" dirty="0">
                <a:cs typeface="B Yagut" panose="00000400000000000000" pitchFamily="2" charset="-78"/>
              </a:rPr>
              <a:t>Tabs </a:t>
            </a:r>
            <a:r>
              <a:rPr lang="fa-IR" sz="2500" dirty="0" smtClean="0">
                <a:cs typeface="B Yagut" panose="00000400000000000000" pitchFamily="2" charset="-78"/>
              </a:rPr>
              <a:t> در </a:t>
            </a:r>
            <a:r>
              <a:rPr lang="fa-IR" sz="2500" dirty="0">
                <a:cs typeface="B Yagut" panose="00000400000000000000" pitchFamily="2" charset="-78"/>
              </a:rPr>
              <a:t>این حالت ریبون و تب های آن همواره نمایش داده می شوند. اگر روی هر تب کلیک کنید، دستورات آن تب نمایان خواهند شد و به محض اینکه کارتان با آن تب تمام شود، تب مربوطه مجددا مخفی خواهد شد.</a:t>
            </a:r>
          </a:p>
          <a:p>
            <a:pPr algn="justLow">
              <a:lnSpc>
                <a:spcPct val="100000"/>
              </a:lnSpc>
            </a:pPr>
            <a:r>
              <a:rPr lang="en-US" sz="2500" dirty="0" smtClean="0">
                <a:cs typeface="B Yagut" panose="00000400000000000000" pitchFamily="2" charset="-78"/>
              </a:rPr>
              <a:t>Show </a:t>
            </a:r>
            <a:r>
              <a:rPr lang="en-US" sz="2500" dirty="0">
                <a:cs typeface="B Yagut" panose="00000400000000000000" pitchFamily="2" charset="-78"/>
              </a:rPr>
              <a:t>Tabs and Commands </a:t>
            </a:r>
            <a:r>
              <a:rPr lang="fa-IR" sz="2500" dirty="0" smtClean="0">
                <a:cs typeface="B Yagut" panose="00000400000000000000" pitchFamily="2" charset="-78"/>
              </a:rPr>
              <a:t> این </a:t>
            </a:r>
            <a:r>
              <a:rPr lang="fa-IR" sz="2500" dirty="0">
                <a:cs typeface="B Yagut" panose="00000400000000000000" pitchFamily="2" charset="-78"/>
              </a:rPr>
              <a:t>گزینه ریبون را در بیشینه ترین حالت ممکن اش نمایش می دهد. در این حالت تمامی تب ها و دستورات داخل تب ها نمایان هستند. این حالت ، وضعیت پیش فرض خود پاور پوینت است، که در اولین بار اجرای آن مشاهده کردید.</a:t>
            </a:r>
          </a:p>
          <a:p>
            <a:pPr algn="just">
              <a:lnSpc>
                <a:spcPct val="100000"/>
              </a:lnSpc>
            </a:pPr>
            <a:endParaRPr lang="fa-IR" sz="2500" dirty="0">
              <a:cs typeface="B Yagut" panose="00000400000000000000" pitchFamily="2" charset="-78"/>
            </a:endParaRPr>
          </a:p>
          <a:p>
            <a:pPr algn="just">
              <a:lnSpc>
                <a:spcPct val="100000"/>
              </a:lnSpc>
            </a:pPr>
            <a:endParaRPr lang="fa-IR" sz="2500" dirty="0">
              <a:cs typeface="B Yagut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95" y="1756814"/>
            <a:ext cx="3856330" cy="212407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2054" y="59686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1"/>
    </mc:Choice>
    <mc:Fallback xmlns="">
      <p:transition spd="slow" advTm="652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260" y="122296"/>
            <a:ext cx="11846858" cy="835224"/>
          </a:xfrm>
          <a:noFill/>
        </p:spPr>
        <p:txBody>
          <a:bodyPr>
            <a:normAutofit/>
          </a:bodyPr>
          <a:lstStyle/>
          <a:p>
            <a:r>
              <a:rPr lang="fa-IR" sz="4400" dirty="0">
                <a:cs typeface="B Yagut" panose="00000400000000000000" pitchFamily="2" charset="-78"/>
              </a:rPr>
              <a:t>خط کش </a:t>
            </a:r>
            <a:r>
              <a:rPr lang="en-US" sz="4400" dirty="0">
                <a:cs typeface="B Yagut" panose="00000400000000000000" pitchFamily="2" charset="-78"/>
              </a:rPr>
              <a:t>Ruler، </a:t>
            </a:r>
            <a:r>
              <a:rPr lang="fa-IR" sz="4400" dirty="0">
                <a:cs typeface="B Yagut" panose="00000400000000000000" pitchFamily="2" charset="-78"/>
              </a:rPr>
              <a:t>راهنما ها </a:t>
            </a:r>
            <a:r>
              <a:rPr lang="en-US" sz="4400" dirty="0">
                <a:cs typeface="B Yagut" panose="00000400000000000000" pitchFamily="2" charset="-78"/>
              </a:rPr>
              <a:t>guides، </a:t>
            </a:r>
            <a:r>
              <a:rPr lang="fa-IR" sz="4400" dirty="0">
                <a:cs typeface="B Yagut" panose="00000400000000000000" pitchFamily="2" charset="-78"/>
              </a:rPr>
              <a:t>و خطوط شبکه </a:t>
            </a:r>
            <a:r>
              <a:rPr lang="en-US" sz="4400" dirty="0">
                <a:cs typeface="B Yagut" panose="00000400000000000000" pitchFamily="2" charset="-78"/>
              </a:rPr>
              <a:t>gridlines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2776" y="1183559"/>
            <a:ext cx="4612341" cy="5394661"/>
          </a:xfrm>
        </p:spPr>
        <p:txBody>
          <a:bodyPr>
            <a:noAutofit/>
          </a:bodyPr>
          <a:lstStyle/>
          <a:p>
            <a:pPr algn="justLow">
              <a:lnSpc>
                <a:spcPct val="100000"/>
              </a:lnSpc>
            </a:pPr>
            <a:r>
              <a:rPr lang="fa-IR" sz="2500" dirty="0">
                <a:cs typeface="B Yagut" panose="00000400000000000000" pitchFamily="2" charset="-78"/>
              </a:rPr>
              <a:t>نرم افزار پاور </a:t>
            </a:r>
            <a:r>
              <a:rPr lang="fa-IR" sz="2500" dirty="0" smtClean="0">
                <a:cs typeface="B Yagut" panose="00000400000000000000" pitchFamily="2" charset="-78"/>
              </a:rPr>
              <a:t>پوینت</a:t>
            </a:r>
            <a:r>
              <a:rPr lang="en-US" sz="2500" dirty="0" smtClean="0">
                <a:cs typeface="B Yagut" panose="00000400000000000000" pitchFamily="2" charset="-78"/>
              </a:rPr>
              <a:t>PowerPoint </a:t>
            </a:r>
            <a:r>
              <a:rPr lang="fa-IR" sz="2500" dirty="0">
                <a:cs typeface="B Yagut" panose="00000400000000000000" pitchFamily="2" charset="-78"/>
              </a:rPr>
              <a:t>ابزارهایی برای سازماندهی و مرتب کردن محتویات اسلایدهای شما در اختیارتان قرار می دهد، این ابزارها شامل خط کش </a:t>
            </a:r>
            <a:r>
              <a:rPr lang="en-US" sz="2500" dirty="0">
                <a:cs typeface="B Yagut" panose="00000400000000000000" pitchFamily="2" charset="-78"/>
              </a:rPr>
              <a:t>Ruler، </a:t>
            </a:r>
            <a:r>
              <a:rPr lang="fa-IR" sz="2500" dirty="0">
                <a:cs typeface="B Yagut" panose="00000400000000000000" pitchFamily="2" charset="-78"/>
              </a:rPr>
              <a:t>راهنما ها </a:t>
            </a:r>
            <a:r>
              <a:rPr lang="en-US" sz="2500" dirty="0">
                <a:cs typeface="B Yagut" panose="00000400000000000000" pitchFamily="2" charset="-78"/>
              </a:rPr>
              <a:t>guides، </a:t>
            </a:r>
            <a:r>
              <a:rPr lang="fa-IR" sz="2500" dirty="0">
                <a:cs typeface="B Yagut" panose="00000400000000000000" pitchFamily="2" charset="-78"/>
              </a:rPr>
              <a:t>و خطوط </a:t>
            </a:r>
            <a:r>
              <a:rPr lang="fa-IR" sz="2500" dirty="0" smtClean="0">
                <a:cs typeface="B Yagut" panose="00000400000000000000" pitchFamily="2" charset="-78"/>
              </a:rPr>
              <a:t>شبکه</a:t>
            </a:r>
            <a:r>
              <a:rPr lang="en-US" sz="2500" dirty="0" smtClean="0">
                <a:cs typeface="B Yagut" panose="00000400000000000000" pitchFamily="2" charset="-78"/>
              </a:rPr>
              <a:t>gridlines </a:t>
            </a:r>
            <a:r>
              <a:rPr lang="fa-IR" sz="2500" dirty="0" smtClean="0">
                <a:cs typeface="B Yagut" panose="00000400000000000000" pitchFamily="2" charset="-78"/>
              </a:rPr>
              <a:t> می </a:t>
            </a:r>
            <a:r>
              <a:rPr lang="fa-IR" sz="2500" dirty="0">
                <a:cs typeface="B Yagut" panose="00000400000000000000" pitchFamily="2" charset="-78"/>
              </a:rPr>
              <a:t>باشند. این ابزارها تراز کردن اشیاء در اسلایدها را برای شما ساده تر می کنند. برای نمایش و یا عدم نمایش این ابزارها در </a:t>
            </a:r>
            <a:r>
              <a:rPr lang="fa-IR" sz="2500" dirty="0" smtClean="0">
                <a:cs typeface="B Yagut" panose="00000400000000000000" pitchFamily="2" charset="-78"/>
              </a:rPr>
              <a:t>تب</a:t>
            </a:r>
            <a:r>
              <a:rPr lang="en-US" sz="2500" dirty="0" smtClean="0">
                <a:cs typeface="B Yagut" panose="00000400000000000000" pitchFamily="2" charset="-78"/>
              </a:rPr>
              <a:t>View </a:t>
            </a:r>
            <a:r>
              <a:rPr lang="fa-IR" sz="2500" dirty="0">
                <a:cs typeface="B Yagut" panose="00000400000000000000" pitchFamily="2" charset="-78"/>
              </a:rPr>
              <a:t>و در </a:t>
            </a:r>
            <a:r>
              <a:rPr lang="fa-IR" sz="2500" dirty="0" smtClean="0">
                <a:cs typeface="B Yagut" panose="00000400000000000000" pitchFamily="2" charset="-78"/>
              </a:rPr>
              <a:t>گروه</a:t>
            </a:r>
            <a:r>
              <a:rPr lang="en-US" sz="2500" dirty="0" smtClean="0">
                <a:cs typeface="B Yagut" panose="00000400000000000000" pitchFamily="2" charset="-78"/>
              </a:rPr>
              <a:t>Show </a:t>
            </a:r>
            <a:r>
              <a:rPr lang="fa-IR" sz="2500" dirty="0" smtClean="0">
                <a:cs typeface="B Yagut" panose="00000400000000000000" pitchFamily="2" charset="-78"/>
              </a:rPr>
              <a:t> گزینه </a:t>
            </a:r>
            <a:r>
              <a:rPr lang="fa-IR" sz="2500" dirty="0">
                <a:cs typeface="B Yagut" panose="00000400000000000000" pitchFamily="2" charset="-78"/>
              </a:rPr>
              <a:t>های مربوط به این ابزارها را تیک بزنید و یا اینکه تیکشان را بردارید.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60" y="1311890"/>
            <a:ext cx="6830562" cy="539845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0513" y="61946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1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1"/>
    </mc:Choice>
    <mc:Fallback xmlns="">
      <p:transition spd="slow" advTm="652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443" y="348336"/>
            <a:ext cx="10864225" cy="835224"/>
          </a:xfrm>
          <a:noFill/>
        </p:spPr>
        <p:txBody>
          <a:bodyPr>
            <a:normAutofit/>
          </a:bodyPr>
          <a:lstStyle/>
          <a:p>
            <a:r>
              <a:rPr lang="fa-IR" sz="4400" dirty="0">
                <a:cs typeface="B Yagut" panose="00000400000000000000" pitchFamily="2" charset="-78"/>
              </a:rPr>
              <a:t>تغییر حالت بین حالتهای نمایشی مختلف پاور پوینت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1183560"/>
            <a:ext cx="10931856" cy="1068322"/>
          </a:xfrm>
        </p:spPr>
        <p:txBody>
          <a:bodyPr>
            <a:noAutofit/>
          </a:bodyPr>
          <a:lstStyle/>
          <a:p>
            <a:pPr algn="justLow">
              <a:lnSpc>
                <a:spcPct val="100000"/>
              </a:lnSpc>
            </a:pPr>
            <a:r>
              <a:rPr lang="fa-IR" sz="2500" dirty="0">
                <a:cs typeface="B Yagut" panose="00000400000000000000" pitchFamily="2" charset="-78"/>
              </a:rPr>
              <a:t>تغییر حالت نمایش اسلاید های پاور پوینت ساده می باشد. کافیست بر روی دستور مربوط به حالت نمایشی اسلاید که در گوشه پائین و سمت راست پنجره پاور پوینت قرار دارد، کلیک کنید.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2389" y="3077614"/>
            <a:ext cx="11909612" cy="835224"/>
          </a:xfrm>
          <a:prstGeom prst="rect">
            <a:avLst/>
          </a:prstGeom>
          <a:noFill/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400" dirty="0">
                <a:cs typeface="B Yagut" panose="00000400000000000000" pitchFamily="2" charset="-78"/>
              </a:rPr>
              <a:t>بزرگ </a:t>
            </a:r>
            <a:r>
              <a:rPr lang="fa-IR" sz="4400" dirty="0" smtClean="0">
                <a:cs typeface="B Yagut" panose="00000400000000000000" pitchFamily="2" charset="-78"/>
              </a:rPr>
              <a:t>نمایی</a:t>
            </a:r>
            <a:r>
              <a:rPr lang="en-US" sz="4400" dirty="0" smtClean="0">
                <a:cs typeface="B Yagut" panose="00000400000000000000" pitchFamily="2" charset="-78"/>
              </a:rPr>
              <a:t>Zooming </a:t>
            </a:r>
            <a:r>
              <a:rPr lang="en-US" sz="4400" dirty="0">
                <a:cs typeface="B Yagut" panose="00000400000000000000" pitchFamily="2" charset="-78"/>
              </a:rPr>
              <a:t>in </a:t>
            </a:r>
            <a:r>
              <a:rPr lang="fa-IR" sz="4400" dirty="0" smtClean="0">
                <a:cs typeface="B Yagut" panose="00000400000000000000" pitchFamily="2" charset="-78"/>
              </a:rPr>
              <a:t> و </a:t>
            </a:r>
            <a:r>
              <a:rPr lang="fa-IR" sz="4400" dirty="0">
                <a:cs typeface="B Yagut" panose="00000400000000000000" pitchFamily="2" charset="-78"/>
              </a:rPr>
              <a:t>کوچک </a:t>
            </a:r>
            <a:r>
              <a:rPr lang="fa-IR" sz="4400" dirty="0" smtClean="0">
                <a:cs typeface="B Yagut" panose="00000400000000000000" pitchFamily="2" charset="-78"/>
              </a:rPr>
              <a:t>نمایی</a:t>
            </a:r>
            <a:r>
              <a:rPr lang="en-US" sz="4400" dirty="0" smtClean="0">
                <a:cs typeface="B Yagut" panose="00000400000000000000" pitchFamily="2" charset="-78"/>
              </a:rPr>
              <a:t>Zooming </a:t>
            </a:r>
            <a:r>
              <a:rPr lang="en-US" sz="4400" dirty="0">
                <a:cs typeface="B Yagut" panose="00000400000000000000" pitchFamily="2" charset="-78"/>
              </a:rPr>
              <a:t>out </a:t>
            </a:r>
            <a:endParaRPr lang="fa-IR" sz="4400" dirty="0">
              <a:cs typeface="B Yagut" panose="00000400000000000000" pitchFamily="2" charset="-7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50628" y="4054197"/>
            <a:ext cx="10931856" cy="199176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>
              <a:lnSpc>
                <a:spcPct val="100000"/>
              </a:lnSpc>
            </a:pPr>
            <a:r>
              <a:rPr lang="fa-IR" sz="2500" dirty="0">
                <a:cs typeface="B Yagut" panose="00000400000000000000" pitchFamily="2" charset="-78"/>
              </a:rPr>
              <a:t>برای بزرگ نمایی و یا کوچک نمایی اسلایدها در پاور پوینت، کنترل لغزنده بزرگ </a:t>
            </a:r>
            <a:r>
              <a:rPr lang="fa-IR" sz="2500" dirty="0" smtClean="0">
                <a:cs typeface="B Yagut" panose="00000400000000000000" pitchFamily="2" charset="-78"/>
              </a:rPr>
              <a:t>نمایی</a:t>
            </a:r>
            <a:r>
              <a:rPr lang="en-US" sz="2500" dirty="0" smtClean="0">
                <a:cs typeface="B Yagut" panose="00000400000000000000" pitchFamily="2" charset="-78"/>
              </a:rPr>
              <a:t>zoom </a:t>
            </a:r>
            <a:r>
              <a:rPr lang="en-US" sz="2500" dirty="0">
                <a:cs typeface="B Yagut" panose="00000400000000000000" pitchFamily="2" charset="-78"/>
              </a:rPr>
              <a:t>control slider </a:t>
            </a:r>
            <a:r>
              <a:rPr lang="fa-IR" sz="2500" dirty="0" smtClean="0">
                <a:cs typeface="B Yagut" panose="00000400000000000000" pitchFamily="2" charset="-78"/>
              </a:rPr>
              <a:t> را </a:t>
            </a:r>
            <a:r>
              <a:rPr lang="fa-IR" sz="2500" dirty="0">
                <a:cs typeface="B Yagut" panose="00000400000000000000" pitchFamily="2" charset="-78"/>
              </a:rPr>
              <a:t>که در گوشه پایین و سمت راست پاور پوینت قرار دارد، با ماوس گرفته و به سمت راست یا چپ بکشید. شما همچنین می توانید با استفاده از دستورات + یا - که در همانجا قرار دارند، این کار را انجام بدهید. عددی که در کنترل بزرگ نمایی می بینید، درصد بزرگ نمایی می باشد که به آن سطح بزرگ </a:t>
            </a:r>
            <a:r>
              <a:rPr lang="fa-IR" sz="2500" dirty="0" smtClean="0">
                <a:cs typeface="B Yagut" panose="00000400000000000000" pitchFamily="2" charset="-78"/>
              </a:rPr>
              <a:t>نمایی</a:t>
            </a:r>
            <a:r>
              <a:rPr lang="en-US" sz="2500" dirty="0" smtClean="0">
                <a:cs typeface="B Yagut" panose="00000400000000000000" pitchFamily="2" charset="-78"/>
              </a:rPr>
              <a:t>zoom </a:t>
            </a:r>
            <a:r>
              <a:rPr lang="en-US" sz="2500" dirty="0">
                <a:cs typeface="B Yagut" panose="00000400000000000000" pitchFamily="2" charset="-78"/>
              </a:rPr>
              <a:t>level </a:t>
            </a:r>
            <a:r>
              <a:rPr lang="fa-IR" sz="2500" dirty="0" smtClean="0">
                <a:cs typeface="B Yagut" panose="00000400000000000000" pitchFamily="2" charset="-78"/>
              </a:rPr>
              <a:t> نیز </a:t>
            </a:r>
            <a:r>
              <a:rPr lang="fa-IR" sz="2500" dirty="0">
                <a:cs typeface="B Yagut" panose="00000400000000000000" pitchFamily="2" charset="-78"/>
              </a:rPr>
              <a:t>می گویند.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828" y="6202363"/>
            <a:ext cx="7110560" cy="57580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5828" y="5741157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5828" y="2095106"/>
            <a:ext cx="7531025" cy="88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6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1"/>
    </mc:Choice>
    <mc:Fallback xmlns="">
      <p:transition spd="slow" advTm="652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443" y="348336"/>
            <a:ext cx="11020870" cy="835224"/>
          </a:xfrm>
          <a:noFill/>
        </p:spPr>
        <p:txBody>
          <a:bodyPr>
            <a:normAutofit/>
          </a:bodyPr>
          <a:lstStyle/>
          <a:p>
            <a:r>
              <a:rPr lang="fa-IR" sz="4400" dirty="0">
                <a:cs typeface="B Yagut" panose="00000400000000000000" pitchFamily="2" charset="-78"/>
              </a:rPr>
              <a:t>روش ایجاد یک ارائه </a:t>
            </a:r>
            <a:r>
              <a:rPr lang="en-US" sz="4400" dirty="0">
                <a:cs typeface="B Yagut" panose="00000400000000000000" pitchFamily="2" charset="-78"/>
              </a:rPr>
              <a:t>presentation </a:t>
            </a:r>
            <a:r>
              <a:rPr lang="fa-IR" sz="4400" dirty="0">
                <a:cs typeface="B Yagut" panose="00000400000000000000" pitchFamily="2" charset="-78"/>
              </a:rPr>
              <a:t>جدید در پاور پوینت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5582" y="2240813"/>
            <a:ext cx="5636525" cy="2596870"/>
          </a:xfrm>
        </p:spPr>
        <p:txBody>
          <a:bodyPr>
            <a:noAutofit/>
          </a:bodyPr>
          <a:lstStyle/>
          <a:p>
            <a:pPr algn="justLow">
              <a:lnSpc>
                <a:spcPct val="100000"/>
              </a:lnSpc>
            </a:pPr>
            <a:r>
              <a:rPr lang="fa-IR" sz="2500" dirty="0">
                <a:cs typeface="B Yagut" panose="00000400000000000000" pitchFamily="2" charset="-78"/>
              </a:rPr>
              <a:t>➊ بر روی </a:t>
            </a:r>
            <a:r>
              <a:rPr lang="fa-IR" sz="2500" dirty="0" smtClean="0">
                <a:cs typeface="B Yagut" panose="00000400000000000000" pitchFamily="2" charset="-78"/>
              </a:rPr>
              <a:t>تب</a:t>
            </a:r>
            <a:r>
              <a:rPr lang="en-US" sz="2500" dirty="0" smtClean="0">
                <a:cs typeface="B Yagut" panose="00000400000000000000" pitchFamily="2" charset="-78"/>
              </a:rPr>
              <a:t>File </a:t>
            </a:r>
            <a:r>
              <a:rPr lang="fa-IR" sz="2500" dirty="0" smtClean="0">
                <a:cs typeface="B Yagut" panose="00000400000000000000" pitchFamily="2" charset="-78"/>
              </a:rPr>
              <a:t> کلیک </a:t>
            </a:r>
            <a:r>
              <a:rPr lang="fa-IR" sz="2500" dirty="0">
                <a:cs typeface="B Yagut" panose="00000400000000000000" pitchFamily="2" charset="-78"/>
              </a:rPr>
              <a:t>کنید، تا وارد دیدگاه پشت </a:t>
            </a:r>
            <a:r>
              <a:rPr lang="fa-IR" sz="2500" dirty="0" smtClean="0">
                <a:cs typeface="B Yagut" panose="00000400000000000000" pitchFamily="2" charset="-78"/>
              </a:rPr>
              <a:t>صحنه</a:t>
            </a:r>
            <a:r>
              <a:rPr lang="en-US" sz="2500" dirty="0" smtClean="0">
                <a:cs typeface="B Yagut" panose="00000400000000000000" pitchFamily="2" charset="-78"/>
              </a:rPr>
              <a:t>Backstage </a:t>
            </a:r>
            <a:r>
              <a:rPr lang="en-US" sz="2500" dirty="0">
                <a:cs typeface="B Yagut" panose="00000400000000000000" pitchFamily="2" charset="-78"/>
              </a:rPr>
              <a:t>view </a:t>
            </a:r>
            <a:r>
              <a:rPr lang="fa-IR" sz="2500" dirty="0" smtClean="0">
                <a:cs typeface="B Yagut" panose="00000400000000000000" pitchFamily="2" charset="-78"/>
              </a:rPr>
              <a:t> شوید.</a:t>
            </a:r>
          </a:p>
          <a:p>
            <a:pPr algn="justLow">
              <a:lnSpc>
                <a:spcPct val="100000"/>
              </a:lnSpc>
            </a:pPr>
            <a:r>
              <a:rPr lang="fa-IR" sz="2500" dirty="0">
                <a:cs typeface="B Yagut" panose="00000400000000000000" pitchFamily="2" charset="-78"/>
              </a:rPr>
              <a:t>➋ در گزینه های سمت </a:t>
            </a:r>
            <a:r>
              <a:rPr lang="fa-IR" sz="2500" dirty="0" smtClean="0">
                <a:cs typeface="B Yagut" panose="00000400000000000000" pitchFamily="2" charset="-78"/>
              </a:rPr>
              <a:t>چپ</a:t>
            </a:r>
            <a:r>
              <a:rPr lang="en-US" sz="2500" dirty="0" smtClean="0">
                <a:cs typeface="B Yagut" panose="00000400000000000000" pitchFamily="2" charset="-78"/>
              </a:rPr>
              <a:t>New </a:t>
            </a:r>
            <a:r>
              <a:rPr lang="fa-IR" sz="2500" dirty="0" smtClean="0">
                <a:cs typeface="B Yagut" panose="00000400000000000000" pitchFamily="2" charset="-78"/>
              </a:rPr>
              <a:t> را </a:t>
            </a:r>
            <a:r>
              <a:rPr lang="fa-IR" sz="2500" dirty="0">
                <a:cs typeface="B Yagut" panose="00000400000000000000" pitchFamily="2" charset="-78"/>
              </a:rPr>
              <a:t>انتخاب کنید، سپس بر روی </a:t>
            </a:r>
            <a:r>
              <a:rPr lang="en-US" sz="2500" dirty="0">
                <a:cs typeface="B Yagut" panose="00000400000000000000" pitchFamily="2" charset="-78"/>
              </a:rPr>
              <a:t>Blank Presentation </a:t>
            </a:r>
            <a:r>
              <a:rPr lang="fa-IR" sz="2500" dirty="0" smtClean="0">
                <a:cs typeface="B Yagut" panose="00000400000000000000" pitchFamily="2" charset="-78"/>
              </a:rPr>
              <a:t> کلیک </a:t>
            </a:r>
            <a:r>
              <a:rPr lang="fa-IR" sz="2500" dirty="0">
                <a:cs typeface="B Yagut" panose="00000400000000000000" pitchFamily="2" charset="-78"/>
              </a:rPr>
              <a:t>کنید.</a:t>
            </a:r>
          </a:p>
          <a:p>
            <a:pPr algn="justLow">
              <a:lnSpc>
                <a:spcPct val="100000"/>
              </a:lnSpc>
            </a:pPr>
            <a:r>
              <a:rPr lang="fa-IR" sz="2500" dirty="0">
                <a:cs typeface="B Yagut" panose="00000400000000000000" pitchFamily="2" charset="-78"/>
              </a:rPr>
              <a:t>➌ یک </a:t>
            </a:r>
            <a:r>
              <a:rPr lang="fa-IR" sz="2500" dirty="0" smtClean="0">
                <a:cs typeface="B Yagut" panose="00000400000000000000" pitchFamily="2" charset="-78"/>
              </a:rPr>
              <a:t>ارائه</a:t>
            </a:r>
            <a:r>
              <a:rPr lang="en-US" sz="2500" dirty="0" smtClean="0">
                <a:cs typeface="B Yagut" panose="00000400000000000000" pitchFamily="2" charset="-78"/>
              </a:rPr>
              <a:t>presentation </a:t>
            </a:r>
            <a:r>
              <a:rPr lang="fa-IR" sz="2500" dirty="0" smtClean="0">
                <a:cs typeface="B Yagut" panose="00000400000000000000" pitchFamily="2" charset="-78"/>
              </a:rPr>
              <a:t> جدید </a:t>
            </a:r>
            <a:r>
              <a:rPr lang="fa-IR" sz="2500" dirty="0">
                <a:cs typeface="B Yagut" panose="00000400000000000000" pitchFamily="2" charset="-78"/>
              </a:rPr>
              <a:t>ظاهر می شود.</a:t>
            </a:r>
          </a:p>
          <a:p>
            <a:pPr algn="just">
              <a:lnSpc>
                <a:spcPct val="100000"/>
              </a:lnSpc>
            </a:pPr>
            <a:endParaRPr lang="fa-IR" sz="2500" dirty="0">
              <a:cs typeface="B Yagut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39" y="1310668"/>
            <a:ext cx="1692322" cy="1424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98" y="2862147"/>
            <a:ext cx="4042226" cy="36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1"/>
    </mc:Choice>
    <mc:Fallback xmlns="">
      <p:transition spd="slow" advTm="652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0811" y="348336"/>
            <a:ext cx="9744501" cy="835224"/>
          </a:xfrm>
          <a:noFill/>
        </p:spPr>
        <p:txBody>
          <a:bodyPr>
            <a:normAutofit/>
          </a:bodyPr>
          <a:lstStyle/>
          <a:p>
            <a:pPr algn="r"/>
            <a:r>
              <a:rPr lang="fa-IR" sz="4400" dirty="0">
                <a:cs typeface="B Yagut" panose="00000400000000000000" pitchFamily="2" charset="-78"/>
              </a:rPr>
              <a:t>روش باز کردن، یک ارائه </a:t>
            </a:r>
            <a:r>
              <a:rPr lang="en-US" sz="4400" dirty="0">
                <a:cs typeface="B Yagut" panose="00000400000000000000" pitchFamily="2" charset="-78"/>
              </a:rPr>
              <a:t>presentation </a:t>
            </a:r>
            <a:r>
              <a:rPr lang="fa-IR" sz="4400" dirty="0" smtClean="0">
                <a:cs typeface="B Yagut" panose="00000400000000000000" pitchFamily="2" charset="-78"/>
              </a:rPr>
              <a:t> موجود</a:t>
            </a:r>
            <a:endParaRPr lang="fa-IR" sz="4400" dirty="0">
              <a:cs typeface="B Yagut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0042" y="1364776"/>
            <a:ext cx="3889612" cy="4490114"/>
          </a:xfrm>
        </p:spPr>
        <p:txBody>
          <a:bodyPr>
            <a:noAutofit/>
          </a:bodyPr>
          <a:lstStyle/>
          <a:p>
            <a:pPr algn="justLow">
              <a:lnSpc>
                <a:spcPct val="100000"/>
              </a:lnSpc>
            </a:pPr>
            <a:r>
              <a:rPr lang="fa-IR" sz="2500" dirty="0">
                <a:cs typeface="B Yagut" panose="00000400000000000000" pitchFamily="2" charset="-78"/>
              </a:rPr>
              <a:t>➊ بر روی تب </a:t>
            </a:r>
            <a:r>
              <a:rPr lang="en-US" sz="2500" dirty="0">
                <a:cs typeface="B Yagut" panose="00000400000000000000" pitchFamily="2" charset="-78"/>
              </a:rPr>
              <a:t>File </a:t>
            </a:r>
            <a:r>
              <a:rPr lang="fa-IR" sz="2500" dirty="0" smtClean="0">
                <a:cs typeface="B Yagut" panose="00000400000000000000" pitchFamily="2" charset="-78"/>
              </a:rPr>
              <a:t> کلیک </a:t>
            </a:r>
            <a:r>
              <a:rPr lang="fa-IR" sz="2500" dirty="0">
                <a:cs typeface="B Yagut" panose="00000400000000000000" pitchFamily="2" charset="-78"/>
              </a:rPr>
              <a:t>کنید تا دیدگاه پشت </a:t>
            </a:r>
            <a:r>
              <a:rPr lang="fa-IR" sz="2500" dirty="0" smtClean="0">
                <a:cs typeface="B Yagut" panose="00000400000000000000" pitchFamily="2" charset="-78"/>
              </a:rPr>
              <a:t>صحنه</a:t>
            </a:r>
            <a:r>
              <a:rPr lang="en-US" sz="2500" dirty="0" smtClean="0">
                <a:cs typeface="B Yagut" panose="00000400000000000000" pitchFamily="2" charset="-78"/>
              </a:rPr>
              <a:t>Backstage view </a:t>
            </a:r>
            <a:r>
              <a:rPr lang="fa-IR" sz="2500" dirty="0" smtClean="0">
                <a:cs typeface="B Yagut" panose="00000400000000000000" pitchFamily="2" charset="-78"/>
              </a:rPr>
              <a:t> نمایان </a:t>
            </a:r>
            <a:r>
              <a:rPr lang="fa-IR" sz="2500" dirty="0">
                <a:cs typeface="B Yagut" panose="00000400000000000000" pitchFamily="2" charset="-78"/>
              </a:rPr>
              <a:t>شود، سپس بر روی </a:t>
            </a:r>
            <a:r>
              <a:rPr lang="en-US" sz="2500" dirty="0">
                <a:cs typeface="B Yagut" panose="00000400000000000000" pitchFamily="2" charset="-78"/>
              </a:rPr>
              <a:t>Open </a:t>
            </a:r>
            <a:r>
              <a:rPr lang="fa-IR" sz="2500" dirty="0" smtClean="0">
                <a:cs typeface="B Yagut" panose="00000400000000000000" pitchFamily="2" charset="-78"/>
              </a:rPr>
              <a:t> کلیک </a:t>
            </a:r>
            <a:r>
              <a:rPr lang="fa-IR" sz="2500" dirty="0">
                <a:cs typeface="B Yagut" panose="00000400000000000000" pitchFamily="2" charset="-78"/>
              </a:rPr>
              <a:t>کنید</a:t>
            </a:r>
            <a:r>
              <a:rPr lang="fa-IR" sz="2500" dirty="0" smtClean="0">
                <a:cs typeface="B Yagut" panose="00000400000000000000" pitchFamily="2" charset="-78"/>
              </a:rPr>
              <a:t>.</a:t>
            </a:r>
          </a:p>
          <a:p>
            <a:pPr algn="justLow">
              <a:lnSpc>
                <a:spcPct val="100000"/>
              </a:lnSpc>
            </a:pPr>
            <a:r>
              <a:rPr lang="fa-IR" sz="2500" dirty="0">
                <a:cs typeface="B Yagut" panose="00000400000000000000" pitchFamily="2" charset="-78"/>
              </a:rPr>
              <a:t>➋ بر روی </a:t>
            </a:r>
            <a:r>
              <a:rPr lang="en-US" sz="2500" dirty="0">
                <a:cs typeface="B Yagut" panose="00000400000000000000" pitchFamily="2" charset="-78"/>
              </a:rPr>
              <a:t>Browse </a:t>
            </a:r>
            <a:r>
              <a:rPr lang="fa-IR" sz="2500" dirty="0" smtClean="0">
                <a:cs typeface="B Yagut" panose="00000400000000000000" pitchFamily="2" charset="-78"/>
              </a:rPr>
              <a:t> کلیک </a:t>
            </a:r>
            <a:r>
              <a:rPr lang="fa-IR" sz="2500" dirty="0">
                <a:cs typeface="B Yagut" panose="00000400000000000000" pitchFamily="2" charset="-78"/>
              </a:rPr>
              <a:t>کنید</a:t>
            </a:r>
            <a:r>
              <a:rPr lang="fa-IR" sz="2500" dirty="0" smtClean="0">
                <a:cs typeface="B Yagut" panose="00000400000000000000" pitchFamily="2" charset="-78"/>
              </a:rPr>
              <a:t>.</a:t>
            </a:r>
          </a:p>
          <a:p>
            <a:pPr algn="justLow">
              <a:lnSpc>
                <a:spcPct val="100000"/>
              </a:lnSpc>
            </a:pPr>
            <a:r>
              <a:rPr lang="fa-IR" sz="2500" dirty="0">
                <a:cs typeface="B Yagut" panose="00000400000000000000" pitchFamily="2" charset="-78"/>
              </a:rPr>
              <a:t>➌ کادر محاوره ای </a:t>
            </a:r>
            <a:r>
              <a:rPr lang="en-US" sz="2500" dirty="0" smtClean="0">
                <a:cs typeface="B Yagut" panose="00000400000000000000" pitchFamily="2" charset="-78"/>
              </a:rPr>
              <a:t> Open </a:t>
            </a:r>
            <a:r>
              <a:rPr lang="fa-IR" sz="2500" dirty="0">
                <a:cs typeface="B Yagut" panose="00000400000000000000" pitchFamily="2" charset="-78"/>
              </a:rPr>
              <a:t>نمایان می شود. </a:t>
            </a:r>
            <a:r>
              <a:rPr lang="fa-IR" sz="2500" dirty="0" smtClean="0">
                <a:cs typeface="B Yagut" panose="00000400000000000000" pitchFamily="2" charset="-78"/>
              </a:rPr>
              <a:t>ارائه</a:t>
            </a:r>
            <a:r>
              <a:rPr lang="en-US" sz="2500" dirty="0" smtClean="0">
                <a:cs typeface="B Yagut" panose="00000400000000000000" pitchFamily="2" charset="-78"/>
              </a:rPr>
              <a:t>presentation </a:t>
            </a:r>
            <a:r>
              <a:rPr lang="fa-IR" sz="2500" dirty="0" smtClean="0">
                <a:cs typeface="B Yagut" panose="00000400000000000000" pitchFamily="2" charset="-78"/>
              </a:rPr>
              <a:t>  خود </a:t>
            </a:r>
            <a:r>
              <a:rPr lang="fa-IR" sz="2500" dirty="0">
                <a:cs typeface="B Yagut" panose="00000400000000000000" pitchFamily="2" charset="-78"/>
              </a:rPr>
              <a:t>را بیابید، انتخابش کنید و سپس بر روی </a:t>
            </a:r>
            <a:r>
              <a:rPr lang="en-US" sz="2500" dirty="0">
                <a:cs typeface="B Yagut" panose="00000400000000000000" pitchFamily="2" charset="-78"/>
              </a:rPr>
              <a:t>Open </a:t>
            </a:r>
            <a:r>
              <a:rPr lang="fa-IR" sz="2500" dirty="0" smtClean="0">
                <a:cs typeface="B Yagut" panose="00000400000000000000" pitchFamily="2" charset="-78"/>
              </a:rPr>
              <a:t> کلیک </a:t>
            </a:r>
            <a:r>
              <a:rPr lang="fa-IR" sz="2500" dirty="0">
                <a:cs typeface="B Yagut" panose="00000400000000000000" pitchFamily="2" charset="-78"/>
              </a:rPr>
              <a:t>کنید.</a:t>
            </a:r>
          </a:p>
          <a:p>
            <a:pPr algn="just">
              <a:lnSpc>
                <a:spcPct val="100000"/>
              </a:lnSpc>
            </a:pPr>
            <a:endParaRPr lang="fa-IR" sz="2500" dirty="0">
              <a:cs typeface="B Yagut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07" y="1183560"/>
            <a:ext cx="2466812" cy="2760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481" y="2361063"/>
            <a:ext cx="4594313" cy="4163046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1907" y="5914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1"/>
    </mc:Choice>
    <mc:Fallback xmlns="">
      <p:transition spd="slow" advTm="652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064"/>
            <a:ext cx="10515600" cy="858368"/>
          </a:xfrm>
          <a:noFill/>
        </p:spPr>
        <p:txBody>
          <a:bodyPr>
            <a:normAutofit/>
          </a:bodyPr>
          <a:lstStyle/>
          <a:p>
            <a:pPr algn="ctr"/>
            <a:r>
              <a:rPr lang="fa-IR" dirty="0">
                <a:cs typeface="B Yagut" panose="00000400000000000000" pitchFamily="2" charset="-78"/>
              </a:rPr>
              <a:t>نتیجه گیری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5765"/>
            <a:ext cx="10515600" cy="5163086"/>
          </a:xfrm>
        </p:spPr>
        <p:txBody>
          <a:bodyPr>
            <a:normAutofit/>
          </a:bodyPr>
          <a:lstStyle/>
          <a:p>
            <a:pPr marL="0" indent="0" algn="justLow">
              <a:lnSpc>
                <a:spcPct val="160000"/>
              </a:lnSpc>
              <a:buNone/>
            </a:pPr>
            <a:r>
              <a:rPr lang="fa-IR" sz="2500" dirty="0">
                <a:cs typeface="B Yagut" panose="00000400000000000000" pitchFamily="2" charset="-78"/>
              </a:rPr>
              <a:t>برای استفاده از نرم افزار </a:t>
            </a:r>
            <a:r>
              <a:rPr lang="en-US" sz="2500" dirty="0" smtClean="0">
                <a:cs typeface="B Yagut" panose="00000400000000000000" pitchFamily="2" charset="-78"/>
              </a:rPr>
              <a:t>PowerPoint</a:t>
            </a:r>
            <a:r>
              <a:rPr lang="fa-IR" sz="2500" dirty="0" smtClean="0">
                <a:cs typeface="B Yagut" panose="00000400000000000000" pitchFamily="2" charset="-78"/>
              </a:rPr>
              <a:t> لازم </a:t>
            </a:r>
            <a:r>
              <a:rPr lang="fa-IR" sz="2500" dirty="0">
                <a:cs typeface="B Yagut" panose="00000400000000000000" pitchFamily="2" charset="-78"/>
              </a:rPr>
              <a:t>است مفاهیم و کلیات برنامه را بدانیم و با محیط و قسمت های مختلف برنامه آشنایی کامل داشته باشیم . با دانستن مفاهیم اولیه امکان </a:t>
            </a:r>
            <a:r>
              <a:rPr lang="fa-IR" sz="2500" dirty="0" smtClean="0">
                <a:cs typeface="B Yagut" panose="00000400000000000000" pitchFamily="2" charset="-78"/>
              </a:rPr>
              <a:t>ساخت اسلاید را داشته باشیم و در </a:t>
            </a:r>
            <a:r>
              <a:rPr lang="fa-IR" sz="2500" dirty="0">
                <a:cs typeface="B Yagut" panose="00000400000000000000" pitchFamily="2" charset="-78"/>
              </a:rPr>
              <a:t>حالت های </a:t>
            </a:r>
            <a:r>
              <a:rPr lang="fa-IR" sz="2500" dirty="0" smtClean="0">
                <a:cs typeface="B Yagut" panose="00000400000000000000" pitchFamily="2" charset="-78"/>
              </a:rPr>
              <a:t>معمولی، کتاب خوان و مرتب شده اسلاید را </a:t>
            </a:r>
            <a:r>
              <a:rPr lang="fa-IR" sz="2500" dirty="0">
                <a:cs typeface="B Yagut" panose="00000400000000000000" pitchFamily="2" charset="-78"/>
              </a:rPr>
              <a:t>فراخواهیم گرفت و با توانایی فعال یا غیرفعال کردن بخش های مختلف </a:t>
            </a:r>
            <a:r>
              <a:rPr lang="fa-IR" sz="2500" dirty="0" smtClean="0">
                <a:cs typeface="B Yagut" panose="00000400000000000000" pitchFamily="2" charset="-78"/>
              </a:rPr>
              <a:t>برنامه مانند ریبون ها و خط کش ها و خط های راهنما </a:t>
            </a:r>
            <a:r>
              <a:rPr lang="fa-IR" sz="2500" dirty="0">
                <a:cs typeface="B Yagut" panose="00000400000000000000" pitchFamily="2" charset="-78"/>
              </a:rPr>
              <a:t>آشنا خواهیم داشت</a:t>
            </a:r>
            <a:r>
              <a:rPr lang="en-US" sz="2500" dirty="0">
                <a:cs typeface="B Yagut" panose="00000400000000000000" pitchFamily="2" charset="-78"/>
              </a:rPr>
              <a:t> </a:t>
            </a:r>
            <a:r>
              <a:rPr lang="en-US" sz="2500" dirty="0" smtClean="0">
                <a:cs typeface="B Yagut" panose="00000400000000000000" pitchFamily="2" charset="-78"/>
              </a:rPr>
              <a:t>.</a:t>
            </a:r>
            <a:endParaRPr lang="fa-IR" sz="2500" dirty="0">
              <a:cs typeface="B Yagut" panose="00000400000000000000" pitchFamily="2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57340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8820"/>
          </a:xfrm>
        </p:spPr>
        <p:txBody>
          <a:bodyPr/>
          <a:lstStyle/>
          <a:p>
            <a:pPr algn="ctr"/>
            <a:r>
              <a:rPr lang="fa-IR" dirty="0">
                <a:cs typeface="B Yagut" panose="00000400000000000000" pitchFamily="2" charset="-78"/>
              </a:rPr>
              <a:t>مشخصات سند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1800" dirty="0">
                <a:cs typeface="B Yagut" panose="00000400000000000000" pitchFamily="2" charset="-78"/>
              </a:rPr>
              <a:t>مشخصات مدرس</a:t>
            </a:r>
          </a:p>
          <a:p>
            <a:pPr>
              <a:lnSpc>
                <a:spcPct val="150000"/>
              </a:lnSpc>
            </a:pPr>
            <a:r>
              <a:rPr lang="fa-IR" sz="1800" dirty="0">
                <a:cs typeface="B Yagut" panose="00000400000000000000" pitchFamily="2" charset="-78"/>
              </a:rPr>
              <a:t>تصویر پرسنلی مدرس:</a:t>
            </a:r>
          </a:p>
          <a:p>
            <a:endParaRPr lang="fa-IR" dirty="0"/>
          </a:p>
          <a:p>
            <a:endParaRPr lang="fa-IR" dirty="0"/>
          </a:p>
          <a:p>
            <a:pPr>
              <a:lnSpc>
                <a:spcPct val="150000"/>
              </a:lnSpc>
            </a:pPr>
            <a:r>
              <a:rPr lang="fa-IR" sz="1800" dirty="0">
                <a:cs typeface="B Yagut" panose="00000400000000000000" pitchFamily="2" charset="-78"/>
              </a:rPr>
              <a:t>نام ونام خانوادگی </a:t>
            </a:r>
            <a:r>
              <a:rPr lang="fa-IR" sz="1800" dirty="0" smtClean="0">
                <a:cs typeface="B Yagut" panose="00000400000000000000" pitchFamily="2" charset="-78"/>
              </a:rPr>
              <a:t>مدرس: سمانه وهاب زاده</a:t>
            </a:r>
          </a:p>
          <a:p>
            <a:pPr>
              <a:lnSpc>
                <a:spcPct val="150000"/>
              </a:lnSpc>
            </a:pPr>
            <a:r>
              <a:rPr lang="fa-IR" sz="1800" dirty="0" smtClean="0">
                <a:cs typeface="B Yagut" panose="00000400000000000000" pitchFamily="2" charset="-78"/>
              </a:rPr>
              <a:t>مدرک </a:t>
            </a:r>
            <a:r>
              <a:rPr lang="fa-IR" sz="1800" dirty="0">
                <a:cs typeface="B Yagut" panose="00000400000000000000" pitchFamily="2" charset="-78"/>
              </a:rPr>
              <a:t>تحصیلی:کارشناس </a:t>
            </a:r>
            <a:r>
              <a:rPr lang="fa-IR" sz="1800" dirty="0" smtClean="0">
                <a:cs typeface="B Yagut" panose="00000400000000000000" pitchFamily="2" charset="-78"/>
              </a:rPr>
              <a:t>پرستاری</a:t>
            </a:r>
            <a:endParaRPr lang="fa-IR" sz="1800" dirty="0">
              <a:cs typeface="B Yagut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1800" dirty="0">
                <a:cs typeface="B Yagut" panose="00000400000000000000" pitchFamily="2" charset="-78"/>
              </a:rPr>
              <a:t>موقعیت اشتغال سازمانی مدرس</a:t>
            </a:r>
            <a:r>
              <a:rPr lang="fa-IR" sz="1800" dirty="0" smtClean="0">
                <a:cs typeface="B Yagut" panose="00000400000000000000" pitchFamily="2" charset="-78"/>
              </a:rPr>
              <a:t>: مدیر </a:t>
            </a:r>
            <a:r>
              <a:rPr lang="fa-IR" sz="1800" dirty="0">
                <a:cs typeface="B Yagut" panose="00000400000000000000" pitchFamily="2" charset="-78"/>
              </a:rPr>
              <a:t>مرکز آموزش بهورزی شهرستان </a:t>
            </a:r>
            <a:r>
              <a:rPr lang="fa-IR" sz="1800" dirty="0" smtClean="0">
                <a:cs typeface="B Yagut" panose="00000400000000000000" pitchFamily="2" charset="-78"/>
              </a:rPr>
              <a:t>سوادکوه ، دانشگاه علوم پزشکی مازندران</a:t>
            </a:r>
            <a:endParaRPr lang="fa-IR" sz="1800" dirty="0">
              <a:cs typeface="B Yagut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1800" dirty="0">
                <a:cs typeface="B Yagut" panose="00000400000000000000" pitchFamily="2" charset="-78"/>
              </a:rPr>
              <a:t>مشخصات بسته آموزشی</a:t>
            </a:r>
          </a:p>
          <a:p>
            <a:pPr>
              <a:lnSpc>
                <a:spcPct val="150000"/>
              </a:lnSpc>
            </a:pPr>
            <a:r>
              <a:rPr lang="fa-IR" sz="1800" dirty="0">
                <a:cs typeface="B Yagut" panose="00000400000000000000" pitchFamily="2" charset="-78"/>
              </a:rPr>
              <a:t>حیطه درس</a:t>
            </a:r>
            <a:r>
              <a:rPr lang="fa-IR" sz="1800" dirty="0" smtClean="0">
                <a:cs typeface="B Yagut" panose="00000400000000000000" pitchFamily="2" charset="-78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1800" dirty="0" smtClean="0">
                <a:cs typeface="B Yagut" panose="00000400000000000000" pitchFamily="2" charset="-78"/>
              </a:rPr>
              <a:t>کار با کامپیوتر و اینترنت ، آشنایی با نرم افزارهای نظام شبکه</a:t>
            </a:r>
            <a:endParaRPr lang="fa-IR" sz="1800" dirty="0">
              <a:cs typeface="B Yagut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1800" dirty="0">
                <a:cs typeface="B Yagut" panose="00000400000000000000" pitchFamily="2" charset="-78"/>
              </a:rPr>
              <a:t>تاریخ آخرین بازنگری: </a:t>
            </a:r>
            <a:r>
              <a:rPr lang="fa-IR" sz="1800" dirty="0" smtClean="0">
                <a:cs typeface="B Yagut" panose="00000400000000000000" pitchFamily="2" charset="-78"/>
              </a:rPr>
              <a:t>15 اردیبهشت </a:t>
            </a:r>
            <a:r>
              <a:rPr lang="fa-IR" sz="1800" dirty="0">
                <a:cs typeface="B Yagut" panose="00000400000000000000" pitchFamily="2" charset="-78"/>
              </a:rPr>
              <a:t>1399</a:t>
            </a:r>
          </a:p>
          <a:p>
            <a:pPr>
              <a:lnSpc>
                <a:spcPct val="150000"/>
              </a:lnSpc>
            </a:pPr>
            <a:r>
              <a:rPr lang="fa-IR" sz="1800" dirty="0">
                <a:cs typeface="B Yagut" panose="00000400000000000000" pitchFamily="2" charset="-78"/>
              </a:rPr>
              <a:t>نوبت تهیه : 1</a:t>
            </a:r>
          </a:p>
          <a:p>
            <a:pPr>
              <a:lnSpc>
                <a:spcPct val="150000"/>
              </a:lnSpc>
            </a:pPr>
            <a:r>
              <a:rPr lang="fa-IR" sz="1800" dirty="0">
                <a:cs typeface="B Yagut" panose="00000400000000000000" pitchFamily="2" charset="-78"/>
              </a:rPr>
              <a:t>نام </a:t>
            </a:r>
            <a:r>
              <a:rPr lang="fa-IR" sz="1800" dirty="0" smtClean="0">
                <a:cs typeface="B Yagut" panose="00000400000000000000" pitchFamily="2" charset="-78"/>
              </a:rPr>
              <a:t>فایل:</a:t>
            </a:r>
            <a:r>
              <a:rPr lang="en-US" sz="1800" dirty="0">
                <a:cs typeface="B Yagut" panose="00000400000000000000" pitchFamily="2" charset="-78"/>
              </a:rPr>
              <a:t>co-Ashnayi-ba-narmafzar-PowerPoint1-Edi1 </a:t>
            </a:r>
            <a:endParaRPr lang="fa-IR" sz="1800" dirty="0">
              <a:cs typeface="B Yagut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39" y="1706900"/>
            <a:ext cx="1624733" cy="18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672"/>
          </a:xfrm>
          <a:noFill/>
        </p:spPr>
        <p:txBody>
          <a:bodyPr>
            <a:normAutofit/>
          </a:bodyPr>
          <a:lstStyle/>
          <a:p>
            <a:pPr algn="ctr"/>
            <a:r>
              <a:rPr lang="fa-IR" dirty="0">
                <a:cs typeface="B Yagut" panose="00000400000000000000" pitchFamily="2" charset="-78"/>
              </a:rPr>
              <a:t>پرسش و تمرین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a-IR" sz="2500" dirty="0" smtClean="0">
                <a:cs typeface="B Yagut" panose="00000400000000000000" pitchFamily="2" charset="-78"/>
              </a:rPr>
              <a:t>در مورد رابط کاربری </a:t>
            </a:r>
            <a:r>
              <a:rPr lang="en-US" sz="2500" dirty="0" smtClean="0">
                <a:cs typeface="B Yagut" panose="00000400000000000000" pitchFamily="2" charset="-78"/>
              </a:rPr>
              <a:t>interface</a:t>
            </a:r>
            <a:r>
              <a:rPr lang="fa-IR" sz="2500" dirty="0" smtClean="0">
                <a:cs typeface="B Yagut" panose="00000400000000000000" pitchFamily="2" charset="-78"/>
              </a:rPr>
              <a:t> توضیح دهید 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a-IR" sz="2500" dirty="0" smtClean="0">
                <a:cs typeface="B Yagut" panose="00000400000000000000" pitchFamily="2" charset="-78"/>
              </a:rPr>
              <a:t>بخش های مختلف ریبون در پاورپوینت را توضیح دهید 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a-IR" sz="2500" dirty="0" smtClean="0">
                <a:cs typeface="B Yagut" panose="00000400000000000000" pitchFamily="2" charset="-78"/>
              </a:rPr>
              <a:t>خطوط شبکه </a:t>
            </a:r>
            <a:r>
              <a:rPr lang="en-US" sz="2500" dirty="0" smtClean="0">
                <a:cs typeface="B Yagut" panose="00000400000000000000" pitchFamily="2" charset="-78"/>
              </a:rPr>
              <a:t>Gridline</a:t>
            </a:r>
            <a:r>
              <a:rPr lang="fa-IR" sz="2500" dirty="0" smtClean="0">
                <a:cs typeface="B Yagut" panose="00000400000000000000" pitchFamily="2" charset="-78"/>
              </a:rPr>
              <a:t> را فعال کنید </a:t>
            </a:r>
            <a:r>
              <a:rPr lang="en-US" sz="2500" dirty="0" smtClean="0">
                <a:cs typeface="B Yagut" panose="00000400000000000000" pitchFamily="2" charset="-78"/>
              </a:rPr>
              <a:t>.</a:t>
            </a:r>
            <a:endParaRPr lang="fa-IR" sz="2500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99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</p:spPr>
        <p:txBody>
          <a:bodyPr>
            <a:normAutofit/>
          </a:bodyPr>
          <a:lstStyle/>
          <a:p>
            <a:r>
              <a:rPr lang="fa-IR" dirty="0">
                <a:cs typeface="B Yagut" panose="00000400000000000000" pitchFamily="2" charset="-78"/>
              </a:rPr>
              <a:t>فهرست منابع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856"/>
            <a:ext cx="10515600" cy="49921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500" dirty="0"/>
              <a:t> </a:t>
            </a:r>
            <a:r>
              <a:rPr lang="ar-SA" sz="2500" dirty="0">
                <a:cs typeface="B Yagut" panose="00000400000000000000" pitchFamily="2" charset="-78"/>
              </a:rPr>
              <a:t>حیدری ، </a:t>
            </a:r>
            <a:r>
              <a:rPr lang="fa-IR" sz="2500" dirty="0">
                <a:cs typeface="B Yagut" panose="00000400000000000000" pitchFamily="2" charset="-78"/>
              </a:rPr>
              <a:t>س</a:t>
            </a:r>
            <a:r>
              <a:rPr lang="ar-SA" sz="2500" dirty="0">
                <a:cs typeface="B Yagut" panose="00000400000000000000" pitchFamily="2" charset="-78"/>
              </a:rPr>
              <a:t>. کتاب </a:t>
            </a:r>
            <a:r>
              <a:rPr lang="en-US" sz="2500" dirty="0">
                <a:cs typeface="B Yagut" panose="00000400000000000000" pitchFamily="2" charset="-78"/>
              </a:rPr>
              <a:t>ICDL</a:t>
            </a:r>
            <a:r>
              <a:rPr lang="ar-SA" sz="2500" dirty="0">
                <a:cs typeface="B Yagut" panose="00000400000000000000" pitchFamily="2" charset="-78"/>
              </a:rPr>
              <a:t> گواهینامه بین المللی کاربری کامپیوتر سطح یک ، تهران</a:t>
            </a:r>
            <a:r>
              <a:rPr lang="fa-IR" sz="2500" dirty="0">
                <a:cs typeface="B Yagut" panose="00000400000000000000" pitchFamily="2" charset="-78"/>
              </a:rPr>
              <a:t>،</a:t>
            </a:r>
            <a:r>
              <a:rPr lang="ar-SA" sz="2500" dirty="0">
                <a:cs typeface="B Yagut" panose="00000400000000000000" pitchFamily="2" charset="-78"/>
              </a:rPr>
              <a:t> موسسه فرهنگی هنری دیباگران تهران ، </a:t>
            </a:r>
            <a:r>
              <a:rPr lang="fa-IR" sz="2500" dirty="0">
                <a:cs typeface="B Yagut" panose="00000400000000000000" pitchFamily="2" charset="-78"/>
              </a:rPr>
              <a:t>۱۳98</a:t>
            </a:r>
            <a:endParaRPr lang="en-US" sz="2500" dirty="0">
              <a:cs typeface="B Yagut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2500" dirty="0">
                <a:cs typeface="B Yagut" panose="00000400000000000000" pitchFamily="2" charset="-78"/>
              </a:rPr>
              <a:t>موسوی</a:t>
            </a:r>
            <a:r>
              <a:rPr lang="en-US" sz="2500" dirty="0">
                <a:cs typeface="B Yagut" panose="00000400000000000000" pitchFamily="2" charset="-78"/>
              </a:rPr>
              <a:t> ، </a:t>
            </a:r>
            <a:r>
              <a:rPr lang="fa-IR" sz="2500" dirty="0">
                <a:cs typeface="B Yagut" panose="00000400000000000000" pitchFamily="2" charset="-78"/>
              </a:rPr>
              <a:t>ع</a:t>
            </a:r>
            <a:r>
              <a:rPr lang="en-US" sz="2500" dirty="0">
                <a:cs typeface="B Yagut" panose="00000400000000000000" pitchFamily="2" charset="-78"/>
              </a:rPr>
              <a:t>. </a:t>
            </a:r>
            <a:r>
              <a:rPr lang="fa-IR" sz="2500" dirty="0" smtClean="0">
                <a:cs typeface="B Yagut" panose="00000400000000000000" pitchFamily="2" charset="-78"/>
              </a:rPr>
              <a:t> </a:t>
            </a:r>
            <a:r>
              <a:rPr lang="en-US" sz="2500" dirty="0" err="1" smtClean="0">
                <a:cs typeface="B Yagut" panose="00000400000000000000" pitchFamily="2" charset="-78"/>
              </a:rPr>
              <a:t>کتاب</a:t>
            </a:r>
            <a:r>
              <a:rPr lang="en-US" sz="2500" dirty="0" smtClean="0">
                <a:cs typeface="B Yagut" panose="00000400000000000000" pitchFamily="2" charset="-78"/>
              </a:rPr>
              <a:t> </a:t>
            </a:r>
            <a:r>
              <a:rPr lang="en-US" sz="2500" dirty="0">
                <a:cs typeface="B Yagut" panose="00000400000000000000" pitchFamily="2" charset="-78"/>
              </a:rPr>
              <a:t>ICDL</a:t>
            </a:r>
            <a:r>
              <a:rPr lang="ar-SA" sz="2500" dirty="0">
                <a:cs typeface="B Yagut" panose="00000400000000000000" pitchFamily="2" charset="-78"/>
              </a:rPr>
              <a:t>  سطح یک ، تهران </a:t>
            </a:r>
            <a:r>
              <a:rPr lang="fa-IR" sz="2500" dirty="0">
                <a:cs typeface="B Yagut" panose="00000400000000000000" pitchFamily="2" charset="-78"/>
              </a:rPr>
              <a:t>،</a:t>
            </a:r>
            <a:r>
              <a:rPr lang="ar-SA" sz="2500" dirty="0">
                <a:cs typeface="B Yagut" panose="00000400000000000000" pitchFamily="2" charset="-78"/>
              </a:rPr>
              <a:t> انتشارات صفار، </a:t>
            </a:r>
            <a:r>
              <a:rPr lang="fa-IR" sz="2500" dirty="0">
                <a:cs typeface="B Yagut" panose="00000400000000000000" pitchFamily="2" charset="-78"/>
              </a:rPr>
              <a:t>۱۳98</a:t>
            </a:r>
            <a:endParaRPr lang="en-US" sz="2500" dirty="0">
              <a:cs typeface="B Yagut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2500" dirty="0">
                <a:cs typeface="B Yagut" panose="00000400000000000000" pitchFamily="2" charset="-78"/>
              </a:rPr>
              <a:t>سبزعلی گل ، </a:t>
            </a:r>
            <a:r>
              <a:rPr lang="fa-IR" sz="2500" dirty="0">
                <a:cs typeface="B Yagut" panose="00000400000000000000" pitchFamily="2" charset="-78"/>
              </a:rPr>
              <a:t>م</a:t>
            </a:r>
            <a:r>
              <a:rPr lang="ar-SA" sz="2500" dirty="0">
                <a:cs typeface="B Yagut" panose="00000400000000000000" pitchFamily="2" charset="-78"/>
              </a:rPr>
              <a:t> . کتاب </a:t>
            </a:r>
            <a:r>
              <a:rPr lang="en-US" sz="2500" dirty="0">
                <a:cs typeface="B Yagut" panose="00000400000000000000" pitchFamily="2" charset="-78"/>
              </a:rPr>
              <a:t>ICDL</a:t>
            </a:r>
            <a:r>
              <a:rPr lang="ar-SA" sz="2500" dirty="0">
                <a:cs typeface="B Yagut" panose="00000400000000000000" pitchFamily="2" charset="-78"/>
              </a:rPr>
              <a:t>  سطح دو ، تهران </a:t>
            </a:r>
            <a:r>
              <a:rPr lang="fa-IR" sz="2500" dirty="0">
                <a:cs typeface="B Yagut" panose="00000400000000000000" pitchFamily="2" charset="-78"/>
              </a:rPr>
              <a:t>،</a:t>
            </a:r>
            <a:r>
              <a:rPr lang="ar-SA" sz="2500" dirty="0">
                <a:cs typeface="B Yagut" panose="00000400000000000000" pitchFamily="2" charset="-78"/>
              </a:rPr>
              <a:t> انتشارات صفار، </a:t>
            </a:r>
            <a:r>
              <a:rPr lang="fa-IR" sz="2500" dirty="0">
                <a:cs typeface="B Yagut" panose="00000400000000000000" pitchFamily="2" charset="-78"/>
              </a:rPr>
              <a:t>۱۳98</a:t>
            </a:r>
            <a:endParaRPr lang="en-US" sz="2500" dirty="0">
              <a:cs typeface="B Yagut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500" dirty="0">
                <a:cs typeface="B Yagut" panose="00000400000000000000" pitchFamily="2" charset="-78"/>
              </a:rPr>
              <a:t>وب سایت خوش آموز </a:t>
            </a:r>
            <a:r>
              <a:rPr lang="en-US" sz="2500" dirty="0"/>
              <a:t>www.khoshamoz.ir</a:t>
            </a:r>
            <a:endParaRPr lang="fa-IR" sz="2500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38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958848" cy="52625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لطفا نظرات و پیشنهادات خود پیرامون این بسته آموزشی را به آدرس زیر ارسال نمایید.</a:t>
            </a:r>
          </a:p>
          <a:p>
            <a:pPr marL="0" indent="0">
              <a:lnSpc>
                <a:spcPct val="150000"/>
              </a:lnSpc>
              <a:buNone/>
            </a:pPr>
            <a:endParaRPr lang="fa-IR" dirty="0">
              <a:cs typeface="B Yagut" panose="00000400000000000000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a-IR" dirty="0">
                <a:cs typeface="B Yagut" panose="00000400000000000000" pitchFamily="2" charset="-78"/>
              </a:rPr>
              <a:t>دانشگاه علوم پزشکی و خدمات بهداشتی درمانی استان مازندران ، معاونت بهداشتی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>
                <a:cs typeface="B Yagut" panose="00000400000000000000" pitchFamily="2" charset="-78"/>
              </a:rPr>
              <a:t>یا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>
                <a:cs typeface="B Yagut" panose="00000400000000000000" pitchFamily="2" charset="-78"/>
              </a:rPr>
              <a:t>پست الکترونیک </a:t>
            </a:r>
            <a:r>
              <a:rPr lang="en-US" dirty="0">
                <a:cs typeface="B Yagut" panose="00000400000000000000" pitchFamily="2" charset="-78"/>
              </a:rPr>
              <a:t>shbsav@gmail.com</a:t>
            </a:r>
            <a:endParaRPr lang="fa-IR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81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170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cs typeface="B Yagut" panose="00000400000000000000" pitchFamily="2" charset="-78"/>
              </a:rPr>
              <a:t>اهداف آموزشی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1792390"/>
            <a:ext cx="11456895" cy="4406704"/>
          </a:xfrm>
        </p:spPr>
        <p:txBody>
          <a:bodyPr>
            <a:noAutofit/>
          </a:bodyPr>
          <a:lstStyle/>
          <a:p>
            <a:pPr lvl="1"/>
            <a:r>
              <a:rPr lang="fa-IR" sz="2500" dirty="0" smtClean="0">
                <a:cs typeface="B Yagut" panose="00000400000000000000" pitchFamily="2" charset="-78"/>
              </a:rPr>
              <a:t>رابط </a:t>
            </a:r>
            <a:r>
              <a:rPr lang="fa-IR" sz="2500" dirty="0">
                <a:cs typeface="B Yagut" panose="00000400000000000000" pitchFamily="2" charset="-78"/>
              </a:rPr>
              <a:t>کاربری </a:t>
            </a:r>
            <a:r>
              <a:rPr lang="en-US" sz="2500" dirty="0">
                <a:cs typeface="B Yagut" panose="00000400000000000000" pitchFamily="2" charset="-78"/>
              </a:rPr>
              <a:t>Interface</a:t>
            </a:r>
            <a:r>
              <a:rPr lang="fa-IR" sz="2500" dirty="0">
                <a:cs typeface="B Yagut" panose="00000400000000000000" pitchFamily="2" charset="-78"/>
              </a:rPr>
              <a:t> پاورپوینت </a:t>
            </a:r>
            <a:r>
              <a:rPr lang="fa-IR" sz="2500" dirty="0" smtClean="0">
                <a:cs typeface="B Yagut" panose="00000400000000000000" pitchFamily="2" charset="-78"/>
              </a:rPr>
              <a:t>2016 را بشناسد.</a:t>
            </a:r>
            <a:endParaRPr lang="fa-IR" sz="2500" dirty="0">
              <a:cs typeface="B Yagut" panose="00000400000000000000" pitchFamily="2" charset="-78"/>
            </a:endParaRPr>
          </a:p>
          <a:p>
            <a:pPr lvl="1"/>
            <a:r>
              <a:rPr lang="fa-IR" sz="2500" dirty="0">
                <a:cs typeface="B Yagut" panose="00000400000000000000" pitchFamily="2" charset="-78"/>
              </a:rPr>
              <a:t>کار با محیط پاورپوینت </a:t>
            </a:r>
            <a:r>
              <a:rPr lang="fa-IR" sz="2500" dirty="0" smtClean="0">
                <a:cs typeface="B Yagut" panose="00000400000000000000" pitchFamily="2" charset="-78"/>
              </a:rPr>
              <a:t>2016 را فرا گیرد .</a:t>
            </a:r>
            <a:endParaRPr lang="fa-IR" sz="2500" dirty="0">
              <a:cs typeface="B Yagut" panose="00000400000000000000" pitchFamily="2" charset="-78"/>
            </a:endParaRPr>
          </a:p>
          <a:p>
            <a:pPr lvl="1"/>
            <a:r>
              <a:rPr lang="fa-IR" sz="2500" dirty="0" smtClean="0">
                <a:cs typeface="B Yagut" panose="00000400000000000000" pitchFamily="2" charset="-78"/>
              </a:rPr>
              <a:t>انواع </a:t>
            </a:r>
            <a:r>
              <a:rPr lang="fa-IR" sz="2500" dirty="0">
                <a:cs typeface="B Yagut" panose="00000400000000000000" pitchFamily="2" charset="-78"/>
              </a:rPr>
              <a:t>منو </a:t>
            </a:r>
            <a:r>
              <a:rPr lang="fa-IR" sz="2500" dirty="0" smtClean="0">
                <a:cs typeface="B Yagut" panose="00000400000000000000" pitchFamily="2" charset="-78"/>
              </a:rPr>
              <a:t>ها در پاورپوینت را بشناسد.</a:t>
            </a:r>
            <a:endParaRPr lang="fa-IR" sz="2500" dirty="0">
              <a:cs typeface="B Yagut" panose="00000400000000000000" pitchFamily="2" charset="-78"/>
            </a:endParaRPr>
          </a:p>
          <a:p>
            <a:pPr lvl="1"/>
            <a:r>
              <a:rPr lang="fa-IR" sz="2500" dirty="0" smtClean="0">
                <a:cs typeface="B Yagut" panose="00000400000000000000" pitchFamily="2" charset="-78"/>
              </a:rPr>
              <a:t>شیوه ی نمایش </a:t>
            </a:r>
            <a:r>
              <a:rPr lang="fa-IR" sz="2500" dirty="0">
                <a:cs typeface="B Yagut" panose="00000400000000000000" pitchFamily="2" charset="-78"/>
              </a:rPr>
              <a:t>دادن و مخفی کردن </a:t>
            </a:r>
            <a:r>
              <a:rPr lang="fa-IR" sz="2500" dirty="0" smtClean="0">
                <a:cs typeface="B Yagut" panose="00000400000000000000" pitchFamily="2" charset="-78"/>
              </a:rPr>
              <a:t>ریبون را فرا گیرد و به درستی انجام دهد .</a:t>
            </a:r>
            <a:endParaRPr lang="fa-IR" sz="2500" dirty="0">
              <a:cs typeface="B Yagut" panose="00000400000000000000" pitchFamily="2" charset="-78"/>
            </a:endParaRPr>
          </a:p>
          <a:p>
            <a:pPr lvl="1"/>
            <a:r>
              <a:rPr lang="fa-IR" sz="2500" dirty="0" smtClean="0">
                <a:cs typeface="B Yagut" panose="00000400000000000000" pitchFamily="2" charset="-78"/>
              </a:rPr>
              <a:t>با فعال کردن و غیرفعال کردن خط </a:t>
            </a:r>
            <a:r>
              <a:rPr lang="fa-IR" sz="2500" dirty="0">
                <a:cs typeface="B Yagut" panose="00000400000000000000" pitchFamily="2" charset="-78"/>
              </a:rPr>
              <a:t>کش ، راهنما ها ، خطوط </a:t>
            </a:r>
            <a:r>
              <a:rPr lang="fa-IR" sz="2500" dirty="0" smtClean="0">
                <a:cs typeface="B Yagut" panose="00000400000000000000" pitchFamily="2" charset="-78"/>
              </a:rPr>
              <a:t>شبکه آشنا شود و به درستی اجرا کند</a:t>
            </a:r>
            <a:r>
              <a:rPr lang="en-US" sz="2500" dirty="0" smtClean="0">
                <a:cs typeface="B Yagut" panose="00000400000000000000" pitchFamily="2" charset="-78"/>
              </a:rPr>
              <a:t>.</a:t>
            </a:r>
            <a:endParaRPr lang="fa-IR" sz="2500" dirty="0">
              <a:cs typeface="B Yagut" panose="00000400000000000000" pitchFamily="2" charset="-78"/>
            </a:endParaRPr>
          </a:p>
          <a:p>
            <a:pPr lvl="1"/>
            <a:r>
              <a:rPr lang="fa-IR" sz="2500" dirty="0" smtClean="0">
                <a:cs typeface="B Yagut" panose="00000400000000000000" pitchFamily="2" charset="-78"/>
              </a:rPr>
              <a:t>انواع حالت </a:t>
            </a:r>
            <a:r>
              <a:rPr lang="fa-IR" sz="2500" dirty="0">
                <a:cs typeface="B Yagut" panose="00000400000000000000" pitchFamily="2" charset="-78"/>
              </a:rPr>
              <a:t>های نمایشی مختلف </a:t>
            </a:r>
            <a:r>
              <a:rPr lang="fa-IR" sz="2500" dirty="0" smtClean="0">
                <a:cs typeface="B Yagut" panose="00000400000000000000" pitchFamily="2" charset="-78"/>
              </a:rPr>
              <a:t>پاورپوینت را فرا گیرد و به درستی اجرا نماید .</a:t>
            </a:r>
            <a:endParaRPr lang="fa-IR" sz="2500" dirty="0">
              <a:cs typeface="B Yagut" panose="00000400000000000000" pitchFamily="2" charset="-78"/>
            </a:endParaRPr>
          </a:p>
          <a:p>
            <a:pPr lvl="1"/>
            <a:r>
              <a:rPr lang="fa-IR" sz="2500" dirty="0" smtClean="0">
                <a:cs typeface="B Yagut" panose="00000400000000000000" pitchFamily="2" charset="-78"/>
              </a:rPr>
              <a:t>روش بزرگنمایی </a:t>
            </a:r>
            <a:r>
              <a:rPr lang="fa-IR" sz="2500" dirty="0">
                <a:cs typeface="B Yagut" panose="00000400000000000000" pitchFamily="2" charset="-78"/>
              </a:rPr>
              <a:t>و کوچک </a:t>
            </a:r>
            <a:r>
              <a:rPr lang="fa-IR" sz="2500" dirty="0" smtClean="0">
                <a:cs typeface="B Yagut" panose="00000400000000000000" pitchFamily="2" charset="-78"/>
              </a:rPr>
              <a:t>نمایی در اسلاید را فرا گیرد و به درستی اجرا نماید .</a:t>
            </a:r>
            <a:endParaRPr lang="fa-IR" sz="2500" dirty="0">
              <a:cs typeface="B Yagut" panose="00000400000000000000" pitchFamily="2" charset="-78"/>
            </a:endParaRPr>
          </a:p>
          <a:p>
            <a:pPr lvl="1"/>
            <a:r>
              <a:rPr lang="fa-IR" sz="2500" dirty="0">
                <a:cs typeface="B Yagut" panose="00000400000000000000" pitchFamily="2" charset="-78"/>
              </a:rPr>
              <a:t>روش ایجاد یک ارائه </a:t>
            </a:r>
            <a:r>
              <a:rPr lang="fa-IR" sz="2500" dirty="0" smtClean="0">
                <a:cs typeface="B Yagut" panose="00000400000000000000" pitchFamily="2" charset="-78"/>
              </a:rPr>
              <a:t>جدید را فرا گیرد و به درستی انجام دهد .</a:t>
            </a:r>
            <a:endParaRPr lang="fa-IR" sz="2500" dirty="0">
              <a:cs typeface="B Yagut" panose="00000400000000000000" pitchFamily="2" charset="-78"/>
            </a:endParaRPr>
          </a:p>
          <a:p>
            <a:pPr lvl="1"/>
            <a:r>
              <a:rPr lang="fa-IR" sz="2500" dirty="0">
                <a:cs typeface="B Yagut" panose="00000400000000000000" pitchFamily="2" charset="-78"/>
              </a:rPr>
              <a:t>روش باز کردن یک ارائه </a:t>
            </a:r>
            <a:r>
              <a:rPr lang="fa-IR" sz="2500" dirty="0" smtClean="0">
                <a:cs typeface="B Yagut" panose="00000400000000000000" pitchFamily="2" charset="-78"/>
              </a:rPr>
              <a:t>موجود را فرا گیرد و به درستی اجرا کند</a:t>
            </a:r>
            <a:r>
              <a:rPr lang="en-US" sz="2500" dirty="0" smtClean="0">
                <a:cs typeface="B Yagut" panose="00000400000000000000" pitchFamily="2" charset="-78"/>
              </a:rPr>
              <a:t>.</a:t>
            </a:r>
            <a:r>
              <a:rPr lang="fa-IR" sz="2500" dirty="0" smtClean="0">
                <a:cs typeface="B Yagut" panose="00000400000000000000" pitchFamily="2" charset="-78"/>
              </a:rPr>
              <a:t> </a:t>
            </a:r>
            <a:endParaRPr lang="en-US" sz="2500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6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36" y="365125"/>
            <a:ext cx="10515600" cy="897005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cs typeface="B Yagut" panose="00000400000000000000" pitchFamily="2" charset="-78"/>
              </a:rPr>
              <a:t>فهرست عناوین آموزشی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62130"/>
            <a:ext cx="10515600" cy="4647351"/>
          </a:xfrm>
        </p:spPr>
        <p:txBody>
          <a:bodyPr>
            <a:normAutofit/>
          </a:bodyPr>
          <a:lstStyle/>
          <a:p>
            <a:pPr algn="justLow"/>
            <a:r>
              <a:rPr lang="fa-IR" sz="2500" dirty="0" smtClean="0">
                <a:cs typeface="B Yagut" panose="00000400000000000000" pitchFamily="2" charset="-78"/>
              </a:rPr>
              <a:t>آشنایی با مفاهیم و محیط نرم افزار </a:t>
            </a:r>
            <a:r>
              <a:rPr lang="en-US" sz="2500" dirty="0" smtClean="0">
                <a:cs typeface="B Yagut" panose="00000400000000000000" pitchFamily="2" charset="-78"/>
              </a:rPr>
              <a:t>PowerPoint</a:t>
            </a:r>
          </a:p>
          <a:p>
            <a:pPr lvl="1" algn="justLow"/>
            <a:r>
              <a:rPr lang="fa-IR" sz="2500" dirty="0" smtClean="0">
                <a:cs typeface="B Yagut" panose="00000400000000000000" pitchFamily="2" charset="-78"/>
              </a:rPr>
              <a:t>رابط کاربری </a:t>
            </a:r>
            <a:r>
              <a:rPr lang="en-US" sz="2500" dirty="0" smtClean="0">
                <a:cs typeface="B Yagut" panose="00000400000000000000" pitchFamily="2" charset="-78"/>
              </a:rPr>
              <a:t>Interface</a:t>
            </a:r>
            <a:r>
              <a:rPr lang="fa-IR" sz="2500" dirty="0" smtClean="0">
                <a:cs typeface="B Yagut" panose="00000400000000000000" pitchFamily="2" charset="-78"/>
              </a:rPr>
              <a:t> پاورپوینت 2016</a:t>
            </a:r>
          </a:p>
          <a:p>
            <a:pPr lvl="1" algn="justLow"/>
            <a:r>
              <a:rPr lang="fa-IR" sz="2500" dirty="0" smtClean="0">
                <a:cs typeface="B Yagut" panose="00000400000000000000" pitchFamily="2" charset="-78"/>
              </a:rPr>
              <a:t>کار با محیط پاورپوینت 2016</a:t>
            </a:r>
          </a:p>
          <a:p>
            <a:pPr lvl="1" algn="justLow"/>
            <a:r>
              <a:rPr lang="fa-IR" sz="2500" dirty="0" smtClean="0">
                <a:cs typeface="B Yagut" panose="00000400000000000000" pitchFamily="2" charset="-78"/>
              </a:rPr>
              <a:t>معرفی منو ها</a:t>
            </a:r>
          </a:p>
          <a:p>
            <a:pPr lvl="1" algn="justLow"/>
            <a:r>
              <a:rPr lang="fa-IR" sz="2500" dirty="0" smtClean="0">
                <a:cs typeface="B Yagut" panose="00000400000000000000" pitchFamily="2" charset="-78"/>
              </a:rPr>
              <a:t>نمایش دادن و مخفی کردن ریبون</a:t>
            </a:r>
          </a:p>
          <a:p>
            <a:pPr lvl="1" algn="justLow"/>
            <a:r>
              <a:rPr lang="fa-IR" sz="2500" dirty="0" smtClean="0">
                <a:cs typeface="B Yagut" panose="00000400000000000000" pitchFamily="2" charset="-78"/>
              </a:rPr>
              <a:t>خط کش ، راهنما ها ، خطوط شبکه</a:t>
            </a:r>
          </a:p>
          <a:p>
            <a:pPr lvl="1" algn="justLow"/>
            <a:r>
              <a:rPr lang="fa-IR" sz="2500" dirty="0" smtClean="0">
                <a:cs typeface="B Yagut" panose="00000400000000000000" pitchFamily="2" charset="-78"/>
              </a:rPr>
              <a:t>تغییر حالت بین حالت های نمایشی مختلف پاورپوینت</a:t>
            </a:r>
          </a:p>
          <a:p>
            <a:pPr lvl="1" algn="justLow"/>
            <a:r>
              <a:rPr lang="fa-IR" sz="2500" dirty="0" smtClean="0">
                <a:cs typeface="B Yagut" panose="00000400000000000000" pitchFamily="2" charset="-78"/>
              </a:rPr>
              <a:t>بزرگنمایی و کوچک نمایی</a:t>
            </a:r>
          </a:p>
          <a:p>
            <a:pPr lvl="1" algn="justLow"/>
            <a:r>
              <a:rPr lang="fa-IR" sz="2500" dirty="0" smtClean="0">
                <a:cs typeface="B Yagut" panose="00000400000000000000" pitchFamily="2" charset="-78"/>
              </a:rPr>
              <a:t>روش ایجاد یک ارائه جدید</a:t>
            </a:r>
          </a:p>
          <a:p>
            <a:pPr lvl="1" algn="justLow"/>
            <a:r>
              <a:rPr lang="fa-IR" sz="2500" dirty="0" smtClean="0">
                <a:cs typeface="B Yagut" panose="00000400000000000000" pitchFamily="2" charset="-78"/>
              </a:rPr>
              <a:t>روش باز کردن یک ارائه موجود</a:t>
            </a:r>
            <a:endParaRPr lang="en-US" sz="2500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47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6704" y="348336"/>
            <a:ext cx="9144000" cy="835224"/>
          </a:xfrm>
          <a:noFill/>
        </p:spPr>
        <p:txBody>
          <a:bodyPr>
            <a:normAutofit/>
          </a:bodyPr>
          <a:lstStyle/>
          <a:p>
            <a:r>
              <a:rPr lang="fa-IR" sz="4400" dirty="0" smtClean="0">
                <a:cs typeface="B Yagut" panose="00000400000000000000" pitchFamily="2" charset="-78"/>
              </a:rPr>
              <a:t>مقدمه</a:t>
            </a:r>
            <a:endParaRPr lang="fa-IR" sz="4400" dirty="0">
              <a:cs typeface="B Yagut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615" y="1183559"/>
            <a:ext cx="11286698" cy="5394661"/>
          </a:xfrm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fa-IR" sz="2500" dirty="0" smtClean="0">
                <a:cs typeface="B Yagut" panose="00000400000000000000" pitchFamily="2" charset="-78"/>
              </a:rPr>
              <a:t>پاور </a:t>
            </a:r>
            <a:r>
              <a:rPr lang="fa-IR" sz="2500" dirty="0">
                <a:cs typeface="B Yagut" panose="00000400000000000000" pitchFamily="2" charset="-78"/>
              </a:rPr>
              <a:t>پوینت (</a:t>
            </a:r>
            <a:r>
              <a:rPr lang="en-US" sz="2500" dirty="0">
                <a:cs typeface="B Yagut" panose="00000400000000000000" pitchFamily="2" charset="-78"/>
              </a:rPr>
              <a:t>POWER POINT) </a:t>
            </a:r>
            <a:r>
              <a:rPr lang="fa-IR" sz="2500" dirty="0" smtClean="0">
                <a:cs typeface="B Yagut" panose="00000400000000000000" pitchFamily="2" charset="-78"/>
              </a:rPr>
              <a:t> ) یک </a:t>
            </a:r>
            <a:r>
              <a:rPr lang="fa-IR" sz="2500" dirty="0">
                <a:cs typeface="B Yagut" panose="00000400000000000000" pitchFamily="2" charset="-78"/>
              </a:rPr>
              <a:t>برنامه کامپیوتری و یکی از نرم افزارهای مایکروسافت آفیس است و از آن  در تهیه  و نشان دادن اسلاید در مانیتور و یا پرده نمایش استفاده می شود. پاور پوینت برای اولین بار در سال 1987 توسط شرکت "فورتات" و سانی ویل کالیفرنیا با نام </a:t>
            </a:r>
            <a:r>
              <a:rPr lang="en-US" sz="2500" dirty="0">
                <a:cs typeface="B Yagut" panose="00000400000000000000" pitchFamily="2" charset="-78"/>
              </a:rPr>
              <a:t>Presenter </a:t>
            </a:r>
            <a:r>
              <a:rPr lang="fa-IR" sz="2500" dirty="0" smtClean="0">
                <a:cs typeface="B Yagut" panose="00000400000000000000" pitchFamily="2" charset="-78"/>
              </a:rPr>
              <a:t> جهت </a:t>
            </a:r>
            <a:r>
              <a:rPr lang="fa-IR" sz="2500" dirty="0">
                <a:cs typeface="B Yagut" panose="00000400000000000000" pitchFamily="2" charset="-78"/>
              </a:rPr>
              <a:t>ویندوز دو طراحی شد. قسمت </a:t>
            </a:r>
            <a:r>
              <a:rPr lang="en-US" sz="2500" dirty="0">
                <a:cs typeface="B Yagut" panose="00000400000000000000" pitchFamily="2" charset="-78"/>
              </a:rPr>
              <a:t>PowerPoint </a:t>
            </a:r>
            <a:r>
              <a:rPr lang="en-US" sz="2500" dirty="0" smtClean="0">
                <a:cs typeface="B Yagut" panose="00000400000000000000" pitchFamily="2" charset="-78"/>
              </a:rPr>
              <a:t>Central</a:t>
            </a:r>
            <a:r>
              <a:rPr lang="fa-IR" sz="2500" dirty="0" smtClean="0">
                <a:cs typeface="B Yagut" panose="00000400000000000000" pitchFamily="2" charset="-78"/>
              </a:rPr>
              <a:t> وظیفه </a:t>
            </a:r>
            <a:r>
              <a:rPr lang="fa-IR" sz="2500" dirty="0">
                <a:cs typeface="B Yagut" panose="00000400000000000000" pitchFamily="2" charset="-78"/>
              </a:rPr>
              <a:t>ارتباط مستقیم کامپیوتر با ایستگاه های اینترنت را بر عهده دارد و سبب می گردد کاربر پس از تماس با اینترنت به مجموعه منابع از عکس، صدا و ویدویوهای مختلف هدایت شود.</a:t>
            </a:r>
          </a:p>
          <a:p>
            <a:pPr algn="justLow">
              <a:lnSpc>
                <a:spcPct val="150000"/>
              </a:lnSpc>
            </a:pPr>
            <a:r>
              <a:rPr lang="fa-IR" sz="2500" dirty="0">
                <a:cs typeface="B Yagut" panose="00000400000000000000" pitchFamily="2" charset="-78"/>
              </a:rPr>
              <a:t>مایکروسافت پاورپوینت محبوب ترین نرم افزارهای ارائه شده در بازار می باشد. ویژگی های جدید پاورپوینت، طراحی و ارائه مطالب و صداگذاری را آسان تر می کند، علاوه بر آن می توانیم به عنوان یک ابزار کمکی </a:t>
            </a:r>
            <a:r>
              <a:rPr lang="fa-IR" sz="2500" dirty="0" smtClean="0">
                <a:cs typeface="B Yagut" panose="00000400000000000000" pitchFamily="2" charset="-78"/>
              </a:rPr>
              <a:t>برای سخنرانی </a:t>
            </a:r>
            <a:r>
              <a:rPr lang="fa-IR" sz="2500" dirty="0">
                <a:cs typeface="B Yagut" panose="00000400000000000000" pitchFamily="2" charset="-78"/>
              </a:rPr>
              <a:t>اثر </a:t>
            </a:r>
            <a:r>
              <a:rPr lang="fa-IR" sz="2500" dirty="0" smtClean="0">
                <a:cs typeface="B Yagut" panose="00000400000000000000" pitchFamily="2" charset="-78"/>
              </a:rPr>
              <a:t>بخش </a:t>
            </a:r>
            <a:r>
              <a:rPr lang="fa-IR" sz="2500" dirty="0">
                <a:cs typeface="B Yagut" panose="00000400000000000000" pitchFamily="2" charset="-78"/>
              </a:rPr>
              <a:t>و جذاب </a:t>
            </a:r>
            <a:r>
              <a:rPr lang="fa-IR" sz="2500" dirty="0" smtClean="0">
                <a:cs typeface="B Yagut" panose="00000400000000000000" pitchFamily="2" charset="-78"/>
              </a:rPr>
              <a:t>استفاده </a:t>
            </a:r>
            <a:r>
              <a:rPr lang="fa-IR" sz="2500" dirty="0">
                <a:cs typeface="B Yagut" panose="00000400000000000000" pitchFamily="2" charset="-78"/>
              </a:rPr>
              <a:t>کنیم.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615" y="59686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3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1"/>
    </mc:Choice>
    <mc:Fallback xmlns="">
      <p:transition spd="slow" advTm="652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5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6704" y="348336"/>
            <a:ext cx="9144000" cy="835224"/>
          </a:xfrm>
          <a:noFill/>
        </p:spPr>
        <p:txBody>
          <a:bodyPr>
            <a:normAutofit/>
          </a:bodyPr>
          <a:lstStyle/>
          <a:p>
            <a:r>
              <a:rPr lang="fa-IR" sz="4400" dirty="0" smtClean="0">
                <a:cs typeface="B Yagut" panose="00000400000000000000" pitchFamily="2" charset="-78"/>
              </a:rPr>
              <a:t>مقدمه</a:t>
            </a:r>
            <a:endParaRPr lang="fa-IR" sz="4400" dirty="0">
              <a:cs typeface="B Yagut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223" y="1358370"/>
            <a:ext cx="10917807" cy="3859089"/>
          </a:xfrm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fa-IR" sz="2500" dirty="0" smtClean="0">
                <a:cs typeface="B Yagut" panose="00000400000000000000" pitchFamily="2" charset="-78"/>
              </a:rPr>
              <a:t>محـیط </a:t>
            </a:r>
            <a:r>
              <a:rPr lang="fa-IR" sz="2500" dirty="0">
                <a:cs typeface="B Yagut" panose="00000400000000000000" pitchFamily="2" charset="-78"/>
              </a:rPr>
              <a:t>کار نرم افزار پاورپوینت از نظر </a:t>
            </a:r>
            <a:r>
              <a:rPr lang="fa-IR" sz="2500" dirty="0" smtClean="0">
                <a:cs typeface="B Yagut" panose="00000400000000000000" pitchFamily="2" charset="-78"/>
              </a:rPr>
              <a:t>ظاهـری </a:t>
            </a:r>
            <a:r>
              <a:rPr lang="fa-IR" sz="2500" dirty="0">
                <a:cs typeface="B Yagut" panose="00000400000000000000" pitchFamily="2" charset="-78"/>
              </a:rPr>
              <a:t>شباهت بسیاری با </a:t>
            </a:r>
            <a:r>
              <a:rPr lang="fa-IR" sz="2500" dirty="0" smtClean="0">
                <a:cs typeface="B Yagut" panose="00000400000000000000" pitchFamily="2" charset="-78"/>
              </a:rPr>
              <a:t>بقـیه </a:t>
            </a:r>
            <a:r>
              <a:rPr lang="fa-IR" sz="2500" dirty="0">
                <a:cs typeface="B Yagut" panose="00000400000000000000" pitchFamily="2" charset="-78"/>
              </a:rPr>
              <a:t>نرم </a:t>
            </a:r>
            <a:r>
              <a:rPr lang="fa-IR" sz="2500" dirty="0" smtClean="0">
                <a:cs typeface="B Yagut" panose="00000400000000000000" pitchFamily="2" charset="-78"/>
              </a:rPr>
              <a:t>افــزار </a:t>
            </a:r>
            <a:r>
              <a:rPr lang="fa-IR" sz="2500" dirty="0">
                <a:cs typeface="B Yagut" panose="00000400000000000000" pitchFamily="2" charset="-78"/>
              </a:rPr>
              <a:t>موجود در </a:t>
            </a:r>
            <a:r>
              <a:rPr lang="fa-IR" sz="2500" dirty="0" smtClean="0">
                <a:cs typeface="B Yagut" panose="00000400000000000000" pitchFamily="2" charset="-78"/>
              </a:rPr>
              <a:t>بــسته </a:t>
            </a:r>
            <a:r>
              <a:rPr lang="fa-IR" sz="2500" dirty="0">
                <a:cs typeface="B Yagut" panose="00000400000000000000" pitchFamily="2" charset="-78"/>
              </a:rPr>
              <a:t>نرم </a:t>
            </a:r>
            <a:r>
              <a:rPr lang="fa-IR" sz="2500" dirty="0" smtClean="0">
                <a:cs typeface="B Yagut" panose="00000400000000000000" pitchFamily="2" charset="-78"/>
              </a:rPr>
              <a:t>افزاری</a:t>
            </a:r>
            <a:r>
              <a:rPr lang="en-US" sz="2500" dirty="0" smtClean="0">
                <a:cs typeface="B Yagut" panose="00000400000000000000" pitchFamily="2" charset="-78"/>
              </a:rPr>
              <a:t> office </a:t>
            </a:r>
            <a:r>
              <a:rPr lang="fa-IR" sz="2500" dirty="0" smtClean="0">
                <a:cs typeface="B Yagut" panose="00000400000000000000" pitchFamily="2" charset="-78"/>
              </a:rPr>
              <a:t>دارد</a:t>
            </a:r>
            <a:r>
              <a:rPr lang="fa-IR" sz="2500" dirty="0">
                <a:cs typeface="B Yagut" panose="00000400000000000000" pitchFamily="2" charset="-78"/>
              </a:rPr>
              <a:t>. محیط نرم </a:t>
            </a:r>
            <a:r>
              <a:rPr lang="fa-IR" sz="2500" dirty="0" smtClean="0">
                <a:cs typeface="B Yagut" panose="00000400000000000000" pitchFamily="2" charset="-78"/>
              </a:rPr>
              <a:t>افزار</a:t>
            </a:r>
            <a:r>
              <a:rPr lang="en-US" sz="2500" dirty="0" smtClean="0">
                <a:cs typeface="B Yagut" panose="00000400000000000000" pitchFamily="2" charset="-78"/>
              </a:rPr>
              <a:t>power point </a:t>
            </a:r>
            <a:r>
              <a:rPr lang="fa-IR" sz="2500" dirty="0" smtClean="0">
                <a:cs typeface="B Yagut" panose="00000400000000000000" pitchFamily="2" charset="-78"/>
              </a:rPr>
              <a:t> شبیه به </a:t>
            </a:r>
            <a:r>
              <a:rPr lang="en-US" sz="2500" dirty="0" smtClean="0">
                <a:cs typeface="B Yagut" panose="00000400000000000000" pitchFamily="2" charset="-78"/>
              </a:rPr>
              <a:t> Excel, word</a:t>
            </a:r>
            <a:r>
              <a:rPr lang="fa-IR" sz="2500" dirty="0" smtClean="0">
                <a:cs typeface="B Yagut" panose="00000400000000000000" pitchFamily="2" charset="-78"/>
              </a:rPr>
              <a:t>است </a:t>
            </a:r>
            <a:r>
              <a:rPr lang="fa-IR" sz="2500" dirty="0">
                <a:cs typeface="B Yagut" panose="00000400000000000000" pitchFamily="2" charset="-78"/>
              </a:rPr>
              <a:t>. جذاب ترین روش های آموزشی و کاربرد آن ، استفاده از اسلایدهای آموزشی پاور پوینت است.  با توجه به آسان بودن استفاده از این اسلایدها که تنها با یک کلیک ساده امکان پذیر است. محیط رنگی و توان اضافه کردن عکس، جدول، نمودار، کلیپ، آرت، صدا و </a:t>
            </a:r>
            <a:r>
              <a:rPr lang="fa-IR" sz="2500" dirty="0" smtClean="0">
                <a:cs typeface="B Yagut" panose="00000400000000000000" pitchFamily="2" charset="-78"/>
              </a:rPr>
              <a:t>ویدئو </a:t>
            </a:r>
            <a:r>
              <a:rPr lang="fa-IR" sz="2500" dirty="0">
                <a:cs typeface="B Yagut" panose="00000400000000000000" pitchFamily="2" charset="-78"/>
              </a:rPr>
              <a:t>باعث دلپذیر شدن کار و تفهیم بهتر مطالب برای مخاطبان می شود.</a:t>
            </a:r>
          </a:p>
        </p:txBody>
      </p:sp>
    </p:spTree>
    <p:extLst>
      <p:ext uri="{BB962C8B-B14F-4D97-AF65-F5344CB8AC3E}">
        <p14:creationId xmlns:p14="http://schemas.microsoft.com/office/powerpoint/2010/main" val="83637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1"/>
    </mc:Choice>
    <mc:Fallback xmlns="">
      <p:transition spd="slow" advTm="652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935690"/>
            <a:ext cx="10515600" cy="922762"/>
          </a:xfrm>
          <a:noFill/>
        </p:spPr>
        <p:txBody>
          <a:bodyPr/>
          <a:lstStyle/>
          <a:p>
            <a:pPr algn="ctr"/>
            <a:r>
              <a:rPr lang="fa-IR" dirty="0">
                <a:solidFill>
                  <a:prstClr val="black"/>
                </a:solidFill>
                <a:cs typeface="B Yagut" panose="00000400000000000000" pitchFamily="2" charset="-78"/>
              </a:rPr>
              <a:t>فصل اول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1" y="2148114"/>
            <a:ext cx="10515600" cy="309154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fa-IR" sz="4400" dirty="0">
              <a:cs typeface="B Yagut" panose="00000400000000000000" pitchFamily="2" charset="-78"/>
            </a:endParaRPr>
          </a:p>
          <a:p>
            <a:pPr marL="0" indent="0" algn="ctr">
              <a:buNone/>
            </a:pPr>
            <a:r>
              <a:rPr lang="fa-IR" sz="4400" dirty="0" smtClean="0">
                <a:cs typeface="B Yagut" panose="00000400000000000000" pitchFamily="2" charset="-78"/>
              </a:rPr>
              <a:t>آشنایی </a:t>
            </a:r>
            <a:r>
              <a:rPr lang="fa-IR" sz="4400" dirty="0">
                <a:cs typeface="B Yagut" panose="00000400000000000000" pitchFamily="2" charset="-78"/>
              </a:rPr>
              <a:t>با مفاهیم و محیط نرم افزار</a:t>
            </a:r>
            <a:r>
              <a:rPr lang="en-US" sz="4400" dirty="0">
                <a:cs typeface="B Yagut" panose="00000400000000000000" pitchFamily="2" charset="-78"/>
              </a:rPr>
              <a:t> </a:t>
            </a:r>
            <a:r>
              <a:rPr lang="en-US" sz="4400" dirty="0" smtClean="0">
                <a:cs typeface="B Yagut" panose="00000400000000000000" pitchFamily="2" charset="-78"/>
              </a:rPr>
              <a:t>PowerPoint</a:t>
            </a:r>
            <a:endParaRPr lang="en-US" sz="4400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98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6"/>
    </mc:Choice>
    <mc:Fallback xmlns="">
      <p:transition spd="slow" advTm="197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951" y="169727"/>
            <a:ext cx="8725937" cy="835224"/>
          </a:xfrm>
          <a:noFill/>
        </p:spPr>
        <p:txBody>
          <a:bodyPr>
            <a:normAutofit/>
          </a:bodyPr>
          <a:lstStyle/>
          <a:p>
            <a:pPr algn="r"/>
            <a:r>
              <a:rPr lang="fa-IR" sz="4400" dirty="0">
                <a:cs typeface="B Yagut" panose="00000400000000000000" pitchFamily="2" charset="-78"/>
              </a:rPr>
              <a:t>رابط </a:t>
            </a:r>
            <a:r>
              <a:rPr lang="fa-IR" sz="4400" dirty="0" smtClean="0">
                <a:cs typeface="B Yagut" panose="00000400000000000000" pitchFamily="2" charset="-78"/>
              </a:rPr>
              <a:t>کاربری</a:t>
            </a:r>
            <a:r>
              <a:rPr lang="en-US" sz="4400" dirty="0" smtClean="0">
                <a:cs typeface="B Yagut" panose="00000400000000000000" pitchFamily="2" charset="-78"/>
              </a:rPr>
              <a:t> interface </a:t>
            </a:r>
            <a:r>
              <a:rPr lang="fa-IR" sz="4400" dirty="0">
                <a:cs typeface="B Yagut" panose="00000400000000000000" pitchFamily="2" charset="-78"/>
              </a:rPr>
              <a:t>پاور پوینت 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5788" y="1183559"/>
            <a:ext cx="7179525" cy="5394661"/>
          </a:xfrm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fa-IR" sz="2500" dirty="0">
                <a:cs typeface="B Yagut" panose="00000400000000000000" pitchFamily="2" charset="-78"/>
              </a:rPr>
              <a:t>وقتی برای اولین بار پاور پوینت را اجرا می کنید، صفحه </a:t>
            </a:r>
            <a:r>
              <a:rPr lang="fa-IR" sz="2500" dirty="0" smtClean="0">
                <a:cs typeface="B Yagut" panose="00000400000000000000" pitchFamily="2" charset="-78"/>
              </a:rPr>
              <a:t>آغازین </a:t>
            </a:r>
            <a:r>
              <a:rPr lang="en-US" sz="2500" dirty="0" smtClean="0">
                <a:cs typeface="B Yagut" panose="00000400000000000000" pitchFamily="2" charset="-78"/>
              </a:rPr>
              <a:t>Start Screen </a:t>
            </a:r>
            <a:r>
              <a:rPr lang="fa-IR" sz="2500" dirty="0" smtClean="0">
                <a:cs typeface="B Yagut" panose="00000400000000000000" pitchFamily="2" charset="-78"/>
              </a:rPr>
              <a:t> ظاهر </a:t>
            </a:r>
            <a:r>
              <a:rPr lang="fa-IR" sz="2500" dirty="0">
                <a:cs typeface="B Yagut" panose="00000400000000000000" pitchFamily="2" charset="-78"/>
              </a:rPr>
              <a:t>خواهد شد. از طریق صفحه آغازین ،شما می توانید </a:t>
            </a:r>
            <a:r>
              <a:rPr lang="fa-IR" sz="2500" dirty="0" smtClean="0">
                <a:cs typeface="B Yagut" panose="00000400000000000000" pitchFamily="2" charset="-78"/>
              </a:rPr>
              <a:t>ارائه</a:t>
            </a:r>
            <a:r>
              <a:rPr lang="en-US" sz="2500" dirty="0" smtClean="0">
                <a:cs typeface="B Yagut" panose="00000400000000000000" pitchFamily="2" charset="-78"/>
              </a:rPr>
              <a:t>presentation </a:t>
            </a:r>
            <a:r>
              <a:rPr lang="fa-IR" sz="2500" dirty="0" smtClean="0">
                <a:cs typeface="B Yagut" panose="00000400000000000000" pitchFamily="2" charset="-78"/>
              </a:rPr>
              <a:t> جدیدی </a:t>
            </a:r>
            <a:r>
              <a:rPr lang="fa-IR" sz="2500" dirty="0">
                <a:cs typeface="B Yagut" panose="00000400000000000000" pitchFamily="2" charset="-78"/>
              </a:rPr>
              <a:t>بسازید، یک </a:t>
            </a:r>
            <a:r>
              <a:rPr lang="fa-IR" sz="2500" dirty="0" smtClean="0">
                <a:cs typeface="B Yagut" panose="00000400000000000000" pitchFamily="2" charset="-78"/>
              </a:rPr>
              <a:t>قالب </a:t>
            </a:r>
            <a:r>
              <a:rPr lang="en-US" sz="2500" dirty="0" smtClean="0">
                <a:cs typeface="B Yagut" panose="00000400000000000000" pitchFamily="2" charset="-78"/>
              </a:rPr>
              <a:t>template  </a:t>
            </a:r>
            <a:r>
              <a:rPr lang="fa-IR" sz="2500" dirty="0" smtClean="0">
                <a:cs typeface="B Yagut" panose="00000400000000000000" pitchFamily="2" charset="-78"/>
              </a:rPr>
              <a:t> انتخاب </a:t>
            </a:r>
            <a:r>
              <a:rPr lang="fa-IR" sz="2500" dirty="0">
                <a:cs typeface="B Yagut" panose="00000400000000000000" pitchFamily="2" charset="-78"/>
              </a:rPr>
              <a:t>کنید، و همینطور به فایلهایی که اخیرا با آنها کار کرده اید، دسترسی داشته باشید. برای مشاهده رابط کاربری </a:t>
            </a:r>
            <a:r>
              <a:rPr lang="en-US" sz="2500" dirty="0" smtClean="0">
                <a:cs typeface="B Yagut" panose="00000400000000000000" pitchFamily="2" charset="-78"/>
              </a:rPr>
              <a:t>interface </a:t>
            </a:r>
            <a:r>
              <a:rPr lang="fa-IR" sz="2500" dirty="0" smtClean="0">
                <a:cs typeface="B Yagut" panose="00000400000000000000" pitchFamily="2" charset="-78"/>
              </a:rPr>
              <a:t> پاور </a:t>
            </a:r>
            <a:r>
              <a:rPr lang="fa-IR" sz="2500" dirty="0">
                <a:cs typeface="B Yagut" panose="00000400000000000000" pitchFamily="2" charset="-78"/>
              </a:rPr>
              <a:t>پوینت 2016 ، در صفحه آغازین بر روی گزینه </a:t>
            </a:r>
            <a:r>
              <a:rPr lang="en-US" sz="2500" dirty="0">
                <a:cs typeface="B Yagut" panose="00000400000000000000" pitchFamily="2" charset="-78"/>
              </a:rPr>
              <a:t>Blank Presentation </a:t>
            </a:r>
            <a:r>
              <a:rPr lang="fa-IR" sz="2500" dirty="0" smtClean="0">
                <a:cs typeface="B Yagut" panose="00000400000000000000" pitchFamily="2" charset="-78"/>
              </a:rPr>
              <a:t> کلیک </a:t>
            </a:r>
            <a:r>
              <a:rPr lang="fa-IR" sz="2500" dirty="0">
                <a:cs typeface="B Yagut" panose="00000400000000000000" pitchFamily="2" charset="-78"/>
              </a:rPr>
              <a:t>کنید.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90" y="4269924"/>
            <a:ext cx="4050101" cy="248690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25788" y="6259924"/>
            <a:ext cx="584628" cy="584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05" y="169728"/>
            <a:ext cx="2593902" cy="421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1"/>
    </mc:Choice>
    <mc:Fallback xmlns="">
      <p:transition spd="slow" advTm="652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1671" y="344539"/>
            <a:ext cx="9144000" cy="835224"/>
          </a:xfrm>
          <a:noFill/>
        </p:spPr>
        <p:txBody>
          <a:bodyPr>
            <a:normAutofit/>
          </a:bodyPr>
          <a:lstStyle/>
          <a:p>
            <a:r>
              <a:rPr lang="fa-IR" sz="4400" dirty="0">
                <a:cs typeface="B Yagut" panose="00000400000000000000" pitchFamily="2" charset="-78"/>
              </a:rPr>
              <a:t>رابط </a:t>
            </a:r>
            <a:r>
              <a:rPr lang="fa-IR" sz="4400" dirty="0" smtClean="0">
                <a:cs typeface="B Yagut" panose="00000400000000000000" pitchFamily="2" charset="-78"/>
              </a:rPr>
              <a:t>کاربری</a:t>
            </a:r>
            <a:r>
              <a:rPr lang="en-US" sz="4400" dirty="0" smtClean="0">
                <a:cs typeface="B Yagut" panose="00000400000000000000" pitchFamily="2" charset="-78"/>
              </a:rPr>
              <a:t> interface </a:t>
            </a:r>
            <a:r>
              <a:rPr lang="fa-IR" sz="4400" dirty="0">
                <a:cs typeface="B Yagut" panose="00000400000000000000" pitchFamily="2" charset="-78"/>
              </a:rPr>
              <a:t>پاور پوینت 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0185" y="1183559"/>
            <a:ext cx="10495128" cy="539466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a-IR" sz="2500" dirty="0">
                <a:cs typeface="B Yagut" panose="00000400000000000000" pitchFamily="2" charset="-78"/>
              </a:rPr>
              <a:t>تصویر زیر رابط کاربری پاور پوینت 2016 را نشان می دهد.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529" y="1963856"/>
            <a:ext cx="7582610" cy="478666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8355" y="62305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1"/>
    </mc:Choice>
    <mc:Fallback xmlns="">
      <p:transition spd="slow" advTm="652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38EE485FB9274448B5E5B0FF0ECB3346" ma:contentTypeVersion="3" ma:contentTypeDescription="یک سند جدید ایجاد کنید." ma:contentTypeScope="" ma:versionID="879a17dea37dbf3eb3c9d0be085887ae">
  <xsd:schema xmlns:xsd="http://www.w3.org/2001/XMLSchema" xmlns:xs="http://www.w3.org/2001/XMLSchema" xmlns:p="http://schemas.microsoft.com/office/2006/metadata/properties" xmlns:ns2="1047730d-92e1-4018-9084-d932fd3a7f58" xmlns:ns3="12fdc5dc-769e-4543-b10d-fbea3dac4417" targetNamespace="http://schemas.microsoft.com/office/2006/metadata/properties" ma:root="true" ma:fieldsID="05a1c3cdee81c85cb937771a12b2679b" ns2:_="" ns3:_="">
    <xsd:import namespace="1047730d-92e1-4018-9084-d932fd3a7f58"/>
    <xsd:import namespace="12fdc5dc-769e-4543-b10d-fbea3dac44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646__x0648__x0639__x0020__x062d__x06cc__x0637__x0647_"/>
                <xsd:element ref="ns3:_x062f__x0627__x0646__x0634__x06af__x0627__x0647_"/>
                <xsd:element ref="ns3:_x0646__x0648__x0639__x0020__x0641__x0627__x06cc__x0644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7730d-92e1-4018-9084-d932fd3a7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حفظ شناسه" ma:description="نگهداری شناسه در حین افزودن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c5dc-769e-4543-b10d-fbea3dac4417" elementFormDefault="qualified">
    <xsd:import namespace="http://schemas.microsoft.com/office/2006/documentManagement/types"/>
    <xsd:import namespace="http://schemas.microsoft.com/office/infopath/2007/PartnerControls"/>
    <xsd:element name="_x0646__x0648__x0639__x0020__x062d__x06cc__x0637__x0647_" ma:index="11" ma:displayName="نوع حیطه" ma:default="عوامل بيماري‌زاي زنده، اصول گندزدايي و استريليزاسيون" ma:format="Dropdown" ma:internalName="_x0646__x0648__x0639__x0020__x062d__x06cc__x0637__x0647_">
      <xsd:simpleType>
        <xsd:restriction base="dms:Choice">
          <xsd:enumeration value="عوامل بيماري‌زاي زنده، اصول گندزدايي و استريليزاسيون"/>
          <xsd:enumeration value="آمار حياتي، اپيدميولوژی و روش تحقيق"/>
          <xsd:enumeration value="آناتومی و فیزیولوژی"/>
          <xsd:enumeration value="برنامه‌ريزي عملياتي و مديريت ارتقاء‌ كیفيت خدمات در خانه‌هاي بهداشت"/>
          <xsd:enumeration value="بهداشت دهان و دندان"/>
          <xsd:enumeration value="ارتقاء بهداشت فردي و شيوه زندگي سالم"/>
          <xsd:enumeration value="بهداشت حرفه‌اي"/>
          <xsd:enumeration value="بهداشت محيط"/>
          <xsd:enumeration value="بيماري‌هاي واگير"/>
          <xsd:enumeration value="کار با کامپیوتر و اينترنت؛ آشنايي با نرم‌افزارهاي نظام شبكه"/>
          <xsd:enumeration value="داروشناسي براي خانه‌هاي بهداشت"/>
          <xsd:enumeration value="ارتقاء سلامت، توانمندسازي جامعه و توسعه مشاركت افراد و سازمان‌ها"/>
          <xsd:enumeration value="كمك‌هاي اوليه و اقدامات امدادي"/>
          <xsd:enumeration value="ايمن سازي و بيماري‌هاي قابل پيشگيري با واكسن"/>
          <xsd:enumeration value="مديريت خطر بلايا"/>
          <xsd:enumeration value="مراقبت‌هاي ادغام يافته سلامت مادران"/>
          <xsd:enumeration value="مراقبت‌هاي ادغام يافته سلامت جوانان"/>
          <xsd:enumeration value="مباني بهداشت و كار در روستا"/>
          <xsd:enumeration value="مراقبت‌هاي ادغام يافته سلامت كودكان"/>
          <xsd:enumeration value="مراقبت‌هاي ادغام يافته سلامت ميانسالان"/>
          <xsd:enumeration value="مراقبت‌هاي ادغام يافته سلامت نوجوانان و مدارس"/>
          <xsd:enumeration value="مراقبت‌هاي ادغام يافته سلامت سالمندان"/>
          <xsd:enumeration value="بيماري‌هاي غيرواگير"/>
          <xsd:enumeration value="اصول تغذیه"/>
          <xsd:enumeration value="پرستاري از بيمار"/>
          <xsd:enumeration value="سلامت باروري"/>
          <xsd:enumeration value="رويكرد به شكايات شايع و درمان‌هاي ساده علامتي"/>
          <xsd:enumeration value="سلامت روان"/>
          <xsd:enumeration value="نحوه معاینات فیزیکی"/>
          <xsd:enumeration value="سایر موارد"/>
          <xsd:enumeration value="دستوالعمل آماده سازی پاورپوینت"/>
          <xsd:enumeration value="سلامت میانسالان"/>
        </xsd:restriction>
      </xsd:simpleType>
    </xsd:element>
    <xsd:element name="_x062f__x0627__x0646__x0634__x06af__x0627__x0647_" ma:index="12" ma:displayName="دانشگاه" ma:format="Dropdown" ma:internalName="_x062f__x0627__x0646__x0634__x06af__x0627__x0647_">
      <xsd:simpleType>
        <xsd:restriction base="dms:Choice">
          <xsd:enumeration value="آبادان"/>
          <xsd:enumeration value="آذربایجان غربی"/>
          <xsd:enumeration value="اردبیل"/>
          <xsd:enumeration value="اسدآباد"/>
          <xsd:enumeration value="اسفراين"/>
          <xsd:enumeration value="اصفهان"/>
          <xsd:enumeration value="البرز"/>
          <xsd:enumeration value="اهواز"/>
          <xsd:enumeration value="ايرانشهر"/>
          <xsd:enumeration value="ایران"/>
          <xsd:enumeration value="ایلام"/>
          <xsd:enumeration value="بابل"/>
          <xsd:enumeration value="بم"/>
          <xsd:enumeration value="بهبهان"/>
          <xsd:enumeration value="بوشهر"/>
          <xsd:enumeration value="بیرجند"/>
          <xsd:enumeration value="تبریز"/>
          <xsd:enumeration value="تربت جام"/>
          <xsd:enumeration value="تربت حیدریه"/>
          <xsd:enumeration value="تهران"/>
          <xsd:enumeration value="جهرم"/>
          <xsd:enumeration value="جیرفت"/>
          <xsd:enumeration value="چهارمحال و بختیاری"/>
          <xsd:enumeration value="خراسان شمالی"/>
          <xsd:enumeration value="خلخال"/>
          <xsd:enumeration value="خمين"/>
          <xsd:enumeration value="خوی"/>
          <xsd:enumeration value="دزفول"/>
          <xsd:enumeration value="رفسنجان"/>
          <xsd:enumeration value="زابل"/>
          <xsd:enumeration value="زاهدان"/>
          <xsd:enumeration value="زنجان"/>
          <xsd:enumeration value="ساوه"/>
          <xsd:enumeration value="سبزوار"/>
          <xsd:enumeration value="سراب"/>
          <xsd:enumeration value="سمنان"/>
          <xsd:enumeration value="سيرجان"/>
          <xsd:enumeration value="شاهرود"/>
          <xsd:enumeration value="شهید بهشتی"/>
          <xsd:enumeration value="شوشتر"/>
          <xsd:enumeration value="شیراز"/>
          <xsd:enumeration value="فسا"/>
          <xsd:enumeration value="قزوین"/>
          <xsd:enumeration value="قم"/>
          <xsd:enumeration value="گراش"/>
          <xsd:enumeration value="گلستان"/>
          <xsd:enumeration value="گناباد"/>
          <xsd:enumeration value="گیلان"/>
          <xsd:enumeration value="لارستان"/>
          <xsd:enumeration value="لرستان"/>
          <xsd:enumeration value="مازندران"/>
          <xsd:enumeration value="مراغه"/>
          <xsd:enumeration value="مرکزی"/>
          <xsd:enumeration value="مشهد"/>
          <xsd:enumeration value="نیشابور"/>
          <xsd:enumeration value="هرمزگان"/>
          <xsd:enumeration value="همدان"/>
          <xsd:enumeration value="کاشان"/>
          <xsd:enumeration value="کردستان"/>
          <xsd:enumeration value="کرمان"/>
          <xsd:enumeration value="کرمانشاه"/>
          <xsd:enumeration value="کهگیلویه و بویراحمد"/>
          <xsd:enumeration value="یزد"/>
          <xsd:enumeration value="ستاد وزارت بهداشت درمان و آموزش پزشکی"/>
        </xsd:restriction>
      </xsd:simpleType>
    </xsd:element>
    <xsd:element name="_x0646__x0648__x0639__x0020__x0641__x0627__x06cc__x0644_" ma:index="13" ma:displayName="نوع فایل" ma:default="فیلم" ma:format="Dropdown" ma:internalName="_x0646__x0648__x0639__x0020__x0641__x0627__x06cc__x0644_">
      <xsd:simpleType>
        <xsd:restriction base="dms:Choice">
          <xsd:enumeration value="فیلم"/>
          <xsd:enumeration value="عکس"/>
          <xsd:enumeration value="پاورپوینت"/>
          <xsd:enumeration value="مستند و راهنما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62f__x0627__x0646__x0634__x06af__x0627__x0647_ xmlns="12fdc5dc-769e-4543-b10d-fbea3dac4417">مازندران</_x062f__x0627__x0646__x0634__x06af__x0627__x0647_>
    <_x0646__x0648__x0639__x0020__x062d__x06cc__x0637__x0647_ xmlns="12fdc5dc-769e-4543-b10d-fbea3dac4417">کار با کامپیوتر و اينترنت؛ آشنايي با نرم‌افزارهاي نظام شبكه</_x0646__x0648__x0639__x0020__x062d__x06cc__x0637__x0647_>
    <_x0646__x0648__x0639__x0020__x0641__x0627__x06cc__x0644_ xmlns="12fdc5dc-769e-4543-b10d-fbea3dac4417">پاورپوینت</_x0646__x0648__x0639__x0020__x0641__x0627__x06cc__x0644_>
    <_dlc_DocId xmlns="1047730d-92e1-4018-9084-d932fd3a7f58">5NN7CDR5NKU2-831-294</_dlc_DocId>
    <_dlc_DocIdUrl xmlns="1047730d-92e1-4018-9084-d932fd3a7f58">
      <Url>http://www.health.gov.ir/hnd/_layouts/DocIdRedir.aspx?ID=5NN7CDR5NKU2-831-294</Url>
      <Description>5NN7CDR5NKU2-831-294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A4BF164-1666-417F-A47B-EB531932BA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7730d-92e1-4018-9084-d932fd3a7f58"/>
    <ds:schemaRef ds:uri="12fdc5dc-769e-4543-b10d-fbea3dac4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5EE34B-BE07-4EF4-9BA7-9297E8D36C04}">
  <ds:schemaRefs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12fdc5dc-769e-4543-b10d-fbea3dac4417"/>
    <ds:schemaRef ds:uri="1047730d-92e1-4018-9084-d932fd3a7f58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43937BB-042E-4829-8AF2-FD3BC603FC0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D463BBF-B6D0-4933-95AA-3939673AD7D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1579</Words>
  <Application>Microsoft Office PowerPoint</Application>
  <PresentationFormat>Widescreen</PresentationFormat>
  <Paragraphs>102</Paragraphs>
  <Slides>22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 Titr</vt:lpstr>
      <vt:lpstr>B Yagut</vt:lpstr>
      <vt:lpstr>Calibri</vt:lpstr>
      <vt:lpstr>Calibri Light</vt:lpstr>
      <vt:lpstr>Times New Roman</vt:lpstr>
      <vt:lpstr>Office Theme</vt:lpstr>
      <vt:lpstr>کار با کامپیوتر و اینترنت ،  آشنایی با نرم افزارهای نظام شبکه</vt:lpstr>
      <vt:lpstr>مشخصات سند</vt:lpstr>
      <vt:lpstr>اهداف آموزشی</vt:lpstr>
      <vt:lpstr>فهرست عناوین آموزشی</vt:lpstr>
      <vt:lpstr>مقدمه</vt:lpstr>
      <vt:lpstr>مقدمه</vt:lpstr>
      <vt:lpstr>فصل اول</vt:lpstr>
      <vt:lpstr>رابط کاربری interface پاور پوینت 2016</vt:lpstr>
      <vt:lpstr>رابط کاربری interface پاور پوینت 2016</vt:lpstr>
      <vt:lpstr>کار با محیط پاور پوینت 2016</vt:lpstr>
      <vt:lpstr>PowerPoint Presentation</vt:lpstr>
      <vt:lpstr>PowerPoint Presentation</vt:lpstr>
      <vt:lpstr>PowerPoint Presentation</vt:lpstr>
      <vt:lpstr>نمایش دادن و مخفی کردن ریبون Ribbon</vt:lpstr>
      <vt:lpstr>خط کش Ruler، راهنما ها guides، و خطوط شبکه gridlines</vt:lpstr>
      <vt:lpstr>تغییر حالت بین حالتهای نمایشی مختلف پاور پوینت</vt:lpstr>
      <vt:lpstr>روش ایجاد یک ارائه presentation جدید در پاور پوینت</vt:lpstr>
      <vt:lpstr>روش باز کردن، یک ارائه presentation  موجود</vt:lpstr>
      <vt:lpstr>نتیجه گیری</vt:lpstr>
      <vt:lpstr>پرسش و تمرین</vt:lpstr>
      <vt:lpstr>فهرست منابع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کار با کامپیوتر و اینترنت ، _x000b_آشنایی با نرم افزارهای نظام شبکه</dc:title>
  <dc:creator>HCZ</dc:creator>
  <cp:lastModifiedBy>saberi</cp:lastModifiedBy>
  <cp:revision>477</cp:revision>
  <dcterms:created xsi:type="dcterms:W3CDTF">2020-04-19T06:32:02Z</dcterms:created>
  <dcterms:modified xsi:type="dcterms:W3CDTF">2021-05-19T09:42:56Z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0x01010038EE485FB9274448B5E5B0FF0ECB3346</vt:lpwstr>
  </property>
  <property fmtid="{D5CDD505-2E9C-101B-9397-08002B2CF9AE}" pid="3" name="_dlc_DocIdItemGuid">
    <vt:lpwstr>106255bd-65ea-47de-9a89-463d248bdd97</vt:lpwstr>
  </property>
</Properties>
</file>