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5"/>
  </p:sldMasterIdLst>
  <p:notesMasterIdLst>
    <p:notesMasterId r:id="rId37"/>
  </p:notesMasterIdLst>
  <p:sldIdLst>
    <p:sldId id="335" r:id="rId6"/>
    <p:sldId id="347" r:id="rId7"/>
    <p:sldId id="336" r:id="rId8"/>
    <p:sldId id="338" r:id="rId9"/>
    <p:sldId id="256" r:id="rId10"/>
    <p:sldId id="439" r:id="rId11"/>
    <p:sldId id="390" r:id="rId12"/>
    <p:sldId id="450" r:id="rId13"/>
    <p:sldId id="451" r:id="rId14"/>
    <p:sldId id="452" r:id="rId15"/>
    <p:sldId id="453" r:id="rId16"/>
    <p:sldId id="454" r:id="rId17"/>
    <p:sldId id="455" r:id="rId18"/>
    <p:sldId id="456" r:id="rId19"/>
    <p:sldId id="457" r:id="rId20"/>
    <p:sldId id="458" r:id="rId21"/>
    <p:sldId id="459" r:id="rId22"/>
    <p:sldId id="460" r:id="rId23"/>
    <p:sldId id="461" r:id="rId24"/>
    <p:sldId id="462" r:id="rId25"/>
    <p:sldId id="463" r:id="rId26"/>
    <p:sldId id="464" r:id="rId27"/>
    <p:sldId id="465" r:id="rId28"/>
    <p:sldId id="466" r:id="rId29"/>
    <p:sldId id="467" r:id="rId30"/>
    <p:sldId id="468" r:id="rId31"/>
    <p:sldId id="469" r:id="rId32"/>
    <p:sldId id="370" r:id="rId33"/>
    <p:sldId id="376" r:id="rId34"/>
    <p:sldId id="377" r:id="rId35"/>
    <p:sldId id="378" r:id="rId36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28D78-067E-4072-98CE-B7523C5D4D2D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3EBAE-36C5-4B3F-B9BD-2C866DC81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89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D037-D5FF-4542-9F52-57BD32F0315C}" type="datetime8">
              <a:rPr lang="fa-IR" smtClean="0"/>
              <a:t>مه 19، 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70F8-871C-44B1-855E-3280971349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9560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92CB-D6B9-4509-90A1-9A18A47493B4}" type="datetime8">
              <a:rPr lang="fa-IR" smtClean="0"/>
              <a:t>مه 19، 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70F8-871C-44B1-855E-3280971349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86006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9AA0-BDA0-4A3D-9E42-0E0D4DBE90A3}" type="datetime8">
              <a:rPr lang="fa-IR" smtClean="0"/>
              <a:t>مه 19، 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70F8-871C-44B1-855E-3280971349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59334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7808-281A-4648-87D5-1C97C6AABD7D}" type="datetime8">
              <a:rPr lang="fa-IR" smtClean="0"/>
              <a:t>مه 19، 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70F8-871C-44B1-855E-3280971349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03217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3CA3-3741-482A-8D05-A0B8178A46E4}" type="datetime8">
              <a:rPr lang="fa-IR" smtClean="0"/>
              <a:t>مه 19، 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70F8-871C-44B1-855E-3280971349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68273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EADB5-909D-4730-9FC0-FF4D777BE8D5}" type="datetime8">
              <a:rPr lang="fa-IR" smtClean="0"/>
              <a:t>مه 19، 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70F8-871C-44B1-855E-3280971349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1083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95DF-A094-4DF7-9281-1DE5CAFF1403}" type="datetime8">
              <a:rPr lang="fa-IR" smtClean="0"/>
              <a:t>مه 19، 21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70F8-871C-44B1-855E-3280971349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13054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B5C5E-3CE4-4DF6-BDFD-7BD28DBA2694}" type="datetime8">
              <a:rPr lang="fa-IR" smtClean="0"/>
              <a:t>مه 19، 21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70F8-871C-44B1-855E-3280971349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25141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36EAE-A996-462D-AEE6-E045C12B115E}" type="datetime8">
              <a:rPr lang="fa-IR" smtClean="0"/>
              <a:t>مه 19، 21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70F8-871C-44B1-855E-3280971349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899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C233-BA28-4457-B47E-9D88DB226F3F}" type="datetime8">
              <a:rPr lang="fa-IR" smtClean="0"/>
              <a:t>مه 19، 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70F8-871C-44B1-855E-3280971349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78309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26303-6AE7-4F75-A5FA-2E23E399F77F}" type="datetime8">
              <a:rPr lang="fa-IR" smtClean="0"/>
              <a:t>مه 19، 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70F8-871C-44B1-855E-3280971349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20806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90A30-BE09-406E-ABFD-94480BDFEE84}" type="datetime8">
              <a:rPr lang="fa-IR" smtClean="0"/>
              <a:t>مه 19، 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970F8-871C-44B1-855E-3280971349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7322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62843"/>
            <a:ext cx="10926170" cy="1325563"/>
          </a:xfrm>
        </p:spPr>
        <p:txBody>
          <a:bodyPr>
            <a:normAutofit/>
          </a:bodyPr>
          <a:lstStyle/>
          <a:p>
            <a:pPr algn="ctr"/>
            <a:r>
              <a:rPr lang="fa-IR" dirty="0" smtClean="0">
                <a:cs typeface="B Yagut" panose="00000400000000000000" pitchFamily="2" charset="-78"/>
              </a:rPr>
              <a:t>کار با کامپیوتر و اینترنت ،</a:t>
            </a:r>
            <a:r>
              <a:rPr lang="en-US" dirty="0" smtClean="0">
                <a:cs typeface="B Yagut" panose="00000400000000000000" pitchFamily="2" charset="-78"/>
              </a:rPr>
              <a:t/>
            </a:r>
            <a:br>
              <a:rPr lang="en-US" dirty="0" smtClean="0">
                <a:cs typeface="B Yagut" panose="00000400000000000000" pitchFamily="2" charset="-78"/>
              </a:rPr>
            </a:br>
            <a:r>
              <a:rPr lang="fa-IR" dirty="0" smtClean="0">
                <a:cs typeface="B Yagut" panose="00000400000000000000" pitchFamily="2" charset="-78"/>
              </a:rPr>
              <a:t>آشنایی با نرم افزارهای نظام شبکه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2904" y="3183168"/>
            <a:ext cx="9456761" cy="2478420"/>
          </a:xfrm>
        </p:spPr>
        <p:txBody>
          <a:bodyPr>
            <a:normAutofit/>
          </a:bodyPr>
          <a:lstStyle/>
          <a:p>
            <a:endParaRPr lang="fa-IR" sz="25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آشنایی مقدماتی با نرم افزار </a:t>
            </a:r>
            <a:r>
              <a:rPr lang="en-US" sz="2500" dirty="0" smtClean="0">
                <a:cs typeface="B Yagut" panose="00000400000000000000" pitchFamily="2" charset="-78"/>
              </a:rPr>
              <a:t>PowerPoint2016</a:t>
            </a:r>
            <a:endParaRPr lang="fa-IR" sz="2500" dirty="0"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937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8293" y="348336"/>
            <a:ext cx="8407019" cy="835224"/>
          </a:xfrm>
          <a:noFill/>
        </p:spPr>
        <p:txBody>
          <a:bodyPr>
            <a:normAutofit/>
          </a:bodyPr>
          <a:lstStyle/>
          <a:p>
            <a:pPr algn="r"/>
            <a:r>
              <a:rPr lang="fa-IR" sz="4400" dirty="0">
                <a:cs typeface="B Yagut" panose="00000400000000000000" pitchFamily="2" charset="-78"/>
              </a:rPr>
              <a:t>روش ویرایش </a:t>
            </a:r>
            <a:r>
              <a:rPr lang="fa-IR" sz="4400" dirty="0" smtClean="0">
                <a:cs typeface="B Yagut" panose="00000400000000000000" pitchFamily="2" charset="-78"/>
              </a:rPr>
              <a:t>یک</a:t>
            </a:r>
            <a:r>
              <a:rPr lang="en-US" sz="4400" dirty="0" smtClean="0">
                <a:cs typeface="B Yagut" panose="00000400000000000000" pitchFamily="2" charset="-78"/>
              </a:rPr>
              <a:t> shape </a:t>
            </a:r>
            <a:r>
              <a:rPr lang="fa-IR" sz="4400" dirty="0">
                <a:cs typeface="B Yagut" panose="00000400000000000000" pitchFamily="2" charset="-78"/>
              </a:rPr>
              <a:t>یا یک </a:t>
            </a:r>
            <a:r>
              <a:rPr lang="en-US" sz="4400" dirty="0" smtClean="0">
                <a:cs typeface="B Yagut" panose="00000400000000000000" pitchFamily="2" charset="-78"/>
              </a:rPr>
              <a:t>text </a:t>
            </a:r>
            <a:r>
              <a:rPr lang="en-US" sz="4400" dirty="0">
                <a:cs typeface="B Yagut" panose="00000400000000000000" pitchFamily="2" charset="-78"/>
              </a:rPr>
              <a:t>box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4889" y="1429220"/>
            <a:ext cx="5827594" cy="4995081"/>
          </a:xfrm>
        </p:spPr>
        <p:txBody>
          <a:bodyPr>
            <a:noAutofit/>
          </a:bodyPr>
          <a:lstStyle/>
          <a:p>
            <a:pPr algn="justLow">
              <a:lnSpc>
                <a:spcPct val="100000"/>
              </a:lnSpc>
            </a:pPr>
            <a:r>
              <a:rPr lang="en-US" sz="2500" dirty="0">
                <a:cs typeface="B Yagut" panose="00000400000000000000" pitchFamily="2" charset="-78"/>
              </a:rPr>
              <a:t>Rotation handle </a:t>
            </a:r>
            <a:r>
              <a:rPr lang="fa-IR" sz="2500" dirty="0" smtClean="0">
                <a:cs typeface="B Yagut" panose="00000400000000000000" pitchFamily="2" charset="-78"/>
              </a:rPr>
              <a:t> دستگیره </a:t>
            </a:r>
            <a:r>
              <a:rPr lang="fa-IR" sz="2500" dirty="0">
                <a:cs typeface="B Yagut" panose="00000400000000000000" pitchFamily="2" charset="-78"/>
              </a:rPr>
              <a:t>چرخش : با استفاده از این دستگیره می توانید شکل را بچرخانید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algn="justLow">
              <a:lnSpc>
                <a:spcPct val="100000"/>
              </a:lnSpc>
            </a:pPr>
            <a:endParaRPr lang="fa-IR" sz="2500" dirty="0">
              <a:cs typeface="B Yagut" panose="00000400000000000000" pitchFamily="2" charset="-78"/>
            </a:endParaRPr>
          </a:p>
          <a:p>
            <a:pPr algn="justLow">
              <a:lnSpc>
                <a:spcPct val="100000"/>
              </a:lnSpc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justLow">
              <a:lnSpc>
                <a:spcPct val="100000"/>
              </a:lnSpc>
            </a:pPr>
            <a:r>
              <a:rPr lang="en-US" sz="2500" dirty="0">
                <a:cs typeface="B Yagut" panose="00000400000000000000" pitchFamily="2" charset="-78"/>
              </a:rPr>
              <a:t>Yellow </a:t>
            </a:r>
            <a:r>
              <a:rPr lang="en-US" sz="2500" dirty="0" smtClean="0">
                <a:cs typeface="B Yagut" panose="00000400000000000000" pitchFamily="2" charset="-78"/>
              </a:rPr>
              <a:t>handles</a:t>
            </a:r>
            <a:r>
              <a:rPr lang="fa-IR" sz="2500" dirty="0" smtClean="0">
                <a:cs typeface="B Yagut" panose="00000400000000000000" pitchFamily="2" charset="-78"/>
              </a:rPr>
              <a:t> دستگیره </a:t>
            </a:r>
            <a:r>
              <a:rPr lang="fa-IR" sz="2500" dirty="0">
                <a:cs typeface="B Yagut" panose="00000400000000000000" pitchFamily="2" charset="-78"/>
              </a:rPr>
              <a:t>های زرد رنگ : بعضی شکل ها دارای یک و یا تعداد بیشتری دستگیره زرد رنگ می باشند. این دستگیره های زرد رنگ برای شخصی سازی آن شکل کاربرد دارد. به عنوان مثال در شکل </a:t>
            </a:r>
            <a:r>
              <a:rPr lang="fa-IR" sz="2500" dirty="0" smtClean="0">
                <a:cs typeface="B Yagut" panose="00000400000000000000" pitchFamily="2" charset="-78"/>
              </a:rPr>
              <a:t>خورشید</a:t>
            </a:r>
            <a:r>
              <a:rPr lang="en-US" sz="2500" dirty="0" smtClean="0">
                <a:cs typeface="B Yagut" panose="00000400000000000000" pitchFamily="2" charset="-78"/>
              </a:rPr>
              <a:t>sun </a:t>
            </a:r>
            <a:r>
              <a:rPr lang="fa-IR" sz="2500" dirty="0" smtClean="0">
                <a:cs typeface="B Yagut" panose="00000400000000000000" pitchFamily="2" charset="-78"/>
              </a:rPr>
              <a:t> دستگیره </a:t>
            </a:r>
            <a:r>
              <a:rPr lang="fa-IR" sz="2500" dirty="0">
                <a:cs typeface="B Yagut" panose="00000400000000000000" pitchFamily="2" charset="-78"/>
              </a:rPr>
              <a:t>زرد رنگ می تواند دایره وسط خورشید را تغییر اندازه بدهد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188" y="965196"/>
            <a:ext cx="3044210" cy="3148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865" y="3837367"/>
            <a:ext cx="2913944" cy="302063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025" y="6002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5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2891" y="125599"/>
            <a:ext cx="10604309" cy="835224"/>
          </a:xfrm>
          <a:noFill/>
        </p:spPr>
        <p:txBody>
          <a:bodyPr>
            <a:normAutofit/>
          </a:bodyPr>
          <a:lstStyle/>
          <a:p>
            <a:pPr algn="r"/>
            <a:r>
              <a:rPr lang="fa-IR" sz="4400" dirty="0">
                <a:cs typeface="B Yagut" panose="00000400000000000000" pitchFamily="2" charset="-78"/>
              </a:rPr>
              <a:t>قالب </a:t>
            </a:r>
            <a:r>
              <a:rPr lang="fa-IR" sz="4400" dirty="0" smtClean="0">
                <a:cs typeface="B Yagut" panose="00000400000000000000" pitchFamily="2" charset="-78"/>
              </a:rPr>
              <a:t>بندی</a:t>
            </a:r>
            <a:r>
              <a:rPr lang="en-US" sz="4400" dirty="0" smtClean="0">
                <a:cs typeface="B Yagut" panose="00000400000000000000" pitchFamily="2" charset="-78"/>
              </a:rPr>
              <a:t>Formatting  </a:t>
            </a:r>
            <a:r>
              <a:rPr lang="fa-IR" sz="4400" dirty="0" smtClean="0">
                <a:cs typeface="B Yagut" panose="00000400000000000000" pitchFamily="2" charset="-78"/>
              </a:rPr>
              <a:t>شکل </a:t>
            </a:r>
            <a:r>
              <a:rPr lang="fa-IR" sz="4400" dirty="0">
                <a:cs typeface="B Yagut" panose="00000400000000000000" pitchFamily="2" charset="-78"/>
              </a:rPr>
              <a:t>ها و جعبه متن ها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2103823"/>
            <a:ext cx="7180729" cy="4703174"/>
          </a:xfrm>
        </p:spPr>
        <p:txBody>
          <a:bodyPr>
            <a:noAutofit/>
          </a:bodyPr>
          <a:lstStyle/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تغییر دادن سبک شکل </a:t>
            </a:r>
            <a:r>
              <a:rPr lang="en-US" sz="2500" dirty="0">
                <a:cs typeface="B Yagut" panose="00000400000000000000" pitchFamily="2" charset="-78"/>
              </a:rPr>
              <a:t>shape style</a:t>
            </a:r>
          </a:p>
          <a:p>
            <a:pPr algn="justLow">
              <a:lnSpc>
                <a:spcPct val="100000"/>
              </a:lnSpc>
            </a:pPr>
            <a:r>
              <a:rPr lang="fa-IR" sz="2500" dirty="0" smtClean="0">
                <a:cs typeface="B Yagut" panose="00000400000000000000" pitchFamily="2" charset="-78"/>
              </a:rPr>
              <a:t>استفاده </a:t>
            </a:r>
            <a:r>
              <a:rPr lang="fa-IR" sz="2500" dirty="0">
                <a:cs typeface="B Yagut" panose="00000400000000000000" pitchFamily="2" charset="-78"/>
              </a:rPr>
              <a:t>از سبک </a:t>
            </a:r>
            <a:r>
              <a:rPr lang="fa-IR" sz="2500" dirty="0" smtClean="0">
                <a:cs typeface="B Yagut" panose="00000400000000000000" pitchFamily="2" charset="-78"/>
              </a:rPr>
              <a:t>شکل</a:t>
            </a:r>
            <a:r>
              <a:rPr lang="en-US" sz="2500" dirty="0" smtClean="0">
                <a:cs typeface="B Yagut" panose="00000400000000000000" pitchFamily="2" charset="-78"/>
              </a:rPr>
              <a:t>shape </a:t>
            </a:r>
            <a:r>
              <a:rPr lang="en-US" sz="2500" dirty="0">
                <a:cs typeface="B Yagut" panose="00000400000000000000" pitchFamily="2" charset="-78"/>
              </a:rPr>
              <a:t>style </a:t>
            </a:r>
            <a:r>
              <a:rPr lang="fa-IR" sz="2500" dirty="0" smtClean="0">
                <a:cs typeface="B Yagut" panose="00000400000000000000" pitchFamily="2" charset="-78"/>
              </a:rPr>
              <a:t> به </a:t>
            </a:r>
            <a:r>
              <a:rPr lang="fa-IR" sz="2500" dirty="0">
                <a:cs typeface="B Yagut" panose="00000400000000000000" pitchFamily="2" charset="-78"/>
              </a:rPr>
              <a:t>شما این امکان را می دهد تا یکسری از رنگ ها و افکت های از پیش تنظیم شده را به سرعت بر روی شکل و یا جعبه متن تان اعمال کنید. این گزینه به صورت هوشمند بر اساس </a:t>
            </a:r>
            <a:r>
              <a:rPr lang="fa-IR" sz="2500" dirty="0" smtClean="0">
                <a:cs typeface="B Yagut" panose="00000400000000000000" pitchFamily="2" charset="-78"/>
              </a:rPr>
              <a:t>تم</a:t>
            </a:r>
            <a:r>
              <a:rPr lang="en-US" sz="2500" dirty="0" smtClean="0">
                <a:cs typeface="B Yagut" panose="00000400000000000000" pitchFamily="2" charset="-78"/>
              </a:rPr>
              <a:t>theme </a:t>
            </a:r>
            <a:r>
              <a:rPr lang="fa-IR" sz="2500" dirty="0" smtClean="0">
                <a:cs typeface="B Yagut" panose="00000400000000000000" pitchFamily="2" charset="-78"/>
              </a:rPr>
              <a:t> رنگ </a:t>
            </a:r>
            <a:r>
              <a:rPr lang="fa-IR" sz="2500" dirty="0">
                <a:cs typeface="B Yagut" panose="00000400000000000000" pitchFamily="2" charset="-78"/>
              </a:rPr>
              <a:t>بندی های مناسب با تم را در اختیار شما قرار می دهد.</a:t>
            </a:r>
          </a:p>
          <a:p>
            <a:pPr algn="justLow">
              <a:lnSpc>
                <a:spcPct val="100000"/>
              </a:lnSpc>
            </a:pPr>
            <a:r>
              <a:rPr lang="fa-IR" sz="2500" dirty="0" smtClean="0">
                <a:cs typeface="B Yagut" panose="00000400000000000000" pitchFamily="2" charset="-78"/>
              </a:rPr>
              <a:t>➊ </a:t>
            </a:r>
            <a:r>
              <a:rPr lang="fa-IR" sz="2500" dirty="0">
                <a:cs typeface="B Yagut" panose="00000400000000000000" pitchFamily="2" charset="-78"/>
              </a:rPr>
              <a:t>شکل و یا جعبه متنی را که قصد ویرایش آن را دارید، انتخاب کنید.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➋ در </a:t>
            </a:r>
            <a:r>
              <a:rPr lang="fa-IR" sz="2500" dirty="0" smtClean="0">
                <a:cs typeface="B Yagut" panose="00000400000000000000" pitchFamily="2" charset="-78"/>
              </a:rPr>
              <a:t>تب </a:t>
            </a:r>
            <a:r>
              <a:rPr lang="en-US" sz="2500" dirty="0" smtClean="0">
                <a:cs typeface="B Yagut" panose="00000400000000000000" pitchFamily="2" charset="-78"/>
              </a:rPr>
              <a:t>Format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بر روی کادر باز شدنی موجود در گروه </a:t>
            </a:r>
            <a:r>
              <a:rPr lang="en-US" sz="2500" dirty="0">
                <a:cs typeface="B Yagut" panose="00000400000000000000" pitchFamily="2" charset="-78"/>
              </a:rPr>
              <a:t>Shape Styles </a:t>
            </a:r>
            <a:r>
              <a:rPr lang="fa-IR" sz="2500" dirty="0">
                <a:cs typeface="B Yagut" panose="00000400000000000000" pitchFamily="2" charset="-78"/>
              </a:rPr>
              <a:t>کلیک کنید.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49" y="2939047"/>
            <a:ext cx="4331709" cy="325559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249" y="62484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60" y="960823"/>
            <a:ext cx="1129665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3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1003" y="348336"/>
            <a:ext cx="10604309" cy="835224"/>
          </a:xfrm>
          <a:noFill/>
        </p:spPr>
        <p:txBody>
          <a:bodyPr>
            <a:normAutofit/>
          </a:bodyPr>
          <a:lstStyle/>
          <a:p>
            <a:pPr algn="r"/>
            <a:r>
              <a:rPr lang="fa-IR" sz="4400" dirty="0">
                <a:cs typeface="B Yagut" panose="00000400000000000000" pitchFamily="2" charset="-78"/>
              </a:rPr>
              <a:t>روش تغییر رنگ شکل </a:t>
            </a:r>
            <a:r>
              <a:rPr lang="en-US" sz="4400" dirty="0">
                <a:cs typeface="B Yagut" panose="00000400000000000000" pitchFamily="2" charset="-78"/>
              </a:rPr>
              <a:t>fill color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4889" y="1429220"/>
            <a:ext cx="5827594" cy="5067114"/>
          </a:xfrm>
        </p:spPr>
        <p:txBody>
          <a:bodyPr>
            <a:noAutofit/>
          </a:bodyPr>
          <a:lstStyle/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➊ شکل و یا جعبه متنی را که قصد ویرایش آن را دارید، انتخاب کنید.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➋ در تب </a:t>
            </a:r>
            <a:r>
              <a:rPr lang="en-US" sz="2500" dirty="0">
                <a:cs typeface="B Yagut" panose="00000400000000000000" pitchFamily="2" charset="-78"/>
              </a:rPr>
              <a:t>Format </a:t>
            </a:r>
            <a:r>
              <a:rPr lang="fa-IR" sz="2500" dirty="0" smtClean="0">
                <a:cs typeface="B Yagut" panose="00000400000000000000" pitchFamily="2" charset="-78"/>
              </a:rPr>
              <a:t> بر </a:t>
            </a:r>
            <a:r>
              <a:rPr lang="fa-IR" sz="2500" dirty="0">
                <a:cs typeface="B Yagut" panose="00000400000000000000" pitchFamily="2" charset="-78"/>
              </a:rPr>
              <a:t>روی کادر باز شدنی دستور </a:t>
            </a:r>
            <a:r>
              <a:rPr lang="en-US" sz="2500" dirty="0">
                <a:cs typeface="B Yagut" panose="00000400000000000000" pitchFamily="2" charset="-78"/>
              </a:rPr>
              <a:t>Shape Fill </a:t>
            </a:r>
            <a:r>
              <a:rPr lang="fa-IR" sz="2500" dirty="0" smtClean="0">
                <a:cs typeface="B Yagut" panose="00000400000000000000" pitchFamily="2" charset="-78"/>
              </a:rPr>
              <a:t> کلیک </a:t>
            </a:r>
            <a:r>
              <a:rPr lang="fa-IR" sz="2500" dirty="0">
                <a:cs typeface="B Yagut" panose="00000400000000000000" pitchFamily="2" charset="-78"/>
              </a:rPr>
              <a:t>کنید. یک فهرست باز می شود.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➌ رنگ مورد نظرتان را از فهرست انتخاب کنید. برای مشاهده رنگهای بیشتر می توانید بر روی گزینه </a:t>
            </a:r>
            <a:r>
              <a:rPr lang="en-US" sz="2500" dirty="0">
                <a:cs typeface="B Yagut" panose="00000400000000000000" pitchFamily="2" charset="-78"/>
              </a:rPr>
              <a:t>More Fill Colors </a:t>
            </a:r>
            <a:r>
              <a:rPr lang="fa-IR" sz="2500" dirty="0" smtClean="0">
                <a:cs typeface="B Yagut" panose="00000400000000000000" pitchFamily="2" charset="-78"/>
              </a:rPr>
              <a:t> کلیک </a:t>
            </a:r>
            <a:r>
              <a:rPr lang="fa-IR" sz="2500" dirty="0">
                <a:cs typeface="B Yagut" panose="00000400000000000000" pitchFamily="2" charset="-78"/>
              </a:rPr>
              <a:t>کنید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➍ شکل و یا جعبه متن مربوطه به رنگی که شما انتخاب کرده اید، در می آید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003" y="1183560"/>
            <a:ext cx="4305300" cy="48958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7177" y="5886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2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1003" y="348336"/>
            <a:ext cx="10604309" cy="835224"/>
          </a:xfrm>
          <a:noFill/>
        </p:spPr>
        <p:txBody>
          <a:bodyPr>
            <a:normAutofit/>
          </a:bodyPr>
          <a:lstStyle/>
          <a:p>
            <a:pPr algn="r"/>
            <a:r>
              <a:rPr lang="fa-IR" sz="4400" dirty="0">
                <a:cs typeface="B Yagut" panose="00000400000000000000" pitchFamily="2" charset="-78"/>
              </a:rPr>
              <a:t>روش تغییر رنگ حاشیه شکل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4889" y="1429220"/>
            <a:ext cx="5827594" cy="5067114"/>
          </a:xfrm>
        </p:spPr>
        <p:txBody>
          <a:bodyPr>
            <a:noAutofit/>
          </a:bodyPr>
          <a:lstStyle/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➊ شکل و یا جعبه متنی را که قصد ویرایش آن را دارید، انتخاب کنید.</a:t>
            </a:r>
          </a:p>
          <a:p>
            <a:pPr algn="justLow">
              <a:lnSpc>
                <a:spcPct val="100000"/>
              </a:lnSpc>
            </a:pPr>
            <a:r>
              <a:rPr lang="fa-IR" sz="2500" dirty="0" smtClean="0">
                <a:cs typeface="B Yagut" panose="00000400000000000000" pitchFamily="2" charset="-78"/>
              </a:rPr>
              <a:t>➋ </a:t>
            </a:r>
            <a:r>
              <a:rPr lang="fa-IR" sz="2500" dirty="0">
                <a:cs typeface="B Yagut" panose="00000400000000000000" pitchFamily="2" charset="-78"/>
              </a:rPr>
              <a:t>در تب </a:t>
            </a:r>
            <a:r>
              <a:rPr lang="en-US" sz="2500" dirty="0">
                <a:cs typeface="B Yagut" panose="00000400000000000000" pitchFamily="2" charset="-78"/>
              </a:rPr>
              <a:t>Format، </a:t>
            </a:r>
            <a:r>
              <a:rPr lang="fa-IR" sz="2500" dirty="0">
                <a:cs typeface="B Yagut" panose="00000400000000000000" pitchFamily="2" charset="-78"/>
              </a:rPr>
              <a:t>بر روی کادر باز شدنی دستور </a:t>
            </a:r>
            <a:r>
              <a:rPr lang="en-US" sz="2500" dirty="0" smtClean="0">
                <a:cs typeface="B Yagut" panose="00000400000000000000" pitchFamily="2" charset="-78"/>
              </a:rPr>
              <a:t>Shape </a:t>
            </a:r>
            <a:r>
              <a:rPr lang="en-US" sz="2500" dirty="0">
                <a:cs typeface="B Yagut" panose="00000400000000000000" pitchFamily="2" charset="-78"/>
              </a:rPr>
              <a:t>Outline </a:t>
            </a:r>
            <a:r>
              <a:rPr lang="fa-IR" sz="2500" dirty="0" smtClean="0">
                <a:cs typeface="B Yagut" panose="00000400000000000000" pitchFamily="2" charset="-78"/>
              </a:rPr>
              <a:t> کلیک </a:t>
            </a:r>
            <a:r>
              <a:rPr lang="fa-IR" sz="2500" dirty="0">
                <a:cs typeface="B Yagut" panose="00000400000000000000" pitchFamily="2" charset="-78"/>
              </a:rPr>
              <a:t>کنید. فهرستی باز می شود.</a:t>
            </a:r>
          </a:p>
          <a:p>
            <a:pPr algn="justLow">
              <a:lnSpc>
                <a:spcPct val="100000"/>
              </a:lnSpc>
            </a:pPr>
            <a:r>
              <a:rPr lang="fa-IR" sz="2500" dirty="0" smtClean="0">
                <a:cs typeface="B Yagut" panose="00000400000000000000" pitchFamily="2" charset="-78"/>
              </a:rPr>
              <a:t>➌ </a:t>
            </a:r>
            <a:r>
              <a:rPr lang="fa-IR" sz="2500" dirty="0">
                <a:cs typeface="B Yagut" panose="00000400000000000000" pitchFamily="2" charset="-78"/>
              </a:rPr>
              <a:t>رنگ مورد نظرتان را از لیست انتخاب کنید. اگر می خواهید حاشیه شکل شفاف باشد، گزینه </a:t>
            </a:r>
            <a:r>
              <a:rPr lang="en-US" sz="2500" dirty="0">
                <a:cs typeface="B Yagut" panose="00000400000000000000" pitchFamily="2" charset="-78"/>
              </a:rPr>
              <a:t>No Outline </a:t>
            </a:r>
            <a:r>
              <a:rPr lang="fa-IR" sz="2500" dirty="0" smtClean="0">
                <a:cs typeface="B Yagut" panose="00000400000000000000" pitchFamily="2" charset="-78"/>
              </a:rPr>
              <a:t> را </a:t>
            </a:r>
            <a:r>
              <a:rPr lang="fa-IR" sz="2500" dirty="0">
                <a:cs typeface="B Yagut" panose="00000400000000000000" pitchFamily="2" charset="-78"/>
              </a:rPr>
              <a:t>انتخاب کنید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➍ رنگ حاشیه شکل یا جعبه متن مربوطه تغییر خواهد کرد.</a:t>
            </a:r>
          </a:p>
          <a:p>
            <a:pPr algn="just">
              <a:lnSpc>
                <a:spcPct val="100000"/>
              </a:lnSpc>
            </a:pP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96" y="899189"/>
            <a:ext cx="4400550" cy="48958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752" y="5886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5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1003" y="348336"/>
            <a:ext cx="10604309" cy="835224"/>
          </a:xfrm>
          <a:noFill/>
        </p:spPr>
        <p:txBody>
          <a:bodyPr>
            <a:normAutofit/>
          </a:bodyPr>
          <a:lstStyle/>
          <a:p>
            <a:pPr algn="r"/>
            <a:r>
              <a:rPr lang="fa-IR" sz="4400" dirty="0">
                <a:cs typeface="B Yagut" panose="00000400000000000000" pitchFamily="2" charset="-78"/>
              </a:rPr>
              <a:t>افزودن </a:t>
            </a:r>
            <a:r>
              <a:rPr lang="fa-IR" sz="4400" dirty="0" smtClean="0">
                <a:cs typeface="B Yagut" panose="00000400000000000000" pitchFamily="2" charset="-78"/>
              </a:rPr>
              <a:t>تصویر</a:t>
            </a:r>
            <a:r>
              <a:rPr lang="en-US" sz="4400" dirty="0" smtClean="0">
                <a:cs typeface="B Yagut" panose="00000400000000000000" pitchFamily="2" charset="-78"/>
              </a:rPr>
              <a:t>Inserting </a:t>
            </a:r>
            <a:r>
              <a:rPr lang="en-US" sz="4400" dirty="0">
                <a:cs typeface="B Yagut" panose="00000400000000000000" pitchFamily="2" charset="-78"/>
              </a:rPr>
              <a:t>Pictures 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9143" y="1429220"/>
            <a:ext cx="4443340" cy="3483974"/>
          </a:xfrm>
        </p:spPr>
        <p:txBody>
          <a:bodyPr>
            <a:noAutofit/>
          </a:bodyPr>
          <a:lstStyle/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روش افزودن یک تصویر از روی یک فایل</a:t>
            </a:r>
          </a:p>
          <a:p>
            <a:pPr algn="justLow">
              <a:lnSpc>
                <a:spcPct val="100000"/>
              </a:lnSpc>
            </a:pPr>
            <a:r>
              <a:rPr lang="fa-IR" sz="2500" dirty="0" smtClean="0">
                <a:cs typeface="B Yagut" panose="00000400000000000000" pitchFamily="2" charset="-78"/>
              </a:rPr>
              <a:t>➊ </a:t>
            </a:r>
            <a:r>
              <a:rPr lang="fa-IR" sz="2500" dirty="0">
                <a:cs typeface="B Yagut" panose="00000400000000000000" pitchFamily="2" charset="-78"/>
              </a:rPr>
              <a:t>تب </a:t>
            </a:r>
            <a:r>
              <a:rPr lang="en-US" sz="2500" dirty="0">
                <a:cs typeface="B Yagut" panose="00000400000000000000" pitchFamily="2" charset="-78"/>
              </a:rPr>
              <a:t>Insert </a:t>
            </a:r>
            <a:r>
              <a:rPr lang="fa-IR" sz="2500" dirty="0" smtClean="0">
                <a:cs typeface="B Yagut" panose="00000400000000000000" pitchFamily="2" charset="-78"/>
              </a:rPr>
              <a:t> را </a:t>
            </a:r>
            <a:r>
              <a:rPr lang="fa-IR" sz="2500" dirty="0">
                <a:cs typeface="B Yagut" panose="00000400000000000000" pitchFamily="2" charset="-78"/>
              </a:rPr>
              <a:t>انتخاب کنید، سپس در </a:t>
            </a:r>
            <a:r>
              <a:rPr lang="fa-IR" sz="2500" dirty="0" smtClean="0">
                <a:cs typeface="B Yagut" panose="00000400000000000000" pitchFamily="2" charset="-78"/>
              </a:rPr>
              <a:t>گروه</a:t>
            </a:r>
            <a:r>
              <a:rPr lang="en-US" sz="2500" dirty="0" smtClean="0">
                <a:cs typeface="B Yagut" panose="00000400000000000000" pitchFamily="2" charset="-78"/>
              </a:rPr>
              <a:t>Images </a:t>
            </a:r>
            <a:r>
              <a:rPr lang="fa-IR" sz="2500" dirty="0" smtClean="0">
                <a:cs typeface="B Yagut" panose="00000400000000000000" pitchFamily="2" charset="-78"/>
              </a:rPr>
              <a:t>  بر </a:t>
            </a:r>
            <a:r>
              <a:rPr lang="fa-IR" sz="2500" dirty="0">
                <a:cs typeface="B Yagut" panose="00000400000000000000" pitchFamily="2" charset="-78"/>
              </a:rPr>
              <a:t>روی دستور </a:t>
            </a:r>
            <a:r>
              <a:rPr lang="en-US" sz="2500" dirty="0">
                <a:cs typeface="B Yagut" panose="00000400000000000000" pitchFamily="2" charset="-78"/>
              </a:rPr>
              <a:t>Pictures </a:t>
            </a:r>
            <a:r>
              <a:rPr lang="fa-IR" sz="2500" dirty="0" smtClean="0">
                <a:cs typeface="B Yagut" panose="00000400000000000000" pitchFamily="2" charset="-78"/>
              </a:rPr>
              <a:t> کلیک </a:t>
            </a:r>
            <a:r>
              <a:rPr lang="fa-IR" sz="2500" dirty="0">
                <a:cs typeface="B Yagut" panose="00000400000000000000" pitchFamily="2" charset="-78"/>
              </a:rPr>
              <a:t>کنید.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➋ یک کادر محاوره ای نمایان می شود. فایل خود را از روی کامپیوترتان انتخاب کنید و سپس بر روی دکمه </a:t>
            </a:r>
            <a:r>
              <a:rPr lang="en-US" sz="2500" dirty="0">
                <a:cs typeface="B Yagut" panose="00000400000000000000" pitchFamily="2" charset="-78"/>
              </a:rPr>
              <a:t>Insert </a:t>
            </a:r>
            <a:r>
              <a:rPr lang="fa-IR" sz="2500" dirty="0" smtClean="0">
                <a:cs typeface="B Yagut" panose="00000400000000000000" pitchFamily="2" charset="-78"/>
              </a:rPr>
              <a:t> کلیک </a:t>
            </a:r>
            <a:r>
              <a:rPr lang="fa-IR" sz="2500" dirty="0">
                <a:cs typeface="B Yagut" panose="00000400000000000000" pitchFamily="2" charset="-78"/>
              </a:rPr>
              <a:t>کنید.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➌ تصویر مربوطه در اسلاید جاری نمایان می شود.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876" y="1392021"/>
            <a:ext cx="3988274" cy="1570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01" y="3171207"/>
            <a:ext cx="6600825" cy="31813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60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1003" y="348336"/>
            <a:ext cx="10604309" cy="835224"/>
          </a:xfrm>
          <a:noFill/>
        </p:spPr>
        <p:txBody>
          <a:bodyPr>
            <a:normAutofit/>
          </a:bodyPr>
          <a:lstStyle/>
          <a:p>
            <a:pPr algn="r"/>
            <a:r>
              <a:rPr lang="fa-IR" sz="4400" dirty="0">
                <a:cs typeface="B Yagut" panose="00000400000000000000" pitchFamily="2" charset="-78"/>
              </a:rPr>
              <a:t>جابجایی و تغییر اندازه دادن تصاویر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38030" y="1429220"/>
            <a:ext cx="4244453" cy="2746995"/>
          </a:xfrm>
        </p:spPr>
        <p:txBody>
          <a:bodyPr>
            <a:noAutofit/>
          </a:bodyPr>
          <a:lstStyle/>
          <a:p>
            <a:pPr algn="justLow">
              <a:lnSpc>
                <a:spcPct val="100000"/>
              </a:lnSpc>
            </a:pPr>
            <a:r>
              <a:rPr lang="fa-IR" sz="2500" b="1" dirty="0">
                <a:cs typeface="B Yagut" panose="00000400000000000000" pitchFamily="2" charset="-78"/>
              </a:rPr>
              <a:t>روش تغییر اندازه دادن یک تصویر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بر روی دستگیره های تغییر سایز که در حاشیه های تصویر انتخاب شده قرار دارد، کلیک کرده و آنها را بکشید تا تصویر به اندازه دلخواه شما در بیاید.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060812" y="1429220"/>
            <a:ext cx="4244453" cy="2746995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>
              <a:lnSpc>
                <a:spcPct val="100000"/>
              </a:lnSpc>
            </a:pPr>
            <a:r>
              <a:rPr lang="fa-IR" sz="2500" b="1" dirty="0">
                <a:cs typeface="B Yagut" panose="00000400000000000000" pitchFamily="2" charset="-78"/>
              </a:rPr>
              <a:t>روش چرخاندن </a:t>
            </a:r>
            <a:r>
              <a:rPr lang="fa-IR" sz="2500" b="1" dirty="0" smtClean="0">
                <a:cs typeface="B Yagut" panose="00000400000000000000" pitchFamily="2" charset="-78"/>
              </a:rPr>
              <a:t>تصویر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بر روی </a:t>
            </a:r>
            <a:r>
              <a:rPr lang="fa-IR" sz="2500" dirty="0" smtClean="0">
                <a:cs typeface="B Yagut" panose="00000400000000000000" pitchFamily="2" charset="-78"/>
              </a:rPr>
              <a:t>فلش</a:t>
            </a:r>
            <a:r>
              <a:rPr lang="en-US" sz="2500" dirty="0" smtClean="0">
                <a:cs typeface="B Yagut" panose="00000400000000000000" pitchFamily="2" charset="-78"/>
              </a:rPr>
              <a:t>rotate </a:t>
            </a:r>
            <a:r>
              <a:rPr lang="fa-IR" sz="2500" dirty="0" smtClean="0">
                <a:cs typeface="B Yagut" panose="00000400000000000000" pitchFamily="2" charset="-78"/>
              </a:rPr>
              <a:t> که </a:t>
            </a:r>
            <a:r>
              <a:rPr lang="fa-IR" sz="2500" dirty="0">
                <a:cs typeface="B Yagut" panose="00000400000000000000" pitchFamily="2" charset="-78"/>
              </a:rPr>
              <a:t>در بالای تصویر قرار دارد، کلیک کنید و آن را به سمت چپ یا راست بکشید، تصویر شما خواهد چرخید.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614" y="3476411"/>
            <a:ext cx="2924175" cy="2962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853" y="3476411"/>
            <a:ext cx="3581400" cy="349567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014" y="5423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6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1003" y="348336"/>
            <a:ext cx="10604309" cy="835224"/>
          </a:xfrm>
          <a:noFill/>
        </p:spPr>
        <p:txBody>
          <a:bodyPr>
            <a:normAutofit/>
          </a:bodyPr>
          <a:lstStyle/>
          <a:p>
            <a:pPr algn="r"/>
            <a:r>
              <a:rPr lang="fa-IR" sz="4400" dirty="0" smtClean="0">
                <a:cs typeface="B Yagut" panose="00000400000000000000" pitchFamily="2" charset="-78"/>
              </a:rPr>
              <a:t>جابجایی و </a:t>
            </a:r>
            <a:r>
              <a:rPr lang="fa-IR" sz="4400" dirty="0">
                <a:cs typeface="B Yagut" panose="00000400000000000000" pitchFamily="2" charset="-78"/>
              </a:rPr>
              <a:t>تغییر اندازه دادن تصاویر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38030" y="1429220"/>
            <a:ext cx="4244453" cy="2746995"/>
          </a:xfrm>
        </p:spPr>
        <p:txBody>
          <a:bodyPr>
            <a:noAutofit/>
          </a:bodyPr>
          <a:lstStyle/>
          <a:p>
            <a:pPr algn="justLow">
              <a:lnSpc>
                <a:spcPct val="100000"/>
              </a:lnSpc>
            </a:pPr>
            <a:r>
              <a:rPr lang="fa-IR" sz="2500" b="1" dirty="0">
                <a:cs typeface="B Yagut" panose="00000400000000000000" pitchFamily="2" charset="-78"/>
              </a:rPr>
              <a:t>روش جابجایی یک </a:t>
            </a:r>
            <a:r>
              <a:rPr lang="fa-IR" sz="2500" b="1" dirty="0" smtClean="0">
                <a:cs typeface="B Yagut" panose="00000400000000000000" pitchFamily="2" charset="-78"/>
              </a:rPr>
              <a:t>تصویر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کافیست تصویر را با ماوس بگیرید و با روش کشیدن و رها کردن، به محل دلخواه بکشید.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060812" y="1429220"/>
            <a:ext cx="4244453" cy="2746995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>
              <a:lnSpc>
                <a:spcPct val="100000"/>
              </a:lnSpc>
            </a:pPr>
            <a:r>
              <a:rPr lang="fa-IR" sz="2500" b="1" dirty="0">
                <a:cs typeface="B Yagut" panose="00000400000000000000" pitchFamily="2" charset="-78"/>
              </a:rPr>
              <a:t>روش حذف یک </a:t>
            </a:r>
            <a:r>
              <a:rPr lang="fa-IR" sz="2500" b="1" dirty="0" smtClean="0">
                <a:cs typeface="B Yagut" panose="00000400000000000000" pitchFamily="2" charset="-78"/>
              </a:rPr>
              <a:t>تصویر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تصویری را که قصد حذف کردن آن را دارید انتخاب کنید و سپس دکمه </a:t>
            </a:r>
            <a:r>
              <a:rPr lang="en-US" sz="2500" dirty="0">
                <a:cs typeface="B Yagut" panose="00000400000000000000" pitchFamily="2" charset="-78"/>
              </a:rPr>
              <a:t>Backspace </a:t>
            </a:r>
            <a:r>
              <a:rPr lang="fa-IR" sz="2500" dirty="0" smtClean="0">
                <a:cs typeface="B Yagut" panose="00000400000000000000" pitchFamily="2" charset="-78"/>
              </a:rPr>
              <a:t> یا </a:t>
            </a:r>
            <a:r>
              <a:rPr lang="en-US" sz="2500" dirty="0">
                <a:cs typeface="B Yagut" panose="00000400000000000000" pitchFamily="2" charset="-78"/>
              </a:rPr>
              <a:t>Delete </a:t>
            </a:r>
            <a:r>
              <a:rPr lang="fa-IR" sz="2500" dirty="0" smtClean="0">
                <a:cs typeface="B Yagut" panose="00000400000000000000" pitchFamily="2" charset="-78"/>
              </a:rPr>
              <a:t> در </a:t>
            </a:r>
            <a:r>
              <a:rPr lang="fa-IR" sz="2500" dirty="0">
                <a:cs typeface="B Yagut" panose="00000400000000000000" pitchFamily="2" charset="-78"/>
              </a:rPr>
              <a:t>صفحه کلید را بفشارید.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837" y="3185544"/>
            <a:ext cx="3632414" cy="325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913" y="3549947"/>
            <a:ext cx="3069476" cy="302827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8357" y="5832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2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1003" y="348336"/>
            <a:ext cx="10604309" cy="835224"/>
          </a:xfrm>
          <a:noFill/>
        </p:spPr>
        <p:txBody>
          <a:bodyPr>
            <a:normAutofit/>
          </a:bodyPr>
          <a:lstStyle/>
          <a:p>
            <a:pPr algn="r"/>
            <a:r>
              <a:rPr lang="fa-IR" sz="4400" dirty="0">
                <a:cs typeface="B Yagut" panose="00000400000000000000" pitchFamily="2" charset="-78"/>
              </a:rPr>
              <a:t>روش افزودن ویدئو از روی یک فایل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6018" y="1429220"/>
            <a:ext cx="4476465" cy="5053467"/>
          </a:xfrm>
        </p:spPr>
        <p:txBody>
          <a:bodyPr>
            <a:noAutofit/>
          </a:bodyPr>
          <a:lstStyle/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➊ در </a:t>
            </a:r>
            <a:r>
              <a:rPr lang="fa-IR" sz="2500" dirty="0" smtClean="0">
                <a:cs typeface="B Yagut" panose="00000400000000000000" pitchFamily="2" charset="-78"/>
              </a:rPr>
              <a:t>تب</a:t>
            </a:r>
            <a:r>
              <a:rPr lang="en-US" sz="2500" dirty="0" smtClean="0">
                <a:cs typeface="B Yagut" panose="00000400000000000000" pitchFamily="2" charset="-78"/>
              </a:rPr>
              <a:t>Insert </a:t>
            </a:r>
            <a:r>
              <a:rPr lang="fa-IR" sz="2500" dirty="0" smtClean="0">
                <a:cs typeface="B Yagut" panose="00000400000000000000" pitchFamily="2" charset="-78"/>
              </a:rPr>
              <a:t> بر </a:t>
            </a:r>
            <a:r>
              <a:rPr lang="fa-IR" sz="2500" dirty="0">
                <a:cs typeface="B Yagut" panose="00000400000000000000" pitchFamily="2" charset="-78"/>
              </a:rPr>
              <a:t>روی کادر بازشدنی </a:t>
            </a:r>
            <a:r>
              <a:rPr lang="fa-IR" sz="2500" dirty="0" smtClean="0">
                <a:cs typeface="B Yagut" panose="00000400000000000000" pitchFamily="2" charset="-78"/>
              </a:rPr>
              <a:t>دستور</a:t>
            </a:r>
            <a:r>
              <a:rPr lang="en-US" sz="2500" dirty="0" smtClean="0">
                <a:cs typeface="B Yagut" panose="00000400000000000000" pitchFamily="2" charset="-78"/>
              </a:rPr>
              <a:t> Video </a:t>
            </a:r>
            <a:r>
              <a:rPr lang="fa-IR" sz="2500" dirty="0">
                <a:cs typeface="B Yagut" panose="00000400000000000000" pitchFamily="2" charset="-78"/>
              </a:rPr>
              <a:t>کلیک کنید، سپس </a:t>
            </a:r>
            <a:r>
              <a:rPr lang="fa-IR" sz="2500" dirty="0" smtClean="0">
                <a:cs typeface="B Yagut" panose="00000400000000000000" pitchFamily="2" charset="-78"/>
              </a:rPr>
              <a:t>گزینه</a:t>
            </a:r>
            <a:r>
              <a:rPr lang="en-US" sz="2500" dirty="0" smtClean="0">
                <a:cs typeface="B Yagut" panose="00000400000000000000" pitchFamily="2" charset="-78"/>
              </a:rPr>
              <a:t>Video </a:t>
            </a:r>
            <a:r>
              <a:rPr lang="en-US" sz="2500" dirty="0">
                <a:cs typeface="B Yagut" panose="00000400000000000000" pitchFamily="2" charset="-78"/>
              </a:rPr>
              <a:t>on My </a:t>
            </a:r>
            <a:r>
              <a:rPr lang="en-US" sz="2500" dirty="0" smtClean="0">
                <a:cs typeface="B Yagut" panose="00000400000000000000" pitchFamily="2" charset="-78"/>
              </a:rPr>
              <a:t>PC </a:t>
            </a:r>
            <a:r>
              <a:rPr lang="fa-IR" sz="2500" dirty="0" smtClean="0">
                <a:cs typeface="B Yagut" panose="00000400000000000000" pitchFamily="2" charset="-78"/>
              </a:rPr>
              <a:t> را </a:t>
            </a:r>
            <a:r>
              <a:rPr lang="fa-IR" sz="2500" dirty="0">
                <a:cs typeface="B Yagut" panose="00000400000000000000" pitchFamily="2" charset="-78"/>
              </a:rPr>
              <a:t>انتخاب کنید.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➋ فایل ویدئو خود را انتخاب کرده و سپس بر رو دکمه </a:t>
            </a:r>
            <a:r>
              <a:rPr lang="en-US" sz="2500" dirty="0">
                <a:cs typeface="B Yagut" panose="00000400000000000000" pitchFamily="2" charset="-78"/>
              </a:rPr>
              <a:t>Insert </a:t>
            </a:r>
            <a:r>
              <a:rPr lang="fa-IR" sz="2500" dirty="0" smtClean="0">
                <a:cs typeface="B Yagut" panose="00000400000000000000" pitchFamily="2" charset="-78"/>
              </a:rPr>
              <a:t> کلیک </a:t>
            </a:r>
            <a:r>
              <a:rPr lang="fa-IR" sz="2500" dirty="0">
                <a:cs typeface="B Yagut" panose="00000400000000000000" pitchFamily="2" charset="-78"/>
              </a:rPr>
              <a:t>کنید.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➌ ویدئو انتخاب شده به اسلاید اضافه خواهد شد.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544" y="624001"/>
            <a:ext cx="2277328" cy="1855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003" y="2384067"/>
            <a:ext cx="5515688" cy="423509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0718" y="5873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0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1003" y="348336"/>
            <a:ext cx="10604309" cy="835224"/>
          </a:xfrm>
          <a:noFill/>
        </p:spPr>
        <p:txBody>
          <a:bodyPr>
            <a:normAutofit/>
          </a:bodyPr>
          <a:lstStyle/>
          <a:p>
            <a:pPr algn="r"/>
            <a:r>
              <a:rPr lang="fa-IR" sz="4400" dirty="0" smtClean="0">
                <a:cs typeface="B Yagut" panose="00000400000000000000" pitchFamily="2" charset="-78"/>
              </a:rPr>
              <a:t>گزینه </a:t>
            </a:r>
            <a:r>
              <a:rPr lang="fa-IR" sz="4400" dirty="0">
                <a:cs typeface="B Yagut" panose="00000400000000000000" pitchFamily="2" charset="-78"/>
              </a:rPr>
              <a:t>های ویدئو </a:t>
            </a:r>
            <a:r>
              <a:rPr lang="en-US" sz="4400" dirty="0">
                <a:cs typeface="B Yagut" panose="00000400000000000000" pitchFamily="2" charset="-78"/>
              </a:rPr>
              <a:t>Video options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546" y="1310185"/>
            <a:ext cx="11477766" cy="4135272"/>
          </a:xfrm>
        </p:spPr>
        <p:txBody>
          <a:bodyPr>
            <a:noAutofit/>
          </a:bodyPr>
          <a:lstStyle/>
          <a:p>
            <a:pPr algn="justLow">
              <a:lnSpc>
                <a:spcPct val="100000"/>
              </a:lnSpc>
            </a:pPr>
            <a:r>
              <a:rPr lang="en-US" sz="2500" dirty="0">
                <a:cs typeface="B Yagut" panose="00000400000000000000" pitchFamily="2" charset="-78"/>
              </a:rPr>
              <a:t>Volume </a:t>
            </a:r>
            <a:r>
              <a:rPr lang="fa-IR" sz="2500" dirty="0" smtClean="0">
                <a:cs typeface="B Yagut" panose="00000400000000000000" pitchFamily="2" charset="-78"/>
              </a:rPr>
              <a:t> درجه </a:t>
            </a:r>
            <a:r>
              <a:rPr lang="fa-IR" sz="2500" dirty="0">
                <a:cs typeface="B Yagut" panose="00000400000000000000" pitchFamily="2" charset="-78"/>
              </a:rPr>
              <a:t>صدا: درجه صدای ویدئو را می توانید با این گزینه تنظیم نمایید.</a:t>
            </a:r>
          </a:p>
          <a:p>
            <a:pPr algn="justLow">
              <a:lnSpc>
                <a:spcPct val="100000"/>
              </a:lnSpc>
            </a:pPr>
            <a:r>
              <a:rPr lang="en-US" sz="2500" dirty="0">
                <a:cs typeface="B Yagut" panose="00000400000000000000" pitchFamily="2" charset="-78"/>
              </a:rPr>
              <a:t>Start </a:t>
            </a:r>
            <a:r>
              <a:rPr lang="fa-IR" sz="2500" dirty="0" smtClean="0">
                <a:cs typeface="B Yagut" panose="00000400000000000000" pitchFamily="2" charset="-78"/>
              </a:rPr>
              <a:t> آغاز</a:t>
            </a:r>
            <a:r>
              <a:rPr lang="fa-IR" sz="2500" dirty="0">
                <a:cs typeface="B Yagut" panose="00000400000000000000" pitchFamily="2" charset="-78"/>
              </a:rPr>
              <a:t>: با تنظیم این گزینه می توانید تعیین نمایید که آیا ویدئو به صورت اتوماتیک شروع به پخش کند و یا اینکه با کلیک ماوس شروع به پخش آن شود.</a:t>
            </a:r>
          </a:p>
          <a:p>
            <a:pPr algn="justLow">
              <a:lnSpc>
                <a:spcPct val="100000"/>
              </a:lnSpc>
            </a:pPr>
            <a:r>
              <a:rPr lang="en-US" sz="2500" dirty="0">
                <a:cs typeface="B Yagut" panose="00000400000000000000" pitchFamily="2" charset="-78"/>
              </a:rPr>
              <a:t>Play Full Screen </a:t>
            </a:r>
            <a:r>
              <a:rPr lang="fa-IR" sz="2500" dirty="0" smtClean="0">
                <a:cs typeface="B Yagut" panose="00000400000000000000" pitchFamily="2" charset="-78"/>
              </a:rPr>
              <a:t> پخش </a:t>
            </a:r>
            <a:r>
              <a:rPr lang="fa-IR" sz="2500" dirty="0">
                <a:cs typeface="B Yagut" panose="00000400000000000000" pitchFamily="2" charset="-78"/>
              </a:rPr>
              <a:t>در حالت تمام صفحه: با این گزینه می توانید تنظیم کنید که در هنگام پخش ویدئو ، حالت نمایش آن بصورت تمام صفحه باشد.</a:t>
            </a:r>
          </a:p>
          <a:p>
            <a:pPr algn="justLow">
              <a:lnSpc>
                <a:spcPct val="100000"/>
              </a:lnSpc>
            </a:pPr>
            <a:r>
              <a:rPr lang="en-US" sz="2500" dirty="0">
                <a:cs typeface="B Yagut" panose="00000400000000000000" pitchFamily="2" charset="-78"/>
              </a:rPr>
              <a:t>Hide While Not </a:t>
            </a:r>
            <a:r>
              <a:rPr lang="en-US" sz="2500" dirty="0" smtClean="0">
                <a:cs typeface="B Yagut" panose="00000400000000000000" pitchFamily="2" charset="-78"/>
              </a:rPr>
              <a:t>Playing</a:t>
            </a:r>
            <a:r>
              <a:rPr lang="fa-IR" sz="2500" dirty="0" smtClean="0">
                <a:cs typeface="B Yagut" panose="00000400000000000000" pitchFamily="2" charset="-78"/>
              </a:rPr>
              <a:t> وقتیکه </a:t>
            </a:r>
            <a:r>
              <a:rPr lang="fa-IR" sz="2500" dirty="0">
                <a:cs typeface="B Yagut" panose="00000400000000000000" pitchFamily="2" charset="-78"/>
              </a:rPr>
              <a:t>پخش نمی شود مخفی شود.</a:t>
            </a:r>
          </a:p>
          <a:p>
            <a:pPr algn="justLow">
              <a:lnSpc>
                <a:spcPct val="100000"/>
              </a:lnSpc>
            </a:pPr>
            <a:r>
              <a:rPr lang="en-US" sz="2500" dirty="0">
                <a:cs typeface="B Yagut" panose="00000400000000000000" pitchFamily="2" charset="-78"/>
              </a:rPr>
              <a:t>Loop until </a:t>
            </a:r>
            <a:r>
              <a:rPr lang="en-US" sz="2500" dirty="0" smtClean="0">
                <a:cs typeface="B Yagut" panose="00000400000000000000" pitchFamily="2" charset="-78"/>
              </a:rPr>
              <a:t>Stopped</a:t>
            </a:r>
            <a:r>
              <a:rPr lang="fa-IR" sz="2500" dirty="0" smtClean="0">
                <a:cs typeface="B Yagut" panose="00000400000000000000" pitchFamily="2" charset="-78"/>
              </a:rPr>
              <a:t> تا </a:t>
            </a:r>
            <a:r>
              <a:rPr lang="fa-IR" sz="2500" dirty="0">
                <a:cs typeface="B Yagut" panose="00000400000000000000" pitchFamily="2" charset="-78"/>
              </a:rPr>
              <a:t>زمانیکه آن را متوقف نکرده اید، مدام بصورت پشت سر هم تکرار شود.</a:t>
            </a:r>
          </a:p>
          <a:p>
            <a:pPr algn="justLow">
              <a:lnSpc>
                <a:spcPct val="100000"/>
              </a:lnSpc>
            </a:pPr>
            <a:r>
              <a:rPr lang="en-US" sz="2500" dirty="0">
                <a:cs typeface="B Yagut" panose="00000400000000000000" pitchFamily="2" charset="-78"/>
              </a:rPr>
              <a:t>Rewind after </a:t>
            </a:r>
            <a:r>
              <a:rPr lang="en-US" sz="2500" dirty="0" smtClean="0">
                <a:cs typeface="B Yagut" panose="00000400000000000000" pitchFamily="2" charset="-78"/>
              </a:rPr>
              <a:t>Playing</a:t>
            </a:r>
            <a:r>
              <a:rPr lang="fa-IR" sz="2500" dirty="0" smtClean="0">
                <a:cs typeface="B Yagut" panose="00000400000000000000" pitchFamily="2" charset="-78"/>
              </a:rPr>
              <a:t> وقتی </a:t>
            </a:r>
            <a:r>
              <a:rPr lang="fa-IR" sz="2500" dirty="0">
                <a:cs typeface="B Yagut" panose="00000400000000000000" pitchFamily="2" charset="-78"/>
              </a:rPr>
              <a:t>ویدئو تمام شد، به صورت اتوماتیک به اول ویدئو باز گردد.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878" y="5107105"/>
            <a:ext cx="4252558" cy="160953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546" y="591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8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1003" y="348336"/>
            <a:ext cx="10604309" cy="835224"/>
          </a:xfrm>
          <a:noFill/>
        </p:spPr>
        <p:txBody>
          <a:bodyPr>
            <a:normAutofit/>
          </a:bodyPr>
          <a:lstStyle/>
          <a:p>
            <a:pPr algn="r"/>
            <a:r>
              <a:rPr lang="fa-IR" sz="4400" dirty="0">
                <a:cs typeface="B Yagut" panose="00000400000000000000" pitchFamily="2" charset="-78"/>
              </a:rPr>
              <a:t>روش افزودن صدا </a:t>
            </a:r>
            <a:r>
              <a:rPr lang="en-US" sz="4400" dirty="0" smtClean="0">
                <a:cs typeface="B Yagut" panose="00000400000000000000" pitchFamily="2" charset="-78"/>
              </a:rPr>
              <a:t>audio </a:t>
            </a:r>
            <a:r>
              <a:rPr lang="fa-IR" sz="4400" dirty="0" smtClean="0">
                <a:cs typeface="B Yagut" panose="00000400000000000000" pitchFamily="2" charset="-78"/>
              </a:rPr>
              <a:t> از </a:t>
            </a:r>
            <a:r>
              <a:rPr lang="fa-IR" sz="4400" dirty="0">
                <a:cs typeface="B Yagut" panose="00000400000000000000" pitchFamily="2" charset="-78"/>
              </a:rPr>
              <a:t>روی یک فایل</a:t>
            </a:r>
            <a:endParaRPr lang="en-US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1737" y="1392070"/>
            <a:ext cx="3193575" cy="4872251"/>
          </a:xfrm>
        </p:spPr>
        <p:txBody>
          <a:bodyPr>
            <a:noAutofit/>
          </a:bodyPr>
          <a:lstStyle/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➊ در </a:t>
            </a:r>
            <a:r>
              <a:rPr lang="fa-IR" sz="2500" dirty="0" smtClean="0">
                <a:cs typeface="B Yagut" panose="00000400000000000000" pitchFamily="2" charset="-78"/>
              </a:rPr>
              <a:t>تب</a:t>
            </a:r>
            <a:r>
              <a:rPr lang="en-US" sz="2500" dirty="0" smtClean="0">
                <a:cs typeface="B Yagut" panose="00000400000000000000" pitchFamily="2" charset="-78"/>
              </a:rPr>
              <a:t>Insert </a:t>
            </a:r>
            <a:r>
              <a:rPr lang="fa-IR" sz="2500" dirty="0" smtClean="0">
                <a:cs typeface="B Yagut" panose="00000400000000000000" pitchFamily="2" charset="-78"/>
              </a:rPr>
              <a:t> بر </a:t>
            </a:r>
            <a:r>
              <a:rPr lang="fa-IR" sz="2500" dirty="0">
                <a:cs typeface="B Yagut" panose="00000400000000000000" pitchFamily="2" charset="-78"/>
              </a:rPr>
              <a:t>روی کادر باز شدنی دستور </a:t>
            </a:r>
            <a:r>
              <a:rPr lang="en-US" sz="2500" dirty="0">
                <a:cs typeface="B Yagut" panose="00000400000000000000" pitchFamily="2" charset="-78"/>
              </a:rPr>
              <a:t>Audio </a:t>
            </a:r>
            <a:r>
              <a:rPr lang="fa-IR" sz="2500" dirty="0" smtClean="0">
                <a:cs typeface="B Yagut" panose="00000400000000000000" pitchFamily="2" charset="-78"/>
              </a:rPr>
              <a:t> کلیک </a:t>
            </a:r>
            <a:r>
              <a:rPr lang="fa-IR" sz="2500" dirty="0">
                <a:cs typeface="B Yagut" panose="00000400000000000000" pitchFamily="2" charset="-78"/>
              </a:rPr>
              <a:t>کنید و سپس </a:t>
            </a:r>
            <a:r>
              <a:rPr lang="fa-IR" sz="2500" dirty="0" smtClean="0">
                <a:cs typeface="B Yagut" panose="00000400000000000000" pitchFamily="2" charset="-78"/>
              </a:rPr>
              <a:t>گزینه</a:t>
            </a:r>
            <a:r>
              <a:rPr lang="en-US" sz="2500" dirty="0" smtClean="0">
                <a:cs typeface="B Yagut" panose="00000400000000000000" pitchFamily="2" charset="-78"/>
              </a:rPr>
              <a:t>Audio </a:t>
            </a:r>
            <a:r>
              <a:rPr lang="en-US" sz="2500" dirty="0">
                <a:cs typeface="B Yagut" panose="00000400000000000000" pitchFamily="2" charset="-78"/>
              </a:rPr>
              <a:t>on My PC </a:t>
            </a:r>
            <a:r>
              <a:rPr lang="fa-IR" sz="2500" dirty="0" smtClean="0">
                <a:cs typeface="B Yagut" panose="00000400000000000000" pitchFamily="2" charset="-78"/>
              </a:rPr>
              <a:t> را </a:t>
            </a:r>
            <a:r>
              <a:rPr lang="fa-IR" sz="2500" dirty="0">
                <a:cs typeface="B Yagut" panose="00000400000000000000" pitchFamily="2" charset="-78"/>
              </a:rPr>
              <a:t>انتخاب کنید.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➋ فایل صوتی خود را بیابید و انتخابش کنید، سپس بر روی دکمه </a:t>
            </a:r>
            <a:r>
              <a:rPr lang="en-US" sz="2500" dirty="0">
                <a:cs typeface="B Yagut" panose="00000400000000000000" pitchFamily="2" charset="-78"/>
              </a:rPr>
              <a:t>Insert </a:t>
            </a:r>
            <a:r>
              <a:rPr lang="fa-IR" sz="2500" dirty="0" smtClean="0">
                <a:cs typeface="B Yagut" panose="00000400000000000000" pitchFamily="2" charset="-78"/>
              </a:rPr>
              <a:t> کلیک </a:t>
            </a:r>
            <a:r>
              <a:rPr lang="fa-IR" sz="2500" dirty="0">
                <a:cs typeface="B Yagut" panose="00000400000000000000" pitchFamily="2" charset="-78"/>
              </a:rPr>
              <a:t>کنید.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➌ فایل صوتی </a:t>
            </a:r>
            <a:r>
              <a:rPr lang="en-US" sz="2500" dirty="0" smtClean="0">
                <a:cs typeface="B Yagut" panose="00000400000000000000" pitchFamily="2" charset="-78"/>
              </a:rPr>
              <a:t> audio</a:t>
            </a:r>
            <a:r>
              <a:rPr lang="fa-IR" sz="2500" dirty="0">
                <a:cs typeface="B Yagut" panose="00000400000000000000" pitchFamily="2" charset="-78"/>
              </a:rPr>
              <a:t>به اسلاید شما اضافه می گردد.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25" y="1047283"/>
            <a:ext cx="2926592" cy="1329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36" y="2499445"/>
            <a:ext cx="5311977" cy="40452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9709" y="4168821"/>
            <a:ext cx="3305175" cy="14859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7280" y="6168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2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8820"/>
          </a:xfrm>
        </p:spPr>
        <p:txBody>
          <a:bodyPr/>
          <a:lstStyle/>
          <a:p>
            <a:pPr algn="ctr"/>
            <a:r>
              <a:rPr lang="fa-IR" dirty="0">
                <a:cs typeface="B Yagut" panose="00000400000000000000" pitchFamily="2" charset="-78"/>
              </a:rPr>
              <a:t>مشخصات سند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1800" dirty="0">
                <a:cs typeface="B Yagut" panose="00000400000000000000" pitchFamily="2" charset="-78"/>
              </a:rPr>
              <a:t>مشخصات مدرس</a:t>
            </a:r>
          </a:p>
          <a:p>
            <a:pPr>
              <a:lnSpc>
                <a:spcPct val="150000"/>
              </a:lnSpc>
            </a:pPr>
            <a:r>
              <a:rPr lang="fa-IR" sz="1800" dirty="0">
                <a:cs typeface="B Yagut" panose="00000400000000000000" pitchFamily="2" charset="-78"/>
              </a:rPr>
              <a:t>تصویر پرسنلی مدرس:</a:t>
            </a:r>
          </a:p>
          <a:p>
            <a:endParaRPr lang="fa-IR" dirty="0"/>
          </a:p>
          <a:p>
            <a:endParaRPr lang="fa-IR" dirty="0"/>
          </a:p>
          <a:p>
            <a:pPr>
              <a:lnSpc>
                <a:spcPct val="150000"/>
              </a:lnSpc>
            </a:pPr>
            <a:r>
              <a:rPr lang="fa-IR" sz="1800" dirty="0">
                <a:cs typeface="B Yagut" panose="00000400000000000000" pitchFamily="2" charset="-78"/>
              </a:rPr>
              <a:t>نام ونام خانوادگی </a:t>
            </a:r>
            <a:r>
              <a:rPr lang="fa-IR" sz="1800" dirty="0" smtClean="0">
                <a:cs typeface="B Yagut" panose="00000400000000000000" pitchFamily="2" charset="-78"/>
              </a:rPr>
              <a:t>مدرس: سمانه وهاب زاده</a:t>
            </a:r>
          </a:p>
          <a:p>
            <a:pPr>
              <a:lnSpc>
                <a:spcPct val="150000"/>
              </a:lnSpc>
            </a:pPr>
            <a:r>
              <a:rPr lang="fa-IR" sz="1800" dirty="0" smtClean="0">
                <a:cs typeface="B Yagut" panose="00000400000000000000" pitchFamily="2" charset="-78"/>
              </a:rPr>
              <a:t>مدرک </a:t>
            </a:r>
            <a:r>
              <a:rPr lang="fa-IR" sz="1800" dirty="0">
                <a:cs typeface="B Yagut" panose="00000400000000000000" pitchFamily="2" charset="-78"/>
              </a:rPr>
              <a:t>تحصیلی:کارشناس </a:t>
            </a:r>
            <a:r>
              <a:rPr lang="fa-IR" sz="1800" dirty="0" smtClean="0">
                <a:cs typeface="B Yagut" panose="00000400000000000000" pitchFamily="2" charset="-78"/>
              </a:rPr>
              <a:t>پرستاری</a:t>
            </a:r>
            <a:endParaRPr lang="fa-IR" sz="1800" dirty="0"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sz="1800" dirty="0">
                <a:cs typeface="B Yagut" panose="00000400000000000000" pitchFamily="2" charset="-78"/>
              </a:rPr>
              <a:t>موقعیت اشتغال سازمانی مدرس</a:t>
            </a:r>
            <a:r>
              <a:rPr lang="fa-IR" sz="1800" dirty="0" smtClean="0">
                <a:cs typeface="B Yagut" panose="00000400000000000000" pitchFamily="2" charset="-78"/>
              </a:rPr>
              <a:t>: مدیر </a:t>
            </a:r>
            <a:r>
              <a:rPr lang="fa-IR" sz="1800" dirty="0">
                <a:cs typeface="B Yagut" panose="00000400000000000000" pitchFamily="2" charset="-78"/>
              </a:rPr>
              <a:t>مرکز آموزش بهورزی شهرستان </a:t>
            </a:r>
            <a:r>
              <a:rPr lang="fa-IR" sz="1800" dirty="0" smtClean="0">
                <a:cs typeface="B Yagut" panose="00000400000000000000" pitchFamily="2" charset="-78"/>
              </a:rPr>
              <a:t>سوادکوه ، دانشگاه علوم پزشکی مازندران</a:t>
            </a:r>
            <a:endParaRPr lang="fa-IR" sz="1800" dirty="0">
              <a:cs typeface="B Yagut" panose="00000400000000000000" pitchFamily="2" charset="-78"/>
            </a:endParaRPr>
          </a:p>
          <a:p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1800" dirty="0">
                <a:cs typeface="B Yagut" panose="00000400000000000000" pitchFamily="2" charset="-78"/>
              </a:rPr>
              <a:t>مشخصات بسته آموزشی</a:t>
            </a:r>
          </a:p>
          <a:p>
            <a:pPr>
              <a:lnSpc>
                <a:spcPct val="150000"/>
              </a:lnSpc>
            </a:pPr>
            <a:r>
              <a:rPr lang="fa-IR" sz="1800" dirty="0">
                <a:cs typeface="B Yagut" panose="00000400000000000000" pitchFamily="2" charset="-78"/>
              </a:rPr>
              <a:t>حیطه درس</a:t>
            </a:r>
            <a:r>
              <a:rPr lang="fa-IR" sz="1800" dirty="0" smtClean="0">
                <a:cs typeface="B Yagut" panose="00000400000000000000" pitchFamily="2" charset="-78"/>
              </a:rPr>
              <a:t>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1800" dirty="0" smtClean="0">
                <a:cs typeface="B Yagut" panose="00000400000000000000" pitchFamily="2" charset="-78"/>
              </a:rPr>
              <a:t>کار با کامپیوتر و اینترنت ، آشنایی با نرم افزارهای نظام شبکه</a:t>
            </a:r>
            <a:endParaRPr lang="fa-IR" sz="1800" dirty="0"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sz="1800" dirty="0">
                <a:cs typeface="B Yagut" panose="00000400000000000000" pitchFamily="2" charset="-78"/>
              </a:rPr>
              <a:t>تاریخ آخرین بازنگری: </a:t>
            </a:r>
            <a:r>
              <a:rPr lang="fa-IR" sz="1800" dirty="0" smtClean="0">
                <a:cs typeface="B Yagut" panose="00000400000000000000" pitchFamily="2" charset="-78"/>
              </a:rPr>
              <a:t>15 اردیبهشت </a:t>
            </a:r>
            <a:r>
              <a:rPr lang="fa-IR" sz="1800" dirty="0">
                <a:cs typeface="B Yagut" panose="00000400000000000000" pitchFamily="2" charset="-78"/>
              </a:rPr>
              <a:t>1399</a:t>
            </a:r>
          </a:p>
          <a:p>
            <a:pPr>
              <a:lnSpc>
                <a:spcPct val="150000"/>
              </a:lnSpc>
            </a:pPr>
            <a:r>
              <a:rPr lang="fa-IR" sz="1800" dirty="0">
                <a:cs typeface="B Yagut" panose="00000400000000000000" pitchFamily="2" charset="-78"/>
              </a:rPr>
              <a:t>نوبت تهیه : 1</a:t>
            </a:r>
          </a:p>
          <a:p>
            <a:pPr>
              <a:lnSpc>
                <a:spcPct val="150000"/>
              </a:lnSpc>
            </a:pPr>
            <a:r>
              <a:rPr lang="fa-IR" sz="1800" dirty="0">
                <a:cs typeface="B Yagut" panose="00000400000000000000" pitchFamily="2" charset="-78"/>
              </a:rPr>
              <a:t>نام </a:t>
            </a:r>
            <a:r>
              <a:rPr lang="fa-IR" sz="1800" dirty="0" smtClean="0">
                <a:cs typeface="B Yagut" panose="00000400000000000000" pitchFamily="2" charset="-78"/>
              </a:rPr>
              <a:t>فایل:</a:t>
            </a:r>
            <a:r>
              <a:rPr lang="en-US" sz="1800" dirty="0" smtClean="0">
                <a:cs typeface="B Yagut" panose="00000400000000000000" pitchFamily="2" charset="-78"/>
              </a:rPr>
              <a:t>co-Ashnayi-ba-narmafzar-PowerPoint2-Edi1 </a:t>
            </a:r>
            <a:endParaRPr lang="fa-IR" sz="1800" dirty="0">
              <a:cs typeface="B Yagut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39" y="1706900"/>
            <a:ext cx="1624733" cy="18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3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1003" y="348336"/>
            <a:ext cx="10604309" cy="835224"/>
          </a:xfrm>
          <a:noFill/>
        </p:spPr>
        <p:txBody>
          <a:bodyPr>
            <a:normAutofit/>
          </a:bodyPr>
          <a:lstStyle/>
          <a:p>
            <a:pPr algn="r"/>
            <a:r>
              <a:rPr lang="fa-IR" sz="4400" dirty="0">
                <a:cs typeface="B Yagut" panose="00000400000000000000" pitchFamily="2" charset="-78"/>
              </a:rPr>
              <a:t>روش ضبط کردن صدا </a:t>
            </a:r>
            <a:r>
              <a:rPr lang="en-US" sz="4400" dirty="0">
                <a:cs typeface="B Yagut" panose="00000400000000000000" pitchFamily="2" charset="-78"/>
              </a:rPr>
              <a:t>record audio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4454" y="1392071"/>
            <a:ext cx="7697337" cy="3862318"/>
          </a:xfrm>
        </p:spPr>
        <p:txBody>
          <a:bodyPr>
            <a:noAutofit/>
          </a:bodyPr>
          <a:lstStyle/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➊ در </a:t>
            </a:r>
            <a:r>
              <a:rPr lang="fa-IR" sz="2500" dirty="0" smtClean="0">
                <a:cs typeface="B Yagut" panose="00000400000000000000" pitchFamily="2" charset="-78"/>
              </a:rPr>
              <a:t>تب</a:t>
            </a:r>
            <a:r>
              <a:rPr lang="en-US" sz="2500" dirty="0" smtClean="0">
                <a:cs typeface="B Yagut" panose="00000400000000000000" pitchFamily="2" charset="-78"/>
              </a:rPr>
              <a:t>Insert </a:t>
            </a:r>
            <a:r>
              <a:rPr lang="en-US" sz="2500" dirty="0">
                <a:cs typeface="B Yagut" panose="00000400000000000000" pitchFamily="2" charset="-78"/>
              </a:rPr>
              <a:t>، </a:t>
            </a:r>
            <a:r>
              <a:rPr lang="fa-IR" sz="2500" dirty="0">
                <a:cs typeface="B Yagut" panose="00000400000000000000" pitchFamily="2" charset="-78"/>
              </a:rPr>
              <a:t>بر روی کادر باز شدنی </a:t>
            </a:r>
            <a:r>
              <a:rPr lang="fa-IR" sz="2500" dirty="0" smtClean="0">
                <a:cs typeface="B Yagut" panose="00000400000000000000" pitchFamily="2" charset="-78"/>
              </a:rPr>
              <a:t>دستور</a:t>
            </a:r>
            <a:r>
              <a:rPr lang="en-US" sz="2500" dirty="0" smtClean="0">
                <a:cs typeface="B Yagut" panose="00000400000000000000" pitchFamily="2" charset="-78"/>
              </a:rPr>
              <a:t>Audio </a:t>
            </a:r>
            <a:r>
              <a:rPr lang="fa-IR" sz="2500" dirty="0" smtClean="0">
                <a:cs typeface="B Yagut" panose="00000400000000000000" pitchFamily="2" charset="-78"/>
              </a:rPr>
              <a:t> کلیک </a:t>
            </a:r>
            <a:r>
              <a:rPr lang="fa-IR" sz="2500" dirty="0">
                <a:cs typeface="B Yagut" panose="00000400000000000000" pitchFamily="2" charset="-78"/>
              </a:rPr>
              <a:t>کنید، سپس </a:t>
            </a:r>
            <a:r>
              <a:rPr lang="fa-IR" sz="2500" dirty="0" smtClean="0">
                <a:cs typeface="B Yagut" panose="00000400000000000000" pitchFamily="2" charset="-78"/>
              </a:rPr>
              <a:t>گزینه</a:t>
            </a:r>
            <a:r>
              <a:rPr lang="en-US" sz="2500" dirty="0" smtClean="0">
                <a:cs typeface="B Yagut" panose="00000400000000000000" pitchFamily="2" charset="-78"/>
              </a:rPr>
              <a:t> Record </a:t>
            </a:r>
            <a:r>
              <a:rPr lang="en-US" sz="2500" dirty="0">
                <a:cs typeface="B Yagut" panose="00000400000000000000" pitchFamily="2" charset="-78"/>
              </a:rPr>
              <a:t>Audio </a:t>
            </a:r>
            <a:r>
              <a:rPr lang="fa-IR" sz="2500" dirty="0">
                <a:cs typeface="B Yagut" panose="00000400000000000000" pitchFamily="2" charset="-78"/>
              </a:rPr>
              <a:t>را انتخاب کنید.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➋ اگر بخواهید می توانید یک نام به فایل صوتی تان اختصاص بدهید.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➌ بر روی </a:t>
            </a:r>
            <a:r>
              <a:rPr lang="fa-IR" sz="2500" dirty="0" smtClean="0">
                <a:cs typeface="B Yagut" panose="00000400000000000000" pitchFamily="2" charset="-78"/>
              </a:rPr>
              <a:t>دکمه</a:t>
            </a:r>
            <a:r>
              <a:rPr lang="en-US" sz="2500" dirty="0" smtClean="0">
                <a:cs typeface="B Yagut" panose="00000400000000000000" pitchFamily="2" charset="-78"/>
              </a:rPr>
              <a:t>Record </a:t>
            </a:r>
            <a:r>
              <a:rPr lang="fa-IR" sz="2500" dirty="0" smtClean="0">
                <a:cs typeface="B Yagut" panose="00000400000000000000" pitchFamily="2" charset="-78"/>
              </a:rPr>
              <a:t> کلیک </a:t>
            </a:r>
            <a:r>
              <a:rPr lang="fa-IR" sz="2500" dirty="0">
                <a:cs typeface="B Yagut" panose="00000400000000000000" pitchFamily="2" charset="-78"/>
              </a:rPr>
              <a:t>کنید تا ضبط صدا آغاز گردد.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➍ وقتی کار ضبط صدا تمام شد بر روی </a:t>
            </a:r>
            <a:r>
              <a:rPr lang="fa-IR" sz="2500" dirty="0" smtClean="0">
                <a:cs typeface="B Yagut" panose="00000400000000000000" pitchFamily="2" charset="-78"/>
              </a:rPr>
              <a:t>دکمه</a:t>
            </a:r>
            <a:r>
              <a:rPr lang="en-US" sz="2500" dirty="0" smtClean="0">
                <a:cs typeface="B Yagut" panose="00000400000000000000" pitchFamily="2" charset="-78"/>
              </a:rPr>
              <a:t> Stop </a:t>
            </a:r>
            <a:r>
              <a:rPr lang="fa-IR" sz="2500" dirty="0">
                <a:cs typeface="B Yagut" panose="00000400000000000000" pitchFamily="2" charset="-78"/>
              </a:rPr>
              <a:t>کلیک کنید.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➎ برای پخش فایل صوتی بر روی دکمه </a:t>
            </a:r>
            <a:r>
              <a:rPr lang="en-US" sz="2500" dirty="0" smtClean="0">
                <a:cs typeface="B Yagut" panose="00000400000000000000" pitchFamily="2" charset="-78"/>
              </a:rPr>
              <a:t> Play </a:t>
            </a:r>
            <a:r>
              <a:rPr lang="fa-IR" sz="2500" dirty="0">
                <a:cs typeface="B Yagut" panose="00000400000000000000" pitchFamily="2" charset="-78"/>
              </a:rPr>
              <a:t>کلیک کنید.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➏ وقتی کارتان تمام شد بر </a:t>
            </a:r>
            <a:r>
              <a:rPr lang="fa-IR" sz="2500" dirty="0" smtClean="0">
                <a:cs typeface="B Yagut" panose="00000400000000000000" pitchFamily="2" charset="-78"/>
              </a:rPr>
              <a:t>روی</a:t>
            </a:r>
            <a:r>
              <a:rPr lang="en-US" sz="2500" dirty="0" smtClean="0">
                <a:cs typeface="B Yagut" panose="00000400000000000000" pitchFamily="2" charset="-78"/>
              </a:rPr>
              <a:t> OK </a:t>
            </a:r>
            <a:r>
              <a:rPr lang="fa-IR" sz="2500" dirty="0">
                <a:cs typeface="B Yagut" panose="00000400000000000000" pitchFamily="2" charset="-78"/>
              </a:rPr>
              <a:t>کلیک کنید. فایل صوتی به اسلاید شما اضافه می گردد.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66" y="348336"/>
            <a:ext cx="3277312" cy="1455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54" y="1803646"/>
            <a:ext cx="2428875" cy="1390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5422" y="2717007"/>
            <a:ext cx="2371725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688" y="4089710"/>
            <a:ext cx="2381250" cy="137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2577" y="5188675"/>
            <a:ext cx="2381250" cy="1390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4203" y="5141050"/>
            <a:ext cx="3200400" cy="143827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64352" y="5969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2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1003" y="348336"/>
            <a:ext cx="10604309" cy="835224"/>
          </a:xfrm>
          <a:noFill/>
        </p:spPr>
        <p:txBody>
          <a:bodyPr>
            <a:normAutofit/>
          </a:bodyPr>
          <a:lstStyle/>
          <a:p>
            <a:pPr algn="r"/>
            <a:r>
              <a:rPr lang="fa-IR" sz="4400" dirty="0">
                <a:cs typeface="B Yagut" panose="00000400000000000000" pitchFamily="2" charset="-78"/>
              </a:rPr>
              <a:t>گزینه های صدا </a:t>
            </a:r>
            <a:r>
              <a:rPr lang="en-US" sz="4400" dirty="0">
                <a:cs typeface="B Yagut" panose="00000400000000000000" pitchFamily="2" charset="-78"/>
              </a:rPr>
              <a:t>Audio options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546" y="1183560"/>
            <a:ext cx="11477766" cy="4135272"/>
          </a:xfrm>
        </p:spPr>
        <p:txBody>
          <a:bodyPr>
            <a:noAutofit/>
          </a:bodyPr>
          <a:lstStyle/>
          <a:p>
            <a:pPr algn="justLow">
              <a:lnSpc>
                <a:spcPct val="100000"/>
              </a:lnSpc>
            </a:pPr>
            <a:r>
              <a:rPr lang="en-US" sz="2500" dirty="0" smtClean="0">
                <a:cs typeface="B Yagut" panose="00000400000000000000" pitchFamily="2" charset="-78"/>
              </a:rPr>
              <a:t>Volume</a:t>
            </a:r>
            <a:r>
              <a:rPr lang="fa-IR" sz="2500" dirty="0" smtClean="0">
                <a:cs typeface="B Yagut" panose="00000400000000000000" pitchFamily="2" charset="-78"/>
              </a:rPr>
              <a:t> درجه </a:t>
            </a:r>
            <a:r>
              <a:rPr lang="fa-IR" sz="2500" dirty="0">
                <a:cs typeface="B Yagut" panose="00000400000000000000" pitchFamily="2" charset="-78"/>
              </a:rPr>
              <a:t>صدا را تنظیم می کند.</a:t>
            </a:r>
          </a:p>
          <a:p>
            <a:pPr algn="justLow">
              <a:lnSpc>
                <a:spcPct val="100000"/>
              </a:lnSpc>
            </a:pPr>
            <a:r>
              <a:rPr lang="en-US" sz="2500" dirty="0" smtClean="0">
                <a:cs typeface="B Yagut" panose="00000400000000000000" pitchFamily="2" charset="-78"/>
              </a:rPr>
              <a:t> Start</a:t>
            </a:r>
            <a:r>
              <a:rPr lang="fa-IR" sz="2500" dirty="0" smtClean="0">
                <a:cs typeface="B Yagut" panose="00000400000000000000" pitchFamily="2" charset="-78"/>
              </a:rPr>
              <a:t>با </a:t>
            </a:r>
            <a:r>
              <a:rPr lang="fa-IR" sz="2500" dirty="0">
                <a:cs typeface="B Yagut" panose="00000400000000000000" pitchFamily="2" charset="-78"/>
              </a:rPr>
              <a:t>استفاده از این گزینه می توانید تنظیم کنید که آیا فایل صوتی شما به صورت اتوماتیک پخش شود و یا اینکه با کلیک ماوس پخش آن آغاز گردد.</a:t>
            </a:r>
          </a:p>
          <a:p>
            <a:pPr algn="justLow">
              <a:lnSpc>
                <a:spcPct val="100000"/>
              </a:lnSpc>
            </a:pPr>
            <a:r>
              <a:rPr lang="en-US" sz="2500" dirty="0">
                <a:cs typeface="B Yagut" panose="00000400000000000000" pitchFamily="2" charset="-78"/>
              </a:rPr>
              <a:t>Hide During </a:t>
            </a:r>
            <a:r>
              <a:rPr lang="en-US" sz="2500" dirty="0" smtClean="0">
                <a:cs typeface="B Yagut" panose="00000400000000000000" pitchFamily="2" charset="-78"/>
              </a:rPr>
              <a:t>Show</a:t>
            </a:r>
            <a:r>
              <a:rPr lang="fa-IR" sz="2500" dirty="0" smtClean="0">
                <a:cs typeface="B Yagut" panose="00000400000000000000" pitchFamily="2" charset="-78"/>
              </a:rPr>
              <a:t> این </a:t>
            </a:r>
            <a:r>
              <a:rPr lang="fa-IR" sz="2500" dirty="0">
                <a:cs typeface="B Yagut" panose="00000400000000000000" pitchFamily="2" charset="-78"/>
              </a:rPr>
              <a:t>گزینه باعث می شود تا هنگام پخش فایل صوتی آیکون آن مخفی شود.</a:t>
            </a:r>
          </a:p>
          <a:p>
            <a:pPr algn="justLow">
              <a:lnSpc>
                <a:spcPct val="100000"/>
              </a:lnSpc>
            </a:pPr>
            <a:r>
              <a:rPr lang="en-US" sz="2500" dirty="0">
                <a:cs typeface="B Yagut" panose="00000400000000000000" pitchFamily="2" charset="-78"/>
              </a:rPr>
              <a:t>Play Across </a:t>
            </a:r>
            <a:r>
              <a:rPr lang="en-US" sz="2500" dirty="0" smtClean="0">
                <a:cs typeface="B Yagut" panose="00000400000000000000" pitchFamily="2" charset="-78"/>
              </a:rPr>
              <a:t>Slides</a:t>
            </a:r>
            <a:r>
              <a:rPr lang="fa-IR" sz="2500" dirty="0" smtClean="0">
                <a:cs typeface="B Yagut" panose="00000400000000000000" pitchFamily="2" charset="-78"/>
              </a:rPr>
              <a:t> با </a:t>
            </a:r>
            <a:r>
              <a:rPr lang="fa-IR" sz="2500" dirty="0">
                <a:cs typeface="B Yagut" panose="00000400000000000000" pitchFamily="2" charset="-78"/>
              </a:rPr>
              <a:t>استفاده از این گزینه می توانید تنظیم کنید که پخش فایل صوتی در هنگام نمایش سایر اسلاید ها نیز ادامه داشته باشد، و یا اینکه فقط در اسلاید جاری پخش شود.</a:t>
            </a:r>
          </a:p>
          <a:p>
            <a:pPr algn="justLow">
              <a:lnSpc>
                <a:spcPct val="100000"/>
              </a:lnSpc>
            </a:pPr>
            <a:r>
              <a:rPr lang="en-US" sz="2500" dirty="0">
                <a:cs typeface="B Yagut" panose="00000400000000000000" pitchFamily="2" charset="-78"/>
              </a:rPr>
              <a:t>Loop until </a:t>
            </a:r>
            <a:r>
              <a:rPr lang="en-US" sz="2500" dirty="0" smtClean="0">
                <a:cs typeface="B Yagut" panose="00000400000000000000" pitchFamily="2" charset="-78"/>
              </a:rPr>
              <a:t>Stopped</a:t>
            </a:r>
            <a:r>
              <a:rPr lang="fa-IR" sz="2500" dirty="0" smtClean="0">
                <a:cs typeface="B Yagut" panose="00000400000000000000" pitchFamily="2" charset="-78"/>
              </a:rPr>
              <a:t> با </a:t>
            </a:r>
            <a:r>
              <a:rPr lang="fa-IR" sz="2500" dirty="0">
                <a:cs typeface="B Yagut" panose="00000400000000000000" pitchFamily="2" charset="-78"/>
              </a:rPr>
              <a:t>استفاده از این گزینه می توانید تنظیم کنید تا زمانیکه دکمه </a:t>
            </a:r>
            <a:r>
              <a:rPr lang="en-US" sz="2500" dirty="0" smtClean="0">
                <a:cs typeface="B Yagut" panose="00000400000000000000" pitchFamily="2" charset="-78"/>
              </a:rPr>
              <a:t>stop</a:t>
            </a:r>
            <a:r>
              <a:rPr lang="fa-IR" sz="2500" dirty="0" smtClean="0">
                <a:cs typeface="B Yagut" panose="00000400000000000000" pitchFamily="2" charset="-78"/>
              </a:rPr>
              <a:t> را </a:t>
            </a:r>
            <a:r>
              <a:rPr lang="fa-IR" sz="2500" dirty="0">
                <a:cs typeface="B Yagut" panose="00000400000000000000" pitchFamily="2" charset="-78"/>
              </a:rPr>
              <a:t>نزده اید فایل پشت سرهم تکرار شود.</a:t>
            </a:r>
          </a:p>
          <a:p>
            <a:pPr algn="justLow">
              <a:lnSpc>
                <a:spcPct val="100000"/>
              </a:lnSpc>
            </a:pPr>
            <a:r>
              <a:rPr lang="en-US" sz="2500" dirty="0">
                <a:cs typeface="B Yagut" panose="00000400000000000000" pitchFamily="2" charset="-78"/>
              </a:rPr>
              <a:t>Rewind after </a:t>
            </a:r>
            <a:r>
              <a:rPr lang="en-US" sz="2500" dirty="0" smtClean="0">
                <a:cs typeface="B Yagut" panose="00000400000000000000" pitchFamily="2" charset="-78"/>
              </a:rPr>
              <a:t>Playing</a:t>
            </a:r>
            <a:r>
              <a:rPr lang="fa-IR" sz="2500" dirty="0" smtClean="0">
                <a:cs typeface="B Yagut" panose="00000400000000000000" pitchFamily="2" charset="-78"/>
              </a:rPr>
              <a:t> این </a:t>
            </a:r>
            <a:r>
              <a:rPr lang="fa-IR" sz="2500" dirty="0">
                <a:cs typeface="B Yagut" panose="00000400000000000000" pitchFamily="2" charset="-78"/>
              </a:rPr>
              <a:t>گزینه منجر می شود تا بعد از اتمام فایل صوتی به ابتدای فایل باز گردید.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743" y="5318832"/>
            <a:ext cx="5156721" cy="140637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546" y="6022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6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1003" y="348336"/>
            <a:ext cx="10604309" cy="835224"/>
          </a:xfrm>
          <a:noFill/>
        </p:spPr>
        <p:txBody>
          <a:bodyPr>
            <a:normAutofit/>
          </a:bodyPr>
          <a:lstStyle/>
          <a:p>
            <a:pPr algn="justLow"/>
            <a:r>
              <a:rPr lang="fa-IR" sz="4400" dirty="0">
                <a:cs typeface="B Yagut" panose="00000400000000000000" pitchFamily="2" charset="-78"/>
              </a:rPr>
              <a:t>روش افزودن یک گرافیک </a:t>
            </a:r>
            <a:r>
              <a:rPr lang="en-US" sz="4400" dirty="0">
                <a:cs typeface="B Yagut" panose="00000400000000000000" pitchFamily="2" charset="-78"/>
              </a:rPr>
              <a:t>SmartArt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52882" y="1415571"/>
            <a:ext cx="5552430" cy="5053467"/>
          </a:xfrm>
        </p:spPr>
        <p:txBody>
          <a:bodyPr>
            <a:noAutofit/>
          </a:bodyPr>
          <a:lstStyle/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➊ اسلایدی را که می خواهید </a:t>
            </a:r>
            <a:r>
              <a:rPr lang="fa-IR" sz="2500" dirty="0" smtClean="0">
                <a:cs typeface="B Yagut" panose="00000400000000000000" pitchFamily="2" charset="-78"/>
              </a:rPr>
              <a:t>گرافیک</a:t>
            </a:r>
            <a:r>
              <a:rPr lang="en-US" sz="2500" dirty="0" smtClean="0">
                <a:cs typeface="B Yagut" panose="00000400000000000000" pitchFamily="2" charset="-78"/>
              </a:rPr>
              <a:t>SmartArt </a:t>
            </a:r>
            <a:r>
              <a:rPr lang="fa-IR" sz="2500" dirty="0" smtClean="0">
                <a:cs typeface="B Yagut" panose="00000400000000000000" pitchFamily="2" charset="-78"/>
              </a:rPr>
              <a:t> در </a:t>
            </a:r>
            <a:r>
              <a:rPr lang="fa-IR" sz="2500" dirty="0">
                <a:cs typeface="B Yagut" panose="00000400000000000000" pitchFamily="2" charset="-78"/>
              </a:rPr>
              <a:t>آن نمایان شود، انتخاب کنید.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➋ از </a:t>
            </a:r>
            <a:r>
              <a:rPr lang="fa-IR" sz="2500" dirty="0" smtClean="0">
                <a:cs typeface="B Yagut" panose="00000400000000000000" pitchFamily="2" charset="-78"/>
              </a:rPr>
              <a:t>تب</a:t>
            </a:r>
            <a:r>
              <a:rPr lang="en-US" sz="2500" dirty="0" smtClean="0">
                <a:cs typeface="B Yagut" panose="00000400000000000000" pitchFamily="2" charset="-78"/>
              </a:rPr>
              <a:t>Insert </a:t>
            </a:r>
            <a:r>
              <a:rPr lang="en-US" sz="2500" dirty="0">
                <a:cs typeface="B Yagut" panose="00000400000000000000" pitchFamily="2" charset="-78"/>
              </a:rPr>
              <a:t>، </a:t>
            </a:r>
            <a:r>
              <a:rPr lang="fa-IR" sz="2500" dirty="0" smtClean="0">
                <a:cs typeface="B Yagut" panose="00000400000000000000" pitchFamily="2" charset="-78"/>
              </a:rPr>
              <a:t>دستور</a:t>
            </a:r>
            <a:r>
              <a:rPr lang="en-US" sz="2500" dirty="0" smtClean="0">
                <a:cs typeface="B Yagut" panose="00000400000000000000" pitchFamily="2" charset="-78"/>
              </a:rPr>
              <a:t>SmartArt </a:t>
            </a:r>
            <a:r>
              <a:rPr lang="fa-IR" sz="2500" dirty="0" smtClean="0">
                <a:cs typeface="B Yagut" panose="00000400000000000000" pitchFamily="2" charset="-78"/>
              </a:rPr>
              <a:t> را </a:t>
            </a:r>
            <a:r>
              <a:rPr lang="fa-IR" sz="2500" dirty="0">
                <a:cs typeface="B Yagut" panose="00000400000000000000" pitchFamily="2" charset="-78"/>
              </a:rPr>
              <a:t>که در گروه </a:t>
            </a:r>
            <a:r>
              <a:rPr lang="en-US" sz="2500" dirty="0">
                <a:cs typeface="B Yagut" panose="00000400000000000000" pitchFamily="2" charset="-78"/>
              </a:rPr>
              <a:t>Illustrations </a:t>
            </a:r>
            <a:r>
              <a:rPr lang="fa-IR" sz="2500" dirty="0" smtClean="0">
                <a:cs typeface="B Yagut" panose="00000400000000000000" pitchFamily="2" charset="-78"/>
              </a:rPr>
              <a:t> قرار </a:t>
            </a:r>
            <a:r>
              <a:rPr lang="fa-IR" sz="2500" dirty="0">
                <a:cs typeface="B Yagut" panose="00000400000000000000" pitchFamily="2" charset="-78"/>
              </a:rPr>
              <a:t>دارد، انتخاب کنید.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➌ یک کادر محاوره ای نمایان می شود. در سمت چپ یک دسته بندی را انتخاب کنید، و سپس در سمت راست از گزینه های آن دسته بندی یک </a:t>
            </a:r>
            <a:r>
              <a:rPr lang="en-US" sz="2500" dirty="0">
                <a:cs typeface="B Yagut" panose="00000400000000000000" pitchFamily="2" charset="-78"/>
              </a:rPr>
              <a:t>SmartArt </a:t>
            </a:r>
            <a:r>
              <a:rPr lang="fa-IR" sz="2500" dirty="0" smtClean="0">
                <a:cs typeface="B Yagut" panose="00000400000000000000" pitchFamily="2" charset="-78"/>
              </a:rPr>
              <a:t> را </a:t>
            </a:r>
            <a:r>
              <a:rPr lang="fa-IR" sz="2500" dirty="0">
                <a:cs typeface="B Yagut" panose="00000400000000000000" pitchFamily="2" charset="-78"/>
              </a:rPr>
              <a:t>انتخاب کنید، و سپس بر روی </a:t>
            </a:r>
            <a:r>
              <a:rPr lang="en-US" sz="2500" dirty="0" smtClean="0">
                <a:cs typeface="B Yagut" panose="00000400000000000000" pitchFamily="2" charset="-78"/>
              </a:rPr>
              <a:t> OK </a:t>
            </a:r>
            <a:r>
              <a:rPr lang="fa-IR" sz="2500" dirty="0">
                <a:cs typeface="B Yagut" panose="00000400000000000000" pitchFamily="2" charset="-78"/>
              </a:rPr>
              <a:t>کلیک کنید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➍ </a:t>
            </a:r>
            <a:r>
              <a:rPr lang="fa-IR" sz="2500" dirty="0" smtClean="0">
                <a:cs typeface="B Yagut" panose="00000400000000000000" pitchFamily="2" charset="-78"/>
              </a:rPr>
              <a:t>گرافیک</a:t>
            </a:r>
            <a:r>
              <a:rPr lang="en-US" sz="2500" dirty="0" smtClean="0">
                <a:cs typeface="B Yagut" panose="00000400000000000000" pitchFamily="2" charset="-78"/>
              </a:rPr>
              <a:t> SmartArt </a:t>
            </a:r>
            <a:r>
              <a:rPr lang="fa-IR" sz="2500" dirty="0">
                <a:cs typeface="B Yagut" panose="00000400000000000000" pitchFamily="2" charset="-78"/>
              </a:rPr>
              <a:t>انتخاب شده، در اسلاید جاری نمایان می شود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96" y="1015280"/>
            <a:ext cx="5029200" cy="1552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74" y="2628678"/>
            <a:ext cx="5728991" cy="342421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424" y="6181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1003" y="348336"/>
            <a:ext cx="10604309" cy="835224"/>
          </a:xfrm>
          <a:noFill/>
        </p:spPr>
        <p:txBody>
          <a:bodyPr>
            <a:normAutofit/>
          </a:bodyPr>
          <a:lstStyle/>
          <a:p>
            <a:pPr algn="r"/>
            <a:r>
              <a:rPr lang="fa-IR" sz="4400" dirty="0">
                <a:cs typeface="B Yagut" panose="00000400000000000000" pitchFamily="2" charset="-78"/>
              </a:rPr>
              <a:t>روش افزودن متن به گرافیک </a:t>
            </a:r>
            <a:r>
              <a:rPr lang="en-US" sz="4400" dirty="0">
                <a:cs typeface="B Yagut" panose="00000400000000000000" pitchFamily="2" charset="-78"/>
              </a:rPr>
              <a:t>SmartArt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093" y="1415571"/>
            <a:ext cx="11150219" cy="5053467"/>
          </a:xfrm>
        </p:spPr>
        <p:txBody>
          <a:bodyPr>
            <a:noAutofit/>
          </a:bodyPr>
          <a:lstStyle/>
          <a:p>
            <a:pPr algn="justLow">
              <a:lnSpc>
                <a:spcPct val="100000"/>
              </a:lnSpc>
            </a:pPr>
            <a:r>
              <a:rPr lang="fa-IR" sz="2500" dirty="0" smtClean="0">
                <a:cs typeface="B Yagut" panose="00000400000000000000" pitchFamily="2" charset="-78"/>
              </a:rPr>
              <a:t>➊ گرافیک</a:t>
            </a:r>
            <a:r>
              <a:rPr lang="en-US" sz="2500" dirty="0" smtClean="0">
                <a:cs typeface="B Yagut" panose="00000400000000000000" pitchFamily="2" charset="-78"/>
              </a:rPr>
              <a:t> SmartArt </a:t>
            </a:r>
            <a:r>
              <a:rPr lang="fa-IR" sz="2500" dirty="0">
                <a:cs typeface="B Yagut" panose="00000400000000000000" pitchFamily="2" charset="-78"/>
              </a:rPr>
              <a:t>را انتخاب کنید. پنل </a:t>
            </a:r>
            <a:r>
              <a:rPr lang="fa-IR" sz="2500" dirty="0" smtClean="0">
                <a:cs typeface="B Yagut" panose="00000400000000000000" pitchFamily="2" charset="-78"/>
              </a:rPr>
              <a:t>متن</a:t>
            </a:r>
            <a:r>
              <a:rPr lang="en-US" sz="2500" dirty="0" smtClean="0">
                <a:cs typeface="B Yagut" panose="00000400000000000000" pitchFamily="2" charset="-78"/>
              </a:rPr>
              <a:t>text </a:t>
            </a:r>
            <a:r>
              <a:rPr lang="en-US" sz="2500" dirty="0">
                <a:cs typeface="B Yagut" panose="00000400000000000000" pitchFamily="2" charset="-78"/>
              </a:rPr>
              <a:t>pane </a:t>
            </a:r>
            <a:r>
              <a:rPr lang="fa-IR" sz="2500" dirty="0" smtClean="0">
                <a:cs typeface="B Yagut" panose="00000400000000000000" pitchFamily="2" charset="-78"/>
              </a:rPr>
              <a:t> در </a:t>
            </a:r>
            <a:r>
              <a:rPr lang="fa-IR" sz="2500" dirty="0">
                <a:cs typeface="B Yagut" panose="00000400000000000000" pitchFamily="2" charset="-78"/>
              </a:rPr>
              <a:t>سمت چپ گرافیک ظاهر می شود.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➋ در پنل </a:t>
            </a:r>
            <a:r>
              <a:rPr lang="fa-IR" sz="2500" dirty="0" smtClean="0">
                <a:cs typeface="B Yagut" panose="00000400000000000000" pitchFamily="2" charset="-78"/>
              </a:rPr>
              <a:t>متن</a:t>
            </a:r>
            <a:r>
              <a:rPr lang="en-US" sz="2500" dirty="0" smtClean="0">
                <a:cs typeface="B Yagut" panose="00000400000000000000" pitchFamily="2" charset="-78"/>
              </a:rPr>
              <a:t>text </a:t>
            </a:r>
            <a:r>
              <a:rPr lang="en-US" sz="2500" dirty="0">
                <a:cs typeface="B Yagut" panose="00000400000000000000" pitchFamily="2" charset="-78"/>
              </a:rPr>
              <a:t>pane </a:t>
            </a:r>
            <a:r>
              <a:rPr lang="fa-IR" sz="2500" dirty="0" smtClean="0">
                <a:cs typeface="B Yagut" panose="00000400000000000000" pitchFamily="2" charset="-78"/>
              </a:rPr>
              <a:t> در </a:t>
            </a:r>
            <a:r>
              <a:rPr lang="fa-IR" sz="2500" dirty="0">
                <a:cs typeface="B Yagut" panose="00000400000000000000" pitchFamily="2" charset="-78"/>
              </a:rPr>
              <a:t>داخل هر گلوله متن مورد نظرتان را وارد کنید. متن وارد شده در شکل متناظرش نمایان خواهد شد. همینطور متن شما بصورت اتوماتیک کوچک می شود تا در شکل بگنجد.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677" y="2992982"/>
            <a:ext cx="6505575" cy="32194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617" y="5602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1003" y="348336"/>
            <a:ext cx="10604309" cy="835224"/>
          </a:xfrm>
          <a:noFill/>
        </p:spPr>
        <p:txBody>
          <a:bodyPr>
            <a:normAutofit/>
          </a:bodyPr>
          <a:lstStyle/>
          <a:p>
            <a:pPr algn="r"/>
            <a:r>
              <a:rPr lang="fa-IR" sz="4400" dirty="0">
                <a:cs typeface="B Yagut" panose="00000400000000000000" pitchFamily="2" charset="-78"/>
              </a:rPr>
              <a:t>روش مرتب سازی، افزودن، و حذف شکل ها</a:t>
            </a:r>
            <a:endParaRPr lang="en-US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093" y="1415571"/>
            <a:ext cx="11150219" cy="5053467"/>
          </a:xfrm>
        </p:spPr>
        <p:txBody>
          <a:bodyPr>
            <a:noAutofit/>
          </a:bodyPr>
          <a:lstStyle/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برای کاهش سطح شکل، گلوله متناظر آن را در پنل متن انتخاب کرده و سپس </a:t>
            </a:r>
            <a:r>
              <a:rPr lang="fa-IR" sz="2500" dirty="0" smtClean="0">
                <a:cs typeface="B Yagut" panose="00000400000000000000" pitchFamily="2" charset="-78"/>
              </a:rPr>
              <a:t>کلید</a:t>
            </a:r>
            <a:r>
              <a:rPr lang="en-US" sz="2500" dirty="0" smtClean="0">
                <a:cs typeface="B Yagut" panose="00000400000000000000" pitchFamily="2" charset="-78"/>
              </a:rPr>
              <a:t>Tab </a:t>
            </a:r>
            <a:r>
              <a:rPr lang="fa-IR" sz="2500" dirty="0" smtClean="0">
                <a:cs typeface="B Yagut" panose="00000400000000000000" pitchFamily="2" charset="-78"/>
              </a:rPr>
              <a:t> را </a:t>
            </a:r>
            <a:r>
              <a:rPr lang="fa-IR" sz="2500" dirty="0">
                <a:cs typeface="B Yagut" panose="00000400000000000000" pitchFamily="2" charset="-78"/>
              </a:rPr>
              <a:t>بفشارید. گلوله به سمت راست می رود، و شکل شما یک سطح </a:t>
            </a:r>
            <a:r>
              <a:rPr lang="fa-IR" sz="2500" dirty="0" smtClean="0">
                <a:cs typeface="B Yagut" panose="00000400000000000000" pitchFamily="2" charset="-78"/>
              </a:rPr>
              <a:t>پایین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تر </a:t>
            </a:r>
            <a:r>
              <a:rPr lang="fa-IR" sz="2500" dirty="0">
                <a:cs typeface="B Yagut" panose="00000400000000000000" pitchFamily="2" charset="-78"/>
              </a:rPr>
              <a:t>می رود.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951" y="2539052"/>
            <a:ext cx="6324600" cy="3581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390" y="5510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0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1003" y="348336"/>
            <a:ext cx="10604309" cy="835224"/>
          </a:xfrm>
          <a:noFill/>
        </p:spPr>
        <p:txBody>
          <a:bodyPr>
            <a:normAutofit/>
          </a:bodyPr>
          <a:lstStyle/>
          <a:p>
            <a:pPr algn="r"/>
            <a:r>
              <a:rPr lang="fa-IR" sz="4400" dirty="0">
                <a:cs typeface="B Yagut" panose="00000400000000000000" pitchFamily="2" charset="-78"/>
              </a:rPr>
              <a:t>روش مرتب سازی، افزودن، و حذف شکل ها</a:t>
            </a:r>
            <a:endParaRPr lang="en-US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093" y="1415571"/>
            <a:ext cx="11150219" cy="5053467"/>
          </a:xfrm>
        </p:spPr>
        <p:txBody>
          <a:bodyPr>
            <a:noAutofit/>
          </a:bodyPr>
          <a:lstStyle/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برای افزایش سطح شکل، گلوله متناظر آن را انتخاب کرده و سپس </a:t>
            </a:r>
            <a:r>
              <a:rPr lang="fa-IR" sz="2500" dirty="0" smtClean="0">
                <a:cs typeface="B Yagut" panose="00000400000000000000" pitchFamily="2" charset="-78"/>
              </a:rPr>
              <a:t>کلید</a:t>
            </a:r>
            <a:r>
              <a:rPr lang="en-US" sz="2500" dirty="0" smtClean="0">
                <a:cs typeface="B Yagut" panose="00000400000000000000" pitchFamily="2" charset="-78"/>
              </a:rPr>
              <a:t>Backspace </a:t>
            </a:r>
            <a:r>
              <a:rPr lang="fa-IR" sz="2500" dirty="0" smtClean="0">
                <a:cs typeface="B Yagut" panose="00000400000000000000" pitchFamily="2" charset="-78"/>
              </a:rPr>
              <a:t> و یا </a:t>
            </a:r>
            <a:r>
              <a:rPr lang="fa-IR" sz="2500" dirty="0">
                <a:cs typeface="B Yagut" panose="00000400000000000000" pitchFamily="2" charset="-78"/>
              </a:rPr>
              <a:t>کلیدهای </a:t>
            </a:r>
            <a:r>
              <a:rPr lang="fa-IR" sz="2500" dirty="0" smtClean="0">
                <a:cs typeface="B Yagut" panose="00000400000000000000" pitchFamily="2" charset="-78"/>
              </a:rPr>
              <a:t>ترکیبی</a:t>
            </a:r>
            <a:r>
              <a:rPr lang="en-US" sz="2500" dirty="0" smtClean="0">
                <a:cs typeface="B Yagut" panose="00000400000000000000" pitchFamily="2" charset="-78"/>
              </a:rPr>
              <a:t>Shift+Tab </a:t>
            </a:r>
            <a:r>
              <a:rPr lang="fa-IR" sz="2500" dirty="0" smtClean="0">
                <a:cs typeface="B Yagut" panose="00000400000000000000" pitchFamily="2" charset="-78"/>
              </a:rPr>
              <a:t> را </a:t>
            </a:r>
            <a:r>
              <a:rPr lang="fa-IR" sz="2500" dirty="0">
                <a:cs typeface="B Yagut" panose="00000400000000000000" pitchFamily="2" charset="-78"/>
              </a:rPr>
              <a:t>بفشارید. گلوله به سمت چپ می رود، و سطح شکل، یک سطح بالاتر می رود.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646" y="2720382"/>
            <a:ext cx="6747197" cy="323004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293" y="5645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2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1003" y="348336"/>
            <a:ext cx="10604309" cy="835224"/>
          </a:xfrm>
          <a:noFill/>
        </p:spPr>
        <p:txBody>
          <a:bodyPr>
            <a:normAutofit/>
          </a:bodyPr>
          <a:lstStyle/>
          <a:p>
            <a:pPr algn="r"/>
            <a:r>
              <a:rPr lang="fa-IR" sz="4400" dirty="0">
                <a:cs typeface="B Yagut" panose="00000400000000000000" pitchFamily="2" charset="-78"/>
              </a:rPr>
              <a:t>روش مرتب سازی، افزودن، و حذف شکل ها</a:t>
            </a:r>
            <a:endParaRPr lang="en-US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941" y="1415571"/>
            <a:ext cx="11536371" cy="5053467"/>
          </a:xfrm>
        </p:spPr>
        <p:txBody>
          <a:bodyPr>
            <a:noAutofit/>
          </a:bodyPr>
          <a:lstStyle/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برای افزودن یک شکل، نشانگر درج </a:t>
            </a:r>
            <a:r>
              <a:rPr lang="fa-IR" sz="2500" dirty="0" smtClean="0">
                <a:cs typeface="B Yagut" panose="00000400000000000000" pitchFamily="2" charset="-78"/>
              </a:rPr>
              <a:t>متن</a:t>
            </a:r>
            <a:r>
              <a:rPr lang="en-US" sz="2500" dirty="0" smtClean="0">
                <a:cs typeface="B Yagut" panose="00000400000000000000" pitchFamily="2" charset="-78"/>
              </a:rPr>
              <a:t>insertion poin </a:t>
            </a:r>
            <a:r>
              <a:rPr lang="fa-IR" sz="2500" dirty="0" smtClean="0">
                <a:cs typeface="B Yagut" panose="00000400000000000000" pitchFamily="2" charset="-78"/>
              </a:rPr>
              <a:t> را </a:t>
            </a:r>
            <a:r>
              <a:rPr lang="fa-IR" sz="2500" dirty="0">
                <a:cs typeface="B Yagut" panose="00000400000000000000" pitchFamily="2" charset="-78"/>
              </a:rPr>
              <a:t>بعد از گلوله قرار دهید، </a:t>
            </a:r>
            <a:r>
              <a:rPr lang="fa-IR" sz="2500" dirty="0" smtClean="0">
                <a:cs typeface="B Yagut" panose="00000400000000000000" pitchFamily="2" charset="-78"/>
              </a:rPr>
              <a:t>سپس</a:t>
            </a:r>
            <a:r>
              <a:rPr lang="en-US" sz="2500" dirty="0" smtClean="0">
                <a:cs typeface="B Yagut" panose="00000400000000000000" pitchFamily="2" charset="-78"/>
              </a:rPr>
              <a:t>Enter </a:t>
            </a:r>
            <a:r>
              <a:rPr lang="fa-IR" sz="2500" dirty="0" smtClean="0">
                <a:cs typeface="B Yagut" panose="00000400000000000000" pitchFamily="2" charset="-78"/>
              </a:rPr>
              <a:t> را </a:t>
            </a:r>
            <a:r>
              <a:rPr lang="fa-IR" sz="2500" dirty="0">
                <a:cs typeface="B Yagut" panose="00000400000000000000" pitchFamily="2" charset="-78"/>
              </a:rPr>
              <a:t>بفشارید. یک گلوله جدید در پنل متن نمایان می شود، و یک شکل جدید نیز در گرافیک شما ظاهر می شود.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669" y="2615323"/>
            <a:ext cx="7213413" cy="351252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481" y="5423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8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1003" y="348336"/>
            <a:ext cx="10604309" cy="835224"/>
          </a:xfrm>
          <a:noFill/>
        </p:spPr>
        <p:txBody>
          <a:bodyPr>
            <a:normAutofit/>
          </a:bodyPr>
          <a:lstStyle/>
          <a:p>
            <a:pPr algn="r"/>
            <a:r>
              <a:rPr lang="fa-IR" sz="4400" dirty="0">
                <a:cs typeface="B Yagut" panose="00000400000000000000" pitchFamily="2" charset="-78"/>
              </a:rPr>
              <a:t>روش مرتب سازی، افزودن، و حذف شکل ها</a:t>
            </a:r>
            <a:endParaRPr lang="en-US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093" y="1415571"/>
            <a:ext cx="11150219" cy="5053467"/>
          </a:xfrm>
        </p:spPr>
        <p:txBody>
          <a:bodyPr>
            <a:noAutofit/>
          </a:bodyPr>
          <a:lstStyle/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برای حذف یک شکل، </a:t>
            </a:r>
            <a:r>
              <a:rPr lang="fa-IR" sz="2500" dirty="0" smtClean="0">
                <a:cs typeface="B Yagut" panose="00000400000000000000" pitchFamily="2" charset="-78"/>
              </a:rPr>
              <a:t>دکمه</a:t>
            </a:r>
            <a:r>
              <a:rPr lang="en-US" sz="2500" dirty="0" smtClean="0">
                <a:cs typeface="B Yagut" panose="00000400000000000000" pitchFamily="2" charset="-78"/>
              </a:rPr>
              <a:t>Backspace </a:t>
            </a:r>
            <a:r>
              <a:rPr lang="fa-IR" sz="2500" dirty="0" smtClean="0">
                <a:cs typeface="B Yagut" panose="00000400000000000000" pitchFamily="2" charset="-78"/>
              </a:rPr>
              <a:t> را </a:t>
            </a:r>
            <a:r>
              <a:rPr lang="fa-IR" sz="2500" dirty="0">
                <a:cs typeface="B Yagut" panose="00000400000000000000" pitchFamily="2" charset="-78"/>
              </a:rPr>
              <a:t>پایین نگهدارید تا گلوله حذف شود. سپس شکل متناظر آن هم حذف می گردد. در این مثال، ما تمامی شکل های بدون متن را حذف می کنیم.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344" y="2793384"/>
            <a:ext cx="6143625" cy="29908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293" y="5479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5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9064"/>
            <a:ext cx="10515600" cy="858368"/>
          </a:xfrm>
          <a:noFill/>
        </p:spPr>
        <p:txBody>
          <a:bodyPr>
            <a:normAutofit/>
          </a:bodyPr>
          <a:lstStyle/>
          <a:p>
            <a:pPr algn="ctr"/>
            <a:r>
              <a:rPr lang="fa-IR" dirty="0">
                <a:cs typeface="B Yagut" panose="00000400000000000000" pitchFamily="2" charset="-78"/>
              </a:rPr>
              <a:t>نتیجه گیری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75764"/>
            <a:ext cx="10515600" cy="6246253"/>
          </a:xfrm>
        </p:spPr>
        <p:txBody>
          <a:bodyPr>
            <a:normAutofit/>
          </a:bodyPr>
          <a:lstStyle/>
          <a:p>
            <a:pPr marL="0" indent="0" algn="justLow">
              <a:lnSpc>
                <a:spcPct val="160000"/>
              </a:lnSpc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در این دوره آموزش توانستیم مطالبی در مورد ساخت فلوچارت ، درج فایل های ویدئویی و صوتی و کاربرد و توانایی استفاده از آن و ضبط صدای خود ، کار با اشکال هندسی و تصاویر و استفاده آن در ساخت اسلاید و پاورپوینت را بیاموزیم</a:t>
            </a:r>
            <a:r>
              <a:rPr lang="en-US" sz="2500" dirty="0" smtClean="0">
                <a:cs typeface="B Yagut" panose="00000400000000000000" pitchFamily="2" charset="-78"/>
              </a:rPr>
              <a:t>.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5665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8672"/>
          </a:xfrm>
          <a:noFill/>
        </p:spPr>
        <p:txBody>
          <a:bodyPr>
            <a:normAutofit/>
          </a:bodyPr>
          <a:lstStyle/>
          <a:p>
            <a:pPr algn="ctr"/>
            <a:r>
              <a:rPr lang="fa-IR" dirty="0">
                <a:cs typeface="B Yagut" panose="00000400000000000000" pitchFamily="2" charset="-78"/>
              </a:rPr>
              <a:t>پرسش و تمرین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 algn="justLow">
              <a:lnSpc>
                <a:spcPct val="150000"/>
              </a:lnSpc>
              <a:buFont typeface="+mj-lt"/>
              <a:buAutoNum type="arabicPeriod"/>
            </a:pPr>
            <a:r>
              <a:rPr lang="fa-IR" sz="2500" dirty="0" smtClean="0">
                <a:cs typeface="B Yagut" panose="00000400000000000000" pitchFamily="2" charset="-78"/>
              </a:rPr>
              <a:t>یک فایل ویدئویی را به اسلاید اضافه کنید و طوری تنظیم کنید که پخش اسلاید به طور خودکار پخش شود و پس از اتمام فیلم پخش تکرار شود</a:t>
            </a: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marL="457200" indent="-457200" algn="justLow">
              <a:lnSpc>
                <a:spcPct val="150000"/>
              </a:lnSpc>
              <a:buFont typeface="+mj-lt"/>
              <a:buAutoNum type="arabicPeriod"/>
            </a:pPr>
            <a:r>
              <a:rPr lang="fa-IR" sz="2500" dirty="0" smtClean="0">
                <a:cs typeface="B Yagut" panose="00000400000000000000" pitchFamily="2" charset="-78"/>
              </a:rPr>
              <a:t>یک فایل صوتی ضبط شده از خودتان به اسلاید اضافه کنید و طوری تنظیم کنید که با پخش اسلاید بعدی صدای ضبط شده نیز پخش شود .</a:t>
            </a:r>
          </a:p>
        </p:txBody>
      </p:sp>
    </p:spTree>
    <p:extLst>
      <p:ext uri="{BB962C8B-B14F-4D97-AF65-F5344CB8AC3E}">
        <p14:creationId xmlns:p14="http://schemas.microsoft.com/office/powerpoint/2010/main" val="78996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163" y="146185"/>
            <a:ext cx="10515600" cy="943170"/>
          </a:xfrm>
        </p:spPr>
        <p:txBody>
          <a:bodyPr>
            <a:normAutofit/>
          </a:bodyPr>
          <a:lstStyle/>
          <a:p>
            <a:pPr algn="ctr"/>
            <a:r>
              <a:rPr lang="fa-IR" dirty="0">
                <a:cs typeface="B Yagut" panose="00000400000000000000" pitchFamily="2" charset="-78"/>
              </a:rPr>
              <a:t>اهداف آموزشی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797" y="1089355"/>
            <a:ext cx="11068333" cy="564629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انتظار می رود فراگیر پس از مطالعه این فصل بتواند:</a:t>
            </a:r>
          </a:p>
          <a:p>
            <a:pPr lvl="1"/>
            <a:r>
              <a:rPr lang="fa-IR" sz="2500" dirty="0" smtClean="0">
                <a:cs typeface="B Yagut" panose="00000400000000000000" pitchFamily="2" charset="-78"/>
              </a:rPr>
              <a:t>روش </a:t>
            </a:r>
            <a:r>
              <a:rPr lang="fa-IR" sz="2500" dirty="0">
                <a:cs typeface="B Yagut" panose="00000400000000000000" pitchFamily="2" charset="-78"/>
              </a:rPr>
              <a:t>افزودن اشکال هندسی (</a:t>
            </a:r>
            <a:r>
              <a:rPr lang="en-US" sz="2500" dirty="0">
                <a:cs typeface="B Yagut" panose="00000400000000000000" pitchFamily="2" charset="-78"/>
              </a:rPr>
              <a:t>shape</a:t>
            </a:r>
            <a:r>
              <a:rPr lang="fa-IR" sz="2500" dirty="0">
                <a:cs typeface="B Yagut" panose="00000400000000000000" pitchFamily="2" charset="-78"/>
              </a:rPr>
              <a:t>) یا </a:t>
            </a:r>
            <a:r>
              <a:rPr lang="en-US" sz="2500" dirty="0">
                <a:cs typeface="B Yagut" panose="00000400000000000000" pitchFamily="2" charset="-78"/>
              </a:rPr>
              <a:t>text box</a:t>
            </a: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را بشناسد و به درستی انجام دهد.</a:t>
            </a:r>
            <a:endParaRPr lang="fa-IR" sz="2500" dirty="0">
              <a:cs typeface="B Yagut" panose="00000400000000000000" pitchFamily="2" charset="-78"/>
            </a:endParaRPr>
          </a:p>
          <a:p>
            <a:pPr lvl="1"/>
            <a:r>
              <a:rPr lang="fa-IR" sz="2500" dirty="0" smtClean="0">
                <a:cs typeface="B Yagut" panose="00000400000000000000" pitchFamily="2" charset="-78"/>
              </a:rPr>
              <a:t>نحوه قالب </a:t>
            </a:r>
            <a:r>
              <a:rPr lang="fa-IR" sz="2500" dirty="0">
                <a:cs typeface="B Yagut" panose="00000400000000000000" pitchFamily="2" charset="-78"/>
              </a:rPr>
              <a:t>بندی </a:t>
            </a:r>
            <a:r>
              <a:rPr lang="en-US" sz="2500" dirty="0">
                <a:cs typeface="B Yagut" panose="00000400000000000000" pitchFamily="2" charset="-78"/>
              </a:rPr>
              <a:t>Formatting</a:t>
            </a:r>
            <a:r>
              <a:rPr lang="fa-IR" sz="2500" dirty="0">
                <a:cs typeface="B Yagut" panose="00000400000000000000" pitchFamily="2" charset="-78"/>
              </a:rPr>
              <a:t> شکل ها و جعبه متن </a:t>
            </a:r>
            <a:r>
              <a:rPr lang="fa-IR" sz="2500" dirty="0" smtClean="0">
                <a:cs typeface="B Yagut" panose="00000400000000000000" pitchFamily="2" charset="-78"/>
              </a:rPr>
              <a:t>ها را فراگیرد و به درستی انجام دهد .</a:t>
            </a:r>
            <a:endParaRPr lang="fa-IR" sz="2500" dirty="0">
              <a:cs typeface="B Yagut" panose="00000400000000000000" pitchFamily="2" charset="-78"/>
            </a:endParaRPr>
          </a:p>
          <a:p>
            <a:pPr lvl="1"/>
            <a:r>
              <a:rPr lang="fa-IR" sz="2500" dirty="0">
                <a:cs typeface="B Yagut" panose="00000400000000000000" pitchFamily="2" charset="-78"/>
              </a:rPr>
              <a:t>روش تغییر رنگ  </a:t>
            </a:r>
            <a:r>
              <a:rPr lang="fa-IR" sz="2500" dirty="0" smtClean="0">
                <a:cs typeface="B Yagut" panose="00000400000000000000" pitchFamily="2" charset="-78"/>
              </a:rPr>
              <a:t>شکل را به درستی انجام دهد .</a:t>
            </a:r>
            <a:endParaRPr lang="fa-IR" sz="2500" dirty="0">
              <a:cs typeface="B Yagut" panose="00000400000000000000" pitchFamily="2" charset="-78"/>
            </a:endParaRPr>
          </a:p>
          <a:p>
            <a:pPr lvl="1"/>
            <a:r>
              <a:rPr lang="fa-IR" sz="2500" dirty="0">
                <a:cs typeface="B Yagut" panose="00000400000000000000" pitchFamily="2" charset="-78"/>
              </a:rPr>
              <a:t>روش تغییر رنگ حاشیه </a:t>
            </a:r>
            <a:r>
              <a:rPr lang="fa-IR" sz="2500" dirty="0" smtClean="0">
                <a:cs typeface="B Yagut" panose="00000400000000000000" pitchFamily="2" charset="-78"/>
              </a:rPr>
              <a:t>شکل را به درستی انجام دهد .</a:t>
            </a:r>
            <a:endParaRPr lang="fa-IR" sz="2500" dirty="0">
              <a:cs typeface="B Yagut" panose="00000400000000000000" pitchFamily="2" charset="-78"/>
            </a:endParaRPr>
          </a:p>
          <a:p>
            <a:pPr lvl="1"/>
            <a:r>
              <a:rPr lang="fa-IR" sz="2500" dirty="0" smtClean="0">
                <a:cs typeface="B Yagut" panose="00000400000000000000" pitchFamily="2" charset="-78"/>
              </a:rPr>
              <a:t>نحوه افزودن تصویر را فراگیرد و به درستی انجام دهد .</a:t>
            </a:r>
            <a:endParaRPr lang="fa-IR" sz="2500" dirty="0">
              <a:cs typeface="B Yagut" panose="00000400000000000000" pitchFamily="2" charset="-78"/>
            </a:endParaRPr>
          </a:p>
          <a:p>
            <a:pPr lvl="1"/>
            <a:r>
              <a:rPr lang="fa-IR" sz="2500" dirty="0" smtClean="0">
                <a:cs typeface="B Yagut" panose="00000400000000000000" pitchFamily="2" charset="-78"/>
              </a:rPr>
              <a:t>روش جابجایی </a:t>
            </a:r>
            <a:r>
              <a:rPr lang="fa-IR" sz="2500" dirty="0">
                <a:cs typeface="B Yagut" panose="00000400000000000000" pitchFamily="2" charset="-78"/>
              </a:rPr>
              <a:t>و تغییر اندازه دادن </a:t>
            </a:r>
            <a:r>
              <a:rPr lang="fa-IR" sz="2500" dirty="0" smtClean="0">
                <a:cs typeface="B Yagut" panose="00000400000000000000" pitchFamily="2" charset="-78"/>
              </a:rPr>
              <a:t>تصاویر را به درستی انجام دهد .</a:t>
            </a:r>
            <a:endParaRPr lang="fa-IR" sz="2500" dirty="0">
              <a:cs typeface="B Yagut" panose="00000400000000000000" pitchFamily="2" charset="-78"/>
            </a:endParaRPr>
          </a:p>
          <a:p>
            <a:pPr lvl="1"/>
            <a:r>
              <a:rPr lang="fa-IR" sz="2500" dirty="0">
                <a:cs typeface="B Yagut" panose="00000400000000000000" pitchFamily="2" charset="-78"/>
              </a:rPr>
              <a:t>روش افزودن ویدئو از روی یک </a:t>
            </a:r>
            <a:r>
              <a:rPr lang="fa-IR" sz="2500" dirty="0" smtClean="0">
                <a:cs typeface="B Yagut" panose="00000400000000000000" pitchFamily="2" charset="-78"/>
              </a:rPr>
              <a:t>فایل را فراگیرد و به درستی انجام دهد .</a:t>
            </a:r>
            <a:endParaRPr lang="fa-IR" sz="2500" dirty="0">
              <a:cs typeface="B Yagut" panose="00000400000000000000" pitchFamily="2" charset="-78"/>
            </a:endParaRPr>
          </a:p>
          <a:p>
            <a:pPr lvl="1"/>
            <a:r>
              <a:rPr lang="fa-IR" sz="2500" dirty="0">
                <a:cs typeface="B Yagut" panose="00000400000000000000" pitchFamily="2" charset="-78"/>
              </a:rPr>
              <a:t>روش افزودن صدا از روی یک </a:t>
            </a:r>
            <a:r>
              <a:rPr lang="fa-IR" sz="2500" dirty="0" smtClean="0">
                <a:cs typeface="B Yagut" panose="00000400000000000000" pitchFamily="2" charset="-78"/>
              </a:rPr>
              <a:t>فایل </a:t>
            </a:r>
            <a:r>
              <a:rPr lang="fa-IR" sz="2500" dirty="0">
                <a:cs typeface="B Yagut" panose="00000400000000000000" pitchFamily="2" charset="-78"/>
              </a:rPr>
              <a:t>را فراگیرد و به درستی انجام دهد .</a:t>
            </a:r>
          </a:p>
          <a:p>
            <a:pPr lvl="1"/>
            <a:r>
              <a:rPr lang="fa-IR" sz="2500" dirty="0">
                <a:cs typeface="B Yagut" panose="00000400000000000000" pitchFamily="2" charset="-78"/>
              </a:rPr>
              <a:t>روش ضبط کردن </a:t>
            </a:r>
            <a:r>
              <a:rPr lang="fa-IR" sz="2500" dirty="0" smtClean="0">
                <a:cs typeface="B Yagut" panose="00000400000000000000" pitchFamily="2" charset="-78"/>
              </a:rPr>
              <a:t>صدا </a:t>
            </a:r>
            <a:r>
              <a:rPr lang="fa-IR" sz="2500" dirty="0">
                <a:cs typeface="B Yagut" panose="00000400000000000000" pitchFamily="2" charset="-78"/>
              </a:rPr>
              <a:t>را فراگیرد و به درستی انجام دهد .</a:t>
            </a:r>
          </a:p>
          <a:p>
            <a:pPr lvl="1"/>
            <a:r>
              <a:rPr lang="fa-IR" sz="2500" dirty="0">
                <a:cs typeface="B Yagut" panose="00000400000000000000" pitchFamily="2" charset="-78"/>
              </a:rPr>
              <a:t>روش افزودن یک گرافیک </a:t>
            </a:r>
            <a:r>
              <a:rPr lang="en-US" sz="2500" dirty="0">
                <a:cs typeface="B Yagut" panose="00000400000000000000" pitchFamily="2" charset="-78"/>
              </a:rPr>
              <a:t>Smart </a:t>
            </a:r>
            <a:r>
              <a:rPr lang="en-US" sz="2500" dirty="0" smtClean="0">
                <a:cs typeface="B Yagut" panose="00000400000000000000" pitchFamily="2" charset="-78"/>
              </a:rPr>
              <a:t>art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را فراگیرد و به درستی انجام دهد .</a:t>
            </a:r>
          </a:p>
          <a:p>
            <a:pPr lvl="1"/>
            <a:r>
              <a:rPr lang="fa-IR" sz="2500" dirty="0">
                <a:cs typeface="B Yagut" panose="00000400000000000000" pitchFamily="2" charset="-78"/>
              </a:rPr>
              <a:t>روش مرتب سازی ، افزوودن و حذف شکل </a:t>
            </a:r>
            <a:r>
              <a:rPr lang="fa-IR" sz="2500" dirty="0" smtClean="0">
                <a:cs typeface="B Yagut" panose="00000400000000000000" pitchFamily="2" charset="-78"/>
              </a:rPr>
              <a:t>ها </a:t>
            </a:r>
            <a:r>
              <a:rPr lang="fa-IR" sz="2500" dirty="0">
                <a:cs typeface="B Yagut" panose="00000400000000000000" pitchFamily="2" charset="-78"/>
              </a:rPr>
              <a:t>را فراگیرد و به درستی انجام دهد .</a:t>
            </a:r>
            <a:endParaRPr lang="en-US" sz="2500" dirty="0"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69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731"/>
          </a:xfrm>
        </p:spPr>
        <p:txBody>
          <a:bodyPr>
            <a:normAutofit/>
          </a:bodyPr>
          <a:lstStyle/>
          <a:p>
            <a:r>
              <a:rPr lang="fa-IR" dirty="0">
                <a:cs typeface="B Yagut" panose="00000400000000000000" pitchFamily="2" charset="-78"/>
              </a:rPr>
              <a:t>فهرست منابع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49921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500" dirty="0"/>
              <a:t> </a:t>
            </a:r>
            <a:r>
              <a:rPr lang="ar-SA" sz="2500" dirty="0">
                <a:cs typeface="B Yagut" panose="00000400000000000000" pitchFamily="2" charset="-78"/>
              </a:rPr>
              <a:t>حیدری ، </a:t>
            </a:r>
            <a:r>
              <a:rPr lang="fa-IR" sz="2500" dirty="0">
                <a:cs typeface="B Yagut" panose="00000400000000000000" pitchFamily="2" charset="-78"/>
              </a:rPr>
              <a:t>س</a:t>
            </a:r>
            <a:r>
              <a:rPr lang="ar-SA" sz="2500" dirty="0">
                <a:cs typeface="B Yagut" panose="00000400000000000000" pitchFamily="2" charset="-78"/>
              </a:rPr>
              <a:t>. کتاب </a:t>
            </a:r>
            <a:r>
              <a:rPr lang="en-US" sz="2500" dirty="0">
                <a:cs typeface="B Yagut" panose="00000400000000000000" pitchFamily="2" charset="-78"/>
              </a:rPr>
              <a:t>ICDL</a:t>
            </a:r>
            <a:r>
              <a:rPr lang="ar-SA" sz="2500" dirty="0">
                <a:cs typeface="B Yagut" panose="00000400000000000000" pitchFamily="2" charset="-78"/>
              </a:rPr>
              <a:t> گواهینامه بین المللی کاربری کامپیوتر سطح یک ، تهران</a:t>
            </a:r>
            <a:r>
              <a:rPr lang="fa-IR" sz="2500" dirty="0">
                <a:cs typeface="B Yagut" panose="00000400000000000000" pitchFamily="2" charset="-78"/>
              </a:rPr>
              <a:t>،</a:t>
            </a:r>
            <a:r>
              <a:rPr lang="ar-SA" sz="2500" dirty="0">
                <a:cs typeface="B Yagut" panose="00000400000000000000" pitchFamily="2" charset="-78"/>
              </a:rPr>
              <a:t> موسسه فرهنگی هنری دیباگران تهران ، </a:t>
            </a:r>
            <a:r>
              <a:rPr lang="fa-IR" sz="2500" dirty="0">
                <a:cs typeface="B Yagut" panose="00000400000000000000" pitchFamily="2" charset="-78"/>
              </a:rPr>
              <a:t>۱۳98</a:t>
            </a:r>
            <a:endParaRPr lang="en-US" sz="2500" dirty="0"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ar-SA" sz="2500" dirty="0">
                <a:cs typeface="B Yagut" panose="00000400000000000000" pitchFamily="2" charset="-78"/>
              </a:rPr>
              <a:t>موسوی</a:t>
            </a:r>
            <a:r>
              <a:rPr lang="en-US" sz="2500" dirty="0">
                <a:cs typeface="B Yagut" panose="00000400000000000000" pitchFamily="2" charset="-78"/>
              </a:rPr>
              <a:t> ، </a:t>
            </a:r>
            <a:r>
              <a:rPr lang="fa-IR" sz="2500" dirty="0" smtClean="0">
                <a:cs typeface="B Yagut" panose="00000400000000000000" pitchFamily="2" charset="-78"/>
              </a:rPr>
              <a:t>ع</a:t>
            </a:r>
            <a:r>
              <a:rPr lang="en-US" sz="2500" dirty="0" smtClean="0">
                <a:cs typeface="B Yagut" panose="00000400000000000000" pitchFamily="2" charset="-78"/>
              </a:rPr>
              <a:t>. 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en-US" sz="2500" dirty="0" err="1" smtClean="0">
                <a:cs typeface="B Yagut" panose="00000400000000000000" pitchFamily="2" charset="-78"/>
              </a:rPr>
              <a:t>کتاب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en-US" sz="2500" dirty="0">
                <a:cs typeface="B Yagut" panose="00000400000000000000" pitchFamily="2" charset="-78"/>
              </a:rPr>
              <a:t>ICDL</a:t>
            </a:r>
            <a:r>
              <a:rPr lang="ar-SA" sz="2500" dirty="0">
                <a:cs typeface="B Yagut" panose="00000400000000000000" pitchFamily="2" charset="-78"/>
              </a:rPr>
              <a:t>  سطح یک ، تهران </a:t>
            </a:r>
            <a:r>
              <a:rPr lang="fa-IR" sz="2500" dirty="0">
                <a:cs typeface="B Yagut" panose="00000400000000000000" pitchFamily="2" charset="-78"/>
              </a:rPr>
              <a:t>،</a:t>
            </a:r>
            <a:r>
              <a:rPr lang="ar-SA" sz="2500" dirty="0">
                <a:cs typeface="B Yagut" panose="00000400000000000000" pitchFamily="2" charset="-78"/>
              </a:rPr>
              <a:t> انتشارات صفار، </a:t>
            </a:r>
            <a:r>
              <a:rPr lang="fa-IR" sz="2500" dirty="0">
                <a:cs typeface="B Yagut" panose="00000400000000000000" pitchFamily="2" charset="-78"/>
              </a:rPr>
              <a:t>۱۳98</a:t>
            </a:r>
            <a:endParaRPr lang="en-US" sz="2500" dirty="0"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ar-SA" sz="2500" dirty="0">
                <a:cs typeface="B Yagut" panose="00000400000000000000" pitchFamily="2" charset="-78"/>
              </a:rPr>
              <a:t>سبزعلی گل ، </a:t>
            </a:r>
            <a:r>
              <a:rPr lang="fa-IR" sz="2500" dirty="0">
                <a:cs typeface="B Yagut" panose="00000400000000000000" pitchFamily="2" charset="-78"/>
              </a:rPr>
              <a:t>م</a:t>
            </a:r>
            <a:r>
              <a:rPr lang="ar-SA" sz="2500" dirty="0">
                <a:cs typeface="B Yagut" panose="00000400000000000000" pitchFamily="2" charset="-78"/>
              </a:rPr>
              <a:t> . کتاب </a:t>
            </a:r>
            <a:r>
              <a:rPr lang="en-US" sz="2500" dirty="0">
                <a:cs typeface="B Yagut" panose="00000400000000000000" pitchFamily="2" charset="-78"/>
              </a:rPr>
              <a:t>ICDL</a:t>
            </a:r>
            <a:r>
              <a:rPr lang="ar-SA" sz="2500" dirty="0">
                <a:cs typeface="B Yagut" panose="00000400000000000000" pitchFamily="2" charset="-78"/>
              </a:rPr>
              <a:t>  سطح دو ، تهران </a:t>
            </a:r>
            <a:r>
              <a:rPr lang="fa-IR" sz="2500" dirty="0">
                <a:cs typeface="B Yagut" panose="00000400000000000000" pitchFamily="2" charset="-78"/>
              </a:rPr>
              <a:t>،</a:t>
            </a:r>
            <a:r>
              <a:rPr lang="ar-SA" sz="2500" dirty="0">
                <a:cs typeface="B Yagut" panose="00000400000000000000" pitchFamily="2" charset="-78"/>
              </a:rPr>
              <a:t> انتشارات صفار، </a:t>
            </a:r>
            <a:r>
              <a:rPr lang="fa-IR" sz="2500" dirty="0">
                <a:cs typeface="B Yagut" panose="00000400000000000000" pitchFamily="2" charset="-78"/>
              </a:rPr>
              <a:t>۱۳98</a:t>
            </a:r>
            <a:endParaRPr lang="en-US" sz="2500" dirty="0">
              <a:cs typeface="B Yagut" panose="00000400000000000000" pitchFamily="2" charset="-78"/>
            </a:endParaRPr>
          </a:p>
          <a:p>
            <a:pPr algn="justLow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وب سایت خوش آموز </a:t>
            </a:r>
            <a:r>
              <a:rPr lang="en-US" sz="2500" dirty="0"/>
              <a:t>www.khoshamoz.ir</a:t>
            </a:r>
            <a:endParaRPr lang="fa-IR" sz="2500" dirty="0"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380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14400"/>
            <a:ext cx="10958848" cy="5262563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fa-IR" dirty="0">
                <a:cs typeface="B Titr" panose="00000700000000000000" pitchFamily="2" charset="-78"/>
              </a:rPr>
              <a:t>لطفا نظرات و پیشنهادات خود پیرامون این بسته آموزشی را به آدرس زیر ارسال نمایید.</a:t>
            </a:r>
          </a:p>
          <a:p>
            <a:pPr marL="0" indent="0">
              <a:lnSpc>
                <a:spcPct val="150000"/>
              </a:lnSpc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دانشگاه علوم پزشکی و خدمات بهداشتی درمانی استان مازندران ، معاونت بهداشتی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یا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پست الکترونیک </a:t>
            </a:r>
            <a:r>
              <a:rPr lang="en-US" dirty="0">
                <a:cs typeface="B Yagut" panose="00000400000000000000" pitchFamily="2" charset="-78"/>
              </a:rPr>
              <a:t>shbsav@gmail.com</a:t>
            </a:r>
            <a:endParaRPr lang="fa-IR" dirty="0"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0814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7005"/>
          </a:xfrm>
        </p:spPr>
        <p:txBody>
          <a:bodyPr>
            <a:normAutofit/>
          </a:bodyPr>
          <a:lstStyle/>
          <a:p>
            <a:pPr algn="ctr"/>
            <a:r>
              <a:rPr lang="fa-IR" dirty="0">
                <a:cs typeface="B Yagut" panose="00000400000000000000" pitchFamily="2" charset="-78"/>
              </a:rPr>
              <a:t>فهرست عناوین آموزشی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262130"/>
            <a:ext cx="10515600" cy="5022760"/>
          </a:xfrm>
        </p:spPr>
        <p:txBody>
          <a:bodyPr>
            <a:noAutofit/>
          </a:bodyPr>
          <a:lstStyle/>
          <a:p>
            <a:pPr algn="justLow"/>
            <a:r>
              <a:rPr lang="fa-IR" sz="2500" dirty="0" smtClean="0">
                <a:cs typeface="B Yagut" panose="00000400000000000000" pitchFamily="2" charset="-78"/>
              </a:rPr>
              <a:t>درج اشکال هندسی ، تصاویر و اشیاء (صوتی و تصویری)</a:t>
            </a:r>
          </a:p>
          <a:p>
            <a:pPr lvl="1" algn="justLow"/>
            <a:r>
              <a:rPr lang="fa-IR" sz="2500" dirty="0" smtClean="0">
                <a:cs typeface="B Yagut" panose="00000400000000000000" pitchFamily="2" charset="-78"/>
              </a:rPr>
              <a:t>روش افزودن اشکال هندسی (</a:t>
            </a:r>
            <a:r>
              <a:rPr lang="en-US" sz="2500" dirty="0" smtClean="0">
                <a:cs typeface="B Yagut" panose="00000400000000000000" pitchFamily="2" charset="-78"/>
              </a:rPr>
              <a:t>shape</a:t>
            </a:r>
            <a:r>
              <a:rPr lang="fa-IR" sz="2500" dirty="0" smtClean="0">
                <a:cs typeface="B Yagut" panose="00000400000000000000" pitchFamily="2" charset="-78"/>
              </a:rPr>
              <a:t>) یا </a:t>
            </a:r>
            <a:r>
              <a:rPr lang="en-US" sz="2500" dirty="0" smtClean="0">
                <a:cs typeface="B Yagut" panose="00000400000000000000" pitchFamily="2" charset="-78"/>
              </a:rPr>
              <a:t>text box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</a:p>
          <a:p>
            <a:pPr lvl="1" algn="justLow"/>
            <a:r>
              <a:rPr lang="fa-IR" sz="2500" dirty="0" smtClean="0">
                <a:cs typeface="B Yagut" panose="00000400000000000000" pitchFamily="2" charset="-78"/>
              </a:rPr>
              <a:t>قالب بندی </a:t>
            </a:r>
            <a:r>
              <a:rPr lang="en-US" sz="2500" dirty="0" smtClean="0">
                <a:cs typeface="B Yagut" panose="00000400000000000000" pitchFamily="2" charset="-78"/>
              </a:rPr>
              <a:t>Formatting</a:t>
            </a:r>
            <a:r>
              <a:rPr lang="fa-IR" sz="2500" dirty="0" smtClean="0">
                <a:cs typeface="B Yagut" panose="00000400000000000000" pitchFamily="2" charset="-78"/>
              </a:rPr>
              <a:t> شکل ها و جعبه متن ها</a:t>
            </a:r>
          </a:p>
          <a:p>
            <a:pPr lvl="1" algn="justLow"/>
            <a:r>
              <a:rPr lang="fa-IR" sz="2500" dirty="0" smtClean="0">
                <a:cs typeface="B Yagut" panose="00000400000000000000" pitchFamily="2" charset="-78"/>
              </a:rPr>
              <a:t>روش تغییر رنگ  شکل</a:t>
            </a:r>
          </a:p>
          <a:p>
            <a:pPr lvl="1" algn="justLow"/>
            <a:r>
              <a:rPr lang="fa-IR" sz="2500" dirty="0" smtClean="0">
                <a:cs typeface="B Yagut" panose="00000400000000000000" pitchFamily="2" charset="-78"/>
              </a:rPr>
              <a:t>روش تغییر رنگ حاشیه شکل</a:t>
            </a:r>
          </a:p>
          <a:p>
            <a:pPr lvl="1" algn="justLow"/>
            <a:r>
              <a:rPr lang="fa-IR" sz="2500" dirty="0" smtClean="0">
                <a:cs typeface="B Yagut" panose="00000400000000000000" pitchFamily="2" charset="-78"/>
              </a:rPr>
              <a:t>افزودن تصویر</a:t>
            </a:r>
          </a:p>
          <a:p>
            <a:pPr lvl="1" algn="justLow"/>
            <a:r>
              <a:rPr lang="fa-IR" sz="2500" dirty="0" smtClean="0">
                <a:cs typeface="B Yagut" panose="00000400000000000000" pitchFamily="2" charset="-78"/>
              </a:rPr>
              <a:t>جابجایی و تغییر اندازه دادن تصاویر</a:t>
            </a:r>
          </a:p>
          <a:p>
            <a:pPr lvl="1" algn="justLow"/>
            <a:r>
              <a:rPr lang="fa-IR" sz="2500" dirty="0" smtClean="0">
                <a:cs typeface="B Yagut" panose="00000400000000000000" pitchFamily="2" charset="-78"/>
              </a:rPr>
              <a:t>روش افزودن ویدئو از روی یک فایل</a:t>
            </a:r>
          </a:p>
          <a:p>
            <a:pPr lvl="1" algn="justLow"/>
            <a:r>
              <a:rPr lang="fa-IR" sz="2500" dirty="0">
                <a:cs typeface="B Yagut" panose="00000400000000000000" pitchFamily="2" charset="-78"/>
              </a:rPr>
              <a:t>روش افزودن </a:t>
            </a:r>
            <a:r>
              <a:rPr lang="fa-IR" sz="2500" dirty="0" smtClean="0">
                <a:cs typeface="B Yagut" panose="00000400000000000000" pitchFamily="2" charset="-78"/>
              </a:rPr>
              <a:t>صدا از </a:t>
            </a:r>
            <a:r>
              <a:rPr lang="fa-IR" sz="2500" dirty="0">
                <a:cs typeface="B Yagut" panose="00000400000000000000" pitchFamily="2" charset="-78"/>
              </a:rPr>
              <a:t>روی یک </a:t>
            </a:r>
            <a:r>
              <a:rPr lang="fa-IR" sz="2500" dirty="0" smtClean="0">
                <a:cs typeface="B Yagut" panose="00000400000000000000" pitchFamily="2" charset="-78"/>
              </a:rPr>
              <a:t>فایل</a:t>
            </a:r>
          </a:p>
          <a:p>
            <a:pPr lvl="1" algn="justLow"/>
            <a:r>
              <a:rPr lang="fa-IR" sz="2500" dirty="0" smtClean="0">
                <a:cs typeface="B Yagut" panose="00000400000000000000" pitchFamily="2" charset="-78"/>
              </a:rPr>
              <a:t>روش ضبط کردن صدا</a:t>
            </a:r>
          </a:p>
          <a:p>
            <a:pPr lvl="1" algn="justLow"/>
            <a:r>
              <a:rPr lang="fa-IR" sz="2500" dirty="0" smtClean="0">
                <a:cs typeface="B Yagut" panose="00000400000000000000" pitchFamily="2" charset="-78"/>
              </a:rPr>
              <a:t>روش افزودن یک گرافیک </a:t>
            </a:r>
            <a:r>
              <a:rPr lang="en-US" sz="2500" dirty="0" smtClean="0">
                <a:cs typeface="B Yagut" panose="00000400000000000000" pitchFamily="2" charset="-78"/>
              </a:rPr>
              <a:t>Smart art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lvl="1" algn="justLow"/>
            <a:r>
              <a:rPr lang="fa-IR" sz="2500" dirty="0" smtClean="0">
                <a:cs typeface="B Yagut" panose="00000400000000000000" pitchFamily="2" charset="-78"/>
              </a:rPr>
              <a:t>روش مرتب سازی ، افزوودن و حذف شکل ها</a:t>
            </a:r>
            <a:endParaRPr lang="en-US" sz="2500" dirty="0"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477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6704" y="348336"/>
            <a:ext cx="9144000" cy="835224"/>
          </a:xfrm>
          <a:noFill/>
        </p:spPr>
        <p:txBody>
          <a:bodyPr>
            <a:normAutofit/>
          </a:bodyPr>
          <a:lstStyle/>
          <a:p>
            <a:r>
              <a:rPr lang="fa-IR" sz="4400" dirty="0" smtClean="0">
                <a:cs typeface="B Yagut" panose="00000400000000000000" pitchFamily="2" charset="-78"/>
              </a:rPr>
              <a:t>مقدمه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615" y="1183559"/>
            <a:ext cx="11286698" cy="5394661"/>
          </a:xfrm>
        </p:spPr>
        <p:txBody>
          <a:bodyPr>
            <a:noAutofit/>
          </a:bodyPr>
          <a:lstStyle/>
          <a:p>
            <a:pPr algn="justLow">
              <a:lnSpc>
                <a:spcPct val="150000"/>
              </a:lnSpc>
            </a:pPr>
            <a:r>
              <a:rPr lang="fa-IR" sz="2500" dirty="0" smtClean="0">
                <a:cs typeface="B Yagut" panose="00000400000000000000" pitchFamily="2" charset="-78"/>
              </a:rPr>
              <a:t>پاور </a:t>
            </a:r>
            <a:r>
              <a:rPr lang="fa-IR" sz="2500" dirty="0">
                <a:cs typeface="B Yagut" panose="00000400000000000000" pitchFamily="2" charset="-78"/>
              </a:rPr>
              <a:t>پوینت (</a:t>
            </a:r>
            <a:r>
              <a:rPr lang="en-US" sz="2500" dirty="0">
                <a:cs typeface="B Yagut" panose="00000400000000000000" pitchFamily="2" charset="-78"/>
              </a:rPr>
              <a:t>POWER POINT) </a:t>
            </a:r>
            <a:r>
              <a:rPr lang="fa-IR" sz="2500" dirty="0" smtClean="0">
                <a:cs typeface="B Yagut" panose="00000400000000000000" pitchFamily="2" charset="-78"/>
              </a:rPr>
              <a:t> ) یک </a:t>
            </a:r>
            <a:r>
              <a:rPr lang="fa-IR" sz="2500" dirty="0">
                <a:cs typeface="B Yagut" panose="00000400000000000000" pitchFamily="2" charset="-78"/>
              </a:rPr>
              <a:t>برنامه کامپیوتری و یکی از نرم افزارهای مایکروسافت آفیس است و از آن  در تهیه  و نشان دادن اسلاید در مانیتور و یا پرده نمایش استفاده می شود. پاور پوینت برای اولین بار در سال 1987 توسط شرکت "فورتات" و سانی ویل کالیفرنیا با نام </a:t>
            </a:r>
            <a:r>
              <a:rPr lang="en-US" sz="2500" dirty="0">
                <a:cs typeface="B Yagut" panose="00000400000000000000" pitchFamily="2" charset="-78"/>
              </a:rPr>
              <a:t>Presenter </a:t>
            </a:r>
            <a:r>
              <a:rPr lang="fa-IR" sz="2500" dirty="0" smtClean="0">
                <a:cs typeface="B Yagut" panose="00000400000000000000" pitchFamily="2" charset="-78"/>
              </a:rPr>
              <a:t> جهت </a:t>
            </a:r>
            <a:r>
              <a:rPr lang="fa-IR" sz="2500" dirty="0">
                <a:cs typeface="B Yagut" panose="00000400000000000000" pitchFamily="2" charset="-78"/>
              </a:rPr>
              <a:t>ویندوز دو طراحی شد. قسمت </a:t>
            </a:r>
            <a:r>
              <a:rPr lang="en-US" sz="2500" dirty="0">
                <a:cs typeface="B Yagut" panose="00000400000000000000" pitchFamily="2" charset="-78"/>
              </a:rPr>
              <a:t>PowerPoint </a:t>
            </a:r>
            <a:r>
              <a:rPr lang="en-US" sz="2500" dirty="0" smtClean="0">
                <a:cs typeface="B Yagut" panose="00000400000000000000" pitchFamily="2" charset="-78"/>
              </a:rPr>
              <a:t>Central</a:t>
            </a:r>
            <a:r>
              <a:rPr lang="fa-IR" sz="2500" dirty="0" smtClean="0">
                <a:cs typeface="B Yagut" panose="00000400000000000000" pitchFamily="2" charset="-78"/>
              </a:rPr>
              <a:t> وظیفه </a:t>
            </a:r>
            <a:r>
              <a:rPr lang="fa-IR" sz="2500" dirty="0">
                <a:cs typeface="B Yagut" panose="00000400000000000000" pitchFamily="2" charset="-78"/>
              </a:rPr>
              <a:t>ارتباط مستقیم کامپیوتر با ایستگاه های اینترنت را بر عهده دارد و سبب می گردد کاربر پس از تماس با اینترنت به مجموعه منابع از عکس، صدا و ویدویوهای مختلف هدایت شود.</a:t>
            </a:r>
          </a:p>
          <a:p>
            <a:pPr algn="justLow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مایکروسافت پاورپوینت محبوب ترین نرم افزارهای ارائه شده در بازار می باشد. ویژگی های جدید پاورپوینت، طراحی و ارائه مطالب و صداگذاری را آسان تر می کند، علاوه بر آن می توانیم به عنوان یک ابزار کمکی  سخنرانی اثر بخشی و جذاب تری استفاده کنیم. </a:t>
            </a:r>
          </a:p>
        </p:txBody>
      </p:sp>
    </p:spTree>
    <p:extLst>
      <p:ext uri="{BB962C8B-B14F-4D97-AF65-F5344CB8AC3E}">
        <p14:creationId xmlns:p14="http://schemas.microsoft.com/office/powerpoint/2010/main" val="373633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6704" y="348336"/>
            <a:ext cx="9144000" cy="835224"/>
          </a:xfrm>
          <a:noFill/>
        </p:spPr>
        <p:txBody>
          <a:bodyPr>
            <a:normAutofit/>
          </a:bodyPr>
          <a:lstStyle/>
          <a:p>
            <a:r>
              <a:rPr lang="fa-IR" sz="4400" dirty="0" smtClean="0">
                <a:cs typeface="B Yagut" panose="00000400000000000000" pitchFamily="2" charset="-78"/>
              </a:rPr>
              <a:t>مقدمه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835" y="1183559"/>
            <a:ext cx="11509478" cy="5394661"/>
          </a:xfrm>
        </p:spPr>
        <p:txBody>
          <a:bodyPr>
            <a:noAutofit/>
          </a:bodyPr>
          <a:lstStyle/>
          <a:p>
            <a:pPr algn="justLow">
              <a:lnSpc>
                <a:spcPct val="150000"/>
              </a:lnSpc>
            </a:pPr>
            <a:r>
              <a:rPr lang="fa-IR" sz="2500" dirty="0" smtClean="0">
                <a:cs typeface="B Yagut" panose="00000400000000000000" pitchFamily="2" charset="-78"/>
              </a:rPr>
              <a:t>محـیط </a:t>
            </a:r>
            <a:r>
              <a:rPr lang="fa-IR" sz="2500" dirty="0">
                <a:cs typeface="B Yagut" panose="00000400000000000000" pitchFamily="2" charset="-78"/>
              </a:rPr>
              <a:t>کار نرم افزار پاورپوینت از نظر </a:t>
            </a:r>
            <a:r>
              <a:rPr lang="fa-IR" sz="2500" dirty="0" smtClean="0">
                <a:cs typeface="B Yagut" panose="00000400000000000000" pitchFamily="2" charset="-78"/>
              </a:rPr>
              <a:t>ظاهـری </a:t>
            </a:r>
            <a:r>
              <a:rPr lang="fa-IR" sz="2500" dirty="0">
                <a:cs typeface="B Yagut" panose="00000400000000000000" pitchFamily="2" charset="-78"/>
              </a:rPr>
              <a:t>شباهت بسیاری با </a:t>
            </a:r>
            <a:r>
              <a:rPr lang="fa-IR" sz="2500" dirty="0" smtClean="0">
                <a:cs typeface="B Yagut" panose="00000400000000000000" pitchFamily="2" charset="-78"/>
              </a:rPr>
              <a:t>بقـیه </a:t>
            </a:r>
            <a:r>
              <a:rPr lang="fa-IR" sz="2500" dirty="0">
                <a:cs typeface="B Yagut" panose="00000400000000000000" pitchFamily="2" charset="-78"/>
              </a:rPr>
              <a:t>نرم </a:t>
            </a:r>
            <a:r>
              <a:rPr lang="fa-IR" sz="2500" dirty="0" smtClean="0">
                <a:cs typeface="B Yagut" panose="00000400000000000000" pitchFamily="2" charset="-78"/>
              </a:rPr>
              <a:t>افــزار </a:t>
            </a:r>
            <a:r>
              <a:rPr lang="fa-IR" sz="2500" dirty="0">
                <a:cs typeface="B Yagut" panose="00000400000000000000" pitchFamily="2" charset="-78"/>
              </a:rPr>
              <a:t>موجود در </a:t>
            </a:r>
            <a:r>
              <a:rPr lang="fa-IR" sz="2500" dirty="0" smtClean="0">
                <a:cs typeface="B Yagut" panose="00000400000000000000" pitchFamily="2" charset="-78"/>
              </a:rPr>
              <a:t>بــسته</a:t>
            </a:r>
            <a:r>
              <a:rPr lang="en-US" sz="2500" dirty="0" smtClean="0">
                <a:cs typeface="B Yagut" panose="00000400000000000000" pitchFamily="2" charset="-78"/>
              </a:rPr>
              <a:t>  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نرم </a:t>
            </a:r>
            <a:r>
              <a:rPr lang="fa-IR" sz="2500" dirty="0" smtClean="0">
                <a:cs typeface="B Yagut" panose="00000400000000000000" pitchFamily="2" charset="-78"/>
              </a:rPr>
              <a:t>افزاری</a:t>
            </a:r>
            <a:r>
              <a:rPr lang="en-US" sz="2500" dirty="0" smtClean="0">
                <a:cs typeface="B Yagut" panose="00000400000000000000" pitchFamily="2" charset="-78"/>
              </a:rPr>
              <a:t> office </a:t>
            </a:r>
            <a:r>
              <a:rPr lang="fa-IR" sz="2500" dirty="0" smtClean="0">
                <a:cs typeface="B Yagut" panose="00000400000000000000" pitchFamily="2" charset="-78"/>
              </a:rPr>
              <a:t>دارد</a:t>
            </a:r>
            <a:r>
              <a:rPr lang="fa-IR" sz="2500" dirty="0">
                <a:cs typeface="B Yagut" panose="00000400000000000000" pitchFamily="2" charset="-78"/>
              </a:rPr>
              <a:t>. محیط نرم </a:t>
            </a:r>
            <a:r>
              <a:rPr lang="fa-IR" sz="2500" dirty="0" smtClean="0">
                <a:cs typeface="B Yagut" panose="00000400000000000000" pitchFamily="2" charset="-78"/>
              </a:rPr>
              <a:t>افزار</a:t>
            </a:r>
            <a:r>
              <a:rPr lang="en-US" sz="2500" dirty="0" smtClean="0">
                <a:cs typeface="B Yagut" panose="00000400000000000000" pitchFamily="2" charset="-78"/>
              </a:rPr>
              <a:t>power </a:t>
            </a:r>
            <a:r>
              <a:rPr lang="en-US" sz="2500" dirty="0">
                <a:cs typeface="B Yagut" panose="00000400000000000000" pitchFamily="2" charset="-78"/>
              </a:rPr>
              <a:t>point  </a:t>
            </a:r>
            <a:r>
              <a:rPr lang="fa-IR" sz="2500" dirty="0" smtClean="0">
                <a:cs typeface="B Yagut" panose="00000400000000000000" pitchFamily="2" charset="-78"/>
              </a:rPr>
              <a:t> شبیه به </a:t>
            </a:r>
            <a:r>
              <a:rPr lang="en-US" sz="2500" dirty="0" smtClean="0">
                <a:cs typeface="B Yagut" panose="00000400000000000000" pitchFamily="2" charset="-78"/>
              </a:rPr>
              <a:t> Excel, word</a:t>
            </a:r>
            <a:r>
              <a:rPr lang="fa-IR" sz="2500" dirty="0" smtClean="0">
                <a:cs typeface="B Yagut" panose="00000400000000000000" pitchFamily="2" charset="-78"/>
              </a:rPr>
              <a:t>است </a:t>
            </a:r>
            <a:r>
              <a:rPr lang="fa-IR" sz="2500" dirty="0">
                <a:cs typeface="B Yagut" panose="00000400000000000000" pitchFamily="2" charset="-78"/>
              </a:rPr>
              <a:t>. جذاب ترین روش های آموزشی و کاربرد آن ، استفاده از اسلایدهای آموزشی پاور پوینت است.  با توجه به آسان بودن استفاده از این اسلایدها که تنها با یک کلیک ساده امکان پذیر است. محیط رنگی و توان اضافه کردن عکس، جدول، نمودار، کلیپ، آرت، صدا و </a:t>
            </a:r>
            <a:r>
              <a:rPr lang="fa-IR" sz="2500" dirty="0" smtClean="0">
                <a:cs typeface="B Yagut" panose="00000400000000000000" pitchFamily="2" charset="-78"/>
              </a:rPr>
              <a:t>ویدئو </a:t>
            </a:r>
            <a:r>
              <a:rPr lang="fa-IR" sz="2500" dirty="0">
                <a:cs typeface="B Yagut" panose="00000400000000000000" pitchFamily="2" charset="-78"/>
              </a:rPr>
              <a:t>باعث دلپذیر شدن کار و تفهیم بهتر مطالب برای </a:t>
            </a:r>
            <a:r>
              <a:rPr lang="fa-IR" sz="2500" dirty="0" smtClean="0">
                <a:cs typeface="B Yagut" panose="00000400000000000000" pitchFamily="2" charset="-78"/>
              </a:rPr>
              <a:t>مخاطبان</a:t>
            </a:r>
            <a:r>
              <a:rPr lang="en-US" sz="2500" dirty="0" smtClean="0">
                <a:cs typeface="B Yagut" panose="00000400000000000000" pitchFamily="2" charset="-78"/>
              </a:rPr>
              <a:t>         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می شود.</a:t>
            </a:r>
          </a:p>
        </p:txBody>
      </p:sp>
    </p:spTree>
    <p:extLst>
      <p:ext uri="{BB962C8B-B14F-4D97-AF65-F5344CB8AC3E}">
        <p14:creationId xmlns:p14="http://schemas.microsoft.com/office/powerpoint/2010/main" val="83637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15251"/>
            <a:ext cx="10515600" cy="922762"/>
          </a:xfrm>
          <a:noFill/>
        </p:spPr>
        <p:txBody>
          <a:bodyPr/>
          <a:lstStyle/>
          <a:p>
            <a:pPr algn="ctr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فصل دوم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1" y="1756228"/>
            <a:ext cx="10515600" cy="3570515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fa-IR" sz="4400" dirty="0">
              <a:cs typeface="B Yagut" panose="00000400000000000000" pitchFamily="2" charset="-78"/>
            </a:endParaRPr>
          </a:p>
          <a:p>
            <a:pPr marL="0" indent="0" algn="ctr">
              <a:buNone/>
            </a:pPr>
            <a:r>
              <a:rPr lang="fa-IR" sz="4400" dirty="0" smtClean="0">
                <a:cs typeface="B Yagut" panose="00000400000000000000" pitchFamily="2" charset="-78"/>
              </a:rPr>
              <a:t>درج اشکال هندسی ، تصاویر ، اشیاء</a:t>
            </a:r>
            <a:endParaRPr lang="en-US" sz="4400" dirty="0">
              <a:cs typeface="B Yagut" panose="00000400000000000000" pitchFamily="2" charset="-7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1" y="6069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8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6"/>
    </mc:Choice>
    <mc:Fallback xmlns="">
      <p:transition spd="slow" advTm="197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0811" y="348336"/>
            <a:ext cx="9744501" cy="835224"/>
          </a:xfrm>
          <a:noFill/>
        </p:spPr>
        <p:txBody>
          <a:bodyPr>
            <a:normAutofit/>
          </a:bodyPr>
          <a:lstStyle/>
          <a:p>
            <a:pPr algn="r"/>
            <a:r>
              <a:rPr lang="fa-IR" sz="4400" dirty="0">
                <a:cs typeface="B Yagut" panose="00000400000000000000" pitchFamily="2" charset="-78"/>
              </a:rPr>
              <a:t>روش افزودن یک شکل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7212" y="1183560"/>
            <a:ext cx="4107976" cy="4995081"/>
          </a:xfrm>
        </p:spPr>
        <p:txBody>
          <a:bodyPr>
            <a:noAutofit/>
          </a:bodyPr>
          <a:lstStyle/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➊ تب </a:t>
            </a:r>
            <a:r>
              <a:rPr lang="en-US" sz="2500" dirty="0">
                <a:cs typeface="B Yagut" panose="00000400000000000000" pitchFamily="2" charset="-78"/>
              </a:rPr>
              <a:t>Insert </a:t>
            </a:r>
            <a:r>
              <a:rPr lang="fa-IR" sz="2500" dirty="0" smtClean="0">
                <a:cs typeface="B Yagut" panose="00000400000000000000" pitchFamily="2" charset="-78"/>
              </a:rPr>
              <a:t> را </a:t>
            </a:r>
            <a:r>
              <a:rPr lang="fa-IR" sz="2500" dirty="0">
                <a:cs typeface="B Yagut" panose="00000400000000000000" pitchFamily="2" charset="-78"/>
              </a:rPr>
              <a:t>انتخاب کنید، سپس در گروه </a:t>
            </a:r>
            <a:r>
              <a:rPr lang="en-US" sz="2500" dirty="0">
                <a:cs typeface="B Yagut" panose="00000400000000000000" pitchFamily="2" charset="-78"/>
              </a:rPr>
              <a:t>Illustrations </a:t>
            </a:r>
            <a:r>
              <a:rPr lang="fa-IR" sz="2500" dirty="0" smtClean="0">
                <a:cs typeface="B Yagut" panose="00000400000000000000" pitchFamily="2" charset="-78"/>
              </a:rPr>
              <a:t> بر </a:t>
            </a:r>
            <a:r>
              <a:rPr lang="fa-IR" sz="2500" dirty="0">
                <a:cs typeface="B Yagut" panose="00000400000000000000" pitchFamily="2" charset="-78"/>
              </a:rPr>
              <a:t>روی دستور </a:t>
            </a:r>
            <a:r>
              <a:rPr lang="en-US" sz="2500" dirty="0" smtClean="0">
                <a:cs typeface="B Yagut" panose="00000400000000000000" pitchFamily="2" charset="-78"/>
              </a:rPr>
              <a:t> Shapes </a:t>
            </a:r>
            <a:r>
              <a:rPr lang="fa-IR" sz="2500" dirty="0">
                <a:cs typeface="B Yagut" panose="00000400000000000000" pitchFamily="2" charset="-78"/>
              </a:rPr>
              <a:t>کلیک کنید. یک فهرست کشویی از شکل های مختلف باز می شود.</a:t>
            </a:r>
          </a:p>
          <a:p>
            <a:pPr algn="justLow">
              <a:lnSpc>
                <a:spcPct val="100000"/>
              </a:lnSpc>
            </a:pPr>
            <a:r>
              <a:rPr lang="fa-IR" sz="2500" dirty="0" smtClean="0">
                <a:cs typeface="B Yagut" panose="00000400000000000000" pitchFamily="2" charset="-78"/>
              </a:rPr>
              <a:t>➋ </a:t>
            </a:r>
            <a:r>
              <a:rPr lang="fa-IR" sz="2500" dirty="0">
                <a:cs typeface="B Yagut" panose="00000400000000000000" pitchFamily="2" charset="-78"/>
              </a:rPr>
              <a:t>شکل مورد نظرتان را از </a:t>
            </a:r>
            <a:r>
              <a:rPr lang="fa-IR" sz="2500" dirty="0" smtClean="0">
                <a:cs typeface="B Yagut" panose="00000400000000000000" pitchFamily="2" charset="-78"/>
              </a:rPr>
              <a:t>فهرست </a:t>
            </a:r>
            <a:r>
              <a:rPr lang="fa-IR" sz="2500" dirty="0">
                <a:cs typeface="B Yagut" panose="00000400000000000000" pitchFamily="2" charset="-78"/>
              </a:rPr>
              <a:t>انتخاب کنید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➌ بر روی محلی که می خواهید شکل در آنجا نمایش داده شود کلیک کنید و با کشیدن ماوس شکل را در اندازه دلخواه خودتان ترسیم کنید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11" y="198211"/>
            <a:ext cx="4429125" cy="3933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987" y="3493826"/>
            <a:ext cx="2884101" cy="292630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0635" y="58105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8293" y="348336"/>
            <a:ext cx="8407019" cy="835224"/>
          </a:xfrm>
          <a:noFill/>
        </p:spPr>
        <p:txBody>
          <a:bodyPr>
            <a:normAutofit/>
          </a:bodyPr>
          <a:lstStyle/>
          <a:p>
            <a:pPr algn="r"/>
            <a:r>
              <a:rPr lang="fa-IR" sz="4400" dirty="0">
                <a:cs typeface="B Yagut" panose="00000400000000000000" pitchFamily="2" charset="-78"/>
              </a:rPr>
              <a:t>روش ویرایش یک </a:t>
            </a:r>
            <a:r>
              <a:rPr lang="en-US" sz="4400" dirty="0" smtClean="0">
                <a:cs typeface="B Yagut" panose="00000400000000000000" pitchFamily="2" charset="-78"/>
              </a:rPr>
              <a:t> shape </a:t>
            </a:r>
            <a:r>
              <a:rPr lang="fa-IR" sz="4400" dirty="0">
                <a:cs typeface="B Yagut" panose="00000400000000000000" pitchFamily="2" charset="-78"/>
              </a:rPr>
              <a:t>یا یک </a:t>
            </a:r>
            <a:r>
              <a:rPr lang="en-US" sz="4400" dirty="0" smtClean="0">
                <a:cs typeface="B Yagut" panose="00000400000000000000" pitchFamily="2" charset="-78"/>
              </a:rPr>
              <a:t>text </a:t>
            </a:r>
            <a:r>
              <a:rPr lang="en-US" sz="4400" dirty="0">
                <a:cs typeface="B Yagut" panose="00000400000000000000" pitchFamily="2" charset="-78"/>
              </a:rPr>
              <a:t>box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4889" y="1429220"/>
            <a:ext cx="5827594" cy="4995081"/>
          </a:xfrm>
        </p:spPr>
        <p:txBody>
          <a:bodyPr>
            <a:noAutofit/>
          </a:bodyPr>
          <a:lstStyle/>
          <a:p>
            <a:pPr algn="justLow">
              <a:lnSpc>
                <a:spcPct val="100000"/>
              </a:lnSpc>
            </a:pPr>
            <a:r>
              <a:rPr lang="fa-IR" sz="2500" dirty="0">
                <a:cs typeface="B Yagut" panose="00000400000000000000" pitchFamily="2" charset="-78"/>
              </a:rPr>
              <a:t>وقتی بر روی یک </a:t>
            </a:r>
            <a:r>
              <a:rPr lang="fa-IR" sz="2500" dirty="0" smtClean="0">
                <a:cs typeface="B Yagut" panose="00000400000000000000" pitchFamily="2" charset="-78"/>
              </a:rPr>
              <a:t>شکل</a:t>
            </a:r>
            <a:r>
              <a:rPr lang="en-US" sz="2500" dirty="0" smtClean="0">
                <a:cs typeface="B Yagut" panose="00000400000000000000" pitchFamily="2" charset="-78"/>
              </a:rPr>
              <a:t>shape </a:t>
            </a:r>
            <a:r>
              <a:rPr lang="fa-IR" sz="2500" dirty="0" smtClean="0">
                <a:cs typeface="B Yagut" panose="00000400000000000000" pitchFamily="2" charset="-78"/>
              </a:rPr>
              <a:t> و </a:t>
            </a:r>
            <a:r>
              <a:rPr lang="fa-IR" sz="2500" dirty="0">
                <a:cs typeface="B Yagut" panose="00000400000000000000" pitchFamily="2" charset="-78"/>
              </a:rPr>
              <a:t>یا یک جعبه متن </a:t>
            </a:r>
            <a:r>
              <a:rPr lang="en-US" sz="2500" dirty="0">
                <a:cs typeface="B Yagut" panose="00000400000000000000" pitchFamily="2" charset="-78"/>
              </a:rPr>
              <a:t>text box </a:t>
            </a:r>
            <a:r>
              <a:rPr lang="fa-IR" sz="2500" dirty="0" smtClean="0">
                <a:cs typeface="B Yagut" panose="00000400000000000000" pitchFamily="2" charset="-78"/>
              </a:rPr>
              <a:t> کلیک </a:t>
            </a:r>
            <a:r>
              <a:rPr lang="fa-IR" sz="2500" dirty="0">
                <a:cs typeface="B Yagut" panose="00000400000000000000" pitchFamily="2" charset="-78"/>
              </a:rPr>
              <a:t>می کنید، دستگیره هایی در اطراف آن ظاهر می شود که با استفاده از این دستگیره ها می توانید آن شکل را دستکاری کنید. چند نوع دستگیره وجود دارد.</a:t>
            </a:r>
          </a:p>
          <a:p>
            <a:pPr algn="justLow">
              <a:lnSpc>
                <a:spcPct val="100000"/>
              </a:lnSpc>
            </a:pPr>
            <a:r>
              <a:rPr lang="en-US" sz="2500" dirty="0" smtClean="0">
                <a:cs typeface="B Yagut" panose="00000400000000000000" pitchFamily="2" charset="-78"/>
              </a:rPr>
              <a:t> Sizing </a:t>
            </a:r>
            <a:r>
              <a:rPr lang="en-US" sz="2500" dirty="0">
                <a:cs typeface="B Yagut" panose="00000400000000000000" pitchFamily="2" charset="-78"/>
              </a:rPr>
              <a:t>handles </a:t>
            </a:r>
            <a:r>
              <a:rPr lang="fa-IR" sz="2500" dirty="0">
                <a:cs typeface="B Yagut" panose="00000400000000000000" pitchFamily="2" charset="-78"/>
              </a:rPr>
              <a:t>دستگیره های تغییر اندازه : با استفاده از این دستگیره ها و روش کشیدن و رها کردن ماوس می توانید اندازه شکل و یا جعبه متن مربوطه را به اندازه دلخواه خودتان تنظیم کنید. شما می توانید با استفاده از دستگیره های گوشه شکل، همزمان ارتفاع و عرض را تغییر بدهید.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80" y="1856664"/>
            <a:ext cx="3248025" cy="3581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847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047730d-92e1-4018-9084-d932fd3a7f58">5NN7CDR5NKU2-831-296</_dlc_DocId>
    <_x0646__x0648__x0639__x0020__x062d__x06cc__x0637__x0647_ xmlns="12fdc5dc-769e-4543-b10d-fbea3dac4417">کار با کامپیوتر و اينترنت؛ آشنايي با نرم‌افزارهاي نظام شبكه</_x0646__x0648__x0639__x0020__x062d__x06cc__x0637__x0647_>
    <_x0646__x0648__x0639__x0020__x0641__x0627__x06cc__x0644_ xmlns="12fdc5dc-769e-4543-b10d-fbea3dac4417">پاورپوینت</_x0646__x0648__x0639__x0020__x0641__x0627__x06cc__x0644_>
    <_x062f__x0627__x0646__x0634__x06af__x0627__x0647_ xmlns="12fdc5dc-769e-4543-b10d-fbea3dac4417">مازندران</_x062f__x0627__x0646__x0634__x06af__x0627__x0647_>
    <_dlc_DocIdUrl xmlns="1047730d-92e1-4018-9084-d932fd3a7f58">
      <Url>http://www.health.gov.ir/hnd/_layouts/DocIdRedir.aspx?ID=5NN7CDR5NKU2-831-296</Url>
      <Description>5NN7CDR5NKU2-831-296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E469263-63A2-495A-8F49-410FA2D541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124C191-31EE-4110-A210-E95A435CC9D1}">
  <ds:schemaRefs>
    <ds:schemaRef ds:uri="http://purl.org/dc/elements/1.1/"/>
    <ds:schemaRef ds:uri="http://purl.org/dc/terms/"/>
    <ds:schemaRef ds:uri="http://schemas.microsoft.com/office/2006/documentManagement/types"/>
    <ds:schemaRef ds:uri="12fdc5dc-769e-4543-b10d-fbea3dac4417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1047730d-92e1-4018-9084-d932fd3a7f5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8465DA5-D135-48CF-8D4F-E202AE590B1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4C9628D-FFB4-4728-9182-09B993A4D408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2435</TotalTime>
  <Words>2327</Words>
  <Application>Microsoft Office PowerPoint</Application>
  <PresentationFormat>Widescreen</PresentationFormat>
  <Paragraphs>153</Paragraphs>
  <Slides>31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B Titr</vt:lpstr>
      <vt:lpstr>B Yagut</vt:lpstr>
      <vt:lpstr>Calibri</vt:lpstr>
      <vt:lpstr>Calibri Light</vt:lpstr>
      <vt:lpstr>Times New Roman</vt:lpstr>
      <vt:lpstr>Office Theme</vt:lpstr>
      <vt:lpstr>کار با کامپیوتر و اینترنت ، آشنایی با نرم افزارهای نظام شبکه</vt:lpstr>
      <vt:lpstr>مشخصات سند</vt:lpstr>
      <vt:lpstr>اهداف آموزشی</vt:lpstr>
      <vt:lpstr>فهرست عناوین آموزشی</vt:lpstr>
      <vt:lpstr>مقدمه</vt:lpstr>
      <vt:lpstr>مقدمه</vt:lpstr>
      <vt:lpstr>فصل دوم</vt:lpstr>
      <vt:lpstr>روش افزودن یک شکل</vt:lpstr>
      <vt:lpstr>روش ویرایش یک  shape یا یک text box</vt:lpstr>
      <vt:lpstr>روش ویرایش یک shape یا یک text box</vt:lpstr>
      <vt:lpstr>قالب بندیFormatting  شکل ها و جعبه متن ها</vt:lpstr>
      <vt:lpstr>روش تغییر رنگ شکل fill color</vt:lpstr>
      <vt:lpstr>روش تغییر رنگ حاشیه شکل</vt:lpstr>
      <vt:lpstr>افزودن تصویرInserting Pictures </vt:lpstr>
      <vt:lpstr>جابجایی و تغییر اندازه دادن تصاویر</vt:lpstr>
      <vt:lpstr>جابجایی و تغییر اندازه دادن تصاویر</vt:lpstr>
      <vt:lpstr>روش افزودن ویدئو از روی یک فایل</vt:lpstr>
      <vt:lpstr>گزینه های ویدئو Video options</vt:lpstr>
      <vt:lpstr>روش افزودن صدا audio  از روی یک فایل</vt:lpstr>
      <vt:lpstr>روش ضبط کردن صدا record audio</vt:lpstr>
      <vt:lpstr>گزینه های صدا Audio options</vt:lpstr>
      <vt:lpstr>روش افزودن یک گرافیک SmartArt</vt:lpstr>
      <vt:lpstr>روش افزودن متن به گرافیک SmartArt</vt:lpstr>
      <vt:lpstr>روش مرتب سازی، افزودن، و حذف شکل ها</vt:lpstr>
      <vt:lpstr>روش مرتب سازی، افزودن، و حذف شکل ها</vt:lpstr>
      <vt:lpstr>روش مرتب سازی، افزودن، و حذف شکل ها</vt:lpstr>
      <vt:lpstr>روش مرتب سازی، افزودن، و حذف شکل ها</vt:lpstr>
      <vt:lpstr>نتیجه گیری</vt:lpstr>
      <vt:lpstr>پرسش و تمرین</vt:lpstr>
      <vt:lpstr>فهرست منابع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کار با کامپیوتر و اینترنت ، _x000b_آشنایی با نرم افزارهای نظام شبکه</dc:title>
  <dc:creator>HCZ</dc:creator>
  <cp:lastModifiedBy>saberi</cp:lastModifiedBy>
  <cp:revision>469</cp:revision>
  <dcterms:created xsi:type="dcterms:W3CDTF">2020-04-19T06:32:02Z</dcterms:created>
  <dcterms:modified xsi:type="dcterms:W3CDTF">2021-05-19T09:43:16Z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cf38c50b-ad40-4c5f-9f42-0ddd9a91a722</vt:lpwstr>
  </property>
  <property fmtid="{D5CDD505-2E9C-101B-9397-08002B2CF9AE}" pid="3" name="ContentTypeId">
    <vt:lpwstr>0x01010038EE485FB9274448B5E5B0FF0ECB3346</vt:lpwstr>
  </property>
</Properties>
</file>