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5"/>
  </p:sldMasterIdLst>
  <p:notesMasterIdLst>
    <p:notesMasterId r:id="rId30"/>
  </p:notesMasterIdLst>
  <p:sldIdLst>
    <p:sldId id="335" r:id="rId6"/>
    <p:sldId id="347" r:id="rId7"/>
    <p:sldId id="336" r:id="rId8"/>
    <p:sldId id="338" r:id="rId9"/>
    <p:sldId id="256" r:id="rId10"/>
    <p:sldId id="439" r:id="rId11"/>
    <p:sldId id="395" r:id="rId12"/>
    <p:sldId id="470" r:id="rId13"/>
    <p:sldId id="471" r:id="rId14"/>
    <p:sldId id="473" r:id="rId15"/>
    <p:sldId id="474" r:id="rId16"/>
    <p:sldId id="475" r:id="rId17"/>
    <p:sldId id="433" r:id="rId18"/>
    <p:sldId id="479" r:id="rId19"/>
    <p:sldId id="480" r:id="rId20"/>
    <p:sldId id="481" r:id="rId21"/>
    <p:sldId id="434" r:id="rId22"/>
    <p:sldId id="476" r:id="rId23"/>
    <p:sldId id="477" r:id="rId24"/>
    <p:sldId id="478" r:id="rId25"/>
    <p:sldId id="370" r:id="rId26"/>
    <p:sldId id="376" r:id="rId27"/>
    <p:sldId id="377" r:id="rId28"/>
    <p:sldId id="378" r:id="rId29"/>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98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sorterViewPr>
    <p:cViewPr>
      <p:scale>
        <a:sx n="100" d="100"/>
        <a:sy n="100" d="100"/>
      </p:scale>
      <p:origin x="0" y="-219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228D78-067E-4072-98CE-B7523C5D4D2D}" type="datetimeFigureOut">
              <a:rPr lang="en-US" smtClean="0"/>
              <a:t>5/19/2021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A3EBAE-36C5-4B3F-B9BD-2C866DC81FAC}" type="slidenum">
              <a:rPr lang="en-US" smtClean="0"/>
              <a:t>‹#›</a:t>
            </a:fld>
            <a:endParaRPr lang="en-US"/>
          </a:p>
        </p:txBody>
      </p:sp>
    </p:spTree>
    <p:extLst>
      <p:ext uri="{BB962C8B-B14F-4D97-AF65-F5344CB8AC3E}">
        <p14:creationId xmlns:p14="http://schemas.microsoft.com/office/powerpoint/2010/main" val="1478789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a-IR"/>
          </a:p>
        </p:txBody>
      </p:sp>
      <p:sp>
        <p:nvSpPr>
          <p:cNvPr id="4" name="Date Placeholder 3"/>
          <p:cNvSpPr>
            <a:spLocks noGrp="1"/>
          </p:cNvSpPr>
          <p:nvPr>
            <p:ph type="dt" sz="half" idx="10"/>
          </p:nvPr>
        </p:nvSpPr>
        <p:spPr/>
        <p:txBody>
          <a:bodyPr/>
          <a:lstStyle/>
          <a:p>
            <a:fld id="{A19BD037-D5FF-4542-9F52-57BD32F0315C}" type="datetime8">
              <a:rPr lang="fa-IR" smtClean="0"/>
              <a:t>مه 19، 21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16970F8-871C-44B1-855E-328097134970}" type="slidenum">
              <a:rPr lang="fa-IR" smtClean="0"/>
              <a:t>‹#›</a:t>
            </a:fld>
            <a:endParaRPr lang="fa-IR"/>
          </a:p>
        </p:txBody>
      </p:sp>
    </p:spTree>
    <p:extLst>
      <p:ext uri="{BB962C8B-B14F-4D97-AF65-F5344CB8AC3E}">
        <p14:creationId xmlns:p14="http://schemas.microsoft.com/office/powerpoint/2010/main" val="2695603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CE0692CB-D6B9-4509-90A1-9A18A47493B4}" type="datetime8">
              <a:rPr lang="fa-IR" smtClean="0"/>
              <a:t>مه 19، 21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16970F8-871C-44B1-855E-328097134970}" type="slidenum">
              <a:rPr lang="fa-IR" smtClean="0"/>
              <a:t>‹#›</a:t>
            </a:fld>
            <a:endParaRPr lang="fa-IR"/>
          </a:p>
        </p:txBody>
      </p:sp>
    </p:spTree>
    <p:extLst>
      <p:ext uri="{BB962C8B-B14F-4D97-AF65-F5344CB8AC3E}">
        <p14:creationId xmlns:p14="http://schemas.microsoft.com/office/powerpoint/2010/main" val="486006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161F9AA0-BDA0-4A3D-9E42-0E0D4DBE90A3}" type="datetime8">
              <a:rPr lang="fa-IR" smtClean="0"/>
              <a:t>مه 19، 21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16970F8-871C-44B1-855E-328097134970}" type="slidenum">
              <a:rPr lang="fa-IR" smtClean="0"/>
              <a:t>‹#›</a:t>
            </a:fld>
            <a:endParaRPr lang="fa-IR"/>
          </a:p>
        </p:txBody>
      </p:sp>
    </p:spTree>
    <p:extLst>
      <p:ext uri="{BB962C8B-B14F-4D97-AF65-F5344CB8AC3E}">
        <p14:creationId xmlns:p14="http://schemas.microsoft.com/office/powerpoint/2010/main" val="2359334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FA5F7808-281A-4648-87D5-1C97C6AABD7D}" type="datetime8">
              <a:rPr lang="fa-IR" smtClean="0"/>
              <a:t>مه 19، 21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16970F8-871C-44B1-855E-328097134970}" type="slidenum">
              <a:rPr lang="fa-IR" smtClean="0"/>
              <a:t>‹#›</a:t>
            </a:fld>
            <a:endParaRPr lang="fa-IR"/>
          </a:p>
        </p:txBody>
      </p:sp>
    </p:spTree>
    <p:extLst>
      <p:ext uri="{BB962C8B-B14F-4D97-AF65-F5344CB8AC3E}">
        <p14:creationId xmlns:p14="http://schemas.microsoft.com/office/powerpoint/2010/main" val="3303217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8E3CA3-3741-482A-8D05-A0B8178A46E4}" type="datetime8">
              <a:rPr lang="fa-IR" smtClean="0"/>
              <a:t>مه 19، 21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16970F8-871C-44B1-855E-328097134970}" type="slidenum">
              <a:rPr lang="fa-IR" smtClean="0"/>
              <a:t>‹#›</a:t>
            </a:fld>
            <a:endParaRPr lang="fa-IR"/>
          </a:p>
        </p:txBody>
      </p:sp>
    </p:spTree>
    <p:extLst>
      <p:ext uri="{BB962C8B-B14F-4D97-AF65-F5344CB8AC3E}">
        <p14:creationId xmlns:p14="http://schemas.microsoft.com/office/powerpoint/2010/main" val="2468273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p:cNvSpPr>
            <a:spLocks noGrp="1"/>
          </p:cNvSpPr>
          <p:nvPr>
            <p:ph type="dt" sz="half" idx="10"/>
          </p:nvPr>
        </p:nvSpPr>
        <p:spPr/>
        <p:txBody>
          <a:bodyPr/>
          <a:lstStyle/>
          <a:p>
            <a:fld id="{B2CEADB5-909D-4730-9FC0-FF4D777BE8D5}" type="datetime8">
              <a:rPr lang="fa-IR" smtClean="0"/>
              <a:t>مه 19، 21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16970F8-871C-44B1-855E-328097134970}" type="slidenum">
              <a:rPr lang="fa-IR" smtClean="0"/>
              <a:t>‹#›</a:t>
            </a:fld>
            <a:endParaRPr lang="fa-IR"/>
          </a:p>
        </p:txBody>
      </p:sp>
    </p:spTree>
    <p:extLst>
      <p:ext uri="{BB962C8B-B14F-4D97-AF65-F5344CB8AC3E}">
        <p14:creationId xmlns:p14="http://schemas.microsoft.com/office/powerpoint/2010/main" val="411083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Date Placeholder 6"/>
          <p:cNvSpPr>
            <a:spLocks noGrp="1"/>
          </p:cNvSpPr>
          <p:nvPr>
            <p:ph type="dt" sz="half" idx="10"/>
          </p:nvPr>
        </p:nvSpPr>
        <p:spPr/>
        <p:txBody>
          <a:bodyPr/>
          <a:lstStyle/>
          <a:p>
            <a:fld id="{BB0F95DF-A094-4DF7-9281-1DE5CAFF1403}" type="datetime8">
              <a:rPr lang="fa-IR" smtClean="0"/>
              <a:t>مه 19، 21</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416970F8-871C-44B1-855E-328097134970}" type="slidenum">
              <a:rPr lang="fa-IR" smtClean="0"/>
              <a:t>‹#›</a:t>
            </a:fld>
            <a:endParaRPr lang="fa-IR"/>
          </a:p>
        </p:txBody>
      </p:sp>
    </p:spTree>
    <p:extLst>
      <p:ext uri="{BB962C8B-B14F-4D97-AF65-F5344CB8AC3E}">
        <p14:creationId xmlns:p14="http://schemas.microsoft.com/office/powerpoint/2010/main" val="2713054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Date Placeholder 2"/>
          <p:cNvSpPr>
            <a:spLocks noGrp="1"/>
          </p:cNvSpPr>
          <p:nvPr>
            <p:ph type="dt" sz="half" idx="10"/>
          </p:nvPr>
        </p:nvSpPr>
        <p:spPr/>
        <p:txBody>
          <a:bodyPr/>
          <a:lstStyle/>
          <a:p>
            <a:fld id="{35FB5C5E-3CE4-4DF6-BDFD-7BD28DBA2694}" type="datetime8">
              <a:rPr lang="fa-IR" smtClean="0"/>
              <a:t>مه 19، 21</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416970F8-871C-44B1-855E-328097134970}" type="slidenum">
              <a:rPr lang="fa-IR" smtClean="0"/>
              <a:t>‹#›</a:t>
            </a:fld>
            <a:endParaRPr lang="fa-IR"/>
          </a:p>
        </p:txBody>
      </p:sp>
    </p:spTree>
    <p:extLst>
      <p:ext uri="{BB962C8B-B14F-4D97-AF65-F5344CB8AC3E}">
        <p14:creationId xmlns:p14="http://schemas.microsoft.com/office/powerpoint/2010/main" val="625141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736EAE-A996-462D-AEE6-E045C12B115E}" type="datetime8">
              <a:rPr lang="fa-IR" smtClean="0"/>
              <a:t>مه 19، 21</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416970F8-871C-44B1-855E-328097134970}" type="slidenum">
              <a:rPr lang="fa-IR" smtClean="0"/>
              <a:t>‹#›</a:t>
            </a:fld>
            <a:endParaRPr lang="fa-IR"/>
          </a:p>
        </p:txBody>
      </p:sp>
    </p:spTree>
    <p:extLst>
      <p:ext uri="{BB962C8B-B14F-4D97-AF65-F5344CB8AC3E}">
        <p14:creationId xmlns:p14="http://schemas.microsoft.com/office/powerpoint/2010/main" val="3438998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4AC233-BA28-4457-B47E-9D88DB226F3F}" type="datetime8">
              <a:rPr lang="fa-IR" smtClean="0"/>
              <a:t>مه 19، 21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16970F8-871C-44B1-855E-328097134970}" type="slidenum">
              <a:rPr lang="fa-IR" smtClean="0"/>
              <a:t>‹#›</a:t>
            </a:fld>
            <a:endParaRPr lang="fa-IR"/>
          </a:p>
        </p:txBody>
      </p:sp>
    </p:spTree>
    <p:extLst>
      <p:ext uri="{BB962C8B-B14F-4D97-AF65-F5344CB8AC3E}">
        <p14:creationId xmlns:p14="http://schemas.microsoft.com/office/powerpoint/2010/main" val="3678309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726303-6AE7-4F75-A5FA-2E23E399F77F}" type="datetime8">
              <a:rPr lang="fa-IR" smtClean="0"/>
              <a:t>مه 19، 21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16970F8-871C-44B1-855E-328097134970}" type="slidenum">
              <a:rPr lang="fa-IR" smtClean="0"/>
              <a:t>‹#›</a:t>
            </a:fld>
            <a:endParaRPr lang="fa-IR"/>
          </a:p>
        </p:txBody>
      </p:sp>
    </p:spTree>
    <p:extLst>
      <p:ext uri="{BB962C8B-B14F-4D97-AF65-F5344CB8AC3E}">
        <p14:creationId xmlns:p14="http://schemas.microsoft.com/office/powerpoint/2010/main" val="1220806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4090A30-BE09-406E-ABFD-94480BDFEE84}" type="datetime8">
              <a:rPr lang="fa-IR" smtClean="0"/>
              <a:t>مه 19، 21</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16970F8-871C-44B1-855E-328097134970}" type="slidenum">
              <a:rPr lang="fa-IR" smtClean="0"/>
              <a:t>‹#›</a:t>
            </a:fld>
            <a:endParaRPr lang="fa-IR"/>
          </a:p>
        </p:txBody>
      </p:sp>
    </p:spTree>
    <p:extLst>
      <p:ext uri="{BB962C8B-B14F-4D97-AF65-F5344CB8AC3E}">
        <p14:creationId xmlns:p14="http://schemas.microsoft.com/office/powerpoint/2010/main" val="3673224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wma"/><Relationship Id="rId1" Type="http://schemas.microsoft.com/office/2007/relationships/media" Target="../media/media4.wma"/><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wma"/><Relationship Id="rId1" Type="http://schemas.microsoft.com/office/2007/relationships/media" Target="../media/media5.wma"/><Relationship Id="rId6" Type="http://schemas.openxmlformats.org/officeDocument/2006/relationships/image" Target="../media/image2.png"/><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6.wma"/><Relationship Id="rId1" Type="http://schemas.microsoft.com/office/2007/relationships/media" Target="../media/media6.wma"/><Relationship Id="rId5" Type="http://schemas.openxmlformats.org/officeDocument/2006/relationships/image" Target="../media/image2.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7.wma"/><Relationship Id="rId1" Type="http://schemas.microsoft.com/office/2007/relationships/media" Target="../media/media7.wma"/><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8.wma"/><Relationship Id="rId1" Type="http://schemas.microsoft.com/office/2007/relationships/media" Target="../media/media8.wma"/><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9.wma"/><Relationship Id="rId1" Type="http://schemas.microsoft.com/office/2007/relationships/media" Target="../media/media9.wma"/><Relationship Id="rId6" Type="http://schemas.openxmlformats.org/officeDocument/2006/relationships/image" Target="../media/image2.png"/><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0.wma"/><Relationship Id="rId1" Type="http://schemas.microsoft.com/office/2007/relationships/media" Target="../media/media10.wma"/><Relationship Id="rId6" Type="http://schemas.openxmlformats.org/officeDocument/2006/relationships/image" Target="../media/image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11.wma"/><Relationship Id="rId1" Type="http://schemas.microsoft.com/office/2007/relationships/media" Target="../media/media11.wma"/><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ma"/><Relationship Id="rId1" Type="http://schemas.microsoft.com/office/2007/relationships/media" Target="../media/media12.wma"/><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wma"/><Relationship Id="rId1" Type="http://schemas.microsoft.com/office/2007/relationships/media" Target="../media/media2.wma"/><Relationship Id="rId5" Type="http://schemas.openxmlformats.org/officeDocument/2006/relationships/image" Target="../media/image2.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wma"/><Relationship Id="rId1" Type="http://schemas.microsoft.com/office/2007/relationships/media" Target="../media/media3.wma"/><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62843"/>
            <a:ext cx="10926170" cy="1325563"/>
          </a:xfrm>
        </p:spPr>
        <p:txBody>
          <a:bodyPr>
            <a:normAutofit/>
          </a:bodyPr>
          <a:lstStyle/>
          <a:p>
            <a:pPr algn="ctr"/>
            <a:r>
              <a:rPr lang="fa-IR" dirty="0" smtClean="0">
                <a:cs typeface="B Yagut" panose="00000400000000000000" pitchFamily="2" charset="-78"/>
              </a:rPr>
              <a:t>کار با کامپیوتر و اینترنت ، </a:t>
            </a:r>
            <a:r>
              <a:rPr lang="en-US" dirty="0" smtClean="0">
                <a:cs typeface="B Yagut" panose="00000400000000000000" pitchFamily="2" charset="-78"/>
              </a:rPr>
              <a:t/>
            </a:r>
            <a:br>
              <a:rPr lang="en-US" dirty="0" smtClean="0">
                <a:cs typeface="B Yagut" panose="00000400000000000000" pitchFamily="2" charset="-78"/>
              </a:rPr>
            </a:br>
            <a:r>
              <a:rPr lang="fa-IR" dirty="0" smtClean="0">
                <a:cs typeface="B Yagut" panose="00000400000000000000" pitchFamily="2" charset="-78"/>
              </a:rPr>
              <a:t>آشنایی با نرم افزارهای نظام شبکه</a:t>
            </a:r>
            <a:endParaRPr lang="fa-IR" dirty="0">
              <a:cs typeface="B Yagut" panose="00000400000000000000" pitchFamily="2" charset="-78"/>
            </a:endParaRPr>
          </a:p>
        </p:txBody>
      </p:sp>
      <p:sp>
        <p:nvSpPr>
          <p:cNvPr id="3" name="Content Placeholder 2"/>
          <p:cNvSpPr>
            <a:spLocks noGrp="1"/>
          </p:cNvSpPr>
          <p:nvPr>
            <p:ph idx="1"/>
          </p:nvPr>
        </p:nvSpPr>
        <p:spPr>
          <a:xfrm>
            <a:off x="1572904" y="3183168"/>
            <a:ext cx="9456761" cy="2478420"/>
          </a:xfrm>
        </p:spPr>
        <p:txBody>
          <a:bodyPr>
            <a:normAutofit/>
          </a:bodyPr>
          <a:lstStyle/>
          <a:p>
            <a:endParaRPr lang="fa-IR" sz="2500" dirty="0"/>
          </a:p>
          <a:p>
            <a:pPr marL="0" indent="0" algn="ctr">
              <a:lnSpc>
                <a:spcPct val="150000"/>
              </a:lnSpc>
              <a:buNone/>
            </a:pPr>
            <a:r>
              <a:rPr lang="fa-IR" sz="2500" dirty="0" smtClean="0">
                <a:cs typeface="B Yagut" panose="00000400000000000000" pitchFamily="2" charset="-78"/>
              </a:rPr>
              <a:t>آشنایی مقدماتی با نرم افزار </a:t>
            </a:r>
            <a:r>
              <a:rPr lang="en-US" sz="2500" dirty="0" smtClean="0">
                <a:cs typeface="B Yagut" panose="00000400000000000000" pitchFamily="2" charset="-78"/>
              </a:rPr>
              <a:t>PowerPoint2016</a:t>
            </a:r>
            <a:endParaRPr lang="fa-IR" sz="2500" dirty="0">
              <a:cs typeface="B Yagut" panose="00000400000000000000" pitchFamily="2" charset="-78"/>
            </a:endParaRPr>
          </a:p>
        </p:txBody>
      </p:sp>
    </p:spTree>
    <p:extLst>
      <p:ext uri="{BB962C8B-B14F-4D97-AF65-F5344CB8AC3E}">
        <p14:creationId xmlns:p14="http://schemas.microsoft.com/office/powerpoint/2010/main" val="32593752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60107" y="348336"/>
            <a:ext cx="5145205" cy="835224"/>
          </a:xfrm>
          <a:noFill/>
        </p:spPr>
        <p:txBody>
          <a:bodyPr>
            <a:normAutofit/>
          </a:bodyPr>
          <a:lstStyle/>
          <a:p>
            <a:pPr algn="r"/>
            <a:r>
              <a:rPr lang="fa-IR" sz="4400" dirty="0">
                <a:cs typeface="B Yagut" panose="00000400000000000000" pitchFamily="2" charset="-78"/>
              </a:rPr>
              <a:t>روش جابجایی یک جدول</a:t>
            </a:r>
            <a:endParaRPr lang="en-US" sz="4400" dirty="0">
              <a:cs typeface="B Yagut" panose="00000400000000000000" pitchFamily="2" charset="-78"/>
            </a:endParaRPr>
          </a:p>
        </p:txBody>
      </p:sp>
      <p:sp>
        <p:nvSpPr>
          <p:cNvPr id="3" name="Subtitle 2"/>
          <p:cNvSpPr>
            <a:spLocks noGrp="1"/>
          </p:cNvSpPr>
          <p:nvPr>
            <p:ph type="subTitle" idx="1"/>
          </p:nvPr>
        </p:nvSpPr>
        <p:spPr>
          <a:xfrm>
            <a:off x="6919414" y="1497458"/>
            <a:ext cx="4981433" cy="4998877"/>
          </a:xfrm>
        </p:spPr>
        <p:txBody>
          <a:bodyPr>
            <a:noAutofit/>
          </a:bodyPr>
          <a:lstStyle/>
          <a:p>
            <a:pPr algn="justLow">
              <a:lnSpc>
                <a:spcPct val="100000"/>
              </a:lnSpc>
            </a:pPr>
            <a:r>
              <a:rPr lang="fa-IR" sz="2500" dirty="0" smtClean="0">
                <a:cs typeface="B Yagut" panose="00000400000000000000" pitchFamily="2" charset="-78"/>
              </a:rPr>
              <a:t>بر </a:t>
            </a:r>
            <a:r>
              <a:rPr lang="fa-IR" sz="2500" dirty="0">
                <a:cs typeface="B Yagut" panose="00000400000000000000" pitchFamily="2" charset="-78"/>
              </a:rPr>
              <a:t>روی لبه های جدول کلیک کرده و با روش کشیدن و رها کردن آن را به محل مورد نظرتان جابجا کنید.</a:t>
            </a:r>
          </a:p>
        </p:txBody>
      </p:sp>
      <p:pic>
        <p:nvPicPr>
          <p:cNvPr id="6" name="Picture 5" descr="http://fava.nkums.ac.ir/get_file.aspx?fn=Uploaded/Users/2/246/280/powerpoint/jad4.jpg"/>
          <p:cNvPicPr/>
          <p:nvPr/>
        </p:nvPicPr>
        <p:blipFill rotWithShape="1">
          <a:blip r:embed="rId4">
            <a:extLst>
              <a:ext uri="{28A0092B-C50C-407E-A947-70E740481C1C}">
                <a14:useLocalDpi xmlns:a14="http://schemas.microsoft.com/office/drawing/2010/main" val="0"/>
              </a:ext>
            </a:extLst>
          </a:blip>
          <a:srcRect l="4654" t="6116" r="14246" b="26616"/>
          <a:stretch/>
        </p:blipFill>
        <p:spPr bwMode="auto">
          <a:xfrm>
            <a:off x="6919414" y="2896758"/>
            <a:ext cx="4885898" cy="2590800"/>
          </a:xfrm>
          <a:prstGeom prst="rect">
            <a:avLst/>
          </a:prstGeom>
          <a:noFill/>
          <a:ln>
            <a:noFill/>
          </a:ln>
          <a:extLst>
            <a:ext uri="{53640926-AAD7-44D8-BBD7-CCE9431645EC}">
              <a14:shadowObscured xmlns:a14="http://schemas.microsoft.com/office/drawing/2010/main"/>
            </a:ext>
          </a:extLst>
        </p:spPr>
      </p:pic>
      <p:sp>
        <p:nvSpPr>
          <p:cNvPr id="8" name="Title 1"/>
          <p:cNvSpPr txBox="1">
            <a:spLocks/>
          </p:cNvSpPr>
          <p:nvPr/>
        </p:nvSpPr>
        <p:spPr>
          <a:xfrm>
            <a:off x="504967" y="348336"/>
            <a:ext cx="5855492" cy="835224"/>
          </a:xfrm>
          <a:prstGeom prst="rect">
            <a:avLst/>
          </a:prstGeom>
          <a:noFill/>
        </p:spPr>
        <p:txBody>
          <a:bodyPr vert="horz" lIns="91440" tIns="45720" rIns="91440" bIns="45720" rtlCol="1" anchor="b">
            <a:no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algn="r"/>
            <a:r>
              <a:rPr lang="fa-IR" sz="4400" dirty="0">
                <a:cs typeface="B Yagut" panose="00000400000000000000" pitchFamily="2" charset="-78"/>
              </a:rPr>
              <a:t>روش تغییر دادن اندازه جدول</a:t>
            </a:r>
          </a:p>
        </p:txBody>
      </p:sp>
      <p:sp>
        <p:nvSpPr>
          <p:cNvPr id="9" name="Subtitle 2"/>
          <p:cNvSpPr txBox="1">
            <a:spLocks/>
          </p:cNvSpPr>
          <p:nvPr/>
        </p:nvSpPr>
        <p:spPr>
          <a:xfrm>
            <a:off x="598652" y="1388275"/>
            <a:ext cx="5162549" cy="4998877"/>
          </a:xfrm>
          <a:prstGeom prst="rect">
            <a:avLst/>
          </a:prstGeom>
        </p:spPr>
        <p:txBody>
          <a:bodyPr vert="horz" lIns="91440" tIns="45720" rIns="91440" bIns="45720" rtlCol="1">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Low">
              <a:lnSpc>
                <a:spcPct val="100000"/>
              </a:lnSpc>
            </a:pPr>
            <a:r>
              <a:rPr lang="fa-IR" sz="2500" dirty="0">
                <a:cs typeface="B Yagut" panose="00000400000000000000" pitchFamily="2" charset="-78"/>
              </a:rPr>
              <a:t>با روش کشیدن و رها کردن، دستگیره های تغییر اندازه جدول را بگیرید و بکشید. اندازه آن تغییر خواهد کرد.</a:t>
            </a:r>
          </a:p>
        </p:txBody>
      </p:sp>
      <p:pic>
        <p:nvPicPr>
          <p:cNvPr id="4" name="Picture 3"/>
          <p:cNvPicPr>
            <a:picLocks noChangeAspect="1"/>
          </p:cNvPicPr>
          <p:nvPr/>
        </p:nvPicPr>
        <p:blipFill>
          <a:blip r:embed="rId5"/>
          <a:stretch>
            <a:fillRect/>
          </a:stretch>
        </p:blipFill>
        <p:spPr>
          <a:xfrm>
            <a:off x="598652" y="2896758"/>
            <a:ext cx="5162550" cy="2590800"/>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96471" y="5922549"/>
            <a:ext cx="609600" cy="609600"/>
          </a:xfrm>
          <a:prstGeom prst="rect">
            <a:avLst/>
          </a:prstGeom>
        </p:spPr>
      </p:pic>
    </p:spTree>
    <p:extLst>
      <p:ext uri="{BB962C8B-B14F-4D97-AF65-F5344CB8AC3E}">
        <p14:creationId xmlns:p14="http://schemas.microsoft.com/office/powerpoint/2010/main" val="1519967224"/>
      </p:ext>
    </p:extLst>
  </p:cSld>
  <p:clrMapOvr>
    <a:masterClrMapping/>
  </p:clrMapOvr>
  <mc:AlternateContent xmlns:mc="http://schemas.openxmlformats.org/markup-compatibility/2006" xmlns:p14="http://schemas.microsoft.com/office/powerpoint/2010/main">
    <mc:Choice Requires="p14">
      <p:transition spd="slow" p14:dur="2000" advTm="6521"/>
    </mc:Choice>
    <mc:Fallback xmlns="">
      <p:transition spd="slow" advTm="6521"/>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519"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21373" y="348336"/>
            <a:ext cx="7983939" cy="835224"/>
          </a:xfrm>
          <a:noFill/>
        </p:spPr>
        <p:txBody>
          <a:bodyPr>
            <a:normAutofit/>
          </a:bodyPr>
          <a:lstStyle/>
          <a:p>
            <a:pPr algn="r"/>
            <a:r>
              <a:rPr lang="fa-IR" sz="4400" dirty="0">
                <a:cs typeface="B Yagut" panose="00000400000000000000" pitchFamily="2" charset="-78"/>
              </a:rPr>
              <a:t>روش افزودن ردیف یا ستون به جدول</a:t>
            </a:r>
            <a:endParaRPr lang="en-US" sz="4400" dirty="0">
              <a:cs typeface="B Yagut" panose="00000400000000000000" pitchFamily="2" charset="-78"/>
            </a:endParaRPr>
          </a:p>
        </p:txBody>
      </p:sp>
      <p:sp>
        <p:nvSpPr>
          <p:cNvPr id="3" name="Subtitle 2"/>
          <p:cNvSpPr>
            <a:spLocks noGrp="1"/>
          </p:cNvSpPr>
          <p:nvPr>
            <p:ph type="subTitle" idx="1"/>
          </p:nvPr>
        </p:nvSpPr>
        <p:spPr>
          <a:xfrm>
            <a:off x="5618886" y="1456947"/>
            <a:ext cx="6333565" cy="4680982"/>
          </a:xfrm>
        </p:spPr>
        <p:txBody>
          <a:bodyPr>
            <a:noAutofit/>
          </a:bodyPr>
          <a:lstStyle/>
          <a:p>
            <a:pPr algn="justLow">
              <a:lnSpc>
                <a:spcPct val="100000"/>
              </a:lnSpc>
            </a:pPr>
            <a:r>
              <a:rPr lang="fa-IR" sz="2500" dirty="0">
                <a:cs typeface="B Yagut" panose="00000400000000000000" pitchFamily="2" charset="-78"/>
              </a:rPr>
              <a:t>➊ بر روی سلول مجاور سلولی که می خواهید در آنجا ردیف و یا ستونی اضافه کنید، کلیک کنید. در این مثال ما بر روی سلولی که </a:t>
            </a:r>
            <a:r>
              <a:rPr lang="fa-IR" sz="2500" dirty="0" smtClean="0">
                <a:cs typeface="B Yagut" panose="00000400000000000000" pitchFamily="2" charset="-78"/>
              </a:rPr>
              <a:t>مقدار</a:t>
            </a:r>
            <a:r>
              <a:rPr lang="en-US" sz="2500" dirty="0" smtClean="0">
                <a:cs typeface="B Yagut" panose="00000400000000000000" pitchFamily="2" charset="-78"/>
              </a:rPr>
              <a:t>Mystery </a:t>
            </a:r>
            <a:r>
              <a:rPr lang="fa-IR" sz="2500" dirty="0" smtClean="0">
                <a:cs typeface="B Yagut" panose="00000400000000000000" pitchFamily="2" charset="-78"/>
              </a:rPr>
              <a:t> دارد </a:t>
            </a:r>
            <a:r>
              <a:rPr lang="fa-IR" sz="2500" dirty="0">
                <a:cs typeface="B Yagut" panose="00000400000000000000" pitchFamily="2" charset="-78"/>
              </a:rPr>
              <a:t>کلیک می کنیم</a:t>
            </a:r>
            <a:r>
              <a:rPr lang="fa-IR" sz="2500" dirty="0" smtClean="0">
                <a:cs typeface="B Yagut" panose="00000400000000000000" pitchFamily="2" charset="-78"/>
              </a:rPr>
              <a:t>.</a:t>
            </a:r>
          </a:p>
          <a:p>
            <a:pPr algn="justLow">
              <a:lnSpc>
                <a:spcPct val="100000"/>
              </a:lnSpc>
            </a:pPr>
            <a:r>
              <a:rPr lang="fa-IR" sz="2500" dirty="0">
                <a:cs typeface="B Yagut" panose="00000400000000000000" pitchFamily="2" charset="-78"/>
              </a:rPr>
              <a:t>➋ </a:t>
            </a:r>
            <a:r>
              <a:rPr lang="fa-IR" sz="2500" dirty="0" smtClean="0">
                <a:cs typeface="B Yagut" panose="00000400000000000000" pitchFamily="2" charset="-78"/>
              </a:rPr>
              <a:t>تب</a:t>
            </a:r>
            <a:r>
              <a:rPr lang="en-US" sz="2500" dirty="0" smtClean="0">
                <a:cs typeface="B Yagut" panose="00000400000000000000" pitchFamily="2" charset="-78"/>
              </a:rPr>
              <a:t>Layout </a:t>
            </a:r>
            <a:r>
              <a:rPr lang="fa-IR" sz="2500" dirty="0" smtClean="0">
                <a:cs typeface="B Yagut" panose="00000400000000000000" pitchFamily="2" charset="-78"/>
              </a:rPr>
              <a:t> را </a:t>
            </a:r>
            <a:r>
              <a:rPr lang="fa-IR" sz="2500" dirty="0">
                <a:cs typeface="B Yagut" panose="00000400000000000000" pitchFamily="2" charset="-78"/>
              </a:rPr>
              <a:t>انتخاب کنید.</a:t>
            </a:r>
          </a:p>
          <a:p>
            <a:pPr algn="justLow">
              <a:lnSpc>
                <a:spcPct val="100000"/>
              </a:lnSpc>
            </a:pPr>
            <a:r>
              <a:rPr lang="fa-IR" sz="2500" dirty="0">
                <a:cs typeface="B Yagut" panose="00000400000000000000" pitchFamily="2" charset="-78"/>
              </a:rPr>
              <a:t>➌ </a:t>
            </a:r>
            <a:r>
              <a:rPr lang="fa-IR" sz="2500" dirty="0" smtClean="0">
                <a:cs typeface="B Yagut" panose="00000400000000000000" pitchFamily="2" charset="-78"/>
              </a:rPr>
              <a:t>گروه</a:t>
            </a:r>
            <a:r>
              <a:rPr lang="en-US" sz="2500" dirty="0" smtClean="0">
                <a:cs typeface="B Yagut" panose="00000400000000000000" pitchFamily="2" charset="-78"/>
              </a:rPr>
              <a:t>Rows </a:t>
            </a:r>
            <a:r>
              <a:rPr lang="en-US" sz="2500" dirty="0">
                <a:cs typeface="B Yagut" panose="00000400000000000000" pitchFamily="2" charset="-78"/>
              </a:rPr>
              <a:t>&amp; </a:t>
            </a:r>
            <a:r>
              <a:rPr lang="en-US" sz="2500" dirty="0" smtClean="0">
                <a:cs typeface="B Yagut" panose="00000400000000000000" pitchFamily="2" charset="-78"/>
              </a:rPr>
              <a:t>Columns </a:t>
            </a:r>
            <a:r>
              <a:rPr lang="fa-IR" sz="2500" dirty="0" smtClean="0">
                <a:cs typeface="B Yagut" panose="00000400000000000000" pitchFamily="2" charset="-78"/>
              </a:rPr>
              <a:t> را بیابید</a:t>
            </a:r>
            <a:r>
              <a:rPr lang="en-US" sz="2500" dirty="0" smtClean="0">
                <a:cs typeface="B Yagut" panose="00000400000000000000" pitchFamily="2" charset="-78"/>
              </a:rPr>
              <a:t> </a:t>
            </a:r>
            <a:r>
              <a:rPr lang="fa-IR" sz="2500" dirty="0" smtClean="0">
                <a:cs typeface="B Yagut" panose="00000400000000000000" pitchFamily="2" charset="-78"/>
              </a:rPr>
              <a:t>اگر </a:t>
            </a:r>
            <a:r>
              <a:rPr lang="en-US" sz="2500" dirty="0" smtClean="0">
                <a:cs typeface="B Yagut" panose="00000400000000000000" pitchFamily="2" charset="-78"/>
              </a:rPr>
              <a:t> </a:t>
            </a:r>
            <a:r>
              <a:rPr lang="fa-IR" sz="2500" dirty="0" smtClean="0">
                <a:cs typeface="B Yagut" panose="00000400000000000000" pitchFamily="2" charset="-78"/>
              </a:rPr>
              <a:t>می </a:t>
            </a:r>
            <a:r>
              <a:rPr lang="fa-IR" sz="2500" dirty="0">
                <a:cs typeface="B Yagut" panose="00000400000000000000" pitchFamily="2" charset="-78"/>
              </a:rPr>
              <a:t>خواهید ردیف جدیدی اضافه کنید، می توانید با یکی از گزینه های </a:t>
            </a:r>
            <a:r>
              <a:rPr lang="en-US" sz="2500" dirty="0">
                <a:cs typeface="B Yagut" panose="00000400000000000000" pitchFamily="2" charset="-78"/>
              </a:rPr>
              <a:t>Insert Above </a:t>
            </a:r>
            <a:r>
              <a:rPr lang="fa-IR" sz="2500" dirty="0" smtClean="0">
                <a:cs typeface="B Yagut" panose="00000400000000000000" pitchFamily="2" charset="-78"/>
              </a:rPr>
              <a:t> افزودن </a:t>
            </a:r>
            <a:r>
              <a:rPr lang="fa-IR" sz="2500" dirty="0">
                <a:cs typeface="B Yagut" panose="00000400000000000000" pitchFamily="2" charset="-78"/>
              </a:rPr>
              <a:t>به </a:t>
            </a:r>
            <a:r>
              <a:rPr lang="fa-IR" sz="2500" dirty="0" smtClean="0">
                <a:cs typeface="B Yagut" panose="00000400000000000000" pitchFamily="2" charset="-78"/>
              </a:rPr>
              <a:t>بالا یا</a:t>
            </a:r>
            <a:r>
              <a:rPr lang="en-US" sz="2500" dirty="0" smtClean="0">
                <a:cs typeface="B Yagut" panose="00000400000000000000" pitchFamily="2" charset="-78"/>
              </a:rPr>
              <a:t>Insert </a:t>
            </a:r>
            <a:r>
              <a:rPr lang="en-US" sz="2500" dirty="0">
                <a:cs typeface="B Yagut" panose="00000400000000000000" pitchFamily="2" charset="-78"/>
              </a:rPr>
              <a:t>Below </a:t>
            </a:r>
            <a:r>
              <a:rPr lang="fa-IR" sz="2500" dirty="0" smtClean="0">
                <a:cs typeface="B Yagut" panose="00000400000000000000" pitchFamily="2" charset="-78"/>
              </a:rPr>
              <a:t> افزودن </a:t>
            </a:r>
            <a:r>
              <a:rPr lang="fa-IR" sz="2500" dirty="0">
                <a:cs typeface="B Yagut" panose="00000400000000000000" pitchFamily="2" charset="-78"/>
              </a:rPr>
              <a:t>به </a:t>
            </a:r>
            <a:r>
              <a:rPr lang="fa-IR" sz="2500" dirty="0" smtClean="0">
                <a:cs typeface="B Yagut" panose="00000400000000000000" pitchFamily="2" charset="-78"/>
              </a:rPr>
              <a:t>زیر، </a:t>
            </a:r>
            <a:r>
              <a:rPr lang="fa-IR" sz="2500" dirty="0">
                <a:cs typeface="B Yagut" panose="00000400000000000000" pitchFamily="2" charset="-78"/>
              </a:rPr>
              <a:t>این کار را انجام بدهید. اگر می خواهید ستونی را اضافه کنید، با یکی از </a:t>
            </a:r>
            <a:r>
              <a:rPr lang="fa-IR" sz="2500" dirty="0" smtClean="0">
                <a:cs typeface="B Yagut" panose="00000400000000000000" pitchFamily="2" charset="-78"/>
              </a:rPr>
              <a:t>دستورات</a:t>
            </a:r>
            <a:r>
              <a:rPr lang="en-US" sz="2500" dirty="0" smtClean="0">
                <a:cs typeface="B Yagut" panose="00000400000000000000" pitchFamily="2" charset="-78"/>
              </a:rPr>
              <a:t> Insert Left </a:t>
            </a:r>
            <a:r>
              <a:rPr lang="fa-IR" sz="2500" dirty="0" smtClean="0">
                <a:cs typeface="B Yagut" panose="00000400000000000000" pitchFamily="2" charset="-78"/>
              </a:rPr>
              <a:t>افزودن </a:t>
            </a:r>
            <a:r>
              <a:rPr lang="fa-IR" sz="2500" dirty="0">
                <a:cs typeface="B Yagut" panose="00000400000000000000" pitchFamily="2" charset="-78"/>
              </a:rPr>
              <a:t>به سمت </a:t>
            </a:r>
            <a:r>
              <a:rPr lang="fa-IR" sz="2500" dirty="0" smtClean="0">
                <a:cs typeface="B Yagut" panose="00000400000000000000" pitchFamily="2" charset="-78"/>
              </a:rPr>
              <a:t>چپ یا</a:t>
            </a:r>
            <a:r>
              <a:rPr lang="en-US" sz="2500" dirty="0" smtClean="0">
                <a:cs typeface="B Yagut" panose="00000400000000000000" pitchFamily="2" charset="-78"/>
              </a:rPr>
              <a:t>Insert </a:t>
            </a:r>
            <a:r>
              <a:rPr lang="en-US" sz="2500" dirty="0">
                <a:cs typeface="B Yagut" panose="00000400000000000000" pitchFamily="2" charset="-78"/>
              </a:rPr>
              <a:t>Right </a:t>
            </a:r>
            <a:r>
              <a:rPr lang="fa-IR" sz="2500" dirty="0" smtClean="0">
                <a:cs typeface="B Yagut" panose="00000400000000000000" pitchFamily="2" charset="-78"/>
              </a:rPr>
              <a:t> افزودن </a:t>
            </a:r>
            <a:r>
              <a:rPr lang="fa-IR" sz="2500" dirty="0">
                <a:cs typeface="B Yagut" panose="00000400000000000000" pitchFamily="2" charset="-78"/>
              </a:rPr>
              <a:t>به سمت </a:t>
            </a:r>
            <a:r>
              <a:rPr lang="fa-IR" sz="2500" dirty="0" smtClean="0">
                <a:cs typeface="B Yagut" panose="00000400000000000000" pitchFamily="2" charset="-78"/>
              </a:rPr>
              <a:t>راست، </a:t>
            </a:r>
            <a:r>
              <a:rPr lang="fa-IR" sz="2500" dirty="0">
                <a:cs typeface="B Yagut" panose="00000400000000000000" pitchFamily="2" charset="-78"/>
              </a:rPr>
              <a:t>این کار را انجام بدهید</a:t>
            </a:r>
            <a:r>
              <a:rPr lang="fa-IR" sz="2500" dirty="0" smtClean="0">
                <a:cs typeface="B Yagut" panose="00000400000000000000" pitchFamily="2" charset="-78"/>
              </a:rPr>
              <a:t>.</a:t>
            </a:r>
            <a:endParaRPr lang="fa-IR" sz="2500" dirty="0">
              <a:cs typeface="B Yagut" panose="00000400000000000000" pitchFamily="2" charset="-78"/>
            </a:endParaRPr>
          </a:p>
        </p:txBody>
      </p:sp>
      <p:pic>
        <p:nvPicPr>
          <p:cNvPr id="10" name="Picture 9" descr="http://fava.nkums.ac.ir/get_file.aspx?fn=Uploaded/Users/2/246/280/powerpoint/jad6.jpg"/>
          <p:cNvPicPr/>
          <p:nvPr/>
        </p:nvPicPr>
        <p:blipFill>
          <a:blip r:embed="rId4">
            <a:extLst>
              <a:ext uri="{28A0092B-C50C-407E-A947-70E740481C1C}">
                <a14:useLocalDpi xmlns:a14="http://schemas.microsoft.com/office/drawing/2010/main" val="0"/>
              </a:ext>
            </a:extLst>
          </a:blip>
          <a:srcRect/>
          <a:stretch>
            <a:fillRect/>
          </a:stretch>
        </p:blipFill>
        <p:spPr bwMode="auto">
          <a:xfrm>
            <a:off x="224934" y="1456947"/>
            <a:ext cx="5261465" cy="2025841"/>
          </a:xfrm>
          <a:prstGeom prst="rect">
            <a:avLst/>
          </a:prstGeom>
          <a:noFill/>
          <a:ln>
            <a:noFill/>
          </a:ln>
        </p:spPr>
      </p:pic>
      <p:pic>
        <p:nvPicPr>
          <p:cNvPr id="11" name="Picture 10" descr="http://fava.nkums.ac.ir/get_file.aspx?fn=Uploaded/Users/2/246/280/powerpoint/jad9.jpg"/>
          <p:cNvPicPr/>
          <p:nvPr/>
        </p:nvPicPr>
        <p:blipFill>
          <a:blip r:embed="rId5">
            <a:extLst>
              <a:ext uri="{28A0092B-C50C-407E-A947-70E740481C1C}">
                <a14:useLocalDpi xmlns:a14="http://schemas.microsoft.com/office/drawing/2010/main" val="0"/>
              </a:ext>
            </a:extLst>
          </a:blip>
          <a:srcRect/>
          <a:stretch>
            <a:fillRect/>
          </a:stretch>
        </p:blipFill>
        <p:spPr bwMode="auto">
          <a:xfrm>
            <a:off x="357421" y="3797438"/>
            <a:ext cx="5261465" cy="1781800"/>
          </a:xfrm>
          <a:prstGeom prst="rect">
            <a:avLst/>
          </a:prstGeom>
          <a:noFill/>
          <a:ln>
            <a:noFill/>
          </a:ln>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57421" y="6096666"/>
            <a:ext cx="609600" cy="609600"/>
          </a:xfrm>
          <a:prstGeom prst="rect">
            <a:avLst/>
          </a:prstGeom>
        </p:spPr>
      </p:pic>
    </p:spTree>
    <p:extLst>
      <p:ext uri="{BB962C8B-B14F-4D97-AF65-F5344CB8AC3E}">
        <p14:creationId xmlns:p14="http://schemas.microsoft.com/office/powerpoint/2010/main" val="2671753051"/>
      </p:ext>
    </p:extLst>
  </p:cSld>
  <p:clrMapOvr>
    <a:masterClrMapping/>
  </p:clrMapOvr>
  <mc:AlternateContent xmlns:mc="http://schemas.openxmlformats.org/markup-compatibility/2006" xmlns:p14="http://schemas.microsoft.com/office/powerpoint/2010/main">
    <mc:Choice Requires="p14">
      <p:transition spd="slow" p14:dur="2000" advTm="6521"/>
    </mc:Choice>
    <mc:Fallback xmlns="">
      <p:transition spd="slow" advTm="6521"/>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651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38735" y="348336"/>
            <a:ext cx="8966578" cy="835224"/>
          </a:xfrm>
          <a:noFill/>
        </p:spPr>
        <p:txBody>
          <a:bodyPr>
            <a:normAutofit/>
          </a:bodyPr>
          <a:lstStyle/>
          <a:p>
            <a:pPr algn="r"/>
            <a:r>
              <a:rPr lang="fa-IR" sz="4400" dirty="0">
                <a:cs typeface="B Yagut" panose="00000400000000000000" pitchFamily="2" charset="-78"/>
              </a:rPr>
              <a:t>روش حذف یک ردیف یا ستون از جدول</a:t>
            </a:r>
            <a:endParaRPr lang="en-US" sz="4400" dirty="0">
              <a:cs typeface="B Yagut" panose="00000400000000000000" pitchFamily="2" charset="-78"/>
            </a:endParaRPr>
          </a:p>
        </p:txBody>
      </p:sp>
      <p:sp>
        <p:nvSpPr>
          <p:cNvPr id="3" name="Subtitle 2"/>
          <p:cNvSpPr>
            <a:spLocks noGrp="1"/>
          </p:cNvSpPr>
          <p:nvPr>
            <p:ph type="subTitle" idx="1"/>
          </p:nvPr>
        </p:nvSpPr>
        <p:spPr>
          <a:xfrm>
            <a:off x="450376" y="1282890"/>
            <a:ext cx="11450471" cy="2197289"/>
          </a:xfrm>
        </p:spPr>
        <p:txBody>
          <a:bodyPr>
            <a:noAutofit/>
          </a:bodyPr>
          <a:lstStyle/>
          <a:p>
            <a:pPr algn="justLow">
              <a:lnSpc>
                <a:spcPct val="100000"/>
              </a:lnSpc>
            </a:pPr>
            <a:r>
              <a:rPr lang="fa-IR" sz="2500" dirty="0">
                <a:cs typeface="B Yagut" panose="00000400000000000000" pitchFamily="2" charset="-78"/>
              </a:rPr>
              <a:t>➊ ردیف یا ستونی را که قصد حذف آن را دارید انتخاب کنید.</a:t>
            </a:r>
          </a:p>
          <a:p>
            <a:pPr algn="justLow">
              <a:lnSpc>
                <a:spcPct val="100000"/>
              </a:lnSpc>
            </a:pPr>
            <a:r>
              <a:rPr lang="fa-IR" sz="2500" dirty="0">
                <a:cs typeface="B Yagut" panose="00000400000000000000" pitchFamily="2" charset="-78"/>
              </a:rPr>
              <a:t>➋ در </a:t>
            </a:r>
            <a:r>
              <a:rPr lang="fa-IR" sz="2500" dirty="0" smtClean="0">
                <a:cs typeface="B Yagut" panose="00000400000000000000" pitchFamily="2" charset="-78"/>
              </a:rPr>
              <a:t>تب</a:t>
            </a:r>
            <a:r>
              <a:rPr lang="en-US" sz="2500" dirty="0" smtClean="0">
                <a:cs typeface="B Yagut" panose="00000400000000000000" pitchFamily="2" charset="-78"/>
              </a:rPr>
              <a:t>Layout </a:t>
            </a:r>
            <a:r>
              <a:rPr lang="fa-IR" sz="2500" dirty="0" smtClean="0">
                <a:cs typeface="B Yagut" panose="00000400000000000000" pitchFamily="2" charset="-78"/>
              </a:rPr>
              <a:t> و </a:t>
            </a:r>
            <a:r>
              <a:rPr lang="fa-IR" sz="2500" dirty="0">
                <a:cs typeface="B Yagut" panose="00000400000000000000" pitchFamily="2" charset="-78"/>
              </a:rPr>
              <a:t>در گروه </a:t>
            </a:r>
            <a:r>
              <a:rPr lang="en-US" sz="2500" dirty="0">
                <a:cs typeface="B Yagut" panose="00000400000000000000" pitchFamily="2" charset="-78"/>
              </a:rPr>
              <a:t>Rows &amp; </a:t>
            </a:r>
            <a:r>
              <a:rPr lang="en-US" sz="2500" dirty="0" smtClean="0">
                <a:cs typeface="B Yagut" panose="00000400000000000000" pitchFamily="2" charset="-78"/>
              </a:rPr>
              <a:t>Columns، </a:t>
            </a:r>
            <a:r>
              <a:rPr lang="fa-IR" sz="2500" dirty="0">
                <a:cs typeface="B Yagut" panose="00000400000000000000" pitchFamily="2" charset="-78"/>
              </a:rPr>
              <a:t>بر روی </a:t>
            </a:r>
            <a:r>
              <a:rPr lang="fa-IR" sz="2500" dirty="0" smtClean="0">
                <a:cs typeface="B Yagut" panose="00000400000000000000" pitchFamily="2" charset="-78"/>
              </a:rPr>
              <a:t>دستور</a:t>
            </a:r>
            <a:r>
              <a:rPr lang="en-US" sz="2500" dirty="0" smtClean="0">
                <a:cs typeface="B Yagut" panose="00000400000000000000" pitchFamily="2" charset="-78"/>
              </a:rPr>
              <a:t> Delete </a:t>
            </a:r>
            <a:r>
              <a:rPr lang="fa-IR" sz="2500" dirty="0">
                <a:cs typeface="B Yagut" panose="00000400000000000000" pitchFamily="2" charset="-78"/>
              </a:rPr>
              <a:t>کلیک کنید. اگر قصد حذف ردیف را دارید </a:t>
            </a:r>
            <a:r>
              <a:rPr lang="fa-IR" sz="2500" dirty="0" smtClean="0">
                <a:cs typeface="B Yagut" panose="00000400000000000000" pitchFamily="2" charset="-78"/>
              </a:rPr>
              <a:t>دستور</a:t>
            </a:r>
            <a:r>
              <a:rPr lang="en-US" sz="2500" dirty="0" smtClean="0">
                <a:cs typeface="B Yagut" panose="00000400000000000000" pitchFamily="2" charset="-78"/>
              </a:rPr>
              <a:t>Delete </a:t>
            </a:r>
            <a:r>
              <a:rPr lang="en-US" sz="2500" dirty="0">
                <a:cs typeface="B Yagut" panose="00000400000000000000" pitchFamily="2" charset="-78"/>
              </a:rPr>
              <a:t>Rows </a:t>
            </a:r>
            <a:r>
              <a:rPr lang="fa-IR" sz="2500" dirty="0" smtClean="0">
                <a:cs typeface="B Yagut" panose="00000400000000000000" pitchFamily="2" charset="-78"/>
              </a:rPr>
              <a:t> و </a:t>
            </a:r>
            <a:r>
              <a:rPr lang="fa-IR" sz="2500" dirty="0">
                <a:cs typeface="B Yagut" panose="00000400000000000000" pitchFamily="2" charset="-78"/>
              </a:rPr>
              <a:t>اگر قصد حذف ستون را دارید، </a:t>
            </a:r>
            <a:r>
              <a:rPr lang="fa-IR" sz="2500" dirty="0" smtClean="0">
                <a:cs typeface="B Yagut" panose="00000400000000000000" pitchFamily="2" charset="-78"/>
              </a:rPr>
              <a:t>دستور</a:t>
            </a:r>
            <a:r>
              <a:rPr lang="en-US" sz="2500" dirty="0" smtClean="0">
                <a:cs typeface="B Yagut" panose="00000400000000000000" pitchFamily="2" charset="-78"/>
              </a:rPr>
              <a:t> Delete </a:t>
            </a:r>
            <a:r>
              <a:rPr lang="en-US" sz="2500" dirty="0">
                <a:cs typeface="B Yagut" panose="00000400000000000000" pitchFamily="2" charset="-78"/>
              </a:rPr>
              <a:t>Columns </a:t>
            </a:r>
            <a:r>
              <a:rPr lang="fa-IR" sz="2500" dirty="0">
                <a:cs typeface="B Yagut" panose="00000400000000000000" pitchFamily="2" charset="-78"/>
              </a:rPr>
              <a:t>را اجرا کنید.</a:t>
            </a:r>
          </a:p>
        </p:txBody>
      </p:sp>
      <p:pic>
        <p:nvPicPr>
          <p:cNvPr id="4" name="Picture 3"/>
          <p:cNvPicPr>
            <a:picLocks noChangeAspect="1"/>
          </p:cNvPicPr>
          <p:nvPr/>
        </p:nvPicPr>
        <p:blipFill>
          <a:blip r:embed="rId4"/>
          <a:stretch>
            <a:fillRect/>
          </a:stretch>
        </p:blipFill>
        <p:spPr>
          <a:xfrm>
            <a:off x="1263901" y="3193577"/>
            <a:ext cx="9794585" cy="3193576"/>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47539" y="5909614"/>
            <a:ext cx="609600" cy="609600"/>
          </a:xfrm>
          <a:prstGeom prst="rect">
            <a:avLst/>
          </a:prstGeom>
        </p:spPr>
      </p:pic>
    </p:spTree>
    <p:extLst>
      <p:ext uri="{BB962C8B-B14F-4D97-AF65-F5344CB8AC3E}">
        <p14:creationId xmlns:p14="http://schemas.microsoft.com/office/powerpoint/2010/main" val="3338304279"/>
      </p:ext>
    </p:extLst>
  </p:cSld>
  <p:clrMapOvr>
    <a:masterClrMapping/>
  </p:clrMapOvr>
  <mc:AlternateContent xmlns:mc="http://schemas.openxmlformats.org/markup-compatibility/2006" xmlns:p14="http://schemas.microsoft.com/office/powerpoint/2010/main">
    <mc:Choice Requires="p14">
      <p:transition spd="slow" p14:dur="2000" advTm="6521"/>
    </mc:Choice>
    <mc:Fallback xmlns="">
      <p:transition spd="slow" advTm="6521"/>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3003"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842797"/>
            <a:ext cx="10515600" cy="922762"/>
          </a:xfrm>
          <a:noFill/>
        </p:spPr>
        <p:txBody>
          <a:bodyPr/>
          <a:lstStyle/>
          <a:p>
            <a:pPr algn="ctr"/>
            <a:r>
              <a:rPr lang="fa-IR" dirty="0">
                <a:solidFill>
                  <a:prstClr val="black"/>
                </a:solidFill>
                <a:cs typeface="B Yagut" panose="00000400000000000000" pitchFamily="2" charset="-78"/>
              </a:rPr>
              <a:t>فصل </a:t>
            </a:r>
            <a:r>
              <a:rPr lang="fa-IR" dirty="0" smtClean="0">
                <a:solidFill>
                  <a:prstClr val="black"/>
                </a:solidFill>
                <a:cs typeface="B Yagut" panose="00000400000000000000" pitchFamily="2" charset="-78"/>
              </a:rPr>
              <a:t>چهارم</a:t>
            </a:r>
            <a:endParaRPr lang="fa-IR" dirty="0"/>
          </a:p>
        </p:txBody>
      </p:sp>
      <p:sp>
        <p:nvSpPr>
          <p:cNvPr id="4" name="Content Placeholder 3"/>
          <p:cNvSpPr>
            <a:spLocks noGrp="1"/>
          </p:cNvSpPr>
          <p:nvPr>
            <p:ph sz="half" idx="2"/>
          </p:nvPr>
        </p:nvSpPr>
        <p:spPr>
          <a:xfrm>
            <a:off x="838201" y="2374710"/>
            <a:ext cx="10515600" cy="3043451"/>
          </a:xfrm>
        </p:spPr>
        <p:txBody>
          <a:bodyPr>
            <a:noAutofit/>
          </a:bodyPr>
          <a:lstStyle/>
          <a:p>
            <a:pPr marL="0" indent="0" algn="ctr">
              <a:lnSpc>
                <a:spcPct val="150000"/>
              </a:lnSpc>
              <a:buNone/>
            </a:pPr>
            <a:r>
              <a:rPr lang="fa-IR" sz="4400" dirty="0" smtClean="0">
                <a:cs typeface="B Yagut" panose="00000400000000000000" pitchFamily="2" charset="-78"/>
              </a:rPr>
              <a:t>انیمیشن متن و اشیاء</a:t>
            </a:r>
            <a:endParaRPr lang="fa-IR" sz="4400" dirty="0">
              <a:cs typeface="B Yagut" panose="00000400000000000000" pitchFamily="2" charset="-78"/>
            </a:endParaRPr>
          </a:p>
        </p:txBody>
      </p:sp>
    </p:spTree>
    <p:extLst>
      <p:ext uri="{BB962C8B-B14F-4D97-AF65-F5344CB8AC3E}">
        <p14:creationId xmlns:p14="http://schemas.microsoft.com/office/powerpoint/2010/main" val="3072822475"/>
      </p:ext>
    </p:extLst>
  </p:cSld>
  <p:clrMapOvr>
    <a:masterClrMapping/>
  </p:clrMapOvr>
  <mc:AlternateContent xmlns:mc="http://schemas.openxmlformats.org/markup-compatibility/2006" xmlns:p14="http://schemas.microsoft.com/office/powerpoint/2010/main">
    <mc:Choice Requires="p14">
      <p:transition spd="slow" p14:dur="2000" advTm="1976"/>
    </mc:Choice>
    <mc:Fallback xmlns="">
      <p:transition spd="slow" advTm="1976"/>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38735" y="68069"/>
            <a:ext cx="8966578" cy="835224"/>
          </a:xfrm>
          <a:noFill/>
        </p:spPr>
        <p:txBody>
          <a:bodyPr>
            <a:normAutofit/>
          </a:bodyPr>
          <a:lstStyle/>
          <a:p>
            <a:pPr algn="r"/>
            <a:r>
              <a:rPr lang="fa-IR" sz="4400" dirty="0">
                <a:cs typeface="B Yagut" panose="00000400000000000000" pitchFamily="2" charset="-78"/>
              </a:rPr>
              <a:t>روش اعمال انیمیشن بر روی یک شیء</a:t>
            </a:r>
            <a:endParaRPr lang="en-US" sz="4400" dirty="0">
              <a:cs typeface="B Yagut" panose="00000400000000000000" pitchFamily="2" charset="-78"/>
            </a:endParaRPr>
          </a:p>
        </p:txBody>
      </p:sp>
      <p:sp>
        <p:nvSpPr>
          <p:cNvPr id="3" name="Subtitle 2"/>
          <p:cNvSpPr>
            <a:spLocks noGrp="1"/>
          </p:cNvSpPr>
          <p:nvPr>
            <p:ph type="subTitle" idx="1"/>
          </p:nvPr>
        </p:nvSpPr>
        <p:spPr>
          <a:xfrm>
            <a:off x="6419686" y="1392073"/>
            <a:ext cx="5385627" cy="5322626"/>
          </a:xfrm>
        </p:spPr>
        <p:txBody>
          <a:bodyPr>
            <a:noAutofit/>
          </a:bodyPr>
          <a:lstStyle/>
          <a:p>
            <a:pPr algn="justLow">
              <a:lnSpc>
                <a:spcPct val="100000"/>
              </a:lnSpc>
            </a:pPr>
            <a:r>
              <a:rPr lang="fa-IR" sz="2500" dirty="0">
                <a:cs typeface="B Yagut" panose="00000400000000000000" pitchFamily="2" charset="-78"/>
              </a:rPr>
              <a:t>➊ شیئی را که قصد متحرک کردن آن را دارید، انتخاب کنید.</a:t>
            </a:r>
          </a:p>
          <a:p>
            <a:pPr algn="justLow">
              <a:lnSpc>
                <a:spcPct val="100000"/>
              </a:lnSpc>
            </a:pPr>
            <a:r>
              <a:rPr lang="fa-IR" sz="2500" dirty="0" smtClean="0">
                <a:cs typeface="B Yagut" panose="00000400000000000000" pitchFamily="2" charset="-78"/>
              </a:rPr>
              <a:t>➋ </a:t>
            </a:r>
            <a:r>
              <a:rPr lang="fa-IR" sz="2500" dirty="0">
                <a:cs typeface="B Yagut" panose="00000400000000000000" pitchFamily="2" charset="-78"/>
              </a:rPr>
              <a:t>در تب </a:t>
            </a:r>
            <a:r>
              <a:rPr lang="en-US" sz="2500" dirty="0" smtClean="0">
                <a:cs typeface="B Yagut" panose="00000400000000000000" pitchFamily="2" charset="-78"/>
              </a:rPr>
              <a:t>Animations، </a:t>
            </a:r>
            <a:r>
              <a:rPr lang="fa-IR" sz="2500" dirty="0">
                <a:cs typeface="B Yagut" panose="00000400000000000000" pitchFamily="2" charset="-78"/>
              </a:rPr>
              <a:t>بر روی کادر باز شدنی گروه </a:t>
            </a:r>
            <a:r>
              <a:rPr lang="en-US" sz="2500" dirty="0" smtClean="0">
                <a:cs typeface="B Yagut" panose="00000400000000000000" pitchFamily="2" charset="-78"/>
              </a:rPr>
              <a:t> Animation </a:t>
            </a:r>
            <a:r>
              <a:rPr lang="fa-IR" sz="2500" dirty="0">
                <a:cs typeface="B Yagut" panose="00000400000000000000" pitchFamily="2" charset="-78"/>
              </a:rPr>
              <a:t>کلیک کنید</a:t>
            </a:r>
            <a:r>
              <a:rPr lang="fa-IR" sz="2500" dirty="0" smtClean="0">
                <a:cs typeface="B Yagut" panose="00000400000000000000" pitchFamily="2" charset="-78"/>
              </a:rPr>
              <a:t>.</a:t>
            </a:r>
          </a:p>
          <a:p>
            <a:pPr algn="justLow">
              <a:lnSpc>
                <a:spcPct val="100000"/>
              </a:lnSpc>
            </a:pPr>
            <a:r>
              <a:rPr lang="fa-IR" sz="2500" dirty="0">
                <a:cs typeface="B Yagut" panose="00000400000000000000" pitchFamily="2" charset="-78"/>
              </a:rPr>
              <a:t>➌ یک </a:t>
            </a:r>
            <a:r>
              <a:rPr lang="fa-IR" sz="2500" dirty="0" smtClean="0">
                <a:cs typeface="B Yagut" panose="00000400000000000000" pitchFamily="2" charset="-78"/>
              </a:rPr>
              <a:t>فهــرست </a:t>
            </a:r>
            <a:r>
              <a:rPr lang="fa-IR" sz="2500" dirty="0">
                <a:cs typeface="B Yagut" panose="00000400000000000000" pitchFamily="2" charset="-78"/>
              </a:rPr>
              <a:t>از افکت های </a:t>
            </a:r>
            <a:r>
              <a:rPr lang="fa-IR" sz="2500" dirty="0" smtClean="0">
                <a:cs typeface="B Yagut" panose="00000400000000000000" pitchFamily="2" charset="-78"/>
              </a:rPr>
              <a:t>متحـرک</a:t>
            </a:r>
            <a:r>
              <a:rPr lang="fa-IR" sz="2500" dirty="0">
                <a:cs typeface="B Yagut" panose="00000400000000000000" pitchFamily="2" charset="-78"/>
              </a:rPr>
              <a:t>، نمایان می شود. افکت مورد نظرتان را انتخاب کنید.</a:t>
            </a:r>
          </a:p>
          <a:p>
            <a:pPr algn="justLow">
              <a:lnSpc>
                <a:spcPct val="100000"/>
              </a:lnSpc>
            </a:pPr>
            <a:r>
              <a:rPr lang="fa-IR" sz="2500" dirty="0">
                <a:cs typeface="B Yagut" panose="00000400000000000000" pitchFamily="2" charset="-78"/>
              </a:rPr>
              <a:t>➍ افکت متحرک انتخاب شده، بر روی شیء اعمال می شود. یک عدد کوچک در کنار آن شیء ظاهر می شود که نمایانگر اینست که شیء مربوطه دارای انیمیشن می باشد. همچنین در پنل اسلایدها </a:t>
            </a:r>
            <a:r>
              <a:rPr lang="en-US" sz="2500" dirty="0">
                <a:cs typeface="B Yagut" panose="00000400000000000000" pitchFamily="2" charset="-78"/>
              </a:rPr>
              <a:t>Slide pane، </a:t>
            </a:r>
            <a:r>
              <a:rPr lang="fa-IR" sz="2500" dirty="0">
                <a:cs typeface="B Yagut" panose="00000400000000000000" pitchFamily="2" charset="-78"/>
              </a:rPr>
              <a:t>یک نماد ستاره در کنار اسلاید مربوطه ظاهر می شود.</a:t>
            </a:r>
          </a:p>
        </p:txBody>
      </p:sp>
      <p:pic>
        <p:nvPicPr>
          <p:cNvPr id="4" name="Picture 3"/>
          <p:cNvPicPr>
            <a:picLocks noChangeAspect="1"/>
          </p:cNvPicPr>
          <p:nvPr/>
        </p:nvPicPr>
        <p:blipFill>
          <a:blip r:embed="rId4"/>
          <a:stretch>
            <a:fillRect/>
          </a:stretch>
        </p:blipFill>
        <p:spPr>
          <a:xfrm>
            <a:off x="433672" y="1045837"/>
            <a:ext cx="5045800" cy="900751"/>
          </a:xfrm>
          <a:prstGeom prst="rect">
            <a:avLst/>
          </a:prstGeom>
        </p:spPr>
      </p:pic>
      <p:pic>
        <p:nvPicPr>
          <p:cNvPr id="7" name="Picture 6"/>
          <p:cNvPicPr>
            <a:picLocks noChangeAspect="1"/>
          </p:cNvPicPr>
          <p:nvPr/>
        </p:nvPicPr>
        <p:blipFill>
          <a:blip r:embed="rId5"/>
          <a:stretch>
            <a:fillRect/>
          </a:stretch>
        </p:blipFill>
        <p:spPr>
          <a:xfrm>
            <a:off x="576618" y="2157345"/>
            <a:ext cx="4902854" cy="2530223"/>
          </a:xfrm>
          <a:prstGeom prst="rect">
            <a:avLst/>
          </a:prstGeom>
        </p:spPr>
      </p:pic>
      <p:pic>
        <p:nvPicPr>
          <p:cNvPr id="8" name="Picture 7"/>
          <p:cNvPicPr>
            <a:picLocks noChangeAspect="1"/>
          </p:cNvPicPr>
          <p:nvPr/>
        </p:nvPicPr>
        <p:blipFill>
          <a:blip r:embed="rId6"/>
          <a:stretch>
            <a:fillRect/>
          </a:stretch>
        </p:blipFill>
        <p:spPr>
          <a:xfrm>
            <a:off x="1778316" y="4479098"/>
            <a:ext cx="3906325" cy="2101130"/>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33672" y="5800165"/>
            <a:ext cx="609600" cy="609600"/>
          </a:xfrm>
          <a:prstGeom prst="rect">
            <a:avLst/>
          </a:prstGeom>
        </p:spPr>
      </p:pic>
    </p:spTree>
    <p:extLst>
      <p:ext uri="{BB962C8B-B14F-4D97-AF65-F5344CB8AC3E}">
        <p14:creationId xmlns:p14="http://schemas.microsoft.com/office/powerpoint/2010/main" val="924633400"/>
      </p:ext>
    </p:extLst>
  </p:cSld>
  <p:clrMapOvr>
    <a:masterClrMapping/>
  </p:clrMapOvr>
  <mc:AlternateContent xmlns:mc="http://schemas.openxmlformats.org/markup-compatibility/2006" xmlns:p14="http://schemas.microsoft.com/office/powerpoint/2010/main">
    <mc:Choice Requires="p14">
      <p:transition spd="slow" p14:dur="2000" advTm="6521"/>
    </mc:Choice>
    <mc:Fallback xmlns="">
      <p:transition spd="slow" advTm="6521"/>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7043"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38735" y="348336"/>
            <a:ext cx="8966578" cy="835224"/>
          </a:xfrm>
          <a:noFill/>
        </p:spPr>
        <p:txBody>
          <a:bodyPr>
            <a:normAutofit/>
          </a:bodyPr>
          <a:lstStyle/>
          <a:p>
            <a:pPr algn="r"/>
            <a:r>
              <a:rPr lang="fa-IR" sz="4400" dirty="0">
                <a:cs typeface="B Yagut" panose="00000400000000000000" pitchFamily="2" charset="-78"/>
              </a:rPr>
              <a:t>روش تغییر دادن ترتیب اجرای انیمیشن ها</a:t>
            </a:r>
            <a:endParaRPr lang="en-US" sz="4400" dirty="0">
              <a:cs typeface="B Yagut" panose="00000400000000000000" pitchFamily="2" charset="-78"/>
            </a:endParaRPr>
          </a:p>
        </p:txBody>
      </p:sp>
      <p:sp>
        <p:nvSpPr>
          <p:cNvPr id="3" name="Subtitle 2"/>
          <p:cNvSpPr>
            <a:spLocks noGrp="1"/>
          </p:cNvSpPr>
          <p:nvPr>
            <p:ph type="subTitle" idx="1"/>
          </p:nvPr>
        </p:nvSpPr>
        <p:spPr>
          <a:xfrm>
            <a:off x="6632812" y="1392073"/>
            <a:ext cx="5172502" cy="5322626"/>
          </a:xfrm>
        </p:spPr>
        <p:txBody>
          <a:bodyPr>
            <a:noAutofit/>
          </a:bodyPr>
          <a:lstStyle/>
          <a:p>
            <a:pPr algn="justLow">
              <a:lnSpc>
                <a:spcPct val="100000"/>
              </a:lnSpc>
            </a:pPr>
            <a:r>
              <a:rPr lang="fa-IR" sz="2500" dirty="0">
                <a:cs typeface="B Yagut" panose="00000400000000000000" pitchFamily="2" charset="-78"/>
              </a:rPr>
              <a:t>➊ شماره مربوط به افکتی را که قصد ویرایش ترتیب اجرای آن را دارید، انتخاب کنید.</a:t>
            </a:r>
          </a:p>
          <a:p>
            <a:pPr algn="justLow">
              <a:lnSpc>
                <a:spcPct val="100000"/>
              </a:lnSpc>
            </a:pPr>
            <a:r>
              <a:rPr lang="fa-IR" sz="2500" dirty="0">
                <a:cs typeface="B Yagut" panose="00000400000000000000" pitchFamily="2" charset="-78"/>
              </a:rPr>
              <a:t>➋ در </a:t>
            </a:r>
            <a:r>
              <a:rPr lang="fa-IR" sz="2500" dirty="0" smtClean="0">
                <a:cs typeface="B Yagut" panose="00000400000000000000" pitchFamily="2" charset="-78"/>
              </a:rPr>
              <a:t>تب </a:t>
            </a:r>
            <a:r>
              <a:rPr lang="en-US" sz="2500" dirty="0" smtClean="0">
                <a:cs typeface="B Yagut" panose="00000400000000000000" pitchFamily="2" charset="-78"/>
              </a:rPr>
              <a:t> Animations</a:t>
            </a:r>
            <a:r>
              <a:rPr lang="fa-IR" sz="2500" dirty="0" smtClean="0">
                <a:cs typeface="B Yagut" panose="00000400000000000000" pitchFamily="2" charset="-78"/>
              </a:rPr>
              <a:t>بر </a:t>
            </a:r>
            <a:r>
              <a:rPr lang="fa-IR" sz="2500" dirty="0">
                <a:cs typeface="B Yagut" panose="00000400000000000000" pitchFamily="2" charset="-78"/>
              </a:rPr>
              <a:t>روی دستور </a:t>
            </a:r>
            <a:r>
              <a:rPr lang="en-US" sz="2500" dirty="0">
                <a:cs typeface="B Yagut" panose="00000400000000000000" pitchFamily="2" charset="-78"/>
              </a:rPr>
              <a:t>Move Earlier </a:t>
            </a:r>
            <a:r>
              <a:rPr lang="fa-IR" sz="2500" dirty="0" smtClean="0">
                <a:cs typeface="B Yagut" panose="00000400000000000000" pitchFamily="2" charset="-78"/>
              </a:rPr>
              <a:t> یا</a:t>
            </a:r>
            <a:r>
              <a:rPr lang="en-US" sz="2500" dirty="0" smtClean="0">
                <a:cs typeface="B Yagut" panose="00000400000000000000" pitchFamily="2" charset="-78"/>
              </a:rPr>
              <a:t>Move </a:t>
            </a:r>
            <a:r>
              <a:rPr lang="en-US" sz="2500" dirty="0">
                <a:cs typeface="B Yagut" panose="00000400000000000000" pitchFamily="2" charset="-78"/>
              </a:rPr>
              <a:t>Later </a:t>
            </a:r>
            <a:r>
              <a:rPr lang="fa-IR" sz="2500" dirty="0" smtClean="0">
                <a:cs typeface="B Yagut" panose="00000400000000000000" pitchFamily="2" charset="-78"/>
              </a:rPr>
              <a:t> کلیک </a:t>
            </a:r>
            <a:r>
              <a:rPr lang="fa-IR" sz="2500" dirty="0">
                <a:cs typeface="B Yagut" panose="00000400000000000000" pitchFamily="2" charset="-78"/>
              </a:rPr>
              <a:t>کنید تا ترتیب اجرای افکت تغییر کند.</a:t>
            </a:r>
          </a:p>
        </p:txBody>
      </p:sp>
      <p:pic>
        <p:nvPicPr>
          <p:cNvPr id="5" name="Picture 4"/>
          <p:cNvPicPr>
            <a:picLocks noChangeAspect="1"/>
          </p:cNvPicPr>
          <p:nvPr/>
        </p:nvPicPr>
        <p:blipFill>
          <a:blip r:embed="rId4"/>
          <a:stretch>
            <a:fillRect/>
          </a:stretch>
        </p:blipFill>
        <p:spPr>
          <a:xfrm>
            <a:off x="1536653" y="1546604"/>
            <a:ext cx="3905250" cy="1581150"/>
          </a:xfrm>
          <a:prstGeom prst="rect">
            <a:avLst/>
          </a:prstGeom>
        </p:spPr>
      </p:pic>
      <p:pic>
        <p:nvPicPr>
          <p:cNvPr id="6" name="Picture 5"/>
          <p:cNvPicPr>
            <a:picLocks noChangeAspect="1"/>
          </p:cNvPicPr>
          <p:nvPr/>
        </p:nvPicPr>
        <p:blipFill>
          <a:blip r:embed="rId5"/>
          <a:stretch>
            <a:fillRect/>
          </a:stretch>
        </p:blipFill>
        <p:spPr>
          <a:xfrm>
            <a:off x="1536653" y="3588791"/>
            <a:ext cx="6602752" cy="1433583"/>
          </a:xfrm>
          <a:prstGeom prst="rect">
            <a:avLst/>
          </a:prstGeom>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18247" y="5840506"/>
            <a:ext cx="609600" cy="609600"/>
          </a:xfrm>
          <a:prstGeom prst="rect">
            <a:avLst/>
          </a:prstGeom>
        </p:spPr>
      </p:pic>
    </p:spTree>
    <p:extLst>
      <p:ext uri="{BB962C8B-B14F-4D97-AF65-F5344CB8AC3E}">
        <p14:creationId xmlns:p14="http://schemas.microsoft.com/office/powerpoint/2010/main" val="1422747851"/>
      </p:ext>
    </p:extLst>
  </p:cSld>
  <p:clrMapOvr>
    <a:masterClrMapping/>
  </p:clrMapOvr>
  <mc:AlternateContent xmlns:mc="http://schemas.openxmlformats.org/markup-compatibility/2006" xmlns:p14="http://schemas.microsoft.com/office/powerpoint/2010/main">
    <mc:Choice Requires="p14">
      <p:transition spd="slow" p14:dur="2000" advTm="6521"/>
    </mc:Choice>
    <mc:Fallback xmlns="">
      <p:transition spd="slow" advTm="6521"/>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602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6107" y="515905"/>
            <a:ext cx="10156944" cy="1490315"/>
          </a:xfrm>
          <a:noFill/>
        </p:spPr>
        <p:txBody>
          <a:bodyPr>
            <a:normAutofit/>
          </a:bodyPr>
          <a:lstStyle/>
          <a:p>
            <a:r>
              <a:rPr lang="fa-IR" sz="4400" dirty="0">
                <a:cs typeface="B Yagut" panose="00000400000000000000" pitchFamily="2" charset="-78"/>
              </a:rPr>
              <a:t>روش تغییر دادن ترتیب اجرای انیمیشن ها از طریق پنل انیمیشن </a:t>
            </a:r>
            <a:r>
              <a:rPr lang="en-US" sz="4400" dirty="0">
                <a:cs typeface="B Yagut" panose="00000400000000000000" pitchFamily="2" charset="-78"/>
              </a:rPr>
              <a:t>Animation Pane</a:t>
            </a:r>
          </a:p>
        </p:txBody>
      </p:sp>
      <p:sp>
        <p:nvSpPr>
          <p:cNvPr id="3" name="Subtitle 2"/>
          <p:cNvSpPr>
            <a:spLocks noGrp="1"/>
          </p:cNvSpPr>
          <p:nvPr>
            <p:ph type="subTitle" idx="1"/>
          </p:nvPr>
        </p:nvSpPr>
        <p:spPr>
          <a:xfrm>
            <a:off x="6632812" y="2306471"/>
            <a:ext cx="5172502" cy="4408227"/>
          </a:xfrm>
        </p:spPr>
        <p:txBody>
          <a:bodyPr>
            <a:noAutofit/>
          </a:bodyPr>
          <a:lstStyle/>
          <a:p>
            <a:pPr algn="justLow">
              <a:lnSpc>
                <a:spcPct val="100000"/>
              </a:lnSpc>
            </a:pPr>
            <a:r>
              <a:rPr lang="fa-IR" sz="2500" dirty="0">
                <a:cs typeface="B Yagut" panose="00000400000000000000" pitchFamily="2" charset="-78"/>
              </a:rPr>
              <a:t>➊ در </a:t>
            </a:r>
            <a:r>
              <a:rPr lang="fa-IR" sz="2500" dirty="0" smtClean="0">
                <a:cs typeface="B Yagut" panose="00000400000000000000" pitchFamily="2" charset="-78"/>
              </a:rPr>
              <a:t>تب</a:t>
            </a:r>
            <a:r>
              <a:rPr lang="en-US" sz="2500" dirty="0" smtClean="0">
                <a:cs typeface="B Yagut" panose="00000400000000000000" pitchFamily="2" charset="-78"/>
              </a:rPr>
              <a:t>Animations </a:t>
            </a:r>
            <a:r>
              <a:rPr lang="fa-IR" sz="2500" dirty="0" smtClean="0">
                <a:cs typeface="B Yagut" panose="00000400000000000000" pitchFamily="2" charset="-78"/>
              </a:rPr>
              <a:t> بر </a:t>
            </a:r>
            <a:r>
              <a:rPr lang="fa-IR" sz="2500" dirty="0">
                <a:cs typeface="B Yagut" panose="00000400000000000000" pitchFamily="2" charset="-78"/>
              </a:rPr>
              <a:t>روی دستور </a:t>
            </a:r>
            <a:r>
              <a:rPr lang="en-US" sz="2500" dirty="0">
                <a:cs typeface="B Yagut" panose="00000400000000000000" pitchFamily="2" charset="-78"/>
              </a:rPr>
              <a:t>Animation Pane </a:t>
            </a:r>
            <a:r>
              <a:rPr lang="fa-IR" sz="2500" dirty="0" smtClean="0">
                <a:cs typeface="B Yagut" panose="00000400000000000000" pitchFamily="2" charset="-78"/>
              </a:rPr>
              <a:t> کلیک </a:t>
            </a:r>
            <a:r>
              <a:rPr lang="fa-IR" sz="2500" dirty="0">
                <a:cs typeface="B Yagut" panose="00000400000000000000" pitchFamily="2" charset="-78"/>
              </a:rPr>
              <a:t>کنید.</a:t>
            </a:r>
          </a:p>
          <a:p>
            <a:pPr algn="justLow">
              <a:lnSpc>
                <a:spcPct val="100000"/>
              </a:lnSpc>
            </a:pPr>
            <a:r>
              <a:rPr lang="fa-IR" sz="2500" dirty="0" smtClean="0">
                <a:cs typeface="B Yagut" panose="00000400000000000000" pitchFamily="2" charset="-78"/>
              </a:rPr>
              <a:t>➋ </a:t>
            </a:r>
            <a:r>
              <a:rPr lang="fa-IR" sz="2500" dirty="0">
                <a:cs typeface="B Yagut" panose="00000400000000000000" pitchFamily="2" charset="-78"/>
              </a:rPr>
              <a:t>در پنل انیمیشن </a:t>
            </a:r>
            <a:r>
              <a:rPr lang="en-US" sz="2500" dirty="0">
                <a:cs typeface="B Yagut" panose="00000400000000000000" pitchFamily="2" charset="-78"/>
              </a:rPr>
              <a:t>Animation Pane، </a:t>
            </a:r>
            <a:r>
              <a:rPr lang="fa-IR" sz="2500" dirty="0">
                <a:cs typeface="B Yagut" panose="00000400000000000000" pitchFamily="2" charset="-78"/>
              </a:rPr>
              <a:t>یک انیمیشن را با ماوس گرفته و به سمت بالا یا پایین بکشید.</a:t>
            </a:r>
          </a:p>
        </p:txBody>
      </p:sp>
      <p:pic>
        <p:nvPicPr>
          <p:cNvPr id="4" name="Picture 3"/>
          <p:cNvPicPr>
            <a:picLocks noChangeAspect="1"/>
          </p:cNvPicPr>
          <p:nvPr/>
        </p:nvPicPr>
        <p:blipFill>
          <a:blip r:embed="rId2"/>
          <a:stretch>
            <a:fillRect/>
          </a:stretch>
        </p:blipFill>
        <p:spPr>
          <a:xfrm>
            <a:off x="779841" y="2111636"/>
            <a:ext cx="5726993" cy="1354895"/>
          </a:xfrm>
          <a:prstGeom prst="rect">
            <a:avLst/>
          </a:prstGeom>
        </p:spPr>
      </p:pic>
      <p:pic>
        <p:nvPicPr>
          <p:cNvPr id="7" name="Picture 6"/>
          <p:cNvPicPr>
            <a:picLocks noChangeAspect="1"/>
          </p:cNvPicPr>
          <p:nvPr/>
        </p:nvPicPr>
        <p:blipFill>
          <a:blip r:embed="rId3"/>
          <a:stretch>
            <a:fillRect/>
          </a:stretch>
        </p:blipFill>
        <p:spPr>
          <a:xfrm>
            <a:off x="1788485" y="3466531"/>
            <a:ext cx="3709703" cy="3265807"/>
          </a:xfrm>
          <a:prstGeom prst="rect">
            <a:avLst/>
          </a:prstGeom>
        </p:spPr>
      </p:pic>
    </p:spTree>
    <p:extLst>
      <p:ext uri="{BB962C8B-B14F-4D97-AF65-F5344CB8AC3E}">
        <p14:creationId xmlns:p14="http://schemas.microsoft.com/office/powerpoint/2010/main" val="3041557212"/>
      </p:ext>
    </p:extLst>
  </p:cSld>
  <p:clrMapOvr>
    <a:masterClrMapping/>
  </p:clrMapOvr>
  <mc:AlternateContent xmlns:mc="http://schemas.openxmlformats.org/markup-compatibility/2006" xmlns:p14="http://schemas.microsoft.com/office/powerpoint/2010/main">
    <mc:Choice Requires="p14">
      <p:transition spd="slow" p14:dur="2000" advTm="6521"/>
    </mc:Choice>
    <mc:Fallback xmlns="">
      <p:transition spd="slow" advTm="6521"/>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651729"/>
            <a:ext cx="10515600" cy="922762"/>
          </a:xfrm>
          <a:noFill/>
        </p:spPr>
        <p:txBody>
          <a:bodyPr/>
          <a:lstStyle/>
          <a:p>
            <a:pPr algn="ctr"/>
            <a:r>
              <a:rPr lang="fa-IR" dirty="0">
                <a:solidFill>
                  <a:prstClr val="black"/>
                </a:solidFill>
                <a:cs typeface="B Yagut" panose="00000400000000000000" pitchFamily="2" charset="-78"/>
              </a:rPr>
              <a:t>فصل </a:t>
            </a:r>
            <a:r>
              <a:rPr lang="fa-IR" dirty="0" smtClean="0">
                <a:solidFill>
                  <a:prstClr val="black"/>
                </a:solidFill>
                <a:cs typeface="B Yagut" panose="00000400000000000000" pitchFamily="2" charset="-78"/>
              </a:rPr>
              <a:t>پنجم</a:t>
            </a:r>
            <a:endParaRPr lang="fa-IR" dirty="0"/>
          </a:p>
        </p:txBody>
      </p:sp>
      <p:sp>
        <p:nvSpPr>
          <p:cNvPr id="4" name="Content Placeholder 3"/>
          <p:cNvSpPr>
            <a:spLocks noGrp="1"/>
          </p:cNvSpPr>
          <p:nvPr>
            <p:ph sz="half" idx="2"/>
          </p:nvPr>
        </p:nvSpPr>
        <p:spPr>
          <a:xfrm>
            <a:off x="838201" y="1287888"/>
            <a:ext cx="10515600" cy="4561369"/>
          </a:xfrm>
          <a:noFill/>
        </p:spPr>
        <p:txBody>
          <a:bodyPr>
            <a:noAutofit/>
          </a:bodyPr>
          <a:lstStyle/>
          <a:p>
            <a:pPr marL="0" indent="0" algn="ctr">
              <a:lnSpc>
                <a:spcPct val="150000"/>
              </a:lnSpc>
              <a:buNone/>
            </a:pPr>
            <a:endParaRPr lang="fa-IR" sz="4400" dirty="0">
              <a:cs typeface="B Yagut" panose="00000400000000000000" pitchFamily="2" charset="-78"/>
            </a:endParaRPr>
          </a:p>
          <a:p>
            <a:pPr marL="0" indent="0" algn="ctr">
              <a:lnSpc>
                <a:spcPct val="150000"/>
              </a:lnSpc>
              <a:buNone/>
            </a:pPr>
            <a:r>
              <a:rPr lang="fa-IR" sz="4400" dirty="0">
                <a:cs typeface="B Yagut" panose="00000400000000000000" pitchFamily="2" charset="-78"/>
              </a:rPr>
              <a:t>درج </a:t>
            </a:r>
            <a:r>
              <a:rPr lang="fa-IR" sz="4400" dirty="0" smtClean="0">
                <a:cs typeface="B Yagut" panose="00000400000000000000" pitchFamily="2" charset="-78"/>
              </a:rPr>
              <a:t>نمودارها</a:t>
            </a:r>
            <a:endParaRPr lang="fa-IR" sz="4400" dirty="0">
              <a:cs typeface="B Yagut" panose="00000400000000000000" pitchFamily="2" charset="-78"/>
            </a:endParaRPr>
          </a:p>
        </p:txBody>
      </p:sp>
    </p:spTree>
    <p:extLst>
      <p:ext uri="{BB962C8B-B14F-4D97-AF65-F5344CB8AC3E}">
        <p14:creationId xmlns:p14="http://schemas.microsoft.com/office/powerpoint/2010/main" val="156368955"/>
      </p:ext>
    </p:extLst>
  </p:cSld>
  <p:clrMapOvr>
    <a:masterClrMapping/>
  </p:clrMapOvr>
  <mc:AlternateContent xmlns:mc="http://schemas.openxmlformats.org/markup-compatibility/2006" xmlns:p14="http://schemas.microsoft.com/office/powerpoint/2010/main">
    <mc:Choice Requires="p14">
      <p:transition spd="slow" p14:dur="2000" advTm="1976"/>
    </mc:Choice>
    <mc:Fallback xmlns="">
      <p:transition spd="slow" advTm="1976"/>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38735" y="348336"/>
            <a:ext cx="8966578" cy="835224"/>
          </a:xfrm>
          <a:noFill/>
        </p:spPr>
        <p:txBody>
          <a:bodyPr>
            <a:normAutofit/>
          </a:bodyPr>
          <a:lstStyle/>
          <a:p>
            <a:pPr algn="r"/>
            <a:r>
              <a:rPr lang="fa-IR" sz="4400" dirty="0">
                <a:cs typeface="B Yagut" panose="00000400000000000000" pitchFamily="2" charset="-78"/>
              </a:rPr>
              <a:t>روش افزودن نمودار </a:t>
            </a:r>
            <a:r>
              <a:rPr lang="en-US" sz="4400" dirty="0">
                <a:cs typeface="B Yagut" panose="00000400000000000000" pitchFamily="2" charset="-78"/>
              </a:rPr>
              <a:t>chart</a:t>
            </a:r>
          </a:p>
        </p:txBody>
      </p:sp>
      <p:sp>
        <p:nvSpPr>
          <p:cNvPr id="3" name="Subtitle 2"/>
          <p:cNvSpPr>
            <a:spLocks noGrp="1"/>
          </p:cNvSpPr>
          <p:nvPr>
            <p:ph type="subTitle" idx="1"/>
          </p:nvPr>
        </p:nvSpPr>
        <p:spPr>
          <a:xfrm>
            <a:off x="6335662" y="1733265"/>
            <a:ext cx="5469652" cy="4981433"/>
          </a:xfrm>
        </p:spPr>
        <p:txBody>
          <a:bodyPr>
            <a:noAutofit/>
          </a:bodyPr>
          <a:lstStyle/>
          <a:p>
            <a:pPr algn="justLow">
              <a:lnSpc>
                <a:spcPct val="100000"/>
              </a:lnSpc>
            </a:pPr>
            <a:r>
              <a:rPr lang="fa-IR" sz="2500" dirty="0">
                <a:cs typeface="B Yagut" panose="00000400000000000000" pitchFamily="2" charset="-78"/>
              </a:rPr>
              <a:t>➊ در </a:t>
            </a:r>
            <a:r>
              <a:rPr lang="fa-IR" sz="2500" dirty="0" smtClean="0">
                <a:cs typeface="B Yagut" panose="00000400000000000000" pitchFamily="2" charset="-78"/>
              </a:rPr>
              <a:t>تب</a:t>
            </a:r>
            <a:r>
              <a:rPr lang="en-US" sz="2500" dirty="0" smtClean="0">
                <a:cs typeface="B Yagut" panose="00000400000000000000" pitchFamily="2" charset="-78"/>
              </a:rPr>
              <a:t>Insert </a:t>
            </a:r>
            <a:r>
              <a:rPr lang="fa-IR" sz="2500" dirty="0" smtClean="0">
                <a:cs typeface="B Yagut" panose="00000400000000000000" pitchFamily="2" charset="-78"/>
              </a:rPr>
              <a:t> و </a:t>
            </a:r>
            <a:r>
              <a:rPr lang="fa-IR" sz="2500" dirty="0">
                <a:cs typeface="B Yagut" panose="00000400000000000000" pitchFamily="2" charset="-78"/>
              </a:rPr>
              <a:t>در </a:t>
            </a:r>
            <a:r>
              <a:rPr lang="fa-IR" sz="2500" dirty="0" smtClean="0">
                <a:cs typeface="B Yagut" panose="00000400000000000000" pitchFamily="2" charset="-78"/>
              </a:rPr>
              <a:t>گروه</a:t>
            </a:r>
            <a:r>
              <a:rPr lang="en-US" sz="2500" dirty="0" smtClean="0">
                <a:cs typeface="B Yagut" panose="00000400000000000000" pitchFamily="2" charset="-78"/>
              </a:rPr>
              <a:t>Illustrations </a:t>
            </a:r>
            <a:r>
              <a:rPr lang="en-US" sz="2500" dirty="0">
                <a:cs typeface="B Yagut" panose="00000400000000000000" pitchFamily="2" charset="-78"/>
              </a:rPr>
              <a:t>، </a:t>
            </a:r>
            <a:r>
              <a:rPr lang="fa-IR" sz="2500" dirty="0">
                <a:cs typeface="B Yagut" panose="00000400000000000000" pitchFamily="2" charset="-78"/>
              </a:rPr>
              <a:t>بر روی دستور </a:t>
            </a:r>
            <a:r>
              <a:rPr lang="en-US" sz="2500" dirty="0" smtClean="0">
                <a:cs typeface="B Yagut" panose="00000400000000000000" pitchFamily="2" charset="-78"/>
              </a:rPr>
              <a:t> Chart </a:t>
            </a:r>
            <a:r>
              <a:rPr lang="fa-IR" sz="2500" dirty="0">
                <a:cs typeface="B Yagut" panose="00000400000000000000" pitchFamily="2" charset="-78"/>
              </a:rPr>
              <a:t>کلیک کنید</a:t>
            </a:r>
            <a:r>
              <a:rPr lang="fa-IR" sz="2500" dirty="0" smtClean="0">
                <a:cs typeface="B Yagut" panose="00000400000000000000" pitchFamily="2" charset="-78"/>
              </a:rPr>
              <a:t>.</a:t>
            </a:r>
          </a:p>
          <a:p>
            <a:pPr algn="justLow">
              <a:lnSpc>
                <a:spcPct val="100000"/>
              </a:lnSpc>
            </a:pPr>
            <a:endParaRPr lang="fa-IR" sz="2500" dirty="0" smtClean="0">
              <a:cs typeface="B Yagut" panose="00000400000000000000" pitchFamily="2" charset="-78"/>
            </a:endParaRPr>
          </a:p>
          <a:p>
            <a:pPr algn="justLow">
              <a:lnSpc>
                <a:spcPct val="100000"/>
              </a:lnSpc>
            </a:pPr>
            <a:r>
              <a:rPr lang="fa-IR" sz="2500" dirty="0">
                <a:cs typeface="B Yagut" panose="00000400000000000000" pitchFamily="2" charset="-78"/>
              </a:rPr>
              <a:t>➋ یک کادر محاوره ای نمایان می شود. در پنل سمت چپ یک دسته بندی را انتخاب کنید. سپس در پنل سمت راست نمودار مورد نظرتان را انتخاب کنید.</a:t>
            </a:r>
          </a:p>
          <a:p>
            <a:pPr algn="justLow">
              <a:lnSpc>
                <a:spcPct val="100000"/>
              </a:lnSpc>
            </a:pPr>
            <a:r>
              <a:rPr lang="fa-IR" sz="2500" dirty="0" smtClean="0">
                <a:cs typeface="B Yagut" panose="00000400000000000000" pitchFamily="2" charset="-78"/>
              </a:rPr>
              <a:t>➌ </a:t>
            </a:r>
            <a:r>
              <a:rPr lang="fa-IR" sz="2500" dirty="0">
                <a:cs typeface="B Yagut" panose="00000400000000000000" pitchFamily="2" charset="-78"/>
              </a:rPr>
              <a:t>بعد از انتخاب نمودار بر روی </a:t>
            </a:r>
            <a:r>
              <a:rPr lang="en-US" sz="2500" dirty="0">
                <a:cs typeface="B Yagut" panose="00000400000000000000" pitchFamily="2" charset="-78"/>
              </a:rPr>
              <a:t>Ok </a:t>
            </a:r>
            <a:r>
              <a:rPr lang="fa-IR" sz="2500" dirty="0" smtClean="0">
                <a:cs typeface="B Yagut" panose="00000400000000000000" pitchFamily="2" charset="-78"/>
              </a:rPr>
              <a:t> کلیک </a:t>
            </a:r>
            <a:r>
              <a:rPr lang="fa-IR" sz="2500" dirty="0">
                <a:cs typeface="B Yagut" panose="00000400000000000000" pitchFamily="2" charset="-78"/>
              </a:rPr>
              <a:t>کنید.</a:t>
            </a:r>
          </a:p>
        </p:txBody>
      </p:sp>
      <p:pic>
        <p:nvPicPr>
          <p:cNvPr id="5" name="Picture 4"/>
          <p:cNvPicPr>
            <a:picLocks noChangeAspect="1"/>
          </p:cNvPicPr>
          <p:nvPr/>
        </p:nvPicPr>
        <p:blipFill>
          <a:blip r:embed="rId4"/>
          <a:stretch>
            <a:fillRect/>
          </a:stretch>
        </p:blipFill>
        <p:spPr>
          <a:xfrm>
            <a:off x="463242" y="348336"/>
            <a:ext cx="5724525" cy="2238375"/>
          </a:xfrm>
          <a:prstGeom prst="rect">
            <a:avLst/>
          </a:prstGeom>
        </p:spPr>
      </p:pic>
      <p:pic>
        <p:nvPicPr>
          <p:cNvPr id="6" name="Picture 5"/>
          <p:cNvPicPr>
            <a:picLocks noChangeAspect="1"/>
          </p:cNvPicPr>
          <p:nvPr/>
        </p:nvPicPr>
        <p:blipFill>
          <a:blip r:embed="rId5"/>
          <a:stretch>
            <a:fillRect/>
          </a:stretch>
        </p:blipFill>
        <p:spPr>
          <a:xfrm>
            <a:off x="1003857" y="2760733"/>
            <a:ext cx="4960215" cy="3953966"/>
          </a:xfrm>
          <a:prstGeom prst="rect">
            <a:avLst/>
          </a:prstGeom>
        </p:spPr>
      </p:pic>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95713" y="6105098"/>
            <a:ext cx="609600" cy="609600"/>
          </a:xfrm>
          <a:prstGeom prst="rect">
            <a:avLst/>
          </a:prstGeom>
        </p:spPr>
      </p:pic>
    </p:spTree>
    <p:extLst>
      <p:ext uri="{BB962C8B-B14F-4D97-AF65-F5344CB8AC3E}">
        <p14:creationId xmlns:p14="http://schemas.microsoft.com/office/powerpoint/2010/main" val="1998381801"/>
      </p:ext>
    </p:extLst>
  </p:cSld>
  <p:clrMapOvr>
    <a:masterClrMapping/>
  </p:clrMapOvr>
  <mc:AlternateContent xmlns:mc="http://schemas.openxmlformats.org/markup-compatibility/2006" xmlns:p14="http://schemas.microsoft.com/office/powerpoint/2010/main">
    <mc:Choice Requires="p14">
      <p:transition spd="slow" p14:dur="2000" advTm="6521"/>
    </mc:Choice>
    <mc:Fallback xmlns="">
      <p:transition spd="slow" advTm="6521"/>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3003"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38735" y="348336"/>
            <a:ext cx="8966578" cy="835224"/>
          </a:xfrm>
          <a:noFill/>
        </p:spPr>
        <p:txBody>
          <a:bodyPr>
            <a:normAutofit/>
          </a:bodyPr>
          <a:lstStyle/>
          <a:p>
            <a:pPr algn="r"/>
            <a:r>
              <a:rPr lang="fa-IR" sz="4400" dirty="0">
                <a:cs typeface="B Yagut" panose="00000400000000000000" pitchFamily="2" charset="-78"/>
              </a:rPr>
              <a:t>روش افزودن نمودار </a:t>
            </a:r>
            <a:r>
              <a:rPr lang="en-US" sz="4400" dirty="0">
                <a:cs typeface="B Yagut" panose="00000400000000000000" pitchFamily="2" charset="-78"/>
              </a:rPr>
              <a:t>chart</a:t>
            </a:r>
          </a:p>
        </p:txBody>
      </p:sp>
      <p:sp>
        <p:nvSpPr>
          <p:cNvPr id="3" name="Subtitle 2"/>
          <p:cNvSpPr>
            <a:spLocks noGrp="1"/>
          </p:cNvSpPr>
          <p:nvPr>
            <p:ph type="subTitle" idx="1"/>
          </p:nvPr>
        </p:nvSpPr>
        <p:spPr>
          <a:xfrm>
            <a:off x="6925235" y="1446663"/>
            <a:ext cx="4880078" cy="5268035"/>
          </a:xfrm>
        </p:spPr>
        <p:txBody>
          <a:bodyPr>
            <a:noAutofit/>
          </a:bodyPr>
          <a:lstStyle/>
          <a:p>
            <a:pPr algn="justLow">
              <a:lnSpc>
                <a:spcPct val="100000"/>
              </a:lnSpc>
            </a:pPr>
            <a:r>
              <a:rPr lang="fa-IR" sz="2500" dirty="0">
                <a:cs typeface="B Yagut" panose="00000400000000000000" pitchFamily="2" charset="-78"/>
              </a:rPr>
              <a:t>➍ یک نمودار و یک صفحه گسترده ظاهر می گردند. داده هایی که در صفحه گسترده می بینید، متغیرهای منبع داده نمودار شما می باشند، شما می توانید این داده های را با داده های خودتان جایگزین کنید. نمودار شما از روی این داده ها ایجاد می گردد</a:t>
            </a:r>
            <a:r>
              <a:rPr lang="fa-IR" sz="2500" dirty="0" smtClean="0">
                <a:cs typeface="B Yagut" panose="00000400000000000000" pitchFamily="2" charset="-78"/>
              </a:rPr>
              <a:t>.</a:t>
            </a:r>
          </a:p>
          <a:p>
            <a:pPr algn="justLow">
              <a:lnSpc>
                <a:spcPct val="100000"/>
              </a:lnSpc>
            </a:pPr>
            <a:endParaRPr lang="fa-IR" sz="2500" dirty="0">
              <a:cs typeface="B Yagut" panose="00000400000000000000" pitchFamily="2" charset="-78"/>
            </a:endParaRPr>
          </a:p>
          <a:p>
            <a:pPr algn="justLow">
              <a:lnSpc>
                <a:spcPct val="100000"/>
              </a:lnSpc>
            </a:pPr>
            <a:endParaRPr lang="fa-IR" sz="2500" dirty="0" smtClean="0">
              <a:cs typeface="B Yagut" panose="00000400000000000000" pitchFamily="2" charset="-78"/>
            </a:endParaRPr>
          </a:p>
          <a:p>
            <a:pPr algn="justLow">
              <a:lnSpc>
                <a:spcPct val="100000"/>
              </a:lnSpc>
            </a:pPr>
            <a:r>
              <a:rPr lang="fa-IR" sz="2500" dirty="0">
                <a:cs typeface="B Yagut" panose="00000400000000000000" pitchFamily="2" charset="-78"/>
              </a:rPr>
              <a:t>➎ داده های خود را درون سلولهای صفحه گسترده وارد نمایید.</a:t>
            </a:r>
          </a:p>
        </p:txBody>
      </p:sp>
      <p:pic>
        <p:nvPicPr>
          <p:cNvPr id="4" name="Picture 3"/>
          <p:cNvPicPr>
            <a:picLocks noChangeAspect="1"/>
          </p:cNvPicPr>
          <p:nvPr/>
        </p:nvPicPr>
        <p:blipFill>
          <a:blip r:embed="rId4"/>
          <a:stretch>
            <a:fillRect/>
          </a:stretch>
        </p:blipFill>
        <p:spPr>
          <a:xfrm>
            <a:off x="334797" y="348337"/>
            <a:ext cx="6005679" cy="3855174"/>
          </a:xfrm>
          <a:prstGeom prst="rect">
            <a:avLst/>
          </a:prstGeom>
        </p:spPr>
      </p:pic>
      <p:pic>
        <p:nvPicPr>
          <p:cNvPr id="7" name="Picture 6"/>
          <p:cNvPicPr>
            <a:picLocks noChangeAspect="1"/>
          </p:cNvPicPr>
          <p:nvPr/>
        </p:nvPicPr>
        <p:blipFill>
          <a:blip r:embed="rId5"/>
          <a:stretch>
            <a:fillRect/>
          </a:stretch>
        </p:blipFill>
        <p:spPr>
          <a:xfrm>
            <a:off x="1454294" y="4384728"/>
            <a:ext cx="5155180" cy="2062072"/>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11318" y="6105098"/>
            <a:ext cx="609600" cy="609600"/>
          </a:xfrm>
          <a:prstGeom prst="rect">
            <a:avLst/>
          </a:prstGeom>
        </p:spPr>
      </p:pic>
    </p:spTree>
    <p:extLst>
      <p:ext uri="{BB962C8B-B14F-4D97-AF65-F5344CB8AC3E}">
        <p14:creationId xmlns:p14="http://schemas.microsoft.com/office/powerpoint/2010/main" val="871164101"/>
      </p:ext>
    </p:extLst>
  </p:cSld>
  <p:clrMapOvr>
    <a:masterClrMapping/>
  </p:clrMapOvr>
  <mc:AlternateContent xmlns:mc="http://schemas.openxmlformats.org/markup-compatibility/2006" xmlns:p14="http://schemas.microsoft.com/office/powerpoint/2010/main">
    <mc:Choice Requires="p14">
      <p:transition spd="slow" p14:dur="2000" advTm="6521"/>
    </mc:Choice>
    <mc:Fallback xmlns="">
      <p:transition spd="slow" advTm="6521"/>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015"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68820"/>
          </a:xfrm>
        </p:spPr>
        <p:txBody>
          <a:bodyPr/>
          <a:lstStyle/>
          <a:p>
            <a:pPr algn="ctr"/>
            <a:r>
              <a:rPr lang="fa-IR" dirty="0">
                <a:cs typeface="B Yagut" panose="00000400000000000000" pitchFamily="2" charset="-78"/>
              </a:rPr>
              <a:t>مشخصات سند</a:t>
            </a:r>
            <a:endParaRPr lang="fa-IR" dirty="0"/>
          </a:p>
        </p:txBody>
      </p:sp>
      <p:sp>
        <p:nvSpPr>
          <p:cNvPr id="3" name="Content Placeholder 2"/>
          <p:cNvSpPr>
            <a:spLocks noGrp="1"/>
          </p:cNvSpPr>
          <p:nvPr>
            <p:ph sz="half" idx="1"/>
          </p:nvPr>
        </p:nvSpPr>
        <p:spPr/>
        <p:txBody>
          <a:bodyPr>
            <a:normAutofit/>
          </a:bodyPr>
          <a:lstStyle/>
          <a:p>
            <a:pPr>
              <a:lnSpc>
                <a:spcPct val="150000"/>
              </a:lnSpc>
            </a:pPr>
            <a:r>
              <a:rPr lang="fa-IR" sz="1800" dirty="0">
                <a:cs typeface="B Yagut" panose="00000400000000000000" pitchFamily="2" charset="-78"/>
              </a:rPr>
              <a:t>مشخصات مدرس</a:t>
            </a:r>
          </a:p>
          <a:p>
            <a:pPr>
              <a:lnSpc>
                <a:spcPct val="150000"/>
              </a:lnSpc>
            </a:pPr>
            <a:r>
              <a:rPr lang="fa-IR" sz="1800" dirty="0">
                <a:cs typeface="B Yagut" panose="00000400000000000000" pitchFamily="2" charset="-78"/>
              </a:rPr>
              <a:t>تصویر پرسنلی مدرس:</a:t>
            </a:r>
          </a:p>
          <a:p>
            <a:endParaRPr lang="fa-IR" dirty="0"/>
          </a:p>
          <a:p>
            <a:endParaRPr lang="fa-IR" dirty="0"/>
          </a:p>
          <a:p>
            <a:pPr>
              <a:lnSpc>
                <a:spcPct val="150000"/>
              </a:lnSpc>
            </a:pPr>
            <a:r>
              <a:rPr lang="fa-IR" sz="1800" dirty="0">
                <a:cs typeface="B Yagut" panose="00000400000000000000" pitchFamily="2" charset="-78"/>
              </a:rPr>
              <a:t>نام ونام خانوادگی </a:t>
            </a:r>
            <a:r>
              <a:rPr lang="fa-IR" sz="1800" dirty="0" smtClean="0">
                <a:cs typeface="B Yagut" panose="00000400000000000000" pitchFamily="2" charset="-78"/>
              </a:rPr>
              <a:t>مدرس: سمانه وهاب زاده</a:t>
            </a:r>
          </a:p>
          <a:p>
            <a:pPr>
              <a:lnSpc>
                <a:spcPct val="150000"/>
              </a:lnSpc>
            </a:pPr>
            <a:r>
              <a:rPr lang="fa-IR" sz="1800" dirty="0" smtClean="0">
                <a:cs typeface="B Yagut" panose="00000400000000000000" pitchFamily="2" charset="-78"/>
              </a:rPr>
              <a:t>مدرک </a:t>
            </a:r>
            <a:r>
              <a:rPr lang="fa-IR" sz="1800" dirty="0">
                <a:cs typeface="B Yagut" panose="00000400000000000000" pitchFamily="2" charset="-78"/>
              </a:rPr>
              <a:t>تحصیلی:کارشناس </a:t>
            </a:r>
            <a:r>
              <a:rPr lang="fa-IR" sz="1800" dirty="0" smtClean="0">
                <a:cs typeface="B Yagut" panose="00000400000000000000" pitchFamily="2" charset="-78"/>
              </a:rPr>
              <a:t>پرستاری</a:t>
            </a:r>
            <a:endParaRPr lang="fa-IR" sz="1800" dirty="0">
              <a:cs typeface="B Yagut" panose="00000400000000000000" pitchFamily="2" charset="-78"/>
            </a:endParaRPr>
          </a:p>
          <a:p>
            <a:pPr>
              <a:lnSpc>
                <a:spcPct val="150000"/>
              </a:lnSpc>
            </a:pPr>
            <a:r>
              <a:rPr lang="fa-IR" sz="1800" dirty="0">
                <a:cs typeface="B Yagut" panose="00000400000000000000" pitchFamily="2" charset="-78"/>
              </a:rPr>
              <a:t>موقعیت اشتغال سازمانی مدرس</a:t>
            </a:r>
            <a:r>
              <a:rPr lang="fa-IR" sz="1800" dirty="0" smtClean="0">
                <a:cs typeface="B Yagut" panose="00000400000000000000" pitchFamily="2" charset="-78"/>
              </a:rPr>
              <a:t>: مدیر </a:t>
            </a:r>
            <a:r>
              <a:rPr lang="fa-IR" sz="1800" dirty="0">
                <a:cs typeface="B Yagut" panose="00000400000000000000" pitchFamily="2" charset="-78"/>
              </a:rPr>
              <a:t>مرکز آموزش بهورزی شهرستان </a:t>
            </a:r>
            <a:r>
              <a:rPr lang="fa-IR" sz="1800" dirty="0" smtClean="0">
                <a:cs typeface="B Yagut" panose="00000400000000000000" pitchFamily="2" charset="-78"/>
              </a:rPr>
              <a:t>سوادکوه ، دانشگاه علوم پزشکی مازندران</a:t>
            </a:r>
            <a:endParaRPr lang="fa-IR" sz="1800" dirty="0">
              <a:cs typeface="B Yagut" panose="00000400000000000000" pitchFamily="2" charset="-78"/>
            </a:endParaRPr>
          </a:p>
          <a:p>
            <a:endParaRPr lang="fa-IR" dirty="0"/>
          </a:p>
        </p:txBody>
      </p:sp>
      <p:sp>
        <p:nvSpPr>
          <p:cNvPr id="4" name="Content Placeholder 3"/>
          <p:cNvSpPr>
            <a:spLocks noGrp="1"/>
          </p:cNvSpPr>
          <p:nvPr>
            <p:ph sz="half" idx="2"/>
          </p:nvPr>
        </p:nvSpPr>
        <p:spPr>
          <a:xfrm>
            <a:off x="6172199" y="1825625"/>
            <a:ext cx="5647765" cy="4351338"/>
          </a:xfrm>
        </p:spPr>
        <p:txBody>
          <a:bodyPr>
            <a:normAutofit/>
          </a:bodyPr>
          <a:lstStyle/>
          <a:p>
            <a:pPr>
              <a:lnSpc>
                <a:spcPct val="150000"/>
              </a:lnSpc>
            </a:pPr>
            <a:r>
              <a:rPr lang="fa-IR" sz="1800" dirty="0">
                <a:cs typeface="B Yagut" panose="00000400000000000000" pitchFamily="2" charset="-78"/>
              </a:rPr>
              <a:t>مشخصات بسته آموزشی</a:t>
            </a:r>
          </a:p>
          <a:p>
            <a:pPr>
              <a:lnSpc>
                <a:spcPct val="150000"/>
              </a:lnSpc>
            </a:pPr>
            <a:r>
              <a:rPr lang="fa-IR" sz="1800" dirty="0">
                <a:cs typeface="B Yagut" panose="00000400000000000000" pitchFamily="2" charset="-78"/>
              </a:rPr>
              <a:t>حیطه درس</a:t>
            </a:r>
            <a:r>
              <a:rPr lang="fa-IR" sz="1800" dirty="0" smtClean="0">
                <a:cs typeface="B Yagut" panose="00000400000000000000" pitchFamily="2" charset="-78"/>
              </a:rPr>
              <a:t>: </a:t>
            </a:r>
          </a:p>
          <a:p>
            <a:pPr marL="0" indent="0">
              <a:lnSpc>
                <a:spcPct val="150000"/>
              </a:lnSpc>
              <a:buNone/>
            </a:pPr>
            <a:r>
              <a:rPr lang="fa-IR" sz="1800" dirty="0" smtClean="0">
                <a:cs typeface="B Yagut" panose="00000400000000000000" pitchFamily="2" charset="-78"/>
              </a:rPr>
              <a:t>کار با کامپیوتر و اینترنت ، آشنایی با نرم افزارهای نظام شبکه</a:t>
            </a:r>
            <a:endParaRPr lang="fa-IR" sz="1800" dirty="0">
              <a:cs typeface="B Yagut" panose="00000400000000000000" pitchFamily="2" charset="-78"/>
            </a:endParaRPr>
          </a:p>
          <a:p>
            <a:pPr>
              <a:lnSpc>
                <a:spcPct val="150000"/>
              </a:lnSpc>
            </a:pPr>
            <a:r>
              <a:rPr lang="fa-IR" sz="1800" dirty="0">
                <a:cs typeface="B Yagut" panose="00000400000000000000" pitchFamily="2" charset="-78"/>
              </a:rPr>
              <a:t>تاریخ آخرین بازنگری: </a:t>
            </a:r>
            <a:r>
              <a:rPr lang="fa-IR" sz="1800" dirty="0" smtClean="0">
                <a:cs typeface="B Yagut" panose="00000400000000000000" pitchFamily="2" charset="-78"/>
              </a:rPr>
              <a:t>15 اردیبهشت </a:t>
            </a:r>
            <a:r>
              <a:rPr lang="fa-IR" sz="1800" dirty="0">
                <a:cs typeface="B Yagut" panose="00000400000000000000" pitchFamily="2" charset="-78"/>
              </a:rPr>
              <a:t>1399</a:t>
            </a:r>
          </a:p>
          <a:p>
            <a:pPr>
              <a:lnSpc>
                <a:spcPct val="150000"/>
              </a:lnSpc>
            </a:pPr>
            <a:r>
              <a:rPr lang="fa-IR" sz="1800" dirty="0">
                <a:cs typeface="B Yagut" panose="00000400000000000000" pitchFamily="2" charset="-78"/>
              </a:rPr>
              <a:t>نوبت تهیه : 1</a:t>
            </a:r>
          </a:p>
          <a:p>
            <a:pPr>
              <a:lnSpc>
                <a:spcPct val="150000"/>
              </a:lnSpc>
            </a:pPr>
            <a:r>
              <a:rPr lang="fa-IR" sz="1800" dirty="0">
                <a:cs typeface="B Yagut" panose="00000400000000000000" pitchFamily="2" charset="-78"/>
              </a:rPr>
              <a:t>نام </a:t>
            </a:r>
            <a:r>
              <a:rPr lang="fa-IR" sz="1800" dirty="0" smtClean="0">
                <a:cs typeface="B Yagut" panose="00000400000000000000" pitchFamily="2" charset="-78"/>
              </a:rPr>
              <a:t>فایل:</a:t>
            </a:r>
            <a:r>
              <a:rPr lang="en-US" sz="1800" dirty="0">
                <a:cs typeface="B Yagut" panose="00000400000000000000" pitchFamily="2" charset="-78"/>
              </a:rPr>
              <a:t>co-Ashnayi-ba-narmafzar-PowerPoint3-4-5-Edi1 </a:t>
            </a:r>
            <a:endParaRPr lang="fa-IR" sz="1800" dirty="0">
              <a:cs typeface="B Yagut" panose="00000400000000000000" pitchFamily="2"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8739" y="1706900"/>
            <a:ext cx="1624733" cy="1843575"/>
          </a:xfrm>
          <a:prstGeom prst="rect">
            <a:avLst/>
          </a:prstGeom>
        </p:spPr>
      </p:pic>
    </p:spTree>
    <p:extLst>
      <p:ext uri="{BB962C8B-B14F-4D97-AF65-F5344CB8AC3E}">
        <p14:creationId xmlns:p14="http://schemas.microsoft.com/office/powerpoint/2010/main" val="17489377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38735" y="348336"/>
            <a:ext cx="8966578" cy="835224"/>
          </a:xfrm>
          <a:noFill/>
        </p:spPr>
        <p:txBody>
          <a:bodyPr>
            <a:normAutofit/>
          </a:bodyPr>
          <a:lstStyle/>
          <a:p>
            <a:pPr algn="r"/>
            <a:r>
              <a:rPr lang="fa-IR" sz="4400" dirty="0">
                <a:cs typeface="B Yagut" panose="00000400000000000000" pitchFamily="2" charset="-78"/>
              </a:rPr>
              <a:t>روش افزودن نمودار </a:t>
            </a:r>
            <a:r>
              <a:rPr lang="en-US" sz="4400" dirty="0">
                <a:cs typeface="B Yagut" panose="00000400000000000000" pitchFamily="2" charset="-78"/>
              </a:rPr>
              <a:t>chart</a:t>
            </a:r>
          </a:p>
        </p:txBody>
      </p:sp>
      <p:sp>
        <p:nvSpPr>
          <p:cNvPr id="3" name="Subtitle 2"/>
          <p:cNvSpPr>
            <a:spLocks noGrp="1"/>
          </p:cNvSpPr>
          <p:nvPr>
            <p:ph type="subTitle" idx="1"/>
          </p:nvPr>
        </p:nvSpPr>
        <p:spPr>
          <a:xfrm>
            <a:off x="6494930" y="1446663"/>
            <a:ext cx="5310384" cy="5268035"/>
          </a:xfrm>
        </p:spPr>
        <p:txBody>
          <a:bodyPr>
            <a:noAutofit/>
          </a:bodyPr>
          <a:lstStyle/>
          <a:p>
            <a:pPr algn="just">
              <a:lnSpc>
                <a:spcPct val="100000"/>
              </a:lnSpc>
            </a:pPr>
            <a:r>
              <a:rPr lang="fa-IR" sz="2500" dirty="0">
                <a:cs typeface="B Yagut" panose="00000400000000000000" pitchFamily="2" charset="-78"/>
              </a:rPr>
              <a:t>➏ فقط داده هایی که در قسمت آبی محصور شده اند، در نمودار ظاهر می گردند، این قسمت همزمان با تایپ شما می تواند گسترش نیز یابد</a:t>
            </a:r>
            <a:r>
              <a:rPr lang="fa-IR" sz="2500" dirty="0" smtClean="0">
                <a:cs typeface="B Yagut" panose="00000400000000000000" pitchFamily="2" charset="-78"/>
              </a:rPr>
              <a:t>.</a:t>
            </a:r>
          </a:p>
          <a:p>
            <a:pPr algn="just">
              <a:lnSpc>
                <a:spcPct val="100000"/>
              </a:lnSpc>
            </a:pPr>
            <a:r>
              <a:rPr lang="fa-IR" sz="2500" dirty="0" smtClean="0">
                <a:cs typeface="B Yagut" panose="00000400000000000000" pitchFamily="2" charset="-78"/>
              </a:rPr>
              <a:t>➐ </a:t>
            </a:r>
            <a:r>
              <a:rPr lang="fa-IR" sz="2500" dirty="0">
                <a:cs typeface="B Yagut" panose="00000400000000000000" pitchFamily="2" charset="-78"/>
              </a:rPr>
              <a:t>وقتی داده ها را وارد کردید بر </a:t>
            </a:r>
            <a:r>
              <a:rPr lang="fa-IR" sz="2500" dirty="0" smtClean="0">
                <a:cs typeface="B Yagut" panose="00000400000000000000" pitchFamily="2" charset="-78"/>
              </a:rPr>
              <a:t>روی</a:t>
            </a:r>
            <a:r>
              <a:rPr lang="en-US" sz="2500" dirty="0" smtClean="0">
                <a:cs typeface="B Yagut" panose="00000400000000000000" pitchFamily="2" charset="-78"/>
              </a:rPr>
              <a:t>X </a:t>
            </a:r>
            <a:r>
              <a:rPr lang="fa-IR" sz="2500" dirty="0" smtClean="0">
                <a:cs typeface="B Yagut" panose="00000400000000000000" pitchFamily="2" charset="-78"/>
              </a:rPr>
              <a:t> کلیک </a:t>
            </a:r>
            <a:r>
              <a:rPr lang="fa-IR" sz="2500" dirty="0">
                <a:cs typeface="B Yagut" panose="00000400000000000000" pitchFamily="2" charset="-78"/>
              </a:rPr>
              <a:t>کنید تا صفحه گسترده بسته شود.</a:t>
            </a:r>
          </a:p>
          <a:p>
            <a:pPr algn="just">
              <a:lnSpc>
                <a:spcPct val="100000"/>
              </a:lnSpc>
            </a:pPr>
            <a:r>
              <a:rPr lang="fa-IR" sz="2500" dirty="0">
                <a:cs typeface="B Yagut" panose="00000400000000000000" pitchFamily="2" charset="-78"/>
              </a:rPr>
              <a:t>➑ نمودار شما تکمیل شده است.</a:t>
            </a:r>
          </a:p>
        </p:txBody>
      </p:sp>
      <p:pic>
        <p:nvPicPr>
          <p:cNvPr id="5" name="Picture 4"/>
          <p:cNvPicPr>
            <a:picLocks noChangeAspect="1"/>
          </p:cNvPicPr>
          <p:nvPr/>
        </p:nvPicPr>
        <p:blipFill>
          <a:blip r:embed="rId4"/>
          <a:stretch>
            <a:fillRect/>
          </a:stretch>
        </p:blipFill>
        <p:spPr>
          <a:xfrm>
            <a:off x="831710" y="935190"/>
            <a:ext cx="5064123" cy="2435500"/>
          </a:xfrm>
          <a:prstGeom prst="rect">
            <a:avLst/>
          </a:prstGeom>
        </p:spPr>
      </p:pic>
      <p:pic>
        <p:nvPicPr>
          <p:cNvPr id="6" name="Picture 5"/>
          <p:cNvPicPr>
            <a:picLocks noChangeAspect="1"/>
          </p:cNvPicPr>
          <p:nvPr/>
        </p:nvPicPr>
        <p:blipFill>
          <a:blip r:embed="rId5"/>
          <a:stretch>
            <a:fillRect/>
          </a:stretch>
        </p:blipFill>
        <p:spPr>
          <a:xfrm>
            <a:off x="1014962" y="4080680"/>
            <a:ext cx="5249361" cy="1724428"/>
          </a:xfrm>
          <a:prstGeom prst="rect">
            <a:avLst/>
          </a:prstGeom>
        </p:spPr>
      </p:pic>
      <p:pic>
        <p:nvPicPr>
          <p:cNvPr id="8" name="Picture 7"/>
          <p:cNvPicPr>
            <a:picLocks noChangeAspect="1"/>
          </p:cNvPicPr>
          <p:nvPr/>
        </p:nvPicPr>
        <p:blipFill>
          <a:blip r:embed="rId6"/>
          <a:stretch>
            <a:fillRect/>
          </a:stretch>
        </p:blipFill>
        <p:spPr>
          <a:xfrm>
            <a:off x="6878472" y="4527644"/>
            <a:ext cx="4801705" cy="2187054"/>
          </a:xfrm>
          <a:prstGeom prst="rect">
            <a:avLst/>
          </a:prstGeom>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10162" y="6060235"/>
            <a:ext cx="609600" cy="609600"/>
          </a:xfrm>
          <a:prstGeom prst="rect">
            <a:avLst/>
          </a:prstGeom>
        </p:spPr>
      </p:pic>
    </p:spTree>
    <p:extLst>
      <p:ext uri="{BB962C8B-B14F-4D97-AF65-F5344CB8AC3E}">
        <p14:creationId xmlns:p14="http://schemas.microsoft.com/office/powerpoint/2010/main" val="4263337064"/>
      </p:ext>
    </p:extLst>
  </p:cSld>
  <p:clrMapOvr>
    <a:masterClrMapping/>
  </p:clrMapOvr>
  <mc:AlternateContent xmlns:mc="http://schemas.openxmlformats.org/markup-compatibility/2006" xmlns:p14="http://schemas.microsoft.com/office/powerpoint/2010/main">
    <mc:Choice Requires="p14">
      <p:transition spd="slow" p14:dur="2000" advTm="6521"/>
    </mc:Choice>
    <mc:Fallback xmlns="">
      <p:transition spd="slow" advTm="6521"/>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52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9064"/>
            <a:ext cx="10515600" cy="858368"/>
          </a:xfrm>
          <a:noFill/>
        </p:spPr>
        <p:txBody>
          <a:bodyPr>
            <a:normAutofit/>
          </a:bodyPr>
          <a:lstStyle/>
          <a:p>
            <a:pPr algn="ctr"/>
            <a:r>
              <a:rPr lang="fa-IR" dirty="0">
                <a:cs typeface="B Yagut" panose="00000400000000000000" pitchFamily="2" charset="-78"/>
              </a:rPr>
              <a:t>نتیجه گیری</a:t>
            </a:r>
          </a:p>
        </p:txBody>
      </p:sp>
      <p:sp>
        <p:nvSpPr>
          <p:cNvPr id="3" name="Content Placeholder 2"/>
          <p:cNvSpPr>
            <a:spLocks noGrp="1"/>
          </p:cNvSpPr>
          <p:nvPr>
            <p:ph idx="1"/>
          </p:nvPr>
        </p:nvSpPr>
        <p:spPr>
          <a:xfrm>
            <a:off x="838200" y="1062760"/>
            <a:ext cx="10515600" cy="5118405"/>
          </a:xfrm>
        </p:spPr>
        <p:txBody>
          <a:bodyPr>
            <a:normAutofit/>
          </a:bodyPr>
          <a:lstStyle/>
          <a:p>
            <a:pPr marL="0" indent="0" algn="justLow">
              <a:lnSpc>
                <a:spcPct val="160000"/>
              </a:lnSpc>
              <a:buNone/>
            </a:pPr>
            <a:r>
              <a:rPr lang="fa-IR" sz="2500" dirty="0">
                <a:cs typeface="B Yagut" panose="00000400000000000000" pitchFamily="2" charset="-78"/>
              </a:rPr>
              <a:t>در این دوره آموزش توانستیم مطالبی در </a:t>
            </a:r>
            <a:r>
              <a:rPr lang="fa-IR" sz="2500" dirty="0" smtClean="0">
                <a:cs typeface="B Yagut" panose="00000400000000000000" pitchFamily="2" charset="-78"/>
              </a:rPr>
              <a:t>مورد ایجاد نمودار ها ، </a:t>
            </a:r>
            <a:r>
              <a:rPr lang="fa-IR" sz="2500" dirty="0">
                <a:cs typeface="B Yagut" panose="00000400000000000000" pitchFamily="2" charset="-78"/>
              </a:rPr>
              <a:t>درج </a:t>
            </a:r>
            <a:r>
              <a:rPr lang="fa-IR" sz="2500" dirty="0" smtClean="0">
                <a:cs typeface="B Yagut" panose="00000400000000000000" pitchFamily="2" charset="-78"/>
              </a:rPr>
              <a:t>انیمیشن به متن ها و اشیاء استفاده شده در اسلایدها جهت جلوه نمایی و زیبایی به کار و </a:t>
            </a:r>
            <a:r>
              <a:rPr lang="fa-IR" sz="2500" dirty="0">
                <a:cs typeface="B Yagut" panose="00000400000000000000" pitchFamily="2" charset="-78"/>
              </a:rPr>
              <a:t>توانایی استفاده از </a:t>
            </a:r>
            <a:r>
              <a:rPr lang="fa-IR" sz="2500" dirty="0" smtClean="0">
                <a:cs typeface="B Yagut" panose="00000400000000000000" pitchFamily="2" charset="-78"/>
              </a:rPr>
              <a:t>آن، </a:t>
            </a:r>
            <a:r>
              <a:rPr lang="fa-IR" sz="2500" dirty="0">
                <a:cs typeface="B Yagut" panose="00000400000000000000" pitchFamily="2" charset="-78"/>
              </a:rPr>
              <a:t>کار با </a:t>
            </a:r>
            <a:r>
              <a:rPr lang="fa-IR" sz="2500" dirty="0" smtClean="0">
                <a:cs typeface="B Yagut" panose="00000400000000000000" pitchFamily="2" charset="-78"/>
              </a:rPr>
              <a:t>جدول ها </a:t>
            </a:r>
            <a:r>
              <a:rPr lang="fa-IR" sz="2500" dirty="0">
                <a:cs typeface="B Yagut" panose="00000400000000000000" pitchFamily="2" charset="-78"/>
              </a:rPr>
              <a:t>و استفاده آن در ساخت اسلاید و پاورپوینت را بیاموزیم</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35106" y="5571565"/>
            <a:ext cx="609600" cy="609600"/>
          </a:xfrm>
          <a:prstGeom prst="rect">
            <a:avLst/>
          </a:prstGeom>
        </p:spPr>
      </p:pic>
    </p:spTree>
    <p:extLst>
      <p:ext uri="{BB962C8B-B14F-4D97-AF65-F5344CB8AC3E}">
        <p14:creationId xmlns:p14="http://schemas.microsoft.com/office/powerpoint/2010/main" val="2984473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202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38672"/>
          </a:xfrm>
          <a:noFill/>
        </p:spPr>
        <p:txBody>
          <a:bodyPr>
            <a:normAutofit/>
          </a:bodyPr>
          <a:lstStyle/>
          <a:p>
            <a:pPr algn="ctr"/>
            <a:r>
              <a:rPr lang="fa-IR" dirty="0">
                <a:cs typeface="B Yagut" panose="00000400000000000000" pitchFamily="2" charset="-78"/>
              </a:rPr>
              <a:t>پرسش و تمرین</a:t>
            </a:r>
          </a:p>
        </p:txBody>
      </p:sp>
      <p:sp>
        <p:nvSpPr>
          <p:cNvPr id="3" name="Content Placeholder 2"/>
          <p:cNvSpPr>
            <a:spLocks noGrp="1"/>
          </p:cNvSpPr>
          <p:nvPr>
            <p:ph idx="1"/>
          </p:nvPr>
        </p:nvSpPr>
        <p:spPr>
          <a:xfrm>
            <a:off x="838200" y="1825625"/>
            <a:ext cx="10515600" cy="4351338"/>
          </a:xfrm>
        </p:spPr>
        <p:txBody>
          <a:bodyPr>
            <a:normAutofit/>
          </a:bodyPr>
          <a:lstStyle/>
          <a:p>
            <a:pPr marL="0" indent="0" algn="justLow">
              <a:lnSpc>
                <a:spcPct val="150000"/>
              </a:lnSpc>
              <a:buNone/>
            </a:pPr>
            <a:r>
              <a:rPr lang="fa-IR" sz="2500" dirty="0" smtClean="0">
                <a:cs typeface="B Yagut" panose="00000400000000000000" pitchFamily="2" charset="-78"/>
              </a:rPr>
              <a:t>یک اسلاید ایجاد کنید که حاوی عکس و متن باشد به طوری که :</a:t>
            </a:r>
          </a:p>
          <a:p>
            <a:pPr marL="457200" indent="-457200" algn="justLow">
              <a:lnSpc>
                <a:spcPct val="150000"/>
              </a:lnSpc>
              <a:buFont typeface="+mj-lt"/>
              <a:buAutoNum type="arabicPeriod"/>
            </a:pPr>
            <a:r>
              <a:rPr lang="fa-IR" sz="2500" dirty="0" smtClean="0">
                <a:cs typeface="B Yagut" panose="00000400000000000000" pitchFamily="2" charset="-78"/>
              </a:rPr>
              <a:t>هر دو فایل عکس و متن متحرک باشند .</a:t>
            </a:r>
          </a:p>
          <a:p>
            <a:pPr marL="457200" indent="-457200" algn="justLow">
              <a:lnSpc>
                <a:spcPct val="150000"/>
              </a:lnSpc>
              <a:buFont typeface="+mj-lt"/>
              <a:buAutoNum type="arabicPeriod"/>
            </a:pPr>
            <a:r>
              <a:rPr lang="fa-IR" sz="2500" dirty="0" smtClean="0">
                <a:cs typeface="B Yagut" panose="00000400000000000000" pitchFamily="2" charset="-78"/>
              </a:rPr>
              <a:t>بعد از اجرای انیمیشن عکس ، متن به حرکت دربیاید .</a:t>
            </a:r>
            <a:endParaRPr lang="fa-IR" sz="2500" dirty="0">
              <a:cs typeface="B Yagut" panose="00000400000000000000" pitchFamily="2" charset="-78"/>
            </a:endParaRPr>
          </a:p>
        </p:txBody>
      </p:sp>
    </p:spTree>
    <p:extLst>
      <p:ext uri="{BB962C8B-B14F-4D97-AF65-F5344CB8AC3E}">
        <p14:creationId xmlns:p14="http://schemas.microsoft.com/office/powerpoint/2010/main" val="7899626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9731"/>
          </a:xfrm>
        </p:spPr>
        <p:txBody>
          <a:bodyPr>
            <a:normAutofit/>
          </a:bodyPr>
          <a:lstStyle/>
          <a:p>
            <a:r>
              <a:rPr lang="fa-IR" dirty="0">
                <a:cs typeface="B Yagut" panose="00000400000000000000" pitchFamily="2" charset="-78"/>
              </a:rPr>
              <a:t>فهرست منابع</a:t>
            </a:r>
          </a:p>
        </p:txBody>
      </p:sp>
      <p:sp>
        <p:nvSpPr>
          <p:cNvPr id="3" name="Content Placeholder 2"/>
          <p:cNvSpPr>
            <a:spLocks noGrp="1"/>
          </p:cNvSpPr>
          <p:nvPr>
            <p:ph idx="1"/>
          </p:nvPr>
        </p:nvSpPr>
        <p:spPr>
          <a:xfrm>
            <a:off x="838200" y="1184856"/>
            <a:ext cx="10515600" cy="4992107"/>
          </a:xfrm>
        </p:spPr>
        <p:txBody>
          <a:bodyPr>
            <a:normAutofit/>
          </a:bodyPr>
          <a:lstStyle/>
          <a:p>
            <a:pPr>
              <a:lnSpc>
                <a:spcPct val="150000"/>
              </a:lnSpc>
            </a:pPr>
            <a:r>
              <a:rPr lang="en-US" sz="2500" dirty="0"/>
              <a:t> </a:t>
            </a:r>
            <a:r>
              <a:rPr lang="ar-SA" sz="2500" dirty="0">
                <a:cs typeface="B Yagut" panose="00000400000000000000" pitchFamily="2" charset="-78"/>
              </a:rPr>
              <a:t>حیدری ، </a:t>
            </a:r>
            <a:r>
              <a:rPr lang="fa-IR" sz="2500" dirty="0">
                <a:cs typeface="B Yagut" panose="00000400000000000000" pitchFamily="2" charset="-78"/>
              </a:rPr>
              <a:t>س</a:t>
            </a:r>
            <a:r>
              <a:rPr lang="ar-SA" sz="2500" dirty="0">
                <a:cs typeface="B Yagut" panose="00000400000000000000" pitchFamily="2" charset="-78"/>
              </a:rPr>
              <a:t>. کتاب </a:t>
            </a:r>
            <a:r>
              <a:rPr lang="en-US" sz="2500" dirty="0">
                <a:cs typeface="B Yagut" panose="00000400000000000000" pitchFamily="2" charset="-78"/>
              </a:rPr>
              <a:t>ICDL</a:t>
            </a:r>
            <a:r>
              <a:rPr lang="ar-SA" sz="2500" dirty="0">
                <a:cs typeface="B Yagut" panose="00000400000000000000" pitchFamily="2" charset="-78"/>
              </a:rPr>
              <a:t> گواهینامه بین المللی کاربری کامپیوتر سطح یک ، تهران</a:t>
            </a:r>
            <a:r>
              <a:rPr lang="fa-IR" sz="2500" dirty="0">
                <a:cs typeface="B Yagut" panose="00000400000000000000" pitchFamily="2" charset="-78"/>
              </a:rPr>
              <a:t>،</a:t>
            </a:r>
            <a:r>
              <a:rPr lang="ar-SA" sz="2500" dirty="0">
                <a:cs typeface="B Yagut" panose="00000400000000000000" pitchFamily="2" charset="-78"/>
              </a:rPr>
              <a:t> موسسه فرهنگی هنری دیباگران تهران ، </a:t>
            </a:r>
            <a:r>
              <a:rPr lang="fa-IR" sz="2500" dirty="0">
                <a:cs typeface="B Yagut" panose="00000400000000000000" pitchFamily="2" charset="-78"/>
              </a:rPr>
              <a:t>۱۳98</a:t>
            </a:r>
            <a:endParaRPr lang="en-US" sz="2500" dirty="0">
              <a:cs typeface="B Yagut" panose="00000400000000000000" pitchFamily="2" charset="-78"/>
            </a:endParaRPr>
          </a:p>
          <a:p>
            <a:pPr>
              <a:lnSpc>
                <a:spcPct val="150000"/>
              </a:lnSpc>
            </a:pPr>
            <a:r>
              <a:rPr lang="ar-SA" sz="2500" dirty="0">
                <a:cs typeface="B Yagut" panose="00000400000000000000" pitchFamily="2" charset="-78"/>
              </a:rPr>
              <a:t>موسوی</a:t>
            </a:r>
            <a:r>
              <a:rPr lang="en-US" sz="2500" dirty="0">
                <a:cs typeface="B Yagut" panose="00000400000000000000" pitchFamily="2" charset="-78"/>
              </a:rPr>
              <a:t> ، </a:t>
            </a:r>
            <a:r>
              <a:rPr lang="fa-IR" sz="2500" dirty="0">
                <a:cs typeface="B Yagut" panose="00000400000000000000" pitchFamily="2" charset="-78"/>
              </a:rPr>
              <a:t>ع</a:t>
            </a:r>
            <a:r>
              <a:rPr lang="en-US" sz="2500" dirty="0">
                <a:cs typeface="B Yagut" panose="00000400000000000000" pitchFamily="2" charset="-78"/>
              </a:rPr>
              <a:t>. </a:t>
            </a:r>
            <a:r>
              <a:rPr lang="fa-IR" sz="2500" smtClean="0">
                <a:cs typeface="B Yagut" panose="00000400000000000000" pitchFamily="2" charset="-78"/>
              </a:rPr>
              <a:t> </a:t>
            </a:r>
            <a:r>
              <a:rPr lang="en-US" sz="2500" smtClean="0">
                <a:cs typeface="B Yagut" panose="00000400000000000000" pitchFamily="2" charset="-78"/>
              </a:rPr>
              <a:t>کتاب</a:t>
            </a:r>
            <a:r>
              <a:rPr lang="en-US" sz="2500" dirty="0" smtClean="0">
                <a:cs typeface="B Yagut" panose="00000400000000000000" pitchFamily="2" charset="-78"/>
              </a:rPr>
              <a:t> </a:t>
            </a:r>
            <a:r>
              <a:rPr lang="en-US" sz="2500" dirty="0">
                <a:cs typeface="B Yagut" panose="00000400000000000000" pitchFamily="2" charset="-78"/>
              </a:rPr>
              <a:t>ICDL</a:t>
            </a:r>
            <a:r>
              <a:rPr lang="ar-SA" sz="2500" dirty="0">
                <a:cs typeface="B Yagut" panose="00000400000000000000" pitchFamily="2" charset="-78"/>
              </a:rPr>
              <a:t>  سطح یک ، تهران </a:t>
            </a:r>
            <a:r>
              <a:rPr lang="fa-IR" sz="2500" dirty="0">
                <a:cs typeface="B Yagut" panose="00000400000000000000" pitchFamily="2" charset="-78"/>
              </a:rPr>
              <a:t>،</a:t>
            </a:r>
            <a:r>
              <a:rPr lang="ar-SA" sz="2500" dirty="0">
                <a:cs typeface="B Yagut" panose="00000400000000000000" pitchFamily="2" charset="-78"/>
              </a:rPr>
              <a:t> انتشارات صفار، </a:t>
            </a:r>
            <a:r>
              <a:rPr lang="fa-IR" sz="2500" dirty="0">
                <a:cs typeface="B Yagut" panose="00000400000000000000" pitchFamily="2" charset="-78"/>
              </a:rPr>
              <a:t>۱۳98</a:t>
            </a:r>
            <a:endParaRPr lang="en-US" sz="2500" dirty="0">
              <a:cs typeface="B Yagut" panose="00000400000000000000" pitchFamily="2" charset="-78"/>
            </a:endParaRPr>
          </a:p>
          <a:p>
            <a:pPr>
              <a:lnSpc>
                <a:spcPct val="150000"/>
              </a:lnSpc>
            </a:pPr>
            <a:r>
              <a:rPr lang="ar-SA" sz="2500" dirty="0">
                <a:cs typeface="B Yagut" panose="00000400000000000000" pitchFamily="2" charset="-78"/>
              </a:rPr>
              <a:t>سبزعلی گل ، </a:t>
            </a:r>
            <a:r>
              <a:rPr lang="fa-IR" sz="2500" dirty="0">
                <a:cs typeface="B Yagut" panose="00000400000000000000" pitchFamily="2" charset="-78"/>
              </a:rPr>
              <a:t>م</a:t>
            </a:r>
            <a:r>
              <a:rPr lang="ar-SA" sz="2500" dirty="0">
                <a:cs typeface="B Yagut" panose="00000400000000000000" pitchFamily="2" charset="-78"/>
              </a:rPr>
              <a:t> . کتاب </a:t>
            </a:r>
            <a:r>
              <a:rPr lang="en-US" sz="2500" dirty="0">
                <a:cs typeface="B Yagut" panose="00000400000000000000" pitchFamily="2" charset="-78"/>
              </a:rPr>
              <a:t>ICDL</a:t>
            </a:r>
            <a:r>
              <a:rPr lang="ar-SA" sz="2500" dirty="0">
                <a:cs typeface="B Yagut" panose="00000400000000000000" pitchFamily="2" charset="-78"/>
              </a:rPr>
              <a:t>  سطح دو ، تهران </a:t>
            </a:r>
            <a:r>
              <a:rPr lang="fa-IR" sz="2500" dirty="0">
                <a:cs typeface="B Yagut" panose="00000400000000000000" pitchFamily="2" charset="-78"/>
              </a:rPr>
              <a:t>،</a:t>
            </a:r>
            <a:r>
              <a:rPr lang="ar-SA" sz="2500" dirty="0">
                <a:cs typeface="B Yagut" panose="00000400000000000000" pitchFamily="2" charset="-78"/>
              </a:rPr>
              <a:t> انتشارات صفار، </a:t>
            </a:r>
            <a:r>
              <a:rPr lang="fa-IR" sz="2500" dirty="0">
                <a:cs typeface="B Yagut" panose="00000400000000000000" pitchFamily="2" charset="-78"/>
              </a:rPr>
              <a:t>۱۳98</a:t>
            </a:r>
            <a:endParaRPr lang="en-US" sz="2500" dirty="0">
              <a:cs typeface="B Yagut" panose="00000400000000000000" pitchFamily="2" charset="-78"/>
            </a:endParaRPr>
          </a:p>
          <a:p>
            <a:pPr algn="justLow">
              <a:lnSpc>
                <a:spcPct val="150000"/>
              </a:lnSpc>
            </a:pPr>
            <a:r>
              <a:rPr lang="fa-IR" sz="2500" dirty="0">
                <a:cs typeface="B Yagut" panose="00000400000000000000" pitchFamily="2" charset="-78"/>
              </a:rPr>
              <a:t>وب سایت خوش آموز </a:t>
            </a:r>
            <a:r>
              <a:rPr lang="en-US" sz="2500" dirty="0"/>
              <a:t>www.khoshamoz.ir</a:t>
            </a:r>
            <a:endParaRPr lang="fa-IR" sz="2500" dirty="0">
              <a:cs typeface="B Yagut" panose="00000400000000000000" pitchFamily="2" charset="-78"/>
            </a:endParaRPr>
          </a:p>
        </p:txBody>
      </p:sp>
    </p:spTree>
    <p:extLst>
      <p:ext uri="{BB962C8B-B14F-4D97-AF65-F5344CB8AC3E}">
        <p14:creationId xmlns:p14="http://schemas.microsoft.com/office/powerpoint/2010/main" val="35238072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14400"/>
            <a:ext cx="10958848" cy="5262563"/>
          </a:xfrm>
        </p:spPr>
        <p:txBody>
          <a:bodyPr/>
          <a:lstStyle/>
          <a:p>
            <a:pPr marL="0" indent="0" algn="ctr">
              <a:lnSpc>
                <a:spcPct val="150000"/>
              </a:lnSpc>
              <a:buNone/>
            </a:pPr>
            <a:r>
              <a:rPr lang="fa-IR" dirty="0">
                <a:cs typeface="B Titr" panose="00000700000000000000" pitchFamily="2" charset="-78"/>
              </a:rPr>
              <a:t>لطفا نظرات و پیشنهادات خود پیرامون این بسته آموزشی را به آدرس زیر ارسال نمایید.</a:t>
            </a:r>
          </a:p>
          <a:p>
            <a:pPr marL="0" indent="0">
              <a:lnSpc>
                <a:spcPct val="150000"/>
              </a:lnSpc>
              <a:buNone/>
            </a:pPr>
            <a:endParaRPr lang="fa-IR" dirty="0">
              <a:cs typeface="B Yagut" panose="00000400000000000000" pitchFamily="2" charset="-78"/>
            </a:endParaRPr>
          </a:p>
          <a:p>
            <a:pPr marL="0" indent="0">
              <a:lnSpc>
                <a:spcPct val="150000"/>
              </a:lnSpc>
              <a:buNone/>
            </a:pPr>
            <a:r>
              <a:rPr lang="fa-IR" dirty="0">
                <a:cs typeface="B Yagut" panose="00000400000000000000" pitchFamily="2" charset="-78"/>
              </a:rPr>
              <a:t>دانشگاه علوم پزشکی و خدمات بهداشتی درمانی استان مازندران ، معاونت بهداشتی</a:t>
            </a:r>
          </a:p>
          <a:p>
            <a:pPr marL="0" indent="0">
              <a:lnSpc>
                <a:spcPct val="150000"/>
              </a:lnSpc>
              <a:buNone/>
            </a:pPr>
            <a:r>
              <a:rPr lang="fa-IR" dirty="0">
                <a:cs typeface="B Yagut" panose="00000400000000000000" pitchFamily="2" charset="-78"/>
              </a:rPr>
              <a:t>یا</a:t>
            </a:r>
          </a:p>
          <a:p>
            <a:pPr marL="0" indent="0">
              <a:lnSpc>
                <a:spcPct val="150000"/>
              </a:lnSpc>
              <a:buNone/>
            </a:pPr>
            <a:r>
              <a:rPr lang="fa-IR" dirty="0">
                <a:cs typeface="B Yagut" panose="00000400000000000000" pitchFamily="2" charset="-78"/>
              </a:rPr>
              <a:t>پست الکترونیک </a:t>
            </a:r>
            <a:r>
              <a:rPr lang="en-US" dirty="0">
                <a:cs typeface="B Yagut" panose="00000400000000000000" pitchFamily="2" charset="-78"/>
              </a:rPr>
              <a:t>shbsav@gmail.com</a:t>
            </a:r>
            <a:endParaRPr lang="fa-IR" dirty="0">
              <a:cs typeface="B Yagut" panose="00000400000000000000" pitchFamily="2" charset="-78"/>
            </a:endParaRPr>
          </a:p>
        </p:txBody>
      </p:sp>
    </p:spTree>
    <p:extLst>
      <p:ext uri="{BB962C8B-B14F-4D97-AF65-F5344CB8AC3E}">
        <p14:creationId xmlns:p14="http://schemas.microsoft.com/office/powerpoint/2010/main" val="29081441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43170"/>
          </a:xfrm>
        </p:spPr>
        <p:txBody>
          <a:bodyPr>
            <a:normAutofit/>
          </a:bodyPr>
          <a:lstStyle/>
          <a:p>
            <a:pPr algn="ctr"/>
            <a:r>
              <a:rPr lang="fa-IR" sz="4000" dirty="0">
                <a:cs typeface="B Yagut" panose="00000400000000000000" pitchFamily="2" charset="-78"/>
              </a:rPr>
              <a:t>ا</a:t>
            </a:r>
            <a:r>
              <a:rPr lang="fa-IR" dirty="0">
                <a:cs typeface="B Yagut" panose="00000400000000000000" pitchFamily="2" charset="-78"/>
              </a:rPr>
              <a:t>هداف آموزشی</a:t>
            </a:r>
          </a:p>
        </p:txBody>
      </p:sp>
      <p:sp>
        <p:nvSpPr>
          <p:cNvPr id="3" name="Content Placeholder 2"/>
          <p:cNvSpPr>
            <a:spLocks noGrp="1"/>
          </p:cNvSpPr>
          <p:nvPr>
            <p:ph idx="1"/>
          </p:nvPr>
        </p:nvSpPr>
        <p:spPr>
          <a:xfrm>
            <a:off x="1129553" y="1181686"/>
            <a:ext cx="10566577" cy="4882938"/>
          </a:xfrm>
        </p:spPr>
        <p:txBody>
          <a:bodyPr>
            <a:noAutofit/>
          </a:bodyPr>
          <a:lstStyle/>
          <a:p>
            <a:pPr marL="0" indent="0" algn="justLow">
              <a:lnSpc>
                <a:spcPct val="150000"/>
              </a:lnSpc>
              <a:buNone/>
            </a:pPr>
            <a:r>
              <a:rPr lang="fa-IR" sz="2500" dirty="0">
                <a:cs typeface="B Yagut" panose="00000400000000000000" pitchFamily="2" charset="-78"/>
              </a:rPr>
              <a:t>انتظار می رود فراگیر پس از مطالعه این فصل بتواند</a:t>
            </a:r>
            <a:r>
              <a:rPr lang="fa-IR" sz="2500" dirty="0" smtClean="0">
                <a:cs typeface="B Yagut" panose="00000400000000000000" pitchFamily="2" charset="-78"/>
              </a:rPr>
              <a:t>:</a:t>
            </a:r>
            <a:endParaRPr lang="en-US" sz="2500" dirty="0" smtClean="0">
              <a:cs typeface="B Yagut" panose="00000400000000000000" pitchFamily="2" charset="-78"/>
            </a:endParaRPr>
          </a:p>
          <a:p>
            <a:pPr marL="457200" lvl="1" indent="0" algn="justLow">
              <a:buNone/>
            </a:pPr>
            <a:r>
              <a:rPr lang="fa-IR" sz="2500" dirty="0" smtClean="0">
                <a:cs typeface="B Yagut" panose="00000400000000000000" pitchFamily="2" charset="-78"/>
              </a:rPr>
              <a:t>روش </a:t>
            </a:r>
            <a:r>
              <a:rPr lang="fa-IR" sz="2500" dirty="0">
                <a:cs typeface="B Yagut" panose="00000400000000000000" pitchFamily="2" charset="-78"/>
              </a:rPr>
              <a:t>افزودن یک </a:t>
            </a:r>
            <a:r>
              <a:rPr lang="en-US" sz="2500" dirty="0">
                <a:cs typeface="B Yagut" panose="00000400000000000000" pitchFamily="2" charset="-78"/>
              </a:rPr>
              <a:t>Table</a:t>
            </a:r>
            <a:r>
              <a:rPr lang="fa-IR" sz="2500" dirty="0">
                <a:cs typeface="B Yagut" panose="00000400000000000000" pitchFamily="2" charset="-78"/>
              </a:rPr>
              <a:t> </a:t>
            </a:r>
            <a:r>
              <a:rPr lang="fa-IR" sz="2500" dirty="0" smtClean="0">
                <a:cs typeface="B Yagut" panose="00000400000000000000" pitchFamily="2" charset="-78"/>
              </a:rPr>
              <a:t>را فراگیرد و به درستی انجام دهد .</a:t>
            </a:r>
            <a:endParaRPr lang="fa-IR" sz="2500" dirty="0">
              <a:cs typeface="B Yagut" panose="00000400000000000000" pitchFamily="2" charset="-78"/>
            </a:endParaRPr>
          </a:p>
          <a:p>
            <a:pPr marL="457200" lvl="1" indent="0" algn="justLow">
              <a:buNone/>
            </a:pPr>
            <a:r>
              <a:rPr lang="fa-IR" sz="2500" dirty="0">
                <a:cs typeface="B Yagut" panose="00000400000000000000" pitchFamily="2" charset="-78"/>
              </a:rPr>
              <a:t>روش جابجایی یک </a:t>
            </a:r>
            <a:r>
              <a:rPr lang="en-US" sz="2500" dirty="0">
                <a:cs typeface="B Yagut" panose="00000400000000000000" pitchFamily="2" charset="-78"/>
              </a:rPr>
              <a:t>Table</a:t>
            </a:r>
            <a:r>
              <a:rPr lang="fa-IR" sz="2500" dirty="0">
                <a:cs typeface="B Yagut" panose="00000400000000000000" pitchFamily="2" charset="-78"/>
              </a:rPr>
              <a:t> را فراگیرد و به درستی انجام دهد .</a:t>
            </a:r>
          </a:p>
          <a:p>
            <a:pPr marL="457200" lvl="1" indent="0" algn="justLow">
              <a:buNone/>
            </a:pPr>
            <a:r>
              <a:rPr lang="fa-IR" sz="2500" dirty="0">
                <a:cs typeface="B Yagut" panose="00000400000000000000" pitchFamily="2" charset="-78"/>
              </a:rPr>
              <a:t>روش تغییر دادن اندازه یک </a:t>
            </a:r>
            <a:r>
              <a:rPr lang="en-US" sz="2500" dirty="0">
                <a:cs typeface="B Yagut" panose="00000400000000000000" pitchFamily="2" charset="-78"/>
              </a:rPr>
              <a:t>Table</a:t>
            </a:r>
            <a:r>
              <a:rPr lang="fa-IR" sz="2500" dirty="0">
                <a:cs typeface="B Yagut" panose="00000400000000000000" pitchFamily="2" charset="-78"/>
              </a:rPr>
              <a:t> </a:t>
            </a:r>
            <a:r>
              <a:rPr lang="fa-IR" sz="2500" dirty="0" smtClean="0">
                <a:cs typeface="B Yagut" panose="00000400000000000000" pitchFamily="2" charset="-78"/>
              </a:rPr>
              <a:t>را بشناسد و به درستی انجام دهد .</a:t>
            </a:r>
            <a:endParaRPr lang="fa-IR" sz="2500" dirty="0">
              <a:cs typeface="B Yagut" panose="00000400000000000000" pitchFamily="2" charset="-78"/>
            </a:endParaRPr>
          </a:p>
          <a:p>
            <a:pPr marL="457200" lvl="1" indent="0" algn="justLow">
              <a:buNone/>
            </a:pPr>
            <a:r>
              <a:rPr lang="fa-IR" sz="2500" dirty="0">
                <a:cs typeface="B Yagut" panose="00000400000000000000" pitchFamily="2" charset="-78"/>
              </a:rPr>
              <a:t>روش افزودن ردیف یا ستون به </a:t>
            </a:r>
            <a:r>
              <a:rPr lang="fa-IR" sz="2500" dirty="0" smtClean="0">
                <a:cs typeface="B Yagut" panose="00000400000000000000" pitchFamily="2" charset="-78"/>
              </a:rPr>
              <a:t>جدول </a:t>
            </a:r>
            <a:r>
              <a:rPr lang="fa-IR" sz="2500" dirty="0">
                <a:cs typeface="B Yagut" panose="00000400000000000000" pitchFamily="2" charset="-78"/>
              </a:rPr>
              <a:t>را فراگیرد و به درستی انجام دهد .</a:t>
            </a:r>
          </a:p>
          <a:p>
            <a:pPr marL="457200" lvl="1" indent="0" algn="justLow">
              <a:buNone/>
            </a:pPr>
            <a:r>
              <a:rPr lang="fa-IR" sz="2500" dirty="0">
                <a:cs typeface="B Yagut" panose="00000400000000000000" pitchFamily="2" charset="-78"/>
              </a:rPr>
              <a:t>روش حذف یک ردیف یا ستون از </a:t>
            </a:r>
            <a:r>
              <a:rPr lang="fa-IR" sz="2500" dirty="0" smtClean="0">
                <a:cs typeface="B Yagut" panose="00000400000000000000" pitchFamily="2" charset="-78"/>
              </a:rPr>
              <a:t>جدول </a:t>
            </a:r>
            <a:r>
              <a:rPr lang="fa-IR" sz="2500" dirty="0">
                <a:cs typeface="B Yagut" panose="00000400000000000000" pitchFamily="2" charset="-78"/>
              </a:rPr>
              <a:t>را فراگیرد و به درستی انجام دهد .</a:t>
            </a:r>
          </a:p>
          <a:p>
            <a:pPr marL="457200" lvl="1" indent="0" algn="justLow">
              <a:buNone/>
            </a:pPr>
            <a:r>
              <a:rPr lang="fa-IR" sz="2500" dirty="0" smtClean="0">
                <a:cs typeface="B Yagut" panose="00000400000000000000" pitchFamily="2" charset="-78"/>
              </a:rPr>
              <a:t>روش </a:t>
            </a:r>
            <a:r>
              <a:rPr lang="fa-IR" sz="2500" dirty="0">
                <a:cs typeface="B Yagut" panose="00000400000000000000" pitchFamily="2" charset="-78"/>
              </a:rPr>
              <a:t>اعمال انیمیشن بر روی یک </a:t>
            </a:r>
            <a:r>
              <a:rPr lang="fa-IR" sz="2500" dirty="0" smtClean="0">
                <a:cs typeface="B Yagut" panose="00000400000000000000" pitchFamily="2" charset="-78"/>
              </a:rPr>
              <a:t>شکل</a:t>
            </a:r>
            <a:r>
              <a:rPr lang="fa-IR" sz="2500" dirty="0">
                <a:cs typeface="B Yagut" panose="00000400000000000000" pitchFamily="2" charset="-78"/>
              </a:rPr>
              <a:t> را فراگیرد و به درستی انجام دهد .</a:t>
            </a:r>
          </a:p>
          <a:p>
            <a:pPr marL="457200" lvl="1" indent="0" algn="justLow">
              <a:buNone/>
            </a:pPr>
            <a:r>
              <a:rPr lang="fa-IR" sz="2500" dirty="0">
                <a:cs typeface="B Yagut" panose="00000400000000000000" pitchFamily="2" charset="-78"/>
              </a:rPr>
              <a:t>روش تغییر دادن ترتیب اجرای انیمیشن </a:t>
            </a:r>
            <a:r>
              <a:rPr lang="fa-IR" sz="2500" dirty="0" smtClean="0">
                <a:cs typeface="B Yagut" panose="00000400000000000000" pitchFamily="2" charset="-78"/>
              </a:rPr>
              <a:t>ها</a:t>
            </a:r>
            <a:r>
              <a:rPr lang="fa-IR" sz="2500" dirty="0">
                <a:cs typeface="B Yagut" panose="00000400000000000000" pitchFamily="2" charset="-78"/>
              </a:rPr>
              <a:t> را فراگیرد و به درستی انجام دهد .</a:t>
            </a:r>
          </a:p>
          <a:p>
            <a:pPr marL="457200" lvl="1" indent="0" algn="justLow">
              <a:buNone/>
            </a:pPr>
            <a:r>
              <a:rPr lang="fa-IR" sz="2500" dirty="0" smtClean="0">
                <a:cs typeface="B Yagut" panose="00000400000000000000" pitchFamily="2" charset="-78"/>
              </a:rPr>
              <a:t>روش </a:t>
            </a:r>
            <a:r>
              <a:rPr lang="fa-IR" sz="2500" dirty="0">
                <a:cs typeface="B Yagut" panose="00000400000000000000" pitchFamily="2" charset="-78"/>
              </a:rPr>
              <a:t>افزودن </a:t>
            </a:r>
            <a:r>
              <a:rPr lang="fa-IR" sz="2500" dirty="0" smtClean="0">
                <a:cs typeface="B Yagut" panose="00000400000000000000" pitchFamily="2" charset="-78"/>
              </a:rPr>
              <a:t>نمودار</a:t>
            </a:r>
            <a:r>
              <a:rPr lang="fa-IR" sz="2500" dirty="0">
                <a:cs typeface="B Yagut" panose="00000400000000000000" pitchFamily="2" charset="-78"/>
              </a:rPr>
              <a:t> را فراگیرد و به درستی انجام دهد .</a:t>
            </a:r>
          </a:p>
        </p:txBody>
      </p:sp>
    </p:spTree>
    <p:extLst>
      <p:ext uri="{BB962C8B-B14F-4D97-AF65-F5344CB8AC3E}">
        <p14:creationId xmlns:p14="http://schemas.microsoft.com/office/powerpoint/2010/main" val="110696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97005"/>
          </a:xfrm>
        </p:spPr>
        <p:txBody>
          <a:bodyPr>
            <a:normAutofit/>
          </a:bodyPr>
          <a:lstStyle/>
          <a:p>
            <a:pPr algn="ctr"/>
            <a:r>
              <a:rPr lang="fa-IR" dirty="0">
                <a:cs typeface="B Yagut" panose="00000400000000000000" pitchFamily="2" charset="-78"/>
              </a:rPr>
              <a:t>فهرست عناوین آموزشی</a:t>
            </a:r>
          </a:p>
        </p:txBody>
      </p:sp>
      <p:sp>
        <p:nvSpPr>
          <p:cNvPr id="6" name="Content Placeholder 5"/>
          <p:cNvSpPr>
            <a:spLocks noGrp="1"/>
          </p:cNvSpPr>
          <p:nvPr>
            <p:ph idx="1"/>
          </p:nvPr>
        </p:nvSpPr>
        <p:spPr>
          <a:xfrm>
            <a:off x="838200" y="1262130"/>
            <a:ext cx="10515600" cy="5177307"/>
          </a:xfrm>
        </p:spPr>
        <p:txBody>
          <a:bodyPr>
            <a:normAutofit/>
          </a:bodyPr>
          <a:lstStyle/>
          <a:p>
            <a:r>
              <a:rPr lang="fa-IR" sz="2500" dirty="0" smtClean="0">
                <a:cs typeface="B Yagut" panose="00000400000000000000" pitchFamily="2" charset="-78"/>
              </a:rPr>
              <a:t>درج جدول و تنظیمات جدول </a:t>
            </a:r>
          </a:p>
          <a:p>
            <a:pPr lvl="1"/>
            <a:r>
              <a:rPr lang="fa-IR" sz="2500" dirty="0" smtClean="0">
                <a:cs typeface="B Yagut" panose="00000400000000000000" pitchFamily="2" charset="-78"/>
              </a:rPr>
              <a:t>روش افزودن یک </a:t>
            </a:r>
            <a:r>
              <a:rPr lang="en-US" sz="2500" dirty="0" smtClean="0">
                <a:cs typeface="B Yagut" panose="00000400000000000000" pitchFamily="2" charset="-78"/>
              </a:rPr>
              <a:t>Table</a:t>
            </a:r>
            <a:r>
              <a:rPr lang="fa-IR" sz="2500" dirty="0" smtClean="0">
                <a:cs typeface="B Yagut" panose="00000400000000000000" pitchFamily="2" charset="-78"/>
              </a:rPr>
              <a:t> </a:t>
            </a:r>
          </a:p>
          <a:p>
            <a:pPr lvl="1"/>
            <a:r>
              <a:rPr lang="fa-IR" sz="2500" dirty="0" smtClean="0">
                <a:cs typeface="B Yagut" panose="00000400000000000000" pitchFamily="2" charset="-78"/>
              </a:rPr>
              <a:t>روش جابجایی یک </a:t>
            </a:r>
            <a:r>
              <a:rPr lang="en-US" sz="2500" dirty="0">
                <a:cs typeface="B Yagut" panose="00000400000000000000" pitchFamily="2" charset="-78"/>
              </a:rPr>
              <a:t>Table</a:t>
            </a:r>
            <a:r>
              <a:rPr lang="fa-IR" sz="2500" dirty="0">
                <a:cs typeface="B Yagut" panose="00000400000000000000" pitchFamily="2" charset="-78"/>
              </a:rPr>
              <a:t> </a:t>
            </a:r>
            <a:endParaRPr lang="fa-IR" sz="2500" dirty="0" smtClean="0">
              <a:cs typeface="B Yagut" panose="00000400000000000000" pitchFamily="2" charset="-78"/>
            </a:endParaRPr>
          </a:p>
          <a:p>
            <a:pPr lvl="1"/>
            <a:r>
              <a:rPr lang="fa-IR" sz="2500" dirty="0" smtClean="0">
                <a:cs typeface="B Yagut" panose="00000400000000000000" pitchFamily="2" charset="-78"/>
              </a:rPr>
              <a:t>روش تغییر دادن اندازه یک </a:t>
            </a:r>
            <a:r>
              <a:rPr lang="en-US" sz="2500" dirty="0">
                <a:cs typeface="B Yagut" panose="00000400000000000000" pitchFamily="2" charset="-78"/>
              </a:rPr>
              <a:t>Table</a:t>
            </a:r>
            <a:r>
              <a:rPr lang="fa-IR" sz="2500" dirty="0">
                <a:cs typeface="B Yagut" panose="00000400000000000000" pitchFamily="2" charset="-78"/>
              </a:rPr>
              <a:t> </a:t>
            </a:r>
            <a:endParaRPr lang="fa-IR" sz="2500" dirty="0" smtClean="0">
              <a:cs typeface="B Yagut" panose="00000400000000000000" pitchFamily="2" charset="-78"/>
            </a:endParaRPr>
          </a:p>
          <a:p>
            <a:pPr lvl="1"/>
            <a:r>
              <a:rPr lang="fa-IR" sz="2500" dirty="0" smtClean="0">
                <a:cs typeface="B Yagut" panose="00000400000000000000" pitchFamily="2" charset="-78"/>
              </a:rPr>
              <a:t>روش افزودن ردیف یا ستون به جدول</a:t>
            </a:r>
          </a:p>
          <a:p>
            <a:pPr lvl="1"/>
            <a:r>
              <a:rPr lang="fa-IR" sz="2500" dirty="0" smtClean="0">
                <a:cs typeface="B Yagut" panose="00000400000000000000" pitchFamily="2" charset="-78"/>
              </a:rPr>
              <a:t>روش حذف یک ردیف یا ستون از جدول</a:t>
            </a:r>
            <a:endParaRPr lang="fa-IR" sz="2500" dirty="0">
              <a:cs typeface="B Yagut" panose="00000400000000000000" pitchFamily="2" charset="-78"/>
            </a:endParaRPr>
          </a:p>
          <a:p>
            <a:r>
              <a:rPr lang="fa-IR" sz="2500" dirty="0" smtClean="0">
                <a:cs typeface="B Yagut" panose="00000400000000000000" pitchFamily="2" charset="-78"/>
              </a:rPr>
              <a:t>انیمیشن متن و اشیاء</a:t>
            </a:r>
          </a:p>
          <a:p>
            <a:pPr lvl="1"/>
            <a:r>
              <a:rPr lang="fa-IR" sz="2500" dirty="0" smtClean="0">
                <a:cs typeface="B Yagut" panose="00000400000000000000" pitchFamily="2" charset="-78"/>
              </a:rPr>
              <a:t>روش اعمال انیمیشن بر روی یک شکل</a:t>
            </a:r>
          </a:p>
          <a:p>
            <a:pPr lvl="1"/>
            <a:r>
              <a:rPr lang="fa-IR" sz="2500" dirty="0" smtClean="0">
                <a:cs typeface="B Yagut" panose="00000400000000000000" pitchFamily="2" charset="-78"/>
              </a:rPr>
              <a:t>روش تغییر دادن ترتیب اجرای انیمیشن ها</a:t>
            </a:r>
          </a:p>
          <a:p>
            <a:r>
              <a:rPr lang="fa-IR" sz="2500" dirty="0" smtClean="0">
                <a:cs typeface="B Yagut" panose="00000400000000000000" pitchFamily="2" charset="-78"/>
              </a:rPr>
              <a:t>درج نمودار ها</a:t>
            </a:r>
          </a:p>
          <a:p>
            <a:pPr lvl="1"/>
            <a:r>
              <a:rPr lang="fa-IR" sz="2500" dirty="0" smtClean="0">
                <a:cs typeface="B Yagut" panose="00000400000000000000" pitchFamily="2" charset="-78"/>
              </a:rPr>
              <a:t>روش افزودن نمودار</a:t>
            </a:r>
          </a:p>
        </p:txBody>
      </p:sp>
    </p:spTree>
    <p:extLst>
      <p:ext uri="{BB962C8B-B14F-4D97-AF65-F5344CB8AC3E}">
        <p14:creationId xmlns:p14="http://schemas.microsoft.com/office/powerpoint/2010/main" val="32347788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6704" y="348336"/>
            <a:ext cx="9144000" cy="835224"/>
          </a:xfrm>
          <a:noFill/>
        </p:spPr>
        <p:txBody>
          <a:bodyPr>
            <a:normAutofit/>
          </a:bodyPr>
          <a:lstStyle/>
          <a:p>
            <a:r>
              <a:rPr lang="fa-IR" sz="4400" dirty="0" smtClean="0">
                <a:cs typeface="B Yagut" panose="00000400000000000000" pitchFamily="2" charset="-78"/>
              </a:rPr>
              <a:t>مقدمه</a:t>
            </a:r>
            <a:endParaRPr lang="fa-IR" sz="4400" dirty="0">
              <a:cs typeface="B Yagut" panose="00000400000000000000" pitchFamily="2" charset="-78"/>
            </a:endParaRPr>
          </a:p>
        </p:txBody>
      </p:sp>
      <p:sp>
        <p:nvSpPr>
          <p:cNvPr id="3" name="Subtitle 2"/>
          <p:cNvSpPr>
            <a:spLocks noGrp="1"/>
          </p:cNvSpPr>
          <p:nvPr>
            <p:ph type="subTitle" idx="1"/>
          </p:nvPr>
        </p:nvSpPr>
        <p:spPr>
          <a:xfrm>
            <a:off x="518615" y="1183559"/>
            <a:ext cx="11286698" cy="5394661"/>
          </a:xfrm>
        </p:spPr>
        <p:txBody>
          <a:bodyPr>
            <a:noAutofit/>
          </a:bodyPr>
          <a:lstStyle/>
          <a:p>
            <a:pPr algn="justLow">
              <a:lnSpc>
                <a:spcPct val="150000"/>
              </a:lnSpc>
            </a:pPr>
            <a:r>
              <a:rPr lang="fa-IR" sz="2500" dirty="0" smtClean="0">
                <a:cs typeface="B Yagut" panose="00000400000000000000" pitchFamily="2" charset="-78"/>
              </a:rPr>
              <a:t>پاور </a:t>
            </a:r>
            <a:r>
              <a:rPr lang="fa-IR" sz="2500" dirty="0">
                <a:cs typeface="B Yagut" panose="00000400000000000000" pitchFamily="2" charset="-78"/>
              </a:rPr>
              <a:t>پوینت (</a:t>
            </a:r>
            <a:r>
              <a:rPr lang="en-US" sz="2500" dirty="0">
                <a:cs typeface="B Yagut" panose="00000400000000000000" pitchFamily="2" charset="-78"/>
              </a:rPr>
              <a:t>POWER POINT) </a:t>
            </a:r>
            <a:r>
              <a:rPr lang="fa-IR" sz="2500" dirty="0" smtClean="0">
                <a:cs typeface="B Yagut" panose="00000400000000000000" pitchFamily="2" charset="-78"/>
              </a:rPr>
              <a:t> ) یک </a:t>
            </a:r>
            <a:r>
              <a:rPr lang="fa-IR" sz="2500" dirty="0">
                <a:cs typeface="B Yagut" panose="00000400000000000000" pitchFamily="2" charset="-78"/>
              </a:rPr>
              <a:t>برنامه کامپیوتری و یکی از نرم افزارهای مایکروسافت آفیس است و از آن  در تهیه  و نشان دادن اسلاید در مانیتور و یا پرده نمایش استفاده می شود. پاور پوینت برای اولین بار در سال 1987 توسط شرکت "فورتات" و سانی ویل کالیفرنیا با </a:t>
            </a:r>
            <a:r>
              <a:rPr lang="fa-IR" sz="2500" dirty="0" smtClean="0">
                <a:cs typeface="B Yagut" panose="00000400000000000000" pitchFamily="2" charset="-78"/>
              </a:rPr>
              <a:t>نام</a:t>
            </a:r>
            <a:r>
              <a:rPr lang="en-US" sz="2500" dirty="0" smtClean="0">
                <a:cs typeface="B Yagut" panose="00000400000000000000" pitchFamily="2" charset="-78"/>
              </a:rPr>
              <a:t>Presenter </a:t>
            </a:r>
            <a:r>
              <a:rPr lang="fa-IR" sz="2500" dirty="0" smtClean="0">
                <a:cs typeface="B Yagut" panose="00000400000000000000" pitchFamily="2" charset="-78"/>
              </a:rPr>
              <a:t> جهت </a:t>
            </a:r>
            <a:r>
              <a:rPr lang="fa-IR" sz="2500" dirty="0">
                <a:cs typeface="B Yagut" panose="00000400000000000000" pitchFamily="2" charset="-78"/>
              </a:rPr>
              <a:t>ویندوز دو طراحی شد. </a:t>
            </a:r>
            <a:r>
              <a:rPr lang="fa-IR" sz="2500" dirty="0" smtClean="0">
                <a:cs typeface="B Yagut" panose="00000400000000000000" pitchFamily="2" charset="-78"/>
              </a:rPr>
              <a:t>قسمت</a:t>
            </a:r>
            <a:r>
              <a:rPr lang="en-US" sz="2500" dirty="0" smtClean="0">
                <a:cs typeface="B Yagut" panose="00000400000000000000" pitchFamily="2" charset="-78"/>
              </a:rPr>
              <a:t>PowerPoint </a:t>
            </a:r>
            <a:r>
              <a:rPr lang="en-US" sz="2500" dirty="0">
                <a:cs typeface="B Yagut" panose="00000400000000000000" pitchFamily="2" charset="-78"/>
              </a:rPr>
              <a:t>Central </a:t>
            </a:r>
            <a:r>
              <a:rPr lang="fa-IR" sz="2500" dirty="0" smtClean="0">
                <a:cs typeface="B Yagut" panose="00000400000000000000" pitchFamily="2" charset="-78"/>
              </a:rPr>
              <a:t> وظیفه </a:t>
            </a:r>
            <a:r>
              <a:rPr lang="fa-IR" sz="2500" dirty="0">
                <a:cs typeface="B Yagut" panose="00000400000000000000" pitchFamily="2" charset="-78"/>
              </a:rPr>
              <a:t>ارتباط مستقیم کامپیوتر با ایستگاه های اینترنت را بر عهده دارد و سبب می گردد کاربر پس از تماس با اینترنت به مجموعه منابع از عکس، صدا و ویدویوهای مختلف هدایت شود.</a:t>
            </a:r>
          </a:p>
          <a:p>
            <a:pPr algn="justLow">
              <a:lnSpc>
                <a:spcPct val="150000"/>
              </a:lnSpc>
            </a:pPr>
            <a:r>
              <a:rPr lang="fa-IR" sz="2500" dirty="0">
                <a:cs typeface="B Yagut" panose="00000400000000000000" pitchFamily="2" charset="-78"/>
              </a:rPr>
              <a:t>مایکروسافت پاورپوینت محبوب ترین نرم افزارهای ارائه شده در بازار می باشد. ویژگی های جدید پاورپوینت، طراحی و ارائه مطالب و صداگذاری را آسان تر می کند، علاوه بر آن می توانیم به عنوان یک ابزار کمکی  سخنرانی اثر بخشی و جذاب تری استفاده کنیم. </a:t>
            </a:r>
          </a:p>
        </p:txBody>
      </p:sp>
    </p:spTree>
    <p:extLst>
      <p:ext uri="{BB962C8B-B14F-4D97-AF65-F5344CB8AC3E}">
        <p14:creationId xmlns:p14="http://schemas.microsoft.com/office/powerpoint/2010/main" val="3736331526"/>
      </p:ext>
    </p:extLst>
  </p:cSld>
  <p:clrMapOvr>
    <a:masterClrMapping/>
  </p:clrMapOvr>
  <mc:AlternateContent xmlns:mc="http://schemas.openxmlformats.org/markup-compatibility/2006" xmlns:p14="http://schemas.microsoft.com/office/powerpoint/2010/main">
    <mc:Choice Requires="p14">
      <p:transition spd="slow" p14:dur="2000" advTm="6521"/>
    </mc:Choice>
    <mc:Fallback xmlns="">
      <p:transition spd="slow" advTm="6521"/>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6704" y="348336"/>
            <a:ext cx="9144000" cy="835224"/>
          </a:xfrm>
          <a:noFill/>
        </p:spPr>
        <p:txBody>
          <a:bodyPr>
            <a:normAutofit/>
          </a:bodyPr>
          <a:lstStyle/>
          <a:p>
            <a:r>
              <a:rPr lang="fa-IR" sz="4400" dirty="0" smtClean="0">
                <a:cs typeface="B Yagut" panose="00000400000000000000" pitchFamily="2" charset="-78"/>
              </a:rPr>
              <a:t>مقدمه</a:t>
            </a:r>
            <a:endParaRPr lang="fa-IR" sz="4400" dirty="0">
              <a:cs typeface="B Yagut" panose="00000400000000000000" pitchFamily="2" charset="-78"/>
            </a:endParaRPr>
          </a:p>
        </p:txBody>
      </p:sp>
      <p:sp>
        <p:nvSpPr>
          <p:cNvPr id="3" name="Subtitle 2"/>
          <p:cNvSpPr>
            <a:spLocks noGrp="1"/>
          </p:cNvSpPr>
          <p:nvPr>
            <p:ph type="subTitle" idx="1"/>
          </p:nvPr>
        </p:nvSpPr>
        <p:spPr>
          <a:xfrm>
            <a:off x="518615" y="1183559"/>
            <a:ext cx="11286698" cy="5394661"/>
          </a:xfrm>
        </p:spPr>
        <p:txBody>
          <a:bodyPr>
            <a:noAutofit/>
          </a:bodyPr>
          <a:lstStyle/>
          <a:p>
            <a:pPr algn="justLow">
              <a:lnSpc>
                <a:spcPct val="150000"/>
              </a:lnSpc>
            </a:pPr>
            <a:r>
              <a:rPr lang="fa-IR" sz="2500" dirty="0" smtClean="0">
                <a:cs typeface="B Yagut" panose="00000400000000000000" pitchFamily="2" charset="-78"/>
              </a:rPr>
              <a:t>محـیط </a:t>
            </a:r>
            <a:r>
              <a:rPr lang="fa-IR" sz="2500" dirty="0">
                <a:cs typeface="B Yagut" panose="00000400000000000000" pitchFamily="2" charset="-78"/>
              </a:rPr>
              <a:t>کار نرم افزار پاورپوینت از نظر </a:t>
            </a:r>
            <a:r>
              <a:rPr lang="fa-IR" sz="2500" dirty="0" smtClean="0">
                <a:cs typeface="B Yagut" panose="00000400000000000000" pitchFamily="2" charset="-78"/>
              </a:rPr>
              <a:t>ظاهـری </a:t>
            </a:r>
            <a:r>
              <a:rPr lang="fa-IR" sz="2500" dirty="0">
                <a:cs typeface="B Yagut" panose="00000400000000000000" pitchFamily="2" charset="-78"/>
              </a:rPr>
              <a:t>شباهت بسیاری با </a:t>
            </a:r>
            <a:r>
              <a:rPr lang="fa-IR" sz="2500" dirty="0" smtClean="0">
                <a:cs typeface="B Yagut" panose="00000400000000000000" pitchFamily="2" charset="-78"/>
              </a:rPr>
              <a:t>بقـیه </a:t>
            </a:r>
            <a:r>
              <a:rPr lang="fa-IR" sz="2500" dirty="0">
                <a:cs typeface="B Yagut" panose="00000400000000000000" pitchFamily="2" charset="-78"/>
              </a:rPr>
              <a:t>نرم </a:t>
            </a:r>
            <a:r>
              <a:rPr lang="fa-IR" sz="2500" dirty="0" smtClean="0">
                <a:cs typeface="B Yagut" panose="00000400000000000000" pitchFamily="2" charset="-78"/>
              </a:rPr>
              <a:t>افــزار </a:t>
            </a:r>
            <a:r>
              <a:rPr lang="fa-IR" sz="2500" dirty="0">
                <a:cs typeface="B Yagut" panose="00000400000000000000" pitchFamily="2" charset="-78"/>
              </a:rPr>
              <a:t>موجود در </a:t>
            </a:r>
            <a:r>
              <a:rPr lang="fa-IR" sz="2500" dirty="0" smtClean="0">
                <a:cs typeface="B Yagut" panose="00000400000000000000" pitchFamily="2" charset="-78"/>
              </a:rPr>
              <a:t>بــسته </a:t>
            </a:r>
            <a:r>
              <a:rPr lang="fa-IR" sz="2500" dirty="0">
                <a:cs typeface="B Yagut" panose="00000400000000000000" pitchFamily="2" charset="-78"/>
              </a:rPr>
              <a:t>نرم </a:t>
            </a:r>
            <a:r>
              <a:rPr lang="fa-IR" sz="2500" dirty="0" smtClean="0">
                <a:cs typeface="B Yagut" panose="00000400000000000000" pitchFamily="2" charset="-78"/>
              </a:rPr>
              <a:t>افزاری</a:t>
            </a:r>
            <a:r>
              <a:rPr lang="en-US" sz="2500" dirty="0" smtClean="0">
                <a:cs typeface="B Yagut" panose="00000400000000000000" pitchFamily="2" charset="-78"/>
              </a:rPr>
              <a:t> office </a:t>
            </a:r>
            <a:r>
              <a:rPr lang="fa-IR" sz="2500" dirty="0" smtClean="0">
                <a:cs typeface="B Yagut" panose="00000400000000000000" pitchFamily="2" charset="-78"/>
              </a:rPr>
              <a:t>دارد</a:t>
            </a:r>
            <a:r>
              <a:rPr lang="fa-IR" sz="2500" dirty="0">
                <a:cs typeface="B Yagut" panose="00000400000000000000" pitchFamily="2" charset="-78"/>
              </a:rPr>
              <a:t>. محیط نرم </a:t>
            </a:r>
            <a:r>
              <a:rPr lang="fa-IR" sz="2500" dirty="0" smtClean="0">
                <a:cs typeface="B Yagut" panose="00000400000000000000" pitchFamily="2" charset="-78"/>
              </a:rPr>
              <a:t>افزار</a:t>
            </a:r>
            <a:r>
              <a:rPr lang="en-US" sz="2500" dirty="0" smtClean="0">
                <a:cs typeface="B Yagut" panose="00000400000000000000" pitchFamily="2" charset="-78"/>
              </a:rPr>
              <a:t>power </a:t>
            </a:r>
            <a:r>
              <a:rPr lang="en-US" sz="2500" dirty="0">
                <a:cs typeface="B Yagut" panose="00000400000000000000" pitchFamily="2" charset="-78"/>
              </a:rPr>
              <a:t>point </a:t>
            </a:r>
            <a:r>
              <a:rPr lang="fa-IR" sz="2500" dirty="0" smtClean="0">
                <a:cs typeface="B Yagut" panose="00000400000000000000" pitchFamily="2" charset="-78"/>
              </a:rPr>
              <a:t> شبیه به </a:t>
            </a:r>
            <a:r>
              <a:rPr lang="en-US" sz="2500" dirty="0" smtClean="0">
                <a:cs typeface="B Yagut" panose="00000400000000000000" pitchFamily="2" charset="-78"/>
              </a:rPr>
              <a:t> Excel, word</a:t>
            </a:r>
            <a:r>
              <a:rPr lang="fa-IR" sz="2500" dirty="0" smtClean="0">
                <a:cs typeface="B Yagut" panose="00000400000000000000" pitchFamily="2" charset="-78"/>
              </a:rPr>
              <a:t>است </a:t>
            </a:r>
            <a:r>
              <a:rPr lang="fa-IR" sz="2500" dirty="0">
                <a:cs typeface="B Yagut" panose="00000400000000000000" pitchFamily="2" charset="-78"/>
              </a:rPr>
              <a:t>. جذاب ترین روش های آموزشی و کاربرد آن ، استفاده از اسلایدهای آموزشی پاور پوینت است.  با توجه به آسان بودن استفاده از این اسلایدها که تنها با یک کلیک ساده امکان پذیر است. محیط رنگی و توان اضافه کردن عکس، جدول، نمودار، کلیپ، آرت، صدا و </a:t>
            </a:r>
            <a:r>
              <a:rPr lang="fa-IR" sz="2500" dirty="0" smtClean="0">
                <a:cs typeface="B Yagut" panose="00000400000000000000" pitchFamily="2" charset="-78"/>
              </a:rPr>
              <a:t>ویدئو </a:t>
            </a:r>
            <a:r>
              <a:rPr lang="fa-IR" sz="2500" dirty="0">
                <a:cs typeface="B Yagut" panose="00000400000000000000" pitchFamily="2" charset="-78"/>
              </a:rPr>
              <a:t>باعث دلپذیر شدن کار و تفهیم بهتر مطالب برای مخاطبان می شود.</a:t>
            </a:r>
          </a:p>
        </p:txBody>
      </p:sp>
    </p:spTree>
    <p:extLst>
      <p:ext uri="{BB962C8B-B14F-4D97-AF65-F5344CB8AC3E}">
        <p14:creationId xmlns:p14="http://schemas.microsoft.com/office/powerpoint/2010/main" val="836379239"/>
      </p:ext>
    </p:extLst>
  </p:cSld>
  <p:clrMapOvr>
    <a:masterClrMapping/>
  </p:clrMapOvr>
  <mc:AlternateContent xmlns:mc="http://schemas.openxmlformats.org/markup-compatibility/2006" xmlns:p14="http://schemas.microsoft.com/office/powerpoint/2010/main">
    <mc:Choice Requires="p14">
      <p:transition spd="slow" p14:dur="2000" advTm="6521"/>
    </mc:Choice>
    <mc:Fallback xmlns="">
      <p:transition spd="slow" advTm="6521"/>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597138"/>
            <a:ext cx="10515600" cy="922762"/>
          </a:xfrm>
          <a:noFill/>
        </p:spPr>
        <p:txBody>
          <a:bodyPr/>
          <a:lstStyle/>
          <a:p>
            <a:pPr algn="ctr"/>
            <a:r>
              <a:rPr lang="fa-IR" dirty="0">
                <a:solidFill>
                  <a:prstClr val="black"/>
                </a:solidFill>
                <a:cs typeface="B Yagut" panose="00000400000000000000" pitchFamily="2" charset="-78"/>
              </a:rPr>
              <a:t>فصل سوم</a:t>
            </a:r>
            <a:endParaRPr lang="fa-IR" dirty="0"/>
          </a:p>
        </p:txBody>
      </p:sp>
      <p:sp>
        <p:nvSpPr>
          <p:cNvPr id="4" name="Content Placeholder 3"/>
          <p:cNvSpPr>
            <a:spLocks noGrp="1"/>
          </p:cNvSpPr>
          <p:nvPr>
            <p:ph sz="half" idx="2"/>
          </p:nvPr>
        </p:nvSpPr>
        <p:spPr>
          <a:xfrm>
            <a:off x="838201" y="1287888"/>
            <a:ext cx="10515600" cy="5456170"/>
          </a:xfrm>
        </p:spPr>
        <p:txBody>
          <a:bodyPr>
            <a:noAutofit/>
          </a:bodyPr>
          <a:lstStyle/>
          <a:p>
            <a:pPr marL="0" indent="0" algn="ctr">
              <a:lnSpc>
                <a:spcPct val="150000"/>
              </a:lnSpc>
              <a:buNone/>
            </a:pPr>
            <a:endParaRPr lang="fa-IR" sz="4400" dirty="0">
              <a:cs typeface="B Yagut" panose="00000400000000000000" pitchFamily="2" charset="-78"/>
            </a:endParaRPr>
          </a:p>
          <a:p>
            <a:pPr marL="0" indent="0" algn="ctr">
              <a:lnSpc>
                <a:spcPct val="150000"/>
              </a:lnSpc>
              <a:buNone/>
            </a:pPr>
            <a:r>
              <a:rPr lang="fa-IR" sz="4400" dirty="0">
                <a:cs typeface="B Yagut" panose="00000400000000000000" pitchFamily="2" charset="-78"/>
              </a:rPr>
              <a:t>درج جدول و تنظیمات جدول</a:t>
            </a: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45140" y="6015318"/>
            <a:ext cx="609600" cy="609600"/>
          </a:xfrm>
          <a:prstGeom prst="rect">
            <a:avLst/>
          </a:prstGeom>
        </p:spPr>
      </p:pic>
    </p:spTree>
    <p:extLst>
      <p:ext uri="{BB962C8B-B14F-4D97-AF65-F5344CB8AC3E}">
        <p14:creationId xmlns:p14="http://schemas.microsoft.com/office/powerpoint/2010/main" val="282222886"/>
      </p:ext>
    </p:extLst>
  </p:cSld>
  <p:clrMapOvr>
    <a:masterClrMapping/>
  </p:clrMapOvr>
  <mc:AlternateContent xmlns:mc="http://schemas.openxmlformats.org/markup-compatibility/2006" xmlns:p14="http://schemas.microsoft.com/office/powerpoint/2010/main">
    <mc:Choice Requires="p14">
      <p:transition spd="slow" p14:dur="2000" advTm="1976"/>
    </mc:Choice>
    <mc:Fallback xmlns="">
      <p:transition spd="slow" advTm="1976"/>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0015"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1003" y="348336"/>
            <a:ext cx="10604309" cy="835224"/>
          </a:xfrm>
          <a:noFill/>
        </p:spPr>
        <p:txBody>
          <a:bodyPr>
            <a:normAutofit/>
          </a:bodyPr>
          <a:lstStyle/>
          <a:p>
            <a:pPr algn="r"/>
            <a:r>
              <a:rPr lang="fa-IR" sz="4400" dirty="0">
                <a:cs typeface="B Yagut" panose="00000400000000000000" pitchFamily="2" charset="-78"/>
              </a:rPr>
              <a:t>درج جدول در </a:t>
            </a:r>
            <a:r>
              <a:rPr lang="en-US" sz="4400" dirty="0">
                <a:cs typeface="B Yagut" panose="00000400000000000000" pitchFamily="2" charset="-78"/>
              </a:rPr>
              <a:t>PowerPoint 2016</a:t>
            </a:r>
          </a:p>
        </p:txBody>
      </p:sp>
      <p:sp>
        <p:nvSpPr>
          <p:cNvPr id="3" name="Subtitle 2"/>
          <p:cNvSpPr>
            <a:spLocks noGrp="1"/>
          </p:cNvSpPr>
          <p:nvPr>
            <p:ph type="subTitle" idx="1"/>
          </p:nvPr>
        </p:nvSpPr>
        <p:spPr>
          <a:xfrm>
            <a:off x="5204013" y="1497458"/>
            <a:ext cx="6696836" cy="4998877"/>
          </a:xfrm>
        </p:spPr>
        <p:txBody>
          <a:bodyPr>
            <a:noAutofit/>
          </a:bodyPr>
          <a:lstStyle/>
          <a:p>
            <a:pPr algn="justLow">
              <a:lnSpc>
                <a:spcPct val="100000"/>
              </a:lnSpc>
            </a:pPr>
            <a:r>
              <a:rPr lang="fa-IR" sz="2500" dirty="0">
                <a:cs typeface="B Yagut" panose="00000400000000000000" pitchFamily="2" charset="-78"/>
              </a:rPr>
              <a:t>روش افزودن یک جدول </a:t>
            </a:r>
            <a:r>
              <a:rPr lang="en-US" sz="2500" dirty="0">
                <a:cs typeface="B Yagut" panose="00000400000000000000" pitchFamily="2" charset="-78"/>
              </a:rPr>
              <a:t>table</a:t>
            </a:r>
          </a:p>
          <a:p>
            <a:pPr algn="justLow">
              <a:lnSpc>
                <a:spcPct val="100000"/>
              </a:lnSpc>
            </a:pPr>
            <a:r>
              <a:rPr lang="en-US" sz="2500" dirty="0" smtClean="0">
                <a:cs typeface="B Yagut" panose="00000400000000000000" pitchFamily="2" charset="-78"/>
              </a:rPr>
              <a:t>➊</a:t>
            </a:r>
            <a:r>
              <a:rPr lang="fa-IR" sz="2500" dirty="0" smtClean="0">
                <a:cs typeface="B Yagut" panose="00000400000000000000" pitchFamily="2" charset="-78"/>
              </a:rPr>
              <a:t> در تب</a:t>
            </a:r>
            <a:r>
              <a:rPr lang="en-US" sz="2500" dirty="0" smtClean="0">
                <a:cs typeface="B Yagut" panose="00000400000000000000" pitchFamily="2" charset="-78"/>
              </a:rPr>
              <a:t>Insert </a:t>
            </a:r>
            <a:r>
              <a:rPr lang="fa-IR" sz="2500" dirty="0" smtClean="0">
                <a:cs typeface="B Yagut" panose="00000400000000000000" pitchFamily="2" charset="-78"/>
              </a:rPr>
              <a:t> بر </a:t>
            </a:r>
            <a:r>
              <a:rPr lang="fa-IR" sz="2500" dirty="0">
                <a:cs typeface="B Yagut" panose="00000400000000000000" pitchFamily="2" charset="-78"/>
              </a:rPr>
              <a:t>روی </a:t>
            </a:r>
            <a:r>
              <a:rPr lang="fa-IR" sz="2500" dirty="0" smtClean="0">
                <a:cs typeface="B Yagut" panose="00000400000000000000" pitchFamily="2" charset="-78"/>
              </a:rPr>
              <a:t>دستور</a:t>
            </a:r>
            <a:r>
              <a:rPr lang="en-US" sz="2500" dirty="0" smtClean="0">
                <a:cs typeface="B Yagut" panose="00000400000000000000" pitchFamily="2" charset="-78"/>
              </a:rPr>
              <a:t> Table </a:t>
            </a:r>
            <a:r>
              <a:rPr lang="fa-IR" sz="2500" dirty="0">
                <a:cs typeface="B Yagut" panose="00000400000000000000" pitchFamily="2" charset="-78"/>
              </a:rPr>
              <a:t>کلیک کنید.</a:t>
            </a:r>
          </a:p>
          <a:p>
            <a:pPr algn="justLow">
              <a:lnSpc>
                <a:spcPct val="100000"/>
              </a:lnSpc>
            </a:pPr>
            <a:r>
              <a:rPr lang="fa-IR" sz="2500" dirty="0">
                <a:cs typeface="B Yagut" panose="00000400000000000000" pitchFamily="2" charset="-78"/>
              </a:rPr>
              <a:t>➋ ماوس را بر روی شبکه مربع ها ببرید تا تعداد ردیف ها و ستونها را مشخص کنید. در این مثال ما یک جدول 6 در 6 که متشکل از 6 ردیف و 6 ستون می باشد ایجاد می کنیم</a:t>
            </a:r>
            <a:r>
              <a:rPr lang="fa-IR" sz="2500" dirty="0" smtClean="0">
                <a:cs typeface="B Yagut" panose="00000400000000000000" pitchFamily="2" charset="-78"/>
              </a:rPr>
              <a:t>.</a:t>
            </a:r>
          </a:p>
          <a:p>
            <a:pPr algn="justLow">
              <a:lnSpc>
                <a:spcPct val="100000"/>
              </a:lnSpc>
            </a:pPr>
            <a:r>
              <a:rPr lang="fa-IR" sz="2500" dirty="0">
                <a:cs typeface="B Yagut" panose="00000400000000000000" pitchFamily="2" charset="-78"/>
              </a:rPr>
              <a:t>➌ جدول در اسلاید انتخاب شده نمایان می شود.</a:t>
            </a:r>
          </a:p>
        </p:txBody>
      </p:sp>
      <p:pic>
        <p:nvPicPr>
          <p:cNvPr id="6" name="Picture 5" descr="http://fava.nkums.ac.ir/get_file.aspx?fn=Uploaded/Users/2/246/280/powerpoint/jad1.jpg"/>
          <p:cNvPicPr/>
          <p:nvPr/>
        </p:nvPicPr>
        <p:blipFill rotWithShape="1">
          <a:blip r:embed="rId4">
            <a:extLst>
              <a:ext uri="{28A0092B-C50C-407E-A947-70E740481C1C}">
                <a14:useLocalDpi xmlns:a14="http://schemas.microsoft.com/office/drawing/2010/main" val="0"/>
              </a:ext>
            </a:extLst>
          </a:blip>
          <a:srcRect r="15773" b="22880"/>
          <a:stretch/>
        </p:blipFill>
        <p:spPr bwMode="auto">
          <a:xfrm>
            <a:off x="859674" y="1183560"/>
            <a:ext cx="3846465" cy="4800983"/>
          </a:xfrm>
          <a:prstGeom prst="rect">
            <a:avLst/>
          </a:prstGeom>
          <a:noFill/>
          <a:ln>
            <a:noFill/>
          </a:ln>
          <a:extLst>
            <a:ext uri="{53640926-AAD7-44D8-BBD7-CCE9431645EC}">
              <a14:shadowObscured xmlns:a14="http://schemas.microsoft.com/office/drawing/2010/main"/>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50074" y="6191535"/>
            <a:ext cx="609600" cy="609600"/>
          </a:xfrm>
          <a:prstGeom prst="rect">
            <a:avLst/>
          </a:prstGeom>
        </p:spPr>
      </p:pic>
    </p:spTree>
    <p:extLst>
      <p:ext uri="{BB962C8B-B14F-4D97-AF65-F5344CB8AC3E}">
        <p14:creationId xmlns:p14="http://schemas.microsoft.com/office/powerpoint/2010/main" val="1130108775"/>
      </p:ext>
    </p:extLst>
  </p:cSld>
  <p:clrMapOvr>
    <a:masterClrMapping/>
  </p:clrMapOvr>
  <mc:AlternateContent xmlns:mc="http://schemas.openxmlformats.org/markup-compatibility/2006" xmlns:p14="http://schemas.microsoft.com/office/powerpoint/2010/main">
    <mc:Choice Requires="p14">
      <p:transition spd="slow" p14:dur="2000" advTm="6521"/>
    </mc:Choice>
    <mc:Fallback xmlns="">
      <p:transition spd="slow" advTm="6521"/>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054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1003" y="348336"/>
            <a:ext cx="10604309" cy="835224"/>
          </a:xfrm>
          <a:noFill/>
        </p:spPr>
        <p:txBody>
          <a:bodyPr>
            <a:normAutofit/>
          </a:bodyPr>
          <a:lstStyle/>
          <a:p>
            <a:pPr algn="r"/>
            <a:r>
              <a:rPr lang="fa-IR" sz="4400" dirty="0">
                <a:cs typeface="B Yagut" panose="00000400000000000000" pitchFamily="2" charset="-78"/>
              </a:rPr>
              <a:t>درج جدول در </a:t>
            </a:r>
            <a:r>
              <a:rPr lang="en-US" sz="4400" dirty="0">
                <a:cs typeface="B Yagut" panose="00000400000000000000" pitchFamily="2" charset="-78"/>
              </a:rPr>
              <a:t>PowerPoint 2016</a:t>
            </a:r>
          </a:p>
        </p:txBody>
      </p:sp>
      <p:sp>
        <p:nvSpPr>
          <p:cNvPr id="3" name="Subtitle 2"/>
          <p:cNvSpPr>
            <a:spLocks noGrp="1"/>
          </p:cNvSpPr>
          <p:nvPr>
            <p:ph type="subTitle" idx="1"/>
          </p:nvPr>
        </p:nvSpPr>
        <p:spPr>
          <a:xfrm>
            <a:off x="5786651" y="1497458"/>
            <a:ext cx="6114197" cy="4998877"/>
          </a:xfrm>
        </p:spPr>
        <p:txBody>
          <a:bodyPr>
            <a:noAutofit/>
          </a:bodyPr>
          <a:lstStyle/>
          <a:p>
            <a:pPr algn="justLow">
              <a:lnSpc>
                <a:spcPct val="100000"/>
              </a:lnSpc>
            </a:pPr>
            <a:r>
              <a:rPr lang="fa-IR" sz="2500" dirty="0">
                <a:cs typeface="B Yagut" panose="00000400000000000000" pitchFamily="2" charset="-78"/>
              </a:rPr>
              <a:t>➍ در هر جای دلخواهی از جدول کلیک کنید و شروع به تایپ متن کنید. شما همچنین می توانید با </a:t>
            </a:r>
            <a:r>
              <a:rPr lang="fa-IR" sz="2500" dirty="0" smtClean="0">
                <a:cs typeface="B Yagut" panose="00000400000000000000" pitchFamily="2" charset="-78"/>
              </a:rPr>
              <a:t>کلید</a:t>
            </a:r>
            <a:r>
              <a:rPr lang="en-US" sz="2500" dirty="0" smtClean="0">
                <a:cs typeface="B Yagut" panose="00000400000000000000" pitchFamily="2" charset="-78"/>
              </a:rPr>
              <a:t>Tab </a:t>
            </a:r>
            <a:r>
              <a:rPr lang="fa-IR" sz="2500" dirty="0" smtClean="0">
                <a:cs typeface="B Yagut" panose="00000400000000000000" pitchFamily="2" charset="-78"/>
              </a:rPr>
              <a:t> و </a:t>
            </a:r>
            <a:r>
              <a:rPr lang="fa-IR" sz="2500" dirty="0">
                <a:cs typeface="B Yagut" panose="00000400000000000000" pitchFamily="2" charset="-78"/>
              </a:rPr>
              <a:t>یا کلیدهای </a:t>
            </a:r>
            <a:r>
              <a:rPr lang="fa-IR" sz="2500" dirty="0" smtClean="0">
                <a:cs typeface="B Yagut" panose="00000400000000000000" pitchFamily="2" charset="-78"/>
              </a:rPr>
              <a:t>نشانه</a:t>
            </a:r>
            <a:r>
              <a:rPr lang="en-US" sz="2500" dirty="0" smtClean="0">
                <a:cs typeface="B Yagut" panose="00000400000000000000" pitchFamily="2" charset="-78"/>
              </a:rPr>
              <a:t> arrow </a:t>
            </a:r>
            <a:r>
              <a:rPr lang="en-US" sz="2500" dirty="0">
                <a:cs typeface="B Yagut" panose="00000400000000000000" pitchFamily="2" charset="-78"/>
              </a:rPr>
              <a:t>keys </a:t>
            </a:r>
            <a:r>
              <a:rPr lang="fa-IR" sz="2500" dirty="0">
                <a:cs typeface="B Yagut" panose="00000400000000000000" pitchFamily="2" charset="-78"/>
              </a:rPr>
              <a:t>بین سلولها حرکت کنید</a:t>
            </a:r>
            <a:r>
              <a:rPr lang="fa-IR" sz="2500" dirty="0" smtClean="0">
                <a:cs typeface="B Yagut" panose="00000400000000000000" pitchFamily="2" charset="-78"/>
              </a:rPr>
              <a:t>.</a:t>
            </a:r>
          </a:p>
          <a:p>
            <a:pPr algn="justLow">
              <a:lnSpc>
                <a:spcPct val="100000"/>
              </a:lnSpc>
            </a:pPr>
            <a:endParaRPr lang="fa-IR" sz="2500" dirty="0">
              <a:cs typeface="B Yagut" panose="00000400000000000000" pitchFamily="2" charset="-78"/>
            </a:endParaRPr>
          </a:p>
          <a:p>
            <a:pPr algn="justLow">
              <a:lnSpc>
                <a:spcPct val="100000"/>
              </a:lnSpc>
            </a:pPr>
            <a:r>
              <a:rPr lang="fa-IR" sz="2500" dirty="0">
                <a:cs typeface="B Yagut" panose="00000400000000000000" pitchFamily="2" charset="-78"/>
              </a:rPr>
              <a:t>شما این امکان را نیز دارید تا با استفاده از دستور </a:t>
            </a:r>
            <a:r>
              <a:rPr lang="en-US" sz="2500" dirty="0">
                <a:cs typeface="B Yagut" panose="00000400000000000000" pitchFamily="2" charset="-78"/>
              </a:rPr>
              <a:t>Insert Table </a:t>
            </a:r>
            <a:r>
              <a:rPr lang="fa-IR" sz="2500" dirty="0" smtClean="0">
                <a:cs typeface="B Yagut" panose="00000400000000000000" pitchFamily="2" charset="-78"/>
              </a:rPr>
              <a:t> که </a:t>
            </a:r>
            <a:r>
              <a:rPr lang="fa-IR" sz="2500" dirty="0">
                <a:cs typeface="B Yagut" panose="00000400000000000000" pitchFamily="2" charset="-78"/>
              </a:rPr>
              <a:t>در </a:t>
            </a:r>
            <a:r>
              <a:rPr lang="fa-IR" sz="2500" dirty="0" smtClean="0">
                <a:cs typeface="B Yagut" panose="00000400000000000000" pitchFamily="2" charset="-78"/>
              </a:rPr>
              <a:t>متغیر</a:t>
            </a:r>
            <a:r>
              <a:rPr lang="en-US" sz="2500" dirty="0" smtClean="0">
                <a:cs typeface="B Yagut" panose="00000400000000000000" pitchFamily="2" charset="-78"/>
              </a:rPr>
              <a:t> placeholder </a:t>
            </a:r>
            <a:r>
              <a:rPr lang="fa-IR" sz="2500" dirty="0">
                <a:cs typeface="B Yagut" panose="00000400000000000000" pitchFamily="2" charset="-78"/>
              </a:rPr>
              <a:t>قرار دارد، جدولی را اضافه کنید.</a:t>
            </a:r>
          </a:p>
        </p:txBody>
      </p:sp>
      <p:pic>
        <p:nvPicPr>
          <p:cNvPr id="5" name="Picture 4" descr="http://fava.nkums.ac.ir/get_file.aspx?fn=Uploaded/Users/2/246/280/powerpoint/jad2.jpg"/>
          <p:cNvPicPr/>
          <p:nvPr/>
        </p:nvPicPr>
        <p:blipFill rotWithShape="1">
          <a:blip r:embed="rId4">
            <a:extLst>
              <a:ext uri="{28A0092B-C50C-407E-A947-70E740481C1C}">
                <a14:useLocalDpi xmlns:a14="http://schemas.microsoft.com/office/drawing/2010/main" val="0"/>
              </a:ext>
            </a:extLst>
          </a:blip>
          <a:srcRect l="9311" t="6939" r="15236" b="46532"/>
          <a:stretch/>
        </p:blipFill>
        <p:spPr bwMode="auto">
          <a:xfrm>
            <a:off x="573206" y="1497458"/>
            <a:ext cx="5073072" cy="1846788"/>
          </a:xfrm>
          <a:prstGeom prst="rect">
            <a:avLst/>
          </a:prstGeom>
          <a:noFill/>
          <a:ln>
            <a:noFill/>
          </a:ln>
          <a:extLst>
            <a:ext uri="{53640926-AAD7-44D8-BBD7-CCE9431645EC}">
              <a14:shadowObscured xmlns:a14="http://schemas.microsoft.com/office/drawing/2010/main"/>
            </a:ext>
          </a:extLst>
        </p:spPr>
      </p:pic>
      <p:pic>
        <p:nvPicPr>
          <p:cNvPr id="7" name="Picture 6" descr="http://fava.nkums.ac.ir/get_file.aspx?fn=Uploaded/Users/2/246/280/powerpoint/jad3.jpg"/>
          <p:cNvPicPr/>
          <p:nvPr/>
        </p:nvPicPr>
        <p:blipFill>
          <a:blip r:embed="rId5">
            <a:extLst>
              <a:ext uri="{28A0092B-C50C-407E-A947-70E740481C1C}">
                <a14:useLocalDpi xmlns:a14="http://schemas.microsoft.com/office/drawing/2010/main" val="0"/>
              </a:ext>
            </a:extLst>
          </a:blip>
          <a:srcRect/>
          <a:stretch>
            <a:fillRect/>
          </a:stretch>
        </p:blipFill>
        <p:spPr bwMode="auto">
          <a:xfrm>
            <a:off x="2917366" y="4414477"/>
            <a:ext cx="5457825" cy="1932305"/>
          </a:xfrm>
          <a:prstGeom prst="rect">
            <a:avLst/>
          </a:prstGeom>
          <a:noFill/>
          <a:ln>
            <a:noFill/>
          </a:ln>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48553" y="5886735"/>
            <a:ext cx="609600" cy="609600"/>
          </a:xfrm>
          <a:prstGeom prst="rect">
            <a:avLst/>
          </a:prstGeom>
        </p:spPr>
      </p:pic>
    </p:spTree>
    <p:extLst>
      <p:ext uri="{BB962C8B-B14F-4D97-AF65-F5344CB8AC3E}">
        <p14:creationId xmlns:p14="http://schemas.microsoft.com/office/powerpoint/2010/main" val="1475986943"/>
      </p:ext>
    </p:extLst>
  </p:cSld>
  <p:clrMapOvr>
    <a:masterClrMapping/>
  </p:clrMapOvr>
  <mc:AlternateContent xmlns:mc="http://schemas.openxmlformats.org/markup-compatibility/2006" xmlns:p14="http://schemas.microsoft.com/office/powerpoint/2010/main">
    <mc:Choice Requires="p14">
      <p:transition spd="slow" p14:dur="2000" advTm="6521"/>
    </mc:Choice>
    <mc:Fallback xmlns="">
      <p:transition spd="slow" advTm="6521"/>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54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x062f__x0627__x0646__x0634__x06af__x0627__x0647_ xmlns="12fdc5dc-769e-4543-b10d-fbea3dac4417">مازندران</_x062f__x0627__x0646__x0634__x06af__x0627__x0647_>
    <_x0646__x0648__x0639__x0020__x062d__x06cc__x0637__x0647_ xmlns="12fdc5dc-769e-4543-b10d-fbea3dac4417">کار با کامپیوتر و اينترنت؛ آشنايي با نرم‌افزارهاي نظام شبكه</_x0646__x0648__x0639__x0020__x062d__x06cc__x0637__x0647_>
    <_x0646__x0648__x0639__x0020__x0641__x0627__x06cc__x0644_ xmlns="12fdc5dc-769e-4543-b10d-fbea3dac4417">پاورپوینت</_x0646__x0648__x0639__x0020__x0641__x0627__x06cc__x0644_>
    <_dlc_DocId xmlns="1047730d-92e1-4018-9084-d932fd3a7f58">5NN7CDR5NKU2-831-297</_dlc_DocId>
    <_dlc_DocIdUrl xmlns="1047730d-92e1-4018-9084-d932fd3a7f58">
      <Url>http://www.health.gov.ir/hnd/_layouts/DocIdRedir.aspx?ID=5NN7CDR5NKU2-831-297</Url>
      <Description>5NN7CDR5NKU2-831-297</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پرونده" ma:contentTypeID="0x01010038EE485FB9274448B5E5B0FF0ECB3346" ma:contentTypeVersion="3" ma:contentTypeDescription="یک سند جدید ایجاد کنید." ma:contentTypeScope="" ma:versionID="879a17dea37dbf3eb3c9d0be085887ae">
  <xsd:schema xmlns:xsd="http://www.w3.org/2001/XMLSchema" xmlns:xs="http://www.w3.org/2001/XMLSchema" xmlns:p="http://schemas.microsoft.com/office/2006/metadata/properties" xmlns:ns2="1047730d-92e1-4018-9084-d932fd3a7f58" xmlns:ns3="12fdc5dc-769e-4543-b10d-fbea3dac4417" targetNamespace="http://schemas.microsoft.com/office/2006/metadata/properties" ma:root="true" ma:fieldsID="05a1c3cdee81c85cb937771a12b2679b" ns2:_="" ns3:_="">
    <xsd:import namespace="1047730d-92e1-4018-9084-d932fd3a7f58"/>
    <xsd:import namespace="12fdc5dc-769e-4543-b10d-fbea3dac4417"/>
    <xsd:element name="properties">
      <xsd:complexType>
        <xsd:sequence>
          <xsd:element name="documentManagement">
            <xsd:complexType>
              <xsd:all>
                <xsd:element ref="ns2:_dlc_DocId" minOccurs="0"/>
                <xsd:element ref="ns2:_dlc_DocIdUrl" minOccurs="0"/>
                <xsd:element ref="ns2:_dlc_DocIdPersistId" minOccurs="0"/>
                <xsd:element ref="ns3:_x0646__x0648__x0639__x0020__x062d__x06cc__x0637__x0647_"/>
                <xsd:element ref="ns3:_x062f__x0627__x0646__x0634__x06af__x0627__x0647_"/>
                <xsd:element ref="ns3:_x0646__x0648__x0639__x0020__x0641__x0627__x06cc__x0644_"/>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47730d-92e1-4018-9084-d932fd3a7f58" elementFormDefault="qualified">
    <xsd:import namespace="http://schemas.microsoft.com/office/2006/documentManagement/types"/>
    <xsd:import namespace="http://schemas.microsoft.com/office/infopath/2007/PartnerControls"/>
    <xsd:element name="_dlc_DocId" ma:index="8" nillable="true" ma:displayName="مقدار شناسه سند" ma:description="مقدار شناسه سند تعیین شده برای این آیتم." ma:internalName="_dlc_DocId" ma:readOnly="true">
      <xsd:simpleType>
        <xsd:restriction base="dms:Text"/>
      </xsd:simpleType>
    </xsd:element>
    <xsd:element name="_dlc_DocIdUrl" ma:index="9" nillable="true" ma:displayName="شناسه سند" ma:description="پیوند دائمی به این سند."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حفظ شناسه" ma:description="نگهداری شناسه در حین افزودن."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2fdc5dc-769e-4543-b10d-fbea3dac4417" elementFormDefault="qualified">
    <xsd:import namespace="http://schemas.microsoft.com/office/2006/documentManagement/types"/>
    <xsd:import namespace="http://schemas.microsoft.com/office/infopath/2007/PartnerControls"/>
    <xsd:element name="_x0646__x0648__x0639__x0020__x062d__x06cc__x0637__x0647_" ma:index="11" ma:displayName="نوع حیطه" ma:default="عوامل بيماري‌زاي زنده، اصول گندزدايي و استريليزاسيون" ma:format="Dropdown" ma:internalName="_x0646__x0648__x0639__x0020__x062d__x06cc__x0637__x0647_">
      <xsd:simpleType>
        <xsd:restriction base="dms:Choice">
          <xsd:enumeration value="عوامل بيماري‌زاي زنده، اصول گندزدايي و استريليزاسيون"/>
          <xsd:enumeration value="آمار حياتي، اپيدميولوژی و روش تحقيق"/>
          <xsd:enumeration value="آناتومی و فیزیولوژی"/>
          <xsd:enumeration value="برنامه‌ريزي عملياتي و مديريت ارتقاء‌ كیفيت خدمات در خانه‌هاي بهداشت"/>
          <xsd:enumeration value="بهداشت دهان و دندان"/>
          <xsd:enumeration value="ارتقاء بهداشت فردي و شيوه زندگي سالم"/>
          <xsd:enumeration value="بهداشت حرفه‌اي"/>
          <xsd:enumeration value="بهداشت محيط"/>
          <xsd:enumeration value="بيماري‌هاي واگير"/>
          <xsd:enumeration value="کار با کامپیوتر و اينترنت؛ آشنايي با نرم‌افزارهاي نظام شبكه"/>
          <xsd:enumeration value="داروشناسي براي خانه‌هاي بهداشت"/>
          <xsd:enumeration value="ارتقاء سلامت، توانمندسازي جامعه و توسعه مشاركت افراد و سازمان‌ها"/>
          <xsd:enumeration value="كمك‌هاي اوليه و اقدامات امدادي"/>
          <xsd:enumeration value="ايمن سازي و بيماري‌هاي قابل پيشگيري با واكسن"/>
          <xsd:enumeration value="مديريت خطر بلايا"/>
          <xsd:enumeration value="مراقبت‌هاي ادغام يافته سلامت مادران"/>
          <xsd:enumeration value="مراقبت‌هاي ادغام يافته سلامت جوانان"/>
          <xsd:enumeration value="مباني بهداشت و كار در روستا"/>
          <xsd:enumeration value="مراقبت‌هاي ادغام يافته سلامت كودكان"/>
          <xsd:enumeration value="مراقبت‌هاي ادغام يافته سلامت ميانسالان"/>
          <xsd:enumeration value="مراقبت‌هاي ادغام يافته سلامت نوجوانان و مدارس"/>
          <xsd:enumeration value="مراقبت‌هاي ادغام يافته سلامت سالمندان"/>
          <xsd:enumeration value="بيماري‌هاي غيرواگير"/>
          <xsd:enumeration value="اصول تغذیه"/>
          <xsd:enumeration value="پرستاري از بيمار"/>
          <xsd:enumeration value="سلامت باروري"/>
          <xsd:enumeration value="رويكرد به شكايات شايع و درمان‌هاي ساده علامتي"/>
          <xsd:enumeration value="سلامت روان"/>
          <xsd:enumeration value="نحوه معاینات فیزیکی"/>
          <xsd:enumeration value="سایر موارد"/>
          <xsd:enumeration value="دستوالعمل آماده سازی پاورپوینت"/>
          <xsd:enumeration value="سلامت میانسالان"/>
        </xsd:restriction>
      </xsd:simpleType>
    </xsd:element>
    <xsd:element name="_x062f__x0627__x0646__x0634__x06af__x0627__x0647_" ma:index="12" ma:displayName="دانشگاه" ma:format="Dropdown" ma:internalName="_x062f__x0627__x0646__x0634__x06af__x0627__x0647_">
      <xsd:simpleType>
        <xsd:restriction base="dms:Choice">
          <xsd:enumeration value="آبادان"/>
          <xsd:enumeration value="آذربایجان غربی"/>
          <xsd:enumeration value="اردبیل"/>
          <xsd:enumeration value="اسدآباد"/>
          <xsd:enumeration value="اسفراين"/>
          <xsd:enumeration value="اصفهان"/>
          <xsd:enumeration value="البرز"/>
          <xsd:enumeration value="اهواز"/>
          <xsd:enumeration value="ايرانشهر"/>
          <xsd:enumeration value="ایران"/>
          <xsd:enumeration value="ایلام"/>
          <xsd:enumeration value="بابل"/>
          <xsd:enumeration value="بم"/>
          <xsd:enumeration value="بهبهان"/>
          <xsd:enumeration value="بوشهر"/>
          <xsd:enumeration value="بیرجند"/>
          <xsd:enumeration value="تبریز"/>
          <xsd:enumeration value="تربت جام"/>
          <xsd:enumeration value="تربت حیدریه"/>
          <xsd:enumeration value="تهران"/>
          <xsd:enumeration value="جهرم"/>
          <xsd:enumeration value="جیرفت"/>
          <xsd:enumeration value="چهارمحال و بختیاری"/>
          <xsd:enumeration value="خراسان شمالی"/>
          <xsd:enumeration value="خلخال"/>
          <xsd:enumeration value="خمين"/>
          <xsd:enumeration value="خوی"/>
          <xsd:enumeration value="دزفول"/>
          <xsd:enumeration value="رفسنجان"/>
          <xsd:enumeration value="زابل"/>
          <xsd:enumeration value="زاهدان"/>
          <xsd:enumeration value="زنجان"/>
          <xsd:enumeration value="ساوه"/>
          <xsd:enumeration value="سبزوار"/>
          <xsd:enumeration value="سراب"/>
          <xsd:enumeration value="سمنان"/>
          <xsd:enumeration value="سيرجان"/>
          <xsd:enumeration value="شاهرود"/>
          <xsd:enumeration value="شهید بهشتی"/>
          <xsd:enumeration value="شوشتر"/>
          <xsd:enumeration value="شیراز"/>
          <xsd:enumeration value="فسا"/>
          <xsd:enumeration value="قزوین"/>
          <xsd:enumeration value="قم"/>
          <xsd:enumeration value="گراش"/>
          <xsd:enumeration value="گلستان"/>
          <xsd:enumeration value="گناباد"/>
          <xsd:enumeration value="گیلان"/>
          <xsd:enumeration value="لارستان"/>
          <xsd:enumeration value="لرستان"/>
          <xsd:enumeration value="مازندران"/>
          <xsd:enumeration value="مراغه"/>
          <xsd:enumeration value="مرکزی"/>
          <xsd:enumeration value="مشهد"/>
          <xsd:enumeration value="نیشابور"/>
          <xsd:enumeration value="هرمزگان"/>
          <xsd:enumeration value="همدان"/>
          <xsd:enumeration value="کاشان"/>
          <xsd:enumeration value="کردستان"/>
          <xsd:enumeration value="کرمان"/>
          <xsd:enumeration value="کرمانشاه"/>
          <xsd:enumeration value="کهگیلویه و بویراحمد"/>
          <xsd:enumeration value="یزد"/>
          <xsd:enumeration value="ستاد وزارت بهداشت درمان و آموزش پزشکی"/>
        </xsd:restriction>
      </xsd:simpleType>
    </xsd:element>
    <xsd:element name="_x0646__x0648__x0639__x0020__x0641__x0627__x06cc__x0644_" ma:index="13" ma:displayName="نوع فایل" ma:default="فیلم" ma:format="Dropdown" ma:internalName="_x0646__x0648__x0639__x0020__x0641__x0627__x06cc__x0644_">
      <xsd:simpleType>
        <xsd:restriction base="dms:Choice">
          <xsd:enumeration value="فیلم"/>
          <xsd:enumeration value="عکس"/>
          <xsd:enumeration value="پاورپوینت"/>
          <xsd:enumeration value="مستند و راهنما"/>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محتویات"/>
        <xsd:element ref="dc:title" minOccurs="0" maxOccurs="1" ma:index="4" ma:displayName="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DA04B6-0661-4CD7-AB78-893A43F35997}">
  <ds:schemaRefs>
    <ds:schemaRef ds:uri="http://purl.org/dc/elements/1.1/"/>
    <ds:schemaRef ds:uri="http://purl.org/dc/terms/"/>
    <ds:schemaRef ds:uri="1047730d-92e1-4018-9084-d932fd3a7f58"/>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12fdc5dc-769e-4543-b10d-fbea3dac4417"/>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BDBA3C0D-0815-4A3F-A737-E3F8F9878B3E}">
  <ds:schemaRefs>
    <ds:schemaRef ds:uri="http://schemas.microsoft.com/sharepoint/v3/contenttype/forms"/>
  </ds:schemaRefs>
</ds:datastoreItem>
</file>

<file path=customXml/itemProps3.xml><?xml version="1.0" encoding="utf-8"?>
<ds:datastoreItem xmlns:ds="http://schemas.openxmlformats.org/officeDocument/2006/customXml" ds:itemID="{D260924B-4A20-4300-B687-FB1F327F7392}">
  <ds:schemaRefs>
    <ds:schemaRef ds:uri="http://schemas.microsoft.com/sharepoint/events"/>
  </ds:schemaRefs>
</ds:datastoreItem>
</file>

<file path=customXml/itemProps4.xml><?xml version="1.0" encoding="utf-8"?>
<ds:datastoreItem xmlns:ds="http://schemas.openxmlformats.org/officeDocument/2006/customXml" ds:itemID="{BA76FC75-9FC4-42AA-81BB-A7BBB25083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47730d-92e1-4018-9084-d932fd3a7f58"/>
    <ds:schemaRef ds:uri="12fdc5dc-769e-4543-b10d-fbea3dac44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2405</TotalTime>
  <Words>1425</Words>
  <Application>Microsoft Office PowerPoint</Application>
  <PresentationFormat>Widescreen</PresentationFormat>
  <Paragraphs>113</Paragraphs>
  <Slides>24</Slides>
  <Notes>0</Notes>
  <HiddenSlides>0</HiddenSlides>
  <MMClips>12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B Titr</vt:lpstr>
      <vt:lpstr>B Yagut</vt:lpstr>
      <vt:lpstr>Calibri</vt:lpstr>
      <vt:lpstr>Calibri Light</vt:lpstr>
      <vt:lpstr>Times New Roman</vt:lpstr>
      <vt:lpstr>Office Theme</vt:lpstr>
      <vt:lpstr>کار با کامپیوتر و اینترنت ،  آشنایی با نرم افزارهای نظام شبکه</vt:lpstr>
      <vt:lpstr>مشخصات سند</vt:lpstr>
      <vt:lpstr>اهداف آموزشی</vt:lpstr>
      <vt:lpstr>فهرست عناوین آموزشی</vt:lpstr>
      <vt:lpstr>مقدمه</vt:lpstr>
      <vt:lpstr>مقدمه</vt:lpstr>
      <vt:lpstr>فصل سوم</vt:lpstr>
      <vt:lpstr>درج جدول در PowerPoint 2016</vt:lpstr>
      <vt:lpstr>درج جدول در PowerPoint 2016</vt:lpstr>
      <vt:lpstr>روش جابجایی یک جدول</vt:lpstr>
      <vt:lpstr>روش افزودن ردیف یا ستون به جدول</vt:lpstr>
      <vt:lpstr>روش حذف یک ردیف یا ستون از جدول</vt:lpstr>
      <vt:lpstr>فصل چهارم</vt:lpstr>
      <vt:lpstr>روش اعمال انیمیشن بر روی یک شیء</vt:lpstr>
      <vt:lpstr>روش تغییر دادن ترتیب اجرای انیمیشن ها</vt:lpstr>
      <vt:lpstr>روش تغییر دادن ترتیب اجرای انیمیشن ها از طریق پنل انیمیشن Animation Pane</vt:lpstr>
      <vt:lpstr>فصل پنجم</vt:lpstr>
      <vt:lpstr>روش افزودن نمودار chart</vt:lpstr>
      <vt:lpstr>روش افزودن نمودار chart</vt:lpstr>
      <vt:lpstr>روش افزودن نمودار chart</vt:lpstr>
      <vt:lpstr>نتیجه گیری</vt:lpstr>
      <vt:lpstr>پرسش و تمرین</vt:lpstr>
      <vt:lpstr>فهرست منابع</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کار با کامپیوتر و اینترنت ، آشنایی با نرم افزارهای نظام شبکه</dc:title>
  <dc:creator>HCZ</dc:creator>
  <cp:lastModifiedBy>saberi</cp:lastModifiedBy>
  <cp:revision>449</cp:revision>
  <dcterms:created xsi:type="dcterms:W3CDTF">2020-04-19T06:32:02Z</dcterms:created>
  <dcterms:modified xsi:type="dcterms:W3CDTF">2021-05-19T09:43:36Z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0x01010038EE485FB9274448B5E5B0FF0ECB3346</vt:lpwstr>
  </property>
  <property fmtid="{D5CDD505-2E9C-101B-9397-08002B2CF9AE}" pid="3" name="_dlc_DocIdItemGuid">
    <vt:lpwstr>87c4f929-13ec-4d34-9e49-1420f53c02b7</vt:lpwstr>
  </property>
</Properties>
</file>