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1"/>
  </p:notesMasterIdLst>
  <p:sldIdLst>
    <p:sldId id="335" r:id="rId6"/>
    <p:sldId id="347" r:id="rId7"/>
    <p:sldId id="336" r:id="rId8"/>
    <p:sldId id="475" r:id="rId9"/>
    <p:sldId id="338" r:id="rId10"/>
    <p:sldId id="474" r:id="rId11"/>
    <p:sldId id="256" r:id="rId12"/>
    <p:sldId id="390" r:id="rId13"/>
    <p:sldId id="458" r:id="rId14"/>
    <p:sldId id="459" r:id="rId15"/>
    <p:sldId id="460" r:id="rId16"/>
    <p:sldId id="461" r:id="rId17"/>
    <p:sldId id="462" r:id="rId18"/>
    <p:sldId id="471" r:id="rId19"/>
    <p:sldId id="472" r:id="rId20"/>
    <p:sldId id="473" r:id="rId21"/>
    <p:sldId id="465" r:id="rId22"/>
    <p:sldId id="466" r:id="rId23"/>
    <p:sldId id="467" r:id="rId24"/>
    <p:sldId id="468" r:id="rId25"/>
    <p:sldId id="469" r:id="rId26"/>
    <p:sldId id="370" r:id="rId27"/>
    <p:sldId id="376" r:id="rId28"/>
    <p:sldId id="377" r:id="rId29"/>
    <p:sldId id="378" r:id="rId3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 </a:t>
            </a:r>
            <a:r>
              <a:rPr lang="en-US" dirty="0" smtClean="0">
                <a:cs typeface="B Yagut" panose="00000400000000000000" pitchFamily="2" charset="-78"/>
              </a:rPr>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مقدماتی با نرم افزار </a:t>
            </a:r>
            <a:r>
              <a:rPr lang="en-US" sz="2500" dirty="0" smtClean="0">
                <a:cs typeface="B Yagut" panose="00000400000000000000" pitchFamily="2" charset="-78"/>
              </a:rPr>
              <a:t>Word2016</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90509" y="4999136"/>
            <a:ext cx="7364531" cy="1169330"/>
          </a:xfrm>
          <a:prstGeom prst="rect">
            <a:avLst/>
          </a:prstGeom>
        </p:spPr>
      </p:pic>
      <p:sp>
        <p:nvSpPr>
          <p:cNvPr id="9" name="Content Placeholder 2"/>
          <p:cNvSpPr txBox="1">
            <a:spLocks/>
          </p:cNvSpPr>
          <p:nvPr/>
        </p:nvSpPr>
        <p:spPr>
          <a:xfrm>
            <a:off x="1596186" y="265643"/>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کپی کردن و انتقال متن در </a:t>
            </a:r>
            <a:r>
              <a:rPr lang="en-US" sz="4400" dirty="0" smtClean="0">
                <a:cs typeface="B Yagut" panose="00000400000000000000" pitchFamily="2" charset="-78"/>
              </a:rPr>
              <a:t>Word</a:t>
            </a:r>
            <a:endParaRPr lang="fa-IR" sz="4400" dirty="0">
              <a:cs typeface="B Yagut" panose="00000400000000000000" pitchFamily="2" charset="-78"/>
            </a:endParaRPr>
          </a:p>
        </p:txBody>
      </p:sp>
      <p:pic>
        <p:nvPicPr>
          <p:cNvPr id="4" name="Picture 3"/>
          <p:cNvPicPr>
            <a:picLocks noChangeAspect="1"/>
          </p:cNvPicPr>
          <p:nvPr/>
        </p:nvPicPr>
        <p:blipFill>
          <a:blip r:embed="rId5"/>
          <a:stretch>
            <a:fillRect/>
          </a:stretch>
        </p:blipFill>
        <p:spPr>
          <a:xfrm>
            <a:off x="419610" y="1440516"/>
            <a:ext cx="7107498" cy="1184583"/>
          </a:xfrm>
          <a:prstGeom prst="rect">
            <a:avLst/>
          </a:prstGeom>
        </p:spPr>
      </p:pic>
      <p:pic>
        <p:nvPicPr>
          <p:cNvPr id="5" name="Picture 4"/>
          <p:cNvPicPr>
            <a:picLocks noChangeAspect="1"/>
          </p:cNvPicPr>
          <p:nvPr/>
        </p:nvPicPr>
        <p:blipFill>
          <a:blip r:embed="rId6"/>
          <a:stretch>
            <a:fillRect/>
          </a:stretch>
        </p:blipFill>
        <p:spPr>
          <a:xfrm>
            <a:off x="248311" y="2714487"/>
            <a:ext cx="2055552" cy="1954666"/>
          </a:xfrm>
          <a:prstGeom prst="rect">
            <a:avLst/>
          </a:prstGeom>
        </p:spPr>
      </p:pic>
      <p:sp>
        <p:nvSpPr>
          <p:cNvPr id="3" name="Content Placeholder 2"/>
          <p:cNvSpPr>
            <a:spLocks noGrp="1"/>
          </p:cNvSpPr>
          <p:nvPr>
            <p:ph idx="1"/>
          </p:nvPr>
        </p:nvSpPr>
        <p:spPr>
          <a:xfrm>
            <a:off x="3303494" y="1351128"/>
            <a:ext cx="8447228" cy="5506872"/>
          </a:xfrm>
        </p:spPr>
        <p:txBody>
          <a:bodyPr>
            <a:normAutofit/>
          </a:bodyPr>
          <a:lstStyle/>
          <a:p>
            <a:pPr marL="0" indent="0" algn="justLow">
              <a:lnSpc>
                <a:spcPct val="100000"/>
              </a:lnSpc>
              <a:buNone/>
            </a:pPr>
            <a:r>
              <a:rPr lang="fa-IR" sz="2500" dirty="0">
                <a:cs typeface="B Yagut" panose="00000400000000000000" pitchFamily="2" charset="-78"/>
              </a:rPr>
              <a:t>➊ ابتدا متنی را که قصد کپی کردنش را دارید، انتخاب کنید</a:t>
            </a:r>
            <a:r>
              <a:rPr lang="fa-IR" sz="2500" dirty="0" smtClean="0">
                <a:cs typeface="B Yagut" panose="00000400000000000000" pitchFamily="2" charset="-78"/>
              </a:rPr>
              <a:t>.</a:t>
            </a:r>
          </a:p>
          <a:p>
            <a:pPr marL="0" indent="0" algn="justLow">
              <a:lnSpc>
                <a:spcPct val="100000"/>
              </a:lnSpc>
              <a:buNone/>
            </a:pPr>
            <a:endParaRPr lang="fa-IR" sz="2500" dirty="0" smtClean="0">
              <a:cs typeface="B Yagut" panose="00000400000000000000" pitchFamily="2" charset="-78"/>
            </a:endParaRPr>
          </a:p>
          <a:p>
            <a:pPr marL="0" indent="0" algn="justLow">
              <a:lnSpc>
                <a:spcPct val="100000"/>
              </a:lnSpc>
              <a:buNone/>
            </a:pPr>
            <a:endParaRPr lang="fa-IR" sz="2500" dirty="0">
              <a:cs typeface="B Yagut" panose="00000400000000000000" pitchFamily="2" charset="-78"/>
            </a:endParaRPr>
          </a:p>
          <a:p>
            <a:pPr marL="0" indent="0" algn="justLow">
              <a:lnSpc>
                <a:spcPct val="100000"/>
              </a:lnSpc>
              <a:buNone/>
            </a:pPr>
            <a:r>
              <a:rPr lang="fa-IR" sz="2500" dirty="0">
                <a:cs typeface="B Yagut" panose="00000400000000000000" pitchFamily="2" charset="-78"/>
              </a:rPr>
              <a:t>➋ در تب </a:t>
            </a:r>
            <a:r>
              <a:rPr lang="en-US" sz="2500" dirty="0">
                <a:cs typeface="B Yagut" panose="00000400000000000000" pitchFamily="2" charset="-78"/>
              </a:rPr>
              <a:t>Home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دستور</a:t>
            </a:r>
            <a:r>
              <a:rPr lang="en-US" sz="2500" dirty="0" smtClean="0">
                <a:cs typeface="B Yagut" panose="00000400000000000000" pitchFamily="2" charset="-78"/>
              </a:rPr>
              <a:t>Copy </a:t>
            </a:r>
            <a:r>
              <a:rPr lang="fa-IR" sz="2500" dirty="0" smtClean="0">
                <a:cs typeface="B Yagut" panose="00000400000000000000" pitchFamily="2" charset="-78"/>
              </a:rPr>
              <a:t> کلیک </a:t>
            </a:r>
            <a:r>
              <a:rPr lang="fa-IR" sz="2500" dirty="0">
                <a:cs typeface="B Yagut" panose="00000400000000000000" pitchFamily="2" charset="-78"/>
              </a:rPr>
              <a:t>کنید. همچنین می توانید از کلیدهای </a:t>
            </a:r>
            <a:r>
              <a:rPr lang="fa-IR" sz="2500" dirty="0" smtClean="0">
                <a:cs typeface="B Yagut" panose="00000400000000000000" pitchFamily="2" charset="-78"/>
              </a:rPr>
              <a:t>ترکیبی</a:t>
            </a:r>
            <a:r>
              <a:rPr lang="en-US" sz="2500" dirty="0" smtClean="0">
                <a:cs typeface="B Yagut" panose="00000400000000000000" pitchFamily="2" charset="-78"/>
              </a:rPr>
              <a:t> Ctrl+C </a:t>
            </a:r>
            <a:r>
              <a:rPr lang="fa-IR" sz="2500" dirty="0" smtClean="0">
                <a:cs typeface="B Yagut" panose="00000400000000000000" pitchFamily="2" charset="-78"/>
              </a:rPr>
              <a:t>در </a:t>
            </a:r>
            <a:r>
              <a:rPr lang="fa-IR" sz="2500" dirty="0">
                <a:cs typeface="B Yagut" panose="00000400000000000000" pitchFamily="2" charset="-78"/>
              </a:rPr>
              <a:t>صفحه کلید استفاده نمایید.</a:t>
            </a:r>
          </a:p>
          <a:p>
            <a:pPr marL="0" indent="0" algn="justLow">
              <a:lnSpc>
                <a:spcPct val="100000"/>
              </a:lnSpc>
              <a:buNone/>
            </a:pPr>
            <a:endParaRPr lang="fa-IR" sz="2500" dirty="0" smtClean="0">
              <a:cs typeface="B Yagut" panose="00000400000000000000" pitchFamily="2" charset="-78"/>
            </a:endParaRPr>
          </a:p>
          <a:p>
            <a:pPr marL="0" indent="0" algn="justLow">
              <a:lnSpc>
                <a:spcPct val="100000"/>
              </a:lnSpc>
              <a:buNone/>
            </a:pPr>
            <a:endParaRPr lang="fa-IR" sz="2500" dirty="0">
              <a:cs typeface="B Yagut" panose="00000400000000000000" pitchFamily="2" charset="-78"/>
            </a:endParaRPr>
          </a:p>
          <a:p>
            <a:pPr marL="0" indent="0" algn="justLow">
              <a:lnSpc>
                <a:spcPct val="100000"/>
              </a:lnSpc>
              <a:buNone/>
            </a:pPr>
            <a:r>
              <a:rPr lang="fa-IR" sz="2500" dirty="0">
                <a:cs typeface="B Yagut" panose="00000400000000000000" pitchFamily="2" charset="-78"/>
              </a:rPr>
              <a:t>➌ نشانگر درج متن را در محلی که می خواهید متن در آنجا چسبانده شود قرار دهید.</a:t>
            </a:r>
          </a:p>
          <a:p>
            <a:pPr marL="0" indent="0" algn="just">
              <a:lnSpc>
                <a:spcPct val="100000"/>
              </a:lnSpc>
              <a:buNone/>
            </a:pPr>
            <a:endParaRPr lang="fa-IR" sz="2500" dirty="0">
              <a:cs typeface="B Yagut" panose="00000400000000000000" pitchFamily="2" charset="-78"/>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03494" y="5997473"/>
            <a:ext cx="609600" cy="609600"/>
          </a:xfrm>
          <a:prstGeom prst="rect">
            <a:avLst/>
          </a:prstGeom>
        </p:spPr>
      </p:pic>
    </p:spTree>
    <p:extLst>
      <p:ext uri="{BB962C8B-B14F-4D97-AF65-F5344CB8AC3E}">
        <p14:creationId xmlns:p14="http://schemas.microsoft.com/office/powerpoint/2010/main" val="2711579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2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555845" y="580125"/>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کپی کردن و انتقال متن در </a:t>
            </a:r>
            <a:r>
              <a:rPr lang="en-US" sz="4400" dirty="0" smtClean="0">
                <a:cs typeface="B Yagut" panose="00000400000000000000" pitchFamily="2" charset="-78"/>
              </a:rPr>
              <a:t>Word</a:t>
            </a:r>
            <a:endParaRPr lang="fa-IR" sz="44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838626" y="2808027"/>
            <a:ext cx="7554748" cy="1108954"/>
          </a:xfrm>
          <a:prstGeom prst="rect">
            <a:avLst/>
          </a:prstGeom>
        </p:spPr>
      </p:pic>
      <p:pic>
        <p:nvPicPr>
          <p:cNvPr id="7" name="Picture 6"/>
          <p:cNvPicPr>
            <a:picLocks noChangeAspect="1"/>
          </p:cNvPicPr>
          <p:nvPr/>
        </p:nvPicPr>
        <p:blipFill>
          <a:blip r:embed="rId5"/>
          <a:stretch>
            <a:fillRect/>
          </a:stretch>
        </p:blipFill>
        <p:spPr>
          <a:xfrm>
            <a:off x="784320" y="433552"/>
            <a:ext cx="2259131" cy="2217295"/>
          </a:xfrm>
          <a:prstGeom prst="rect">
            <a:avLst/>
          </a:prstGeom>
        </p:spPr>
      </p:pic>
      <p:sp>
        <p:nvSpPr>
          <p:cNvPr id="3" name="Content Placeholder 2"/>
          <p:cNvSpPr>
            <a:spLocks noGrp="1"/>
          </p:cNvSpPr>
          <p:nvPr>
            <p:ph idx="1"/>
          </p:nvPr>
        </p:nvSpPr>
        <p:spPr>
          <a:xfrm>
            <a:off x="3043451" y="1351128"/>
            <a:ext cx="8707271" cy="5506872"/>
          </a:xfrm>
        </p:spPr>
        <p:txBody>
          <a:bodyPr>
            <a:normAutofit/>
          </a:bodyPr>
          <a:lstStyle/>
          <a:p>
            <a:pPr marL="0" indent="0" algn="justLow">
              <a:lnSpc>
                <a:spcPct val="100000"/>
              </a:lnSpc>
              <a:buNone/>
            </a:pPr>
            <a:r>
              <a:rPr lang="fa-IR" sz="2500" dirty="0">
                <a:cs typeface="B Yagut" panose="00000400000000000000" pitchFamily="2" charset="-78"/>
              </a:rPr>
              <a:t>➍ در </a:t>
            </a:r>
            <a:r>
              <a:rPr lang="fa-IR" sz="2500" dirty="0" smtClean="0">
                <a:cs typeface="B Yagut" panose="00000400000000000000" pitchFamily="2" charset="-78"/>
              </a:rPr>
              <a:t>تب</a:t>
            </a:r>
            <a:r>
              <a:rPr lang="en-US" sz="2500" dirty="0" smtClean="0">
                <a:cs typeface="B Yagut" panose="00000400000000000000" pitchFamily="2" charset="-78"/>
              </a:rPr>
              <a:t> Home </a:t>
            </a:r>
            <a:r>
              <a:rPr lang="fa-IR" sz="2500" dirty="0">
                <a:cs typeface="B Yagut" panose="00000400000000000000" pitchFamily="2" charset="-78"/>
              </a:rPr>
              <a:t>بر روی </a:t>
            </a:r>
            <a:r>
              <a:rPr lang="fa-IR" sz="2500" dirty="0" smtClean="0">
                <a:cs typeface="B Yagut" panose="00000400000000000000" pitchFamily="2" charset="-78"/>
              </a:rPr>
              <a:t>دستور</a:t>
            </a:r>
            <a:r>
              <a:rPr lang="en-US" sz="2500" dirty="0" smtClean="0">
                <a:cs typeface="B Yagut" panose="00000400000000000000" pitchFamily="2" charset="-78"/>
              </a:rPr>
              <a:t>Paste </a:t>
            </a:r>
            <a:r>
              <a:rPr lang="fa-IR" sz="2500" dirty="0" smtClean="0">
                <a:cs typeface="B Yagut" panose="00000400000000000000" pitchFamily="2" charset="-78"/>
              </a:rPr>
              <a:t> کلیک </a:t>
            </a:r>
            <a:r>
              <a:rPr lang="fa-IR" sz="2500" dirty="0">
                <a:cs typeface="B Yagut" panose="00000400000000000000" pitchFamily="2" charset="-78"/>
              </a:rPr>
              <a:t>کنید. همچنین می توانید از کلیدهای ترکیبی </a:t>
            </a:r>
            <a:r>
              <a:rPr lang="en-US" sz="2500" dirty="0">
                <a:cs typeface="B Yagut" panose="00000400000000000000" pitchFamily="2" charset="-78"/>
              </a:rPr>
              <a:t>Ctrl+V </a:t>
            </a:r>
            <a:r>
              <a:rPr lang="fa-IR" sz="2500" dirty="0" smtClean="0">
                <a:cs typeface="B Yagut" panose="00000400000000000000" pitchFamily="2" charset="-78"/>
              </a:rPr>
              <a:t> بر </a:t>
            </a:r>
            <a:r>
              <a:rPr lang="fa-IR" sz="2500" dirty="0">
                <a:cs typeface="B Yagut" panose="00000400000000000000" pitchFamily="2" charset="-78"/>
              </a:rPr>
              <a:t>روی صفحه کلید استفاده نمایید.</a:t>
            </a:r>
          </a:p>
          <a:p>
            <a:pPr marL="0" indent="0" algn="just">
              <a:lnSpc>
                <a:spcPct val="100000"/>
              </a:lnSpc>
              <a:buNone/>
            </a:pPr>
            <a:endParaRPr lang="fa-IR" sz="2500" dirty="0">
              <a:cs typeface="B Yagut" panose="00000400000000000000" pitchFamily="2" charset="-78"/>
            </a:endParaRPr>
          </a:p>
          <a:p>
            <a:pPr marL="0" indent="0" algn="just">
              <a:lnSpc>
                <a:spcPct val="100000"/>
              </a:lnSpc>
              <a:buNone/>
            </a:pPr>
            <a:r>
              <a:rPr lang="fa-IR" sz="2500" dirty="0">
                <a:cs typeface="B Yagut" panose="00000400000000000000" pitchFamily="2" charset="-78"/>
              </a:rPr>
              <a:t>➎ متن چسبانده شده ظاهر می گردد</a:t>
            </a:r>
            <a:r>
              <a:rPr lang="fa-IR" sz="2500" dirty="0" smtClean="0">
                <a:cs typeface="B Yagut" panose="00000400000000000000" pitchFamily="2" charset="-78"/>
              </a:rPr>
              <a:t>.</a:t>
            </a: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endParaRPr lang="fa-IR" sz="2500" dirty="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به جهت انتقال متن همین روش رو اعمال میکنیم ولی بجای </a:t>
            </a:r>
            <a:r>
              <a:rPr lang="en-US" sz="2500" dirty="0" smtClean="0">
                <a:cs typeface="B Yagut" panose="00000400000000000000" pitchFamily="2" charset="-78"/>
              </a:rPr>
              <a:t>Copy</a:t>
            </a:r>
            <a:r>
              <a:rPr lang="fa-IR" sz="2500" dirty="0" smtClean="0">
                <a:cs typeface="B Yagut" panose="00000400000000000000" pitchFamily="2" charset="-78"/>
              </a:rPr>
              <a:t> از دستور </a:t>
            </a:r>
            <a:r>
              <a:rPr lang="en-US" sz="2500" dirty="0" smtClean="0">
                <a:cs typeface="B Yagut" panose="00000400000000000000" pitchFamily="2" charset="-78"/>
              </a:rPr>
              <a:t>cut</a:t>
            </a:r>
            <a:r>
              <a:rPr lang="fa-IR" sz="2500" dirty="0" smtClean="0">
                <a:cs typeface="B Yagut" panose="00000400000000000000" pitchFamily="2" charset="-78"/>
              </a:rPr>
              <a:t> استفاده می کنیم.</a:t>
            </a:r>
            <a:endParaRPr lang="fa-IR" sz="2500" dirty="0">
              <a:cs typeface="B Yagut" panose="00000400000000000000" pitchFamily="2" charset="-78"/>
            </a:endParaRPr>
          </a:p>
        </p:txBody>
      </p:sp>
      <p:pic>
        <p:nvPicPr>
          <p:cNvPr id="8" name="Picture 7"/>
          <p:cNvPicPr>
            <a:picLocks noChangeAspect="1"/>
          </p:cNvPicPr>
          <p:nvPr/>
        </p:nvPicPr>
        <p:blipFill>
          <a:blip r:embed="rId6"/>
          <a:stretch>
            <a:fillRect/>
          </a:stretch>
        </p:blipFill>
        <p:spPr>
          <a:xfrm>
            <a:off x="784320" y="4253623"/>
            <a:ext cx="2259131" cy="223207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4823" y="5531224"/>
            <a:ext cx="609600" cy="609600"/>
          </a:xfrm>
          <a:prstGeom prst="rect">
            <a:avLst/>
          </a:prstGeom>
        </p:spPr>
      </p:pic>
    </p:spTree>
    <p:extLst>
      <p:ext uri="{BB962C8B-B14F-4D97-AF65-F5344CB8AC3E}">
        <p14:creationId xmlns:p14="http://schemas.microsoft.com/office/powerpoint/2010/main" val="4171956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555845" y="315860"/>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تغییر اندازه فونت متن در </a:t>
            </a:r>
            <a:r>
              <a:rPr lang="en-US" sz="4400" dirty="0" smtClean="0">
                <a:cs typeface="B Yagut" panose="00000400000000000000" pitchFamily="2" charset="-78"/>
              </a:rPr>
              <a:t>Word</a:t>
            </a:r>
            <a:endParaRPr lang="fa-IR" sz="4400" dirty="0">
              <a:cs typeface="B Yagut" panose="00000400000000000000" pitchFamily="2" charset="-78"/>
            </a:endParaRPr>
          </a:p>
        </p:txBody>
      </p:sp>
      <p:sp>
        <p:nvSpPr>
          <p:cNvPr id="3" name="Content Placeholder 2"/>
          <p:cNvSpPr>
            <a:spLocks noGrp="1"/>
          </p:cNvSpPr>
          <p:nvPr>
            <p:ph idx="1"/>
          </p:nvPr>
        </p:nvSpPr>
        <p:spPr>
          <a:xfrm>
            <a:off x="3753133" y="1351128"/>
            <a:ext cx="7997589" cy="2578857"/>
          </a:xfrm>
        </p:spPr>
        <p:txBody>
          <a:bodyPr>
            <a:normAutofit/>
          </a:bodyPr>
          <a:lstStyle/>
          <a:p>
            <a:pPr marL="0" indent="0" algn="justLow">
              <a:lnSpc>
                <a:spcPct val="100000"/>
              </a:lnSpc>
              <a:buNone/>
            </a:pPr>
            <a:r>
              <a:rPr lang="fa-IR" sz="2500" dirty="0">
                <a:cs typeface="B Yagut" panose="00000400000000000000" pitchFamily="2" charset="-78"/>
              </a:rPr>
              <a:t>➊ ابتدا متنی که قصد ویرایش آن را دارید، انتخاب کنید</a:t>
            </a:r>
            <a:r>
              <a:rPr lang="fa-IR" sz="2500" dirty="0" smtClean="0">
                <a:cs typeface="B Yagut" panose="00000400000000000000" pitchFamily="2" charset="-78"/>
              </a:rPr>
              <a:t>.</a:t>
            </a:r>
          </a:p>
          <a:p>
            <a:pPr marL="0" indent="0" algn="justLow">
              <a:lnSpc>
                <a:spcPct val="100000"/>
              </a:lnSpc>
              <a:buNone/>
            </a:pPr>
            <a:r>
              <a:rPr lang="fa-IR" sz="2500" dirty="0">
                <a:cs typeface="B Yagut" panose="00000400000000000000" pitchFamily="2" charset="-78"/>
              </a:rPr>
              <a:t>➋ در تب </a:t>
            </a:r>
            <a:r>
              <a:rPr lang="en-US" sz="2500" dirty="0" smtClean="0">
                <a:cs typeface="B Yagut" panose="00000400000000000000" pitchFamily="2" charset="-78"/>
              </a:rPr>
              <a:t> Home </a:t>
            </a:r>
            <a:r>
              <a:rPr lang="fa-IR" sz="2500" dirty="0">
                <a:cs typeface="B Yagut" panose="00000400000000000000" pitchFamily="2" charset="-78"/>
              </a:rPr>
              <a:t>بر روی کادر باز شدنی </a:t>
            </a:r>
            <a:r>
              <a:rPr lang="fa-IR" sz="2500" dirty="0" smtClean="0">
                <a:cs typeface="B Yagut" panose="00000400000000000000" pitchFamily="2" charset="-78"/>
              </a:rPr>
              <a:t>دستور</a:t>
            </a:r>
            <a:r>
              <a:rPr lang="en-US" sz="2500" dirty="0" smtClean="0">
                <a:cs typeface="B Yagut" panose="00000400000000000000" pitchFamily="2" charset="-78"/>
              </a:rPr>
              <a:t>Font </a:t>
            </a:r>
            <a:r>
              <a:rPr lang="en-US" sz="2500" dirty="0">
                <a:cs typeface="B Yagut" panose="00000400000000000000" pitchFamily="2" charset="-78"/>
              </a:rPr>
              <a:t>size </a:t>
            </a:r>
            <a:r>
              <a:rPr lang="fa-IR" sz="2500" dirty="0" smtClean="0">
                <a:cs typeface="B Yagut" panose="00000400000000000000" pitchFamily="2" charset="-78"/>
              </a:rPr>
              <a:t> کلیک </a:t>
            </a:r>
            <a:r>
              <a:rPr lang="fa-IR" sz="2500" dirty="0">
                <a:cs typeface="B Yagut" panose="00000400000000000000" pitchFamily="2" charset="-78"/>
              </a:rPr>
              <a:t>کنید. از لیست ظاهر شده یکی از اندازه ها را انتخاب کنید. اگر اندازه </a:t>
            </a:r>
            <a:r>
              <a:rPr lang="fa-IR" sz="2500" dirty="0" smtClean="0">
                <a:cs typeface="B Yagut" panose="00000400000000000000" pitchFamily="2" charset="-78"/>
              </a:rPr>
              <a:t>مورد </a:t>
            </a:r>
            <a:r>
              <a:rPr lang="fa-IR" sz="2500" dirty="0">
                <a:cs typeface="B Yagut" panose="00000400000000000000" pitchFamily="2" charset="-78"/>
              </a:rPr>
              <a:t>نظرتان در لیست وجود نداشته باشید می توانید بصورت دستی اندازه فونت را تایپ کنید و سپس اینتر را بفشارید. </a:t>
            </a:r>
            <a:r>
              <a:rPr lang="fa-IR" sz="2500" dirty="0" smtClean="0">
                <a:cs typeface="B Yagut" panose="00000400000000000000" pitchFamily="2" charset="-78"/>
              </a:rPr>
              <a:t>اندازه </a:t>
            </a:r>
            <a:r>
              <a:rPr lang="fa-IR" sz="2500" dirty="0">
                <a:cs typeface="B Yagut" panose="00000400000000000000" pitchFamily="2" charset="-78"/>
              </a:rPr>
              <a:t>فونت متن انتخاب شده تغییر خواهد کرد</a:t>
            </a:r>
            <a:r>
              <a:rPr lang="fa-IR" sz="2500" dirty="0" smtClean="0">
                <a:cs typeface="B Yagut" panose="00000400000000000000" pitchFamily="2" charset="-78"/>
              </a:rPr>
              <a:t>.</a:t>
            </a:r>
          </a:p>
        </p:txBody>
      </p:sp>
      <p:pic>
        <p:nvPicPr>
          <p:cNvPr id="4" name="Picture 3"/>
          <p:cNvPicPr>
            <a:picLocks noChangeAspect="1"/>
          </p:cNvPicPr>
          <p:nvPr/>
        </p:nvPicPr>
        <p:blipFill>
          <a:blip r:embed="rId4"/>
          <a:stretch>
            <a:fillRect/>
          </a:stretch>
        </p:blipFill>
        <p:spPr>
          <a:xfrm>
            <a:off x="385754" y="1102464"/>
            <a:ext cx="2340180" cy="2742631"/>
          </a:xfrm>
          <a:prstGeom prst="rect">
            <a:avLst/>
          </a:prstGeom>
        </p:spPr>
      </p:pic>
      <p:sp>
        <p:nvSpPr>
          <p:cNvPr id="10" name="Content Placeholder 2"/>
          <p:cNvSpPr txBox="1">
            <a:spLocks/>
          </p:cNvSpPr>
          <p:nvPr/>
        </p:nvSpPr>
        <p:spPr>
          <a:xfrm>
            <a:off x="1555845" y="3849303"/>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تغییر فونت متن در </a:t>
            </a:r>
            <a:r>
              <a:rPr lang="en-US" sz="4400" dirty="0" smtClean="0">
                <a:cs typeface="B Yagut" panose="00000400000000000000" pitchFamily="2" charset="-78"/>
              </a:rPr>
              <a:t>Word</a:t>
            </a:r>
            <a:endParaRPr lang="fa-IR" sz="4400" dirty="0">
              <a:cs typeface="B Yagut" panose="00000400000000000000" pitchFamily="2" charset="-78"/>
            </a:endParaRPr>
          </a:p>
        </p:txBody>
      </p:sp>
      <p:sp>
        <p:nvSpPr>
          <p:cNvPr id="11" name="Content Placeholder 2"/>
          <p:cNvSpPr txBox="1">
            <a:spLocks/>
          </p:cNvSpPr>
          <p:nvPr/>
        </p:nvSpPr>
        <p:spPr>
          <a:xfrm>
            <a:off x="3753133" y="4572001"/>
            <a:ext cx="7997589" cy="193684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➊ ابتدا متنی را که قصد ویرایش فونت آن را دارید، انتخاب کنید</a:t>
            </a:r>
            <a:r>
              <a:rPr lang="fa-IR" sz="2500" dirty="0" smtClean="0">
                <a:cs typeface="B Yagut" panose="00000400000000000000" pitchFamily="2" charset="-78"/>
              </a:rPr>
              <a:t>.</a:t>
            </a:r>
          </a:p>
          <a:p>
            <a:pPr marL="0" indent="0" algn="justLow">
              <a:lnSpc>
                <a:spcPct val="100000"/>
              </a:lnSpc>
              <a:buNone/>
            </a:pPr>
            <a:r>
              <a:rPr lang="fa-IR" sz="2500" dirty="0">
                <a:cs typeface="B Yagut" panose="00000400000000000000" pitchFamily="2" charset="-78"/>
              </a:rPr>
              <a:t>➋ در تب </a:t>
            </a:r>
            <a:r>
              <a:rPr lang="en-US" sz="2500" dirty="0">
                <a:cs typeface="B Yagut" panose="00000400000000000000" pitchFamily="2" charset="-78"/>
              </a:rPr>
              <a:t>Home </a:t>
            </a:r>
            <a:r>
              <a:rPr lang="fa-IR" sz="2500" dirty="0" smtClean="0">
                <a:cs typeface="B Yagut" panose="00000400000000000000" pitchFamily="2" charset="-78"/>
              </a:rPr>
              <a:t> بر </a:t>
            </a:r>
            <a:r>
              <a:rPr lang="fa-IR" sz="2500" dirty="0">
                <a:cs typeface="B Yagut" panose="00000400000000000000" pitchFamily="2" charset="-78"/>
              </a:rPr>
              <a:t>روی کادر باز شدنی </a:t>
            </a:r>
            <a:r>
              <a:rPr lang="fa-IR" sz="2500" dirty="0" smtClean="0">
                <a:cs typeface="B Yagut" panose="00000400000000000000" pitchFamily="2" charset="-78"/>
              </a:rPr>
              <a:t>دستور</a:t>
            </a:r>
            <a:r>
              <a:rPr lang="en-US" sz="2500" dirty="0" smtClean="0">
                <a:cs typeface="B Yagut" panose="00000400000000000000" pitchFamily="2" charset="-78"/>
              </a:rPr>
              <a:t> Font </a:t>
            </a:r>
            <a:r>
              <a:rPr lang="fa-IR" sz="2500" dirty="0">
                <a:cs typeface="B Yagut" panose="00000400000000000000" pitchFamily="2" charset="-78"/>
              </a:rPr>
              <a:t>کلیک کنید. یک لیست از فونتهای موجود به شما نمایش داده می شوند.</a:t>
            </a:r>
          </a:p>
          <a:p>
            <a:pPr marL="0" indent="0" algn="justLow">
              <a:lnSpc>
                <a:spcPct val="100000"/>
              </a:lnSpc>
              <a:buNone/>
            </a:pPr>
            <a:r>
              <a:rPr lang="fa-IR" sz="2500" dirty="0" smtClean="0">
                <a:cs typeface="B Yagut" panose="00000400000000000000" pitchFamily="2" charset="-78"/>
              </a:rPr>
              <a:t>➌ </a:t>
            </a:r>
            <a:r>
              <a:rPr lang="fa-IR" sz="2500" dirty="0">
                <a:cs typeface="B Yagut" panose="00000400000000000000" pitchFamily="2" charset="-78"/>
              </a:rPr>
              <a:t>فونت </a:t>
            </a:r>
            <a:r>
              <a:rPr lang="fa-IR" sz="2500" dirty="0" smtClean="0">
                <a:cs typeface="B Yagut" panose="00000400000000000000" pitchFamily="2" charset="-78"/>
              </a:rPr>
              <a:t>مورد </a:t>
            </a:r>
            <a:r>
              <a:rPr lang="fa-IR" sz="2500" dirty="0">
                <a:cs typeface="B Yagut" panose="00000400000000000000" pitchFamily="2" charset="-78"/>
              </a:rPr>
              <a:t>نظرتان را از لیست انتخاب کنید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5" name="Picture 4"/>
          <p:cNvPicPr>
            <a:picLocks noChangeAspect="1"/>
          </p:cNvPicPr>
          <p:nvPr/>
        </p:nvPicPr>
        <p:blipFill>
          <a:blip r:embed="rId5"/>
          <a:stretch>
            <a:fillRect/>
          </a:stretch>
        </p:blipFill>
        <p:spPr>
          <a:xfrm>
            <a:off x="341407" y="3930807"/>
            <a:ext cx="2428875" cy="25336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6580" y="6123360"/>
            <a:ext cx="609600" cy="609600"/>
          </a:xfrm>
          <a:prstGeom prst="rect">
            <a:avLst/>
          </a:prstGeom>
        </p:spPr>
      </p:pic>
    </p:spTree>
    <p:extLst>
      <p:ext uri="{BB962C8B-B14F-4D97-AF65-F5344CB8AC3E}">
        <p14:creationId xmlns:p14="http://schemas.microsoft.com/office/powerpoint/2010/main" val="2219300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230362" y="927847"/>
            <a:ext cx="6520360"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تغییر رنگ فونت متن در </a:t>
            </a:r>
            <a:r>
              <a:rPr lang="en-US" sz="4400" dirty="0" smtClean="0">
                <a:cs typeface="B Yagut" panose="00000400000000000000" pitchFamily="2" charset="-78"/>
              </a:rPr>
              <a:t>Word</a:t>
            </a:r>
            <a:endParaRPr lang="fa-IR" sz="4400" dirty="0">
              <a:cs typeface="B Yagut" panose="00000400000000000000" pitchFamily="2" charset="-78"/>
            </a:endParaRPr>
          </a:p>
        </p:txBody>
      </p:sp>
      <p:sp>
        <p:nvSpPr>
          <p:cNvPr id="3" name="Content Placeholder 2"/>
          <p:cNvSpPr>
            <a:spLocks noGrp="1"/>
          </p:cNvSpPr>
          <p:nvPr>
            <p:ph idx="1"/>
          </p:nvPr>
        </p:nvSpPr>
        <p:spPr>
          <a:xfrm>
            <a:off x="4988859" y="1969693"/>
            <a:ext cx="6761863" cy="1136578"/>
          </a:xfrm>
        </p:spPr>
        <p:txBody>
          <a:bodyPr>
            <a:normAutofit/>
          </a:bodyPr>
          <a:lstStyle/>
          <a:p>
            <a:pPr marL="0" indent="0" algn="just">
              <a:lnSpc>
                <a:spcPct val="100000"/>
              </a:lnSpc>
              <a:buNone/>
            </a:pPr>
            <a:r>
              <a:rPr lang="fa-IR" sz="2500" dirty="0">
                <a:cs typeface="B Yagut" panose="00000400000000000000" pitchFamily="2" charset="-78"/>
              </a:rPr>
              <a:t>در تب </a:t>
            </a:r>
            <a:r>
              <a:rPr lang="en-US" sz="2500" dirty="0" smtClean="0">
                <a:cs typeface="B Yagut" panose="00000400000000000000" pitchFamily="2" charset="-78"/>
              </a:rPr>
              <a:t> Home </a:t>
            </a:r>
            <a:r>
              <a:rPr lang="fa-IR" sz="2500" dirty="0">
                <a:cs typeface="B Yagut" panose="00000400000000000000" pitchFamily="2" charset="-78"/>
              </a:rPr>
              <a:t>بر روی کادر باز شدنی دستور </a:t>
            </a:r>
            <a:r>
              <a:rPr lang="en-US" sz="2500" dirty="0">
                <a:cs typeface="B Yagut" panose="00000400000000000000" pitchFamily="2" charset="-78"/>
              </a:rPr>
              <a:t>Font Color </a:t>
            </a:r>
            <a:r>
              <a:rPr lang="fa-IR" sz="2500" dirty="0" smtClean="0">
                <a:cs typeface="B Yagut" panose="00000400000000000000" pitchFamily="2" charset="-78"/>
              </a:rPr>
              <a:t> کلیک </a:t>
            </a:r>
            <a:r>
              <a:rPr lang="fa-IR" sz="2500" dirty="0">
                <a:cs typeface="B Yagut" panose="00000400000000000000" pitchFamily="2" charset="-78"/>
              </a:rPr>
              <a:t>کنید. لیست رنگ ها به شما نمایش داده می شود.</a:t>
            </a:r>
            <a:endParaRPr lang="fa-IR" sz="2500" dirty="0" smtClean="0">
              <a:cs typeface="B Yagut" panose="00000400000000000000" pitchFamily="2" charset="-78"/>
            </a:endParaRPr>
          </a:p>
        </p:txBody>
      </p:sp>
      <p:sp>
        <p:nvSpPr>
          <p:cNvPr id="10" name="Content Placeholder 2"/>
          <p:cNvSpPr txBox="1">
            <a:spLocks/>
          </p:cNvSpPr>
          <p:nvPr/>
        </p:nvSpPr>
        <p:spPr>
          <a:xfrm>
            <a:off x="5230362" y="3106271"/>
            <a:ext cx="6520360" cy="146853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استفاده از </a:t>
            </a:r>
            <a:r>
              <a:rPr lang="fa-IR" sz="4400" dirty="0" smtClean="0">
                <a:cs typeface="B Yagut" panose="00000400000000000000" pitchFamily="2" charset="-78"/>
              </a:rPr>
              <a:t>دستورات</a:t>
            </a:r>
          </a:p>
          <a:p>
            <a:pPr marL="0" indent="0" algn="just">
              <a:lnSpc>
                <a:spcPct val="100000"/>
              </a:lnSpc>
              <a:buNone/>
            </a:pPr>
            <a:r>
              <a:rPr lang="en-US" sz="4400" dirty="0" smtClean="0">
                <a:cs typeface="B Yagut" panose="00000400000000000000" pitchFamily="2" charset="-78"/>
              </a:rPr>
              <a:t>Bold</a:t>
            </a:r>
            <a:r>
              <a:rPr lang="en-US" sz="4400" dirty="0">
                <a:cs typeface="B Yagut" panose="00000400000000000000" pitchFamily="2" charset="-78"/>
              </a:rPr>
              <a:t>, </a:t>
            </a:r>
            <a:r>
              <a:rPr lang="en-US" sz="4400" dirty="0" smtClean="0">
                <a:cs typeface="B Yagut" panose="00000400000000000000" pitchFamily="2" charset="-78"/>
              </a:rPr>
              <a:t>Italic</a:t>
            </a:r>
            <a:r>
              <a:rPr lang="fa-IR" sz="4400" dirty="0" smtClean="0">
                <a:cs typeface="B Yagut" panose="00000400000000000000" pitchFamily="2" charset="-78"/>
              </a:rPr>
              <a:t> و</a:t>
            </a:r>
            <a:r>
              <a:rPr lang="en-US" sz="4400" dirty="0" smtClean="0">
                <a:cs typeface="B Yagut" panose="00000400000000000000" pitchFamily="2" charset="-78"/>
              </a:rPr>
              <a:t>Underline </a:t>
            </a:r>
            <a:r>
              <a:rPr lang="fa-IR" sz="4400" dirty="0" smtClean="0">
                <a:cs typeface="B Yagut" panose="00000400000000000000" pitchFamily="2" charset="-78"/>
              </a:rPr>
              <a:t> </a:t>
            </a:r>
            <a:endParaRPr lang="fa-IR" sz="4400" dirty="0">
              <a:cs typeface="B Yagut" panose="00000400000000000000" pitchFamily="2" charset="-78"/>
            </a:endParaRPr>
          </a:p>
        </p:txBody>
      </p:sp>
      <p:sp>
        <p:nvSpPr>
          <p:cNvPr id="11" name="Content Placeholder 2"/>
          <p:cNvSpPr txBox="1">
            <a:spLocks/>
          </p:cNvSpPr>
          <p:nvPr/>
        </p:nvSpPr>
        <p:spPr>
          <a:xfrm>
            <a:off x="6266329" y="4695499"/>
            <a:ext cx="5225087" cy="168933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500" dirty="0" smtClean="0">
                <a:cs typeface="B Yagut" panose="00000400000000000000" pitchFamily="2" charset="-78"/>
              </a:rPr>
              <a:t>Bold</a:t>
            </a:r>
            <a:r>
              <a:rPr lang="fa-IR" sz="2500" dirty="0" smtClean="0">
                <a:cs typeface="B Yagut" panose="00000400000000000000" pitchFamily="2" charset="-78"/>
              </a:rPr>
              <a:t> : به جهت درشت کردن متن</a:t>
            </a:r>
          </a:p>
          <a:p>
            <a:pPr marL="0" indent="0" algn="just">
              <a:lnSpc>
                <a:spcPct val="100000"/>
              </a:lnSpc>
              <a:buNone/>
            </a:pPr>
            <a:r>
              <a:rPr lang="en-US" sz="2500" i="1" dirty="0" smtClean="0">
                <a:cs typeface="+mj-cs"/>
              </a:rPr>
              <a:t>I</a:t>
            </a:r>
            <a:r>
              <a:rPr lang="fa-IR" sz="2500" dirty="0" smtClean="0">
                <a:cs typeface="B Yagut" panose="00000400000000000000" pitchFamily="2" charset="-78"/>
              </a:rPr>
              <a:t> : به جهت کج کردن متن</a:t>
            </a:r>
          </a:p>
          <a:p>
            <a:pPr marL="0" indent="0" algn="just">
              <a:lnSpc>
                <a:spcPct val="100000"/>
              </a:lnSpc>
              <a:buNone/>
            </a:pPr>
            <a:r>
              <a:rPr lang="en-US" sz="2500" u="sng" dirty="0" smtClean="0">
                <a:cs typeface="B Yagut" panose="00000400000000000000" pitchFamily="2" charset="-78"/>
              </a:rPr>
              <a:t>U</a:t>
            </a:r>
            <a:r>
              <a:rPr lang="fa-IR" sz="2500" dirty="0" smtClean="0">
                <a:cs typeface="B Yagut" panose="00000400000000000000" pitchFamily="2" charset="-78"/>
              </a:rPr>
              <a:t> : به جهت زیرخط دار کردن متن</a:t>
            </a: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2067929" y="1802792"/>
            <a:ext cx="2194518" cy="3175308"/>
          </a:xfrm>
          <a:prstGeom prst="rect">
            <a:avLst/>
          </a:prstGeom>
        </p:spPr>
      </p:pic>
      <p:pic>
        <p:nvPicPr>
          <p:cNvPr id="6" name="Picture 5"/>
          <p:cNvPicPr>
            <a:picLocks noChangeAspect="1"/>
          </p:cNvPicPr>
          <p:nvPr/>
        </p:nvPicPr>
        <p:blipFill>
          <a:blip r:embed="rId5"/>
          <a:stretch>
            <a:fillRect/>
          </a:stretch>
        </p:blipFill>
        <p:spPr>
          <a:xfrm>
            <a:off x="4504765" y="5178141"/>
            <a:ext cx="2262259" cy="106649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669" y="5540167"/>
            <a:ext cx="609600" cy="609600"/>
          </a:xfrm>
          <a:prstGeom prst="rect">
            <a:avLst/>
          </a:prstGeom>
        </p:spPr>
      </p:pic>
      <p:pic>
        <p:nvPicPr>
          <p:cNvPr id="12" name="Picture 11"/>
          <p:cNvPicPr>
            <a:picLocks noChangeAspect="1"/>
          </p:cNvPicPr>
          <p:nvPr/>
        </p:nvPicPr>
        <p:blipFill>
          <a:blip r:embed="rId7"/>
          <a:stretch>
            <a:fillRect/>
          </a:stretch>
        </p:blipFill>
        <p:spPr>
          <a:xfrm>
            <a:off x="205791" y="144555"/>
            <a:ext cx="5495856" cy="1518037"/>
          </a:xfrm>
          <a:prstGeom prst="rect">
            <a:avLst/>
          </a:prstGeom>
        </p:spPr>
      </p:pic>
    </p:spTree>
    <p:extLst>
      <p:ext uri="{BB962C8B-B14F-4D97-AF65-F5344CB8AC3E}">
        <p14:creationId xmlns:p14="http://schemas.microsoft.com/office/powerpoint/2010/main" val="906926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860" y="1411942"/>
            <a:ext cx="11603744" cy="5446058"/>
          </a:xfrm>
        </p:spPr>
        <p:txBody>
          <a:bodyPr>
            <a:normAutofit/>
          </a:bodyPr>
          <a:lstStyle/>
          <a:p>
            <a:pPr marL="0" indent="0" algn="justLow">
              <a:lnSpc>
                <a:spcPct val="150000"/>
              </a:lnSpc>
              <a:buNone/>
            </a:pPr>
            <a:r>
              <a:rPr lang="fa-IR" sz="2500" dirty="0">
                <a:cs typeface="B Yagut" panose="00000400000000000000" pitchFamily="2" charset="-78"/>
              </a:rPr>
              <a:t>گزینه بعدی در بخش فونت عبارتست از </a:t>
            </a:r>
            <a:r>
              <a:rPr lang="fa-IR" sz="2500" dirty="0" smtClean="0">
                <a:cs typeface="B Yagut" panose="00000400000000000000" pitchFamily="2" charset="-78"/>
              </a:rPr>
              <a:t>گزینه</a:t>
            </a:r>
            <a:r>
              <a:rPr lang="en-US" sz="2500" dirty="0" smtClean="0">
                <a:cs typeface="B Yagut" panose="00000400000000000000" pitchFamily="2" charset="-78"/>
              </a:rPr>
              <a:t>Strikethrough </a:t>
            </a:r>
            <a:r>
              <a:rPr lang="fa-IR" sz="2500" dirty="0" smtClean="0">
                <a:cs typeface="B Yagut" panose="00000400000000000000" pitchFamily="2" charset="-78"/>
              </a:rPr>
              <a:t> به شکل</a:t>
            </a:r>
            <a:r>
              <a:rPr lang="en-US" sz="2500" dirty="0" smtClean="0">
                <a:cs typeface="B Yagut" panose="00000400000000000000" pitchFamily="2" charset="-78"/>
              </a:rPr>
              <a:t> </a:t>
            </a:r>
            <a:r>
              <a:rPr lang="en-US" sz="2500" strike="sngStrike" dirty="0" smtClean="0">
                <a:cs typeface="B Yagut" panose="00000400000000000000" pitchFamily="2" charset="-78"/>
              </a:rPr>
              <a:t>abc</a:t>
            </a:r>
            <a:r>
              <a:rPr lang="en-US" sz="2500" dirty="0" smtClean="0">
                <a:cs typeface="B Yagut" panose="00000400000000000000" pitchFamily="2" charset="-78"/>
              </a:rPr>
              <a:t> </a:t>
            </a:r>
            <a:r>
              <a:rPr lang="fa-IR" sz="2500" dirty="0" smtClean="0">
                <a:cs typeface="B Yagut" panose="00000400000000000000" pitchFamily="2" charset="-78"/>
              </a:rPr>
              <a:t>که </a:t>
            </a:r>
            <a:r>
              <a:rPr lang="fa-IR" sz="2500" dirty="0">
                <a:cs typeface="B Yagut" panose="00000400000000000000" pitchFamily="2" charset="-78"/>
              </a:rPr>
              <a:t>برای کشیدن خط روی حروف استفاده می شود که برای کشیدن بر روی عبارات و جملات نادرست کاربرد دارد</a:t>
            </a:r>
            <a:r>
              <a:rPr lang="fa-IR" sz="2500" dirty="0" smtClean="0">
                <a:cs typeface="B Yagut" panose="00000400000000000000" pitchFamily="2" charset="-78"/>
              </a:rPr>
              <a:t>.</a:t>
            </a:r>
          </a:p>
          <a:p>
            <a:pPr marL="0" indent="0" algn="justLow">
              <a:lnSpc>
                <a:spcPct val="150000"/>
              </a:lnSpc>
              <a:buNone/>
            </a:pPr>
            <a:r>
              <a:rPr lang="fa-IR" sz="2500" dirty="0" smtClean="0">
                <a:cs typeface="B Yagut" panose="00000400000000000000" pitchFamily="2" charset="-78"/>
              </a:rPr>
              <a:t>ابزارهای</a:t>
            </a:r>
            <a:r>
              <a:rPr lang="en-US" sz="2500" dirty="0" smtClean="0">
                <a:cs typeface="B Yagut" panose="00000400000000000000" pitchFamily="2" charset="-78"/>
              </a:rPr>
              <a:t>Subscript </a:t>
            </a:r>
            <a:r>
              <a:rPr lang="fa-IR" sz="2500" dirty="0" smtClean="0">
                <a:cs typeface="B Yagut" panose="00000400000000000000" pitchFamily="2" charset="-78"/>
              </a:rPr>
              <a:t> به شکل</a:t>
            </a:r>
            <a:r>
              <a:rPr lang="en-US" sz="2500" dirty="0" smtClean="0">
                <a:cs typeface="B Yagut" panose="00000400000000000000" pitchFamily="2" charset="-78"/>
              </a:rPr>
              <a:t>X2 </a:t>
            </a:r>
            <a:r>
              <a:rPr lang="fa-IR" sz="2500" dirty="0" smtClean="0">
                <a:cs typeface="B Yagut" panose="00000400000000000000" pitchFamily="2" charset="-78"/>
              </a:rPr>
              <a:t> که </a:t>
            </a:r>
            <a:r>
              <a:rPr lang="fa-IR" sz="2500" dirty="0">
                <a:cs typeface="B Yagut" panose="00000400000000000000" pitchFamily="2" charset="-78"/>
              </a:rPr>
              <a:t>عبارات را در زیر خط زمینه خواهد برد و دیگری </a:t>
            </a:r>
            <a:r>
              <a:rPr lang="en-US" sz="2500" dirty="0" err="1">
                <a:cs typeface="B Yagut" panose="00000400000000000000" pitchFamily="2" charset="-78"/>
              </a:rPr>
              <a:t>SuperScript</a:t>
            </a:r>
            <a:r>
              <a:rPr lang="en-US" sz="2500" dirty="0">
                <a:cs typeface="B Yagut" panose="00000400000000000000" pitchFamily="2" charset="-78"/>
              </a:rPr>
              <a:t> </a:t>
            </a:r>
            <a:r>
              <a:rPr lang="fa-IR" sz="2500" dirty="0" smtClean="0">
                <a:cs typeface="B Yagut" panose="00000400000000000000" pitchFamily="2" charset="-78"/>
              </a:rPr>
              <a:t> به </a:t>
            </a:r>
            <a:r>
              <a:rPr lang="fa-IR" sz="2500" dirty="0">
                <a:cs typeface="B Yagut" panose="00000400000000000000" pitchFamily="2" charset="-78"/>
              </a:rPr>
              <a:t>شکل </a:t>
            </a:r>
            <a:r>
              <a:rPr lang="en-US" sz="2500" dirty="0" smtClean="0">
                <a:cs typeface="B Yagut" panose="00000400000000000000" pitchFamily="2" charset="-78"/>
              </a:rPr>
              <a:t>X2 </a:t>
            </a:r>
            <a:r>
              <a:rPr lang="fa-IR" sz="2500" dirty="0" smtClean="0">
                <a:cs typeface="B Yagut" panose="00000400000000000000" pitchFamily="2" charset="-78"/>
              </a:rPr>
              <a:t> برای </a:t>
            </a:r>
            <a:r>
              <a:rPr lang="fa-IR" sz="2500" dirty="0">
                <a:cs typeface="B Yagut" panose="00000400000000000000" pitchFamily="2" charset="-78"/>
              </a:rPr>
              <a:t>حالتی که بخواهیم عباراتی را در بالای خط زمینه ببریم</a:t>
            </a:r>
            <a:r>
              <a:rPr lang="fa-IR" sz="2500" dirty="0" smtClean="0">
                <a:cs typeface="B Yagut" panose="00000400000000000000" pitchFamily="2" charset="-78"/>
              </a:rPr>
              <a:t>.</a:t>
            </a:r>
          </a:p>
          <a:p>
            <a:pPr marL="0" indent="0" algn="justLow">
              <a:lnSpc>
                <a:spcPct val="150000"/>
              </a:lnSpc>
              <a:buNone/>
            </a:pPr>
            <a:r>
              <a:rPr lang="fa-IR" sz="2500" dirty="0" smtClean="0">
                <a:cs typeface="B Yagut" panose="00000400000000000000" pitchFamily="2" charset="-78"/>
              </a:rPr>
              <a:t>آیکون بعدی</a:t>
            </a:r>
            <a:r>
              <a:rPr lang="en-US" sz="2500" dirty="0" smtClean="0">
                <a:cs typeface="B Yagut" panose="00000400000000000000" pitchFamily="2" charset="-78"/>
              </a:rPr>
              <a:t>Text </a:t>
            </a:r>
            <a:r>
              <a:rPr lang="en-US" sz="2500" dirty="0">
                <a:cs typeface="B Yagut" panose="00000400000000000000" pitchFamily="2" charset="-78"/>
              </a:rPr>
              <a:t>Highlight Color </a:t>
            </a:r>
            <a:r>
              <a:rPr lang="fa-IR" sz="2500" dirty="0" smtClean="0">
                <a:cs typeface="B Yagut" panose="00000400000000000000" pitchFamily="2" charset="-78"/>
              </a:rPr>
              <a:t> نام </a:t>
            </a:r>
            <a:r>
              <a:rPr lang="fa-IR" sz="2500" dirty="0">
                <a:cs typeface="B Yagut" panose="00000400000000000000" pitchFamily="2" charset="-78"/>
              </a:rPr>
              <a:t>دارد که برای رنگ آمیزی پس زمینه حروف و کلمات کاربرد دارد </a:t>
            </a:r>
            <a:r>
              <a:rPr lang="fa-IR" sz="2500" dirty="0" smtClean="0">
                <a:cs typeface="B Yagut" panose="00000400000000000000" pitchFamily="2" charset="-78"/>
              </a:rPr>
              <a:t>.</a:t>
            </a:r>
          </a:p>
          <a:p>
            <a:pPr marL="0" indent="0" algn="justLow">
              <a:lnSpc>
                <a:spcPct val="150000"/>
              </a:lnSpc>
              <a:buNone/>
            </a:pPr>
            <a:endParaRPr lang="fa-IR" sz="2500" dirty="0" smtClean="0">
              <a:cs typeface="B Yagut" panose="00000400000000000000" pitchFamily="2" charset="-78"/>
            </a:endParaRPr>
          </a:p>
          <a:p>
            <a:pPr marL="0" indent="0" algn="justLow">
              <a:lnSpc>
                <a:spcPct val="150000"/>
              </a:lnSpc>
              <a:buNone/>
            </a:pPr>
            <a:r>
              <a:rPr lang="fa-IR" sz="2500" dirty="0" smtClean="0">
                <a:cs typeface="B Yagut" panose="00000400000000000000" pitchFamily="2" charset="-78"/>
              </a:rPr>
              <a:t> </a:t>
            </a:r>
            <a:r>
              <a:rPr lang="fa-IR" sz="2500" dirty="0">
                <a:cs typeface="B Yagut" panose="00000400000000000000" pitchFamily="2" charset="-78"/>
              </a:rPr>
              <a:t>در آخرین ابزار این بخش با </a:t>
            </a:r>
            <a:r>
              <a:rPr lang="fa-IR" sz="2500" dirty="0" smtClean="0">
                <a:cs typeface="B Yagut" panose="00000400000000000000" pitchFamily="2" charset="-78"/>
              </a:rPr>
              <a:t>گزینه</a:t>
            </a:r>
            <a:r>
              <a:rPr lang="en-US" sz="2500" dirty="0" smtClean="0">
                <a:cs typeface="B Yagut" panose="00000400000000000000" pitchFamily="2" charset="-78"/>
              </a:rPr>
              <a:t>Font </a:t>
            </a:r>
            <a:r>
              <a:rPr lang="en-US" sz="2500" dirty="0">
                <a:cs typeface="B Yagut" panose="00000400000000000000" pitchFamily="2" charset="-78"/>
              </a:rPr>
              <a:t>Icon </a:t>
            </a:r>
            <a:r>
              <a:rPr lang="fa-IR" sz="2500" dirty="0" smtClean="0">
                <a:cs typeface="B Yagut" panose="00000400000000000000" pitchFamily="2" charset="-78"/>
              </a:rPr>
              <a:t> آشنا </a:t>
            </a:r>
            <a:r>
              <a:rPr lang="fa-IR" sz="2500" dirty="0">
                <a:cs typeface="B Yagut" panose="00000400000000000000" pitchFamily="2" charset="-78"/>
              </a:rPr>
              <a:t>می شویم که برای تغییر رنگ قلم و فونت کارایی دارد که با انتخاب فلش کناری این گزینه می توان رنگ های مختلفی را از این قسمت انتخاب نمود.</a:t>
            </a:r>
          </a:p>
        </p:txBody>
      </p:sp>
      <p:pic>
        <p:nvPicPr>
          <p:cNvPr id="2" name="Picture 1"/>
          <p:cNvPicPr>
            <a:picLocks noChangeAspect="1"/>
          </p:cNvPicPr>
          <p:nvPr/>
        </p:nvPicPr>
        <p:blipFill>
          <a:blip r:embed="rId4"/>
          <a:stretch>
            <a:fillRect/>
          </a:stretch>
        </p:blipFill>
        <p:spPr>
          <a:xfrm>
            <a:off x="416860" y="2109030"/>
            <a:ext cx="1944913" cy="700168"/>
          </a:xfrm>
          <a:prstGeom prst="rect">
            <a:avLst/>
          </a:prstGeom>
        </p:spPr>
      </p:pic>
      <p:pic>
        <p:nvPicPr>
          <p:cNvPr id="7" name="Picture 6"/>
          <p:cNvPicPr>
            <a:picLocks noChangeAspect="1"/>
          </p:cNvPicPr>
          <p:nvPr/>
        </p:nvPicPr>
        <p:blipFill>
          <a:blip r:embed="rId5"/>
          <a:stretch>
            <a:fillRect/>
          </a:stretch>
        </p:blipFill>
        <p:spPr>
          <a:xfrm>
            <a:off x="714392" y="3304846"/>
            <a:ext cx="1804272" cy="707079"/>
          </a:xfrm>
          <a:prstGeom prst="rect">
            <a:avLst/>
          </a:prstGeom>
        </p:spPr>
      </p:pic>
      <p:pic>
        <p:nvPicPr>
          <p:cNvPr id="8" name="Picture 7"/>
          <p:cNvPicPr>
            <a:picLocks noChangeAspect="1"/>
          </p:cNvPicPr>
          <p:nvPr/>
        </p:nvPicPr>
        <p:blipFill>
          <a:blip r:embed="rId6"/>
          <a:stretch>
            <a:fillRect/>
          </a:stretch>
        </p:blipFill>
        <p:spPr>
          <a:xfrm>
            <a:off x="859971" y="4552635"/>
            <a:ext cx="1513114" cy="775471"/>
          </a:xfrm>
          <a:prstGeom prst="rect">
            <a:avLst/>
          </a:prstGeom>
        </p:spPr>
      </p:pic>
      <p:pic>
        <p:nvPicPr>
          <p:cNvPr id="9" name="Picture 8"/>
          <p:cNvPicPr>
            <a:picLocks noChangeAspect="1"/>
          </p:cNvPicPr>
          <p:nvPr/>
        </p:nvPicPr>
        <p:blipFill>
          <a:blip r:embed="rId7"/>
          <a:stretch>
            <a:fillRect/>
          </a:stretch>
        </p:blipFill>
        <p:spPr>
          <a:xfrm>
            <a:off x="421129" y="5964916"/>
            <a:ext cx="1609708" cy="69510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95" y="6307710"/>
            <a:ext cx="464029" cy="464029"/>
          </a:xfrm>
          <a:prstGeom prst="rect">
            <a:avLst/>
          </a:prstGeom>
        </p:spPr>
      </p:pic>
      <p:pic>
        <p:nvPicPr>
          <p:cNvPr id="6" name="Picture 5"/>
          <p:cNvPicPr>
            <a:picLocks noChangeAspect="1"/>
          </p:cNvPicPr>
          <p:nvPr/>
        </p:nvPicPr>
        <p:blipFill>
          <a:blip r:embed="rId9"/>
          <a:stretch>
            <a:fillRect/>
          </a:stretch>
        </p:blipFill>
        <p:spPr>
          <a:xfrm>
            <a:off x="3974165" y="172290"/>
            <a:ext cx="4497481" cy="1319094"/>
          </a:xfrm>
          <a:prstGeom prst="rect">
            <a:avLst/>
          </a:prstGeom>
        </p:spPr>
      </p:pic>
    </p:spTree>
    <p:extLst>
      <p:ext uri="{BB962C8B-B14F-4D97-AF65-F5344CB8AC3E}">
        <p14:creationId xmlns:p14="http://schemas.microsoft.com/office/powerpoint/2010/main" val="1491375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80999" y="1486855"/>
            <a:ext cx="11342488" cy="4420886"/>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smtClean="0">
                <a:cs typeface="B Yagut" panose="00000400000000000000" pitchFamily="2" charset="-78"/>
              </a:rPr>
              <a:t>تغییر </a:t>
            </a:r>
            <a:r>
              <a:rPr lang="fa-IR" sz="2500" dirty="0">
                <a:cs typeface="B Yagut" panose="00000400000000000000" pitchFamily="2" charset="-78"/>
              </a:rPr>
              <a:t>سمت متون : در زبان انگلیسی نوشتن متون از سمت چپ به راست انجام می شود ولی در زبان فارسی این کار از سمت راست به چپ انجام می شود، دو گزینه بعدی اینکار را برای ما انجام خواهند داد.</a:t>
            </a:r>
          </a:p>
          <a:p>
            <a:pPr marL="0" indent="0" algn="justLow">
              <a:lnSpc>
                <a:spcPct val="150000"/>
              </a:lnSpc>
              <a:buNone/>
            </a:pPr>
            <a:r>
              <a:rPr lang="fa-IR" sz="2500" dirty="0" smtClean="0">
                <a:cs typeface="B Yagut" panose="00000400000000000000" pitchFamily="2" charset="-78"/>
              </a:rPr>
              <a:t>گزینه</a:t>
            </a:r>
            <a:r>
              <a:rPr lang="en-US" sz="2500" dirty="0" smtClean="0">
                <a:cs typeface="B Yagut" panose="00000400000000000000" pitchFamily="2" charset="-78"/>
              </a:rPr>
              <a:t>Sort </a:t>
            </a:r>
            <a:r>
              <a:rPr lang="fa-IR" sz="2500" dirty="0" smtClean="0">
                <a:cs typeface="B Yagut" panose="00000400000000000000" pitchFamily="2" charset="-78"/>
              </a:rPr>
              <a:t> برای </a:t>
            </a:r>
            <a:r>
              <a:rPr lang="fa-IR" sz="2500" dirty="0">
                <a:cs typeface="B Yagut" panose="00000400000000000000" pitchFamily="2" charset="-78"/>
              </a:rPr>
              <a:t>تنظیم ترتیب حروف و پاراگراف ها کاربرد دارد</a:t>
            </a:r>
            <a:r>
              <a:rPr lang="fa-IR" sz="2500" dirty="0" smtClean="0">
                <a:cs typeface="B Yagut" panose="00000400000000000000" pitchFamily="2" charset="-78"/>
              </a:rPr>
              <a:t>.</a:t>
            </a:r>
          </a:p>
          <a:p>
            <a:pPr marL="0" indent="0" algn="justLow">
              <a:lnSpc>
                <a:spcPct val="150000"/>
              </a:lnSpc>
              <a:buNone/>
            </a:pPr>
            <a:endParaRPr lang="fa-IR" sz="2500" dirty="0">
              <a:cs typeface="B Yagut" panose="00000400000000000000" pitchFamily="2" charset="-78"/>
            </a:endParaRPr>
          </a:p>
          <a:p>
            <a:pPr marL="0" indent="0" algn="justLow">
              <a:lnSpc>
                <a:spcPct val="150000"/>
              </a:lnSpc>
              <a:buNone/>
            </a:pPr>
            <a:r>
              <a:rPr lang="fa-IR" sz="2500" dirty="0" smtClean="0">
                <a:cs typeface="B Yagut" panose="00000400000000000000" pitchFamily="2" charset="-78"/>
              </a:rPr>
              <a:t>از </a:t>
            </a:r>
            <a:r>
              <a:rPr lang="fa-IR" sz="2500" dirty="0">
                <a:cs typeface="B Yagut" panose="00000400000000000000" pitchFamily="2" charset="-78"/>
              </a:rPr>
              <a:t>آیکون کم </a:t>
            </a:r>
            <a:r>
              <a:rPr lang="fa-IR" sz="2500" dirty="0" smtClean="0">
                <a:cs typeface="B Yagut" panose="00000400000000000000" pitchFamily="2" charset="-78"/>
              </a:rPr>
              <a:t>کاربرد</a:t>
            </a:r>
            <a:r>
              <a:rPr lang="en-US" sz="2500" dirty="0" smtClean="0">
                <a:cs typeface="B Yagut" panose="00000400000000000000" pitchFamily="2" charset="-78"/>
              </a:rPr>
              <a:t>Show/Hide  </a:t>
            </a:r>
            <a:r>
              <a:rPr lang="fa-IR" sz="2500" dirty="0" smtClean="0">
                <a:cs typeface="B Yagut" panose="00000400000000000000" pitchFamily="2" charset="-78"/>
              </a:rPr>
              <a:t> برای </a:t>
            </a:r>
            <a:r>
              <a:rPr lang="fa-IR" sz="2500" dirty="0">
                <a:cs typeface="B Yagut" panose="00000400000000000000" pitchFamily="2" charset="-78"/>
              </a:rPr>
              <a:t>مخفی و آشکار کردن سمبول های درون یک پاراگراف استفاده می شود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4" name="Picture 3"/>
          <p:cNvPicPr>
            <a:picLocks noChangeAspect="1"/>
          </p:cNvPicPr>
          <p:nvPr/>
        </p:nvPicPr>
        <p:blipFill rotWithShape="1">
          <a:blip r:embed="rId4"/>
          <a:srcRect l="73995" t="17077" b="10704"/>
          <a:stretch/>
        </p:blipFill>
        <p:spPr>
          <a:xfrm>
            <a:off x="5351930" y="4926107"/>
            <a:ext cx="1072464" cy="9144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057" y="5907741"/>
            <a:ext cx="609600" cy="609600"/>
          </a:xfrm>
          <a:prstGeom prst="rect">
            <a:avLst/>
          </a:prstGeom>
        </p:spPr>
      </p:pic>
      <p:pic>
        <p:nvPicPr>
          <p:cNvPr id="7" name="Picture 6"/>
          <p:cNvPicPr>
            <a:picLocks noChangeAspect="1"/>
          </p:cNvPicPr>
          <p:nvPr/>
        </p:nvPicPr>
        <p:blipFill rotWithShape="1">
          <a:blip r:embed="rId4"/>
          <a:srcRect r="52050"/>
          <a:stretch/>
        </p:blipFill>
        <p:spPr>
          <a:xfrm>
            <a:off x="1309458" y="2673118"/>
            <a:ext cx="1306071" cy="836268"/>
          </a:xfrm>
          <a:prstGeom prst="rect">
            <a:avLst/>
          </a:prstGeom>
        </p:spPr>
      </p:pic>
      <p:pic>
        <p:nvPicPr>
          <p:cNvPr id="9" name="Picture 8"/>
          <p:cNvPicPr>
            <a:picLocks noChangeAspect="1"/>
          </p:cNvPicPr>
          <p:nvPr/>
        </p:nvPicPr>
        <p:blipFill rotWithShape="1">
          <a:blip r:embed="rId4"/>
          <a:srcRect l="47949" r="25886"/>
          <a:stretch/>
        </p:blipFill>
        <p:spPr>
          <a:xfrm>
            <a:off x="3536576" y="2673118"/>
            <a:ext cx="941293" cy="1104504"/>
          </a:xfrm>
          <a:prstGeom prst="rect">
            <a:avLst/>
          </a:prstGeom>
        </p:spPr>
      </p:pic>
      <p:pic>
        <p:nvPicPr>
          <p:cNvPr id="6" name="Picture 5"/>
          <p:cNvPicPr>
            <a:picLocks noChangeAspect="1"/>
          </p:cNvPicPr>
          <p:nvPr/>
        </p:nvPicPr>
        <p:blipFill>
          <a:blip r:embed="rId6"/>
          <a:stretch>
            <a:fillRect/>
          </a:stretch>
        </p:blipFill>
        <p:spPr>
          <a:xfrm>
            <a:off x="1984322" y="85522"/>
            <a:ext cx="8335842" cy="1439112"/>
          </a:xfrm>
          <a:prstGeom prst="rect">
            <a:avLst/>
          </a:prstGeom>
        </p:spPr>
      </p:pic>
    </p:spTree>
    <p:extLst>
      <p:ext uri="{BB962C8B-B14F-4D97-AF65-F5344CB8AC3E}">
        <p14:creationId xmlns:p14="http://schemas.microsoft.com/office/powerpoint/2010/main" val="466874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34359" y="1396573"/>
            <a:ext cx="11176000" cy="412205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smtClean="0">
                <a:cs typeface="B Yagut" panose="00000400000000000000" pitchFamily="2" charset="-78"/>
              </a:rPr>
              <a:t>چهار </a:t>
            </a:r>
            <a:r>
              <a:rPr lang="fa-IR" sz="2500" dirty="0">
                <a:cs typeface="B Yagut" panose="00000400000000000000" pitchFamily="2" charset="-78"/>
              </a:rPr>
              <a:t>گزینه بعدی شامل ابزارهای ترازبندی می باشد که با کلیدهای ترکیبی معادل آنها عبارتند از :</a:t>
            </a:r>
          </a:p>
          <a:p>
            <a:pPr marL="0" indent="0" algn="justLow">
              <a:lnSpc>
                <a:spcPct val="150000"/>
              </a:lnSpc>
              <a:buNone/>
            </a:pPr>
            <a:r>
              <a:rPr lang="fa-IR" sz="2500" b="1" dirty="0" smtClean="0">
                <a:solidFill>
                  <a:srgbClr val="FF0000"/>
                </a:solidFill>
                <a:cs typeface="B Yagut" panose="00000400000000000000" pitchFamily="2" charset="-78"/>
              </a:rPr>
              <a:t>1-</a:t>
            </a:r>
            <a:r>
              <a:rPr lang="fa-IR" sz="2500" dirty="0" smtClean="0">
                <a:cs typeface="B Yagut" panose="00000400000000000000" pitchFamily="2" charset="-78"/>
              </a:rPr>
              <a:t>  </a:t>
            </a:r>
            <a:r>
              <a:rPr lang="fa-IR" sz="2500" dirty="0">
                <a:cs typeface="B Yagut" panose="00000400000000000000" pitchFamily="2" charset="-78"/>
              </a:rPr>
              <a:t>گزینه : </a:t>
            </a:r>
            <a:r>
              <a:rPr lang="en-US" sz="2500" dirty="0">
                <a:cs typeface="B Yagut" panose="00000400000000000000" pitchFamily="2" charset="-78"/>
              </a:rPr>
              <a:t>Align Text Left </a:t>
            </a:r>
            <a:r>
              <a:rPr lang="fa-IR" sz="2500" dirty="0" smtClean="0">
                <a:cs typeface="B Yagut" panose="00000400000000000000" pitchFamily="2" charset="-78"/>
              </a:rPr>
              <a:t> موجب </a:t>
            </a:r>
            <a:r>
              <a:rPr lang="fa-IR" sz="2500" dirty="0">
                <a:cs typeface="B Yagut" panose="00000400000000000000" pitchFamily="2" charset="-78"/>
              </a:rPr>
              <a:t>چپ چین شدن خطوط می گردد (</a:t>
            </a:r>
            <a:r>
              <a:rPr lang="en-US" sz="2500" dirty="0">
                <a:cs typeface="B Yagut" panose="00000400000000000000" pitchFamily="2" charset="-78"/>
              </a:rPr>
              <a:t>Ctrl+ </a:t>
            </a:r>
            <a:r>
              <a:rPr lang="en-US" sz="2500" dirty="0" smtClean="0">
                <a:cs typeface="B Yagut" panose="00000400000000000000" pitchFamily="2" charset="-78"/>
              </a:rPr>
              <a:t>L</a:t>
            </a:r>
            <a:r>
              <a:rPr lang="fa-IR" sz="2500" dirty="0" smtClean="0">
                <a:cs typeface="B Yagut" panose="00000400000000000000" pitchFamily="2" charset="-78"/>
              </a:rPr>
              <a:t> )</a:t>
            </a:r>
            <a:endParaRPr lang="en-US" sz="2500" dirty="0">
              <a:cs typeface="B Yagut" panose="00000400000000000000" pitchFamily="2" charset="-78"/>
            </a:endParaRPr>
          </a:p>
          <a:p>
            <a:pPr marL="0" indent="0" algn="justLow">
              <a:lnSpc>
                <a:spcPct val="150000"/>
              </a:lnSpc>
              <a:buNone/>
            </a:pPr>
            <a:r>
              <a:rPr lang="fa-IR" sz="2500" b="1" dirty="0" smtClean="0">
                <a:solidFill>
                  <a:srgbClr val="FF0000"/>
                </a:solidFill>
                <a:cs typeface="B Yagut" panose="00000400000000000000" pitchFamily="2" charset="-78"/>
              </a:rPr>
              <a:t>2-</a:t>
            </a:r>
            <a:r>
              <a:rPr lang="fa-IR" sz="2500" dirty="0" smtClean="0">
                <a:solidFill>
                  <a:srgbClr val="FF0000"/>
                </a:solidFill>
                <a:cs typeface="B Yagut" panose="00000400000000000000" pitchFamily="2" charset="-78"/>
              </a:rPr>
              <a:t> </a:t>
            </a:r>
            <a:r>
              <a:rPr lang="en-US" sz="2500" dirty="0" smtClean="0">
                <a:cs typeface="B Yagut" panose="00000400000000000000" pitchFamily="2" charset="-78"/>
              </a:rPr>
              <a:t>  </a:t>
            </a:r>
            <a:r>
              <a:rPr lang="fa-IR" sz="2500" dirty="0">
                <a:cs typeface="B Yagut" panose="00000400000000000000" pitchFamily="2" charset="-78"/>
              </a:rPr>
              <a:t>گزینه : </a:t>
            </a:r>
            <a:r>
              <a:rPr lang="en-US" sz="2500" dirty="0">
                <a:cs typeface="B Yagut" panose="00000400000000000000" pitchFamily="2" charset="-78"/>
              </a:rPr>
              <a:t>Center </a:t>
            </a:r>
            <a:r>
              <a:rPr lang="fa-IR" sz="2500" dirty="0" smtClean="0">
                <a:cs typeface="B Yagut" panose="00000400000000000000" pitchFamily="2" charset="-78"/>
              </a:rPr>
              <a:t> موجب </a:t>
            </a:r>
            <a:r>
              <a:rPr lang="fa-IR" sz="2500" dirty="0">
                <a:cs typeface="B Yagut" panose="00000400000000000000" pitchFamily="2" charset="-78"/>
              </a:rPr>
              <a:t>وسط چین شدن خطوط می گردد</a:t>
            </a:r>
            <a:r>
              <a:rPr lang="fa-IR" sz="2500" dirty="0" smtClean="0">
                <a:cs typeface="B Yagut" panose="00000400000000000000" pitchFamily="2" charset="-78"/>
              </a:rPr>
              <a:t>.</a:t>
            </a:r>
            <a:r>
              <a:rPr lang="fa-IR" sz="2500" dirty="0">
                <a:cs typeface="B Yagut" panose="00000400000000000000" pitchFamily="2" charset="-78"/>
              </a:rPr>
              <a:t> (</a:t>
            </a:r>
            <a:r>
              <a:rPr lang="en-US" sz="2500" dirty="0" err="1">
                <a:cs typeface="B Yagut" panose="00000400000000000000" pitchFamily="2" charset="-78"/>
              </a:rPr>
              <a:t>Ctrl+E</a:t>
            </a:r>
            <a:r>
              <a:rPr lang="en-US" sz="2500" dirty="0">
                <a:cs typeface="B Yagut" panose="00000400000000000000" pitchFamily="2" charset="-78"/>
              </a:rPr>
              <a:t> </a:t>
            </a:r>
            <a:r>
              <a:rPr lang="fa-IR" sz="2500" dirty="0" smtClean="0">
                <a:cs typeface="B Yagut" panose="00000400000000000000" pitchFamily="2" charset="-78"/>
              </a:rPr>
              <a:t> )</a:t>
            </a:r>
            <a:endParaRPr lang="en-US" sz="2500" dirty="0">
              <a:cs typeface="B Yagut" panose="00000400000000000000" pitchFamily="2" charset="-78"/>
            </a:endParaRPr>
          </a:p>
          <a:p>
            <a:pPr marL="0" indent="0" algn="justLow">
              <a:lnSpc>
                <a:spcPct val="150000"/>
              </a:lnSpc>
              <a:buNone/>
            </a:pPr>
            <a:r>
              <a:rPr lang="fa-IR" sz="2500" b="1" dirty="0" smtClean="0">
                <a:solidFill>
                  <a:srgbClr val="FF0000"/>
                </a:solidFill>
                <a:cs typeface="B Yagut" panose="00000400000000000000" pitchFamily="2" charset="-78"/>
              </a:rPr>
              <a:t>3-</a:t>
            </a:r>
            <a:r>
              <a:rPr lang="fa-IR" sz="2500" dirty="0" smtClean="0">
                <a:cs typeface="B Yagut" panose="00000400000000000000" pitchFamily="2" charset="-78"/>
              </a:rPr>
              <a:t>  گزینه </a:t>
            </a:r>
            <a:r>
              <a:rPr lang="en-US" sz="2500" dirty="0">
                <a:cs typeface="B Yagut" panose="00000400000000000000" pitchFamily="2" charset="-78"/>
              </a:rPr>
              <a:t>Align Text Right : </a:t>
            </a:r>
            <a:r>
              <a:rPr lang="fa-IR" sz="2500" dirty="0" smtClean="0">
                <a:cs typeface="B Yagut" panose="00000400000000000000" pitchFamily="2" charset="-78"/>
              </a:rPr>
              <a:t> موجب </a:t>
            </a:r>
            <a:r>
              <a:rPr lang="fa-IR" sz="2500" dirty="0">
                <a:cs typeface="B Yagut" panose="00000400000000000000" pitchFamily="2" charset="-78"/>
              </a:rPr>
              <a:t>راست چین خطوط می گردد. (</a:t>
            </a:r>
            <a:r>
              <a:rPr lang="en-US" sz="2500" dirty="0" err="1">
                <a:cs typeface="B Yagut" panose="00000400000000000000" pitchFamily="2" charset="-78"/>
              </a:rPr>
              <a:t>Ctrl+R</a:t>
            </a:r>
            <a:r>
              <a:rPr lang="en-US" sz="2500" dirty="0">
                <a:cs typeface="B Yagut" panose="00000400000000000000" pitchFamily="2" charset="-78"/>
              </a:rPr>
              <a:t> </a:t>
            </a:r>
            <a:r>
              <a:rPr lang="fa-IR" sz="2500" dirty="0" smtClean="0">
                <a:cs typeface="B Yagut" panose="00000400000000000000" pitchFamily="2" charset="-78"/>
              </a:rPr>
              <a:t> )</a:t>
            </a:r>
            <a:endParaRPr lang="en-US" sz="2500" dirty="0">
              <a:cs typeface="B Yagut" panose="00000400000000000000" pitchFamily="2" charset="-78"/>
            </a:endParaRPr>
          </a:p>
          <a:p>
            <a:pPr marL="0" indent="0" algn="justLow">
              <a:lnSpc>
                <a:spcPct val="150000"/>
              </a:lnSpc>
              <a:buNone/>
            </a:pPr>
            <a:r>
              <a:rPr lang="fa-IR" sz="2500" b="1" dirty="0" smtClean="0">
                <a:solidFill>
                  <a:srgbClr val="FF0000"/>
                </a:solidFill>
                <a:cs typeface="B Yagut" panose="00000400000000000000" pitchFamily="2" charset="-78"/>
              </a:rPr>
              <a:t>4-</a:t>
            </a:r>
            <a:r>
              <a:rPr lang="fa-IR" sz="2500" dirty="0" smtClean="0">
                <a:solidFill>
                  <a:srgbClr val="FF0000"/>
                </a:solidFill>
                <a:cs typeface="B Yagut" panose="00000400000000000000" pitchFamily="2" charset="-78"/>
              </a:rPr>
              <a:t> </a:t>
            </a:r>
            <a:r>
              <a:rPr lang="en-US" sz="2500" dirty="0" smtClean="0">
                <a:cs typeface="B Yagut" panose="00000400000000000000" pitchFamily="2" charset="-78"/>
              </a:rPr>
              <a:t>  </a:t>
            </a:r>
            <a:r>
              <a:rPr lang="fa-IR" sz="2500" dirty="0">
                <a:cs typeface="B Yagut" panose="00000400000000000000" pitchFamily="2" charset="-78"/>
              </a:rPr>
              <a:t>گزینه: </a:t>
            </a:r>
            <a:r>
              <a:rPr lang="en-US" sz="2500" dirty="0">
                <a:cs typeface="B Yagut" panose="00000400000000000000" pitchFamily="2" charset="-78"/>
              </a:rPr>
              <a:t>justify </a:t>
            </a:r>
            <a:r>
              <a:rPr lang="fa-IR" sz="2500" dirty="0" smtClean="0">
                <a:cs typeface="B Yagut" panose="00000400000000000000" pitchFamily="2" charset="-78"/>
              </a:rPr>
              <a:t> که </a:t>
            </a:r>
            <a:r>
              <a:rPr lang="fa-IR" sz="2500" dirty="0">
                <a:cs typeface="B Yagut" panose="00000400000000000000" pitchFamily="2" charset="-78"/>
              </a:rPr>
              <a:t>برای ترازبندی در دو طرف خطوط به کار می روند. (</a:t>
            </a:r>
            <a:r>
              <a:rPr lang="en-US" sz="2500" dirty="0">
                <a:cs typeface="B Yagut" panose="00000400000000000000" pitchFamily="2" charset="-78"/>
              </a:rPr>
              <a:t>Ctrl+ J </a:t>
            </a:r>
            <a:r>
              <a:rPr lang="fa-IR" sz="2500" dirty="0" smtClean="0">
                <a:cs typeface="B Yagut" panose="00000400000000000000" pitchFamily="2" charset="-78"/>
              </a:rPr>
              <a:t> )</a:t>
            </a:r>
            <a:endParaRPr lang="fa-IR" sz="25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9917" y="5732929"/>
            <a:ext cx="609600" cy="609600"/>
          </a:xfrm>
          <a:prstGeom prst="rect">
            <a:avLst/>
          </a:prstGeom>
        </p:spPr>
      </p:pic>
      <p:pic>
        <p:nvPicPr>
          <p:cNvPr id="4" name="Picture 3"/>
          <p:cNvPicPr>
            <a:picLocks noChangeAspect="1"/>
          </p:cNvPicPr>
          <p:nvPr/>
        </p:nvPicPr>
        <p:blipFill>
          <a:blip r:embed="rId5"/>
          <a:stretch>
            <a:fillRect/>
          </a:stretch>
        </p:blipFill>
        <p:spPr>
          <a:xfrm>
            <a:off x="3866870" y="5076210"/>
            <a:ext cx="4335837" cy="1313438"/>
          </a:xfrm>
          <a:prstGeom prst="rect">
            <a:avLst/>
          </a:prstGeom>
        </p:spPr>
      </p:pic>
      <p:pic>
        <p:nvPicPr>
          <p:cNvPr id="5" name="Picture 4"/>
          <p:cNvPicPr>
            <a:picLocks noChangeAspect="1"/>
          </p:cNvPicPr>
          <p:nvPr/>
        </p:nvPicPr>
        <p:blipFill>
          <a:blip r:embed="rId6"/>
          <a:stretch>
            <a:fillRect/>
          </a:stretch>
        </p:blipFill>
        <p:spPr>
          <a:xfrm>
            <a:off x="2430416" y="152045"/>
            <a:ext cx="7208744" cy="1244528"/>
          </a:xfrm>
          <a:prstGeom prst="rect">
            <a:avLst/>
          </a:prstGeom>
        </p:spPr>
      </p:pic>
    </p:spTree>
    <p:extLst>
      <p:ext uri="{BB962C8B-B14F-4D97-AF65-F5344CB8AC3E}">
        <p14:creationId xmlns:p14="http://schemas.microsoft.com/office/powerpoint/2010/main" val="3548453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013044" y="1803630"/>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روش تغییر فاصله بین خطها در </a:t>
            </a:r>
            <a:r>
              <a:rPr lang="en-US" sz="4400" dirty="0" smtClean="0">
                <a:cs typeface="B Yagut" panose="00000400000000000000" pitchFamily="2" charset="-78"/>
              </a:rPr>
              <a:t>Word</a:t>
            </a:r>
            <a:endParaRPr lang="fa-IR" sz="4400" dirty="0">
              <a:cs typeface="B Yagut" panose="00000400000000000000" pitchFamily="2" charset="-78"/>
            </a:endParaRPr>
          </a:p>
        </p:txBody>
      </p:sp>
      <p:sp>
        <p:nvSpPr>
          <p:cNvPr id="3" name="Content Placeholder 2"/>
          <p:cNvSpPr>
            <a:spLocks noGrp="1"/>
          </p:cNvSpPr>
          <p:nvPr>
            <p:ph idx="1"/>
          </p:nvPr>
        </p:nvSpPr>
        <p:spPr>
          <a:xfrm>
            <a:off x="4059150" y="2661615"/>
            <a:ext cx="7629098" cy="1037230"/>
          </a:xfrm>
        </p:spPr>
        <p:txBody>
          <a:bodyPr>
            <a:normAutofit/>
          </a:bodyPr>
          <a:lstStyle/>
          <a:p>
            <a:pPr marL="0" indent="0" algn="justLow">
              <a:lnSpc>
                <a:spcPct val="100000"/>
              </a:lnSpc>
              <a:buNone/>
            </a:pPr>
            <a:r>
              <a:rPr lang="fa-IR" sz="2500" dirty="0">
                <a:cs typeface="B Yagut" panose="00000400000000000000" pitchFamily="2" charset="-78"/>
              </a:rPr>
              <a:t>در تب </a:t>
            </a:r>
            <a:r>
              <a:rPr lang="en-US" sz="2500" dirty="0">
                <a:cs typeface="B Yagut" panose="00000400000000000000" pitchFamily="2" charset="-78"/>
              </a:rPr>
              <a:t>Home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دستور</a:t>
            </a:r>
            <a:r>
              <a:rPr lang="en-US" sz="2500" dirty="0" smtClean="0">
                <a:cs typeface="B Yagut" panose="00000400000000000000" pitchFamily="2" charset="-78"/>
              </a:rPr>
              <a:t>Line </a:t>
            </a:r>
            <a:r>
              <a:rPr lang="en-US" sz="2500" dirty="0">
                <a:cs typeface="B Yagut" panose="00000400000000000000" pitchFamily="2" charset="-78"/>
              </a:rPr>
              <a:t>and Paragraph Spacing </a:t>
            </a:r>
            <a:r>
              <a:rPr lang="fa-IR" sz="2500" dirty="0" smtClean="0">
                <a:cs typeface="B Yagut" panose="00000400000000000000" pitchFamily="2" charset="-78"/>
              </a:rPr>
              <a:t> کلیک </a:t>
            </a:r>
            <a:r>
              <a:rPr lang="fa-IR" sz="2500" dirty="0">
                <a:cs typeface="B Yagut" panose="00000400000000000000" pitchFamily="2" charset="-78"/>
              </a:rPr>
              <a:t>کنید. سپس از کادر باز شده فاصله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نظر را انتخاب کنید.</a:t>
            </a:r>
          </a:p>
        </p:txBody>
      </p:sp>
      <p:sp>
        <p:nvSpPr>
          <p:cNvPr id="10" name="Content Placeholder 2"/>
          <p:cNvSpPr txBox="1">
            <a:spLocks/>
          </p:cNvSpPr>
          <p:nvPr/>
        </p:nvSpPr>
        <p:spPr>
          <a:xfrm>
            <a:off x="4230804" y="3720764"/>
            <a:ext cx="7472150" cy="82863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تنظیم فاصله بین پاراگرافها در </a:t>
            </a:r>
            <a:r>
              <a:rPr lang="en-US" sz="4400" dirty="0" smtClean="0">
                <a:cs typeface="B Yagut" panose="00000400000000000000" pitchFamily="2" charset="-78"/>
              </a:rPr>
              <a:t>Word</a:t>
            </a:r>
            <a:endParaRPr lang="fa-IR" sz="4400" dirty="0">
              <a:cs typeface="B Yagut" panose="00000400000000000000" pitchFamily="2" charset="-78"/>
            </a:endParaRPr>
          </a:p>
        </p:txBody>
      </p:sp>
      <p:sp>
        <p:nvSpPr>
          <p:cNvPr id="11" name="Content Placeholder 2"/>
          <p:cNvSpPr txBox="1">
            <a:spLocks/>
          </p:cNvSpPr>
          <p:nvPr/>
        </p:nvSpPr>
        <p:spPr>
          <a:xfrm>
            <a:off x="4169391" y="4556830"/>
            <a:ext cx="7533563" cy="201987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در </a:t>
            </a:r>
            <a:r>
              <a:rPr lang="fa-IR" sz="2500" dirty="0" smtClean="0">
                <a:cs typeface="B Yagut" panose="00000400000000000000" pitchFamily="2" charset="-78"/>
              </a:rPr>
              <a:t>تب</a:t>
            </a:r>
            <a:r>
              <a:rPr lang="en-US" sz="2500" dirty="0" smtClean="0">
                <a:cs typeface="B Yagut" panose="00000400000000000000" pitchFamily="2" charset="-78"/>
              </a:rPr>
              <a:t> Home </a:t>
            </a:r>
            <a:r>
              <a:rPr lang="fa-IR" sz="2500" dirty="0">
                <a:cs typeface="B Yagut" panose="00000400000000000000" pitchFamily="2" charset="-78"/>
              </a:rPr>
              <a:t>بر روی </a:t>
            </a:r>
            <a:r>
              <a:rPr lang="fa-IR" sz="2500" dirty="0" smtClean="0">
                <a:cs typeface="B Yagut" panose="00000400000000000000" pitchFamily="2" charset="-78"/>
              </a:rPr>
              <a:t>دستور</a:t>
            </a:r>
            <a:r>
              <a:rPr lang="en-US" sz="2500" dirty="0" smtClean="0">
                <a:cs typeface="B Yagut" panose="00000400000000000000" pitchFamily="2" charset="-78"/>
              </a:rPr>
              <a:t>Line </a:t>
            </a:r>
            <a:r>
              <a:rPr lang="en-US" sz="2500" dirty="0">
                <a:cs typeface="B Yagut" panose="00000400000000000000" pitchFamily="2" charset="-78"/>
              </a:rPr>
              <a:t>and Paragraph Spacing </a:t>
            </a:r>
            <a:r>
              <a:rPr lang="fa-IR" sz="2500" dirty="0" smtClean="0">
                <a:cs typeface="B Yagut" panose="00000400000000000000" pitchFamily="2" charset="-78"/>
              </a:rPr>
              <a:t> کلیک </a:t>
            </a:r>
            <a:r>
              <a:rPr lang="fa-IR" sz="2500" dirty="0">
                <a:cs typeface="B Yagut" panose="00000400000000000000" pitchFamily="2" charset="-78"/>
              </a:rPr>
              <a:t>کنید. از کادر باز شده گزینه </a:t>
            </a:r>
            <a:r>
              <a:rPr lang="fa-IR" sz="2500" dirty="0" smtClean="0">
                <a:cs typeface="B Yagut" panose="00000400000000000000" pitchFamily="2" charset="-78"/>
              </a:rPr>
              <a:t>های</a:t>
            </a:r>
            <a:r>
              <a:rPr lang="en-US" sz="2500" dirty="0" smtClean="0">
                <a:cs typeface="B Yagut" panose="00000400000000000000" pitchFamily="2" charset="-78"/>
              </a:rPr>
              <a:t>Add </a:t>
            </a:r>
            <a:r>
              <a:rPr lang="en-US" sz="2500" dirty="0">
                <a:cs typeface="B Yagut" panose="00000400000000000000" pitchFamily="2" charset="-78"/>
              </a:rPr>
              <a:t>Space Before </a:t>
            </a:r>
            <a:r>
              <a:rPr lang="en-US" sz="2500" dirty="0" smtClean="0">
                <a:cs typeface="B Yagut" panose="00000400000000000000" pitchFamily="2" charset="-78"/>
              </a:rPr>
              <a:t> Paragraph </a:t>
            </a:r>
            <a:r>
              <a:rPr lang="fa-IR" sz="2500" dirty="0" smtClean="0">
                <a:cs typeface="B Yagut" panose="00000400000000000000" pitchFamily="2" charset="-78"/>
              </a:rPr>
              <a:t> و </a:t>
            </a:r>
            <a:r>
              <a:rPr lang="fa-IR" sz="2500" dirty="0">
                <a:cs typeface="B Yagut" panose="00000400000000000000" pitchFamily="2" charset="-78"/>
              </a:rPr>
              <a:t>یا </a:t>
            </a:r>
            <a:r>
              <a:rPr lang="en-US" sz="2500" dirty="0">
                <a:cs typeface="B Yagut" panose="00000400000000000000" pitchFamily="2" charset="-78"/>
              </a:rPr>
              <a:t>Remove Space After Paragraph </a:t>
            </a:r>
            <a:r>
              <a:rPr lang="fa-IR" sz="2500" dirty="0" smtClean="0">
                <a:cs typeface="B Yagut" panose="00000400000000000000" pitchFamily="2" charset="-78"/>
              </a:rPr>
              <a:t> را </a:t>
            </a:r>
            <a:r>
              <a:rPr lang="fa-IR" sz="2500" dirty="0">
                <a:cs typeface="B Yagut" panose="00000400000000000000" pitchFamily="2" charset="-78"/>
              </a:rPr>
              <a:t>انتخاب کنید. در این مثال ما </a:t>
            </a:r>
            <a:r>
              <a:rPr lang="fa-IR" sz="2500" dirty="0" smtClean="0">
                <a:cs typeface="B Yagut" panose="00000400000000000000" pitchFamily="2" charset="-78"/>
              </a:rPr>
              <a:t>گزینه</a:t>
            </a:r>
            <a:r>
              <a:rPr lang="en-US" sz="2500" dirty="0" smtClean="0">
                <a:cs typeface="B Yagut" panose="00000400000000000000" pitchFamily="2" charset="-78"/>
              </a:rPr>
              <a:t> Add </a:t>
            </a:r>
            <a:r>
              <a:rPr lang="en-US" sz="2500" dirty="0">
                <a:cs typeface="B Yagut" panose="00000400000000000000" pitchFamily="2" charset="-78"/>
              </a:rPr>
              <a:t>Space Before Paragraph </a:t>
            </a:r>
            <a:r>
              <a:rPr lang="fa-IR" sz="2500" dirty="0">
                <a:cs typeface="B Yagut" panose="00000400000000000000" pitchFamily="2" charset="-78"/>
              </a:rPr>
              <a:t>را انتخاب می کنیم.</a:t>
            </a:r>
          </a:p>
        </p:txBody>
      </p:sp>
      <p:pic>
        <p:nvPicPr>
          <p:cNvPr id="6" name="Picture 5"/>
          <p:cNvPicPr>
            <a:picLocks noChangeAspect="1"/>
          </p:cNvPicPr>
          <p:nvPr/>
        </p:nvPicPr>
        <p:blipFill>
          <a:blip r:embed="rId4"/>
          <a:stretch>
            <a:fillRect/>
          </a:stretch>
        </p:blipFill>
        <p:spPr>
          <a:xfrm>
            <a:off x="958053" y="3285149"/>
            <a:ext cx="3101097" cy="3433678"/>
          </a:xfrm>
          <a:prstGeom prst="rect">
            <a:avLst/>
          </a:prstGeom>
        </p:spPr>
      </p:pic>
      <p:pic>
        <p:nvPicPr>
          <p:cNvPr id="5" name="Picture 4"/>
          <p:cNvPicPr>
            <a:picLocks noChangeAspect="1"/>
          </p:cNvPicPr>
          <p:nvPr/>
        </p:nvPicPr>
        <p:blipFill>
          <a:blip r:embed="rId5"/>
          <a:stretch>
            <a:fillRect/>
          </a:stretch>
        </p:blipFill>
        <p:spPr>
          <a:xfrm>
            <a:off x="4059150" y="338743"/>
            <a:ext cx="7643804" cy="1362404"/>
          </a:xfrm>
          <a:prstGeom prst="rect">
            <a:avLst/>
          </a:prstGeom>
        </p:spPr>
      </p:pic>
      <p:pic>
        <p:nvPicPr>
          <p:cNvPr id="7" name="Picture 6"/>
          <p:cNvPicPr>
            <a:picLocks noChangeAspect="1"/>
          </p:cNvPicPr>
          <p:nvPr/>
        </p:nvPicPr>
        <p:blipFill rotWithShape="1">
          <a:blip r:embed="rId6"/>
          <a:srcRect l="38033" t="11268" r="44557" b="61213"/>
          <a:stretch/>
        </p:blipFill>
        <p:spPr>
          <a:xfrm>
            <a:off x="430306" y="285556"/>
            <a:ext cx="2998694" cy="2664813"/>
          </a:xfrm>
          <a:prstGeom prst="rect">
            <a:avLst/>
          </a:prstGeom>
        </p:spPr>
      </p:pic>
      <p:sp>
        <p:nvSpPr>
          <p:cNvPr id="8" name="Rounded Rectangle 7"/>
          <p:cNvSpPr/>
          <p:nvPr/>
        </p:nvSpPr>
        <p:spPr>
          <a:xfrm>
            <a:off x="551329" y="927847"/>
            <a:ext cx="2783542" cy="1949824"/>
          </a:xfrm>
          <a:prstGeom prst="roundRect">
            <a:avLst>
              <a:gd name="adj" fmla="val 1183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61647" y="6095780"/>
            <a:ext cx="609600" cy="609600"/>
          </a:xfrm>
          <a:prstGeom prst="rect">
            <a:avLst/>
          </a:prstGeom>
        </p:spPr>
      </p:pic>
    </p:spTree>
    <p:extLst>
      <p:ext uri="{BB962C8B-B14F-4D97-AF65-F5344CB8AC3E}">
        <p14:creationId xmlns:p14="http://schemas.microsoft.com/office/powerpoint/2010/main" val="2596565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088108" y="1607348"/>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تنظیم دقیق فاصله بین خطها در </a:t>
            </a:r>
            <a:r>
              <a:rPr lang="en-US" sz="4400" dirty="0" smtClean="0">
                <a:cs typeface="B Yagut" panose="00000400000000000000" pitchFamily="2" charset="-78"/>
              </a:rPr>
              <a:t>Word</a:t>
            </a:r>
            <a:endParaRPr lang="fa-IR" sz="4400" dirty="0">
              <a:cs typeface="B Yagut" panose="00000400000000000000" pitchFamily="2" charset="-78"/>
            </a:endParaRPr>
          </a:p>
        </p:txBody>
      </p:sp>
      <p:sp>
        <p:nvSpPr>
          <p:cNvPr id="8" name="Content Placeholder 2"/>
          <p:cNvSpPr txBox="1">
            <a:spLocks/>
          </p:cNvSpPr>
          <p:nvPr/>
        </p:nvSpPr>
        <p:spPr>
          <a:xfrm>
            <a:off x="4128248" y="2400864"/>
            <a:ext cx="7827192" cy="4457135"/>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en-US" sz="2500" dirty="0" smtClean="0">
                <a:cs typeface="B Yagut" panose="00000400000000000000" pitchFamily="2" charset="-78"/>
              </a:rPr>
              <a:t> Exactly</a:t>
            </a:r>
            <a:r>
              <a:rPr lang="fa-IR" sz="2500" dirty="0" smtClean="0">
                <a:cs typeface="B Yagut" panose="00000400000000000000" pitchFamily="2" charset="-78"/>
              </a:rPr>
              <a:t>: وقتی </a:t>
            </a:r>
            <a:r>
              <a:rPr lang="fa-IR" sz="2500" dirty="0">
                <a:cs typeface="B Yagut" panose="00000400000000000000" pitchFamily="2" charset="-78"/>
              </a:rPr>
              <a:t>این گزینه را انتخاب می کنید، فاصله بین خطها با واحد اندازه </a:t>
            </a:r>
            <a:r>
              <a:rPr lang="fa-IR" sz="2500" dirty="0" smtClean="0">
                <a:cs typeface="B Yagut" panose="00000400000000000000" pitchFamily="2" charset="-78"/>
              </a:rPr>
              <a:t>گیری</a:t>
            </a:r>
            <a:r>
              <a:rPr lang="en-US" sz="2500" dirty="0" smtClean="0">
                <a:cs typeface="B Yagut" panose="00000400000000000000" pitchFamily="2" charset="-78"/>
              </a:rPr>
              <a:t>Point </a:t>
            </a:r>
            <a:r>
              <a:rPr lang="fa-IR" sz="2500" dirty="0" smtClean="0">
                <a:cs typeface="B Yagut" panose="00000400000000000000" pitchFamily="2" charset="-78"/>
              </a:rPr>
              <a:t> مقدار </a:t>
            </a:r>
            <a:r>
              <a:rPr lang="fa-IR" sz="2500" dirty="0">
                <a:cs typeface="B Yagut" panose="00000400000000000000" pitchFamily="2" charset="-78"/>
              </a:rPr>
              <a:t>دهی می شود. درست مانند وقتی که سایز فونتها را تعیین می کنید، در اینجا هم می توانید فاصله بین خطها را با دقت بیشتری انتخاب کنید.</a:t>
            </a:r>
          </a:p>
          <a:p>
            <a:pPr marL="0" indent="0" algn="justLow">
              <a:lnSpc>
                <a:spcPct val="100000"/>
              </a:lnSpc>
              <a:buNone/>
            </a:pPr>
            <a:r>
              <a:rPr lang="en-US" sz="2500" dirty="0" smtClean="0">
                <a:cs typeface="B Yagut" panose="00000400000000000000" pitchFamily="2" charset="-78"/>
              </a:rPr>
              <a:t> At least</a:t>
            </a:r>
            <a:r>
              <a:rPr lang="fa-IR" sz="2500" dirty="0" smtClean="0">
                <a:cs typeface="B Yagut" panose="00000400000000000000" pitchFamily="2" charset="-78"/>
              </a:rPr>
              <a:t>: این </a:t>
            </a:r>
            <a:r>
              <a:rPr lang="fa-IR" sz="2500" dirty="0">
                <a:cs typeface="B Yagut" panose="00000400000000000000" pitchFamily="2" charset="-78"/>
              </a:rPr>
              <a:t>گزینه هم مشابه </a:t>
            </a:r>
            <a:r>
              <a:rPr lang="fa-IR" sz="2500" dirty="0" smtClean="0">
                <a:cs typeface="B Yagut" panose="00000400000000000000" pitchFamily="2" charset="-78"/>
              </a:rPr>
              <a:t>گزینه</a:t>
            </a:r>
            <a:r>
              <a:rPr lang="en-US" sz="2500" dirty="0" smtClean="0">
                <a:cs typeface="B Yagut" panose="00000400000000000000" pitchFamily="2" charset="-78"/>
              </a:rPr>
              <a:t>Exactly </a:t>
            </a:r>
            <a:r>
              <a:rPr lang="fa-IR" sz="2500" dirty="0" smtClean="0">
                <a:cs typeface="B Yagut" panose="00000400000000000000" pitchFamily="2" charset="-78"/>
              </a:rPr>
              <a:t> می </a:t>
            </a:r>
            <a:r>
              <a:rPr lang="fa-IR" sz="2500" dirty="0">
                <a:cs typeface="B Yagut" panose="00000400000000000000" pitchFamily="2" charset="-78"/>
              </a:rPr>
              <a:t>باشد، و به شما اجازه می دهد تا فاصله بین خطها را بر اساس واحد اندازه گیری </a:t>
            </a:r>
            <a:r>
              <a:rPr lang="en-US" sz="2500" dirty="0">
                <a:cs typeface="B Yagut" panose="00000400000000000000" pitchFamily="2" charset="-78"/>
              </a:rPr>
              <a:t>Point </a:t>
            </a:r>
            <a:r>
              <a:rPr lang="fa-IR" sz="2500" dirty="0" smtClean="0">
                <a:cs typeface="B Yagut" panose="00000400000000000000" pitchFamily="2" charset="-78"/>
              </a:rPr>
              <a:t> تعیین </a:t>
            </a:r>
            <a:r>
              <a:rPr lang="fa-IR" sz="2500" dirty="0">
                <a:cs typeface="B Yagut" panose="00000400000000000000" pitchFamily="2" charset="-78"/>
              </a:rPr>
              <a:t>نمایید. اگرچه، اگر در یک خط متنهایی با اندازه های متفاوت داشته باشید، فاصله بین خطها بر اساس بزرگترین اندازه متن تعیین می شود</a:t>
            </a:r>
            <a:r>
              <a:rPr lang="fa-IR" sz="2500" dirty="0" smtClean="0">
                <a:cs typeface="B Yagut" panose="00000400000000000000" pitchFamily="2" charset="-78"/>
              </a:rPr>
              <a:t>. </a:t>
            </a:r>
            <a:endParaRPr lang="fa-IR" sz="2500" dirty="0">
              <a:cs typeface="B Yagut" panose="00000400000000000000" pitchFamily="2" charset="-78"/>
            </a:endParaRPr>
          </a:p>
          <a:p>
            <a:pPr marL="0" indent="0" algn="justLow">
              <a:lnSpc>
                <a:spcPct val="100000"/>
              </a:lnSpc>
              <a:buNone/>
            </a:pPr>
            <a:r>
              <a:rPr lang="en-US" sz="2500" dirty="0" smtClean="0">
                <a:cs typeface="B Yagut" panose="00000400000000000000" pitchFamily="2" charset="-78"/>
              </a:rPr>
              <a:t> Multiple</a:t>
            </a:r>
            <a:r>
              <a:rPr lang="fa-IR" sz="2500" dirty="0" smtClean="0">
                <a:cs typeface="B Yagut" panose="00000400000000000000" pitchFamily="2" charset="-78"/>
              </a:rPr>
              <a:t>: این </a:t>
            </a:r>
            <a:r>
              <a:rPr lang="fa-IR" sz="2500" dirty="0">
                <a:cs typeface="B Yagut" panose="00000400000000000000" pitchFamily="2" charset="-78"/>
              </a:rPr>
              <a:t>گزینه به شما امکان می دهد تا تعداد خطهای فاصله را که </a:t>
            </a:r>
            <a:r>
              <a:rPr lang="fa-IR" sz="2500" dirty="0" smtClean="0">
                <a:cs typeface="B Yagut" panose="00000400000000000000" pitchFamily="2" charset="-78"/>
              </a:rPr>
              <a:t>میخواهید را </a:t>
            </a:r>
            <a:r>
              <a:rPr lang="fa-IR" sz="2500" dirty="0">
                <a:cs typeface="B Yagut" panose="00000400000000000000" pitchFamily="2" charset="-78"/>
              </a:rPr>
              <a:t>تایپ کنید.</a:t>
            </a:r>
          </a:p>
        </p:txBody>
      </p:sp>
      <p:pic>
        <p:nvPicPr>
          <p:cNvPr id="12" name="Picture 11" descr="9. فاصله بین خطها (Line) و فاصله بین پاراگرافها (Paragraph) در ورد 2016"/>
          <p:cNvPicPr/>
          <p:nvPr/>
        </p:nvPicPr>
        <p:blipFill>
          <a:blip r:embed="rId4">
            <a:extLst>
              <a:ext uri="{28A0092B-C50C-407E-A947-70E740481C1C}">
                <a14:useLocalDpi xmlns:a14="http://schemas.microsoft.com/office/drawing/2010/main" val="0"/>
              </a:ext>
            </a:extLst>
          </a:blip>
          <a:srcRect/>
          <a:stretch>
            <a:fillRect/>
          </a:stretch>
        </p:blipFill>
        <p:spPr bwMode="auto">
          <a:xfrm>
            <a:off x="175191" y="1344705"/>
            <a:ext cx="3267258" cy="4676271"/>
          </a:xfrm>
          <a:prstGeom prst="rect">
            <a:avLst/>
          </a:prstGeom>
          <a:noFill/>
          <a:ln>
            <a:noFill/>
          </a:ln>
        </p:spPr>
      </p:pic>
      <p:pic>
        <p:nvPicPr>
          <p:cNvPr id="5" name="Picture 4"/>
          <p:cNvPicPr>
            <a:picLocks noChangeAspect="1"/>
          </p:cNvPicPr>
          <p:nvPr/>
        </p:nvPicPr>
        <p:blipFill>
          <a:blip r:embed="rId5"/>
          <a:stretch>
            <a:fillRect/>
          </a:stretch>
        </p:blipFill>
        <p:spPr>
          <a:xfrm>
            <a:off x="2674102" y="166589"/>
            <a:ext cx="7643804" cy="136240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375" y="6106140"/>
            <a:ext cx="609600" cy="609600"/>
          </a:xfrm>
          <a:prstGeom prst="rect">
            <a:avLst/>
          </a:prstGeom>
        </p:spPr>
      </p:pic>
    </p:spTree>
    <p:extLst>
      <p:ext uri="{BB962C8B-B14F-4D97-AF65-F5344CB8AC3E}">
        <p14:creationId xmlns:p14="http://schemas.microsoft.com/office/powerpoint/2010/main" val="3276589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66288" y="4251284"/>
            <a:ext cx="2759600" cy="2398343"/>
          </a:xfrm>
          <a:prstGeom prst="rect">
            <a:avLst/>
          </a:prstGeom>
        </p:spPr>
      </p:pic>
      <p:sp>
        <p:nvSpPr>
          <p:cNvPr id="9" name="Content Placeholder 2"/>
          <p:cNvSpPr txBox="1">
            <a:spLocks/>
          </p:cNvSpPr>
          <p:nvPr/>
        </p:nvSpPr>
        <p:spPr>
          <a:xfrm>
            <a:off x="2042278" y="1439177"/>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لیست </a:t>
            </a:r>
            <a:r>
              <a:rPr lang="fa-IR" sz="4400" dirty="0" smtClean="0">
                <a:cs typeface="B Yagut" panose="00000400000000000000" pitchFamily="2" charset="-78"/>
              </a:rPr>
              <a:t>ها</a:t>
            </a:r>
            <a:r>
              <a:rPr lang="en-US" sz="4400" dirty="0" smtClean="0">
                <a:cs typeface="B Yagut" panose="00000400000000000000" pitchFamily="2" charset="-78"/>
              </a:rPr>
              <a:t> Lists</a:t>
            </a:r>
            <a:endParaRPr lang="fa-IR" sz="4400" dirty="0">
              <a:cs typeface="B Yagut" panose="00000400000000000000" pitchFamily="2" charset="-78"/>
            </a:endParaRPr>
          </a:p>
        </p:txBody>
      </p:sp>
      <p:sp>
        <p:nvSpPr>
          <p:cNvPr id="8" name="Content Placeholder 2"/>
          <p:cNvSpPr txBox="1">
            <a:spLocks/>
          </p:cNvSpPr>
          <p:nvPr/>
        </p:nvSpPr>
        <p:spPr>
          <a:xfrm>
            <a:off x="3796182" y="2205318"/>
            <a:ext cx="8113428" cy="444430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روش ایجاد یک لیست گلوله ای </a:t>
            </a:r>
            <a:r>
              <a:rPr lang="fa-IR" sz="2500" dirty="0" smtClean="0">
                <a:cs typeface="B Yagut" panose="00000400000000000000" pitchFamily="2" charset="-78"/>
              </a:rPr>
              <a:t> (</a:t>
            </a:r>
            <a:r>
              <a:rPr lang="en-US" sz="2500" dirty="0" smtClean="0">
                <a:cs typeface="B Yagut" panose="00000400000000000000" pitchFamily="2" charset="-78"/>
              </a:rPr>
              <a:t>Bullets</a:t>
            </a:r>
            <a:r>
              <a:rPr lang="fa-IR" sz="2500" dirty="0" smtClean="0">
                <a:cs typeface="B Yagut" panose="00000400000000000000" pitchFamily="2" charset="-78"/>
              </a:rPr>
              <a:t> گذاری )</a:t>
            </a:r>
          </a:p>
          <a:p>
            <a:pPr marL="0" indent="0" algn="justLow">
              <a:lnSpc>
                <a:spcPct val="100000"/>
              </a:lnSpc>
              <a:buNone/>
            </a:pPr>
            <a:r>
              <a:rPr lang="fa-IR" sz="2500" dirty="0" smtClean="0">
                <a:cs typeface="B Yagut" panose="00000400000000000000" pitchFamily="2" charset="-78"/>
              </a:rPr>
              <a:t>➊ ابتدا متنی را که می خواهید آنرا به شکل لیست قالب بندی کنید، را انتخاب نمایید.</a:t>
            </a:r>
          </a:p>
          <a:p>
            <a:pPr marL="0" indent="0" algn="justLow">
              <a:lnSpc>
                <a:spcPct val="100000"/>
              </a:lnSpc>
              <a:buNone/>
            </a:pPr>
            <a:r>
              <a:rPr lang="fa-IR" sz="2500" dirty="0" smtClean="0">
                <a:cs typeface="B Yagut" panose="00000400000000000000" pitchFamily="2" charset="-78"/>
              </a:rPr>
              <a:t>➋ </a:t>
            </a:r>
            <a:r>
              <a:rPr lang="fa-IR" sz="2500" dirty="0">
                <a:cs typeface="B Yagut" panose="00000400000000000000" pitchFamily="2" charset="-78"/>
              </a:rPr>
              <a:t>در </a:t>
            </a:r>
            <a:r>
              <a:rPr lang="fa-IR" sz="2500" dirty="0" smtClean="0">
                <a:cs typeface="B Yagut" panose="00000400000000000000" pitchFamily="2" charset="-78"/>
              </a:rPr>
              <a:t>تب</a:t>
            </a:r>
            <a:r>
              <a:rPr lang="en-US" sz="2500" dirty="0" smtClean="0">
                <a:cs typeface="B Yagut" panose="00000400000000000000" pitchFamily="2" charset="-78"/>
              </a:rPr>
              <a:t>Home </a:t>
            </a:r>
            <a:r>
              <a:rPr lang="fa-IR" sz="2500" dirty="0" smtClean="0">
                <a:cs typeface="B Yagut" panose="00000400000000000000" pitchFamily="2" charset="-78"/>
              </a:rPr>
              <a:t> بر </a:t>
            </a:r>
            <a:r>
              <a:rPr lang="fa-IR" sz="2500" dirty="0">
                <a:cs typeface="B Yagut" panose="00000400000000000000" pitchFamily="2" charset="-78"/>
              </a:rPr>
              <a:t>روی کادر باز شدنی کنار </a:t>
            </a:r>
            <a:r>
              <a:rPr lang="fa-IR" sz="2500" dirty="0" smtClean="0">
                <a:cs typeface="B Yagut" panose="00000400000000000000" pitchFamily="2" charset="-78"/>
              </a:rPr>
              <a:t>دستور</a:t>
            </a:r>
            <a:r>
              <a:rPr lang="en-US" sz="2500" dirty="0" smtClean="0">
                <a:cs typeface="B Yagut" panose="00000400000000000000" pitchFamily="2" charset="-78"/>
              </a:rPr>
              <a:t>Bullets </a:t>
            </a:r>
            <a:r>
              <a:rPr lang="fa-IR" sz="2500" dirty="0" smtClean="0">
                <a:cs typeface="B Yagut" panose="00000400000000000000" pitchFamily="2" charset="-78"/>
              </a:rPr>
              <a:t> کلیک </a:t>
            </a:r>
            <a:r>
              <a:rPr lang="fa-IR" sz="2500" dirty="0">
                <a:cs typeface="B Yagut" panose="00000400000000000000" pitchFamily="2" charset="-78"/>
              </a:rPr>
              <a:t>کنید.</a:t>
            </a:r>
          </a:p>
          <a:p>
            <a:pPr marL="0" indent="0" algn="justLow">
              <a:lnSpc>
                <a:spcPct val="100000"/>
              </a:lnSpc>
              <a:buNone/>
            </a:pPr>
            <a:r>
              <a:rPr lang="fa-IR" sz="2500" dirty="0">
                <a:cs typeface="B Yagut" panose="00000400000000000000" pitchFamily="2" charset="-78"/>
              </a:rPr>
              <a:t>➌ نشانگر ماوس را بر روی نماد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نظرتان برای لیست بندی ببرید. یک پیش نمایش در سند شما نمایان می شود. حالا نماد </a:t>
            </a:r>
            <a:r>
              <a:rPr lang="fa-IR" sz="2500" dirty="0" smtClean="0">
                <a:cs typeface="B Yagut" panose="00000400000000000000" pitchFamily="2" charset="-78"/>
              </a:rPr>
              <a:t>مورد </a:t>
            </a:r>
            <a:r>
              <a:rPr lang="fa-IR" sz="2500" dirty="0">
                <a:cs typeface="B Yagut" panose="00000400000000000000" pitchFamily="2" charset="-78"/>
              </a:rPr>
              <a:t>نظرتان را جهت لیست بندی با کلیک کردن انتخاب کنید.</a:t>
            </a:r>
          </a:p>
          <a:p>
            <a:pPr marL="0" indent="0" algn="justLow">
              <a:lnSpc>
                <a:spcPct val="100000"/>
              </a:lnSpc>
              <a:buNone/>
            </a:pPr>
            <a:r>
              <a:rPr lang="fa-IR" sz="2500" dirty="0">
                <a:cs typeface="B Yagut" panose="00000400000000000000" pitchFamily="2" charset="-78"/>
              </a:rPr>
              <a:t>➍ متن شما بصورت لیست گلوله ای قالب بندی می گردد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2" name="Picture 1"/>
          <p:cNvPicPr>
            <a:picLocks noChangeAspect="1"/>
          </p:cNvPicPr>
          <p:nvPr/>
        </p:nvPicPr>
        <p:blipFill>
          <a:blip r:embed="rId5"/>
          <a:stretch>
            <a:fillRect/>
          </a:stretch>
        </p:blipFill>
        <p:spPr>
          <a:xfrm>
            <a:off x="110490" y="238916"/>
            <a:ext cx="2185504" cy="2488798"/>
          </a:xfrm>
          <a:prstGeom prst="rect">
            <a:avLst/>
          </a:prstGeom>
        </p:spPr>
      </p:pic>
      <p:pic>
        <p:nvPicPr>
          <p:cNvPr id="3" name="Picture 2"/>
          <p:cNvPicPr>
            <a:picLocks noChangeAspect="1"/>
          </p:cNvPicPr>
          <p:nvPr/>
        </p:nvPicPr>
        <p:blipFill>
          <a:blip r:embed="rId6"/>
          <a:stretch>
            <a:fillRect/>
          </a:stretch>
        </p:blipFill>
        <p:spPr>
          <a:xfrm>
            <a:off x="110490" y="2885647"/>
            <a:ext cx="3000375" cy="1962150"/>
          </a:xfrm>
          <a:prstGeom prst="rect">
            <a:avLst/>
          </a:prstGeom>
        </p:spPr>
      </p:pic>
      <p:pic>
        <p:nvPicPr>
          <p:cNvPr id="5" name="Picture 4"/>
          <p:cNvPicPr>
            <a:picLocks noChangeAspect="1"/>
          </p:cNvPicPr>
          <p:nvPr/>
        </p:nvPicPr>
        <p:blipFill>
          <a:blip r:embed="rId7"/>
          <a:stretch>
            <a:fillRect/>
          </a:stretch>
        </p:blipFill>
        <p:spPr>
          <a:xfrm>
            <a:off x="2524595" y="103736"/>
            <a:ext cx="7991006" cy="137957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8789" y="6149788"/>
            <a:ext cx="609600" cy="609600"/>
          </a:xfrm>
          <a:prstGeom prst="rect">
            <a:avLst/>
          </a:prstGeom>
        </p:spPr>
      </p:pic>
    </p:spTree>
    <p:extLst>
      <p:ext uri="{BB962C8B-B14F-4D97-AF65-F5344CB8AC3E}">
        <p14:creationId xmlns:p14="http://schemas.microsoft.com/office/powerpoint/2010/main" val="977962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164" y="365126"/>
            <a:ext cx="8220635"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389965" y="1963271"/>
            <a:ext cx="5629835" cy="4603655"/>
          </a:xfrm>
        </p:spPr>
        <p:txBody>
          <a:bodyPr>
            <a:norm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1800" dirty="0"/>
          </a:p>
        </p:txBody>
      </p:sp>
      <p:sp>
        <p:nvSpPr>
          <p:cNvPr id="4" name="Content Placeholder 3"/>
          <p:cNvSpPr>
            <a:spLocks noGrp="1"/>
          </p:cNvSpPr>
          <p:nvPr>
            <p:ph sz="half" idx="2"/>
          </p:nvPr>
        </p:nvSpPr>
        <p:spPr>
          <a:xfrm>
            <a:off x="6468035" y="2151529"/>
            <a:ext cx="5181600" cy="4415396"/>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a:t>
            </a:r>
            <a:r>
              <a:rPr lang="en-US" sz="1800" smtClean="0">
                <a:cs typeface="B Yagut" panose="00000400000000000000" pitchFamily="2" charset="-78"/>
              </a:rPr>
              <a:t>co-Ashnayi-ba-narmafzar-Word2-Edi1</a:t>
            </a:r>
            <a:endParaRPr lang="fa-IR" sz="1800" dirty="0">
              <a:cs typeface="B Yagut"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694" y="1229741"/>
            <a:ext cx="1624733" cy="1843575"/>
          </a:xfrm>
          <a:prstGeom prst="rect">
            <a:avLst/>
          </a:prstGeom>
        </p:spPr>
      </p:pic>
    </p:spTree>
    <p:extLst>
      <p:ext uri="{BB962C8B-B14F-4D97-AF65-F5344CB8AC3E}">
        <p14:creationId xmlns:p14="http://schemas.microsoft.com/office/powerpoint/2010/main" val="17489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007224" y="1575844"/>
            <a:ext cx="8009246"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روش ایجاد یک لیست شماره گذاری شده </a:t>
            </a:r>
          </a:p>
        </p:txBody>
      </p:sp>
      <p:sp>
        <p:nvSpPr>
          <p:cNvPr id="8" name="Content Placeholder 2"/>
          <p:cNvSpPr txBox="1">
            <a:spLocks/>
          </p:cNvSpPr>
          <p:nvPr/>
        </p:nvSpPr>
        <p:spPr>
          <a:xfrm>
            <a:off x="3751730" y="2413691"/>
            <a:ext cx="8264740" cy="444430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روش ایجاد </a:t>
            </a:r>
            <a:r>
              <a:rPr lang="fa-IR" sz="2500" dirty="0" smtClean="0">
                <a:cs typeface="B Yagut" panose="00000400000000000000" pitchFamily="2" charset="-78"/>
              </a:rPr>
              <a:t>لیست شماره گذاری شده در </a:t>
            </a:r>
            <a:r>
              <a:rPr lang="en-US" sz="2500" dirty="0" smtClean="0">
                <a:cs typeface="B Yagut" panose="00000400000000000000" pitchFamily="2" charset="-78"/>
              </a:rPr>
              <a:t>Word</a:t>
            </a:r>
            <a:endParaRPr lang="fa-IR" sz="2500" dirty="0" smtClean="0">
              <a:cs typeface="B Yagut" panose="00000400000000000000" pitchFamily="2" charset="-78"/>
            </a:endParaRPr>
          </a:p>
          <a:p>
            <a:pPr marL="0" indent="0" algn="justLow">
              <a:lnSpc>
                <a:spcPct val="100000"/>
              </a:lnSpc>
              <a:buNone/>
            </a:pPr>
            <a:r>
              <a:rPr lang="fa-IR" sz="2500" dirty="0">
                <a:cs typeface="B Yagut" panose="00000400000000000000" pitchFamily="2" charset="-78"/>
              </a:rPr>
              <a:t>➊ ابتدا متنی را که می خواهید آنرا </a:t>
            </a:r>
            <a:r>
              <a:rPr lang="fa-IR" sz="2500" dirty="0" smtClean="0">
                <a:cs typeface="B Yagut" panose="00000400000000000000" pitchFamily="2" charset="-78"/>
              </a:rPr>
              <a:t>شماره گذاری کنید</a:t>
            </a:r>
            <a:r>
              <a:rPr lang="fa-IR" sz="2500" dirty="0">
                <a:cs typeface="B Yagut" panose="00000400000000000000" pitchFamily="2" charset="-78"/>
              </a:rPr>
              <a:t>، را انتخاب نمایید.</a:t>
            </a:r>
          </a:p>
          <a:p>
            <a:pPr marL="0" indent="0" algn="justLow">
              <a:lnSpc>
                <a:spcPct val="100000"/>
              </a:lnSpc>
              <a:buNone/>
            </a:pPr>
            <a:r>
              <a:rPr lang="fa-IR" sz="2500" dirty="0">
                <a:cs typeface="B Yagut" panose="00000400000000000000" pitchFamily="2" charset="-78"/>
              </a:rPr>
              <a:t>➋ در تب </a:t>
            </a:r>
            <a:r>
              <a:rPr lang="en-US" sz="2500" dirty="0" smtClean="0">
                <a:cs typeface="B Yagut" panose="00000400000000000000" pitchFamily="2" charset="-78"/>
              </a:rPr>
              <a:t> Home </a:t>
            </a:r>
            <a:r>
              <a:rPr lang="fa-IR" sz="2500" dirty="0">
                <a:cs typeface="B Yagut" panose="00000400000000000000" pitchFamily="2" charset="-78"/>
              </a:rPr>
              <a:t>بر روی کادر باز شدنی کنار دستور </a:t>
            </a:r>
            <a:r>
              <a:rPr lang="en-US" sz="2500" dirty="0">
                <a:cs typeface="B Yagut" panose="00000400000000000000" pitchFamily="2" charset="-78"/>
              </a:rPr>
              <a:t>Numbering </a:t>
            </a:r>
            <a:r>
              <a:rPr lang="fa-IR" sz="2500" dirty="0" smtClean="0">
                <a:cs typeface="B Yagut" panose="00000400000000000000" pitchFamily="2" charset="-78"/>
              </a:rPr>
              <a:t> کلیک </a:t>
            </a:r>
            <a:r>
              <a:rPr lang="fa-IR" sz="2500" dirty="0">
                <a:cs typeface="B Yagut" panose="00000400000000000000" pitchFamily="2" charset="-78"/>
              </a:rPr>
              <a:t>کنید. یک مجموعه انتخاب از نحوه شماره گذاری برای شما باز می شود.</a:t>
            </a:r>
          </a:p>
          <a:p>
            <a:pPr marL="0" indent="0" algn="justLow">
              <a:lnSpc>
                <a:spcPct val="100000"/>
              </a:lnSpc>
              <a:buNone/>
            </a:pPr>
            <a:r>
              <a:rPr lang="fa-IR" sz="2500" dirty="0">
                <a:cs typeface="B Yagut" panose="00000400000000000000" pitchFamily="2" charset="-78"/>
              </a:rPr>
              <a:t>➌ با حرکت ماوس بر روی هر کدام از گزینه ها، پیش نمایشی از آن در سند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شما نمایان می شود. گزینه </a:t>
            </a:r>
            <a:r>
              <a:rPr lang="fa-IR" sz="2500" dirty="0" smtClean="0">
                <a:cs typeface="B Yagut" panose="00000400000000000000" pitchFamily="2" charset="-78"/>
              </a:rPr>
              <a:t>مورد </a:t>
            </a:r>
            <a:r>
              <a:rPr lang="fa-IR" sz="2500" dirty="0">
                <a:cs typeface="B Yagut" panose="00000400000000000000" pitchFamily="2" charset="-78"/>
              </a:rPr>
              <a:t>نظرتان را با کلیک کردن بر روی آن انتخاب نمایید.</a:t>
            </a:r>
          </a:p>
          <a:p>
            <a:pPr marL="0" indent="0" algn="justLow">
              <a:lnSpc>
                <a:spcPct val="100000"/>
              </a:lnSpc>
              <a:buNone/>
            </a:pPr>
            <a:r>
              <a:rPr lang="fa-IR" sz="2500" dirty="0">
                <a:cs typeface="B Yagut" panose="00000400000000000000" pitchFamily="2" charset="-78"/>
              </a:rPr>
              <a:t>➍ متن شما بصورت یک لیست شماره گذاری شده قالب بندی می شود.</a:t>
            </a:r>
          </a:p>
        </p:txBody>
      </p:sp>
      <p:pic>
        <p:nvPicPr>
          <p:cNvPr id="5" name="Picture 4"/>
          <p:cNvPicPr>
            <a:picLocks noChangeAspect="1"/>
          </p:cNvPicPr>
          <p:nvPr/>
        </p:nvPicPr>
        <p:blipFill>
          <a:blip r:embed="rId4"/>
          <a:stretch>
            <a:fillRect/>
          </a:stretch>
        </p:blipFill>
        <p:spPr>
          <a:xfrm>
            <a:off x="126388" y="125924"/>
            <a:ext cx="2351934" cy="2306075"/>
          </a:xfrm>
          <a:prstGeom prst="rect">
            <a:avLst/>
          </a:prstGeom>
        </p:spPr>
      </p:pic>
      <p:pic>
        <p:nvPicPr>
          <p:cNvPr id="6" name="Picture 5"/>
          <p:cNvPicPr>
            <a:picLocks noChangeAspect="1"/>
          </p:cNvPicPr>
          <p:nvPr/>
        </p:nvPicPr>
        <p:blipFill>
          <a:blip r:embed="rId5"/>
          <a:stretch>
            <a:fillRect/>
          </a:stretch>
        </p:blipFill>
        <p:spPr>
          <a:xfrm>
            <a:off x="1171137" y="1542383"/>
            <a:ext cx="2580593" cy="2704745"/>
          </a:xfrm>
          <a:prstGeom prst="rect">
            <a:avLst/>
          </a:prstGeom>
        </p:spPr>
      </p:pic>
      <p:pic>
        <p:nvPicPr>
          <p:cNvPr id="7" name="Picture 6"/>
          <p:cNvPicPr>
            <a:picLocks noChangeAspect="1"/>
          </p:cNvPicPr>
          <p:nvPr/>
        </p:nvPicPr>
        <p:blipFill>
          <a:blip r:embed="rId6"/>
          <a:stretch>
            <a:fillRect/>
          </a:stretch>
        </p:blipFill>
        <p:spPr>
          <a:xfrm>
            <a:off x="215563" y="4411818"/>
            <a:ext cx="3341284" cy="2196428"/>
          </a:xfrm>
          <a:prstGeom prst="rect">
            <a:avLst/>
          </a:prstGeom>
        </p:spPr>
      </p:pic>
      <p:pic>
        <p:nvPicPr>
          <p:cNvPr id="2" name="Picture 1"/>
          <p:cNvPicPr>
            <a:picLocks noChangeAspect="1"/>
          </p:cNvPicPr>
          <p:nvPr/>
        </p:nvPicPr>
        <p:blipFill>
          <a:blip r:embed="rId7"/>
          <a:stretch>
            <a:fillRect/>
          </a:stretch>
        </p:blipFill>
        <p:spPr>
          <a:xfrm>
            <a:off x="3751730" y="129415"/>
            <a:ext cx="7768337" cy="134113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46930" y="5922147"/>
            <a:ext cx="609600" cy="609600"/>
          </a:xfrm>
          <a:prstGeom prst="rect">
            <a:avLst/>
          </a:prstGeom>
        </p:spPr>
      </p:pic>
    </p:spTree>
    <p:extLst>
      <p:ext uri="{BB962C8B-B14F-4D97-AF65-F5344CB8AC3E}">
        <p14:creationId xmlns:p14="http://schemas.microsoft.com/office/powerpoint/2010/main" val="2658963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59306" y="1755445"/>
            <a:ext cx="7999796" cy="166010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روش افزایش یا کاهش میزان </a:t>
            </a:r>
            <a:r>
              <a:rPr lang="fa-IR" sz="4400" dirty="0" smtClean="0">
                <a:cs typeface="B Yagut" panose="00000400000000000000" pitchFamily="2" charset="-78"/>
              </a:rPr>
              <a:t>تورفتگی</a:t>
            </a:r>
          </a:p>
          <a:p>
            <a:pPr marL="0" indent="0" algn="just">
              <a:lnSpc>
                <a:spcPct val="100000"/>
              </a:lnSpc>
              <a:buNone/>
            </a:pPr>
            <a:r>
              <a:rPr lang="fa-IR" sz="4400" dirty="0" smtClean="0">
                <a:cs typeface="B Yagut" panose="00000400000000000000" pitchFamily="2" charset="-78"/>
              </a:rPr>
              <a:t>سطح </a:t>
            </a:r>
            <a:r>
              <a:rPr lang="fa-IR" sz="4400" dirty="0">
                <a:cs typeface="B Yagut" panose="00000400000000000000" pitchFamily="2" charset="-78"/>
              </a:rPr>
              <a:t>های </a:t>
            </a:r>
            <a:r>
              <a:rPr lang="fa-IR" sz="4400" dirty="0" smtClean="0">
                <a:cs typeface="B Yagut" panose="00000400000000000000" pitchFamily="2" charset="-78"/>
              </a:rPr>
              <a:t>لیستها</a:t>
            </a:r>
            <a:endParaRPr lang="fa-IR" sz="4400" dirty="0">
              <a:cs typeface="B Yagut" panose="00000400000000000000" pitchFamily="2" charset="-78"/>
            </a:endParaRPr>
          </a:p>
        </p:txBody>
      </p:sp>
      <p:sp>
        <p:nvSpPr>
          <p:cNvPr id="8" name="Content Placeholder 2"/>
          <p:cNvSpPr txBox="1">
            <a:spLocks/>
          </p:cNvSpPr>
          <p:nvPr/>
        </p:nvSpPr>
        <p:spPr>
          <a:xfrm>
            <a:off x="3983369" y="3290705"/>
            <a:ext cx="8174607" cy="311761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برای تنظیم نمایشی بهتر در لیست های چند سطحی می توانید میزان دندانه های هر سطح را افزایش و یا کاهش دهید. برای انجام این کار چندین روش وجود دارد که در ادامه به آنها می پردازیم.</a:t>
            </a:r>
          </a:p>
          <a:p>
            <a:pPr marL="0" indent="0" algn="justLow">
              <a:lnSpc>
                <a:spcPct val="100000"/>
              </a:lnSpc>
              <a:buNone/>
            </a:pPr>
            <a:r>
              <a:rPr lang="fa-IR" sz="2500" dirty="0" smtClean="0">
                <a:cs typeface="B Yagut" panose="00000400000000000000" pitchFamily="2" charset="-78"/>
              </a:rPr>
              <a:t>برای </a:t>
            </a:r>
            <a:r>
              <a:rPr lang="fa-IR" sz="2500" dirty="0">
                <a:cs typeface="B Yagut" panose="00000400000000000000" pitchFamily="2" charset="-78"/>
              </a:rPr>
              <a:t>افزایش دندانه، ابتدا نشانگر درج متن را در ابتدای خط مربوطه قرار دهید و سپس کلید </a:t>
            </a:r>
            <a:r>
              <a:rPr lang="en-US" sz="2500" dirty="0" smtClean="0">
                <a:cs typeface="B Yagut" panose="00000400000000000000" pitchFamily="2" charset="-78"/>
              </a:rPr>
              <a:t> TAB </a:t>
            </a:r>
            <a:r>
              <a:rPr lang="fa-IR" sz="2500" dirty="0">
                <a:cs typeface="B Yagut" panose="00000400000000000000" pitchFamily="2" charset="-78"/>
              </a:rPr>
              <a:t>را به تعداد بزنید تا به اندازه </a:t>
            </a:r>
            <a:r>
              <a:rPr lang="fa-IR" sz="2500" dirty="0" smtClean="0">
                <a:cs typeface="B Yagut" panose="00000400000000000000" pitchFamily="2" charset="-78"/>
              </a:rPr>
              <a:t>مورد </a:t>
            </a:r>
            <a:r>
              <a:rPr lang="fa-IR" sz="2500" dirty="0">
                <a:cs typeface="B Yagut" panose="00000400000000000000" pitchFamily="2" charset="-78"/>
              </a:rPr>
              <a:t>نظرتان برسید</a:t>
            </a:r>
            <a:r>
              <a:rPr lang="fa-IR" sz="2500" dirty="0" smtClean="0">
                <a:cs typeface="B Yagut" panose="00000400000000000000" pitchFamily="2" charset="-78"/>
              </a:rPr>
              <a:t>.</a:t>
            </a:r>
          </a:p>
          <a:p>
            <a:pPr marL="0" indent="0" algn="justLow">
              <a:lnSpc>
                <a:spcPct val="100000"/>
              </a:lnSpc>
              <a:buNone/>
            </a:pPr>
            <a:r>
              <a:rPr lang="fa-IR" sz="2500" dirty="0" smtClean="0">
                <a:cs typeface="B Yagut" panose="00000400000000000000" pitchFamily="2" charset="-78"/>
              </a:rPr>
              <a:t>شما </a:t>
            </a:r>
            <a:r>
              <a:rPr lang="fa-IR" sz="2500" dirty="0">
                <a:cs typeface="B Yagut" panose="00000400000000000000" pitchFamily="2" charset="-78"/>
              </a:rPr>
              <a:t>همچنین می توانید با استفاده از دستورات </a:t>
            </a:r>
            <a:r>
              <a:rPr lang="en-US" sz="2500" dirty="0">
                <a:cs typeface="B Yagut" panose="00000400000000000000" pitchFamily="2" charset="-78"/>
              </a:rPr>
              <a:t>Increase Indent </a:t>
            </a:r>
            <a:r>
              <a:rPr lang="fa-IR" sz="2500" dirty="0" smtClean="0">
                <a:cs typeface="B Yagut" panose="00000400000000000000" pitchFamily="2" charset="-78"/>
              </a:rPr>
              <a:t> و </a:t>
            </a:r>
            <a:r>
              <a:rPr lang="en-US" sz="2500" dirty="0" smtClean="0">
                <a:cs typeface="B Yagut" panose="00000400000000000000" pitchFamily="2" charset="-78"/>
              </a:rPr>
              <a:t> Decrease </a:t>
            </a:r>
            <a:r>
              <a:rPr lang="en-US" sz="2500" dirty="0">
                <a:cs typeface="B Yagut" panose="00000400000000000000" pitchFamily="2" charset="-78"/>
              </a:rPr>
              <a:t>Indent </a:t>
            </a:r>
            <a:r>
              <a:rPr lang="fa-IR" sz="2500" dirty="0" smtClean="0">
                <a:cs typeface="B Yagut" panose="00000400000000000000" pitchFamily="2" charset="-78"/>
              </a:rPr>
              <a:t> اندازه </a:t>
            </a:r>
            <a:r>
              <a:rPr lang="fa-IR" sz="2500" dirty="0">
                <a:cs typeface="B Yagut" panose="00000400000000000000" pitchFamily="2" charset="-78"/>
              </a:rPr>
              <a:t>دندانه ها را افزایش و یا کاهش دهید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316022" y="1897255"/>
            <a:ext cx="3186325" cy="2952259"/>
          </a:xfrm>
          <a:prstGeom prst="rect">
            <a:avLst/>
          </a:prstGeom>
        </p:spPr>
      </p:pic>
      <p:pic>
        <p:nvPicPr>
          <p:cNvPr id="10" name="Picture 9" descr="10. لیست ها (Lists) در ورد 2016"/>
          <p:cNvPicPr/>
          <p:nvPr/>
        </p:nvPicPr>
        <p:blipFill rotWithShape="1">
          <a:blip r:embed="rId5">
            <a:extLst>
              <a:ext uri="{28A0092B-C50C-407E-A947-70E740481C1C}">
                <a14:useLocalDpi xmlns:a14="http://schemas.microsoft.com/office/drawing/2010/main" val="0"/>
              </a:ext>
            </a:extLst>
          </a:blip>
          <a:srcRect l="47199" t="17560" r="11441"/>
          <a:stretch/>
        </p:blipFill>
        <p:spPr bwMode="auto">
          <a:xfrm>
            <a:off x="437527" y="5085455"/>
            <a:ext cx="2156346" cy="1091822"/>
          </a:xfrm>
          <a:prstGeom prst="rect">
            <a:avLst/>
          </a:prstGeom>
          <a:noFill/>
          <a:ln>
            <a:noFill/>
          </a:ln>
        </p:spPr>
      </p:pic>
      <p:pic>
        <p:nvPicPr>
          <p:cNvPr id="3" name="Picture 2"/>
          <p:cNvPicPr>
            <a:picLocks noChangeAspect="1"/>
          </p:cNvPicPr>
          <p:nvPr/>
        </p:nvPicPr>
        <p:blipFill>
          <a:blip r:embed="rId6"/>
          <a:stretch>
            <a:fillRect/>
          </a:stretch>
        </p:blipFill>
        <p:spPr>
          <a:xfrm>
            <a:off x="1909185" y="163886"/>
            <a:ext cx="8673629" cy="149742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7527" y="6248400"/>
            <a:ext cx="609600" cy="609600"/>
          </a:xfrm>
          <a:prstGeom prst="rect">
            <a:avLst/>
          </a:prstGeom>
        </p:spPr>
      </p:pic>
    </p:spTree>
    <p:extLst>
      <p:ext uri="{BB962C8B-B14F-4D97-AF65-F5344CB8AC3E}">
        <p14:creationId xmlns:p14="http://schemas.microsoft.com/office/powerpoint/2010/main" val="1482219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4"/>
            <a:ext cx="10515600" cy="858368"/>
          </a:xfrm>
          <a:noFill/>
        </p:spPr>
        <p:txBody>
          <a:bodyPr>
            <a:normAutofit/>
          </a:bodyPr>
          <a:lstStyle/>
          <a:p>
            <a:pPr algn="ctr"/>
            <a:r>
              <a:rPr lang="fa-IR" dirty="0">
                <a:cs typeface="B Yagut" panose="00000400000000000000" pitchFamily="2" charset="-78"/>
              </a:rPr>
              <a:t>نتیجه گیری</a:t>
            </a:r>
          </a:p>
        </p:txBody>
      </p:sp>
      <p:sp>
        <p:nvSpPr>
          <p:cNvPr id="3" name="Content Placeholder 2"/>
          <p:cNvSpPr>
            <a:spLocks noGrp="1"/>
          </p:cNvSpPr>
          <p:nvPr>
            <p:ph idx="1"/>
          </p:nvPr>
        </p:nvSpPr>
        <p:spPr>
          <a:xfrm>
            <a:off x="838200" y="875764"/>
            <a:ext cx="10515600" cy="6246253"/>
          </a:xfrm>
        </p:spPr>
        <p:txBody>
          <a:bodyPr>
            <a:normAutofit/>
          </a:bodyPr>
          <a:lstStyle/>
          <a:p>
            <a:pPr marL="0" indent="0" algn="justLow">
              <a:lnSpc>
                <a:spcPct val="160000"/>
              </a:lnSpc>
              <a:buNone/>
            </a:pPr>
            <a:r>
              <a:rPr lang="fa-IR" sz="2500" dirty="0" smtClean="0">
                <a:cs typeface="B Yagut" panose="00000400000000000000" pitchFamily="2" charset="-78"/>
              </a:rPr>
              <a:t>با یادگیری مباحث این بخش قادر خواهید بود متن های طولانی و مقالات را با رعایت ترازبندی ها و قوانین نگارش مقالات انجام دهیم و متن ها را با رنگ بندی های مناسب و اندازه های مناسب تایپ کنیم </a:t>
            </a:r>
            <a:r>
              <a:rPr lang="fa-IR" sz="2500" dirty="0">
                <a:cs typeface="B Yagut" panose="00000400000000000000" pitchFamily="2" charset="-78"/>
              </a:rPr>
              <a:t>که در این درس با مفاهیم انتخاب متن ، حذف متن ، کپی کردن و انتقال متن ، تغییر اندازه فونت ، تغییر فونت متن ، تغییر رنگ فونت متن ،استفاده از دستورات جلوه نمایی ، مرتب سازی ، ترازبندی ، روش تغییر فاصله بین خط ها ، تنظیم فاصله بین پاراگراف ها ، بولت گذاری، شماره گذاری و افزایش یا کاهش میزان تورفتگی سطح لیست ها </a:t>
            </a:r>
            <a:r>
              <a:rPr lang="fa-IR" sz="2500" dirty="0" smtClean="0">
                <a:cs typeface="B Yagut" panose="00000400000000000000" pitchFamily="2" charset="-78"/>
              </a:rPr>
              <a:t>آشنا شدیم.</a:t>
            </a:r>
            <a:endParaRPr lang="fa-IR"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2035" y="5934635"/>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8914"/>
            <a:ext cx="10515600" cy="1038672"/>
          </a:xfrm>
          <a:noFill/>
        </p:spPr>
        <p:txBody>
          <a:bodyPr>
            <a:normAutofit/>
          </a:bodyPr>
          <a:lstStyle/>
          <a:p>
            <a:pPr algn="ctr"/>
            <a:r>
              <a:rPr lang="fa-IR" dirty="0">
                <a:cs typeface="B Yagut" panose="00000400000000000000" pitchFamily="2" charset="-78"/>
              </a:rPr>
              <a:t>پرسش و تمرین</a:t>
            </a:r>
          </a:p>
        </p:txBody>
      </p:sp>
      <p:sp>
        <p:nvSpPr>
          <p:cNvPr id="3" name="Content Placeholder 2"/>
          <p:cNvSpPr>
            <a:spLocks noGrp="1"/>
          </p:cNvSpPr>
          <p:nvPr>
            <p:ph idx="1"/>
          </p:nvPr>
        </p:nvSpPr>
        <p:spPr/>
        <p:txBody>
          <a:bodyPr>
            <a:normAutofit/>
          </a:bodyPr>
          <a:lstStyle/>
          <a:p>
            <a:pPr marL="457200" indent="-457200" algn="justLow">
              <a:lnSpc>
                <a:spcPct val="150000"/>
              </a:lnSpc>
              <a:buFont typeface="+mj-lt"/>
              <a:buAutoNum type="arabicPeriod"/>
            </a:pPr>
            <a:r>
              <a:rPr lang="fa-IR" sz="2500" dirty="0" smtClean="0">
                <a:cs typeface="B Yagut" panose="00000400000000000000" pitchFamily="2" charset="-78"/>
              </a:rPr>
              <a:t>دو پاراگراف متن 3خطی با رعایت تورفتگی اول هر پاراگراف بنویسید.</a:t>
            </a:r>
          </a:p>
          <a:p>
            <a:pPr marL="457200" indent="-457200" algn="justLow">
              <a:lnSpc>
                <a:spcPct val="150000"/>
              </a:lnSpc>
              <a:buFont typeface="+mj-lt"/>
              <a:buAutoNum type="arabicPeriod"/>
            </a:pPr>
            <a:r>
              <a:rPr lang="fa-IR" sz="2500" dirty="0" smtClean="0">
                <a:cs typeface="B Yagut" panose="00000400000000000000" pitchFamily="2" charset="-78"/>
              </a:rPr>
              <a:t>لیست اسامی 5 نفر را بصورت شماره گذاری اتوماتیک بنویسید.</a:t>
            </a:r>
          </a:p>
          <a:p>
            <a:pPr marL="457200" indent="-457200" algn="justLow">
              <a:lnSpc>
                <a:spcPct val="150000"/>
              </a:lnSpc>
              <a:buFont typeface="+mj-lt"/>
              <a:buAutoNum type="arabicPeriod"/>
            </a:pPr>
            <a:r>
              <a:rPr lang="fa-IR" sz="2500" dirty="0" smtClean="0">
                <a:cs typeface="B Yagut" panose="00000400000000000000" pitchFamily="2" charset="-78"/>
              </a:rPr>
              <a:t>فاصله بین سطرها در تمرین شماره 1 به اندازه 1.5 سانتیمتر تنظیم شود .</a:t>
            </a:r>
            <a:endParaRPr lang="fa-IR" sz="2500" dirty="0">
              <a:cs typeface="B Yagut" panose="00000400000000000000" pitchFamily="2" charset="-78"/>
            </a:endParaRPr>
          </a:p>
        </p:txBody>
      </p:sp>
    </p:spTree>
    <p:extLst>
      <p:ext uri="{BB962C8B-B14F-4D97-AF65-F5344CB8AC3E}">
        <p14:creationId xmlns:p14="http://schemas.microsoft.com/office/powerpoint/2010/main" val="789962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dirty="0">
                <a:cs typeface="B Yagut" panose="00000400000000000000" pitchFamily="2" charset="-78"/>
              </a:rPr>
              <a:t>فهرست منابع</a:t>
            </a:r>
          </a:p>
        </p:txBody>
      </p:sp>
      <p:sp>
        <p:nvSpPr>
          <p:cNvPr id="3" name="Content Placeholder 2"/>
          <p:cNvSpPr>
            <a:spLocks noGrp="1"/>
          </p:cNvSpPr>
          <p:nvPr>
            <p:ph idx="1"/>
          </p:nvPr>
        </p:nvSpPr>
        <p:spPr>
          <a:xfrm>
            <a:off x="838200" y="1184856"/>
            <a:ext cx="10515600" cy="4992107"/>
          </a:xfrm>
        </p:spPr>
        <p:txBody>
          <a:bodyPr>
            <a:normAutofit/>
          </a:bodyPr>
          <a:lstStyle/>
          <a:p>
            <a:pPr>
              <a:lnSpc>
                <a:spcPct val="150000"/>
              </a:lnSpc>
            </a:pPr>
            <a:r>
              <a:rPr lang="en-US" sz="2500" dirty="0"/>
              <a:t> </a:t>
            </a:r>
            <a:r>
              <a:rPr lang="ar-SA" sz="2500" dirty="0">
                <a:cs typeface="B Yagut" panose="00000400000000000000" pitchFamily="2" charset="-78"/>
              </a:rPr>
              <a:t>حیدری ، </a:t>
            </a:r>
            <a:r>
              <a:rPr lang="fa-IR" sz="2500" dirty="0">
                <a:cs typeface="B Yagut" panose="00000400000000000000" pitchFamily="2" charset="-78"/>
              </a:rPr>
              <a:t>س</a:t>
            </a:r>
            <a:r>
              <a:rPr lang="ar-SA" sz="2500" dirty="0">
                <a:cs typeface="B Yagut" panose="00000400000000000000" pitchFamily="2" charset="-78"/>
              </a:rPr>
              <a:t>. کتاب </a:t>
            </a:r>
            <a:r>
              <a:rPr lang="en-US" sz="2500" dirty="0">
                <a:cs typeface="B Yagut" panose="00000400000000000000" pitchFamily="2" charset="-78"/>
              </a:rPr>
              <a:t>ICDL</a:t>
            </a:r>
            <a:r>
              <a:rPr lang="ar-SA" sz="2500" dirty="0">
                <a:cs typeface="B Yagut" panose="00000400000000000000" pitchFamily="2" charset="-78"/>
              </a:rPr>
              <a:t> گواهینامه بین المللی کاربری کامپیوتر سطح یک ، تهران</a:t>
            </a:r>
            <a:r>
              <a:rPr lang="fa-IR" sz="2500" dirty="0">
                <a:cs typeface="B Yagut" panose="00000400000000000000" pitchFamily="2" charset="-78"/>
              </a:rPr>
              <a:t>،</a:t>
            </a:r>
            <a:r>
              <a:rPr lang="ar-SA" sz="2500" dirty="0">
                <a:cs typeface="B Yagut" panose="00000400000000000000" pitchFamily="2" charset="-78"/>
              </a:rPr>
              <a:t> موسسه فرهنگی هنری دیباگران تهران ،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موسوی</a:t>
            </a:r>
            <a:r>
              <a:rPr lang="en-US" sz="2500" dirty="0">
                <a:cs typeface="B Yagut" panose="00000400000000000000" pitchFamily="2" charset="-78"/>
              </a:rPr>
              <a:t> ، </a:t>
            </a:r>
            <a:r>
              <a:rPr lang="fa-IR" sz="2500" dirty="0">
                <a:cs typeface="B Yagut" panose="00000400000000000000" pitchFamily="2" charset="-78"/>
              </a:rPr>
              <a:t>ع</a:t>
            </a:r>
            <a:r>
              <a:rPr lang="en-US" sz="2500" dirty="0">
                <a:cs typeface="B Yagut" panose="00000400000000000000" pitchFamily="2" charset="-78"/>
              </a:rPr>
              <a:t>. </a:t>
            </a:r>
            <a:r>
              <a:rPr lang="fa-IR" sz="2500" smtClean="0">
                <a:cs typeface="B Yagut" panose="00000400000000000000" pitchFamily="2" charset="-78"/>
              </a:rPr>
              <a:t> </a:t>
            </a:r>
            <a:r>
              <a:rPr lang="en-US" sz="2500" smtClean="0">
                <a:cs typeface="B Yagut" panose="00000400000000000000" pitchFamily="2" charset="-78"/>
              </a:rPr>
              <a:t>کتاب</a:t>
            </a:r>
            <a:r>
              <a:rPr lang="en-US" sz="2500" dirty="0" smtClean="0">
                <a:cs typeface="B Yagut" panose="00000400000000000000" pitchFamily="2" charset="-78"/>
              </a:rPr>
              <a:t> </a:t>
            </a:r>
            <a:r>
              <a:rPr lang="en-US" sz="2500" dirty="0">
                <a:cs typeface="B Yagut" panose="00000400000000000000" pitchFamily="2" charset="-78"/>
              </a:rPr>
              <a:t>ICDL</a:t>
            </a:r>
            <a:r>
              <a:rPr lang="ar-SA" sz="2500" dirty="0">
                <a:cs typeface="B Yagut" panose="00000400000000000000" pitchFamily="2" charset="-78"/>
              </a:rPr>
              <a:t>  سطح یک ، تهران </a:t>
            </a:r>
            <a:r>
              <a:rPr lang="fa-IR" sz="2500" dirty="0">
                <a:cs typeface="B Yagut" panose="00000400000000000000" pitchFamily="2" charset="-78"/>
              </a:rPr>
              <a:t>،</a:t>
            </a:r>
            <a:r>
              <a:rPr lang="ar-SA" sz="2500" dirty="0">
                <a:cs typeface="B Yagut" panose="00000400000000000000" pitchFamily="2" charset="-78"/>
              </a:rPr>
              <a:t>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سبزعلی گل ، </a:t>
            </a:r>
            <a:r>
              <a:rPr lang="fa-IR" sz="2500" dirty="0">
                <a:cs typeface="B Yagut" panose="00000400000000000000" pitchFamily="2" charset="-78"/>
              </a:rPr>
              <a:t>م</a:t>
            </a:r>
            <a:r>
              <a:rPr lang="ar-SA" sz="2500" dirty="0">
                <a:cs typeface="B Yagut" panose="00000400000000000000" pitchFamily="2" charset="-78"/>
              </a:rPr>
              <a:t> . کتاب </a:t>
            </a:r>
            <a:r>
              <a:rPr lang="en-US" sz="2500" dirty="0">
                <a:cs typeface="B Yagut" panose="00000400000000000000" pitchFamily="2" charset="-78"/>
              </a:rPr>
              <a:t>ICDL</a:t>
            </a:r>
            <a:r>
              <a:rPr lang="ar-SA" sz="2500" dirty="0">
                <a:cs typeface="B Yagut" panose="00000400000000000000" pitchFamily="2" charset="-78"/>
              </a:rPr>
              <a:t>  سطح دو ، تهران </a:t>
            </a:r>
            <a:r>
              <a:rPr lang="fa-IR" sz="2500" dirty="0">
                <a:cs typeface="B Yagut" panose="00000400000000000000" pitchFamily="2" charset="-78"/>
              </a:rPr>
              <a:t>،</a:t>
            </a:r>
            <a:r>
              <a:rPr lang="ar-SA" sz="2500" dirty="0">
                <a:cs typeface="B Yagut" panose="00000400000000000000" pitchFamily="2" charset="-78"/>
              </a:rPr>
              <a:t>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gn="justLow">
              <a:lnSpc>
                <a:spcPct val="150000"/>
              </a:lnSpc>
            </a:pPr>
            <a:r>
              <a:rPr lang="fa-IR" sz="2500" dirty="0">
                <a:cs typeface="B Yagut" panose="00000400000000000000" pitchFamily="2" charset="-78"/>
              </a:rPr>
              <a:t>وب سایت خوش آموز </a:t>
            </a:r>
            <a:r>
              <a:rPr lang="en-US" sz="2500" dirty="0"/>
              <a:t>www.khoshamoz.ir</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دانشگاه علوم پزشکی و خدمات بهداشتی درمانی استان مازندران ، معاونت بهداشتی</a:t>
            </a:r>
          </a:p>
          <a:p>
            <a:pPr marL="0" indent="0">
              <a:lnSpc>
                <a:spcPct val="150000"/>
              </a:lnSpc>
              <a:buNone/>
            </a:pPr>
            <a:r>
              <a:rPr lang="fa-IR" dirty="0">
                <a:cs typeface="B Yagut" panose="00000400000000000000" pitchFamily="2" charset="-78"/>
              </a:rPr>
              <a:t>یا</a:t>
            </a:r>
          </a:p>
          <a:p>
            <a:pPr marL="0" indent="0">
              <a:lnSpc>
                <a:spcPct val="150000"/>
              </a:lnSpc>
              <a:buNone/>
            </a:pPr>
            <a:r>
              <a:rPr lang="fa-IR" dirty="0">
                <a:cs typeface="B Yagut" panose="00000400000000000000" pitchFamily="2" charset="-78"/>
              </a:rPr>
              <a:t>پست الکترونیک </a:t>
            </a:r>
            <a:r>
              <a:rPr lang="en-US" dirty="0">
                <a:cs typeface="B Yagut" panose="00000400000000000000" pitchFamily="2" charset="-78"/>
              </a:rPr>
              <a:t>shbsav@gmail.com</a:t>
            </a:r>
            <a:endParaRPr lang="fa-IR"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666433" y="1130169"/>
            <a:ext cx="11068333" cy="5463813"/>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marL="0" indent="0" algn="justLow">
              <a:buNone/>
            </a:pPr>
            <a:r>
              <a:rPr lang="fa-IR" sz="2500" dirty="0" smtClean="0">
                <a:cs typeface="B Yagut" panose="00000400000000000000" pitchFamily="2" charset="-78"/>
              </a:rPr>
              <a:t>شیوه کار با متن و تنظیمات </a:t>
            </a:r>
            <a:r>
              <a:rPr lang="fa-IR" sz="2500" dirty="0">
                <a:cs typeface="B Yagut" panose="00000400000000000000" pitchFamily="2" charset="-78"/>
              </a:rPr>
              <a:t>قسمت فونت و پارگراف را بشناسد و به درستی انجام دهد </a:t>
            </a:r>
            <a:r>
              <a:rPr lang="fa-IR" sz="2500" dirty="0" smtClean="0">
                <a:cs typeface="B Yagut" panose="00000400000000000000" pitchFamily="2" charset="-78"/>
              </a:rPr>
              <a:t>.</a:t>
            </a:r>
          </a:p>
          <a:p>
            <a:pPr marL="0" indent="0" algn="justLow">
              <a:buNone/>
            </a:pPr>
            <a:r>
              <a:rPr lang="fa-IR" sz="2500" dirty="0" smtClean="0">
                <a:cs typeface="B Yagut" panose="00000400000000000000" pitchFamily="2" charset="-78"/>
              </a:rPr>
              <a:t>نحوه انتخاب متن را </a:t>
            </a:r>
            <a:r>
              <a:rPr lang="fa-IR" sz="2500" dirty="0">
                <a:cs typeface="B Yagut" panose="00000400000000000000" pitchFamily="2" charset="-78"/>
              </a:rPr>
              <a:t>به درستی انجام دهد .</a:t>
            </a:r>
          </a:p>
          <a:p>
            <a:pPr marL="0" indent="0" algn="justLow">
              <a:buNone/>
            </a:pPr>
            <a:r>
              <a:rPr lang="fa-IR" sz="2500" dirty="0" smtClean="0">
                <a:cs typeface="B Yagut" panose="00000400000000000000" pitchFamily="2" charset="-78"/>
              </a:rPr>
              <a:t>حذف </a:t>
            </a:r>
            <a:r>
              <a:rPr lang="fa-IR" sz="2500" dirty="0">
                <a:cs typeface="B Yagut" panose="00000400000000000000" pitchFamily="2" charset="-78"/>
              </a:rPr>
              <a:t>متن را به درستی انجام دهد .</a:t>
            </a:r>
          </a:p>
          <a:p>
            <a:pPr marL="0" indent="0" algn="justLow">
              <a:buNone/>
            </a:pPr>
            <a:r>
              <a:rPr lang="fa-IR" sz="2500" dirty="0" smtClean="0">
                <a:cs typeface="B Yagut" panose="00000400000000000000" pitchFamily="2" charset="-78"/>
              </a:rPr>
              <a:t>کپی </a:t>
            </a:r>
            <a:r>
              <a:rPr lang="fa-IR" sz="2500" dirty="0">
                <a:cs typeface="B Yagut" panose="00000400000000000000" pitchFamily="2" charset="-78"/>
              </a:rPr>
              <a:t>کردن و انتقال متن را به درستی انجام دهد .</a:t>
            </a:r>
          </a:p>
          <a:p>
            <a:pPr marL="0" indent="0" algn="justLow">
              <a:buNone/>
            </a:pPr>
            <a:r>
              <a:rPr lang="fa-IR" sz="2500" dirty="0" smtClean="0">
                <a:cs typeface="B Yagut" panose="00000400000000000000" pitchFamily="2" charset="-78"/>
              </a:rPr>
              <a:t>اندازه </a:t>
            </a:r>
            <a:r>
              <a:rPr lang="fa-IR" sz="2500" dirty="0">
                <a:cs typeface="B Yagut" panose="00000400000000000000" pitchFamily="2" charset="-78"/>
              </a:rPr>
              <a:t>فونت را به درستی </a:t>
            </a:r>
            <a:r>
              <a:rPr lang="fa-IR" sz="2500" dirty="0" smtClean="0">
                <a:cs typeface="B Yagut" panose="00000400000000000000" pitchFamily="2" charset="-78"/>
              </a:rPr>
              <a:t>تغییر دهد </a:t>
            </a:r>
            <a:r>
              <a:rPr lang="fa-IR" sz="2500" dirty="0">
                <a:cs typeface="B Yagut" panose="00000400000000000000" pitchFamily="2" charset="-78"/>
              </a:rPr>
              <a:t>.</a:t>
            </a:r>
          </a:p>
          <a:p>
            <a:pPr marL="0" indent="0" algn="justLow">
              <a:buNone/>
            </a:pPr>
            <a:r>
              <a:rPr lang="fa-IR" sz="2500" dirty="0" smtClean="0">
                <a:cs typeface="B Yagut" panose="00000400000000000000" pitchFamily="2" charset="-78"/>
              </a:rPr>
              <a:t>فونت </a:t>
            </a:r>
            <a:r>
              <a:rPr lang="fa-IR" sz="2500" dirty="0">
                <a:cs typeface="B Yagut" panose="00000400000000000000" pitchFamily="2" charset="-78"/>
              </a:rPr>
              <a:t>متن را به </a:t>
            </a:r>
            <a:r>
              <a:rPr lang="fa-IR" sz="2500" dirty="0" smtClean="0">
                <a:cs typeface="B Yagut" panose="00000400000000000000" pitchFamily="2" charset="-78"/>
              </a:rPr>
              <a:t>درستی تغییر دهد </a:t>
            </a:r>
            <a:r>
              <a:rPr lang="fa-IR" sz="2500" dirty="0">
                <a:cs typeface="B Yagut" panose="00000400000000000000" pitchFamily="2" charset="-78"/>
              </a:rPr>
              <a:t>.</a:t>
            </a:r>
          </a:p>
          <a:p>
            <a:pPr marL="0" indent="0" algn="justLow">
              <a:buNone/>
            </a:pPr>
            <a:r>
              <a:rPr lang="fa-IR" sz="2500" dirty="0" smtClean="0">
                <a:cs typeface="B Yagut" panose="00000400000000000000" pitchFamily="2" charset="-78"/>
              </a:rPr>
              <a:t>تغییر </a:t>
            </a:r>
            <a:r>
              <a:rPr lang="fa-IR" sz="2500" dirty="0">
                <a:cs typeface="B Yagut" panose="00000400000000000000" pitchFamily="2" charset="-78"/>
              </a:rPr>
              <a:t>رنگ فونت متن را به درستی انجام دهد .</a:t>
            </a:r>
          </a:p>
          <a:p>
            <a:pPr marL="0" indent="0" algn="justLow">
              <a:buNone/>
            </a:pPr>
            <a:r>
              <a:rPr lang="fa-IR" sz="2500" dirty="0" smtClean="0">
                <a:cs typeface="B Yagut" panose="00000400000000000000" pitchFamily="2" charset="-78"/>
              </a:rPr>
              <a:t>استفاده </a:t>
            </a:r>
            <a:r>
              <a:rPr lang="fa-IR" sz="2500" dirty="0">
                <a:cs typeface="B Yagut" panose="00000400000000000000" pitchFamily="2" charset="-78"/>
              </a:rPr>
              <a:t>از دستورات جلوه نمایی را بشناسد و </a:t>
            </a:r>
            <a:r>
              <a:rPr lang="fa-IR" sz="2500" dirty="0" smtClean="0">
                <a:cs typeface="B Yagut" panose="00000400000000000000" pitchFamily="2" charset="-78"/>
              </a:rPr>
              <a:t>به </a:t>
            </a:r>
            <a:r>
              <a:rPr lang="fa-IR" sz="2500" dirty="0">
                <a:cs typeface="B Yagut" panose="00000400000000000000" pitchFamily="2" charset="-78"/>
              </a:rPr>
              <a:t>درستی انجام دهد </a:t>
            </a:r>
            <a:r>
              <a:rPr lang="fa-IR" sz="2500" dirty="0" smtClean="0">
                <a:cs typeface="B Yagut" panose="00000400000000000000" pitchFamily="2" charset="-78"/>
              </a:rPr>
              <a:t>.</a:t>
            </a:r>
            <a:endParaRPr lang="fa-IR" sz="2500" dirty="0">
              <a:cs typeface="B Yagut" panose="00000400000000000000" pitchFamily="2" charset="-78"/>
            </a:endParaRPr>
          </a:p>
          <a:p>
            <a:pPr marL="0" indent="0" algn="justLow">
              <a:buNone/>
            </a:pPr>
            <a:r>
              <a:rPr lang="fa-IR" sz="2500" dirty="0">
                <a:cs typeface="B Yagut" panose="00000400000000000000" pitchFamily="2" charset="-78"/>
              </a:rPr>
              <a:t>توانایی مرتب سازی متن را به درستی انجام دهد .</a:t>
            </a:r>
          </a:p>
          <a:p>
            <a:pPr marL="0" indent="0" algn="justLow">
              <a:buNone/>
            </a:pPr>
            <a:r>
              <a:rPr lang="fa-IR" sz="2500" dirty="0" smtClean="0">
                <a:cs typeface="B Yagut" panose="00000400000000000000" pitchFamily="2" charset="-78"/>
              </a:rPr>
              <a:t>ترازبندی متن ها را بشناسد و به درستی انجام دهد</a:t>
            </a:r>
            <a:r>
              <a:rPr lang="en-US" sz="2500" dirty="0" smtClean="0">
                <a:cs typeface="B Yagut" panose="00000400000000000000" pitchFamily="2" charset="-78"/>
              </a:rPr>
              <a:t>.</a:t>
            </a:r>
            <a:endParaRPr lang="fa-IR"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627797" y="1181686"/>
            <a:ext cx="11068333" cy="5174664"/>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marL="0" indent="0" algn="justLow">
              <a:buNone/>
            </a:pPr>
            <a:r>
              <a:rPr lang="fa-IR" sz="2500" dirty="0" smtClean="0">
                <a:cs typeface="B Yagut" panose="00000400000000000000" pitchFamily="2" charset="-78"/>
              </a:rPr>
              <a:t>روش </a:t>
            </a:r>
            <a:r>
              <a:rPr lang="fa-IR" sz="2500" dirty="0">
                <a:cs typeface="B Yagut" panose="00000400000000000000" pitchFamily="2" charset="-78"/>
              </a:rPr>
              <a:t>تغییر فاصله بین خط ها در </a:t>
            </a:r>
            <a:r>
              <a:rPr lang="en-US" sz="2500" dirty="0">
                <a:cs typeface="B Yagut" panose="00000400000000000000" pitchFamily="2" charset="-78"/>
              </a:rPr>
              <a:t>Word</a:t>
            </a:r>
            <a:r>
              <a:rPr lang="fa-IR" sz="2500" dirty="0">
                <a:cs typeface="B Yagut" panose="00000400000000000000" pitchFamily="2" charset="-78"/>
              </a:rPr>
              <a:t> را فراگیرد و به درستی انجام </a:t>
            </a:r>
            <a:r>
              <a:rPr lang="fa-IR" sz="2500" dirty="0" smtClean="0">
                <a:cs typeface="B Yagut" panose="00000400000000000000" pitchFamily="2" charset="-78"/>
              </a:rPr>
              <a:t>دهد .</a:t>
            </a:r>
            <a:endParaRPr lang="fa-IR" sz="2500" dirty="0">
              <a:cs typeface="B Yagut" panose="00000400000000000000" pitchFamily="2" charset="-78"/>
            </a:endParaRPr>
          </a:p>
          <a:p>
            <a:pPr marL="0" indent="0" algn="justLow">
              <a:buNone/>
            </a:pPr>
            <a:r>
              <a:rPr lang="fa-IR" sz="2500" dirty="0">
                <a:cs typeface="B Yagut" panose="00000400000000000000" pitchFamily="2" charset="-78"/>
              </a:rPr>
              <a:t>تنظیم فاصله بین پاراگراف ها در </a:t>
            </a:r>
            <a:r>
              <a:rPr lang="en-US" sz="2500" dirty="0">
                <a:cs typeface="B Yagut" panose="00000400000000000000" pitchFamily="2" charset="-78"/>
              </a:rPr>
              <a:t>Word</a:t>
            </a:r>
            <a:r>
              <a:rPr lang="fa-IR" sz="2500" dirty="0">
                <a:cs typeface="B Yagut" panose="00000400000000000000" pitchFamily="2" charset="-78"/>
              </a:rPr>
              <a:t> و به درستی انجام </a:t>
            </a:r>
            <a:r>
              <a:rPr lang="fa-IR" sz="2500" dirty="0" smtClean="0">
                <a:cs typeface="B Yagut" panose="00000400000000000000" pitchFamily="2" charset="-78"/>
              </a:rPr>
              <a:t>دهد.</a:t>
            </a:r>
            <a:endParaRPr lang="fa-IR" sz="2500" dirty="0">
              <a:cs typeface="B Yagut" panose="00000400000000000000" pitchFamily="2" charset="-78"/>
            </a:endParaRPr>
          </a:p>
          <a:p>
            <a:pPr marL="0" indent="0" algn="justLow">
              <a:buNone/>
            </a:pPr>
            <a:r>
              <a:rPr lang="fa-IR" sz="2500" dirty="0" smtClean="0">
                <a:cs typeface="B Yagut" panose="00000400000000000000" pitchFamily="2" charset="-78"/>
              </a:rPr>
              <a:t>توانایی بولت گذاری در </a:t>
            </a:r>
            <a:r>
              <a:rPr lang="en-US" sz="2500" dirty="0" smtClean="0">
                <a:cs typeface="B Yagut" panose="00000400000000000000" pitchFamily="2" charset="-78"/>
              </a:rPr>
              <a:t>Word</a:t>
            </a:r>
            <a:r>
              <a:rPr lang="fa-IR" sz="2500" dirty="0" smtClean="0">
                <a:cs typeface="B Yagut" panose="00000400000000000000" pitchFamily="2" charset="-78"/>
              </a:rPr>
              <a:t> را کسب نماید </a:t>
            </a:r>
            <a:r>
              <a:rPr lang="fa-IR" sz="2500" dirty="0">
                <a:cs typeface="B Yagut" panose="00000400000000000000" pitchFamily="2" charset="-78"/>
              </a:rPr>
              <a:t>و به درستی انجام </a:t>
            </a:r>
            <a:r>
              <a:rPr lang="fa-IR" sz="2500" dirty="0" smtClean="0">
                <a:cs typeface="B Yagut" panose="00000400000000000000" pitchFamily="2" charset="-78"/>
              </a:rPr>
              <a:t>دهد.</a:t>
            </a:r>
            <a:endParaRPr lang="fa-IR" sz="2500" dirty="0">
              <a:cs typeface="B Yagut" panose="00000400000000000000" pitchFamily="2" charset="-78"/>
            </a:endParaRPr>
          </a:p>
          <a:p>
            <a:pPr marL="0" indent="0" algn="justLow">
              <a:buNone/>
            </a:pPr>
            <a:r>
              <a:rPr lang="fa-IR" sz="2500" dirty="0" smtClean="0">
                <a:cs typeface="B Yagut" panose="00000400000000000000" pitchFamily="2" charset="-78"/>
              </a:rPr>
              <a:t>نحوه شماره گذاری صفحات </a:t>
            </a:r>
            <a:r>
              <a:rPr lang="fa-IR" sz="2500" dirty="0">
                <a:cs typeface="B Yagut" panose="00000400000000000000" pitchFamily="2" charset="-78"/>
              </a:rPr>
              <a:t>در </a:t>
            </a:r>
            <a:r>
              <a:rPr lang="en-US" sz="2500" dirty="0" smtClean="0">
                <a:cs typeface="B Yagut" panose="00000400000000000000" pitchFamily="2" charset="-78"/>
              </a:rPr>
              <a:t>Word</a:t>
            </a:r>
            <a:r>
              <a:rPr lang="fa-IR" sz="2500" dirty="0" smtClean="0">
                <a:cs typeface="B Yagut" panose="00000400000000000000" pitchFamily="2" charset="-78"/>
              </a:rPr>
              <a:t> را بشناسد </a:t>
            </a:r>
            <a:r>
              <a:rPr lang="fa-IR" sz="2500" dirty="0">
                <a:cs typeface="B Yagut" panose="00000400000000000000" pitchFamily="2" charset="-78"/>
              </a:rPr>
              <a:t>و به درستی انجام </a:t>
            </a:r>
            <a:r>
              <a:rPr lang="fa-IR" sz="2500" dirty="0" smtClean="0">
                <a:cs typeface="B Yagut" panose="00000400000000000000" pitchFamily="2" charset="-78"/>
              </a:rPr>
              <a:t>دهد.</a:t>
            </a:r>
            <a:endParaRPr lang="fa-IR" sz="2500" dirty="0">
              <a:cs typeface="B Yagut" panose="00000400000000000000" pitchFamily="2" charset="-78"/>
            </a:endParaRPr>
          </a:p>
          <a:p>
            <a:pPr marL="0" indent="0" algn="justLow">
              <a:buNone/>
            </a:pPr>
            <a:r>
              <a:rPr lang="fa-IR" sz="2500" dirty="0">
                <a:cs typeface="B Yagut" panose="00000400000000000000" pitchFamily="2" charset="-78"/>
              </a:rPr>
              <a:t>افزایش یا کاهش میزان تورفتگی سطح لیست ها در </a:t>
            </a:r>
            <a:r>
              <a:rPr lang="en-US" sz="2500" dirty="0" smtClean="0">
                <a:cs typeface="B Yagut" panose="00000400000000000000" pitchFamily="2" charset="-78"/>
              </a:rPr>
              <a:t>Word</a:t>
            </a:r>
            <a:r>
              <a:rPr lang="fa-IR" sz="2500" dirty="0" smtClean="0">
                <a:cs typeface="B Yagut" panose="00000400000000000000" pitchFamily="2" charset="-78"/>
              </a:rPr>
              <a:t> به </a:t>
            </a:r>
            <a:r>
              <a:rPr lang="fa-IR" sz="2500" dirty="0">
                <a:cs typeface="B Yagut" panose="00000400000000000000" pitchFamily="2" charset="-78"/>
              </a:rPr>
              <a:t>درستی انجام </a:t>
            </a:r>
            <a:r>
              <a:rPr lang="fa-IR" sz="2500" dirty="0" smtClean="0">
                <a:cs typeface="B Yagut" panose="00000400000000000000" pitchFamily="2" charset="-78"/>
              </a:rPr>
              <a:t>دهد .</a:t>
            </a:r>
            <a:endParaRPr lang="fa-IR" sz="2500" dirty="0">
              <a:cs typeface="B Yagut" panose="00000400000000000000" pitchFamily="2" charset="-78"/>
            </a:endParaRPr>
          </a:p>
          <a:p>
            <a:pPr marL="0" indent="0">
              <a:buNone/>
            </a:pPr>
            <a:endParaRPr lang="fa-IR" sz="2500" dirty="0">
              <a:cs typeface="B Yagut" panose="00000400000000000000" pitchFamily="2" charset="-78"/>
            </a:endParaRPr>
          </a:p>
          <a:p>
            <a:pPr marL="0" indent="0">
              <a:buNone/>
            </a:pPr>
            <a:endParaRPr lang="fa-IR" sz="2500" dirty="0">
              <a:cs typeface="B Yagut" panose="00000400000000000000" pitchFamily="2" charset="-78"/>
            </a:endParaRPr>
          </a:p>
        </p:txBody>
      </p:sp>
    </p:spTree>
    <p:extLst>
      <p:ext uri="{BB962C8B-B14F-4D97-AF65-F5344CB8AC3E}">
        <p14:creationId xmlns:p14="http://schemas.microsoft.com/office/powerpoint/2010/main" val="2421492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10515600" cy="4855335"/>
          </a:xfrm>
        </p:spPr>
        <p:txBody>
          <a:bodyPr>
            <a:normAutofit/>
          </a:bodyPr>
          <a:lstStyle/>
          <a:p>
            <a:pPr algn="justLow"/>
            <a:r>
              <a:rPr lang="fa-IR" sz="2500" dirty="0" smtClean="0">
                <a:cs typeface="B Yagut" panose="00000400000000000000" pitchFamily="2" charset="-78"/>
              </a:rPr>
              <a:t>کار با متن و تنظیمات </a:t>
            </a:r>
            <a:r>
              <a:rPr lang="fa-IR" sz="2500" dirty="0">
                <a:cs typeface="B Yagut" panose="00000400000000000000" pitchFamily="2" charset="-78"/>
              </a:rPr>
              <a:t>قسمت فونت و </a:t>
            </a:r>
            <a:r>
              <a:rPr lang="fa-IR" sz="2500" dirty="0" smtClean="0">
                <a:cs typeface="B Yagut" panose="00000400000000000000" pitchFamily="2" charset="-78"/>
              </a:rPr>
              <a:t>پارگراف</a:t>
            </a:r>
          </a:p>
          <a:p>
            <a:pPr lvl="1" algn="justLow"/>
            <a:r>
              <a:rPr lang="fa-IR" sz="2500" dirty="0" smtClean="0">
                <a:cs typeface="B Yagut" panose="00000400000000000000" pitchFamily="2" charset="-78"/>
              </a:rPr>
              <a:t>انتخاب متن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حذف متن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کپی کردن و انتقال متن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تغییر اندازه فونت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تغییر فونت متن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تغییر رنگ فونت متن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استفاده از دستورات جلوه نمایی</a:t>
            </a:r>
          </a:p>
          <a:p>
            <a:pPr lvl="1" algn="justLow"/>
            <a:r>
              <a:rPr lang="fa-IR" sz="2500" dirty="0" smtClean="0">
                <a:cs typeface="B Yagut" panose="00000400000000000000" pitchFamily="2" charset="-78"/>
              </a:rPr>
              <a:t>مرتب سازی</a:t>
            </a:r>
          </a:p>
          <a:p>
            <a:pPr lvl="1" algn="justLow"/>
            <a:r>
              <a:rPr lang="fa-IR" sz="2500" dirty="0" smtClean="0">
                <a:cs typeface="B Yagut" panose="00000400000000000000" pitchFamily="2" charset="-78"/>
              </a:rPr>
              <a:t>ترازبندی</a:t>
            </a:r>
          </a:p>
          <a:p>
            <a:pPr lvl="1" algn="justLow"/>
            <a:r>
              <a:rPr lang="fa-IR" sz="2500" dirty="0" smtClean="0">
                <a:cs typeface="B Yagut" panose="00000400000000000000" pitchFamily="2" charset="-78"/>
              </a:rPr>
              <a:t>روش تغییر فاصله بین خط ها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endParaRPr lang="en-US" sz="2500" dirty="0">
              <a:cs typeface="B Yagut" panose="00000400000000000000" pitchFamily="2" charset="-78"/>
            </a:endParaRP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10515600" cy="4855335"/>
          </a:xfrm>
        </p:spPr>
        <p:txBody>
          <a:bodyPr>
            <a:normAutofit/>
          </a:bodyPr>
          <a:lstStyle/>
          <a:p>
            <a:pPr algn="justLow"/>
            <a:r>
              <a:rPr lang="fa-IR" sz="2500" dirty="0" smtClean="0">
                <a:cs typeface="B Yagut" panose="00000400000000000000" pitchFamily="2" charset="-78"/>
              </a:rPr>
              <a:t>کار با متن و تنظیمات </a:t>
            </a:r>
            <a:r>
              <a:rPr lang="fa-IR" sz="2500" dirty="0">
                <a:cs typeface="B Yagut" panose="00000400000000000000" pitchFamily="2" charset="-78"/>
              </a:rPr>
              <a:t>قسمت فونت و </a:t>
            </a:r>
            <a:r>
              <a:rPr lang="fa-IR" sz="2500" dirty="0" smtClean="0">
                <a:cs typeface="B Yagut" panose="00000400000000000000" pitchFamily="2" charset="-78"/>
              </a:rPr>
              <a:t>پارگراف</a:t>
            </a:r>
          </a:p>
          <a:p>
            <a:pPr lvl="1" algn="justLow"/>
            <a:r>
              <a:rPr lang="fa-IR" sz="2500" dirty="0" smtClean="0">
                <a:cs typeface="B Yagut" panose="00000400000000000000" pitchFamily="2" charset="-78"/>
              </a:rPr>
              <a:t>تنظیم فاصله بین پاراگراف ها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بولت گذاری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شماره گذاری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افزایش یا کاهش میزان تورفتگی سطح لیست ها در </a:t>
            </a:r>
            <a:r>
              <a:rPr lang="en-US" sz="2500" dirty="0">
                <a:cs typeface="B Yagut" panose="00000400000000000000" pitchFamily="2" charset="-78"/>
              </a:rPr>
              <a:t>Word</a:t>
            </a:r>
            <a:endParaRPr lang="fa-IR" sz="2500" dirty="0" smtClean="0">
              <a:cs typeface="B Yagut" panose="00000400000000000000" pitchFamily="2" charset="-78"/>
            </a:endParaRPr>
          </a:p>
          <a:p>
            <a:pPr lvl="1"/>
            <a:endParaRPr lang="en-US" sz="2500" dirty="0">
              <a:cs typeface="B Yagut" panose="00000400000000000000" pitchFamily="2" charset="-78"/>
            </a:endParaRPr>
          </a:p>
        </p:txBody>
      </p:sp>
    </p:spTree>
    <p:extLst>
      <p:ext uri="{BB962C8B-B14F-4D97-AF65-F5344CB8AC3E}">
        <p14:creationId xmlns:p14="http://schemas.microsoft.com/office/powerpoint/2010/main" val="1761722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348336"/>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1277258" y="1654629"/>
            <a:ext cx="10058400" cy="4527510"/>
          </a:xfrm>
        </p:spPr>
        <p:txBody>
          <a:bodyPr>
            <a:noAutofit/>
          </a:bodyPr>
          <a:lstStyle/>
          <a:p>
            <a:pPr algn="justLow">
              <a:lnSpc>
                <a:spcPct val="150000"/>
              </a:lnSpc>
            </a:pPr>
            <a:r>
              <a:rPr lang="fa-IR" sz="2500" dirty="0" smtClean="0">
                <a:cs typeface="B Yagut" panose="00000400000000000000" pitchFamily="2" charset="-78"/>
              </a:rPr>
              <a:t>نرم افزار</a:t>
            </a:r>
            <a:r>
              <a:rPr lang="en-US" sz="2500" dirty="0" smtClean="0">
                <a:cs typeface="B Yagut" panose="00000400000000000000" pitchFamily="2" charset="-78"/>
              </a:rPr>
              <a:t> Word </a:t>
            </a:r>
            <a:r>
              <a:rPr lang="fa-IR" sz="2500" dirty="0">
                <a:cs typeface="B Yagut" panose="00000400000000000000" pitchFamily="2" charset="-78"/>
              </a:rPr>
              <a:t>از جمله نرم افزارهای ارائه شده توسط شرکت مایکروسافت است که در بسته نرم افزاری آفیس قرار می گیرد. با استفاده از این نرم افزار و ابزارهای موجود، شما می توانید متون خود را ویرایش کرده، قالب بندی کنید و در قسمت های </a:t>
            </a:r>
            <a:r>
              <a:rPr lang="fa-IR" sz="2500" dirty="0" smtClean="0">
                <a:cs typeface="B Yagut" panose="00000400000000000000" pitchFamily="2" charset="-78"/>
              </a:rPr>
              <a:t>مورد </a:t>
            </a:r>
            <a:r>
              <a:rPr lang="fa-IR" sz="2500" dirty="0">
                <a:cs typeface="B Yagut" panose="00000400000000000000" pitchFamily="2" charset="-78"/>
              </a:rPr>
              <a:t>نیاز، تصاویر، نمودار و سایر اشیای بصری را قرار دهید</a:t>
            </a:r>
            <a:r>
              <a:rPr lang="fa-IR" sz="2500" dirty="0" smtClean="0">
                <a:cs typeface="B Yagut" panose="00000400000000000000" pitchFamily="2" charset="-78"/>
              </a:rPr>
              <a:t>. نرم افزار</a:t>
            </a:r>
            <a:r>
              <a:rPr lang="en-US" sz="2500" dirty="0" smtClean="0">
                <a:cs typeface="B Yagut" panose="00000400000000000000" pitchFamily="2" charset="-78"/>
              </a:rPr>
              <a:t>Word </a:t>
            </a:r>
            <a:r>
              <a:rPr lang="fa-IR" sz="2500" dirty="0" smtClean="0">
                <a:cs typeface="B Yagut" panose="00000400000000000000" pitchFamily="2" charset="-78"/>
              </a:rPr>
              <a:t> را </a:t>
            </a:r>
            <a:r>
              <a:rPr lang="fa-IR" sz="2500" dirty="0">
                <a:cs typeface="B Yagut" panose="00000400000000000000" pitchFamily="2" charset="-78"/>
              </a:rPr>
              <a:t>می توان بهترین نرم افزار ویرایشگر متن تحت سیستم عامل ویندوز دانست که علاوه بر کاربری آسان، امکانات فراوانی را در اختیار کاربر قرار می دهد و کاربران می توانند به سادگی و با کمی زمان، به تمامی ابزارهای موجود تسلط پیدا کرده و متون خود را آماده کنند</a:t>
            </a:r>
            <a:r>
              <a:rPr lang="fa-IR" sz="2500" dirty="0" smtClean="0">
                <a:cs typeface="B Yagut" panose="00000400000000000000" pitchFamily="2" charset="-78"/>
              </a:rPr>
              <a:t>.</a:t>
            </a:r>
            <a:endParaRPr lang="fa-IR" sz="3200" dirty="0">
              <a:cs typeface="B Yagut" panose="00000400000000000000" pitchFamily="2" charset="-78"/>
            </a:endParaRPr>
          </a:p>
        </p:txBody>
      </p:sp>
    </p:spTree>
    <p:extLst>
      <p:ext uri="{BB962C8B-B14F-4D97-AF65-F5344CB8AC3E}">
        <p14:creationId xmlns:p14="http://schemas.microsoft.com/office/powerpoint/2010/main" val="373633152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97138"/>
            <a:ext cx="10515600" cy="922762"/>
          </a:xfrm>
          <a:solidFill>
            <a:schemeClr val="bg1"/>
          </a:solidFill>
        </p:spPr>
        <p:txBody>
          <a:bodyPr/>
          <a:lstStyle/>
          <a:p>
            <a:pPr algn="ctr"/>
            <a:r>
              <a:rPr lang="fa-IR" dirty="0">
                <a:solidFill>
                  <a:prstClr val="black"/>
                </a:solidFill>
                <a:cs typeface="B Yagut" panose="00000400000000000000" pitchFamily="2" charset="-78"/>
              </a:rPr>
              <a:t>فصل دوم</a:t>
            </a:r>
            <a:endParaRPr lang="fa-IR" dirty="0"/>
          </a:p>
        </p:txBody>
      </p:sp>
      <p:sp>
        <p:nvSpPr>
          <p:cNvPr id="4" name="Content Placeholder 3"/>
          <p:cNvSpPr>
            <a:spLocks noGrp="1"/>
          </p:cNvSpPr>
          <p:nvPr>
            <p:ph sz="half" idx="2"/>
          </p:nvPr>
        </p:nvSpPr>
        <p:spPr>
          <a:xfrm>
            <a:off x="838201" y="1756228"/>
            <a:ext cx="10515600" cy="2573725"/>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buNone/>
            </a:pPr>
            <a:r>
              <a:rPr lang="fa-IR" sz="4400" dirty="0" smtClean="0">
                <a:cs typeface="B Yagut" panose="00000400000000000000" pitchFamily="2" charset="-78"/>
              </a:rPr>
              <a:t>کار با متن و تنظیمات </a:t>
            </a:r>
            <a:r>
              <a:rPr lang="fa-IR" sz="4400" dirty="0">
                <a:cs typeface="B Yagut" panose="00000400000000000000" pitchFamily="2" charset="-78"/>
              </a:rPr>
              <a:t>قسمت فونت و پارگراف</a:t>
            </a:r>
            <a:endParaRPr lang="en-US" sz="44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68824" y="5665694"/>
            <a:ext cx="609600" cy="609600"/>
          </a:xfrm>
          <a:prstGeom prst="rect">
            <a:avLst/>
          </a:prstGeom>
        </p:spPr>
      </p:pic>
    </p:spTree>
    <p:extLst>
      <p:ext uri="{BB962C8B-B14F-4D97-AF65-F5344CB8AC3E}">
        <p14:creationId xmlns:p14="http://schemas.microsoft.com/office/powerpoint/2010/main" val="386568848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323" y="840142"/>
            <a:ext cx="11326505" cy="5668234"/>
          </a:xfrm>
        </p:spPr>
        <p:txBody>
          <a:bodyPr>
            <a:normAutofit fontScale="92500" lnSpcReduction="20000"/>
          </a:bodyPr>
          <a:lstStyle/>
          <a:p>
            <a:pPr marL="0" indent="0" algn="just">
              <a:lnSpc>
                <a:spcPct val="100000"/>
              </a:lnSpc>
              <a:buNone/>
            </a:pPr>
            <a:r>
              <a:rPr lang="fa-IR" sz="2700" dirty="0">
                <a:cs typeface="B Yagut" panose="00000400000000000000" pitchFamily="2" charset="-78"/>
              </a:rPr>
              <a:t>قبل از اینکه متنی را از نقطه ای در سند به مکان دیگری در سند جایجا کنید و همینطور پیش از آنکه قالب بندی متنی را تغییر بدهید ابتدا باید آن را انتخاب کنید. برای انتخاب متن با ماوس بر روی آن کلیک کنید و با کشیدن ماوس بر روی متن و رها کردن در انتهای متن آن را انتخاب نمایید. متنی که در حالت انتخاب باشد هایلایت می شود و از سایر متن ها متمایز می گردد</a:t>
            </a:r>
            <a:r>
              <a:rPr lang="fa-IR" sz="2700" dirty="0" smtClean="0">
                <a:cs typeface="B Yagut" panose="00000400000000000000" pitchFamily="2" charset="-78"/>
              </a:rPr>
              <a:t>.</a:t>
            </a:r>
          </a:p>
          <a:p>
            <a:pPr marL="0" indent="0" algn="just">
              <a:lnSpc>
                <a:spcPct val="100000"/>
              </a:lnSpc>
              <a:buNone/>
            </a:pPr>
            <a:endParaRPr lang="fa-IR" sz="2500" dirty="0">
              <a:cs typeface="B Yagut" panose="00000400000000000000" pitchFamily="2" charset="-78"/>
            </a:endParaRP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r>
              <a:rPr lang="fa-IR" sz="4800" dirty="0" smtClean="0">
                <a:cs typeface="B Yagut" panose="00000400000000000000" pitchFamily="2" charset="-78"/>
              </a:rPr>
              <a:t>حذف </a:t>
            </a:r>
            <a:r>
              <a:rPr lang="fa-IR" sz="4800" dirty="0">
                <a:cs typeface="B Yagut" panose="00000400000000000000" pitchFamily="2" charset="-78"/>
              </a:rPr>
              <a:t>متن در </a:t>
            </a:r>
            <a:r>
              <a:rPr lang="en-US" sz="4800" dirty="0" smtClean="0">
                <a:cs typeface="B Yagut" panose="00000400000000000000" pitchFamily="2" charset="-78"/>
              </a:rPr>
              <a:t>Word</a:t>
            </a:r>
            <a:endParaRPr lang="fa-IR" sz="4800" dirty="0">
              <a:cs typeface="B Yagut" panose="00000400000000000000" pitchFamily="2" charset="-78"/>
            </a:endParaRPr>
          </a:p>
          <a:p>
            <a:pPr marL="0" indent="0" algn="justLow">
              <a:lnSpc>
                <a:spcPct val="100000"/>
              </a:lnSpc>
              <a:buNone/>
            </a:pPr>
            <a:r>
              <a:rPr lang="fa-IR" sz="2700" dirty="0">
                <a:cs typeface="B Yagut" panose="00000400000000000000" pitchFamily="2" charset="-78"/>
              </a:rPr>
              <a:t>برای حذف متن ها چندین روش وجود </a:t>
            </a:r>
            <a:r>
              <a:rPr lang="fa-IR" sz="2700" dirty="0" smtClean="0">
                <a:cs typeface="B Yagut" panose="00000400000000000000" pitchFamily="2" charset="-78"/>
              </a:rPr>
              <a:t>دارد</a:t>
            </a:r>
            <a:endParaRPr lang="fa-IR" sz="2700" dirty="0">
              <a:cs typeface="B Yagut" panose="00000400000000000000" pitchFamily="2" charset="-78"/>
            </a:endParaRPr>
          </a:p>
          <a:p>
            <a:pPr marL="0" indent="0" algn="justLow">
              <a:lnSpc>
                <a:spcPct val="100000"/>
              </a:lnSpc>
              <a:buNone/>
            </a:pPr>
            <a:r>
              <a:rPr lang="fa-IR" sz="2700" dirty="0" smtClean="0">
                <a:cs typeface="B Yagut" panose="00000400000000000000" pitchFamily="2" charset="-78"/>
              </a:rPr>
              <a:t>با </a:t>
            </a:r>
            <a:r>
              <a:rPr lang="fa-IR" sz="2700" dirty="0">
                <a:cs typeface="B Yagut" panose="00000400000000000000" pitchFamily="2" charset="-78"/>
              </a:rPr>
              <a:t>استفاده از دکمه </a:t>
            </a:r>
            <a:r>
              <a:rPr lang="en-US" sz="2700" dirty="0" smtClean="0">
                <a:cs typeface="B Yagut" panose="00000400000000000000" pitchFamily="2" charset="-78"/>
              </a:rPr>
              <a:t> Backspace </a:t>
            </a:r>
            <a:r>
              <a:rPr lang="fa-IR" sz="2700" dirty="0">
                <a:cs typeface="B Yagut" panose="00000400000000000000" pitchFamily="2" charset="-78"/>
              </a:rPr>
              <a:t>در صفحه کلید متن حرف به حرف حذف می شود. </a:t>
            </a:r>
            <a:r>
              <a:rPr lang="fa-IR" sz="2700" dirty="0" smtClean="0">
                <a:cs typeface="B Yagut" panose="00000400000000000000" pitchFamily="2" charset="-78"/>
              </a:rPr>
              <a:t>دکمه</a:t>
            </a:r>
            <a:r>
              <a:rPr lang="en-US" sz="2700" dirty="0" smtClean="0">
                <a:cs typeface="B Yagut" panose="00000400000000000000" pitchFamily="2" charset="-78"/>
              </a:rPr>
              <a:t>Backspace </a:t>
            </a:r>
            <a:r>
              <a:rPr lang="fa-IR" sz="2700" dirty="0" smtClean="0">
                <a:cs typeface="B Yagut" panose="00000400000000000000" pitchFamily="2" charset="-78"/>
              </a:rPr>
              <a:t> به </a:t>
            </a:r>
            <a:r>
              <a:rPr lang="fa-IR" sz="2700" dirty="0">
                <a:cs typeface="B Yagut" panose="00000400000000000000" pitchFamily="2" charset="-78"/>
              </a:rPr>
              <a:t>سمت چپ حذف را انجام میدهد.</a:t>
            </a:r>
          </a:p>
          <a:p>
            <a:pPr marL="0" indent="0" algn="justLow">
              <a:lnSpc>
                <a:spcPct val="100000"/>
              </a:lnSpc>
              <a:buNone/>
            </a:pPr>
            <a:r>
              <a:rPr lang="fa-IR" sz="2700" dirty="0">
                <a:cs typeface="B Yagut" panose="00000400000000000000" pitchFamily="2" charset="-78"/>
              </a:rPr>
              <a:t>دکمه </a:t>
            </a:r>
            <a:r>
              <a:rPr lang="en-US" sz="2700" dirty="0">
                <a:cs typeface="B Yagut" panose="00000400000000000000" pitchFamily="2" charset="-78"/>
              </a:rPr>
              <a:t>Delete </a:t>
            </a:r>
            <a:r>
              <a:rPr lang="fa-IR" sz="2700" dirty="0" smtClean="0">
                <a:cs typeface="B Yagut" panose="00000400000000000000" pitchFamily="2" charset="-78"/>
              </a:rPr>
              <a:t> متن </a:t>
            </a:r>
            <a:r>
              <a:rPr lang="fa-IR" sz="2700" dirty="0">
                <a:cs typeface="B Yagut" panose="00000400000000000000" pitchFamily="2" charset="-78"/>
              </a:rPr>
              <a:t>را حرف به حرف و به سمت راست حذف می کند.</a:t>
            </a:r>
          </a:p>
          <a:p>
            <a:pPr marL="0" indent="0" algn="justLow">
              <a:lnSpc>
                <a:spcPct val="100000"/>
              </a:lnSpc>
              <a:buNone/>
            </a:pPr>
            <a:r>
              <a:rPr lang="fa-IR" sz="2700" dirty="0">
                <a:cs typeface="B Yagut" panose="00000400000000000000" pitchFamily="2" charset="-78"/>
              </a:rPr>
              <a:t>می توانید متنی را انتخاب کنید و با یکبار فشردن </a:t>
            </a:r>
            <a:r>
              <a:rPr lang="fa-IR" sz="2700" dirty="0" smtClean="0">
                <a:cs typeface="B Yagut" panose="00000400000000000000" pitchFamily="2" charset="-78"/>
              </a:rPr>
              <a:t>دکمه</a:t>
            </a:r>
            <a:r>
              <a:rPr lang="en-US" sz="2700" dirty="0" smtClean="0">
                <a:cs typeface="B Yagut" panose="00000400000000000000" pitchFamily="2" charset="-78"/>
              </a:rPr>
              <a:t> Delete </a:t>
            </a:r>
            <a:r>
              <a:rPr lang="fa-IR" sz="2700" dirty="0">
                <a:cs typeface="B Yagut" panose="00000400000000000000" pitchFamily="2" charset="-78"/>
              </a:rPr>
              <a:t>همه آن متن را یکجا حذف کنید.</a:t>
            </a:r>
          </a:p>
          <a:p>
            <a:pPr marL="0" indent="0" algn="just">
              <a:lnSpc>
                <a:spcPct val="100000"/>
              </a:lnSpc>
              <a:buNone/>
            </a:pPr>
            <a:endParaRPr lang="fa-IR" sz="2500" dirty="0">
              <a:cs typeface="B Yagut" panose="00000400000000000000" pitchFamily="2" charset="-78"/>
            </a:endParaRPr>
          </a:p>
        </p:txBody>
      </p:sp>
      <p:sp>
        <p:nvSpPr>
          <p:cNvPr id="9" name="Content Placeholder 2"/>
          <p:cNvSpPr txBox="1">
            <a:spLocks/>
          </p:cNvSpPr>
          <p:nvPr/>
        </p:nvSpPr>
        <p:spPr>
          <a:xfrm>
            <a:off x="1555845" y="84640"/>
            <a:ext cx="9867332"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انتخاب متن در </a:t>
            </a:r>
            <a:r>
              <a:rPr lang="en-US" sz="4400" dirty="0" smtClean="0">
                <a:cs typeface="B Yagut" panose="00000400000000000000" pitchFamily="2" charset="-78"/>
              </a:rPr>
              <a:t>Word</a:t>
            </a:r>
            <a:endParaRPr lang="fa-IR" sz="44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209064" y="2404597"/>
            <a:ext cx="7106136" cy="134757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1318" y="5773140"/>
            <a:ext cx="609600" cy="609600"/>
          </a:xfrm>
          <a:prstGeom prst="rect">
            <a:avLst/>
          </a:prstGeom>
        </p:spPr>
      </p:pic>
    </p:spTree>
    <p:extLst>
      <p:ext uri="{BB962C8B-B14F-4D97-AF65-F5344CB8AC3E}">
        <p14:creationId xmlns:p14="http://schemas.microsoft.com/office/powerpoint/2010/main" val="2216477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5NN7CDR5NKU2-831-301</_dlc_DocId>
    <_dlc_DocIdUrl xmlns="1047730d-92e1-4018-9084-d932fd3a7f58">
      <Url>http://www.health.gov.ir/hnd/_layouts/DocIdRedir.aspx?ID=5NN7CDR5NKU2-831-301</Url>
      <Description>5NN7CDR5NKU2-831-301</Description>
    </_dlc_DocIdUrl>
  </documentManagement>
</p:properties>
</file>

<file path=customXml/itemProps1.xml><?xml version="1.0" encoding="utf-8"?>
<ds:datastoreItem xmlns:ds="http://schemas.openxmlformats.org/officeDocument/2006/customXml" ds:itemID="{8B4D1FD6-73CD-42F3-98B0-37753423BC06}">
  <ds:schemaRefs>
    <ds:schemaRef ds:uri="http://schemas.microsoft.com/sharepoint/v3/contenttype/forms"/>
  </ds:schemaRefs>
</ds:datastoreItem>
</file>

<file path=customXml/itemProps2.xml><?xml version="1.0" encoding="utf-8"?>
<ds:datastoreItem xmlns:ds="http://schemas.openxmlformats.org/officeDocument/2006/customXml" ds:itemID="{A660164B-C6B1-43A5-8726-8F3857AB5B82}">
  <ds:schemaRefs>
    <ds:schemaRef ds:uri="http://schemas.microsoft.com/sharepoint/events"/>
  </ds:schemaRefs>
</ds:datastoreItem>
</file>

<file path=customXml/itemProps3.xml><?xml version="1.0" encoding="utf-8"?>
<ds:datastoreItem xmlns:ds="http://schemas.openxmlformats.org/officeDocument/2006/customXml" ds:itemID="{220801BA-607A-4E83-9F26-3F260B17FE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F88B566-213F-43C4-A145-C12520E4AB48}">
  <ds:schemaRefs>
    <ds:schemaRef ds:uri="http://schemas.openxmlformats.org/package/2006/metadata/core-properties"/>
    <ds:schemaRef ds:uri="http://schemas.microsoft.com/office/2006/documentManagement/types"/>
    <ds:schemaRef ds:uri="http://www.w3.org/XML/1998/namespace"/>
    <ds:schemaRef ds:uri="http://purl.org/dc/terms/"/>
    <ds:schemaRef ds:uri="http://purl.org/dc/dcmitype/"/>
    <ds:schemaRef ds:uri="http://purl.org/dc/elements/1.1/"/>
    <ds:schemaRef ds:uri="http://schemas.microsoft.com/office/infopath/2007/PartnerControls"/>
    <ds:schemaRef ds:uri="12fdc5dc-769e-4543-b10d-fbea3dac4417"/>
    <ds:schemaRef ds:uri="1047730d-92e1-4018-9084-d932fd3a7f5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2427</TotalTime>
  <Words>1962</Words>
  <Application>Microsoft Office PowerPoint</Application>
  <PresentationFormat>Widescreen</PresentationFormat>
  <Paragraphs>153</Paragraphs>
  <Slides>25</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 Titr</vt:lpstr>
      <vt:lpstr>B Yagut</vt:lpstr>
      <vt:lpstr>Calibri</vt:lpstr>
      <vt:lpstr>Calibri Light</vt:lpstr>
      <vt:lpstr>Times New Roman</vt:lpstr>
      <vt:lpstr>Office Theme</vt:lpstr>
      <vt:lpstr>کار با کامپیوتر و اینترنت ،  آشنایی با نرم افزارهای نظام شبکه</vt:lpstr>
      <vt:lpstr>مشخصات سند</vt:lpstr>
      <vt:lpstr>اهداف آموزشی</vt:lpstr>
      <vt:lpstr>اهداف آموزشی</vt:lpstr>
      <vt:lpstr>فهرست عناوین آموزشی</vt:lpstr>
      <vt:lpstr>فهرست عناوین آموزشی</vt:lpstr>
      <vt:lpstr>مقدمه</vt:lpstr>
      <vt:lpstr>فصل دوم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_x000b_آشنایی با نرم افزارهای نظام شبکه</dc:title>
  <dc:creator>HCZ</dc:creator>
  <cp:lastModifiedBy>saberi</cp:lastModifiedBy>
  <cp:revision>476</cp:revision>
  <dcterms:created xsi:type="dcterms:W3CDTF">2020-04-19T06:32:02Z</dcterms:created>
  <dcterms:modified xsi:type="dcterms:W3CDTF">2021-05-19T09:44:46Z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fbfb3f13-148e-4b57-ab8c-3c97983e4a9b</vt:lpwstr>
  </property>
</Properties>
</file>