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9"/>
  </p:notesMasterIdLst>
  <p:sldIdLst>
    <p:sldId id="335" r:id="rId6"/>
    <p:sldId id="347" r:id="rId7"/>
    <p:sldId id="336" r:id="rId8"/>
    <p:sldId id="338" r:id="rId9"/>
    <p:sldId id="256" r:id="rId10"/>
    <p:sldId id="395" r:id="rId11"/>
    <p:sldId id="475" r:id="rId12"/>
    <p:sldId id="476" r:id="rId13"/>
    <p:sldId id="477" r:id="rId14"/>
    <p:sldId id="478" r:id="rId15"/>
    <p:sldId id="479" r:id="rId16"/>
    <p:sldId id="480" r:id="rId17"/>
    <p:sldId id="482" r:id="rId18"/>
    <p:sldId id="483" r:id="rId19"/>
    <p:sldId id="484" r:id="rId20"/>
    <p:sldId id="485" r:id="rId21"/>
    <p:sldId id="486" r:id="rId22"/>
    <p:sldId id="487" r:id="rId23"/>
    <p:sldId id="488" r:id="rId24"/>
    <p:sldId id="489" r:id="rId25"/>
    <p:sldId id="490" r:id="rId26"/>
    <p:sldId id="491" r:id="rId27"/>
    <p:sldId id="499" r:id="rId28"/>
    <p:sldId id="493" r:id="rId29"/>
    <p:sldId id="494" r:id="rId30"/>
    <p:sldId id="495" r:id="rId31"/>
    <p:sldId id="496" r:id="rId32"/>
    <p:sldId id="497" r:id="rId33"/>
    <p:sldId id="498" r:id="rId34"/>
    <p:sldId id="370" r:id="rId35"/>
    <p:sldId id="376" r:id="rId36"/>
    <p:sldId id="377" r:id="rId37"/>
    <p:sldId id="378" r:id="rId3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2.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 </a:t>
            </a:r>
            <a:r>
              <a:rPr lang="en-US" dirty="0" smtClean="0">
                <a:cs typeface="B Yagut" panose="00000400000000000000" pitchFamily="2" charset="-78"/>
              </a:rPr>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مقدماتی با نرم افزار </a:t>
            </a:r>
            <a:r>
              <a:rPr lang="en-US" sz="2500" dirty="0" smtClean="0">
                <a:cs typeface="B Yagut" panose="00000400000000000000" pitchFamily="2" charset="-78"/>
              </a:rPr>
              <a:t>Word2016</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2462" y="661639"/>
            <a:ext cx="5152572" cy="3567567"/>
          </a:xfrm>
        </p:spPr>
        <p:txBody>
          <a:bodyPr>
            <a:normAutofit/>
          </a:bodyPr>
          <a:lstStyle/>
          <a:p>
            <a:pPr marL="0" indent="0" algn="justLow">
              <a:lnSpc>
                <a:spcPct val="150000"/>
              </a:lnSpc>
              <a:buNone/>
            </a:pPr>
            <a:r>
              <a:rPr lang="fa-IR" sz="2500" dirty="0">
                <a:cs typeface="B Yagut" panose="00000400000000000000" pitchFamily="2" charset="-78"/>
              </a:rPr>
              <a:t>روش </a:t>
            </a:r>
            <a:r>
              <a:rPr lang="fa-IR" sz="2500" dirty="0" smtClean="0">
                <a:cs typeface="B Yagut" panose="00000400000000000000" pitchFamily="2" charset="-78"/>
              </a:rPr>
              <a:t>سوم:</a:t>
            </a:r>
            <a:endParaRPr lang="fa-IR" sz="2500" dirty="0">
              <a:cs typeface="B Yagut" panose="00000400000000000000" pitchFamily="2" charset="-78"/>
            </a:endParaRPr>
          </a:p>
          <a:p>
            <a:pPr marL="0" indent="0" algn="justLow">
              <a:lnSpc>
                <a:spcPct val="150000"/>
              </a:lnSpc>
              <a:buNone/>
            </a:pPr>
            <a:r>
              <a:rPr lang="fa-IR" sz="2500" dirty="0">
                <a:cs typeface="B Yagut" panose="00000400000000000000" pitchFamily="2" charset="-78"/>
              </a:rPr>
              <a:t>گزینه </a:t>
            </a:r>
            <a:r>
              <a:rPr lang="en-US" sz="2500" dirty="0">
                <a:cs typeface="B Yagut" panose="00000400000000000000" pitchFamily="2" charset="-78"/>
              </a:rPr>
              <a:t>Quick Tables </a:t>
            </a:r>
            <a:r>
              <a:rPr lang="fa-IR" sz="2500" dirty="0" smtClean="0">
                <a:cs typeface="B Yagut" panose="00000400000000000000" pitchFamily="2" charset="-78"/>
              </a:rPr>
              <a:t> جداول آماده </a:t>
            </a:r>
            <a:r>
              <a:rPr lang="fa-IR" sz="2500" dirty="0">
                <a:cs typeface="B Yagut" panose="00000400000000000000" pitchFamily="2" charset="-78"/>
              </a:rPr>
              <a:t>را انتخاب کنید و از کادر باز شده جدول مورد نظر خود را یافته و در مکان انتخاب شده در صفحه </a:t>
            </a:r>
            <a:r>
              <a:rPr lang="en-US" sz="2500" dirty="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وارد نمایید.</a:t>
            </a:r>
          </a:p>
        </p:txBody>
      </p:sp>
      <p:pic>
        <p:nvPicPr>
          <p:cNvPr id="4" name="Picture 3"/>
          <p:cNvPicPr/>
          <p:nvPr/>
        </p:nvPicPr>
        <p:blipFill rotWithShape="1">
          <a:blip r:embed="rId4"/>
          <a:srcRect l="8280" t="39884" r="56822" b="7635"/>
          <a:stretch/>
        </p:blipFill>
        <p:spPr bwMode="auto">
          <a:xfrm>
            <a:off x="957945" y="1280204"/>
            <a:ext cx="5312228" cy="4133352"/>
          </a:xfrm>
          <a:prstGeom prst="rect">
            <a:avLst/>
          </a:prstGeom>
          <a:ln>
            <a:noFill/>
          </a:ln>
          <a:extLst>
            <a:ext uri="{53640926-AAD7-44D8-BBD7-CCE9431645EC}">
              <a14:shadowObscured xmlns:a14="http://schemas.microsoft.com/office/drawing/2010/main"/>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945" y="5894294"/>
            <a:ext cx="609600" cy="609600"/>
          </a:xfrm>
          <a:prstGeom prst="rect">
            <a:avLst/>
          </a:prstGeom>
        </p:spPr>
      </p:pic>
    </p:spTree>
    <p:extLst>
      <p:ext uri="{BB962C8B-B14F-4D97-AF65-F5344CB8AC3E}">
        <p14:creationId xmlns:p14="http://schemas.microsoft.com/office/powerpoint/2010/main" val="393842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919"/>
            <a:ext cx="10515600" cy="810532"/>
          </a:xfrm>
          <a:noFill/>
        </p:spPr>
        <p:txBody>
          <a:bodyPr/>
          <a:lstStyle/>
          <a:p>
            <a:pPr algn="ctr"/>
            <a:r>
              <a:rPr lang="fa-IR" dirty="0">
                <a:cs typeface="B Yagut" panose="00000400000000000000" pitchFamily="2" charset="-78"/>
              </a:rPr>
              <a:t>تغییر ساختار جدول و شکل بندی آن</a:t>
            </a:r>
            <a:endParaRPr lang="fa-IR" dirty="0"/>
          </a:p>
        </p:txBody>
      </p:sp>
      <p:sp>
        <p:nvSpPr>
          <p:cNvPr id="3" name="Content Placeholder 2"/>
          <p:cNvSpPr>
            <a:spLocks noGrp="1"/>
          </p:cNvSpPr>
          <p:nvPr>
            <p:ph idx="1"/>
          </p:nvPr>
        </p:nvSpPr>
        <p:spPr>
          <a:xfrm>
            <a:off x="672353" y="1061024"/>
            <a:ext cx="11164728" cy="3806811"/>
          </a:xfrm>
        </p:spPr>
        <p:txBody>
          <a:bodyPr>
            <a:normAutofit/>
          </a:bodyPr>
          <a:lstStyle/>
          <a:p>
            <a:pPr marL="0" indent="0" algn="justLow">
              <a:lnSpc>
                <a:spcPct val="150000"/>
              </a:lnSpc>
              <a:buNone/>
            </a:pPr>
            <a:r>
              <a:rPr lang="fa-IR" sz="2500" dirty="0" smtClean="0">
                <a:cs typeface="B Yagut" panose="00000400000000000000" pitchFamily="2" charset="-78"/>
              </a:rPr>
              <a:t>پس </a:t>
            </a:r>
            <a:r>
              <a:rPr lang="fa-IR" sz="2500" dirty="0">
                <a:cs typeface="B Yagut" panose="00000400000000000000" pitchFamily="2" charset="-78"/>
              </a:rPr>
              <a:t>از وارد کردن جدول مورد نیاز به صفحه </a:t>
            </a:r>
            <a:r>
              <a:rPr lang="en-US" sz="2500" dirty="0">
                <a:cs typeface="B Yagut" panose="00000400000000000000" pitchFamily="2" charset="-78"/>
              </a:rPr>
              <a:t>Word</a:t>
            </a:r>
            <a:r>
              <a:rPr lang="fa-IR" sz="2500" dirty="0" smtClean="0">
                <a:cs typeface="B Yagut" panose="00000400000000000000" pitchFamily="2" charset="-78"/>
              </a:rPr>
              <a:t>، </a:t>
            </a:r>
            <a:r>
              <a:rPr lang="fa-IR" sz="2500" dirty="0">
                <a:cs typeface="B Yagut" panose="00000400000000000000" pitchFamily="2" charset="-78"/>
              </a:rPr>
              <a:t>دو سربرگ جدید با نامهای </a:t>
            </a:r>
            <a:r>
              <a:rPr lang="en-US" sz="2500" dirty="0">
                <a:cs typeface="B Yagut" panose="00000400000000000000" pitchFamily="2" charset="-78"/>
              </a:rPr>
              <a:t>Design </a:t>
            </a:r>
            <a:r>
              <a:rPr lang="fa-IR" sz="2500" dirty="0" smtClean="0">
                <a:cs typeface="B Yagut" panose="00000400000000000000" pitchFamily="2" charset="-78"/>
              </a:rPr>
              <a:t> و </a:t>
            </a:r>
            <a:r>
              <a:rPr lang="en-US" sz="2500" dirty="0">
                <a:cs typeface="B Yagut" panose="00000400000000000000" pitchFamily="2" charset="-78"/>
              </a:rPr>
              <a:t>Layout </a:t>
            </a:r>
            <a:r>
              <a:rPr lang="fa-IR" sz="2500" dirty="0">
                <a:cs typeface="B Yagut" panose="00000400000000000000" pitchFamily="2" charset="-78"/>
              </a:rPr>
              <a:t>باز خواهند شد که کاربر با استفاده از گزینه های موجود در این دو </a:t>
            </a:r>
            <a:r>
              <a:rPr lang="fa-IR" sz="2500" dirty="0" smtClean="0">
                <a:cs typeface="B Yagut" panose="00000400000000000000" pitchFamily="2" charset="-78"/>
              </a:rPr>
              <a:t>سربرگ می تواند </a:t>
            </a:r>
            <a:r>
              <a:rPr lang="fa-IR" sz="2500" dirty="0">
                <a:cs typeface="B Yagut" panose="00000400000000000000" pitchFamily="2" charset="-78"/>
              </a:rPr>
              <a:t>اقدام به تغییر ساختار جدول و شکل بندی آن نماید</a:t>
            </a:r>
            <a:r>
              <a:rPr lang="fa-IR" sz="2500" dirty="0" smtClean="0">
                <a:cs typeface="B Yagut" panose="00000400000000000000" pitchFamily="2" charset="-78"/>
              </a:rPr>
              <a:t>. </a:t>
            </a:r>
            <a:r>
              <a:rPr lang="fa-IR" sz="2500" dirty="0">
                <a:cs typeface="B Yagut" panose="00000400000000000000" pitchFamily="2" charset="-78"/>
              </a:rPr>
              <a:t>برای تغییر در ساختار یک جدول کافی است به سربرگ </a:t>
            </a:r>
            <a:r>
              <a:rPr lang="en-US" sz="2500" dirty="0">
                <a:cs typeface="B Yagut" panose="00000400000000000000" pitchFamily="2" charset="-78"/>
              </a:rPr>
              <a:t>Design</a:t>
            </a:r>
            <a:r>
              <a:rPr lang="fa-IR" sz="2500" dirty="0">
                <a:cs typeface="B Yagut" panose="00000400000000000000" pitchFamily="2" charset="-78"/>
              </a:rPr>
              <a:t> رفته و از کادر گروه </a:t>
            </a:r>
            <a:r>
              <a:rPr lang="en-US" sz="2500" dirty="0">
                <a:cs typeface="B Yagut" panose="00000400000000000000" pitchFamily="2" charset="-78"/>
              </a:rPr>
              <a:t>Table style</a:t>
            </a:r>
            <a:r>
              <a:rPr lang="fa-IR" sz="2500" dirty="0">
                <a:cs typeface="B Yagut" panose="00000400000000000000" pitchFamily="2" charset="-78"/>
              </a:rPr>
              <a:t> ساختار مورد نیاز خود را انتخاب نمایید. توجه داشته باشید که با کلیک بر روی فلش کوچکی که در سمت راست کادر محاوره ای سبک ها قرار دارد میتوانید سبک های بیشتری را بطور همزمان مشاهده کرده و انتخاب نمایید</a:t>
            </a:r>
            <a:r>
              <a:rPr lang="fa-IR" sz="2500" dirty="0" smtClean="0">
                <a:cs typeface="B Yagut" panose="00000400000000000000" pitchFamily="2" charset="-78"/>
              </a:rPr>
              <a:t>.</a:t>
            </a:r>
            <a:endParaRPr lang="en-US" sz="2500" dirty="0">
              <a:cs typeface="B Yagut" panose="00000400000000000000" pitchFamily="2" charset="-78"/>
            </a:endParaRPr>
          </a:p>
        </p:txBody>
      </p:sp>
      <p:pic>
        <p:nvPicPr>
          <p:cNvPr id="5" name="Picture 4"/>
          <p:cNvPicPr/>
          <p:nvPr/>
        </p:nvPicPr>
        <p:blipFill>
          <a:blip r:embed="rId4"/>
          <a:stretch>
            <a:fillRect/>
          </a:stretch>
        </p:blipFill>
        <p:spPr>
          <a:xfrm>
            <a:off x="1308440" y="4817576"/>
            <a:ext cx="9575120" cy="153161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1765" y="5919561"/>
            <a:ext cx="609600" cy="609600"/>
          </a:xfrm>
          <a:prstGeom prst="rect">
            <a:avLst/>
          </a:prstGeom>
        </p:spPr>
      </p:pic>
    </p:spTree>
    <p:extLst>
      <p:ext uri="{BB962C8B-B14F-4D97-AF65-F5344CB8AC3E}">
        <p14:creationId xmlns:p14="http://schemas.microsoft.com/office/powerpoint/2010/main" val="700765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1997" y="449942"/>
            <a:ext cx="6832601" cy="3476599"/>
          </a:xfrm>
        </p:spPr>
        <p:txBody>
          <a:bodyPr>
            <a:normAutofit lnSpcReduction="10000"/>
          </a:bodyPr>
          <a:lstStyle/>
          <a:p>
            <a:pPr marL="0" indent="0" algn="justLow">
              <a:lnSpc>
                <a:spcPct val="150000"/>
              </a:lnSpc>
              <a:buNone/>
            </a:pPr>
            <a:r>
              <a:rPr lang="fa-IR" sz="2500" dirty="0">
                <a:cs typeface="B Yagut" panose="00000400000000000000" pitchFamily="2" charset="-78"/>
              </a:rPr>
              <a:t>با انتخاب </a:t>
            </a:r>
            <a:r>
              <a:rPr lang="fa-IR" sz="2500" dirty="0" smtClean="0">
                <a:cs typeface="B Yagut" panose="00000400000000000000" pitchFamily="2" charset="-78"/>
              </a:rPr>
              <a:t>گزینه</a:t>
            </a:r>
            <a:r>
              <a:rPr lang="en-US" sz="2500" dirty="0" smtClean="0">
                <a:cs typeface="B Yagut" panose="00000400000000000000" pitchFamily="2" charset="-78"/>
              </a:rPr>
              <a:t>Shading </a:t>
            </a:r>
            <a:r>
              <a:rPr lang="fa-IR" sz="2500" dirty="0" smtClean="0">
                <a:cs typeface="B Yagut" panose="00000400000000000000" pitchFamily="2" charset="-78"/>
              </a:rPr>
              <a:t> که </a:t>
            </a:r>
            <a:r>
              <a:rPr lang="fa-IR" sz="2500" dirty="0">
                <a:cs typeface="B Yagut" panose="00000400000000000000" pitchFamily="2" charset="-78"/>
              </a:rPr>
              <a:t>در این کادر گروه قرار دارد میتوانید رنگ کلی جدول را که در حالت عادی و پیش فرض سفید است را به رنگ دلخواه خود تغییر دهید. بدین صورت که جدول و یا سلولهای مورد نظر را انتخاب کنید و با کلیک بر روی فلش کوچک زیر آن و باز شدن کادر رنگها، رنگ مورد نظر را انتخاب نمایید.</a:t>
            </a:r>
            <a:endParaRPr lang="en-US" dirty="0"/>
          </a:p>
        </p:txBody>
      </p:sp>
      <p:pic>
        <p:nvPicPr>
          <p:cNvPr id="6" name="Picture 5"/>
          <p:cNvPicPr/>
          <p:nvPr/>
        </p:nvPicPr>
        <p:blipFill rotWithShape="1">
          <a:blip r:embed="rId4"/>
          <a:srcRect l="51324" r="31215" b="55565"/>
          <a:stretch/>
        </p:blipFill>
        <p:spPr bwMode="auto">
          <a:xfrm>
            <a:off x="461683" y="315471"/>
            <a:ext cx="3528877" cy="4587603"/>
          </a:xfrm>
          <a:prstGeom prst="rect">
            <a:avLst/>
          </a:prstGeom>
          <a:ln>
            <a:noFill/>
          </a:ln>
          <a:extLst>
            <a:ext uri="{53640926-AAD7-44D8-BBD7-CCE9431645EC}">
              <a14:shadowObscured xmlns:a14="http://schemas.microsoft.com/office/drawing/2010/main"/>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0294" y="5834743"/>
            <a:ext cx="609600" cy="609600"/>
          </a:xfrm>
          <a:prstGeom prst="rect">
            <a:avLst/>
          </a:prstGeom>
        </p:spPr>
      </p:pic>
      <p:pic>
        <p:nvPicPr>
          <p:cNvPr id="4" name="Picture 3"/>
          <p:cNvPicPr>
            <a:picLocks noChangeAspect="1"/>
          </p:cNvPicPr>
          <p:nvPr/>
        </p:nvPicPr>
        <p:blipFill>
          <a:blip r:embed="rId6"/>
          <a:stretch>
            <a:fillRect/>
          </a:stretch>
        </p:blipFill>
        <p:spPr>
          <a:xfrm>
            <a:off x="4145337" y="3792071"/>
            <a:ext cx="2608124" cy="2838932"/>
          </a:xfrm>
          <a:prstGeom prst="rect">
            <a:avLst/>
          </a:prstGeom>
        </p:spPr>
      </p:pic>
      <p:pic>
        <p:nvPicPr>
          <p:cNvPr id="5" name="Picture 4"/>
          <p:cNvPicPr>
            <a:picLocks noChangeAspect="1"/>
          </p:cNvPicPr>
          <p:nvPr/>
        </p:nvPicPr>
        <p:blipFill>
          <a:blip r:embed="rId7"/>
          <a:stretch>
            <a:fillRect/>
          </a:stretch>
        </p:blipFill>
        <p:spPr>
          <a:xfrm>
            <a:off x="6772776" y="3792071"/>
            <a:ext cx="2669213" cy="2838932"/>
          </a:xfrm>
          <a:prstGeom prst="rect">
            <a:avLst/>
          </a:prstGeom>
        </p:spPr>
      </p:pic>
      <p:cxnSp>
        <p:nvCxnSpPr>
          <p:cNvPr id="8" name="Straight Arrow Connector 7"/>
          <p:cNvCxnSpPr/>
          <p:nvPr/>
        </p:nvCxnSpPr>
        <p:spPr>
          <a:xfrm>
            <a:off x="3025588" y="4666129"/>
            <a:ext cx="964972" cy="134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16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1101" y="451013"/>
            <a:ext cx="10316029" cy="4107542"/>
          </a:xfrm>
        </p:spPr>
        <p:txBody>
          <a:bodyPr>
            <a:normAutofit/>
          </a:bodyPr>
          <a:lstStyle/>
          <a:p>
            <a:pPr marL="0" indent="0" algn="justLow">
              <a:lnSpc>
                <a:spcPct val="150000"/>
              </a:lnSpc>
              <a:buNone/>
            </a:pPr>
            <a:r>
              <a:rPr lang="fa-IR" sz="2500" dirty="0">
                <a:cs typeface="B Yagut" panose="00000400000000000000" pitchFamily="2" charset="-78"/>
              </a:rPr>
              <a:t>در همین سربرگ کادر گروه </a:t>
            </a:r>
            <a:r>
              <a:rPr lang="en-US" sz="2500" dirty="0">
                <a:cs typeface="B Yagut" panose="00000400000000000000" pitchFamily="2" charset="-78"/>
              </a:rPr>
              <a:t>Borders </a:t>
            </a:r>
            <a:r>
              <a:rPr lang="fa-IR" sz="2500" dirty="0" smtClean="0">
                <a:cs typeface="B Yagut" panose="00000400000000000000" pitchFamily="2" charset="-78"/>
              </a:rPr>
              <a:t> قرار </a:t>
            </a:r>
            <a:r>
              <a:rPr lang="fa-IR" sz="2500" dirty="0">
                <a:cs typeface="B Yagut" panose="00000400000000000000" pitchFamily="2" charset="-78"/>
              </a:rPr>
              <a:t>دارد که با انتخاب گزینه </a:t>
            </a:r>
            <a:r>
              <a:rPr lang="en-US" sz="2500" dirty="0">
                <a:cs typeface="B Yagut" panose="00000400000000000000" pitchFamily="2" charset="-78"/>
              </a:rPr>
              <a:t>Line Weight </a:t>
            </a:r>
            <a:r>
              <a:rPr lang="fa-IR" sz="2500" dirty="0" smtClean="0">
                <a:cs typeface="B Yagut" panose="00000400000000000000" pitchFamily="2" charset="-78"/>
              </a:rPr>
              <a:t> سایز </a:t>
            </a:r>
            <a:r>
              <a:rPr lang="fa-IR" sz="2500" dirty="0">
                <a:cs typeface="B Yagut" panose="00000400000000000000" pitchFamily="2" charset="-78"/>
              </a:rPr>
              <a:t>خطوط (۱) و توسط گزینه </a:t>
            </a:r>
            <a:r>
              <a:rPr lang="en-US" sz="2500" dirty="0">
                <a:cs typeface="B Yagut" panose="00000400000000000000" pitchFamily="2" charset="-78"/>
              </a:rPr>
              <a:t>Pen color </a:t>
            </a:r>
            <a:r>
              <a:rPr lang="fa-IR" sz="2500" dirty="0" smtClean="0">
                <a:cs typeface="B Yagut" panose="00000400000000000000" pitchFamily="2" charset="-78"/>
              </a:rPr>
              <a:t> رنگ </a:t>
            </a:r>
            <a:r>
              <a:rPr lang="fa-IR" sz="2500" dirty="0">
                <a:cs typeface="B Yagut" panose="00000400000000000000" pitchFamily="2" charset="-78"/>
              </a:rPr>
              <a:t>خطوط را انتخاب </a:t>
            </a:r>
            <a:r>
              <a:rPr lang="fa-IR" sz="2500" dirty="0" smtClean="0">
                <a:cs typeface="B Yagut" panose="00000400000000000000" pitchFamily="2" charset="-78"/>
              </a:rPr>
              <a:t>کرده (2) </a:t>
            </a:r>
            <a:r>
              <a:rPr lang="fa-IR" sz="2500" dirty="0">
                <a:cs typeface="B Yagut" panose="00000400000000000000" pitchFamily="2" charset="-78"/>
              </a:rPr>
              <a:t>و با انتخاب گزینه </a:t>
            </a:r>
            <a:r>
              <a:rPr lang="en-US" sz="2500" dirty="0">
                <a:cs typeface="B Yagut" panose="00000400000000000000" pitchFamily="2" charset="-78"/>
              </a:rPr>
              <a:t>Border style </a:t>
            </a:r>
            <a:r>
              <a:rPr lang="fa-IR" sz="2500" dirty="0" smtClean="0">
                <a:cs typeface="B Yagut" panose="00000400000000000000" pitchFamily="2" charset="-78"/>
              </a:rPr>
              <a:t> اقدام </a:t>
            </a:r>
            <a:r>
              <a:rPr lang="fa-IR" sz="2500" dirty="0">
                <a:cs typeface="B Yagut" panose="00000400000000000000" pitchFamily="2" charset="-78"/>
              </a:rPr>
              <a:t>به انتخاب نوع و سبک خط (بردار) نمایید (۳). با کلیک بر روی هرکدام از این گزینه ها، انواع بیشتری از زیر مجموعه های آنان در اختیار شما قرار خواهند گرفت که با انتخاب نوع مورد نیاز خود میتوانید خطوط تشکیل دهنده جدول را شخصی سازی نمایید.</a:t>
            </a:r>
            <a:endParaRPr lang="en-US" dirty="0"/>
          </a:p>
        </p:txBody>
      </p:sp>
      <p:pic>
        <p:nvPicPr>
          <p:cNvPr id="2" name="Picture 1"/>
          <p:cNvPicPr>
            <a:picLocks noChangeAspect="1"/>
          </p:cNvPicPr>
          <p:nvPr/>
        </p:nvPicPr>
        <p:blipFill>
          <a:blip r:embed="rId4"/>
          <a:stretch>
            <a:fillRect/>
          </a:stretch>
        </p:blipFill>
        <p:spPr>
          <a:xfrm>
            <a:off x="3990655" y="4558555"/>
            <a:ext cx="3822045" cy="2175393"/>
          </a:xfrm>
          <a:prstGeom prst="rect">
            <a:avLst/>
          </a:prstGeom>
        </p:spPr>
      </p:pic>
      <p:pic>
        <p:nvPicPr>
          <p:cNvPr id="4" name="Picture 3"/>
          <p:cNvPicPr/>
          <p:nvPr/>
        </p:nvPicPr>
        <p:blipFill rotWithShape="1">
          <a:blip r:embed="rId5"/>
          <a:srcRect l="-155" r="23139" b="82640"/>
          <a:stretch/>
        </p:blipFill>
        <p:spPr bwMode="auto">
          <a:xfrm>
            <a:off x="981637" y="3483882"/>
            <a:ext cx="10179423" cy="1182250"/>
          </a:xfrm>
          <a:prstGeom prst="rect">
            <a:avLst/>
          </a:prstGeom>
          <a:ln>
            <a:noFill/>
          </a:ln>
          <a:extLst>
            <a:ext uri="{53640926-AAD7-44D8-BBD7-CCE9431645EC}">
              <a14:shadowObscured xmlns:a14="http://schemas.microsoft.com/office/drawing/2010/main"/>
            </a:ext>
          </a:extLst>
        </p:spPr>
      </p:pic>
      <p:sp>
        <p:nvSpPr>
          <p:cNvPr id="5" name="Rounded Rectangle 4"/>
          <p:cNvSpPr/>
          <p:nvPr/>
        </p:nvSpPr>
        <p:spPr>
          <a:xfrm>
            <a:off x="8794376" y="3953435"/>
            <a:ext cx="1465730" cy="7395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6837" y="5827059"/>
            <a:ext cx="609600" cy="609600"/>
          </a:xfrm>
          <a:prstGeom prst="rect">
            <a:avLst/>
          </a:prstGeom>
        </p:spPr>
      </p:pic>
    </p:spTree>
    <p:extLst>
      <p:ext uri="{BB962C8B-B14F-4D97-AF65-F5344CB8AC3E}">
        <p14:creationId xmlns:p14="http://schemas.microsoft.com/office/powerpoint/2010/main" val="3737715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972" y="696686"/>
            <a:ext cx="10316029" cy="4107542"/>
          </a:xfrm>
        </p:spPr>
        <p:txBody>
          <a:bodyPr>
            <a:normAutofit/>
          </a:bodyPr>
          <a:lstStyle/>
          <a:p>
            <a:pPr marL="0" indent="0" algn="justLow">
              <a:lnSpc>
                <a:spcPct val="150000"/>
              </a:lnSpc>
              <a:buNone/>
            </a:pPr>
            <a:r>
              <a:rPr lang="fa-IR" sz="2500" dirty="0">
                <a:cs typeface="B Yagut" panose="00000400000000000000" pitchFamily="2" charset="-78"/>
              </a:rPr>
              <a:t>حال برای اعمال سبک و رنگ انتخاب شده جدید نوبت به اعمال آن بر روی خطوط تشکیل دهنده جدول خواهد رسید. برای این کار کافیست پس از انتخاب رنگ و سبک جدید برای خطوط </a:t>
            </a:r>
            <a:r>
              <a:rPr lang="fa-IR" sz="2500" dirty="0" smtClean="0">
                <a:cs typeface="B Yagut" panose="00000400000000000000" pitchFamily="2" charset="-78"/>
              </a:rPr>
              <a:t>گزینه</a:t>
            </a:r>
            <a:r>
              <a:rPr lang="en-US" sz="2500" dirty="0" smtClean="0">
                <a:cs typeface="B Yagut" panose="00000400000000000000" pitchFamily="2" charset="-78"/>
              </a:rPr>
              <a:t> Border </a:t>
            </a:r>
            <a:r>
              <a:rPr lang="en-US" sz="2500" dirty="0">
                <a:cs typeface="B Yagut" panose="00000400000000000000" pitchFamily="2" charset="-78"/>
              </a:rPr>
              <a:t>Painter  </a:t>
            </a:r>
            <a:r>
              <a:rPr lang="fa-IR" sz="2500" dirty="0">
                <a:cs typeface="B Yagut" panose="00000400000000000000" pitchFamily="2" charset="-78"/>
              </a:rPr>
              <a:t>را انتخاب کنید تا نرم افزار فلش ماوس را تبدیل به قلم مو نماید. حال با کشیدن این قلم مو بر روی خطوط دلخواه، رنگ و سبک جدید بر روی این خطوط اعمال خواهد شد.</a:t>
            </a:r>
            <a:endParaRPr lang="en-US" dirty="0"/>
          </a:p>
        </p:txBody>
      </p:sp>
      <p:pic>
        <p:nvPicPr>
          <p:cNvPr id="2" name="Picture 1"/>
          <p:cNvPicPr>
            <a:picLocks noChangeAspect="1"/>
          </p:cNvPicPr>
          <p:nvPr/>
        </p:nvPicPr>
        <p:blipFill rotWithShape="1">
          <a:blip r:embed="rId4"/>
          <a:srcRect l="78711" r="1071"/>
          <a:stretch/>
        </p:blipFill>
        <p:spPr>
          <a:xfrm>
            <a:off x="5887358" y="3026811"/>
            <a:ext cx="972456" cy="1808616"/>
          </a:xfrm>
          <a:prstGeom prst="rect">
            <a:avLst/>
          </a:prstGeom>
        </p:spPr>
      </p:pic>
      <p:pic>
        <p:nvPicPr>
          <p:cNvPr id="4" name="Picture 3"/>
          <p:cNvPicPr/>
          <p:nvPr/>
        </p:nvPicPr>
        <p:blipFill rotWithShape="1">
          <a:blip r:embed="rId5"/>
          <a:srcRect l="-155" r="23139" b="82640"/>
          <a:stretch/>
        </p:blipFill>
        <p:spPr bwMode="auto">
          <a:xfrm>
            <a:off x="1217707" y="5011330"/>
            <a:ext cx="10179423" cy="1182250"/>
          </a:xfrm>
          <a:prstGeom prst="rect">
            <a:avLst/>
          </a:prstGeom>
          <a:ln>
            <a:noFill/>
          </a:ln>
          <a:extLst>
            <a:ext uri="{53640926-AAD7-44D8-BBD7-CCE9431645EC}">
              <a14:shadowObscured xmlns:a14="http://schemas.microsoft.com/office/drawing/2010/main"/>
            </a:ext>
          </a:extLst>
        </p:spPr>
      </p:pic>
      <p:sp>
        <p:nvSpPr>
          <p:cNvPr id="5" name="Rounded Rectangle 4"/>
          <p:cNvSpPr/>
          <p:nvPr/>
        </p:nvSpPr>
        <p:spPr>
          <a:xfrm>
            <a:off x="10919011" y="5453991"/>
            <a:ext cx="499035" cy="7395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42" y="6069106"/>
            <a:ext cx="609600" cy="609600"/>
          </a:xfrm>
          <a:prstGeom prst="rect">
            <a:avLst/>
          </a:prstGeom>
        </p:spPr>
      </p:pic>
    </p:spTree>
    <p:extLst>
      <p:ext uri="{BB962C8B-B14F-4D97-AF65-F5344CB8AC3E}">
        <p14:creationId xmlns:p14="http://schemas.microsoft.com/office/powerpoint/2010/main" val="1463073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971" y="321875"/>
            <a:ext cx="10316029" cy="6200321"/>
          </a:xfrm>
        </p:spPr>
        <p:txBody>
          <a:bodyPr>
            <a:normAutofit/>
          </a:bodyPr>
          <a:lstStyle/>
          <a:p>
            <a:pPr marL="0" indent="0" algn="justLow">
              <a:lnSpc>
                <a:spcPct val="150000"/>
              </a:lnSpc>
              <a:buNone/>
            </a:pPr>
            <a:r>
              <a:rPr lang="fa-IR" sz="2500" dirty="0">
                <a:cs typeface="B Yagut" panose="00000400000000000000" pitchFamily="2" charset="-78"/>
              </a:rPr>
              <a:t>برای تغییر شکل بندی جداول موجود کافی است به </a:t>
            </a:r>
            <a:r>
              <a:rPr lang="fa-IR" sz="2500" dirty="0" smtClean="0">
                <a:cs typeface="B Yagut" panose="00000400000000000000" pitchFamily="2" charset="-78"/>
              </a:rPr>
              <a:t>سربرگ</a:t>
            </a:r>
            <a:r>
              <a:rPr lang="en-US" sz="2500" dirty="0" smtClean="0">
                <a:cs typeface="B Yagut" panose="00000400000000000000" pitchFamily="2" charset="-78"/>
              </a:rPr>
              <a:t>Layout </a:t>
            </a:r>
            <a:r>
              <a:rPr lang="fa-IR" sz="2500" dirty="0" smtClean="0">
                <a:cs typeface="B Yagut" panose="00000400000000000000" pitchFamily="2" charset="-78"/>
              </a:rPr>
              <a:t> مراجعه </a:t>
            </a:r>
            <a:r>
              <a:rPr lang="fa-IR" sz="2500" dirty="0">
                <a:cs typeface="B Yagut" panose="00000400000000000000" pitchFamily="2" charset="-78"/>
              </a:rPr>
              <a:t>کرده و با استفاده از گزینه های موجود در این سربرگ اقدام به تغییر شکل بندی جدول نمایید. این گزینه ها به تفکیک کارایی بصورت زیر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باشند</a:t>
            </a:r>
            <a:r>
              <a:rPr lang="fa-IR" sz="2500" dirty="0">
                <a:cs typeface="B Yagut" panose="00000400000000000000" pitchFamily="2" charset="-78"/>
              </a:rPr>
              <a:t>:</a:t>
            </a:r>
          </a:p>
          <a:p>
            <a:pPr marL="0" indent="0" algn="just">
              <a:lnSpc>
                <a:spcPct val="100000"/>
              </a:lnSpc>
              <a:buNone/>
            </a:pPr>
            <a:endParaRPr lang="fa-IR" sz="2400" dirty="0" smtClean="0">
              <a:cs typeface="B Yagut" panose="00000400000000000000" pitchFamily="2" charset="-78"/>
            </a:endParaRPr>
          </a:p>
          <a:p>
            <a:pPr marL="0" indent="0" algn="just">
              <a:lnSpc>
                <a:spcPct val="100000"/>
              </a:lnSpc>
              <a:buNone/>
            </a:pPr>
            <a:endParaRPr lang="fa-IR" sz="3200" dirty="0" smtClean="0">
              <a:cs typeface="B Yagut" panose="00000400000000000000" pitchFamily="2" charset="-78"/>
            </a:endParaRPr>
          </a:p>
          <a:p>
            <a:pPr marL="0" indent="0" algn="just">
              <a:lnSpc>
                <a:spcPct val="100000"/>
              </a:lnSpc>
              <a:buNone/>
            </a:pPr>
            <a:r>
              <a:rPr lang="fa-IR" sz="4400" dirty="0" smtClean="0">
                <a:cs typeface="B Yagut" panose="00000400000000000000" pitchFamily="2" charset="-78"/>
              </a:rPr>
              <a:t>وارد </a:t>
            </a:r>
            <a:r>
              <a:rPr lang="fa-IR" sz="4400" dirty="0">
                <a:cs typeface="B Yagut" panose="00000400000000000000" pitchFamily="2" charset="-78"/>
              </a:rPr>
              <a:t>کردن سطر و یا ستون جدید به جدول</a:t>
            </a:r>
          </a:p>
          <a:p>
            <a:pPr marL="0" indent="0" algn="justLow">
              <a:lnSpc>
                <a:spcPct val="150000"/>
              </a:lnSpc>
              <a:buNone/>
            </a:pPr>
            <a:r>
              <a:rPr lang="fa-IR" sz="2500" dirty="0">
                <a:cs typeface="B Yagut" panose="00000400000000000000" pitchFamily="2" charset="-78"/>
              </a:rPr>
              <a:t>برای وارد کردن سطر و یا ستون جدید به جدول موجود، ابتدا به کادر گروه </a:t>
            </a:r>
            <a:r>
              <a:rPr lang="en-US" sz="2500" dirty="0">
                <a:cs typeface="B Yagut" panose="00000400000000000000" pitchFamily="2" charset="-78"/>
              </a:rPr>
              <a:t>Rows &amp; Columns  </a:t>
            </a:r>
            <a:r>
              <a:rPr lang="fa-IR" sz="2500" dirty="0">
                <a:cs typeface="B Yagut" panose="00000400000000000000" pitchFamily="2" charset="-78"/>
              </a:rPr>
              <a:t> مراجعه نمایید. در این کادر گروه با چهار شکل و گزینه اصلی برای اضافه کردن سطر و ستون به جدول مواجه خواهید شد:</a:t>
            </a:r>
          </a:p>
          <a:p>
            <a:pPr marL="0" indent="0" algn="just">
              <a:lnSpc>
                <a:spcPct val="150000"/>
              </a:lnSpc>
              <a:buNone/>
            </a:pPr>
            <a:endParaRPr lang="en-US" dirty="0"/>
          </a:p>
        </p:txBody>
      </p:sp>
      <p:pic>
        <p:nvPicPr>
          <p:cNvPr id="4" name="Picture 3"/>
          <p:cNvPicPr/>
          <p:nvPr/>
        </p:nvPicPr>
        <p:blipFill>
          <a:blip r:embed="rId4"/>
          <a:stretch>
            <a:fillRect/>
          </a:stretch>
        </p:blipFill>
        <p:spPr>
          <a:xfrm>
            <a:off x="850474" y="5227278"/>
            <a:ext cx="4339771" cy="1483177"/>
          </a:xfrm>
          <a:prstGeom prst="rect">
            <a:avLst/>
          </a:prstGeom>
        </p:spPr>
      </p:pic>
      <p:pic>
        <p:nvPicPr>
          <p:cNvPr id="2" name="Picture 1"/>
          <p:cNvPicPr>
            <a:picLocks noChangeAspect="1"/>
          </p:cNvPicPr>
          <p:nvPr/>
        </p:nvPicPr>
        <p:blipFill>
          <a:blip r:embed="rId5"/>
          <a:stretch>
            <a:fillRect/>
          </a:stretch>
        </p:blipFill>
        <p:spPr>
          <a:xfrm>
            <a:off x="703449" y="2101021"/>
            <a:ext cx="10599551" cy="104138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8200" y="5912596"/>
            <a:ext cx="609600" cy="609600"/>
          </a:xfrm>
          <a:prstGeom prst="rect">
            <a:avLst/>
          </a:prstGeom>
        </p:spPr>
      </p:pic>
    </p:spTree>
    <p:extLst>
      <p:ext uri="{BB962C8B-B14F-4D97-AF65-F5344CB8AC3E}">
        <p14:creationId xmlns:p14="http://schemas.microsoft.com/office/powerpoint/2010/main" val="2419724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543" y="537029"/>
            <a:ext cx="11263086" cy="6037942"/>
          </a:xfrm>
        </p:spPr>
        <p:txBody>
          <a:bodyPr>
            <a:normAutofit/>
          </a:bodyPr>
          <a:lstStyle/>
          <a:p>
            <a:pPr marL="0" indent="0" algn="justLow">
              <a:lnSpc>
                <a:spcPct val="150000"/>
              </a:lnSpc>
              <a:buNone/>
            </a:pPr>
            <a:r>
              <a:rPr lang="en-US" sz="2500" dirty="0">
                <a:cs typeface="B Yagut" panose="00000400000000000000" pitchFamily="2" charset="-78"/>
              </a:rPr>
              <a:t>:Insert </a:t>
            </a:r>
            <a:r>
              <a:rPr lang="en-US" sz="2500" dirty="0" smtClean="0">
                <a:cs typeface="B Yagut" panose="00000400000000000000" pitchFamily="2" charset="-78"/>
              </a:rPr>
              <a:t>Above</a:t>
            </a:r>
            <a:r>
              <a:rPr lang="fa-IR" sz="2500" dirty="0" smtClean="0">
                <a:cs typeface="B Yagut" panose="00000400000000000000" pitchFamily="2" charset="-78"/>
              </a:rPr>
              <a:t> با </a:t>
            </a:r>
            <a:r>
              <a:rPr lang="fa-IR" sz="2500" dirty="0">
                <a:cs typeface="B Yagut" panose="00000400000000000000" pitchFamily="2" charset="-78"/>
              </a:rPr>
              <a:t>انتخاب این گزینه جدولی با تعداد سطرهای </a:t>
            </a:r>
            <a:r>
              <a:rPr lang="fa-IR" sz="2500" dirty="0" smtClean="0">
                <a:cs typeface="B Yagut" panose="00000400000000000000" pitchFamily="2" charset="-78"/>
              </a:rPr>
              <a:t>جدولی</a:t>
            </a:r>
          </a:p>
          <a:p>
            <a:pPr marL="0" indent="0" algn="justLow">
              <a:lnSpc>
                <a:spcPct val="150000"/>
              </a:lnSpc>
              <a:buNone/>
            </a:pPr>
            <a:r>
              <a:rPr lang="fa-IR" sz="2500" dirty="0" smtClean="0">
                <a:cs typeface="B Yagut" panose="00000400000000000000" pitchFamily="2" charset="-78"/>
              </a:rPr>
              <a:t> </a:t>
            </a:r>
            <a:r>
              <a:rPr lang="fa-IR" sz="2500" dirty="0">
                <a:cs typeface="B Yagut" panose="00000400000000000000" pitchFamily="2" charset="-78"/>
              </a:rPr>
              <a:t>که رسم کرده اید، در بالای آن ایجاد خواهد شد و جدولی واحد با </a:t>
            </a:r>
            <a:endParaRPr lang="fa-IR" sz="2500" dirty="0" smtClean="0">
              <a:cs typeface="B Yagut" panose="00000400000000000000" pitchFamily="2" charset="-78"/>
            </a:endParaRPr>
          </a:p>
          <a:p>
            <a:pPr marL="0" indent="0" algn="justLow">
              <a:lnSpc>
                <a:spcPct val="150000"/>
              </a:lnSpc>
              <a:buNone/>
            </a:pPr>
            <a:r>
              <a:rPr lang="fa-IR" sz="2500" dirty="0" smtClean="0">
                <a:cs typeface="B Yagut" panose="00000400000000000000" pitchFamily="2" charset="-78"/>
              </a:rPr>
              <a:t>دوبرابر </a:t>
            </a:r>
            <a:r>
              <a:rPr lang="fa-IR" sz="2500" dirty="0">
                <a:cs typeface="B Yagut" panose="00000400000000000000" pitchFamily="2" charset="-78"/>
              </a:rPr>
              <a:t>تعداد سطر تشکیل خواهد شد.</a:t>
            </a:r>
          </a:p>
          <a:p>
            <a:pPr marL="0" indent="0" algn="justLow">
              <a:lnSpc>
                <a:spcPct val="150000"/>
              </a:lnSpc>
              <a:buNone/>
            </a:pPr>
            <a:r>
              <a:rPr lang="en-US" sz="2500" dirty="0" smtClean="0">
                <a:cs typeface="B Yagut" panose="00000400000000000000" pitchFamily="2" charset="-78"/>
              </a:rPr>
              <a:t>Insert Blow</a:t>
            </a:r>
            <a:r>
              <a:rPr lang="fa-IR" sz="2500" dirty="0" smtClean="0">
                <a:cs typeface="B Yagut" panose="00000400000000000000" pitchFamily="2" charset="-78"/>
              </a:rPr>
              <a:t>: با </a:t>
            </a:r>
            <a:r>
              <a:rPr lang="fa-IR" sz="2500" dirty="0">
                <a:cs typeface="B Yagut" panose="00000400000000000000" pitchFamily="2" charset="-78"/>
              </a:rPr>
              <a:t>انتخاب این گزینه جدولی به تعداد سطرهای جدولی که رسم کرده اید، در پایین آن ایجاد خواهد شد و جدولی واحد با دوبرابر تعداد سطر تشکیل خواهد شد.</a:t>
            </a:r>
          </a:p>
          <a:p>
            <a:pPr marL="0" indent="0" algn="justLow">
              <a:lnSpc>
                <a:spcPct val="150000"/>
              </a:lnSpc>
              <a:buNone/>
            </a:pPr>
            <a:r>
              <a:rPr lang="en-US" sz="2500" dirty="0" smtClean="0">
                <a:cs typeface="B Yagut" panose="00000400000000000000" pitchFamily="2" charset="-78"/>
              </a:rPr>
              <a:t>Insert Left</a:t>
            </a:r>
            <a:r>
              <a:rPr lang="fa-IR" sz="2500" dirty="0" smtClean="0">
                <a:cs typeface="B Yagut" panose="00000400000000000000" pitchFamily="2" charset="-78"/>
              </a:rPr>
              <a:t>: با </a:t>
            </a:r>
            <a:r>
              <a:rPr lang="fa-IR" sz="2500" dirty="0">
                <a:cs typeface="B Yagut" panose="00000400000000000000" pitchFamily="2" charset="-78"/>
              </a:rPr>
              <a:t>انتخاب این گزینه جدولی به تعداد ستونی جدولی که رسم کرده اید ، در سمت چپ آن ایجاد خواهد شد و جدولی واحد با دوبرابر تعداد ستونی ایجاد میگردد.</a:t>
            </a:r>
          </a:p>
          <a:p>
            <a:pPr marL="0" indent="0" algn="justLow">
              <a:lnSpc>
                <a:spcPct val="150000"/>
              </a:lnSpc>
              <a:buNone/>
            </a:pPr>
            <a:r>
              <a:rPr lang="en-US" sz="2500" dirty="0" smtClean="0">
                <a:cs typeface="B Yagut" panose="00000400000000000000" pitchFamily="2" charset="-78"/>
              </a:rPr>
              <a:t>Insert Right</a:t>
            </a:r>
            <a:r>
              <a:rPr lang="fa-IR" sz="2500" dirty="0" smtClean="0">
                <a:cs typeface="B Yagut" panose="00000400000000000000" pitchFamily="2" charset="-78"/>
              </a:rPr>
              <a:t>: با </a:t>
            </a:r>
            <a:r>
              <a:rPr lang="fa-IR" sz="2500" dirty="0">
                <a:cs typeface="B Yagut" panose="00000400000000000000" pitchFamily="2" charset="-78"/>
              </a:rPr>
              <a:t>انتخاب این گزینه جدولی به تعداد جدولی که رسم کرده اید ، در سمت راست آن ایجاد خواهد شد و جدولی واحد با دوبرابر تعداد ستونی ایجاد میگردد.</a:t>
            </a:r>
          </a:p>
        </p:txBody>
      </p:sp>
      <p:pic>
        <p:nvPicPr>
          <p:cNvPr id="4" name="Picture 3"/>
          <p:cNvPicPr/>
          <p:nvPr/>
        </p:nvPicPr>
        <p:blipFill>
          <a:blip r:embed="rId4"/>
          <a:stretch>
            <a:fillRect/>
          </a:stretch>
        </p:blipFill>
        <p:spPr>
          <a:xfrm>
            <a:off x="420917" y="766537"/>
            <a:ext cx="3744683" cy="149769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199" y="5965371"/>
            <a:ext cx="609600" cy="609600"/>
          </a:xfrm>
          <a:prstGeom prst="rect">
            <a:avLst/>
          </a:prstGeom>
        </p:spPr>
      </p:pic>
    </p:spTree>
    <p:extLst>
      <p:ext uri="{BB962C8B-B14F-4D97-AF65-F5344CB8AC3E}">
        <p14:creationId xmlns:p14="http://schemas.microsoft.com/office/powerpoint/2010/main" val="2727982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39033" y="126905"/>
            <a:ext cx="5839038" cy="2963356"/>
          </a:xfrm>
          <a:prstGeom prst="rect">
            <a:avLst/>
          </a:prstGeom>
        </p:spPr>
      </p:pic>
      <p:sp>
        <p:nvSpPr>
          <p:cNvPr id="3" name="Content Placeholder 2"/>
          <p:cNvSpPr>
            <a:spLocks noGrp="1"/>
          </p:cNvSpPr>
          <p:nvPr>
            <p:ph idx="1"/>
          </p:nvPr>
        </p:nvSpPr>
        <p:spPr>
          <a:xfrm>
            <a:off x="6279776" y="141204"/>
            <a:ext cx="5650967" cy="2050667"/>
          </a:xfrm>
        </p:spPr>
        <p:txBody>
          <a:bodyPr>
            <a:normAutofit/>
          </a:bodyPr>
          <a:lstStyle/>
          <a:p>
            <a:pPr marL="0" indent="0" algn="justLow">
              <a:lnSpc>
                <a:spcPct val="150000"/>
              </a:lnSpc>
              <a:buNone/>
            </a:pPr>
            <a:r>
              <a:rPr lang="fa-IR" sz="2500" dirty="0">
                <a:cs typeface="B Yagut" panose="00000400000000000000" pitchFamily="2" charset="-78"/>
              </a:rPr>
              <a:t>با کلیک بر روی فلش کوچک کناری این کادر گروه، پنجره ای به شکل زیر باز خواهد شد که گزینه های موجود در این پنجره و عملکرد هرکدام عبارتند از:</a:t>
            </a:r>
          </a:p>
        </p:txBody>
      </p:sp>
      <p:pic>
        <p:nvPicPr>
          <p:cNvPr id="5" name="Picture 4"/>
          <p:cNvPicPr/>
          <p:nvPr/>
        </p:nvPicPr>
        <p:blipFill rotWithShape="1">
          <a:blip r:embed="rId5"/>
          <a:srcRect l="3742" t="4653" r="5958" b="7579"/>
          <a:stretch/>
        </p:blipFill>
        <p:spPr>
          <a:xfrm>
            <a:off x="551543" y="2734465"/>
            <a:ext cx="2859315" cy="2612572"/>
          </a:xfrm>
          <a:prstGeom prst="rect">
            <a:avLst/>
          </a:prstGeom>
        </p:spPr>
      </p:pic>
      <p:sp>
        <p:nvSpPr>
          <p:cNvPr id="6" name="Content Placeholder 2"/>
          <p:cNvSpPr txBox="1">
            <a:spLocks/>
          </p:cNvSpPr>
          <p:nvPr/>
        </p:nvSpPr>
        <p:spPr>
          <a:xfrm>
            <a:off x="3926541" y="2365830"/>
            <a:ext cx="8125226" cy="4484914"/>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en-US" sz="2500" dirty="0">
                <a:cs typeface="B Yagut" panose="00000400000000000000" pitchFamily="2" charset="-78"/>
              </a:rPr>
              <a:t>Shift cell Left </a:t>
            </a:r>
            <a:r>
              <a:rPr lang="fa-IR" sz="2500" dirty="0" smtClean="0">
                <a:cs typeface="B Yagut" panose="00000400000000000000" pitchFamily="2" charset="-78"/>
              </a:rPr>
              <a:t> با </a:t>
            </a:r>
            <a:r>
              <a:rPr lang="fa-IR" sz="2500" dirty="0">
                <a:cs typeface="B Yagut" panose="00000400000000000000" pitchFamily="2" charset="-78"/>
              </a:rPr>
              <a:t>انتخاب سلول های مورد نظر خود و انتخاب این گزینه ، </a:t>
            </a:r>
            <a:endParaRPr lang="fa-IR" sz="2500" dirty="0" smtClean="0">
              <a:cs typeface="B Yagut" panose="00000400000000000000" pitchFamily="2" charset="-78"/>
            </a:endParaRPr>
          </a:p>
          <a:p>
            <a:pPr marL="0" indent="0" algn="justLow">
              <a:lnSpc>
                <a:spcPct val="100000"/>
              </a:lnSpc>
              <a:buNone/>
            </a:pPr>
            <a:r>
              <a:rPr lang="fa-IR" sz="2500" dirty="0" smtClean="0">
                <a:cs typeface="B Yagut" panose="00000400000000000000" pitchFamily="2" charset="-78"/>
              </a:rPr>
              <a:t>سلول </a:t>
            </a:r>
            <a:r>
              <a:rPr lang="fa-IR" sz="2500" dirty="0">
                <a:cs typeface="B Yagut" panose="00000400000000000000" pitchFamily="2" charset="-78"/>
              </a:rPr>
              <a:t>یا سلول های جدیدی جایگزین </a:t>
            </a:r>
            <a:r>
              <a:rPr lang="fa-IR" sz="2500" dirty="0" smtClean="0">
                <a:cs typeface="B Yagut" panose="00000400000000000000" pitchFamily="2" charset="-78"/>
              </a:rPr>
              <a:t>سلول</a:t>
            </a:r>
            <a:r>
              <a:rPr lang="en-US" sz="2500" dirty="0" smtClean="0">
                <a:cs typeface="B Yagut" panose="00000400000000000000" pitchFamily="2" charset="-78"/>
              </a:rPr>
              <a:t> </a:t>
            </a:r>
            <a:r>
              <a:rPr lang="fa-IR" sz="2500" dirty="0" smtClean="0">
                <a:cs typeface="B Yagut" panose="00000400000000000000" pitchFamily="2" charset="-78"/>
              </a:rPr>
              <a:t>های </a:t>
            </a:r>
            <a:r>
              <a:rPr lang="fa-IR" sz="2500" dirty="0">
                <a:cs typeface="B Yagut" panose="00000400000000000000" pitchFamily="2" charset="-78"/>
              </a:rPr>
              <a:t>منتخب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شوند </a:t>
            </a:r>
            <a:r>
              <a:rPr lang="fa-IR" sz="2500" dirty="0">
                <a:cs typeface="B Yagut" panose="00000400000000000000" pitchFamily="2" charset="-78"/>
              </a:rPr>
              <a:t>و سلول </a:t>
            </a:r>
            <a:r>
              <a:rPr lang="fa-IR" sz="2500" dirty="0" smtClean="0">
                <a:cs typeface="B Yagut" panose="00000400000000000000" pitchFamily="2" charset="-78"/>
              </a:rPr>
              <a:t>یا</a:t>
            </a:r>
            <a:r>
              <a:rPr lang="en-US" sz="2500" dirty="0" smtClean="0">
                <a:cs typeface="B Yagut" panose="00000400000000000000" pitchFamily="2" charset="-78"/>
              </a:rPr>
              <a:t> </a:t>
            </a:r>
            <a:r>
              <a:rPr lang="fa-IR" sz="2500" dirty="0" smtClean="0">
                <a:cs typeface="B Yagut" panose="00000400000000000000" pitchFamily="2" charset="-78"/>
              </a:rPr>
              <a:t>سلول </a:t>
            </a:r>
            <a:r>
              <a:rPr lang="fa-IR" sz="2500" dirty="0">
                <a:cs typeface="B Yagut" panose="00000400000000000000" pitchFamily="2" charset="-78"/>
              </a:rPr>
              <a:t>های انتخابی به سمت چپ حرکت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کنند</a:t>
            </a:r>
            <a:r>
              <a:rPr lang="fa-IR" sz="2500" dirty="0">
                <a:cs typeface="B Yagut" panose="00000400000000000000" pitchFamily="2" charset="-78"/>
              </a:rPr>
              <a:t>.</a:t>
            </a:r>
          </a:p>
          <a:p>
            <a:pPr marL="0" indent="0" algn="justLow">
              <a:lnSpc>
                <a:spcPct val="100000"/>
              </a:lnSpc>
              <a:buNone/>
            </a:pPr>
            <a:r>
              <a:rPr lang="en-US" sz="2500" dirty="0">
                <a:cs typeface="B Yagut" panose="00000400000000000000" pitchFamily="2" charset="-78"/>
              </a:rPr>
              <a:t>Shift Cell Down </a:t>
            </a:r>
            <a:r>
              <a:rPr lang="fa-IR" sz="2500" dirty="0" smtClean="0">
                <a:cs typeface="B Yagut" panose="00000400000000000000" pitchFamily="2" charset="-78"/>
              </a:rPr>
              <a:t> با </a:t>
            </a:r>
            <a:r>
              <a:rPr lang="fa-IR" sz="2500" dirty="0">
                <a:cs typeface="B Yagut" panose="00000400000000000000" pitchFamily="2" charset="-78"/>
              </a:rPr>
              <a:t>انتخاب این گزینه سلول جدید بوجود آمده جای سلول های انتخابی را گرفته و سلول های انتخابی به سمت پایین </a:t>
            </a:r>
            <a:r>
              <a:rPr lang="fa-IR" sz="2500" dirty="0" smtClean="0">
                <a:cs typeface="B Yagut" panose="00000400000000000000" pitchFamily="2" charset="-78"/>
              </a:rPr>
              <a:t>هدایت  می شوند</a:t>
            </a:r>
            <a:r>
              <a:rPr lang="fa-IR" sz="2500" dirty="0">
                <a:cs typeface="B Yagut" panose="00000400000000000000" pitchFamily="2" charset="-78"/>
              </a:rPr>
              <a:t>.</a:t>
            </a:r>
          </a:p>
          <a:p>
            <a:pPr marL="0" indent="0" algn="justLow">
              <a:lnSpc>
                <a:spcPct val="100000"/>
              </a:lnSpc>
              <a:buNone/>
            </a:pPr>
            <a:r>
              <a:rPr lang="en-US" sz="2500" dirty="0" smtClean="0">
                <a:cs typeface="B Yagut" panose="00000400000000000000" pitchFamily="2" charset="-78"/>
              </a:rPr>
              <a:t>Insert </a:t>
            </a:r>
            <a:r>
              <a:rPr lang="en-US" sz="2500" dirty="0">
                <a:cs typeface="B Yagut" panose="00000400000000000000" pitchFamily="2" charset="-78"/>
              </a:rPr>
              <a:t>Entire Row </a:t>
            </a:r>
            <a:r>
              <a:rPr lang="fa-IR" sz="2500" dirty="0" smtClean="0">
                <a:cs typeface="B Yagut" panose="00000400000000000000" pitchFamily="2" charset="-78"/>
              </a:rPr>
              <a:t> با </a:t>
            </a:r>
            <a:r>
              <a:rPr lang="fa-IR" sz="2500" dirty="0">
                <a:cs typeface="B Yagut" panose="00000400000000000000" pitchFamily="2" charset="-78"/>
              </a:rPr>
              <a:t>انتخاب این گزینه به تعداد سلول های انتخابی سطری، سطر جدید و کامل اضافه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شود</a:t>
            </a:r>
            <a:r>
              <a:rPr lang="fa-IR" sz="2500" dirty="0">
                <a:cs typeface="B Yagut" panose="00000400000000000000" pitchFamily="2" charset="-78"/>
              </a:rPr>
              <a:t>.</a:t>
            </a:r>
          </a:p>
          <a:p>
            <a:pPr marL="0" indent="0" algn="justLow">
              <a:lnSpc>
                <a:spcPct val="100000"/>
              </a:lnSpc>
              <a:buNone/>
            </a:pPr>
            <a:r>
              <a:rPr lang="en-US" sz="2500" dirty="0">
                <a:cs typeface="B Yagut" panose="00000400000000000000" pitchFamily="2" charset="-78"/>
              </a:rPr>
              <a:t>Insert Entire </a:t>
            </a:r>
            <a:r>
              <a:rPr lang="en-US" sz="2500" dirty="0" smtClean="0">
                <a:cs typeface="B Yagut" panose="00000400000000000000" pitchFamily="2" charset="-78"/>
              </a:rPr>
              <a:t>column </a:t>
            </a:r>
            <a:r>
              <a:rPr lang="fa-IR" sz="2500" dirty="0" smtClean="0">
                <a:cs typeface="B Yagut" panose="00000400000000000000" pitchFamily="2" charset="-78"/>
              </a:rPr>
              <a:t> با </a:t>
            </a:r>
            <a:r>
              <a:rPr lang="fa-IR" sz="2500" dirty="0">
                <a:cs typeface="B Yagut" panose="00000400000000000000" pitchFamily="2" charset="-78"/>
              </a:rPr>
              <a:t>انتخاب این گزینه به تعداد سلول های ستونی انتخاب شده ، ستونی کامل ایجاد خواهد شد.</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4990" y="5894294"/>
            <a:ext cx="609600" cy="609600"/>
          </a:xfrm>
          <a:prstGeom prst="rect">
            <a:avLst/>
          </a:prstGeom>
        </p:spPr>
      </p:pic>
    </p:spTree>
    <p:extLst>
      <p:ext uri="{BB962C8B-B14F-4D97-AF65-F5344CB8AC3E}">
        <p14:creationId xmlns:p14="http://schemas.microsoft.com/office/powerpoint/2010/main" val="113939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400" y="696685"/>
            <a:ext cx="9768114" cy="5268685"/>
          </a:xfrm>
        </p:spPr>
        <p:txBody>
          <a:bodyPr>
            <a:normAutofit/>
          </a:bodyPr>
          <a:lstStyle/>
          <a:p>
            <a:pPr marL="0" indent="0" algn="justLow">
              <a:lnSpc>
                <a:spcPct val="150000"/>
              </a:lnSpc>
              <a:buNone/>
            </a:pPr>
            <a:r>
              <a:rPr lang="fa-IR" sz="2500" dirty="0">
                <a:cs typeface="B Yagut" panose="00000400000000000000" pitchFamily="2" charset="-78"/>
              </a:rPr>
              <a:t>در </a:t>
            </a:r>
            <a:r>
              <a:rPr lang="en-US" sz="2500" dirty="0">
                <a:cs typeface="B Yagut" panose="00000400000000000000" pitchFamily="2" charset="-78"/>
              </a:rPr>
              <a:t>Word</a:t>
            </a:r>
            <a:r>
              <a:rPr lang="fa-IR" sz="2500" dirty="0" smtClean="0">
                <a:cs typeface="B Yagut" panose="00000400000000000000" pitchFamily="2" charset="-78"/>
              </a:rPr>
              <a:t> 2016 </a:t>
            </a:r>
            <a:r>
              <a:rPr lang="fa-IR" sz="2500" dirty="0">
                <a:cs typeface="B Yagut" panose="00000400000000000000" pitchFamily="2" charset="-78"/>
              </a:rPr>
              <a:t>امکان جدیدی برای اضافه کردن سطر جدید به جدول قرار داده شده. برای این کار کافیست فلش ماوس را به خط حاشیه سمت راست جدول برده تا نشانگر مثبت (که در شکل پایین نشان داده شده است) ظاهر گردد. سپس با کلیک بر روی آن میتوانید سطری جدید را به جدول اضافه نمایید.</a:t>
            </a:r>
          </a:p>
        </p:txBody>
      </p:sp>
      <p:pic>
        <p:nvPicPr>
          <p:cNvPr id="7" name="Picture 6"/>
          <p:cNvPicPr/>
          <p:nvPr/>
        </p:nvPicPr>
        <p:blipFill rotWithShape="1">
          <a:blip r:embed="rId4"/>
          <a:srcRect l="40044" t="58355" r="23542" b="22368"/>
          <a:stretch/>
        </p:blipFill>
        <p:spPr bwMode="auto">
          <a:xfrm>
            <a:off x="2502740" y="3331027"/>
            <a:ext cx="7396003" cy="2358573"/>
          </a:xfrm>
          <a:prstGeom prst="rect">
            <a:avLst/>
          </a:prstGeom>
          <a:ln>
            <a:noFill/>
          </a:ln>
          <a:extLst>
            <a:ext uri="{53640926-AAD7-44D8-BBD7-CCE9431645EC}">
              <a14:shadowObscured xmlns:a14="http://schemas.microsoft.com/office/drawing/2010/main"/>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847" y="5800165"/>
            <a:ext cx="609600" cy="609600"/>
          </a:xfrm>
          <a:prstGeom prst="rect">
            <a:avLst/>
          </a:prstGeom>
        </p:spPr>
      </p:pic>
    </p:spTree>
    <p:extLst>
      <p:ext uri="{BB962C8B-B14F-4D97-AF65-F5344CB8AC3E}">
        <p14:creationId xmlns:p14="http://schemas.microsoft.com/office/powerpoint/2010/main" val="2915372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1771" y="688805"/>
            <a:ext cx="10014857" cy="4362167"/>
          </a:xfrm>
        </p:spPr>
        <p:txBody>
          <a:bodyPr>
            <a:normAutofit/>
          </a:bodyPr>
          <a:lstStyle/>
          <a:p>
            <a:pPr marL="0" indent="0" algn="justLow">
              <a:lnSpc>
                <a:spcPct val="150000"/>
              </a:lnSpc>
              <a:buNone/>
            </a:pPr>
            <a:r>
              <a:rPr lang="fa-IR" sz="2500" dirty="0">
                <a:cs typeface="B Yagut" panose="00000400000000000000" pitchFamily="2" charset="-78"/>
              </a:rPr>
              <a:t>حال برای اضافه کردن ستون جدید به جدول کافیست که نشانگر ماوس را به بالای جدول برده و بین خطوط مرزی مورد نظر قرار داده و با ظاهر </a:t>
            </a:r>
            <a:r>
              <a:rPr lang="fa-IR" sz="2500" dirty="0" smtClean="0">
                <a:cs typeface="B Yagut" panose="00000400000000000000" pitchFamily="2" charset="-78"/>
              </a:rPr>
              <a:t>شدن </a:t>
            </a:r>
            <a:r>
              <a:rPr lang="fa-IR" sz="2500" dirty="0">
                <a:cs typeface="B Yagut" panose="00000400000000000000" pitchFamily="2" charset="-78"/>
              </a:rPr>
              <a:t>نشانگر </a:t>
            </a:r>
            <a:r>
              <a:rPr lang="fa-IR" sz="2500" dirty="0" smtClean="0">
                <a:cs typeface="B Yagut" panose="00000400000000000000" pitchFamily="2" charset="-78"/>
              </a:rPr>
              <a:t>مثبت، </a:t>
            </a:r>
            <a:r>
              <a:rPr lang="fa-IR" sz="2500" dirty="0">
                <a:cs typeface="B Yagut" panose="00000400000000000000" pitchFamily="2" charset="-78"/>
              </a:rPr>
              <a:t>کلیک کنید تا ستون جدید در جدول وارد شود.</a:t>
            </a:r>
          </a:p>
        </p:txBody>
      </p:sp>
      <p:pic>
        <p:nvPicPr>
          <p:cNvPr id="4" name="Picture 3"/>
          <p:cNvPicPr/>
          <p:nvPr/>
        </p:nvPicPr>
        <p:blipFill rotWithShape="1">
          <a:blip r:embed="rId4"/>
          <a:srcRect l="40200" t="65549" r="23954" b="16744"/>
          <a:stretch/>
        </p:blipFill>
        <p:spPr bwMode="auto">
          <a:xfrm>
            <a:off x="2872534" y="3047774"/>
            <a:ext cx="6853329" cy="2003198"/>
          </a:xfrm>
          <a:prstGeom prst="rect">
            <a:avLst/>
          </a:prstGeom>
          <a:ln>
            <a:noFill/>
          </a:ln>
          <a:extLst>
            <a:ext uri="{53640926-AAD7-44D8-BBD7-CCE9431645EC}">
              <a14:shadowObscured xmlns:a14="http://schemas.microsoft.com/office/drawing/2010/main"/>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41" y="5692589"/>
            <a:ext cx="609600" cy="609600"/>
          </a:xfrm>
          <a:prstGeom prst="rect">
            <a:avLst/>
          </a:prstGeom>
        </p:spPr>
      </p:pic>
    </p:spTree>
    <p:extLst>
      <p:ext uri="{BB962C8B-B14F-4D97-AF65-F5344CB8AC3E}">
        <p14:creationId xmlns:p14="http://schemas.microsoft.com/office/powerpoint/2010/main" val="179570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4484" y="259226"/>
            <a:ext cx="7575176"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378760" y="1707776"/>
            <a:ext cx="6035487" cy="4559464"/>
          </a:xfrm>
        </p:spPr>
        <p:txBody>
          <a:bodyPr>
            <a:norm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1800" dirty="0"/>
          </a:p>
        </p:txBody>
      </p:sp>
      <p:sp>
        <p:nvSpPr>
          <p:cNvPr id="4" name="Content Placeholder 3"/>
          <p:cNvSpPr>
            <a:spLocks noGrp="1"/>
          </p:cNvSpPr>
          <p:nvPr>
            <p:ph sz="half" idx="2"/>
          </p:nvPr>
        </p:nvSpPr>
        <p:spPr>
          <a:xfrm>
            <a:off x="6481482" y="2487705"/>
            <a:ext cx="5405718" cy="4155141"/>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a:t>
            </a:r>
            <a:r>
              <a:rPr lang="en-US" sz="1800" smtClean="0">
                <a:cs typeface="B Yagut" panose="00000400000000000000" pitchFamily="2" charset="-78"/>
              </a:rPr>
              <a:t>co-Ashnayi-ba-narmafzar-Word3-Edi1</a:t>
            </a:r>
            <a:endParaRPr lang="fa-IR" sz="1800" dirty="0">
              <a:cs typeface="B Yagut"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95" y="1098795"/>
            <a:ext cx="1624733" cy="1843575"/>
          </a:xfrm>
          <a:prstGeom prst="rect">
            <a:avLst/>
          </a:prstGeom>
        </p:spPr>
      </p:pic>
    </p:spTree>
    <p:extLst>
      <p:ext uri="{BB962C8B-B14F-4D97-AF65-F5344CB8AC3E}">
        <p14:creationId xmlns:p14="http://schemas.microsoft.com/office/powerpoint/2010/main" val="17489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035553" cy="810532"/>
          </a:xfrm>
          <a:noFill/>
        </p:spPr>
        <p:txBody>
          <a:bodyPr>
            <a:noAutofit/>
          </a:bodyPr>
          <a:lstStyle/>
          <a:p>
            <a:pPr algn="ctr"/>
            <a:r>
              <a:rPr lang="fa-IR" dirty="0">
                <a:cs typeface="B Yagut" panose="00000400000000000000" pitchFamily="2" charset="-78"/>
              </a:rPr>
              <a:t>حذف سلول ها، سطر ها و ستون های موجود در </a:t>
            </a:r>
            <a:r>
              <a:rPr lang="fa-IR" dirty="0" smtClean="0">
                <a:cs typeface="B Yagut" panose="00000400000000000000" pitchFamily="2" charset="-78"/>
              </a:rPr>
              <a:t>جدول</a:t>
            </a:r>
            <a:endParaRPr lang="fa-IR" dirty="0"/>
          </a:p>
        </p:txBody>
      </p:sp>
      <p:sp>
        <p:nvSpPr>
          <p:cNvPr id="3" name="Content Placeholder 2"/>
          <p:cNvSpPr>
            <a:spLocks noGrp="1"/>
          </p:cNvSpPr>
          <p:nvPr>
            <p:ph idx="1"/>
          </p:nvPr>
        </p:nvSpPr>
        <p:spPr>
          <a:xfrm>
            <a:off x="3526972" y="1741716"/>
            <a:ext cx="8211458" cy="4063998"/>
          </a:xfrm>
        </p:spPr>
        <p:txBody>
          <a:bodyPr>
            <a:normAutofit/>
          </a:bodyPr>
          <a:lstStyle/>
          <a:p>
            <a:pPr marL="0" indent="0" algn="justLow">
              <a:lnSpc>
                <a:spcPct val="150000"/>
              </a:lnSpc>
              <a:buNone/>
            </a:pPr>
            <a:r>
              <a:rPr lang="fa-IR" sz="2500" dirty="0">
                <a:cs typeface="B Yagut" panose="00000400000000000000" pitchFamily="2" charset="-78"/>
              </a:rPr>
              <a:t>برای حذف سلول ها، سطر ها و ستون های موجود در جدول رسم شده از کادر </a:t>
            </a:r>
            <a:r>
              <a:rPr lang="fa-IR" sz="2500" dirty="0" smtClean="0">
                <a:cs typeface="B Yagut" panose="00000400000000000000" pitchFamily="2" charset="-78"/>
              </a:rPr>
              <a:t>گروه</a:t>
            </a:r>
            <a:r>
              <a:rPr lang="en-US" sz="2500" dirty="0" smtClean="0">
                <a:cs typeface="B Yagut" panose="00000400000000000000" pitchFamily="2" charset="-78"/>
              </a:rPr>
              <a:t>Rows </a:t>
            </a:r>
            <a:r>
              <a:rPr lang="en-US" sz="2500" dirty="0">
                <a:cs typeface="B Yagut" panose="00000400000000000000" pitchFamily="2" charset="-78"/>
              </a:rPr>
              <a:t>&amp; Columns </a:t>
            </a:r>
            <a:r>
              <a:rPr lang="fa-IR" sz="2500" dirty="0" smtClean="0">
                <a:cs typeface="B Yagut" panose="00000400000000000000" pitchFamily="2" charset="-78"/>
              </a:rPr>
              <a:t> بر </a:t>
            </a:r>
            <a:r>
              <a:rPr lang="fa-IR" sz="2500" dirty="0">
                <a:cs typeface="B Yagut" panose="00000400000000000000" pitchFamily="2" charset="-78"/>
              </a:rPr>
              <a:t>روی </a:t>
            </a:r>
            <a:r>
              <a:rPr lang="fa-IR" sz="2500" dirty="0" smtClean="0">
                <a:cs typeface="B Yagut" panose="00000400000000000000" pitchFamily="2" charset="-78"/>
              </a:rPr>
              <a:t>گزینه</a:t>
            </a:r>
            <a:r>
              <a:rPr lang="en-US" sz="2500" dirty="0" smtClean="0">
                <a:cs typeface="B Yagut" panose="00000400000000000000" pitchFamily="2" charset="-78"/>
              </a:rPr>
              <a:t>Delete </a:t>
            </a:r>
            <a:r>
              <a:rPr lang="fa-IR" sz="2500" dirty="0" smtClean="0">
                <a:cs typeface="B Yagut" panose="00000400000000000000" pitchFamily="2" charset="-78"/>
              </a:rPr>
              <a:t> کلیک </a:t>
            </a:r>
            <a:r>
              <a:rPr lang="fa-IR" sz="2500" dirty="0">
                <a:cs typeface="B Yagut" panose="00000400000000000000" pitchFamily="2" charset="-78"/>
              </a:rPr>
              <a:t>نمایید. با انتخاب </a:t>
            </a:r>
            <a:r>
              <a:rPr lang="fa-IR" sz="2500" dirty="0" smtClean="0">
                <a:cs typeface="B Yagut" panose="00000400000000000000" pitchFamily="2" charset="-78"/>
              </a:rPr>
              <a:t>گزینه</a:t>
            </a:r>
            <a:r>
              <a:rPr lang="en-US" sz="2500" dirty="0" smtClean="0">
                <a:cs typeface="B Yagut" panose="00000400000000000000" pitchFamily="2" charset="-78"/>
              </a:rPr>
              <a:t>Delete </a:t>
            </a:r>
            <a:r>
              <a:rPr lang="fa-IR" sz="2500" dirty="0" smtClean="0">
                <a:cs typeface="B Yagut" panose="00000400000000000000" pitchFamily="2" charset="-78"/>
              </a:rPr>
              <a:t> از </a:t>
            </a:r>
            <a:r>
              <a:rPr lang="fa-IR" sz="2500" dirty="0">
                <a:cs typeface="B Yagut" panose="00000400000000000000" pitchFamily="2" charset="-78"/>
              </a:rPr>
              <a:t>این کادر گروه کادری جدید باز خواهد شد که شامل چهار گزینه زیرمجموعه ای میباشند که کاربر میتواند با استفاده از این گزینه ها سطرها و ستون های کشیده شده اضافی را حذف نماید.</a:t>
            </a:r>
          </a:p>
        </p:txBody>
      </p:sp>
      <p:pic>
        <p:nvPicPr>
          <p:cNvPr id="6" name="Picture 5"/>
          <p:cNvPicPr/>
          <p:nvPr/>
        </p:nvPicPr>
        <p:blipFill rotWithShape="1">
          <a:blip r:embed="rId4"/>
          <a:srcRect l="18217" t="6962" r="70199" b="68413"/>
          <a:stretch/>
        </p:blipFill>
        <p:spPr bwMode="auto">
          <a:xfrm>
            <a:off x="838200" y="1620110"/>
            <a:ext cx="2535464" cy="3140575"/>
          </a:xfrm>
          <a:prstGeom prst="rect">
            <a:avLst/>
          </a:prstGeom>
          <a:ln>
            <a:noFill/>
          </a:ln>
          <a:extLst>
            <a:ext uri="{53640926-AAD7-44D8-BBD7-CCE9431645EC}">
              <a14:shadowObscured xmlns:a14="http://schemas.microsoft.com/office/drawing/2010/main"/>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399" y="5500914"/>
            <a:ext cx="609600" cy="609600"/>
          </a:xfrm>
          <a:prstGeom prst="rect">
            <a:avLst/>
          </a:prstGeom>
        </p:spPr>
      </p:pic>
    </p:spTree>
    <p:extLst>
      <p:ext uri="{BB962C8B-B14F-4D97-AF65-F5344CB8AC3E}">
        <p14:creationId xmlns:p14="http://schemas.microsoft.com/office/powerpoint/2010/main" val="3288449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56"/>
            <a:ext cx="10515600" cy="810532"/>
          </a:xfrm>
          <a:noFill/>
        </p:spPr>
        <p:txBody>
          <a:bodyPr>
            <a:normAutofit/>
          </a:bodyPr>
          <a:lstStyle/>
          <a:p>
            <a:pPr algn="ctr"/>
            <a:r>
              <a:rPr lang="fa-IR" dirty="0">
                <a:cs typeface="B Yagut" panose="00000400000000000000" pitchFamily="2" charset="-78"/>
              </a:rPr>
              <a:t>وارد کردن و یا حذف خطوط دلخواه جدول</a:t>
            </a:r>
            <a:endParaRPr lang="fa-IR" dirty="0"/>
          </a:p>
        </p:txBody>
      </p:sp>
      <p:sp>
        <p:nvSpPr>
          <p:cNvPr id="3" name="Content Placeholder 2"/>
          <p:cNvSpPr>
            <a:spLocks noGrp="1"/>
          </p:cNvSpPr>
          <p:nvPr>
            <p:ph idx="1"/>
          </p:nvPr>
        </p:nvSpPr>
        <p:spPr>
          <a:xfrm>
            <a:off x="228600" y="2460812"/>
            <a:ext cx="11629572" cy="1277470"/>
          </a:xfrm>
        </p:spPr>
        <p:txBody>
          <a:bodyPr>
            <a:normAutofit/>
          </a:bodyPr>
          <a:lstStyle/>
          <a:p>
            <a:pPr marL="0" indent="0" algn="justLow">
              <a:lnSpc>
                <a:spcPct val="150000"/>
              </a:lnSpc>
              <a:buNone/>
            </a:pPr>
            <a:r>
              <a:rPr lang="fa-IR" sz="2500" dirty="0" smtClean="0">
                <a:cs typeface="B Yagut" panose="00000400000000000000" pitchFamily="2" charset="-78"/>
              </a:rPr>
              <a:t>برای </a:t>
            </a:r>
            <a:r>
              <a:rPr lang="fa-IR" sz="2500" dirty="0">
                <a:cs typeface="B Yagut" panose="00000400000000000000" pitchFamily="2" charset="-78"/>
              </a:rPr>
              <a:t>وارد نمودن و یا حذف خطوط دلخواه از جدول رسم شده کافیست از </a:t>
            </a:r>
            <a:r>
              <a:rPr lang="fa-IR" sz="2500" dirty="0" smtClean="0">
                <a:cs typeface="B Yagut" panose="00000400000000000000" pitchFamily="2" charset="-78"/>
              </a:rPr>
              <a:t>سربرگ</a:t>
            </a:r>
            <a:r>
              <a:rPr lang="en-US" sz="2500" dirty="0" smtClean="0">
                <a:cs typeface="B Yagut" panose="00000400000000000000" pitchFamily="2" charset="-78"/>
              </a:rPr>
              <a:t>Layout </a:t>
            </a:r>
            <a:r>
              <a:rPr lang="fa-IR" sz="2500" dirty="0" smtClean="0">
                <a:cs typeface="B Yagut" panose="00000400000000000000" pitchFamily="2" charset="-78"/>
              </a:rPr>
              <a:t> به </a:t>
            </a:r>
            <a:r>
              <a:rPr lang="fa-IR" sz="2500" dirty="0">
                <a:cs typeface="B Yagut" panose="00000400000000000000" pitchFamily="2" charset="-78"/>
              </a:rPr>
              <a:t>کادر گروه </a:t>
            </a:r>
            <a:r>
              <a:rPr lang="en-US" sz="2500" dirty="0" smtClean="0">
                <a:cs typeface="B Yagut" panose="00000400000000000000" pitchFamily="2" charset="-78"/>
              </a:rPr>
              <a:t>Draw </a:t>
            </a:r>
            <a:r>
              <a:rPr lang="fa-IR" sz="2500" dirty="0" smtClean="0">
                <a:cs typeface="B Yagut" panose="00000400000000000000" pitchFamily="2" charset="-78"/>
              </a:rPr>
              <a:t> مراجعه </a:t>
            </a:r>
            <a:r>
              <a:rPr lang="fa-IR" sz="2500" dirty="0">
                <a:cs typeface="B Yagut" panose="00000400000000000000" pitchFamily="2" charset="-78"/>
              </a:rPr>
              <a:t>نمایید. در این گروه دو گزینه </a:t>
            </a:r>
            <a:r>
              <a:rPr lang="en-US" sz="2500" dirty="0">
                <a:cs typeface="B Yagut" panose="00000400000000000000" pitchFamily="2" charset="-78"/>
              </a:rPr>
              <a:t>Draw </a:t>
            </a:r>
            <a:r>
              <a:rPr lang="fa-IR" sz="2500" dirty="0" smtClean="0">
                <a:cs typeface="B Yagut" panose="00000400000000000000" pitchFamily="2" charset="-78"/>
              </a:rPr>
              <a:t> و </a:t>
            </a:r>
            <a:r>
              <a:rPr lang="en-US" sz="2500" dirty="0">
                <a:cs typeface="B Yagut" panose="00000400000000000000" pitchFamily="2" charset="-78"/>
              </a:rPr>
              <a:t>Eraser </a:t>
            </a:r>
            <a:r>
              <a:rPr lang="fa-IR" sz="2500" dirty="0" smtClean="0">
                <a:cs typeface="B Yagut" panose="00000400000000000000" pitchFamily="2" charset="-78"/>
              </a:rPr>
              <a:t> وجود دارد</a:t>
            </a:r>
            <a:endParaRPr lang="fa-IR" sz="2500" dirty="0">
              <a:cs typeface="B Yagut" panose="00000400000000000000" pitchFamily="2" charset="-78"/>
            </a:endParaRPr>
          </a:p>
        </p:txBody>
      </p:sp>
      <p:sp>
        <p:nvSpPr>
          <p:cNvPr id="8" name="Content Placeholder 2"/>
          <p:cNvSpPr txBox="1">
            <a:spLocks/>
          </p:cNvSpPr>
          <p:nvPr/>
        </p:nvSpPr>
        <p:spPr>
          <a:xfrm>
            <a:off x="228600" y="3738282"/>
            <a:ext cx="11629572" cy="2987808"/>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en-US" sz="2500" dirty="0" smtClean="0">
                <a:cs typeface="B Yagut" panose="00000400000000000000" pitchFamily="2" charset="-78"/>
              </a:rPr>
              <a:t>Draw</a:t>
            </a:r>
            <a:r>
              <a:rPr lang="fa-IR" sz="2500" dirty="0" smtClean="0">
                <a:cs typeface="B Yagut" panose="00000400000000000000" pitchFamily="2" charset="-78"/>
              </a:rPr>
              <a:t> با </a:t>
            </a:r>
            <a:r>
              <a:rPr lang="fa-IR" sz="2500" dirty="0">
                <a:cs typeface="B Yagut" panose="00000400000000000000" pitchFamily="2" charset="-78"/>
              </a:rPr>
              <a:t>انتخاب این گزینه فلش ماوس تبدیل به مداد خواهد شد و با کلیک و دراگ کردن این مداد در جای مورد نظر قادر خواهید بود تا خطوطی جدید را به جدول اضافه نمایید.</a:t>
            </a:r>
          </a:p>
          <a:p>
            <a:pPr marL="0" indent="0" algn="justLow">
              <a:lnSpc>
                <a:spcPct val="150000"/>
              </a:lnSpc>
              <a:buNone/>
            </a:pPr>
            <a:r>
              <a:rPr lang="en-US" sz="2500" dirty="0" smtClean="0">
                <a:cs typeface="B Yagut" panose="00000400000000000000" pitchFamily="2" charset="-78"/>
              </a:rPr>
              <a:t>Eraser</a:t>
            </a:r>
            <a:r>
              <a:rPr lang="fa-IR" sz="2500" dirty="0" smtClean="0">
                <a:cs typeface="B Yagut" panose="00000400000000000000" pitchFamily="2" charset="-78"/>
              </a:rPr>
              <a:t> با </a:t>
            </a:r>
            <a:r>
              <a:rPr lang="fa-IR" sz="2500" dirty="0">
                <a:cs typeface="B Yagut" panose="00000400000000000000" pitchFamily="2" charset="-78"/>
              </a:rPr>
              <a:t>انتخاب این گزینه فلش ماوس تبدیل به پاک کن خواهد شد که با کشیدن این پاک کن بر روی خطوط دلخواه میتوانید این خطوط را بدون بهم ریختگی جدول حذف نمایید. قابل به ذکر است که این کارایی در رسم جداول مختلف بسیار پرکاربرد و کاربردی است.</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6095999"/>
            <a:ext cx="609600" cy="609600"/>
          </a:xfrm>
          <a:prstGeom prst="rect">
            <a:avLst/>
          </a:prstGeom>
        </p:spPr>
      </p:pic>
      <p:pic>
        <p:nvPicPr>
          <p:cNvPr id="5" name="Picture 4"/>
          <p:cNvPicPr>
            <a:picLocks noChangeAspect="1"/>
          </p:cNvPicPr>
          <p:nvPr/>
        </p:nvPicPr>
        <p:blipFill>
          <a:blip r:embed="rId5"/>
          <a:stretch>
            <a:fillRect/>
          </a:stretch>
        </p:blipFill>
        <p:spPr>
          <a:xfrm>
            <a:off x="242047" y="876688"/>
            <a:ext cx="11737148" cy="1457325"/>
          </a:xfrm>
          <a:prstGeom prst="rect">
            <a:avLst/>
          </a:prstGeom>
        </p:spPr>
      </p:pic>
    </p:spTree>
    <p:extLst>
      <p:ext uri="{BB962C8B-B14F-4D97-AF65-F5344CB8AC3E}">
        <p14:creationId xmlns:p14="http://schemas.microsoft.com/office/powerpoint/2010/main" val="1006999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743" y="401521"/>
            <a:ext cx="8563429" cy="810532"/>
          </a:xfrm>
          <a:noFill/>
        </p:spPr>
        <p:txBody>
          <a:bodyPr>
            <a:normAutofit/>
          </a:bodyPr>
          <a:lstStyle/>
          <a:p>
            <a:pPr algn="ctr"/>
            <a:r>
              <a:rPr lang="fa-IR" dirty="0">
                <a:cs typeface="B Yagut" panose="00000400000000000000" pitchFamily="2" charset="-78"/>
              </a:rPr>
              <a:t>ادغام یا تقسیم سلول های موجود در جدول </a:t>
            </a:r>
            <a:endParaRPr lang="fa-IR" dirty="0"/>
          </a:p>
        </p:txBody>
      </p:sp>
      <p:sp>
        <p:nvSpPr>
          <p:cNvPr id="3" name="Content Placeholder 2"/>
          <p:cNvSpPr>
            <a:spLocks noGrp="1"/>
          </p:cNvSpPr>
          <p:nvPr>
            <p:ph idx="1"/>
          </p:nvPr>
        </p:nvSpPr>
        <p:spPr>
          <a:xfrm>
            <a:off x="3680013" y="1314078"/>
            <a:ext cx="8128001" cy="2090056"/>
          </a:xfrm>
        </p:spPr>
        <p:txBody>
          <a:bodyPr>
            <a:normAutofit/>
          </a:bodyPr>
          <a:lstStyle/>
          <a:p>
            <a:pPr marL="0" indent="0" algn="just">
              <a:lnSpc>
                <a:spcPct val="150000"/>
              </a:lnSpc>
              <a:buNone/>
            </a:pPr>
            <a:r>
              <a:rPr lang="fa-IR" sz="2500" dirty="0">
                <a:cs typeface="B Yagut" panose="00000400000000000000" pitchFamily="2" charset="-78"/>
              </a:rPr>
              <a:t>برای ادغام یا تقسیم سلول ها ابتدا به کادر </a:t>
            </a:r>
            <a:r>
              <a:rPr lang="fa-IR" sz="2500" dirty="0" smtClean="0">
                <a:cs typeface="B Yagut" panose="00000400000000000000" pitchFamily="2" charset="-78"/>
              </a:rPr>
              <a:t>گروه</a:t>
            </a:r>
            <a:r>
              <a:rPr lang="en-US" sz="2500" dirty="0" smtClean="0">
                <a:cs typeface="B Yagut" panose="00000400000000000000" pitchFamily="2" charset="-78"/>
              </a:rPr>
              <a:t>Merge </a:t>
            </a:r>
            <a:r>
              <a:rPr lang="fa-IR" sz="2500" dirty="0" smtClean="0">
                <a:cs typeface="B Yagut" panose="00000400000000000000" pitchFamily="2" charset="-78"/>
              </a:rPr>
              <a:t> مراجعه </a:t>
            </a:r>
            <a:r>
              <a:rPr lang="fa-IR" sz="2500" dirty="0">
                <a:cs typeface="B Yagut" panose="00000400000000000000" pitchFamily="2" charset="-78"/>
              </a:rPr>
              <a:t>نمایید.</a:t>
            </a:r>
          </a:p>
        </p:txBody>
      </p:sp>
      <p:sp>
        <p:nvSpPr>
          <p:cNvPr id="8" name="Content Placeholder 2"/>
          <p:cNvSpPr txBox="1">
            <a:spLocks/>
          </p:cNvSpPr>
          <p:nvPr/>
        </p:nvSpPr>
        <p:spPr>
          <a:xfrm>
            <a:off x="478972" y="1930401"/>
            <a:ext cx="11379200" cy="200958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en-US" sz="2500" dirty="0">
                <a:cs typeface="B Yagut" panose="00000400000000000000" pitchFamily="2" charset="-78"/>
              </a:rPr>
              <a:t>Merge </a:t>
            </a:r>
            <a:r>
              <a:rPr lang="en-US" sz="2500" dirty="0" smtClean="0">
                <a:cs typeface="B Yagut" panose="00000400000000000000" pitchFamily="2" charset="-78"/>
              </a:rPr>
              <a:t>Cells</a:t>
            </a:r>
            <a:r>
              <a:rPr lang="fa-IR" sz="2500" dirty="0" smtClean="0">
                <a:cs typeface="B Yagut" panose="00000400000000000000" pitchFamily="2" charset="-78"/>
              </a:rPr>
              <a:t> : با </a:t>
            </a:r>
            <a:r>
              <a:rPr lang="fa-IR" sz="2500" dirty="0">
                <a:cs typeface="B Yagut" panose="00000400000000000000" pitchFamily="2" charset="-78"/>
              </a:rPr>
              <a:t>انتخاب سلول های مورد نظر و با استفاده از این گزینه می توانید سلولها را به یک سلول واحد تبدیل (ادغام) کنید. با انتخاب این گزینه خط های میان سلولهای منتخب برداشته شده و به یک سلول واحد تبدیل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شوند.</a:t>
            </a:r>
            <a:endParaRPr lang="fa-IR" sz="2500" dirty="0">
              <a:cs typeface="B Yagut" panose="00000400000000000000" pitchFamily="2" charset="-78"/>
            </a:endParaRPr>
          </a:p>
        </p:txBody>
      </p:sp>
      <p:pic>
        <p:nvPicPr>
          <p:cNvPr id="9" name="Picture 8"/>
          <p:cNvPicPr>
            <a:picLocks noChangeAspect="1"/>
          </p:cNvPicPr>
          <p:nvPr/>
        </p:nvPicPr>
        <p:blipFill>
          <a:blip r:embed="rId4"/>
          <a:stretch>
            <a:fillRect/>
          </a:stretch>
        </p:blipFill>
        <p:spPr>
          <a:xfrm>
            <a:off x="1197068" y="3891855"/>
            <a:ext cx="3965201" cy="1919460"/>
          </a:xfrm>
          <a:prstGeom prst="rect">
            <a:avLst/>
          </a:prstGeom>
        </p:spPr>
      </p:pic>
      <p:pic>
        <p:nvPicPr>
          <p:cNvPr id="10" name="Picture 9"/>
          <p:cNvPicPr>
            <a:picLocks noChangeAspect="1"/>
          </p:cNvPicPr>
          <p:nvPr/>
        </p:nvPicPr>
        <p:blipFill>
          <a:blip r:embed="rId5"/>
          <a:stretch>
            <a:fillRect/>
          </a:stretch>
        </p:blipFill>
        <p:spPr>
          <a:xfrm>
            <a:off x="5162269" y="3698607"/>
            <a:ext cx="4314825" cy="2809875"/>
          </a:xfrm>
          <a:prstGeom prst="rect">
            <a:avLst/>
          </a:prstGeom>
        </p:spPr>
      </p:pic>
      <p:cxnSp>
        <p:nvCxnSpPr>
          <p:cNvPr id="12" name="Elbow Connector 11"/>
          <p:cNvCxnSpPr/>
          <p:nvPr/>
        </p:nvCxnSpPr>
        <p:spPr>
          <a:xfrm>
            <a:off x="3079376" y="5661212"/>
            <a:ext cx="2082893" cy="470647"/>
          </a:xfrm>
          <a:prstGeom prst="bentConnector3">
            <a:avLst>
              <a:gd name="adj1" fmla="val 935"/>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928" y="5661212"/>
            <a:ext cx="609600" cy="609600"/>
          </a:xfrm>
          <a:prstGeom prst="rect">
            <a:avLst/>
          </a:prstGeom>
        </p:spPr>
      </p:pic>
    </p:spTree>
    <p:extLst>
      <p:ext uri="{BB962C8B-B14F-4D97-AF65-F5344CB8AC3E}">
        <p14:creationId xmlns:p14="http://schemas.microsoft.com/office/powerpoint/2010/main" val="1251215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212" y="218650"/>
            <a:ext cx="8563429" cy="810532"/>
          </a:xfrm>
          <a:noFill/>
        </p:spPr>
        <p:txBody>
          <a:bodyPr>
            <a:normAutofit/>
          </a:bodyPr>
          <a:lstStyle/>
          <a:p>
            <a:pPr algn="ctr"/>
            <a:r>
              <a:rPr lang="fa-IR" dirty="0">
                <a:cs typeface="B Yagut" panose="00000400000000000000" pitchFamily="2" charset="-78"/>
              </a:rPr>
              <a:t>ادغام یا تقسیم سلول های موجود در جدول </a:t>
            </a:r>
            <a:endParaRPr lang="fa-IR" dirty="0"/>
          </a:p>
        </p:txBody>
      </p:sp>
      <p:sp>
        <p:nvSpPr>
          <p:cNvPr id="8" name="Content Placeholder 2"/>
          <p:cNvSpPr txBox="1">
            <a:spLocks/>
          </p:cNvSpPr>
          <p:nvPr/>
        </p:nvSpPr>
        <p:spPr>
          <a:xfrm>
            <a:off x="5163670" y="1029182"/>
            <a:ext cx="6774971" cy="566745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en-US" sz="2500" dirty="0" smtClean="0">
                <a:cs typeface="B Yagut" panose="00000400000000000000" pitchFamily="2" charset="-78"/>
              </a:rPr>
              <a:t>Split Cells </a:t>
            </a:r>
            <a:r>
              <a:rPr lang="fa-IR" sz="2500" dirty="0" smtClean="0">
                <a:cs typeface="B Yagut" panose="00000400000000000000" pitchFamily="2" charset="-78"/>
              </a:rPr>
              <a:t> : با </a:t>
            </a:r>
            <a:r>
              <a:rPr lang="fa-IR" sz="2500" dirty="0">
                <a:cs typeface="B Yagut" panose="00000400000000000000" pitchFamily="2" charset="-78"/>
              </a:rPr>
              <a:t>انتخاب گزینه </a:t>
            </a:r>
            <a:r>
              <a:rPr lang="en-US" sz="2500" dirty="0">
                <a:cs typeface="B Yagut" panose="00000400000000000000" pitchFamily="2" charset="-78"/>
              </a:rPr>
              <a:t>Split </a:t>
            </a:r>
            <a:r>
              <a:rPr lang="en-US" sz="2500" dirty="0" smtClean="0">
                <a:cs typeface="B Yagut" panose="00000400000000000000" pitchFamily="2" charset="-78"/>
              </a:rPr>
              <a:t>Cells</a:t>
            </a:r>
            <a:r>
              <a:rPr lang="fa-IR" sz="2500" dirty="0" smtClean="0">
                <a:cs typeface="B Yagut" panose="00000400000000000000" pitchFamily="2" charset="-78"/>
              </a:rPr>
              <a:t> میتوانید </a:t>
            </a:r>
            <a:r>
              <a:rPr lang="fa-IR" sz="2500" dirty="0">
                <a:cs typeface="B Yagut" panose="00000400000000000000" pitchFamily="2" charset="-78"/>
              </a:rPr>
              <a:t>سلولی که از قبل آن را انتخاب کرده اید را تقسیم به سلول های بیشتری نمایید. برای این کار کافی است ابتدا سلول را انتخاب کرده و </a:t>
            </a:r>
            <a:r>
              <a:rPr lang="fa-IR" sz="2500" dirty="0" smtClean="0">
                <a:cs typeface="B Yagut" panose="00000400000000000000" pitchFamily="2" charset="-78"/>
              </a:rPr>
              <a:t>سپس</a:t>
            </a:r>
            <a:r>
              <a:rPr lang="en-US" sz="2500" dirty="0" smtClean="0">
                <a:cs typeface="B Yagut" panose="00000400000000000000" pitchFamily="2" charset="-78"/>
              </a:rPr>
              <a:t>Split Cells </a:t>
            </a:r>
            <a:r>
              <a:rPr lang="fa-IR" sz="2500" dirty="0" smtClean="0">
                <a:cs typeface="B Yagut" panose="00000400000000000000" pitchFamily="2" charset="-78"/>
              </a:rPr>
              <a:t> را </a:t>
            </a:r>
            <a:r>
              <a:rPr lang="fa-IR" sz="2500" dirty="0">
                <a:cs typeface="B Yagut" panose="00000400000000000000" pitchFamily="2" charset="-78"/>
              </a:rPr>
              <a:t>انتخاب کنید ودر کادر باز شده مقدار تقسیم سلولی به صورت تعداد سطر و ستون را وارد کنید</a:t>
            </a:r>
            <a:r>
              <a:rPr lang="fa-IR" sz="2500" dirty="0" smtClean="0">
                <a:cs typeface="B Yagut" panose="00000400000000000000" pitchFamily="2" charset="-78"/>
              </a:rPr>
              <a:t>.</a:t>
            </a:r>
          </a:p>
          <a:p>
            <a:pPr marL="0" indent="0" algn="justLow">
              <a:lnSpc>
                <a:spcPct val="150000"/>
              </a:lnSpc>
              <a:buNone/>
            </a:pPr>
            <a:r>
              <a:rPr lang="en-US" sz="2500" dirty="0" smtClean="0">
                <a:cs typeface="B Yagut" panose="00000400000000000000" pitchFamily="2" charset="-78"/>
              </a:rPr>
              <a:t>Split Table</a:t>
            </a:r>
            <a:r>
              <a:rPr lang="fa-IR" sz="2500" dirty="0" smtClean="0">
                <a:cs typeface="B Yagut" panose="00000400000000000000" pitchFamily="2" charset="-78"/>
              </a:rPr>
              <a:t> : با </a:t>
            </a:r>
            <a:r>
              <a:rPr lang="fa-IR" sz="2500" dirty="0">
                <a:cs typeface="B Yagut" panose="00000400000000000000" pitchFamily="2" charset="-78"/>
              </a:rPr>
              <a:t>استفاده از این گزینه میتوانید تعداد سطرهای انتخابی از جدول را از آن جدا کنید. در این حالت تعداد سطر های انتخاب شده به سمت پایین حرکت کرده و جدولی جداگانه را تشکیل خواهند داد.</a:t>
            </a:r>
          </a:p>
        </p:txBody>
      </p:sp>
      <p:pic>
        <p:nvPicPr>
          <p:cNvPr id="6" name="Picture 5"/>
          <p:cNvPicPr>
            <a:picLocks noChangeAspect="1"/>
          </p:cNvPicPr>
          <p:nvPr/>
        </p:nvPicPr>
        <p:blipFill>
          <a:blip r:embed="rId4"/>
          <a:stretch>
            <a:fillRect/>
          </a:stretch>
        </p:blipFill>
        <p:spPr>
          <a:xfrm>
            <a:off x="478972" y="218650"/>
            <a:ext cx="2967957" cy="2556470"/>
          </a:xfrm>
          <a:prstGeom prst="rect">
            <a:avLst/>
          </a:prstGeom>
        </p:spPr>
      </p:pic>
      <p:pic>
        <p:nvPicPr>
          <p:cNvPr id="9" name="Picture 8"/>
          <p:cNvPicPr>
            <a:picLocks noChangeAspect="1"/>
          </p:cNvPicPr>
          <p:nvPr/>
        </p:nvPicPr>
        <p:blipFill>
          <a:blip r:embed="rId5"/>
          <a:stretch>
            <a:fillRect/>
          </a:stretch>
        </p:blipFill>
        <p:spPr>
          <a:xfrm>
            <a:off x="632572" y="2931458"/>
            <a:ext cx="4438172" cy="2339789"/>
          </a:xfrm>
          <a:prstGeom prst="rect">
            <a:avLst/>
          </a:prstGeom>
        </p:spPr>
      </p:pic>
      <p:pic>
        <p:nvPicPr>
          <p:cNvPr id="10" name="Picture 9"/>
          <p:cNvPicPr>
            <a:picLocks noChangeAspect="1"/>
          </p:cNvPicPr>
          <p:nvPr/>
        </p:nvPicPr>
        <p:blipFill>
          <a:blip r:embed="rId6"/>
          <a:stretch>
            <a:fillRect/>
          </a:stretch>
        </p:blipFill>
        <p:spPr>
          <a:xfrm>
            <a:off x="1531563" y="5271247"/>
            <a:ext cx="3400425" cy="1228725"/>
          </a:xfrm>
          <a:prstGeom prst="rect">
            <a:avLst/>
          </a:prstGeom>
        </p:spPr>
      </p:pic>
      <p:cxnSp>
        <p:nvCxnSpPr>
          <p:cNvPr id="12" name="Straight Arrow Connector 11"/>
          <p:cNvCxnSpPr/>
          <p:nvPr/>
        </p:nvCxnSpPr>
        <p:spPr>
          <a:xfrm>
            <a:off x="2057400" y="4840941"/>
            <a:ext cx="547687" cy="9009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593" y="6087035"/>
            <a:ext cx="609600" cy="609600"/>
          </a:xfrm>
          <a:prstGeom prst="rect">
            <a:avLst/>
          </a:prstGeom>
        </p:spPr>
      </p:pic>
    </p:spTree>
    <p:extLst>
      <p:ext uri="{BB962C8B-B14F-4D97-AF65-F5344CB8AC3E}">
        <p14:creationId xmlns:p14="http://schemas.microsoft.com/office/powerpoint/2010/main" val="1561557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1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742" y="365126"/>
            <a:ext cx="8563429" cy="810532"/>
          </a:xfrm>
          <a:noFill/>
        </p:spPr>
        <p:txBody>
          <a:bodyPr>
            <a:noAutofit/>
          </a:bodyPr>
          <a:lstStyle/>
          <a:p>
            <a:pPr algn="just">
              <a:lnSpc>
                <a:spcPct val="150000"/>
              </a:lnSpc>
            </a:pPr>
            <a:r>
              <a:rPr lang="fa-IR" dirty="0">
                <a:cs typeface="B Yagut" panose="00000400000000000000" pitchFamily="2" charset="-78"/>
              </a:rPr>
              <a:t>تغییر اندازه ارتفاع و عرض سلول ها</a:t>
            </a:r>
          </a:p>
        </p:txBody>
      </p:sp>
      <p:sp>
        <p:nvSpPr>
          <p:cNvPr id="8" name="Content Placeholder 2"/>
          <p:cNvSpPr txBox="1">
            <a:spLocks/>
          </p:cNvSpPr>
          <p:nvPr/>
        </p:nvSpPr>
        <p:spPr>
          <a:xfrm>
            <a:off x="478972" y="1175658"/>
            <a:ext cx="11379200" cy="413657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smtClean="0">
                <a:cs typeface="B Yagut" panose="00000400000000000000" pitchFamily="2" charset="-78"/>
              </a:rPr>
              <a:t>تغییر </a:t>
            </a:r>
            <a:r>
              <a:rPr lang="fa-IR" sz="2500" dirty="0">
                <a:cs typeface="B Yagut" panose="00000400000000000000" pitchFamily="2" charset="-78"/>
              </a:rPr>
              <a:t>اندازه ارتفاع و عرض سلول های موجود در سطر و ستون دلخواه به سه  </a:t>
            </a:r>
            <a:r>
              <a:rPr lang="fa-IR" sz="2500" dirty="0" smtClean="0">
                <a:cs typeface="B Yagut" panose="00000400000000000000" pitchFamily="2" charset="-78"/>
              </a:rPr>
              <a:t>صورت </a:t>
            </a:r>
            <a:r>
              <a:rPr lang="fa-IR" sz="2500" dirty="0">
                <a:cs typeface="B Yagut" panose="00000400000000000000" pitchFamily="2" charset="-78"/>
              </a:rPr>
              <a:t>انجام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پذیرد</a:t>
            </a:r>
            <a:r>
              <a:rPr lang="fa-IR" sz="2500" dirty="0">
                <a:cs typeface="B Yagut" panose="00000400000000000000" pitchFamily="2" charset="-78"/>
              </a:rPr>
              <a:t>:</a:t>
            </a:r>
          </a:p>
          <a:p>
            <a:pPr marL="0" indent="0" algn="justLow">
              <a:lnSpc>
                <a:spcPct val="150000"/>
              </a:lnSpc>
              <a:buNone/>
            </a:pPr>
            <a:r>
              <a:rPr lang="fa-IR" sz="2500" dirty="0" smtClean="0">
                <a:cs typeface="B Yagut" panose="00000400000000000000" pitchFamily="2" charset="-78"/>
              </a:rPr>
              <a:t>1- روش </a:t>
            </a:r>
            <a:r>
              <a:rPr lang="fa-IR" sz="2500" dirty="0">
                <a:cs typeface="B Yagut" panose="00000400000000000000" pitchFamily="2" charset="-78"/>
              </a:rPr>
              <a:t>دستی (روش دراگ کردن ):</a:t>
            </a:r>
          </a:p>
          <a:p>
            <a:pPr marL="0" indent="0" algn="justLow">
              <a:lnSpc>
                <a:spcPct val="150000"/>
              </a:lnSpc>
              <a:buNone/>
            </a:pPr>
            <a:r>
              <a:rPr lang="fa-IR" sz="2500" dirty="0">
                <a:cs typeface="B Yagut" panose="00000400000000000000" pitchFamily="2" charset="-78"/>
              </a:rPr>
              <a:t>برای تغییر سایز سلول (های) سطری و یا ستونی به این روش، ابتدا فلش ماوس را به خط مرزی سطر و یا ستون مورد نظر ببرید. سپس با ظاهر شدن فلش دوطرفه اقدام به کلیک و دراگ نمودن خط مورد نظر نمایید . بدین ترتیب  قادر خواهید بود تا نسبت به جهت دراگ کردن، اندازه های سلول ها را کوچکتر و یا بزرگتر نمایید.</a:t>
            </a:r>
          </a:p>
        </p:txBody>
      </p:sp>
      <p:pic>
        <p:nvPicPr>
          <p:cNvPr id="5" name="Picture 4"/>
          <p:cNvPicPr>
            <a:picLocks noChangeAspect="1"/>
          </p:cNvPicPr>
          <p:nvPr/>
        </p:nvPicPr>
        <p:blipFill>
          <a:blip r:embed="rId4"/>
          <a:stretch>
            <a:fillRect/>
          </a:stretch>
        </p:blipFill>
        <p:spPr>
          <a:xfrm>
            <a:off x="2612572" y="4436150"/>
            <a:ext cx="5925458" cy="216785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372" y="5653314"/>
            <a:ext cx="609600" cy="609600"/>
          </a:xfrm>
          <a:prstGeom prst="rect">
            <a:avLst/>
          </a:prstGeom>
        </p:spPr>
      </p:pic>
    </p:spTree>
    <p:extLst>
      <p:ext uri="{BB962C8B-B14F-4D97-AF65-F5344CB8AC3E}">
        <p14:creationId xmlns:p14="http://schemas.microsoft.com/office/powerpoint/2010/main" val="1637676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r="56853"/>
          <a:stretch/>
        </p:blipFill>
        <p:spPr>
          <a:xfrm>
            <a:off x="376306" y="3004817"/>
            <a:ext cx="4639447" cy="1887021"/>
          </a:xfrm>
          <a:prstGeom prst="rect">
            <a:avLst/>
          </a:prstGeom>
        </p:spPr>
      </p:pic>
      <p:sp>
        <p:nvSpPr>
          <p:cNvPr id="8" name="Content Placeholder 2"/>
          <p:cNvSpPr txBox="1">
            <a:spLocks/>
          </p:cNvSpPr>
          <p:nvPr/>
        </p:nvSpPr>
        <p:spPr>
          <a:xfrm>
            <a:off x="362859" y="167129"/>
            <a:ext cx="11508760" cy="343668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400" dirty="0">
                <a:cs typeface="B Yagut" panose="00000400000000000000" pitchFamily="2" charset="-78"/>
              </a:rPr>
              <a:t>2- وارد کردن اندازه دلخواه </a:t>
            </a:r>
            <a:r>
              <a:rPr lang="fa-IR" sz="2400" dirty="0" smtClean="0">
                <a:cs typeface="B Yagut" panose="00000400000000000000" pitchFamily="2" charset="-78"/>
              </a:rPr>
              <a:t>:</a:t>
            </a:r>
          </a:p>
          <a:p>
            <a:pPr marL="0" indent="0" algn="justLow">
              <a:lnSpc>
                <a:spcPct val="100000"/>
              </a:lnSpc>
              <a:buNone/>
            </a:pPr>
            <a:r>
              <a:rPr lang="fa-IR" sz="2400" dirty="0" smtClean="0">
                <a:cs typeface="B Yagut" panose="00000400000000000000" pitchFamily="2" charset="-78"/>
              </a:rPr>
              <a:t> </a:t>
            </a:r>
            <a:r>
              <a:rPr lang="fa-IR" sz="2500" dirty="0" smtClean="0">
                <a:cs typeface="B Yagut" panose="00000400000000000000" pitchFamily="2" charset="-78"/>
              </a:rPr>
              <a:t>کاربران </a:t>
            </a:r>
            <a:r>
              <a:rPr lang="fa-IR" sz="2500" dirty="0">
                <a:cs typeface="B Yagut" panose="00000400000000000000" pitchFamily="2" charset="-78"/>
              </a:rPr>
              <a:t>میتوانند برای تغییر در اندازه سلول ها در جهت سطر و ستون، ابتدا </a:t>
            </a:r>
            <a:r>
              <a:rPr lang="fa-IR" sz="2500" dirty="0" smtClean="0">
                <a:cs typeface="B Yagut" panose="00000400000000000000" pitchFamily="2" charset="-78"/>
              </a:rPr>
              <a:t>به </a:t>
            </a:r>
            <a:r>
              <a:rPr lang="fa-IR" sz="2500" dirty="0">
                <a:cs typeface="B Yagut" panose="00000400000000000000" pitchFamily="2" charset="-78"/>
              </a:rPr>
              <a:t>کادر گروه </a:t>
            </a:r>
            <a:r>
              <a:rPr lang="en-US" sz="2500" dirty="0">
                <a:cs typeface="B Yagut" panose="00000400000000000000" pitchFamily="2" charset="-78"/>
              </a:rPr>
              <a:t>Cell Size </a:t>
            </a:r>
            <a:r>
              <a:rPr lang="fa-IR" sz="2500" dirty="0" smtClean="0">
                <a:cs typeface="B Yagut" panose="00000400000000000000" pitchFamily="2" charset="-78"/>
              </a:rPr>
              <a:t> مراجعه </a:t>
            </a:r>
            <a:r>
              <a:rPr lang="fa-IR" sz="2500" dirty="0">
                <a:cs typeface="B Yagut" panose="00000400000000000000" pitchFamily="2" charset="-78"/>
              </a:rPr>
              <a:t>کرده و بنا به نیاز خود از گزینه های </a:t>
            </a:r>
            <a:r>
              <a:rPr lang="fa-IR" sz="2500" dirty="0" smtClean="0">
                <a:cs typeface="B Yagut" panose="00000400000000000000" pitchFamily="2" charset="-78"/>
              </a:rPr>
              <a:t>زیر </a:t>
            </a:r>
            <a:r>
              <a:rPr lang="fa-IR" sz="2500" dirty="0">
                <a:cs typeface="B Yagut" panose="00000400000000000000" pitchFamily="2" charset="-78"/>
              </a:rPr>
              <a:t>استفاده نمایند:</a:t>
            </a:r>
          </a:p>
          <a:p>
            <a:pPr marL="0" indent="0" algn="justLow">
              <a:lnSpc>
                <a:spcPct val="100000"/>
              </a:lnSpc>
              <a:buNone/>
            </a:pPr>
            <a:r>
              <a:rPr lang="fa-IR" sz="2500" dirty="0" smtClean="0">
                <a:cs typeface="B Yagut" panose="00000400000000000000" pitchFamily="2" charset="-78"/>
              </a:rPr>
              <a:t>گزینه</a:t>
            </a:r>
            <a:r>
              <a:rPr lang="en-US" sz="2500" dirty="0" smtClean="0">
                <a:cs typeface="B Yagut" panose="00000400000000000000" pitchFamily="2" charset="-78"/>
              </a:rPr>
              <a:t>Table </a:t>
            </a:r>
            <a:r>
              <a:rPr lang="en-US" sz="2500" dirty="0">
                <a:cs typeface="B Yagut" panose="00000400000000000000" pitchFamily="2" charset="-78"/>
              </a:rPr>
              <a:t>Row Height </a:t>
            </a:r>
            <a:r>
              <a:rPr lang="fa-IR" sz="2500" dirty="0" smtClean="0">
                <a:cs typeface="B Yagut" panose="00000400000000000000" pitchFamily="2" charset="-78"/>
              </a:rPr>
              <a:t> که </a:t>
            </a:r>
            <a:r>
              <a:rPr lang="fa-IR" sz="2500" dirty="0">
                <a:cs typeface="B Yagut" panose="00000400000000000000" pitchFamily="2" charset="-78"/>
              </a:rPr>
              <a:t>برای تغییر سایز سلول در جهت ارتفاع میباشد و با وارد کردن سایز جدید در کادر مقابل آن میتوانید اقدام به کوچک و یا بزرگتر نمودن ارتفاع سلول ها نمایید.</a:t>
            </a:r>
          </a:p>
          <a:p>
            <a:pPr marL="0" indent="0" algn="justLow">
              <a:lnSpc>
                <a:spcPct val="100000"/>
              </a:lnSpc>
              <a:buNone/>
            </a:pPr>
            <a:r>
              <a:rPr lang="fa-IR" sz="2500" dirty="0" smtClean="0">
                <a:cs typeface="B Yagut" panose="00000400000000000000" pitchFamily="2" charset="-78"/>
              </a:rPr>
              <a:t>گزینه</a:t>
            </a:r>
            <a:r>
              <a:rPr lang="en-US" sz="2500" dirty="0" smtClean="0">
                <a:cs typeface="B Yagut" panose="00000400000000000000" pitchFamily="2" charset="-78"/>
              </a:rPr>
              <a:t>Table </a:t>
            </a:r>
            <a:r>
              <a:rPr lang="en-US" sz="2500" dirty="0">
                <a:cs typeface="B Yagut" panose="00000400000000000000" pitchFamily="2" charset="-78"/>
              </a:rPr>
              <a:t>Row </a:t>
            </a:r>
            <a:r>
              <a:rPr lang="en-US" sz="2500" dirty="0" smtClean="0">
                <a:cs typeface="B Yagut" panose="00000400000000000000" pitchFamily="2" charset="-78"/>
              </a:rPr>
              <a:t>Width </a:t>
            </a:r>
            <a:r>
              <a:rPr lang="fa-IR" sz="2500" dirty="0" smtClean="0">
                <a:cs typeface="B Yagut" panose="00000400000000000000" pitchFamily="2" charset="-78"/>
              </a:rPr>
              <a:t> که </a:t>
            </a:r>
            <a:r>
              <a:rPr lang="fa-IR" sz="2500" dirty="0">
                <a:cs typeface="B Yagut" panose="00000400000000000000" pitchFamily="2" charset="-78"/>
              </a:rPr>
              <a:t>برای تغییر سایز عرضی سلول میباشد و با وارد کردن سایز جدید در کادر مقابل آن میتوانید اقدام به کوچک و یا بزرگتر نمودن عرض سلول ها نمایید.</a:t>
            </a:r>
          </a:p>
        </p:txBody>
      </p:sp>
      <p:sp>
        <p:nvSpPr>
          <p:cNvPr id="9" name="Content Placeholder 2"/>
          <p:cNvSpPr txBox="1">
            <a:spLocks/>
          </p:cNvSpPr>
          <p:nvPr/>
        </p:nvSpPr>
        <p:spPr>
          <a:xfrm>
            <a:off x="5351928" y="3469341"/>
            <a:ext cx="6533137" cy="328108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400" dirty="0" smtClean="0">
                <a:cs typeface="B Yagut" panose="00000400000000000000" pitchFamily="2" charset="-78"/>
              </a:rPr>
              <a:t>3- تنظیم اندازه سطر و ستون به مقدار مساوی  :</a:t>
            </a:r>
          </a:p>
          <a:p>
            <a:pPr marL="0" indent="0" algn="justLow">
              <a:lnSpc>
                <a:spcPct val="150000"/>
              </a:lnSpc>
              <a:buNone/>
            </a:pPr>
            <a:r>
              <a:rPr lang="fa-IR" sz="2400" dirty="0" smtClean="0">
                <a:cs typeface="B Yagut" panose="00000400000000000000" pitchFamily="2" charset="-78"/>
              </a:rPr>
              <a:t>برای تنظیم اندازه سطرها و ستون ها به اندازه مساوی با یکدیگر از طریق گزینه های </a:t>
            </a:r>
            <a:r>
              <a:rPr lang="en-US" sz="2400" dirty="0" smtClean="0">
                <a:cs typeface="B Yagut" panose="00000400000000000000" pitchFamily="2" charset="-78"/>
              </a:rPr>
              <a:t>Distribute Rows</a:t>
            </a:r>
            <a:r>
              <a:rPr lang="fa-IR" sz="2400" dirty="0" smtClean="0">
                <a:cs typeface="B Yagut" panose="00000400000000000000" pitchFamily="2" charset="-78"/>
              </a:rPr>
              <a:t> برای تقسیم و تنظیم اندازه سطرها و </a:t>
            </a:r>
            <a:r>
              <a:rPr lang="en-US" sz="2400" dirty="0">
                <a:cs typeface="B Yagut" panose="00000400000000000000" pitchFamily="2" charset="-78"/>
              </a:rPr>
              <a:t>Distribute </a:t>
            </a:r>
            <a:r>
              <a:rPr lang="en-US" sz="2400" dirty="0" smtClean="0">
                <a:cs typeface="B Yagut" panose="00000400000000000000" pitchFamily="2" charset="-78"/>
              </a:rPr>
              <a:t>Columns</a:t>
            </a:r>
            <a:r>
              <a:rPr lang="fa-IR" sz="2400" dirty="0" smtClean="0">
                <a:cs typeface="B Yagut" panose="00000400000000000000" pitchFamily="2" charset="-78"/>
              </a:rPr>
              <a:t> برای تقسیم و تنظیم اندازه ستون ها می توان استفاده کرد .</a:t>
            </a:r>
            <a:endParaRPr lang="fa-IR" sz="2500" dirty="0">
              <a:cs typeface="B Yagut" panose="00000400000000000000" pitchFamily="2" charset="-78"/>
            </a:endParaRPr>
          </a:p>
        </p:txBody>
      </p:sp>
      <p:pic>
        <p:nvPicPr>
          <p:cNvPr id="7" name="Picture 6"/>
          <p:cNvPicPr>
            <a:picLocks noChangeAspect="1"/>
          </p:cNvPicPr>
          <p:nvPr/>
        </p:nvPicPr>
        <p:blipFill rotWithShape="1">
          <a:blip r:embed="rId5"/>
          <a:srcRect r="56426"/>
          <a:stretch/>
        </p:blipFill>
        <p:spPr>
          <a:xfrm>
            <a:off x="584735" y="4891838"/>
            <a:ext cx="4222587" cy="1700633"/>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25032" y="5982871"/>
            <a:ext cx="609600" cy="609600"/>
          </a:xfrm>
          <a:prstGeom prst="rect">
            <a:avLst/>
          </a:prstGeom>
        </p:spPr>
      </p:pic>
    </p:spTree>
    <p:extLst>
      <p:ext uri="{BB962C8B-B14F-4D97-AF65-F5344CB8AC3E}">
        <p14:creationId xmlns:p14="http://schemas.microsoft.com/office/powerpoint/2010/main" val="3862110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112" y="575584"/>
            <a:ext cx="8215088" cy="810532"/>
          </a:xfrm>
          <a:noFill/>
        </p:spPr>
        <p:txBody>
          <a:bodyPr>
            <a:noAutofit/>
          </a:bodyPr>
          <a:lstStyle/>
          <a:p>
            <a:pPr algn="ctr">
              <a:lnSpc>
                <a:spcPct val="150000"/>
              </a:lnSpc>
            </a:pPr>
            <a:r>
              <a:rPr lang="fa-IR" dirty="0">
                <a:cs typeface="B Yagut" panose="00000400000000000000" pitchFamily="2" charset="-78"/>
              </a:rPr>
              <a:t>وارد کردن داده ها و متن در جدول</a:t>
            </a:r>
          </a:p>
        </p:txBody>
      </p:sp>
      <p:sp>
        <p:nvSpPr>
          <p:cNvPr id="8" name="Content Placeholder 2"/>
          <p:cNvSpPr txBox="1">
            <a:spLocks/>
          </p:cNvSpPr>
          <p:nvPr/>
        </p:nvSpPr>
        <p:spPr>
          <a:xfrm>
            <a:off x="2561770" y="1698171"/>
            <a:ext cx="7387771" cy="214811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برای وارد کردن داده ها در جدولی که رسم کرده اید ، کافی است بر سلول مورد نظر کلیک کنید تا مکان نما به محل مورد نظر انتقال داده شود و سپس شروع به وارد کردن داده ها کنید.</a:t>
            </a:r>
          </a:p>
        </p:txBody>
      </p:sp>
      <p:pic>
        <p:nvPicPr>
          <p:cNvPr id="3" name="Picture 2"/>
          <p:cNvPicPr>
            <a:picLocks noChangeAspect="1"/>
          </p:cNvPicPr>
          <p:nvPr/>
        </p:nvPicPr>
        <p:blipFill rotWithShape="1">
          <a:blip r:embed="rId4"/>
          <a:srcRect l="44534" t="50149" r="17650" b="32589"/>
          <a:stretch/>
        </p:blipFill>
        <p:spPr>
          <a:xfrm>
            <a:off x="2888340" y="3780970"/>
            <a:ext cx="6305957" cy="161834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283" y="5611905"/>
            <a:ext cx="609600" cy="609600"/>
          </a:xfrm>
          <a:prstGeom prst="rect">
            <a:avLst/>
          </a:prstGeom>
        </p:spPr>
      </p:pic>
    </p:spTree>
    <p:extLst>
      <p:ext uri="{BB962C8B-B14F-4D97-AF65-F5344CB8AC3E}">
        <p14:creationId xmlns:p14="http://schemas.microsoft.com/office/powerpoint/2010/main" val="2518122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1" y="167286"/>
            <a:ext cx="11373864" cy="810532"/>
          </a:xfrm>
          <a:noFill/>
        </p:spPr>
        <p:txBody>
          <a:bodyPr>
            <a:noAutofit/>
          </a:bodyPr>
          <a:lstStyle/>
          <a:p>
            <a:pPr algn="ctr">
              <a:lnSpc>
                <a:spcPct val="150000"/>
              </a:lnSpc>
            </a:pPr>
            <a:r>
              <a:rPr lang="fa-IR" dirty="0">
                <a:cs typeface="B Yagut" panose="00000400000000000000" pitchFamily="2" charset="-78"/>
              </a:rPr>
              <a:t>ترازبندی داده ها و متن های وارد شده به جدول و سلول ها</a:t>
            </a:r>
          </a:p>
        </p:txBody>
      </p:sp>
      <p:sp>
        <p:nvSpPr>
          <p:cNvPr id="8" name="Content Placeholder 2"/>
          <p:cNvSpPr txBox="1">
            <a:spLocks/>
          </p:cNvSpPr>
          <p:nvPr/>
        </p:nvSpPr>
        <p:spPr>
          <a:xfrm>
            <a:off x="523367" y="2683009"/>
            <a:ext cx="11202041" cy="155418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برای ترازبندی داده ها و متن های وارد شده به سلولها و یا جدول از سربرگ </a:t>
            </a:r>
            <a:r>
              <a:rPr lang="en-US" sz="2500" dirty="0">
                <a:cs typeface="B Yagut" panose="00000400000000000000" pitchFamily="2" charset="-78"/>
              </a:rPr>
              <a:t>Layout </a:t>
            </a:r>
            <a:r>
              <a:rPr lang="fa-IR" sz="2500" dirty="0" smtClean="0">
                <a:cs typeface="B Yagut" panose="00000400000000000000" pitchFamily="2" charset="-78"/>
              </a:rPr>
              <a:t> به </a:t>
            </a:r>
            <a:r>
              <a:rPr lang="fa-IR" sz="2500" dirty="0">
                <a:cs typeface="B Yagut" panose="00000400000000000000" pitchFamily="2" charset="-78"/>
              </a:rPr>
              <a:t>کادر گروه </a:t>
            </a:r>
            <a:r>
              <a:rPr lang="en-US" sz="2500" dirty="0">
                <a:cs typeface="B Yagut" panose="00000400000000000000" pitchFamily="2" charset="-78"/>
              </a:rPr>
              <a:t>Alignment </a:t>
            </a:r>
            <a:r>
              <a:rPr lang="fa-IR" sz="2500" dirty="0" smtClean="0">
                <a:cs typeface="B Yagut" panose="00000400000000000000" pitchFamily="2" charset="-78"/>
              </a:rPr>
              <a:t> مراجعه </a:t>
            </a:r>
            <a:r>
              <a:rPr lang="fa-IR" sz="2500" dirty="0">
                <a:cs typeface="B Yagut" panose="00000400000000000000" pitchFamily="2" charset="-78"/>
              </a:rPr>
              <a:t>نمایید.</a:t>
            </a:r>
          </a:p>
        </p:txBody>
      </p:sp>
      <p:pic>
        <p:nvPicPr>
          <p:cNvPr id="5" name="Picture 4"/>
          <p:cNvPicPr/>
          <p:nvPr/>
        </p:nvPicPr>
        <p:blipFill>
          <a:blip r:embed="rId4"/>
          <a:stretch>
            <a:fillRect/>
          </a:stretch>
        </p:blipFill>
        <p:spPr>
          <a:xfrm>
            <a:off x="878220" y="3853539"/>
            <a:ext cx="3745593" cy="1983242"/>
          </a:xfrm>
          <a:prstGeom prst="rect">
            <a:avLst/>
          </a:prstGeom>
        </p:spPr>
      </p:pic>
      <p:sp>
        <p:nvSpPr>
          <p:cNvPr id="6" name="Content Placeholder 2"/>
          <p:cNvSpPr txBox="1">
            <a:spLocks/>
          </p:cNvSpPr>
          <p:nvPr/>
        </p:nvSpPr>
        <p:spPr>
          <a:xfrm>
            <a:off x="5159614" y="3853539"/>
            <a:ext cx="6618513" cy="269517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۹ شکل اول از سمت چپ برای تراز بندی داده ها (متن های) داخل سلول ها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باشند</a:t>
            </a:r>
            <a:r>
              <a:rPr lang="fa-IR" sz="2500" dirty="0">
                <a:cs typeface="B Yagut" panose="00000400000000000000" pitchFamily="2" charset="-78"/>
              </a:rPr>
              <a:t>.</a:t>
            </a:r>
          </a:p>
          <a:p>
            <a:pPr marL="0" indent="0" algn="justLow">
              <a:lnSpc>
                <a:spcPct val="150000"/>
              </a:lnSpc>
              <a:buNone/>
            </a:pPr>
            <a:r>
              <a:rPr lang="fa-IR" sz="2500" dirty="0">
                <a:cs typeface="B Yagut" panose="00000400000000000000" pitchFamily="2" charset="-78"/>
              </a:rPr>
              <a:t>گزینه </a:t>
            </a:r>
            <a:r>
              <a:rPr lang="en-US" sz="2500" dirty="0">
                <a:cs typeface="B Yagut" panose="00000400000000000000" pitchFamily="2" charset="-78"/>
              </a:rPr>
              <a:t>Text Direction </a:t>
            </a:r>
            <a:r>
              <a:rPr lang="fa-IR" sz="2500" dirty="0" smtClean="0">
                <a:cs typeface="B Yagut" panose="00000400000000000000" pitchFamily="2" charset="-78"/>
              </a:rPr>
              <a:t> برای </a:t>
            </a:r>
            <a:r>
              <a:rPr lang="fa-IR" sz="2500" dirty="0">
                <a:cs typeface="B Yagut" panose="00000400000000000000" pitchFamily="2" charset="-78"/>
              </a:rPr>
              <a:t>چرخاندن نود درجه جدول در جهت عقربه های ساعت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باشند .</a:t>
            </a:r>
            <a:endParaRPr lang="fa-IR" sz="2500" dirty="0">
              <a:cs typeface="B Yagut" panose="00000400000000000000" pitchFamily="2" charset="-78"/>
            </a:endParaRPr>
          </a:p>
        </p:txBody>
      </p:sp>
      <p:pic>
        <p:nvPicPr>
          <p:cNvPr id="3" name="Picture 2"/>
          <p:cNvPicPr>
            <a:picLocks noChangeAspect="1"/>
          </p:cNvPicPr>
          <p:nvPr/>
        </p:nvPicPr>
        <p:blipFill>
          <a:blip r:embed="rId5"/>
          <a:stretch>
            <a:fillRect/>
          </a:stretch>
        </p:blipFill>
        <p:spPr>
          <a:xfrm>
            <a:off x="470648" y="1240491"/>
            <a:ext cx="11307480" cy="134198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0648" y="5939118"/>
            <a:ext cx="609600" cy="609600"/>
          </a:xfrm>
          <a:prstGeom prst="rect">
            <a:avLst/>
          </a:prstGeom>
        </p:spPr>
      </p:pic>
    </p:spTree>
    <p:extLst>
      <p:ext uri="{BB962C8B-B14F-4D97-AF65-F5344CB8AC3E}">
        <p14:creationId xmlns:p14="http://schemas.microsoft.com/office/powerpoint/2010/main" val="2826005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36177" y="188259"/>
            <a:ext cx="11698941" cy="1775013"/>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smtClean="0">
                <a:cs typeface="B Yagut" panose="00000400000000000000" pitchFamily="2" charset="-78"/>
              </a:rPr>
              <a:t>گزینه</a:t>
            </a:r>
            <a:r>
              <a:rPr lang="en-US" sz="2500" dirty="0" smtClean="0">
                <a:cs typeface="B Yagut" panose="00000400000000000000" pitchFamily="2" charset="-78"/>
              </a:rPr>
              <a:t>Cell </a:t>
            </a:r>
            <a:r>
              <a:rPr lang="en-US" sz="2500" dirty="0">
                <a:cs typeface="B Yagut" panose="00000400000000000000" pitchFamily="2" charset="-78"/>
              </a:rPr>
              <a:t>Margins </a:t>
            </a:r>
            <a:r>
              <a:rPr lang="fa-IR" sz="2500" dirty="0" smtClean="0">
                <a:cs typeface="B Yagut" panose="00000400000000000000" pitchFamily="2" charset="-78"/>
              </a:rPr>
              <a:t> که </a:t>
            </a:r>
            <a:r>
              <a:rPr lang="fa-IR" sz="2500" dirty="0">
                <a:cs typeface="B Yagut" panose="00000400000000000000" pitchFamily="2" charset="-78"/>
              </a:rPr>
              <a:t>برای تغییر اندازه بین مرز جدول و داده ها (متن) داخل سلول استفاده میشود. با انتخاب این گزینه پنجره ای باز میشود که دارای چهار گزینه </a:t>
            </a:r>
            <a:r>
              <a:rPr lang="fa-IR" sz="2500" dirty="0" smtClean="0">
                <a:cs typeface="B Yagut" panose="00000400000000000000" pitchFamily="2" charset="-78"/>
              </a:rPr>
              <a:t>اصلی(</a:t>
            </a:r>
            <a:r>
              <a:rPr lang="en-US" sz="2500" dirty="0" smtClean="0">
                <a:cs typeface="B Yagut" panose="00000400000000000000" pitchFamily="2" charset="-78"/>
              </a:rPr>
              <a:t>Top </a:t>
            </a:r>
            <a:r>
              <a:rPr lang="fa-IR" sz="2500" dirty="0" smtClean="0">
                <a:cs typeface="B Yagut" panose="00000400000000000000" pitchFamily="2" charset="-78"/>
              </a:rPr>
              <a:t> فاصله </a:t>
            </a:r>
            <a:r>
              <a:rPr lang="fa-IR" sz="2500" dirty="0">
                <a:cs typeface="B Yagut" panose="00000400000000000000" pitchFamily="2" charset="-78"/>
              </a:rPr>
              <a:t>از بالا) و </a:t>
            </a:r>
            <a:r>
              <a:rPr lang="en-US" sz="2500" dirty="0">
                <a:cs typeface="B Yagut" panose="00000400000000000000" pitchFamily="2" charset="-78"/>
              </a:rPr>
              <a:t>Bottom </a:t>
            </a:r>
            <a:r>
              <a:rPr lang="en-US" sz="2500" dirty="0" smtClean="0">
                <a:cs typeface="B Yagut" panose="00000400000000000000" pitchFamily="2" charset="-78"/>
              </a:rPr>
              <a:t>)</a:t>
            </a:r>
            <a:r>
              <a:rPr lang="fa-IR" sz="2500" dirty="0" smtClean="0">
                <a:cs typeface="B Yagut" panose="00000400000000000000" pitchFamily="2" charset="-78"/>
              </a:rPr>
              <a:t> فاصله </a:t>
            </a:r>
            <a:r>
              <a:rPr lang="fa-IR" sz="2500" dirty="0">
                <a:cs typeface="B Yagut" panose="00000400000000000000" pitchFamily="2" charset="-78"/>
              </a:rPr>
              <a:t>از پایین) و </a:t>
            </a:r>
            <a:r>
              <a:rPr lang="en-US" sz="2500" dirty="0">
                <a:cs typeface="B Yagut" panose="00000400000000000000" pitchFamily="2" charset="-78"/>
              </a:rPr>
              <a:t>Right </a:t>
            </a:r>
            <a:r>
              <a:rPr lang="en-US" sz="2500" dirty="0" smtClean="0">
                <a:cs typeface="B Yagut" panose="00000400000000000000" pitchFamily="2" charset="-78"/>
              </a:rPr>
              <a:t>)</a:t>
            </a:r>
            <a:r>
              <a:rPr lang="fa-IR" sz="2500" dirty="0" smtClean="0">
                <a:cs typeface="B Yagut" panose="00000400000000000000" pitchFamily="2" charset="-78"/>
              </a:rPr>
              <a:t> فاصله </a:t>
            </a:r>
            <a:r>
              <a:rPr lang="fa-IR" sz="2500" dirty="0">
                <a:cs typeface="B Yagut" panose="00000400000000000000" pitchFamily="2" charset="-78"/>
              </a:rPr>
              <a:t>از سمت راست) و </a:t>
            </a:r>
            <a:r>
              <a:rPr lang="en-US" sz="2500" dirty="0">
                <a:cs typeface="B Yagut" panose="00000400000000000000" pitchFamily="2" charset="-78"/>
              </a:rPr>
              <a:t>Left </a:t>
            </a:r>
            <a:r>
              <a:rPr lang="en-US" sz="2500" dirty="0" smtClean="0">
                <a:cs typeface="B Yagut" panose="00000400000000000000" pitchFamily="2" charset="-78"/>
              </a:rPr>
              <a:t>)</a:t>
            </a:r>
            <a:r>
              <a:rPr lang="fa-IR" sz="2500" dirty="0" smtClean="0">
                <a:cs typeface="B Yagut" panose="00000400000000000000" pitchFamily="2" charset="-78"/>
              </a:rPr>
              <a:t> فاصله </a:t>
            </a:r>
            <a:r>
              <a:rPr lang="fa-IR" sz="2500" dirty="0">
                <a:cs typeface="B Yagut" panose="00000400000000000000" pitchFamily="2" charset="-78"/>
              </a:rPr>
              <a:t>از سمت چپ) می باشد.</a:t>
            </a:r>
          </a:p>
        </p:txBody>
      </p:sp>
      <p:sp>
        <p:nvSpPr>
          <p:cNvPr id="9" name="Content Placeholder 2"/>
          <p:cNvSpPr txBox="1">
            <a:spLocks/>
          </p:cNvSpPr>
          <p:nvPr/>
        </p:nvSpPr>
        <p:spPr>
          <a:xfrm>
            <a:off x="336176" y="1963272"/>
            <a:ext cx="11698941" cy="1775010"/>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در قسمت میانی این پنجره با گزینه </a:t>
            </a:r>
            <a:r>
              <a:rPr lang="en-US" sz="2500" dirty="0">
                <a:cs typeface="B Yagut" panose="00000400000000000000" pitchFamily="2" charset="-78"/>
              </a:rPr>
              <a:t>Allow Spacing between cells </a:t>
            </a:r>
            <a:r>
              <a:rPr lang="fa-IR" sz="2500" dirty="0" smtClean="0">
                <a:cs typeface="B Yagut" panose="00000400000000000000" pitchFamily="2" charset="-78"/>
              </a:rPr>
              <a:t> مواجه </a:t>
            </a:r>
            <a:r>
              <a:rPr lang="fa-IR" sz="2500" dirty="0">
                <a:cs typeface="B Yagut" panose="00000400000000000000" pitchFamily="2" charset="-78"/>
              </a:rPr>
              <a:t>خواهید شد که برای فاصله انداختن بین مرز سلول های کنار هم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باشد</a:t>
            </a:r>
            <a:r>
              <a:rPr lang="fa-IR" sz="2500" dirty="0">
                <a:cs typeface="B Yagut" panose="00000400000000000000" pitchFamily="2" charset="-78"/>
              </a:rPr>
              <a:t>. مثلا در شکل زیر فاصله بین مرز سلول ها به اندازه (</a:t>
            </a:r>
            <a:r>
              <a:rPr lang="fa-IR" sz="2500" dirty="0" smtClean="0">
                <a:cs typeface="B Yagut" panose="00000400000000000000" pitchFamily="2" charset="-78"/>
              </a:rPr>
              <a:t>0.3</a:t>
            </a:r>
            <a:r>
              <a:rPr lang="en-US" sz="2500" dirty="0" smtClean="0">
                <a:cs typeface="B Yagut" panose="00000400000000000000" pitchFamily="2" charset="-78"/>
              </a:rPr>
              <a:t>cm </a:t>
            </a:r>
            <a:r>
              <a:rPr lang="fa-IR" sz="2500" dirty="0" smtClean="0">
                <a:cs typeface="B Yagut" panose="00000400000000000000" pitchFamily="2" charset="-78"/>
              </a:rPr>
              <a:t>) تغییر </a:t>
            </a:r>
            <a:r>
              <a:rPr lang="fa-IR" sz="2500" dirty="0">
                <a:cs typeface="B Yagut" panose="00000400000000000000" pitchFamily="2" charset="-78"/>
              </a:rPr>
              <a:t>داده شده اند.</a:t>
            </a:r>
          </a:p>
        </p:txBody>
      </p:sp>
      <p:pic>
        <p:nvPicPr>
          <p:cNvPr id="2" name="Picture 1"/>
          <p:cNvPicPr>
            <a:picLocks noChangeAspect="1"/>
          </p:cNvPicPr>
          <p:nvPr/>
        </p:nvPicPr>
        <p:blipFill>
          <a:blip r:embed="rId4"/>
          <a:stretch>
            <a:fillRect/>
          </a:stretch>
        </p:blipFill>
        <p:spPr>
          <a:xfrm>
            <a:off x="2826404" y="3124918"/>
            <a:ext cx="4905656" cy="355434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890" y="5625353"/>
            <a:ext cx="609600" cy="609600"/>
          </a:xfrm>
          <a:prstGeom prst="rect">
            <a:avLst/>
          </a:prstGeom>
        </p:spPr>
      </p:pic>
    </p:spTree>
    <p:extLst>
      <p:ext uri="{BB962C8B-B14F-4D97-AF65-F5344CB8AC3E}">
        <p14:creationId xmlns:p14="http://schemas.microsoft.com/office/powerpoint/2010/main" val="1708991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1" y="320090"/>
            <a:ext cx="10972799" cy="810532"/>
          </a:xfrm>
          <a:noFill/>
        </p:spPr>
        <p:txBody>
          <a:bodyPr>
            <a:noAutofit/>
          </a:bodyPr>
          <a:lstStyle/>
          <a:p>
            <a:pPr algn="ctr">
              <a:lnSpc>
                <a:spcPct val="150000"/>
              </a:lnSpc>
            </a:pPr>
            <a:r>
              <a:rPr lang="fa-IR" dirty="0">
                <a:cs typeface="B Yagut" panose="00000400000000000000" pitchFamily="2" charset="-78"/>
              </a:rPr>
              <a:t>تغییر مکان (جابجایی) جدول در صفحه</a:t>
            </a:r>
          </a:p>
        </p:txBody>
      </p:sp>
      <p:sp>
        <p:nvSpPr>
          <p:cNvPr id="6" name="Content Placeholder 2"/>
          <p:cNvSpPr txBox="1">
            <a:spLocks/>
          </p:cNvSpPr>
          <p:nvPr/>
        </p:nvSpPr>
        <p:spPr>
          <a:xfrm>
            <a:off x="1016001" y="1285582"/>
            <a:ext cx="10537369" cy="320448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50000"/>
              </a:lnSpc>
              <a:buNone/>
            </a:pPr>
            <a:r>
              <a:rPr lang="fa-IR" sz="2500" dirty="0">
                <a:cs typeface="B Yagut" panose="00000400000000000000" pitchFamily="2" charset="-78"/>
              </a:rPr>
              <a:t>برای تغییر مکان جدول ایجاد شده در صفحه ، از فلش چهار طرفه موجود در گوشه سمت راست بالای جدول استفاده نمایید. در ورد 2007 پس از کلیک کردن بر روی جدول این فلش ظاهر خواهد شد اما در ورد 2010 و </a:t>
            </a:r>
            <a:r>
              <a:rPr lang="fa-IR" sz="2500" dirty="0" smtClean="0">
                <a:cs typeface="B Yagut" panose="00000400000000000000" pitchFamily="2" charset="-78"/>
              </a:rPr>
              <a:t>2013 و 2016 </a:t>
            </a:r>
            <a:r>
              <a:rPr lang="fa-IR" sz="2500" dirty="0">
                <a:cs typeface="B Yagut" panose="00000400000000000000" pitchFamily="2" charset="-78"/>
              </a:rPr>
              <a:t>این فلش بطور پیش فرض و تنها با حرکت دادن فلش ماوس بر روی جدول وارد شده نمایش داده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شود </a:t>
            </a:r>
            <a:r>
              <a:rPr lang="fa-IR" sz="2500" dirty="0">
                <a:cs typeface="B Yagut" panose="00000400000000000000" pitchFamily="2" charset="-78"/>
              </a:rPr>
              <a:t>و با کلیک بر روی آن و دراگ کردن همزمان میتوان جدول را در صفحه جابجا نمایید.</a:t>
            </a:r>
          </a:p>
        </p:txBody>
      </p:sp>
      <p:pic>
        <p:nvPicPr>
          <p:cNvPr id="7" name="Picture 6"/>
          <p:cNvPicPr/>
          <p:nvPr/>
        </p:nvPicPr>
        <p:blipFill>
          <a:blip r:embed="rId4"/>
          <a:stretch>
            <a:fillRect/>
          </a:stretch>
        </p:blipFill>
        <p:spPr>
          <a:xfrm>
            <a:off x="2119086" y="4109584"/>
            <a:ext cx="5308827" cy="230573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235" y="5819162"/>
            <a:ext cx="609600" cy="609600"/>
          </a:xfrm>
          <a:prstGeom prst="rect">
            <a:avLst/>
          </a:prstGeom>
        </p:spPr>
      </p:pic>
    </p:spTree>
    <p:extLst>
      <p:ext uri="{BB962C8B-B14F-4D97-AF65-F5344CB8AC3E}">
        <p14:creationId xmlns:p14="http://schemas.microsoft.com/office/powerpoint/2010/main" val="2062106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627797" y="1181686"/>
            <a:ext cx="11068333" cy="5174664"/>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marL="457200" indent="-457200" algn="justLow">
              <a:buFont typeface="+mj-lt"/>
              <a:buAutoNum type="arabicPeriod"/>
            </a:pPr>
            <a:r>
              <a:rPr lang="fa-IR" sz="2500" dirty="0" smtClean="0">
                <a:cs typeface="B Yagut" panose="00000400000000000000" pitchFamily="2" charset="-78"/>
              </a:rPr>
              <a:t>تغییر </a:t>
            </a:r>
            <a:r>
              <a:rPr lang="fa-IR" sz="2500" dirty="0">
                <a:cs typeface="B Yagut" panose="00000400000000000000" pitchFamily="2" charset="-78"/>
              </a:rPr>
              <a:t>ساختار جدول و شکل بندی آن را بشناسد و </a:t>
            </a:r>
            <a:r>
              <a:rPr lang="fa-IR" sz="2500" dirty="0" smtClean="0">
                <a:cs typeface="B Yagut" panose="00000400000000000000" pitchFamily="2" charset="-78"/>
              </a:rPr>
              <a:t>به </a:t>
            </a:r>
            <a:r>
              <a:rPr lang="fa-IR" sz="2500" dirty="0">
                <a:cs typeface="B Yagut" panose="00000400000000000000" pitchFamily="2" charset="-78"/>
              </a:rPr>
              <a:t>درستی انجام دهد .</a:t>
            </a:r>
          </a:p>
          <a:p>
            <a:pPr marL="457200" indent="-457200" algn="justLow">
              <a:buFont typeface="+mj-lt"/>
              <a:buAutoNum type="arabicPeriod"/>
            </a:pPr>
            <a:r>
              <a:rPr lang="fa-IR" sz="2500" dirty="0">
                <a:cs typeface="B Yagut" panose="00000400000000000000" pitchFamily="2" charset="-78"/>
              </a:rPr>
              <a:t>وارد کردن سطر و یا ستون جدید به جدول را بشناسد و به درستی انجام دهد .</a:t>
            </a:r>
          </a:p>
          <a:p>
            <a:pPr marL="457200" indent="-457200" algn="justLow">
              <a:buFont typeface="+mj-lt"/>
              <a:buAutoNum type="arabicPeriod"/>
            </a:pPr>
            <a:r>
              <a:rPr lang="fa-IR" sz="2500" dirty="0">
                <a:cs typeface="B Yagut" panose="00000400000000000000" pitchFamily="2" charset="-78"/>
              </a:rPr>
              <a:t>حذف سلول ها ، سطرها و ستون های موجود در جدول را بشناسد و به درستی انجام دهد .</a:t>
            </a:r>
          </a:p>
          <a:p>
            <a:pPr marL="457200" indent="-457200" algn="justLow">
              <a:buFont typeface="+mj-lt"/>
              <a:buAutoNum type="arabicPeriod"/>
            </a:pPr>
            <a:r>
              <a:rPr lang="fa-IR" sz="2500" dirty="0" smtClean="0">
                <a:cs typeface="B Yagut" panose="00000400000000000000" pitchFamily="2" charset="-78"/>
              </a:rPr>
              <a:t>توانایی وارد </a:t>
            </a:r>
            <a:r>
              <a:rPr lang="fa-IR" sz="2500" dirty="0">
                <a:cs typeface="B Yagut" panose="00000400000000000000" pitchFamily="2" charset="-78"/>
              </a:rPr>
              <a:t>کردن و یا حذف خطوط دلخواه جدول را </a:t>
            </a:r>
            <a:r>
              <a:rPr lang="fa-IR" sz="2500" dirty="0" smtClean="0">
                <a:cs typeface="B Yagut" panose="00000400000000000000" pitchFamily="2" charset="-78"/>
              </a:rPr>
              <a:t>کسب نماید و </a:t>
            </a:r>
            <a:r>
              <a:rPr lang="fa-IR" sz="2500" dirty="0">
                <a:cs typeface="B Yagut" panose="00000400000000000000" pitchFamily="2" charset="-78"/>
              </a:rPr>
              <a:t>به درستی انجام دهد .</a:t>
            </a:r>
          </a:p>
          <a:p>
            <a:pPr marL="457200" indent="-457200" algn="justLow">
              <a:buFont typeface="+mj-lt"/>
              <a:buAutoNum type="arabicPeriod"/>
            </a:pPr>
            <a:r>
              <a:rPr lang="fa-IR" sz="2500" dirty="0" smtClean="0">
                <a:cs typeface="B Yagut" panose="00000400000000000000" pitchFamily="2" charset="-78"/>
              </a:rPr>
              <a:t>شیوه ادغام </a:t>
            </a:r>
            <a:r>
              <a:rPr lang="fa-IR" sz="2500" dirty="0">
                <a:cs typeface="B Yagut" panose="00000400000000000000" pitchFamily="2" charset="-78"/>
              </a:rPr>
              <a:t>یا تقسیم سلول های موجود در جدول را بشناسد و به درستی انجام دهد .</a:t>
            </a:r>
          </a:p>
          <a:p>
            <a:pPr marL="457200" indent="-457200" algn="justLow">
              <a:buFont typeface="+mj-lt"/>
              <a:buAutoNum type="arabicPeriod"/>
            </a:pPr>
            <a:r>
              <a:rPr lang="fa-IR" sz="2500" dirty="0" smtClean="0">
                <a:cs typeface="B Yagut" panose="00000400000000000000" pitchFamily="2" charset="-78"/>
              </a:rPr>
              <a:t>روش تغییر </a:t>
            </a:r>
            <a:r>
              <a:rPr lang="fa-IR" sz="2500" dirty="0">
                <a:cs typeface="B Yagut" panose="00000400000000000000" pitchFamily="2" charset="-78"/>
              </a:rPr>
              <a:t>اندازه ارتفاع و عرض سلول ها را بشناسد و به درستی انجام دهد .</a:t>
            </a:r>
          </a:p>
          <a:p>
            <a:pPr marL="457200" indent="-457200" algn="justLow">
              <a:buFont typeface="+mj-lt"/>
              <a:buAutoNum type="arabicPeriod"/>
            </a:pPr>
            <a:r>
              <a:rPr lang="fa-IR" sz="2500" dirty="0" smtClean="0">
                <a:cs typeface="B Yagut" panose="00000400000000000000" pitchFamily="2" charset="-78"/>
              </a:rPr>
              <a:t>توانایی وارد </a:t>
            </a:r>
            <a:r>
              <a:rPr lang="fa-IR" sz="2500" dirty="0">
                <a:cs typeface="B Yagut" panose="00000400000000000000" pitchFamily="2" charset="-78"/>
              </a:rPr>
              <a:t>کردن داده ها و متن در </a:t>
            </a:r>
            <a:r>
              <a:rPr lang="fa-IR" sz="2500" dirty="0" smtClean="0">
                <a:cs typeface="B Yagut" panose="00000400000000000000" pitchFamily="2" charset="-78"/>
              </a:rPr>
              <a:t>جدول را کسب نماید و به درستی انجام دهد .</a:t>
            </a:r>
            <a:endParaRPr lang="fa-IR" sz="2500" dirty="0">
              <a:cs typeface="B Yagut" panose="00000400000000000000" pitchFamily="2" charset="-78"/>
            </a:endParaRPr>
          </a:p>
          <a:p>
            <a:pPr marL="457200" indent="-457200" algn="justLow">
              <a:buFont typeface="+mj-lt"/>
              <a:buAutoNum type="arabicPeriod"/>
            </a:pPr>
            <a:r>
              <a:rPr lang="fa-IR" sz="2500" dirty="0">
                <a:cs typeface="B Yagut" panose="00000400000000000000" pitchFamily="2" charset="-78"/>
              </a:rPr>
              <a:t>ترازبندی داده ها و متن های وارد شده در جدول و سلول </a:t>
            </a:r>
            <a:r>
              <a:rPr lang="fa-IR" sz="2500" dirty="0" smtClean="0">
                <a:cs typeface="B Yagut" panose="00000400000000000000" pitchFamily="2" charset="-78"/>
              </a:rPr>
              <a:t>ها را به درستی انجام دهد .</a:t>
            </a:r>
            <a:endParaRPr lang="fa-IR" sz="2500" dirty="0">
              <a:cs typeface="B Yagut" panose="00000400000000000000" pitchFamily="2" charset="-78"/>
            </a:endParaRPr>
          </a:p>
          <a:p>
            <a:pPr marL="457200" indent="-457200" algn="justLow">
              <a:buFont typeface="+mj-lt"/>
              <a:buAutoNum type="arabicPeriod"/>
            </a:pPr>
            <a:r>
              <a:rPr lang="fa-IR" sz="2500" dirty="0">
                <a:cs typeface="B Yagut" panose="00000400000000000000" pitchFamily="2" charset="-78"/>
              </a:rPr>
              <a:t>تغییر مکان ( جابجایی) جدول در صفحه را به درستی انجام دهد </a:t>
            </a:r>
            <a:r>
              <a:rPr lang="fa-IR" sz="2500" dirty="0" smtClean="0">
                <a:cs typeface="B Yagut" panose="00000400000000000000" pitchFamily="2" charset="-78"/>
              </a:rPr>
              <a:t>.</a:t>
            </a:r>
            <a:endParaRPr lang="fa-IR"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5617"/>
            <a:ext cx="10515600" cy="858368"/>
          </a:xfrm>
          <a:noFill/>
        </p:spPr>
        <p:txBody>
          <a:bodyPr>
            <a:normAutofit/>
          </a:bodyPr>
          <a:lstStyle/>
          <a:p>
            <a:pPr algn="ctr"/>
            <a:r>
              <a:rPr lang="fa-IR" dirty="0">
                <a:cs typeface="B Yagut" panose="00000400000000000000" pitchFamily="2" charset="-78"/>
              </a:rPr>
              <a:t>نتیجه گیری</a:t>
            </a:r>
          </a:p>
        </p:txBody>
      </p:sp>
      <p:sp>
        <p:nvSpPr>
          <p:cNvPr id="3" name="Content Placeholder 2"/>
          <p:cNvSpPr>
            <a:spLocks noGrp="1"/>
          </p:cNvSpPr>
          <p:nvPr>
            <p:ph idx="1"/>
          </p:nvPr>
        </p:nvSpPr>
        <p:spPr>
          <a:xfrm>
            <a:off x="968188" y="875764"/>
            <a:ext cx="10385611" cy="4803819"/>
          </a:xfrm>
        </p:spPr>
        <p:txBody>
          <a:bodyPr>
            <a:normAutofit/>
          </a:bodyPr>
          <a:lstStyle/>
          <a:p>
            <a:pPr marL="0" indent="0" algn="justLow">
              <a:lnSpc>
                <a:spcPct val="150000"/>
              </a:lnSpc>
              <a:buNone/>
            </a:pPr>
            <a:r>
              <a:rPr lang="fa-IR" sz="2500" dirty="0">
                <a:cs typeface="B Yagut" panose="00000400000000000000" pitchFamily="2" charset="-78"/>
              </a:rPr>
              <a:t>در امورات اداری </a:t>
            </a:r>
            <a:r>
              <a:rPr lang="fa-IR" sz="2500" dirty="0" smtClean="0">
                <a:cs typeface="B Yagut" panose="00000400000000000000" pitchFamily="2" charset="-78"/>
              </a:rPr>
              <a:t>دانستن </a:t>
            </a:r>
            <a:r>
              <a:rPr lang="fa-IR" sz="2500" dirty="0">
                <a:cs typeface="B Yagut" panose="00000400000000000000" pitchFamily="2" charset="-78"/>
              </a:rPr>
              <a:t>مفاهیم ترسیم جدول و تنظیمات و ویرایشات مربوط به آن از مهمترین بخش های نرم افزار </a:t>
            </a:r>
            <a:r>
              <a:rPr lang="en-US" sz="2500" dirty="0">
                <a:cs typeface="B Yagut" panose="00000400000000000000" pitchFamily="2" charset="-78"/>
              </a:rPr>
              <a:t>Word</a:t>
            </a:r>
            <a:r>
              <a:rPr lang="fa-IR" sz="2500" dirty="0">
                <a:cs typeface="B Yagut" panose="00000400000000000000" pitchFamily="2" charset="-78"/>
              </a:rPr>
              <a:t> می باشد . با دانستن این بخش قادر خواهیم بود تا جدول و فرم </a:t>
            </a:r>
            <a:r>
              <a:rPr lang="fa-IR" sz="2500" dirty="0" smtClean="0">
                <a:cs typeface="B Yagut" panose="00000400000000000000" pitchFamily="2" charset="-78"/>
              </a:rPr>
              <a:t>ها و لیست </a:t>
            </a:r>
            <a:r>
              <a:rPr lang="fa-IR" sz="2500" dirty="0">
                <a:cs typeface="B Yagut" panose="00000400000000000000" pitchFamily="2" charset="-78"/>
              </a:rPr>
              <a:t>و ... را به راحتی طراحی کنیم . جدول ها معمولا پر کاربرد هستند بنابراین می توان از نرم افزار </a:t>
            </a:r>
            <a:r>
              <a:rPr lang="en-US" sz="2500" dirty="0">
                <a:cs typeface="B Yagut" panose="00000400000000000000" pitchFamily="2" charset="-78"/>
              </a:rPr>
              <a:t>Word</a:t>
            </a:r>
            <a:r>
              <a:rPr lang="fa-IR" sz="2500" dirty="0">
                <a:cs typeface="B Yagut" panose="00000400000000000000" pitchFamily="2" charset="-78"/>
              </a:rPr>
              <a:t> برای درج جدول استفاده نمود بنابراین نرم </a:t>
            </a:r>
            <a:r>
              <a:rPr lang="fa-IR" sz="2500" dirty="0" smtClean="0">
                <a:cs typeface="B Yagut" panose="00000400000000000000" pitchFamily="2" charset="-78"/>
              </a:rPr>
              <a:t>افزار</a:t>
            </a:r>
            <a:r>
              <a:rPr lang="en-US" sz="2500" dirty="0">
                <a:cs typeface="B Yagut" panose="00000400000000000000" pitchFamily="2" charset="-78"/>
              </a:rPr>
              <a:t> Word </a:t>
            </a:r>
            <a:r>
              <a:rPr lang="fa-IR" sz="2500" dirty="0" smtClean="0">
                <a:cs typeface="B Yagut" panose="00000400000000000000" pitchFamily="2" charset="-78"/>
              </a:rPr>
              <a:t>یکی </a:t>
            </a:r>
            <a:r>
              <a:rPr lang="fa-IR" sz="2500" dirty="0">
                <a:cs typeface="B Yagut" panose="00000400000000000000" pitchFamily="2" charset="-78"/>
              </a:rPr>
              <a:t>از نرم افزارهای پر کاربرد در این خصوص است که در این دوره آموزشی ارائه شده است</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7800" y="6104930"/>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672"/>
          </a:xfrm>
          <a:noFill/>
        </p:spPr>
        <p:txBody>
          <a:bodyPr>
            <a:normAutofit/>
          </a:bodyPr>
          <a:lstStyle/>
          <a:p>
            <a:pPr algn="ctr"/>
            <a:r>
              <a:rPr lang="fa-IR" dirty="0">
                <a:cs typeface="B Yagut" panose="00000400000000000000" pitchFamily="2" charset="-78"/>
              </a:rPr>
              <a:t>پرسش و تمرین</a:t>
            </a:r>
          </a:p>
        </p:txBody>
      </p:sp>
      <p:sp>
        <p:nvSpPr>
          <p:cNvPr id="3" name="Content Placeholder 2"/>
          <p:cNvSpPr>
            <a:spLocks noGrp="1"/>
          </p:cNvSpPr>
          <p:nvPr>
            <p:ph idx="1"/>
          </p:nvPr>
        </p:nvSpPr>
        <p:spPr>
          <a:xfrm>
            <a:off x="373487" y="1825625"/>
            <a:ext cx="11333409" cy="4351338"/>
          </a:xfrm>
        </p:spPr>
        <p:txBody>
          <a:bodyPr>
            <a:normAutofit/>
          </a:bodyPr>
          <a:lstStyle/>
          <a:p>
            <a:pPr marL="0" indent="0" algn="justLow">
              <a:lnSpc>
                <a:spcPct val="150000"/>
              </a:lnSpc>
              <a:buNone/>
            </a:pPr>
            <a:r>
              <a:rPr lang="fa-IR" sz="2500" dirty="0" smtClean="0">
                <a:cs typeface="B Yagut" panose="00000400000000000000" pitchFamily="2" charset="-78"/>
              </a:rPr>
              <a:t>1- جدولی با تعداد 3 سطر و 4 ستون ایجاد کنید</a:t>
            </a:r>
            <a:r>
              <a:rPr lang="en-US" sz="2500" dirty="0" smtClean="0">
                <a:cs typeface="B Yagut" panose="00000400000000000000" pitchFamily="2" charset="-78"/>
              </a:rPr>
              <a:t>.</a:t>
            </a:r>
            <a:r>
              <a:rPr lang="fa-IR" sz="2500" dirty="0" smtClean="0">
                <a:cs typeface="B Yagut" panose="00000400000000000000" pitchFamily="2" charset="-78"/>
              </a:rPr>
              <a:t> </a:t>
            </a:r>
          </a:p>
          <a:p>
            <a:pPr marL="0" indent="0" algn="justLow">
              <a:lnSpc>
                <a:spcPct val="150000"/>
              </a:lnSpc>
              <a:buNone/>
            </a:pPr>
            <a:r>
              <a:rPr lang="fa-IR" sz="2500" dirty="0" smtClean="0">
                <a:cs typeface="B Yagut" panose="00000400000000000000" pitchFamily="2" charset="-78"/>
              </a:rPr>
              <a:t>2- سطر اول جدول در تمرین شماره یک را با اندازه ارتفاع 1 سانتیمتر و سلول دوم از سطر سوم را به اندازه پهنای 3 سانتیمتر تنظیم کنید .</a:t>
            </a:r>
          </a:p>
          <a:p>
            <a:pPr marL="0" indent="0" algn="justLow">
              <a:lnSpc>
                <a:spcPct val="150000"/>
              </a:lnSpc>
              <a:buNone/>
            </a:pPr>
            <a:r>
              <a:rPr lang="fa-IR" sz="2500" dirty="0" smtClean="0">
                <a:cs typeface="B Yagut" panose="00000400000000000000" pitchFamily="2" charset="-78"/>
              </a:rPr>
              <a:t>3- خط دور جدول در تمرین شماره یک را دوخطی و خطوط داخل را به صورت نقطه چین تنظیم کنید .</a:t>
            </a:r>
          </a:p>
          <a:p>
            <a:pPr marL="0" indent="0" algn="justLow">
              <a:lnSpc>
                <a:spcPct val="150000"/>
              </a:lnSpc>
              <a:buNone/>
            </a:pPr>
            <a:r>
              <a:rPr lang="fa-IR" sz="2500" dirty="0" smtClean="0">
                <a:cs typeface="B Yagut" panose="00000400000000000000" pitchFamily="2" charset="-78"/>
              </a:rPr>
              <a:t>4- ستون سوم جدولی که تا کنون تنظیم کرده اید را ادغام کنید .</a:t>
            </a:r>
            <a:endParaRPr lang="fa-IR" sz="2500" dirty="0">
              <a:cs typeface="B Yagut" panose="00000400000000000000" pitchFamily="2" charset="-78"/>
            </a:endParaRPr>
          </a:p>
        </p:txBody>
      </p:sp>
    </p:spTree>
    <p:extLst>
      <p:ext uri="{BB962C8B-B14F-4D97-AF65-F5344CB8AC3E}">
        <p14:creationId xmlns:p14="http://schemas.microsoft.com/office/powerpoint/2010/main" val="789962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dirty="0">
                <a:cs typeface="B Yagut" panose="00000400000000000000" pitchFamily="2" charset="-78"/>
              </a:rPr>
              <a:t>فهرست منابع</a:t>
            </a:r>
          </a:p>
        </p:txBody>
      </p:sp>
      <p:sp>
        <p:nvSpPr>
          <p:cNvPr id="3" name="Content Placeholder 2"/>
          <p:cNvSpPr>
            <a:spLocks noGrp="1"/>
          </p:cNvSpPr>
          <p:nvPr>
            <p:ph idx="1"/>
          </p:nvPr>
        </p:nvSpPr>
        <p:spPr>
          <a:xfrm>
            <a:off x="838200" y="1184856"/>
            <a:ext cx="10515600" cy="4992107"/>
          </a:xfrm>
        </p:spPr>
        <p:txBody>
          <a:bodyPr>
            <a:normAutofit/>
          </a:bodyPr>
          <a:lstStyle/>
          <a:p>
            <a:pPr>
              <a:lnSpc>
                <a:spcPct val="150000"/>
              </a:lnSpc>
            </a:pPr>
            <a:r>
              <a:rPr lang="en-US" sz="2500" dirty="0"/>
              <a:t>  </a:t>
            </a:r>
            <a:r>
              <a:rPr lang="ar-SA" sz="2500" dirty="0">
                <a:cs typeface="B Yagut" panose="00000400000000000000" pitchFamily="2" charset="-78"/>
              </a:rPr>
              <a:t>حیدری ، سلاله. کتاب </a:t>
            </a:r>
            <a:r>
              <a:rPr lang="en-US" sz="2500" dirty="0">
                <a:cs typeface="B Yagut" panose="00000400000000000000" pitchFamily="2" charset="-78"/>
              </a:rPr>
              <a:t>ICDL</a:t>
            </a:r>
            <a:r>
              <a:rPr lang="ar-SA" sz="2500" dirty="0">
                <a:cs typeface="B Yagut" panose="00000400000000000000" pitchFamily="2" charset="-78"/>
              </a:rPr>
              <a:t> گواهینامه بین المللی کاربری کامپیوتر سطح یک ، تهران: موسسه فرهنگی هنری دیباگران تهران ،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موسوی</a:t>
            </a:r>
            <a:r>
              <a:rPr lang="en-US" sz="2500" dirty="0">
                <a:cs typeface="B Yagut" panose="00000400000000000000" pitchFamily="2" charset="-78"/>
              </a:rPr>
              <a:t> ، </a:t>
            </a:r>
            <a:r>
              <a:rPr lang="fa-IR" sz="2500" dirty="0" smtClean="0">
                <a:cs typeface="B Yagut" panose="00000400000000000000" pitchFamily="2" charset="-78"/>
              </a:rPr>
              <a:t>ع</a:t>
            </a:r>
            <a:r>
              <a:rPr lang="en-US" sz="2500" dirty="0" smtClean="0">
                <a:cs typeface="B Yagut" panose="00000400000000000000" pitchFamily="2" charset="-78"/>
              </a:rPr>
              <a:t>. </a:t>
            </a:r>
            <a:r>
              <a:rPr lang="fa-IR" sz="2500" dirty="0" smtClean="0">
                <a:cs typeface="B Yagut" panose="00000400000000000000" pitchFamily="2" charset="-78"/>
              </a:rPr>
              <a:t> </a:t>
            </a:r>
            <a:r>
              <a:rPr lang="en-US" sz="2500" dirty="0" err="1" smtClean="0">
                <a:cs typeface="B Yagut" panose="00000400000000000000" pitchFamily="2" charset="-78"/>
              </a:rPr>
              <a:t>کتاب</a:t>
            </a:r>
            <a:r>
              <a:rPr lang="en-US" sz="2500" dirty="0" smtClean="0">
                <a:cs typeface="B Yagut" panose="00000400000000000000" pitchFamily="2" charset="-78"/>
              </a:rPr>
              <a:t> </a:t>
            </a:r>
            <a:r>
              <a:rPr lang="en-US" sz="2500" dirty="0">
                <a:cs typeface="B Yagut" panose="00000400000000000000" pitchFamily="2" charset="-78"/>
              </a:rPr>
              <a:t>ICDL</a:t>
            </a:r>
            <a:r>
              <a:rPr lang="ar-SA" sz="2500" dirty="0">
                <a:cs typeface="B Yagut" panose="00000400000000000000" pitchFamily="2" charset="-78"/>
              </a:rPr>
              <a:t>  سطح یک ، تهران :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سبزعلی گل ، مجید . کتاب </a:t>
            </a:r>
            <a:r>
              <a:rPr lang="en-US" sz="2500" dirty="0">
                <a:cs typeface="B Yagut" panose="00000400000000000000" pitchFamily="2" charset="-78"/>
              </a:rPr>
              <a:t>ICDL</a:t>
            </a:r>
            <a:r>
              <a:rPr lang="ar-SA" sz="2500" dirty="0">
                <a:cs typeface="B Yagut" panose="00000400000000000000" pitchFamily="2" charset="-78"/>
              </a:rPr>
              <a:t>  سطح دو ، تهران :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gn="justLow">
              <a:lnSpc>
                <a:spcPct val="150000"/>
              </a:lnSpc>
            </a:pPr>
            <a:r>
              <a:rPr lang="fa-IR" sz="2500" dirty="0">
                <a:cs typeface="B Yagut" panose="00000400000000000000" pitchFamily="2" charset="-78"/>
              </a:rPr>
              <a:t>وب سایت خوش آموز </a:t>
            </a:r>
            <a:r>
              <a:rPr lang="en-US" sz="2500" dirty="0" smtClean="0"/>
              <a:t>www.khoshamoz.ir</a:t>
            </a:r>
            <a:r>
              <a:rPr lang="fa-IR" sz="2500" dirty="0" smtClean="0"/>
              <a:t> </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دانشگاه علوم پزشکی و خدمات بهداشتی درمانی استان مازندران ، معاونت بهداشتی</a:t>
            </a:r>
          </a:p>
          <a:p>
            <a:pPr marL="0" indent="0">
              <a:lnSpc>
                <a:spcPct val="150000"/>
              </a:lnSpc>
              <a:buNone/>
            </a:pPr>
            <a:r>
              <a:rPr lang="fa-IR" dirty="0">
                <a:cs typeface="B Yagut" panose="00000400000000000000" pitchFamily="2" charset="-78"/>
              </a:rPr>
              <a:t>یا</a:t>
            </a:r>
          </a:p>
          <a:p>
            <a:pPr marL="0" indent="0">
              <a:lnSpc>
                <a:spcPct val="150000"/>
              </a:lnSpc>
              <a:buNone/>
            </a:pPr>
            <a:r>
              <a:rPr lang="fa-IR" dirty="0">
                <a:cs typeface="B Yagut" panose="00000400000000000000" pitchFamily="2" charset="-78"/>
              </a:rPr>
              <a:t>پست الکترونیک </a:t>
            </a:r>
            <a:r>
              <a:rPr lang="en-US" dirty="0">
                <a:cs typeface="B Yagut" panose="00000400000000000000" pitchFamily="2" charset="-78"/>
              </a:rPr>
              <a:t>shbsav@gmail.com</a:t>
            </a:r>
            <a:endParaRPr lang="fa-IR"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10515600" cy="4647351"/>
          </a:xfrm>
        </p:spPr>
        <p:txBody>
          <a:bodyPr>
            <a:normAutofit/>
          </a:bodyPr>
          <a:lstStyle/>
          <a:p>
            <a:pPr algn="justLow"/>
            <a:r>
              <a:rPr lang="fa-IR" sz="2500" dirty="0" smtClean="0">
                <a:cs typeface="B Yagut" panose="00000400000000000000" pitchFamily="2" charset="-78"/>
              </a:rPr>
              <a:t>درج </a:t>
            </a:r>
            <a:r>
              <a:rPr lang="fa-IR" sz="2500" dirty="0">
                <a:cs typeface="B Yagut" panose="00000400000000000000" pitchFamily="2" charset="-78"/>
              </a:rPr>
              <a:t>جدول و تنظیمات </a:t>
            </a:r>
            <a:r>
              <a:rPr lang="fa-IR" sz="2500" dirty="0" smtClean="0">
                <a:cs typeface="B Yagut" panose="00000400000000000000" pitchFamily="2" charset="-78"/>
              </a:rPr>
              <a:t>جدول</a:t>
            </a:r>
            <a:endParaRPr lang="en-US" sz="2500" dirty="0" smtClean="0">
              <a:cs typeface="B Yagut" panose="00000400000000000000" pitchFamily="2" charset="-78"/>
            </a:endParaRPr>
          </a:p>
          <a:p>
            <a:pPr lvl="1" algn="justLow"/>
            <a:r>
              <a:rPr lang="fa-IR" sz="2500" dirty="0" smtClean="0">
                <a:cs typeface="B Yagut" panose="00000400000000000000" pitchFamily="2" charset="-78"/>
              </a:rPr>
              <a:t>تغییر ساختار جدول و شکل بندی آن</a:t>
            </a:r>
          </a:p>
          <a:p>
            <a:pPr lvl="1" algn="justLow"/>
            <a:r>
              <a:rPr lang="fa-IR" sz="2500" dirty="0" smtClean="0">
                <a:cs typeface="B Yagut" panose="00000400000000000000" pitchFamily="2" charset="-78"/>
              </a:rPr>
              <a:t>وارد کردن سطر و یا ستون جدید به جدول</a:t>
            </a:r>
          </a:p>
          <a:p>
            <a:pPr lvl="1" algn="justLow"/>
            <a:r>
              <a:rPr lang="fa-IR" sz="2500" dirty="0" smtClean="0">
                <a:cs typeface="B Yagut" panose="00000400000000000000" pitchFamily="2" charset="-78"/>
              </a:rPr>
              <a:t>حذف سلول ها ، سطرها و ستون های موجود در جدول</a:t>
            </a:r>
          </a:p>
          <a:p>
            <a:pPr lvl="1" algn="justLow"/>
            <a:r>
              <a:rPr lang="fa-IR" sz="2500" dirty="0" smtClean="0">
                <a:cs typeface="B Yagut" panose="00000400000000000000" pitchFamily="2" charset="-78"/>
              </a:rPr>
              <a:t>وارد کردن و یا حذف خطوط دلخواه جدول </a:t>
            </a:r>
          </a:p>
          <a:p>
            <a:pPr lvl="1" algn="justLow"/>
            <a:r>
              <a:rPr lang="fa-IR" sz="2500" dirty="0" smtClean="0">
                <a:cs typeface="B Yagut" panose="00000400000000000000" pitchFamily="2" charset="-78"/>
              </a:rPr>
              <a:t>ادغام یا تقسیم سلول های موجود در جدول</a:t>
            </a:r>
          </a:p>
          <a:p>
            <a:pPr lvl="1" algn="justLow"/>
            <a:r>
              <a:rPr lang="fa-IR" sz="2500" dirty="0" smtClean="0">
                <a:cs typeface="B Yagut" panose="00000400000000000000" pitchFamily="2" charset="-78"/>
              </a:rPr>
              <a:t>تغییر اندازه ارتفاع و عرض سلول ها</a:t>
            </a:r>
          </a:p>
          <a:p>
            <a:pPr lvl="1" algn="justLow"/>
            <a:r>
              <a:rPr lang="fa-IR" sz="2500" dirty="0" smtClean="0">
                <a:cs typeface="B Yagut" panose="00000400000000000000" pitchFamily="2" charset="-78"/>
              </a:rPr>
              <a:t>وارد کردن داده ها و متن در جدول</a:t>
            </a:r>
          </a:p>
          <a:p>
            <a:pPr lvl="1" algn="justLow"/>
            <a:r>
              <a:rPr lang="fa-IR" sz="2500" dirty="0" smtClean="0">
                <a:cs typeface="B Yagut" panose="00000400000000000000" pitchFamily="2" charset="-78"/>
              </a:rPr>
              <a:t>ترازبندی داده ها و متن های وارد شده در جدول و سلول ها</a:t>
            </a:r>
          </a:p>
          <a:p>
            <a:pPr lvl="1" algn="justLow"/>
            <a:r>
              <a:rPr lang="fa-IR" sz="2500" dirty="0" smtClean="0">
                <a:cs typeface="B Yagut" panose="00000400000000000000" pitchFamily="2" charset="-78"/>
              </a:rPr>
              <a:t>تغییر مکان ( جابجایی) جدول در صفحه</a:t>
            </a:r>
            <a:endParaRPr lang="en-US" sz="2500" dirty="0">
              <a:cs typeface="B Yagut" panose="00000400000000000000" pitchFamily="2" charset="-78"/>
            </a:endParaRP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348336"/>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1277258" y="1654629"/>
            <a:ext cx="10058400" cy="4527510"/>
          </a:xfrm>
        </p:spPr>
        <p:txBody>
          <a:bodyPr>
            <a:noAutofit/>
          </a:bodyPr>
          <a:lstStyle/>
          <a:p>
            <a:pPr algn="justLow">
              <a:lnSpc>
                <a:spcPct val="150000"/>
              </a:lnSpc>
            </a:pPr>
            <a:r>
              <a:rPr lang="fa-IR" sz="2500" dirty="0" smtClean="0">
                <a:cs typeface="B Yagut" panose="00000400000000000000" pitchFamily="2" charset="-78"/>
              </a:rPr>
              <a:t>نرم </a:t>
            </a:r>
            <a:r>
              <a:rPr lang="fa-IR" sz="2500" dirty="0">
                <a:cs typeface="B Yagut" panose="00000400000000000000" pitchFamily="2" charset="-78"/>
              </a:rPr>
              <a:t>افزار </a:t>
            </a:r>
            <a:r>
              <a:rPr lang="en-US" sz="2500" dirty="0" smtClean="0">
                <a:cs typeface="B Yagut" panose="00000400000000000000" pitchFamily="2" charset="-78"/>
              </a:rPr>
              <a:t> Word </a:t>
            </a:r>
            <a:r>
              <a:rPr lang="fa-IR" sz="2500" dirty="0">
                <a:cs typeface="B Yagut" panose="00000400000000000000" pitchFamily="2" charset="-78"/>
              </a:rPr>
              <a:t>از جمله نرم افزارهای ارائه شده توسط شرکت مایکروسافت است که در بسته نرم افزاری آفیس قرار می گیرد. با استفاده از این نرم افزار و ابزارهای موجود، شما می توانید متون خود را ویرایش کرده، قالب بندی کنید و در قسمت های مورد نیاز، تصاویر، نمودار و سایر اشیای بصری را قرار دهید</a:t>
            </a:r>
            <a:r>
              <a:rPr lang="fa-IR" sz="2500" dirty="0" smtClean="0">
                <a:cs typeface="B Yagut" panose="00000400000000000000" pitchFamily="2" charset="-78"/>
              </a:rPr>
              <a:t>. نرم </a:t>
            </a:r>
            <a:r>
              <a:rPr lang="fa-IR" sz="2500" dirty="0">
                <a:cs typeface="B Yagut" panose="00000400000000000000" pitchFamily="2" charset="-78"/>
              </a:rPr>
              <a:t>افزار </a:t>
            </a:r>
            <a:r>
              <a:rPr lang="en-US" sz="2500" dirty="0">
                <a:cs typeface="B Yagut" panose="00000400000000000000" pitchFamily="2" charset="-78"/>
              </a:rPr>
              <a:t>Word </a:t>
            </a:r>
            <a:r>
              <a:rPr lang="fa-IR" sz="2500" dirty="0">
                <a:cs typeface="B Yagut" panose="00000400000000000000" pitchFamily="2" charset="-78"/>
              </a:rPr>
              <a:t>را می توان بهترین نرم افزار ویرایشگر متن تحت سیستم عامل ویندوز دانست که علاوه بر کاربری آسان، امکانات فراوانی را در اختیار کاربر قرار می دهد و کاربران می توانند به سادگی و با کمی زمان، به تمامی ابزارهای موجود تسلط پیدا کرده و متون خود را آماده کنند</a:t>
            </a:r>
            <a:r>
              <a:rPr lang="fa-IR" sz="2500" dirty="0" smtClean="0">
                <a:cs typeface="B Yagut" panose="00000400000000000000" pitchFamily="2" charset="-78"/>
              </a:rPr>
              <a:t>.</a:t>
            </a:r>
            <a:endParaRPr lang="fa-IR" sz="3200" dirty="0">
              <a:cs typeface="B Yagut" panose="00000400000000000000" pitchFamily="2" charset="-78"/>
            </a:endParaRPr>
          </a:p>
        </p:txBody>
      </p:sp>
    </p:spTree>
    <p:extLst>
      <p:ext uri="{BB962C8B-B14F-4D97-AF65-F5344CB8AC3E}">
        <p14:creationId xmlns:p14="http://schemas.microsoft.com/office/powerpoint/2010/main" val="373633152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solidFill>
            <a:schemeClr val="bg1"/>
          </a:solidFill>
        </p:spPr>
        <p:txBody>
          <a:bodyPr/>
          <a:lstStyle/>
          <a:p>
            <a:pPr algn="ctr"/>
            <a:r>
              <a:rPr lang="fa-IR" dirty="0">
                <a:solidFill>
                  <a:prstClr val="black"/>
                </a:solidFill>
                <a:cs typeface="B Yagut" panose="00000400000000000000" pitchFamily="2" charset="-78"/>
              </a:rPr>
              <a:t>فصل سوم</a:t>
            </a:r>
            <a:endParaRPr lang="fa-IR" dirty="0"/>
          </a:p>
        </p:txBody>
      </p:sp>
      <p:sp>
        <p:nvSpPr>
          <p:cNvPr id="4" name="Content Placeholder 3"/>
          <p:cNvSpPr>
            <a:spLocks noGrp="1"/>
          </p:cNvSpPr>
          <p:nvPr>
            <p:ph sz="half" idx="2"/>
          </p:nvPr>
        </p:nvSpPr>
        <p:spPr>
          <a:xfrm>
            <a:off x="838201" y="1287888"/>
            <a:ext cx="10515600" cy="5456170"/>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a:cs typeface="B Yagut" panose="00000400000000000000" pitchFamily="2" charset="-78"/>
              </a:rPr>
              <a:t>درج جدول و تنظیمات جدول</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106" y="5517776"/>
            <a:ext cx="609600" cy="609600"/>
          </a:xfrm>
          <a:prstGeom prst="rect">
            <a:avLst/>
          </a:prstGeom>
        </p:spPr>
      </p:pic>
    </p:spTree>
    <p:extLst>
      <p:ext uri="{BB962C8B-B14F-4D97-AF65-F5344CB8AC3E}">
        <p14:creationId xmlns:p14="http://schemas.microsoft.com/office/powerpoint/2010/main" val="28222288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a:noFill/>
        </p:spPr>
        <p:txBody>
          <a:bodyPr/>
          <a:lstStyle/>
          <a:p>
            <a:pPr algn="ctr"/>
            <a:r>
              <a:rPr lang="fa-IR" dirty="0">
                <a:cs typeface="B Yagut" panose="00000400000000000000" pitchFamily="2" charset="-78"/>
              </a:rPr>
              <a:t>درج جدول و تنظیمات جدول</a:t>
            </a:r>
            <a:endParaRPr lang="fa-IR" dirty="0"/>
          </a:p>
        </p:txBody>
      </p:sp>
      <p:sp>
        <p:nvSpPr>
          <p:cNvPr id="3" name="Content Placeholder 2"/>
          <p:cNvSpPr>
            <a:spLocks noGrp="1"/>
          </p:cNvSpPr>
          <p:nvPr>
            <p:ph idx="1"/>
          </p:nvPr>
        </p:nvSpPr>
        <p:spPr>
          <a:xfrm>
            <a:off x="3904343" y="1367155"/>
            <a:ext cx="7707086" cy="4316260"/>
          </a:xfrm>
        </p:spPr>
        <p:txBody>
          <a:bodyPr>
            <a:normAutofit/>
          </a:bodyPr>
          <a:lstStyle/>
          <a:p>
            <a:pPr marL="0" indent="0" algn="justLow">
              <a:lnSpc>
                <a:spcPct val="150000"/>
              </a:lnSpc>
              <a:buNone/>
            </a:pPr>
            <a:r>
              <a:rPr lang="fa-IR" sz="2500" dirty="0">
                <a:cs typeface="B Yagut" panose="00000400000000000000" pitchFamily="2" charset="-78"/>
              </a:rPr>
              <a:t>برای رسم جدول در نرم افزار مایکروسافت </a:t>
            </a:r>
            <a:r>
              <a:rPr lang="fa-IR" sz="2500" dirty="0" smtClean="0">
                <a:cs typeface="B Yagut" panose="00000400000000000000" pitchFamily="2" charset="-78"/>
              </a:rPr>
              <a:t>آفیس </a:t>
            </a:r>
            <a:r>
              <a:rPr lang="en-US" sz="2500" dirty="0" smtClean="0">
                <a:cs typeface="B Yagut" panose="00000400000000000000" pitchFamily="2" charset="-78"/>
              </a:rPr>
              <a:t>Word</a:t>
            </a:r>
            <a:r>
              <a:rPr lang="fa-IR" sz="2500" dirty="0" smtClean="0">
                <a:cs typeface="B Yagut" panose="00000400000000000000" pitchFamily="2" charset="-78"/>
              </a:rPr>
              <a:t> سه روش </a:t>
            </a:r>
            <a:r>
              <a:rPr lang="fa-IR" sz="2500" dirty="0">
                <a:cs typeface="B Yagut" panose="00000400000000000000" pitchFamily="2" charset="-78"/>
              </a:rPr>
              <a:t>مختلف وجود دارد:</a:t>
            </a:r>
          </a:p>
          <a:p>
            <a:pPr marL="0" indent="0" algn="justLow">
              <a:lnSpc>
                <a:spcPct val="150000"/>
              </a:lnSpc>
              <a:buNone/>
            </a:pPr>
            <a:r>
              <a:rPr lang="fa-IR" sz="2500" dirty="0">
                <a:cs typeface="B Yagut" panose="00000400000000000000" pitchFamily="2" charset="-78"/>
              </a:rPr>
              <a:t>برای ایجاد جدولی جدید </a:t>
            </a:r>
            <a:r>
              <a:rPr lang="fa-IR" sz="2500" dirty="0" smtClean="0">
                <a:cs typeface="B Yagut" panose="00000400000000000000" pitchFamily="2" charset="-78"/>
              </a:rPr>
              <a:t>در</a:t>
            </a:r>
            <a:r>
              <a:rPr lang="en-US" sz="2500" dirty="0" smtClean="0">
                <a:cs typeface="B Yagut" panose="00000400000000000000" pitchFamily="2" charset="-78"/>
              </a:rPr>
              <a:t>Word</a:t>
            </a:r>
            <a:r>
              <a:rPr lang="fa-IR" sz="2500" dirty="0" smtClean="0">
                <a:cs typeface="B Yagut" panose="00000400000000000000" pitchFamily="2" charset="-78"/>
              </a:rPr>
              <a:t> کافی </a:t>
            </a:r>
            <a:r>
              <a:rPr lang="fa-IR" sz="2500" dirty="0">
                <a:cs typeface="B Yagut" panose="00000400000000000000" pitchFamily="2" charset="-78"/>
              </a:rPr>
              <a:t>است مکان نما را به مکان مورد نظر ببرید و با کلیک بر روی </a:t>
            </a:r>
            <a:r>
              <a:rPr lang="fa-IR" sz="2500" dirty="0" smtClean="0">
                <a:cs typeface="B Yagut" panose="00000400000000000000" pitchFamily="2" charset="-78"/>
              </a:rPr>
              <a:t>سربرگ</a:t>
            </a:r>
            <a:r>
              <a:rPr lang="en-US" sz="2500" dirty="0" smtClean="0">
                <a:cs typeface="B Yagut" panose="00000400000000000000" pitchFamily="2" charset="-78"/>
              </a:rPr>
              <a:t>Insert </a:t>
            </a:r>
            <a:r>
              <a:rPr lang="fa-IR" sz="2500" dirty="0" smtClean="0">
                <a:cs typeface="B Yagut" panose="00000400000000000000" pitchFamily="2" charset="-78"/>
              </a:rPr>
              <a:t> در </a:t>
            </a:r>
            <a:r>
              <a:rPr lang="fa-IR" sz="2500" dirty="0">
                <a:cs typeface="B Yagut" panose="00000400000000000000" pitchFamily="2" charset="-78"/>
              </a:rPr>
              <a:t>نوار ابزار اصلی </a:t>
            </a:r>
            <a:r>
              <a:rPr lang="en-US" sz="2500" dirty="0" smtClean="0">
                <a:cs typeface="B Yagut" panose="00000400000000000000" pitchFamily="2" charset="-78"/>
              </a:rPr>
              <a:t>ribbon</a:t>
            </a:r>
            <a:r>
              <a:rPr lang="en-US" sz="2500" dirty="0">
                <a:cs typeface="B Yagut" panose="00000400000000000000" pitchFamily="2" charset="-78"/>
              </a:rPr>
              <a:t>) </a:t>
            </a:r>
            <a:r>
              <a:rPr lang="fa-IR" sz="2500" dirty="0" smtClean="0">
                <a:cs typeface="B Yagut" panose="00000400000000000000" pitchFamily="2" charset="-78"/>
              </a:rPr>
              <a:t>) در </a:t>
            </a:r>
            <a:r>
              <a:rPr lang="fa-IR" sz="2500" dirty="0">
                <a:cs typeface="B Yagut" panose="00000400000000000000" pitchFamily="2" charset="-78"/>
              </a:rPr>
              <a:t>کادر </a:t>
            </a:r>
            <a:r>
              <a:rPr lang="fa-IR" sz="2500" dirty="0" smtClean="0">
                <a:cs typeface="B Yagut" panose="00000400000000000000" pitchFamily="2" charset="-78"/>
              </a:rPr>
              <a:t>گروه</a:t>
            </a:r>
            <a:r>
              <a:rPr lang="en-US" sz="2500" dirty="0" smtClean="0">
                <a:cs typeface="B Yagut" panose="00000400000000000000" pitchFamily="2" charset="-78"/>
              </a:rPr>
              <a:t> Table </a:t>
            </a:r>
            <a:r>
              <a:rPr lang="fa-IR" sz="2500" dirty="0">
                <a:cs typeface="B Yagut" panose="00000400000000000000" pitchFamily="2" charset="-78"/>
              </a:rPr>
              <a:t>بر روی فلش کوچک زیرین آن کلیک کنید تا کادر گزینه های آن باز شود.</a:t>
            </a:r>
          </a:p>
        </p:txBody>
      </p:sp>
      <p:pic>
        <p:nvPicPr>
          <p:cNvPr id="6" name="Picture 5"/>
          <p:cNvPicPr/>
          <p:nvPr/>
        </p:nvPicPr>
        <p:blipFill rotWithShape="1">
          <a:blip r:embed="rId4"/>
          <a:srcRect l="7828" t="3749" r="76972" b="42716"/>
          <a:stretch/>
        </p:blipFill>
        <p:spPr bwMode="auto">
          <a:xfrm>
            <a:off x="838200" y="1367155"/>
            <a:ext cx="2804886" cy="5062674"/>
          </a:xfrm>
          <a:prstGeom prst="rect">
            <a:avLst/>
          </a:prstGeom>
          <a:ln>
            <a:noFill/>
          </a:ln>
          <a:extLst>
            <a:ext uri="{53640926-AAD7-44D8-BBD7-CCE9431645EC}">
              <a14:shadowObscured xmlns:a14="http://schemas.microsoft.com/office/drawing/2010/main"/>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71682" y="5874912"/>
            <a:ext cx="609600" cy="609600"/>
          </a:xfrm>
          <a:prstGeom prst="rect">
            <a:avLst/>
          </a:prstGeom>
        </p:spPr>
      </p:pic>
    </p:spTree>
    <p:extLst>
      <p:ext uri="{BB962C8B-B14F-4D97-AF65-F5344CB8AC3E}">
        <p14:creationId xmlns:p14="http://schemas.microsoft.com/office/powerpoint/2010/main" val="2960533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9682" y="420914"/>
            <a:ext cx="8364071" cy="6008915"/>
          </a:xfrm>
        </p:spPr>
        <p:txBody>
          <a:bodyPr>
            <a:normAutofit/>
          </a:bodyPr>
          <a:lstStyle/>
          <a:p>
            <a:pPr marL="0" indent="0" algn="justLow">
              <a:lnSpc>
                <a:spcPct val="150000"/>
              </a:lnSpc>
              <a:buNone/>
            </a:pPr>
            <a:r>
              <a:rPr lang="fa-IR" sz="2500" dirty="0">
                <a:cs typeface="B Yagut" panose="00000400000000000000" pitchFamily="2" charset="-78"/>
              </a:rPr>
              <a:t>روش اول </a:t>
            </a:r>
            <a:r>
              <a:rPr lang="fa-IR" sz="2500" dirty="0" smtClean="0">
                <a:cs typeface="B Yagut" panose="00000400000000000000" pitchFamily="2" charset="-78"/>
              </a:rPr>
              <a:t>:</a:t>
            </a:r>
            <a:r>
              <a:rPr lang="en-US" sz="2500" dirty="0" smtClean="0">
                <a:cs typeface="B Yagut" panose="00000400000000000000" pitchFamily="2" charset="-78"/>
              </a:rPr>
              <a:t> </a:t>
            </a:r>
            <a:r>
              <a:rPr lang="fa-IR" sz="2500" dirty="0" smtClean="0">
                <a:cs typeface="B Yagut" panose="00000400000000000000" pitchFamily="2" charset="-78"/>
              </a:rPr>
              <a:t>از سربرگ</a:t>
            </a:r>
            <a:r>
              <a:rPr lang="en-US" sz="2500" dirty="0" smtClean="0">
                <a:cs typeface="B Yagut" panose="00000400000000000000" pitchFamily="2" charset="-78"/>
              </a:rPr>
              <a:t>Insert </a:t>
            </a:r>
            <a:r>
              <a:rPr lang="fa-IR" sz="2500" dirty="0" smtClean="0">
                <a:cs typeface="B Yagut" panose="00000400000000000000" pitchFamily="2" charset="-78"/>
              </a:rPr>
              <a:t> و </a:t>
            </a:r>
            <a:r>
              <a:rPr lang="fa-IR" sz="2500" dirty="0">
                <a:cs typeface="B Yagut" panose="00000400000000000000" pitchFamily="2" charset="-78"/>
              </a:rPr>
              <a:t>کادر </a:t>
            </a:r>
            <a:r>
              <a:rPr lang="fa-IR" sz="2500" dirty="0" smtClean="0">
                <a:cs typeface="B Yagut" panose="00000400000000000000" pitchFamily="2" charset="-78"/>
              </a:rPr>
              <a:t>گروه</a:t>
            </a:r>
            <a:r>
              <a:rPr lang="en-US" sz="2500" dirty="0" smtClean="0">
                <a:cs typeface="B Yagut" panose="00000400000000000000" pitchFamily="2" charset="-78"/>
              </a:rPr>
              <a:t>Table </a:t>
            </a:r>
            <a:r>
              <a:rPr lang="fa-IR" sz="2500" dirty="0" smtClean="0">
                <a:cs typeface="B Yagut" panose="00000400000000000000" pitchFamily="2" charset="-78"/>
              </a:rPr>
              <a:t> رفته </a:t>
            </a:r>
            <a:r>
              <a:rPr lang="fa-IR" sz="2500" dirty="0">
                <a:cs typeface="B Yagut" panose="00000400000000000000" pitchFamily="2" charset="-78"/>
              </a:rPr>
              <a:t>و پس از باز کردن کادر آن، اقدام به انتخاب تعداد سطر ها و ستون های (تعداد خانه های جدول) مورد نیاز خود نمایید .این کار توسط حرکت دادن فلش ماوس (دراگ کردن آن) بر روی مربع های کوچک موجود در این کادر انجام </a:t>
            </a:r>
            <a:r>
              <a:rPr lang="fa-IR" sz="2500" dirty="0" smtClean="0">
                <a:cs typeface="B Yagut" panose="00000400000000000000" pitchFamily="2" charset="-78"/>
              </a:rPr>
              <a:t>می پذیرد</a:t>
            </a:r>
            <a:r>
              <a:rPr lang="fa-IR" sz="2500" dirty="0">
                <a:cs typeface="B Yagut" panose="00000400000000000000" pitchFamily="2" charset="-78"/>
              </a:rPr>
              <a:t>. با انتخاب تعداد خانه های مورد نیاز در سطر و ستون ، مشاهده خواهید کرد که جدول به آسانی رسم </a:t>
            </a:r>
            <a:r>
              <a:rPr lang="fa-IR" sz="2500" dirty="0" smtClean="0">
                <a:cs typeface="B Yagut" panose="00000400000000000000" pitchFamily="2" charset="-78"/>
              </a:rPr>
              <a:t>می شود</a:t>
            </a:r>
            <a:r>
              <a:rPr lang="fa-IR" sz="2500" dirty="0">
                <a:cs typeface="B Yagut" panose="00000400000000000000" pitchFamily="2" charset="-78"/>
              </a:rPr>
              <a:t>. تصویر زیر اقدام به رسم جدولی با تعداد ۴ سطر و ۶ ستون را نشان </a:t>
            </a:r>
            <a:r>
              <a:rPr lang="fa-IR" sz="2500" dirty="0" smtClean="0">
                <a:cs typeface="B Yagut" panose="00000400000000000000" pitchFamily="2" charset="-78"/>
              </a:rPr>
              <a:t>می دهد</a:t>
            </a:r>
            <a:r>
              <a:rPr lang="fa-IR" sz="2500" dirty="0">
                <a:cs typeface="B Yagut" panose="00000400000000000000" pitchFamily="2" charset="-78"/>
              </a:rPr>
              <a:t>.</a:t>
            </a:r>
          </a:p>
        </p:txBody>
      </p:sp>
      <p:pic>
        <p:nvPicPr>
          <p:cNvPr id="7" name="Picture 6"/>
          <p:cNvPicPr/>
          <p:nvPr/>
        </p:nvPicPr>
        <p:blipFill rotWithShape="1">
          <a:blip r:embed="rId4"/>
          <a:srcRect l="7676" t="7495" r="79981" b="64930"/>
          <a:stretch/>
        </p:blipFill>
        <p:spPr bwMode="auto">
          <a:xfrm>
            <a:off x="265739" y="1065129"/>
            <a:ext cx="2786742" cy="3647531"/>
          </a:xfrm>
          <a:prstGeom prst="rect">
            <a:avLst/>
          </a:prstGeom>
          <a:ln>
            <a:noFill/>
          </a:ln>
          <a:extLst>
            <a:ext uri="{53640926-AAD7-44D8-BBD7-CCE9431645EC}">
              <a14:shadowObscured xmlns:a14="http://schemas.microsoft.com/office/drawing/2010/main"/>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976" y="5706035"/>
            <a:ext cx="609600" cy="609600"/>
          </a:xfrm>
          <a:prstGeom prst="rect">
            <a:avLst/>
          </a:prstGeom>
        </p:spPr>
      </p:pic>
    </p:spTree>
    <p:extLst>
      <p:ext uri="{BB962C8B-B14F-4D97-AF65-F5344CB8AC3E}">
        <p14:creationId xmlns:p14="http://schemas.microsoft.com/office/powerpoint/2010/main" val="1411879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8894" y="386081"/>
            <a:ext cx="6975544" cy="3123520"/>
          </a:xfrm>
        </p:spPr>
        <p:txBody>
          <a:bodyPr>
            <a:normAutofit/>
          </a:bodyPr>
          <a:lstStyle/>
          <a:p>
            <a:pPr marL="0" indent="0" algn="justLow">
              <a:lnSpc>
                <a:spcPct val="150000"/>
              </a:lnSpc>
              <a:buNone/>
            </a:pPr>
            <a:r>
              <a:rPr lang="fa-IR" sz="2500" dirty="0">
                <a:cs typeface="B Yagut" panose="00000400000000000000" pitchFamily="2" charset="-78"/>
              </a:rPr>
              <a:t>روش </a:t>
            </a:r>
            <a:r>
              <a:rPr lang="fa-IR" sz="2500" dirty="0" smtClean="0">
                <a:cs typeface="B Yagut" panose="00000400000000000000" pitchFamily="2" charset="-78"/>
              </a:rPr>
              <a:t>دوم:</a:t>
            </a:r>
            <a:endParaRPr lang="fa-IR" sz="2500" dirty="0">
              <a:cs typeface="B Yagut" panose="00000400000000000000" pitchFamily="2" charset="-78"/>
            </a:endParaRPr>
          </a:p>
          <a:p>
            <a:pPr marL="0" indent="0" algn="justLow">
              <a:lnSpc>
                <a:spcPct val="150000"/>
              </a:lnSpc>
              <a:buNone/>
            </a:pPr>
            <a:r>
              <a:rPr lang="fa-IR" sz="2500" dirty="0">
                <a:cs typeface="B Yagut" panose="00000400000000000000" pitchFamily="2" charset="-78"/>
              </a:rPr>
              <a:t>از کادر باز شده، </a:t>
            </a:r>
            <a:r>
              <a:rPr lang="fa-IR" sz="2500" dirty="0" smtClean="0">
                <a:cs typeface="B Yagut" panose="00000400000000000000" pitchFamily="2" charset="-78"/>
              </a:rPr>
              <a:t>گزینه</a:t>
            </a:r>
            <a:r>
              <a:rPr lang="en-US" sz="2500" dirty="0" smtClean="0">
                <a:cs typeface="B Yagut" panose="00000400000000000000" pitchFamily="2" charset="-78"/>
              </a:rPr>
              <a:t>Draw </a:t>
            </a:r>
            <a:r>
              <a:rPr lang="en-US" sz="2500" dirty="0">
                <a:cs typeface="B Yagut" panose="00000400000000000000" pitchFamily="2" charset="-78"/>
              </a:rPr>
              <a:t>Table </a:t>
            </a:r>
            <a:r>
              <a:rPr lang="fa-IR" sz="2500" dirty="0" smtClean="0">
                <a:cs typeface="B Yagut" panose="00000400000000000000" pitchFamily="2" charset="-78"/>
              </a:rPr>
              <a:t> را انتخاب </a:t>
            </a:r>
            <a:r>
              <a:rPr lang="fa-IR" sz="2500" dirty="0">
                <a:cs typeface="B Yagut" panose="00000400000000000000" pitchFamily="2" charset="-78"/>
              </a:rPr>
              <a:t>کنید. در این روش مدادی در صفحه ظاهر میشود که توسط این مداد و کلیک و دراگ کردن در مکان مورد نظر در صفحه ورد </a:t>
            </a:r>
            <a:r>
              <a:rPr lang="fa-IR" sz="2500" dirty="0" smtClean="0">
                <a:cs typeface="B Yagut" panose="00000400000000000000" pitchFamily="2" charset="-78"/>
              </a:rPr>
              <a:t>می توانید </a:t>
            </a:r>
            <a:r>
              <a:rPr lang="fa-IR" sz="2500" dirty="0">
                <a:cs typeface="B Yagut" panose="00000400000000000000" pitchFamily="2" charset="-78"/>
              </a:rPr>
              <a:t>اقدام به کشیدن جدول به صورت دستی نمایید.</a:t>
            </a:r>
          </a:p>
        </p:txBody>
      </p:sp>
      <p:pic>
        <p:nvPicPr>
          <p:cNvPr id="2" name="Picture 1"/>
          <p:cNvPicPr>
            <a:picLocks noChangeAspect="1"/>
          </p:cNvPicPr>
          <p:nvPr/>
        </p:nvPicPr>
        <p:blipFill>
          <a:blip r:embed="rId4"/>
          <a:stretch>
            <a:fillRect/>
          </a:stretch>
        </p:blipFill>
        <p:spPr>
          <a:xfrm>
            <a:off x="5638242" y="4069895"/>
            <a:ext cx="5698910" cy="22002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7906" y="5965370"/>
            <a:ext cx="609600" cy="609600"/>
          </a:xfrm>
          <a:prstGeom prst="rect">
            <a:avLst/>
          </a:prstGeom>
        </p:spPr>
      </p:pic>
      <p:grpSp>
        <p:nvGrpSpPr>
          <p:cNvPr id="8" name="Group 7"/>
          <p:cNvGrpSpPr/>
          <p:nvPr/>
        </p:nvGrpSpPr>
        <p:grpSpPr>
          <a:xfrm>
            <a:off x="385482" y="386080"/>
            <a:ext cx="3953435" cy="4871719"/>
            <a:chOff x="277906" y="386081"/>
            <a:chExt cx="3953435" cy="4543444"/>
          </a:xfrm>
        </p:grpSpPr>
        <p:pic>
          <p:nvPicPr>
            <p:cNvPr id="6" name="Picture 5"/>
            <p:cNvPicPr/>
            <p:nvPr/>
          </p:nvPicPr>
          <p:blipFill rotWithShape="1">
            <a:blip r:embed="rId6"/>
            <a:srcRect l="7828" t="3749" r="76972" b="42716"/>
            <a:stretch/>
          </p:blipFill>
          <p:spPr bwMode="auto">
            <a:xfrm>
              <a:off x="277906" y="386081"/>
              <a:ext cx="3953435" cy="4543444"/>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277906" y="3751730"/>
              <a:ext cx="2088776" cy="3899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6948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5NN7CDR5NKU2-831-93</_dlc_DocId>
    <_dlc_DocIdUrl xmlns="1047730d-92e1-4018-9084-d932fd3a7f58">
      <Url>http://www.health.gov.ir/hnd/_layouts/DocIdRedir.aspx?ID=5NN7CDR5NKU2-831-93</Url>
      <Description>5NN7CDR5NKU2-831-93</Description>
    </_dlc_DocIdUrl>
  </documentManagement>
</p:properties>
</file>

<file path=customXml/itemProps1.xml><?xml version="1.0" encoding="utf-8"?>
<ds:datastoreItem xmlns:ds="http://schemas.openxmlformats.org/officeDocument/2006/customXml" ds:itemID="{A21ECF75-12B4-4789-AF14-02137B84502D}">
  <ds:schemaRefs>
    <ds:schemaRef ds:uri="http://schemas.microsoft.com/sharepoint/v3/contenttype/forms"/>
  </ds:schemaRefs>
</ds:datastoreItem>
</file>

<file path=customXml/itemProps2.xml><?xml version="1.0" encoding="utf-8"?>
<ds:datastoreItem xmlns:ds="http://schemas.openxmlformats.org/officeDocument/2006/customXml" ds:itemID="{250F6BB0-6F2E-4AC7-AD01-0A0536469EA6}">
  <ds:schemaRefs>
    <ds:schemaRef ds:uri="http://schemas.microsoft.com/sharepoint/events"/>
  </ds:schemaRefs>
</ds:datastoreItem>
</file>

<file path=customXml/itemProps3.xml><?xml version="1.0" encoding="utf-8"?>
<ds:datastoreItem xmlns:ds="http://schemas.openxmlformats.org/officeDocument/2006/customXml" ds:itemID="{88BBC437-3E37-4850-9A0C-A244151E74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DE181B1-A0D5-4581-9C22-4ECA7530E21D}">
  <ds:schemaRefs>
    <ds:schemaRef ds:uri="http://www.w3.org/XML/1998/namespac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12fdc5dc-769e-4543-b10d-fbea3dac4417"/>
    <ds:schemaRef ds:uri="1047730d-92e1-4018-9084-d932fd3a7f5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2600</TotalTime>
  <Words>2724</Words>
  <Application>Microsoft Office PowerPoint</Application>
  <PresentationFormat>Widescreen</PresentationFormat>
  <Paragraphs>125</Paragraphs>
  <Slides>33</Slides>
  <Notes>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 Titr</vt:lpstr>
      <vt:lpstr>B Yagut</vt:lpstr>
      <vt:lpstr>Calibri</vt:lpstr>
      <vt:lpstr>Calibri Light</vt:lpstr>
      <vt:lpstr>Times New Roman</vt:lpstr>
      <vt:lpstr>Office Theme</vt:lpstr>
      <vt:lpstr>کار با کامپیوتر و اینترنت ،  آشنایی با نرم افزارهای نظام شبکه</vt:lpstr>
      <vt:lpstr>مشخصات سند</vt:lpstr>
      <vt:lpstr>اهداف آموزشی</vt:lpstr>
      <vt:lpstr>فهرست عناوین آموزشی</vt:lpstr>
      <vt:lpstr>مقدمه</vt:lpstr>
      <vt:lpstr>فصل سوم</vt:lpstr>
      <vt:lpstr>درج جدول و تنظیمات جدول</vt:lpstr>
      <vt:lpstr>PowerPoint Presentation</vt:lpstr>
      <vt:lpstr>PowerPoint Presentation</vt:lpstr>
      <vt:lpstr>PowerPoint Presentation</vt:lpstr>
      <vt:lpstr>تغییر ساختار جدول و شکل بندی 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حذف سلول ها، سطر ها و ستون های موجود در جدول</vt:lpstr>
      <vt:lpstr>وارد کردن و یا حذف خطوط دلخواه جدول</vt:lpstr>
      <vt:lpstr>ادغام یا تقسیم سلول های موجود در جدول </vt:lpstr>
      <vt:lpstr>ادغام یا تقسیم سلول های موجود در جدول </vt:lpstr>
      <vt:lpstr>تغییر اندازه ارتفاع و عرض سلول ها</vt:lpstr>
      <vt:lpstr>PowerPoint Presentation</vt:lpstr>
      <vt:lpstr>وارد کردن داده ها و متن در جدول</vt:lpstr>
      <vt:lpstr>ترازبندی داده ها و متن های وارد شده به جدول و سلول ها</vt:lpstr>
      <vt:lpstr>PowerPoint Presentation</vt:lpstr>
      <vt:lpstr>تغییر مکان (جابجایی) جدول در صفحه</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آشنایی با نرم افزارهای نظام شبکه</dc:title>
  <dc:creator>HCZ</dc:creator>
  <cp:lastModifiedBy>saberi</cp:lastModifiedBy>
  <cp:revision>481</cp:revision>
  <dcterms:created xsi:type="dcterms:W3CDTF">2020-04-19T06:32:02Z</dcterms:created>
  <dcterms:modified xsi:type="dcterms:W3CDTF">2021-05-19T09:45:32Z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05a2e857-3f5e-4d11-89e2-360b583bd281</vt:lpwstr>
  </property>
</Properties>
</file>