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5"/>
  </p:sldMasterIdLst>
  <p:notesMasterIdLst>
    <p:notesMasterId r:id="rId41"/>
  </p:notesMasterIdLst>
  <p:sldIdLst>
    <p:sldId id="335" r:id="rId6"/>
    <p:sldId id="347" r:id="rId7"/>
    <p:sldId id="336" r:id="rId8"/>
    <p:sldId id="338" r:id="rId9"/>
    <p:sldId id="256" r:id="rId10"/>
    <p:sldId id="433" r:id="rId11"/>
    <p:sldId id="499" r:id="rId12"/>
    <p:sldId id="500" r:id="rId13"/>
    <p:sldId id="501" r:id="rId14"/>
    <p:sldId id="502" r:id="rId15"/>
    <p:sldId id="503" r:id="rId16"/>
    <p:sldId id="504" r:id="rId17"/>
    <p:sldId id="505" r:id="rId18"/>
    <p:sldId id="506" r:id="rId19"/>
    <p:sldId id="507" r:id="rId20"/>
    <p:sldId id="508" r:id="rId21"/>
    <p:sldId id="509" r:id="rId22"/>
    <p:sldId id="434" r:id="rId23"/>
    <p:sldId id="510" r:id="rId24"/>
    <p:sldId id="511" r:id="rId25"/>
    <p:sldId id="512" r:id="rId26"/>
    <p:sldId id="513" r:id="rId27"/>
    <p:sldId id="435" r:id="rId28"/>
    <p:sldId id="514" r:id="rId29"/>
    <p:sldId id="515" r:id="rId30"/>
    <p:sldId id="437" r:id="rId31"/>
    <p:sldId id="464" r:id="rId32"/>
    <p:sldId id="438" r:id="rId33"/>
    <p:sldId id="516" r:id="rId34"/>
    <p:sldId id="517" r:id="rId35"/>
    <p:sldId id="518" r:id="rId36"/>
    <p:sldId id="370" r:id="rId37"/>
    <p:sldId id="376" r:id="rId38"/>
    <p:sldId id="377" r:id="rId39"/>
    <p:sldId id="378" r:id="rId40"/>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98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sorterViewPr>
    <p:cViewPr>
      <p:scale>
        <a:sx n="100" d="100"/>
        <a:sy n="100" d="100"/>
      </p:scale>
      <p:origin x="0" y="-2191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228D78-067E-4072-98CE-B7523C5D4D2D}" type="datetimeFigureOut">
              <a:rPr lang="en-US" smtClean="0"/>
              <a:t>5/19/2021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3EBAE-36C5-4B3F-B9BD-2C866DC81FAC}" type="slidenum">
              <a:rPr lang="en-US" smtClean="0"/>
              <a:t>‹#›</a:t>
            </a:fld>
            <a:endParaRPr lang="en-US"/>
          </a:p>
        </p:txBody>
      </p:sp>
    </p:spTree>
    <p:extLst>
      <p:ext uri="{BB962C8B-B14F-4D97-AF65-F5344CB8AC3E}">
        <p14:creationId xmlns:p14="http://schemas.microsoft.com/office/powerpoint/2010/main" val="147878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p:cNvSpPr>
            <a:spLocks noGrp="1"/>
          </p:cNvSpPr>
          <p:nvPr>
            <p:ph type="dt" sz="half" idx="10"/>
          </p:nvPr>
        </p:nvSpPr>
        <p:spPr/>
        <p:txBody>
          <a:bodyPr/>
          <a:lstStyle/>
          <a:p>
            <a:fld id="{A19BD037-D5FF-4542-9F52-57BD32F0315C}"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2695603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CE0692CB-D6B9-4509-90A1-9A18A47493B4}"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486006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161F9AA0-BDA0-4A3D-9E42-0E0D4DBE90A3}"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2359334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FA5F7808-281A-4648-87D5-1C97C6AABD7D}"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3303217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8E3CA3-3741-482A-8D05-A0B8178A46E4}"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2468273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p>
            <a:fld id="{B2CEADB5-909D-4730-9FC0-FF4D777BE8D5}" type="datetime8">
              <a:rPr lang="fa-IR" smtClean="0"/>
              <a:t>مه 19، 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411083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p>
            <a:fld id="{BB0F95DF-A094-4DF7-9281-1DE5CAFF1403}" type="datetime8">
              <a:rPr lang="fa-IR" smtClean="0"/>
              <a:t>مه 19، 21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2713054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p>
            <a:fld id="{35FB5C5E-3CE4-4DF6-BDFD-7BD28DBA2694}" type="datetime8">
              <a:rPr lang="fa-IR" smtClean="0"/>
              <a:t>مه 19، 21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625141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736EAE-A996-462D-AEE6-E045C12B115E}" type="datetime8">
              <a:rPr lang="fa-IR" smtClean="0"/>
              <a:t>مه 19، 21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3438998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4AC233-BA28-4457-B47E-9D88DB226F3F}" type="datetime8">
              <a:rPr lang="fa-IR" smtClean="0"/>
              <a:t>مه 19، 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3678309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726303-6AE7-4F75-A5FA-2E23E399F77F}" type="datetime8">
              <a:rPr lang="fa-IR" smtClean="0"/>
              <a:t>مه 19، 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1220806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4090A30-BE09-406E-ABFD-94480BDFEE84}" type="datetime8">
              <a:rPr lang="fa-IR" smtClean="0"/>
              <a:t>مه 19، 21</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16970F8-871C-44B1-855E-328097134970}" type="slidenum">
              <a:rPr lang="fa-IR" smtClean="0"/>
              <a:t>‹#›</a:t>
            </a:fld>
            <a:endParaRPr lang="fa-IR"/>
          </a:p>
        </p:txBody>
      </p:sp>
    </p:spTree>
    <p:extLst>
      <p:ext uri="{BB962C8B-B14F-4D97-AF65-F5344CB8AC3E}">
        <p14:creationId xmlns:p14="http://schemas.microsoft.com/office/powerpoint/2010/main" val="3673224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6.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2.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2.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2.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2.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2.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2.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2.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62843"/>
            <a:ext cx="10926170" cy="1325563"/>
          </a:xfrm>
        </p:spPr>
        <p:txBody>
          <a:bodyPr>
            <a:normAutofit/>
          </a:bodyPr>
          <a:lstStyle/>
          <a:p>
            <a:pPr algn="ctr"/>
            <a:r>
              <a:rPr lang="fa-IR" dirty="0" smtClean="0">
                <a:cs typeface="B Yagut" panose="00000400000000000000" pitchFamily="2" charset="-78"/>
              </a:rPr>
              <a:t>کار با کامپیوتر و اینترنت ،</a:t>
            </a:r>
            <a:r>
              <a:rPr lang="en-US" dirty="0" smtClean="0">
                <a:cs typeface="B Yagut" panose="00000400000000000000" pitchFamily="2" charset="-78"/>
              </a:rPr>
              <a:t/>
            </a:r>
            <a:br>
              <a:rPr lang="en-US" dirty="0" smtClean="0">
                <a:cs typeface="B Yagut" panose="00000400000000000000" pitchFamily="2" charset="-78"/>
              </a:rPr>
            </a:br>
            <a:r>
              <a:rPr lang="fa-IR" dirty="0" smtClean="0">
                <a:cs typeface="B Yagut" panose="00000400000000000000" pitchFamily="2" charset="-78"/>
              </a:rPr>
              <a:t>آشنایی با نرم افزارهای نظام شبکه</a:t>
            </a:r>
            <a:endParaRPr lang="fa-IR" dirty="0">
              <a:cs typeface="B Yagut" panose="00000400000000000000" pitchFamily="2" charset="-78"/>
            </a:endParaRPr>
          </a:p>
        </p:txBody>
      </p:sp>
      <p:sp>
        <p:nvSpPr>
          <p:cNvPr id="3" name="Content Placeholder 2"/>
          <p:cNvSpPr>
            <a:spLocks noGrp="1"/>
          </p:cNvSpPr>
          <p:nvPr>
            <p:ph idx="1"/>
          </p:nvPr>
        </p:nvSpPr>
        <p:spPr>
          <a:xfrm>
            <a:off x="1572904" y="3183168"/>
            <a:ext cx="9456761" cy="2478420"/>
          </a:xfrm>
        </p:spPr>
        <p:txBody>
          <a:bodyPr>
            <a:normAutofit/>
          </a:bodyPr>
          <a:lstStyle/>
          <a:p>
            <a:endParaRPr lang="fa-IR" sz="2500" dirty="0"/>
          </a:p>
          <a:p>
            <a:pPr marL="0" indent="0" algn="ctr">
              <a:lnSpc>
                <a:spcPct val="150000"/>
              </a:lnSpc>
              <a:buNone/>
            </a:pPr>
            <a:r>
              <a:rPr lang="fa-IR" sz="2500" dirty="0" smtClean="0">
                <a:cs typeface="B Yagut" panose="00000400000000000000" pitchFamily="2" charset="-78"/>
              </a:rPr>
              <a:t>آشنایی مقدماتی با نرم افزار </a:t>
            </a:r>
            <a:r>
              <a:rPr lang="en-US" sz="2500" dirty="0" smtClean="0">
                <a:cs typeface="B Yagut" panose="00000400000000000000" pitchFamily="2" charset="-78"/>
              </a:rPr>
              <a:t>Word2016</a:t>
            </a:r>
            <a:endParaRPr lang="fa-IR" sz="2500" dirty="0">
              <a:cs typeface="B Yagut" panose="00000400000000000000" pitchFamily="2" charset="-78"/>
            </a:endParaRPr>
          </a:p>
        </p:txBody>
      </p:sp>
    </p:spTree>
    <p:extLst>
      <p:ext uri="{BB962C8B-B14F-4D97-AF65-F5344CB8AC3E}">
        <p14:creationId xmlns:p14="http://schemas.microsoft.com/office/powerpoint/2010/main" val="32593752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4948" y="102587"/>
            <a:ext cx="8853715" cy="810532"/>
          </a:xfrm>
          <a:noFill/>
        </p:spPr>
        <p:txBody>
          <a:bodyPr>
            <a:noAutofit/>
          </a:bodyPr>
          <a:lstStyle/>
          <a:p>
            <a:pPr algn="ctr">
              <a:lnSpc>
                <a:spcPct val="150000"/>
              </a:lnSpc>
            </a:pPr>
            <a:r>
              <a:rPr lang="fa-IR" dirty="0">
                <a:cs typeface="B Yagut" panose="00000400000000000000" pitchFamily="2" charset="-78"/>
              </a:rPr>
              <a:t>تنظیمات حاشیه سند ،چند ستون کردن اسناد</a:t>
            </a:r>
          </a:p>
        </p:txBody>
      </p:sp>
      <p:sp>
        <p:nvSpPr>
          <p:cNvPr id="6" name="Content Placeholder 2"/>
          <p:cNvSpPr txBox="1">
            <a:spLocks/>
          </p:cNvSpPr>
          <p:nvPr/>
        </p:nvSpPr>
        <p:spPr>
          <a:xfrm>
            <a:off x="336176" y="2339788"/>
            <a:ext cx="11434910" cy="3984598"/>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10000"/>
              </a:lnSpc>
              <a:buNone/>
            </a:pPr>
            <a:r>
              <a:rPr lang="fa-IR" sz="2500" dirty="0">
                <a:cs typeface="B Yagut" panose="00000400000000000000" pitchFamily="2" charset="-78"/>
              </a:rPr>
              <a:t>چگونه حاشیه ها را تنظیم كنیم؟</a:t>
            </a:r>
          </a:p>
          <a:p>
            <a:pPr marL="0" indent="0" algn="justLow">
              <a:lnSpc>
                <a:spcPct val="110000"/>
              </a:lnSpc>
              <a:buNone/>
            </a:pPr>
            <a:r>
              <a:rPr lang="fa-IR" sz="2500" dirty="0">
                <a:cs typeface="B Yagut" panose="00000400000000000000" pitchFamily="2" charset="-78"/>
              </a:rPr>
              <a:t>حاشیه پیش فرض </a:t>
            </a:r>
            <a:r>
              <a:rPr lang="fa-IR" sz="2500" dirty="0" smtClean="0">
                <a:cs typeface="B Yagut" panose="00000400000000000000" pitchFamily="2" charset="-78"/>
              </a:rPr>
              <a:t>در</a:t>
            </a:r>
            <a:r>
              <a:rPr lang="en-US" sz="2500" dirty="0" smtClean="0">
                <a:cs typeface="B Yagut" panose="00000400000000000000" pitchFamily="2" charset="-78"/>
              </a:rPr>
              <a:t>Word </a:t>
            </a:r>
            <a:r>
              <a:rPr lang="en-US" sz="2500" dirty="0">
                <a:cs typeface="B Yagut" panose="00000400000000000000" pitchFamily="2" charset="-78"/>
              </a:rPr>
              <a:t>، </a:t>
            </a:r>
            <a:r>
              <a:rPr lang="fa-IR" sz="2500" dirty="0">
                <a:cs typeface="B Yagut" panose="00000400000000000000" pitchFamily="2" charset="-78"/>
              </a:rPr>
              <a:t>یك اینچ در بالا و پایین صفحه و </a:t>
            </a:r>
            <a:r>
              <a:rPr lang="fa-IR" sz="2500" dirty="0" smtClean="0">
                <a:cs typeface="B Yagut" panose="00000400000000000000" pitchFamily="2" charset="-78"/>
              </a:rPr>
              <a:t>1.5 </a:t>
            </a:r>
            <a:r>
              <a:rPr lang="fa-IR" sz="2500" dirty="0">
                <a:cs typeface="B Yagut" panose="00000400000000000000" pitchFamily="2" charset="-78"/>
              </a:rPr>
              <a:t>اینچ در سمت چپ و راست صفحه است. این حاشیه ها برای اكثر سندها خوب هستند ولی مانند تمام قابلیت های دیگر در </a:t>
            </a:r>
            <a:r>
              <a:rPr lang="en-US" sz="2500" dirty="0">
                <a:cs typeface="B Yagut" panose="00000400000000000000" pitchFamily="2" charset="-78"/>
              </a:rPr>
              <a:t>Word ، </a:t>
            </a:r>
            <a:r>
              <a:rPr lang="fa-IR" sz="2500" dirty="0">
                <a:cs typeface="B Yagut" panose="00000400000000000000" pitchFamily="2" charset="-78"/>
              </a:rPr>
              <a:t>می توان آنها را تغییر داد. برای مثال، حاشیه های بزرگتر، ظاهری </a:t>
            </a:r>
            <a:r>
              <a:rPr lang="fa-IR" sz="2500" dirty="0" smtClean="0">
                <a:cs typeface="B Yagut" panose="00000400000000000000" pitchFamily="2" charset="-78"/>
              </a:rPr>
              <a:t>بافضای بیشتر </a:t>
            </a:r>
            <a:r>
              <a:rPr lang="fa-IR" sz="2500" dirty="0">
                <a:cs typeface="B Yagut" panose="00000400000000000000" pitchFamily="2" charset="-78"/>
              </a:rPr>
              <a:t>به صفحه می دهند. ممكن است بفهمید كه یك یا چند خط در صفحه زیادی آمده است ولی اگر حاشیه ها را كمی تنظیم كنید، آن چند خط در صفحه جا می گیرد.</a:t>
            </a:r>
          </a:p>
          <a:p>
            <a:pPr marL="0" indent="0" algn="justLow">
              <a:lnSpc>
                <a:spcPct val="110000"/>
              </a:lnSpc>
              <a:buNone/>
            </a:pPr>
            <a:r>
              <a:rPr lang="fa-IR" sz="2500" dirty="0" smtClean="0">
                <a:cs typeface="B Yagut" panose="00000400000000000000" pitchFamily="2" charset="-78"/>
              </a:rPr>
              <a:t>برای </a:t>
            </a:r>
            <a:r>
              <a:rPr lang="fa-IR" sz="2500" dirty="0">
                <a:cs typeface="B Yagut" panose="00000400000000000000" pitchFamily="2" charset="-78"/>
              </a:rPr>
              <a:t>تغییر اندازه حاشیه کافیست بر روی سربرگ </a:t>
            </a:r>
            <a:r>
              <a:rPr lang="en-US" sz="2500" dirty="0">
                <a:cs typeface="B Yagut" panose="00000400000000000000" pitchFamily="2" charset="-78"/>
              </a:rPr>
              <a:t>PAGE LAYOUT </a:t>
            </a:r>
            <a:r>
              <a:rPr lang="fa-IR" sz="2500" dirty="0" smtClean="0">
                <a:cs typeface="B Yagut" panose="00000400000000000000" pitchFamily="2" charset="-78"/>
              </a:rPr>
              <a:t> کلیک </a:t>
            </a:r>
            <a:r>
              <a:rPr lang="fa-IR" sz="2500" dirty="0">
                <a:cs typeface="B Yagut" panose="00000400000000000000" pitchFamily="2" charset="-78"/>
              </a:rPr>
              <a:t>کنید و با باز شدن ریبون و گزینه های آن به کادر گروه </a:t>
            </a:r>
            <a:r>
              <a:rPr lang="en-US" sz="2500" dirty="0">
                <a:cs typeface="B Yagut" panose="00000400000000000000" pitchFamily="2" charset="-78"/>
              </a:rPr>
              <a:t>Page Setup </a:t>
            </a:r>
            <a:r>
              <a:rPr lang="fa-IR" sz="2500" dirty="0" smtClean="0">
                <a:cs typeface="B Yagut" panose="00000400000000000000" pitchFamily="2" charset="-78"/>
              </a:rPr>
              <a:t> بروید</a:t>
            </a:r>
            <a:r>
              <a:rPr lang="fa-IR" sz="2500" dirty="0">
                <a:cs typeface="B Yagut" panose="00000400000000000000" pitchFamily="2" charset="-78"/>
              </a:rPr>
              <a:t>. از این کادر گروه بر روی گزینه </a:t>
            </a:r>
            <a:r>
              <a:rPr lang="en-US" sz="2500" dirty="0">
                <a:cs typeface="B Yagut" panose="00000400000000000000" pitchFamily="2" charset="-78"/>
              </a:rPr>
              <a:t>Margins </a:t>
            </a:r>
            <a:r>
              <a:rPr lang="fa-IR" sz="2500" dirty="0" smtClean="0">
                <a:cs typeface="B Yagut" panose="00000400000000000000" pitchFamily="2" charset="-78"/>
              </a:rPr>
              <a:t> کلیک </a:t>
            </a:r>
            <a:r>
              <a:rPr lang="fa-IR" sz="2500" dirty="0">
                <a:cs typeface="B Yagut" panose="00000400000000000000" pitchFamily="2" charset="-78"/>
              </a:rPr>
              <a:t>کنید.</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0941" y="6154057"/>
            <a:ext cx="609600" cy="609600"/>
          </a:xfrm>
          <a:prstGeom prst="rect">
            <a:avLst/>
          </a:prstGeom>
        </p:spPr>
      </p:pic>
      <p:pic>
        <p:nvPicPr>
          <p:cNvPr id="5" name="Picture 4"/>
          <p:cNvPicPr>
            <a:picLocks noChangeAspect="1"/>
          </p:cNvPicPr>
          <p:nvPr/>
        </p:nvPicPr>
        <p:blipFill>
          <a:blip r:embed="rId5"/>
          <a:stretch>
            <a:fillRect/>
          </a:stretch>
        </p:blipFill>
        <p:spPr>
          <a:xfrm>
            <a:off x="1335741" y="899272"/>
            <a:ext cx="8982075" cy="1400175"/>
          </a:xfrm>
          <a:prstGeom prst="rect">
            <a:avLst/>
          </a:prstGeom>
        </p:spPr>
      </p:pic>
    </p:spTree>
    <p:extLst>
      <p:ext uri="{BB962C8B-B14F-4D97-AF65-F5344CB8AC3E}">
        <p14:creationId xmlns:p14="http://schemas.microsoft.com/office/powerpoint/2010/main" val="39237508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34786" y="80682"/>
            <a:ext cx="4997825" cy="6572662"/>
          </a:xfrm>
          <a:prstGeom prst="rect">
            <a:avLst/>
          </a:prstGeom>
        </p:spPr>
      </p:pic>
      <p:sp>
        <p:nvSpPr>
          <p:cNvPr id="6" name="Content Placeholder 2"/>
          <p:cNvSpPr txBox="1">
            <a:spLocks/>
          </p:cNvSpPr>
          <p:nvPr/>
        </p:nvSpPr>
        <p:spPr>
          <a:xfrm>
            <a:off x="5585010" y="529386"/>
            <a:ext cx="6364942" cy="1030473"/>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en-US" sz="2500" dirty="0" smtClean="0">
                <a:cs typeface="B Yagut" panose="00000400000000000000" pitchFamily="2" charset="-78"/>
              </a:rPr>
              <a:t> Normal</a:t>
            </a:r>
            <a:r>
              <a:rPr lang="fa-IR" sz="2500" dirty="0" smtClean="0">
                <a:cs typeface="B Yagut" panose="00000400000000000000" pitchFamily="2" charset="-78"/>
              </a:rPr>
              <a:t>: اندازه </a:t>
            </a:r>
            <a:r>
              <a:rPr lang="fa-IR" sz="2500" dirty="0">
                <a:cs typeface="B Yagut" panose="00000400000000000000" pitchFamily="2" charset="-78"/>
              </a:rPr>
              <a:t>حاشیه بصورت عادی با فاصله ۲/۵۴ سانتیمتر از تمامی لبه های کاغذ در نظر گرفته خواهد شد</a:t>
            </a:r>
            <a:r>
              <a:rPr lang="fa-IR" sz="2500" dirty="0" smtClean="0">
                <a:cs typeface="B Yagut" panose="00000400000000000000" pitchFamily="2" charset="-78"/>
              </a:rPr>
              <a:t>.</a:t>
            </a:r>
            <a:endParaRPr lang="fa-IR" sz="2500" dirty="0">
              <a:cs typeface="B Yagut" panose="00000400000000000000" pitchFamily="2" charset="-78"/>
            </a:endParaRPr>
          </a:p>
        </p:txBody>
      </p:sp>
      <p:sp>
        <p:nvSpPr>
          <p:cNvPr id="7" name="Content Placeholder 2"/>
          <p:cNvSpPr txBox="1">
            <a:spLocks/>
          </p:cNvSpPr>
          <p:nvPr/>
        </p:nvSpPr>
        <p:spPr>
          <a:xfrm>
            <a:off x="5405717" y="1694329"/>
            <a:ext cx="6544235" cy="4648437"/>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en-US" sz="2500" dirty="0" smtClean="0">
                <a:cs typeface="B Yagut" panose="00000400000000000000" pitchFamily="2" charset="-78"/>
              </a:rPr>
              <a:t>Narrow</a:t>
            </a:r>
            <a:r>
              <a:rPr lang="fa-IR" sz="2500" dirty="0" smtClean="0">
                <a:cs typeface="B Yagut" panose="00000400000000000000" pitchFamily="2" charset="-78"/>
              </a:rPr>
              <a:t> : با </a:t>
            </a:r>
            <a:r>
              <a:rPr lang="fa-IR" sz="2500" dirty="0">
                <a:cs typeface="B Yagut" panose="00000400000000000000" pitchFamily="2" charset="-78"/>
              </a:rPr>
              <a:t>انتخاب این گزینه اندازه حاشیه ۱/۲۷ سانتیمتر از چهار طرف کاغذ درج خواهد شد.</a:t>
            </a:r>
          </a:p>
          <a:p>
            <a:pPr marL="0" indent="0" algn="justLow">
              <a:lnSpc>
                <a:spcPct val="100000"/>
              </a:lnSpc>
              <a:buNone/>
            </a:pPr>
            <a:r>
              <a:rPr lang="en-US" sz="2500" dirty="0" smtClean="0">
                <a:cs typeface="B Yagut" panose="00000400000000000000" pitchFamily="2" charset="-78"/>
              </a:rPr>
              <a:t> Moderate</a:t>
            </a:r>
            <a:r>
              <a:rPr lang="fa-IR" sz="2500" dirty="0" smtClean="0">
                <a:cs typeface="B Yagut" panose="00000400000000000000" pitchFamily="2" charset="-78"/>
              </a:rPr>
              <a:t>: این </a:t>
            </a:r>
            <a:r>
              <a:rPr lang="fa-IR" sz="2500" dirty="0">
                <a:cs typeface="B Yagut" panose="00000400000000000000" pitchFamily="2" charset="-78"/>
              </a:rPr>
              <a:t>گزینه اندازه حاشیه از لبه بالا و پایینی کاغذ را به اندازه ۲/۵۴ سانتیمتر و از لبه های سمت چپ و راست به اندازه ۱/۹۴ سانتیمتر قرارخواهد داد </a:t>
            </a:r>
            <a:r>
              <a:rPr lang="fa-IR" sz="2500" dirty="0" smtClean="0">
                <a:cs typeface="B Yagut" panose="00000400000000000000" pitchFamily="2" charset="-78"/>
              </a:rPr>
              <a:t>.</a:t>
            </a:r>
          </a:p>
          <a:p>
            <a:pPr marL="0" indent="0" algn="justLow">
              <a:lnSpc>
                <a:spcPct val="100000"/>
              </a:lnSpc>
              <a:buNone/>
            </a:pPr>
            <a:r>
              <a:rPr lang="fa-IR" sz="2500" dirty="0" smtClean="0">
                <a:cs typeface="B Yagut" panose="00000400000000000000" pitchFamily="2" charset="-78"/>
              </a:rPr>
              <a:t> </a:t>
            </a:r>
            <a:r>
              <a:rPr lang="en-US" sz="2500" dirty="0" smtClean="0">
                <a:cs typeface="B Yagut" panose="00000400000000000000" pitchFamily="2" charset="-78"/>
              </a:rPr>
              <a:t>Wide</a:t>
            </a:r>
            <a:r>
              <a:rPr lang="fa-IR" sz="2500" dirty="0" smtClean="0">
                <a:cs typeface="B Yagut" panose="00000400000000000000" pitchFamily="2" charset="-78"/>
              </a:rPr>
              <a:t> : این </a:t>
            </a:r>
            <a:r>
              <a:rPr lang="fa-IR" sz="2500" dirty="0">
                <a:cs typeface="B Yagut" panose="00000400000000000000" pitchFamily="2" charset="-78"/>
              </a:rPr>
              <a:t>گزینه عمق حاشیه بیشتری در حدود ۲/۵۴ از بالا و پایین کاغذ و ۵/۰۸ از سمت چپ و راست کاغذ درج خواهد نمود.</a:t>
            </a:r>
          </a:p>
          <a:p>
            <a:pPr marL="0" indent="0" algn="justLow">
              <a:lnSpc>
                <a:spcPct val="100000"/>
              </a:lnSpc>
              <a:buNone/>
            </a:pPr>
            <a:r>
              <a:rPr lang="en-US" sz="2500" dirty="0" smtClean="0">
                <a:cs typeface="B Yagut" panose="00000400000000000000" pitchFamily="2" charset="-78"/>
              </a:rPr>
              <a:t>Mirrored</a:t>
            </a:r>
            <a:r>
              <a:rPr lang="fa-IR" sz="2500" dirty="0" smtClean="0">
                <a:cs typeface="B Yagut" panose="00000400000000000000" pitchFamily="2" charset="-78"/>
              </a:rPr>
              <a:t> : قرینه</a:t>
            </a:r>
            <a:r>
              <a:rPr lang="fa-IR" sz="2500" dirty="0">
                <a:cs typeface="B Yagut" panose="00000400000000000000" pitchFamily="2" charset="-78"/>
              </a:rPr>
              <a:t>، آینه­ ای، حاشیه­ ها ازبالا و پایین، داخل و خارج را تنظیم </a:t>
            </a:r>
            <a:r>
              <a:rPr lang="fa-IR" sz="2500" dirty="0" smtClean="0">
                <a:cs typeface="B Yagut" panose="00000400000000000000" pitchFamily="2" charset="-78"/>
              </a:rPr>
              <a:t>می کند </a:t>
            </a:r>
            <a:r>
              <a:rPr lang="fa-IR" sz="2500" dirty="0">
                <a:cs typeface="B Yagut" panose="00000400000000000000" pitchFamily="2" charset="-78"/>
              </a:rPr>
              <a: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73388" y="5867400"/>
            <a:ext cx="609600" cy="609600"/>
          </a:xfrm>
          <a:prstGeom prst="rect">
            <a:avLst/>
          </a:prstGeom>
        </p:spPr>
      </p:pic>
    </p:spTree>
    <p:extLst>
      <p:ext uri="{BB962C8B-B14F-4D97-AF65-F5344CB8AC3E}">
        <p14:creationId xmlns:p14="http://schemas.microsoft.com/office/powerpoint/2010/main" val="17153990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907315" y="1048839"/>
            <a:ext cx="5181599" cy="5134248"/>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50000"/>
              </a:lnSpc>
              <a:buNone/>
            </a:pPr>
            <a:r>
              <a:rPr lang="fa-IR" sz="2500" dirty="0" smtClean="0">
                <a:cs typeface="B Yagut" panose="00000400000000000000" pitchFamily="2" charset="-78"/>
              </a:rPr>
              <a:t>این موارد </a:t>
            </a:r>
            <a:r>
              <a:rPr lang="fa-IR" sz="2500" dirty="0">
                <a:cs typeface="B Yagut" panose="00000400000000000000" pitchFamily="2" charset="-78"/>
              </a:rPr>
              <a:t>حاشیه هایی بود </a:t>
            </a:r>
            <a:r>
              <a:rPr lang="fa-IR" sz="2500" dirty="0" smtClean="0">
                <a:cs typeface="B Yagut" panose="00000400000000000000" pitchFamily="2" charset="-78"/>
              </a:rPr>
              <a:t>که</a:t>
            </a:r>
            <a:r>
              <a:rPr lang="en-US" sz="2500" dirty="0" smtClean="0">
                <a:cs typeface="B Yagut" panose="00000400000000000000" pitchFamily="2" charset="-78"/>
              </a:rPr>
              <a:t>Word </a:t>
            </a:r>
            <a:r>
              <a:rPr lang="fa-IR" sz="2500" dirty="0" smtClean="0">
                <a:cs typeface="B Yagut" panose="00000400000000000000" pitchFamily="2" charset="-78"/>
              </a:rPr>
              <a:t> برای </a:t>
            </a:r>
            <a:r>
              <a:rPr lang="fa-IR" sz="2500" dirty="0">
                <a:cs typeface="B Yagut" panose="00000400000000000000" pitchFamily="2" charset="-78"/>
              </a:rPr>
              <a:t>شما در نظر گرفته بود اما </a:t>
            </a:r>
            <a:r>
              <a:rPr lang="fa-IR" sz="2500" dirty="0" smtClean="0">
                <a:cs typeface="B Yagut" panose="00000400000000000000" pitchFamily="2" charset="-78"/>
              </a:rPr>
              <a:t>اگر قصد </a:t>
            </a:r>
            <a:r>
              <a:rPr lang="fa-IR" sz="2500" dirty="0">
                <a:cs typeface="B Yagut" panose="00000400000000000000" pitchFamily="2" charset="-78"/>
              </a:rPr>
              <a:t>دارید نوع حاشیه ها را خودتان انتخاب کنید می توانید از طریق </a:t>
            </a:r>
            <a:r>
              <a:rPr lang="fa-IR" sz="2500" dirty="0" smtClean="0">
                <a:cs typeface="B Yagut" panose="00000400000000000000" pitchFamily="2" charset="-78"/>
              </a:rPr>
              <a:t>گزینه</a:t>
            </a:r>
            <a:r>
              <a:rPr lang="en-US" sz="2500" dirty="0" smtClean="0">
                <a:cs typeface="B Yagut" panose="00000400000000000000" pitchFamily="2" charset="-78"/>
              </a:rPr>
              <a:t>Custom </a:t>
            </a:r>
            <a:r>
              <a:rPr lang="en-US" sz="2500" dirty="0">
                <a:cs typeface="B Yagut" panose="00000400000000000000" pitchFamily="2" charset="-78"/>
              </a:rPr>
              <a:t>Margins </a:t>
            </a:r>
            <a:r>
              <a:rPr lang="fa-IR" sz="2500" dirty="0" smtClean="0">
                <a:cs typeface="B Yagut" panose="00000400000000000000" pitchFamily="2" charset="-78"/>
              </a:rPr>
              <a:t> موجود </a:t>
            </a:r>
            <a:r>
              <a:rPr lang="fa-IR" sz="2500" dirty="0">
                <a:cs typeface="B Yagut" panose="00000400000000000000" pitchFamily="2" charset="-78"/>
              </a:rPr>
              <a:t>در انتهای همین کادر این کار را انجام دهید. با کلیک بر روی این گزینه کادری مطابق شکل </a:t>
            </a:r>
            <a:r>
              <a:rPr lang="fa-IR" sz="2500" dirty="0" smtClean="0">
                <a:cs typeface="B Yagut" panose="00000400000000000000" pitchFamily="2" charset="-78"/>
              </a:rPr>
              <a:t>باز </a:t>
            </a:r>
            <a:r>
              <a:rPr lang="fa-IR" sz="2500" dirty="0">
                <a:cs typeface="B Yagut" panose="00000400000000000000" pitchFamily="2" charset="-78"/>
              </a:rPr>
              <a:t>می شود که شما می توانید تنظیمات خود را انجام دهید.</a:t>
            </a:r>
          </a:p>
        </p:txBody>
      </p:sp>
      <p:pic>
        <p:nvPicPr>
          <p:cNvPr id="4" name="Picture 3"/>
          <p:cNvPicPr/>
          <p:nvPr/>
        </p:nvPicPr>
        <p:blipFill>
          <a:blip r:embed="rId4"/>
          <a:stretch>
            <a:fillRect/>
          </a:stretch>
        </p:blipFill>
        <p:spPr>
          <a:xfrm>
            <a:off x="1231718" y="778330"/>
            <a:ext cx="4254682" cy="5404757"/>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31115" y="5732930"/>
            <a:ext cx="609600" cy="609600"/>
          </a:xfrm>
          <a:prstGeom prst="rect">
            <a:avLst/>
          </a:prstGeom>
        </p:spPr>
      </p:pic>
    </p:spTree>
    <p:extLst>
      <p:ext uri="{BB962C8B-B14F-4D97-AF65-F5344CB8AC3E}">
        <p14:creationId xmlns:p14="http://schemas.microsoft.com/office/powerpoint/2010/main" val="26255733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89565" y="23590"/>
            <a:ext cx="11545763" cy="6261097"/>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n-US" sz="2500" dirty="0" smtClean="0">
                <a:cs typeface="B Yagut" panose="00000400000000000000" pitchFamily="2" charset="-78"/>
              </a:rPr>
              <a:t> Top</a:t>
            </a:r>
            <a:r>
              <a:rPr lang="fa-IR" sz="2500" dirty="0" smtClean="0">
                <a:cs typeface="B Yagut" panose="00000400000000000000" pitchFamily="2" charset="-78"/>
              </a:rPr>
              <a:t>: با </a:t>
            </a:r>
            <a:r>
              <a:rPr lang="fa-IR" sz="2500" dirty="0">
                <a:cs typeface="B Yagut" panose="00000400000000000000" pitchFamily="2" charset="-78"/>
              </a:rPr>
              <a:t>تایپ و یا انتخاب مقدار مورد نظر در کادر این گزینه </a:t>
            </a:r>
            <a:r>
              <a:rPr lang="fa-IR" sz="2500" dirty="0" smtClean="0">
                <a:cs typeface="B Yagut" panose="00000400000000000000" pitchFamily="2" charset="-78"/>
              </a:rPr>
              <a:t>می توانید </a:t>
            </a:r>
          </a:p>
          <a:p>
            <a:pPr marL="0" indent="0" algn="just">
              <a:lnSpc>
                <a:spcPct val="150000"/>
              </a:lnSpc>
              <a:buNone/>
            </a:pPr>
            <a:r>
              <a:rPr lang="fa-IR" sz="2500" dirty="0" smtClean="0">
                <a:cs typeface="B Yagut" panose="00000400000000000000" pitchFamily="2" charset="-78"/>
              </a:rPr>
              <a:t>مقدار </a:t>
            </a:r>
            <a:r>
              <a:rPr lang="fa-IR" sz="2500" dirty="0">
                <a:cs typeface="B Yagut" panose="00000400000000000000" pitchFamily="2" charset="-78"/>
              </a:rPr>
              <a:t>حاشیه مورد نظر خود از بالای صفحه را تنظیم نمایید.</a:t>
            </a:r>
          </a:p>
          <a:p>
            <a:pPr marL="0" indent="0" algn="just">
              <a:lnSpc>
                <a:spcPct val="150000"/>
              </a:lnSpc>
              <a:buNone/>
            </a:pPr>
            <a:r>
              <a:rPr lang="en-US" sz="2500" dirty="0" smtClean="0">
                <a:cs typeface="B Yagut" panose="00000400000000000000" pitchFamily="2" charset="-78"/>
              </a:rPr>
              <a:t>Left</a:t>
            </a:r>
            <a:r>
              <a:rPr lang="fa-IR" sz="2500" dirty="0" smtClean="0">
                <a:cs typeface="B Yagut" panose="00000400000000000000" pitchFamily="2" charset="-78"/>
              </a:rPr>
              <a:t> : با </a:t>
            </a:r>
            <a:r>
              <a:rPr lang="fa-IR" sz="2500" dirty="0">
                <a:cs typeface="B Yagut" panose="00000400000000000000" pitchFamily="2" charset="-78"/>
              </a:rPr>
              <a:t>تایپ و یا انتخاب مقدار مورد نظر در کادر این گزینه </a:t>
            </a:r>
            <a:r>
              <a:rPr lang="fa-IR" sz="2500" dirty="0" smtClean="0">
                <a:cs typeface="B Yagut" panose="00000400000000000000" pitchFamily="2" charset="-78"/>
              </a:rPr>
              <a:t>می توانید</a:t>
            </a:r>
          </a:p>
          <a:p>
            <a:pPr marL="0" indent="0" algn="just">
              <a:lnSpc>
                <a:spcPct val="150000"/>
              </a:lnSpc>
              <a:buNone/>
            </a:pPr>
            <a:r>
              <a:rPr lang="fa-IR" sz="2500" dirty="0" smtClean="0">
                <a:cs typeface="B Yagut" panose="00000400000000000000" pitchFamily="2" charset="-78"/>
              </a:rPr>
              <a:t> </a:t>
            </a:r>
            <a:r>
              <a:rPr lang="fa-IR" sz="2500" dirty="0">
                <a:cs typeface="B Yagut" panose="00000400000000000000" pitchFamily="2" charset="-78"/>
              </a:rPr>
              <a:t>مقدار حاشیه مورد نظر خود از سمت چپ صفحه را تنظیم نمایید.</a:t>
            </a:r>
          </a:p>
          <a:p>
            <a:pPr marL="0" indent="0" algn="just">
              <a:lnSpc>
                <a:spcPct val="150000"/>
              </a:lnSpc>
              <a:buNone/>
            </a:pPr>
            <a:r>
              <a:rPr lang="en-US" sz="2500" dirty="0" smtClean="0">
                <a:cs typeface="B Yagut" panose="00000400000000000000" pitchFamily="2" charset="-78"/>
              </a:rPr>
              <a:t>Bottom</a:t>
            </a:r>
            <a:r>
              <a:rPr lang="fa-IR" sz="2500" dirty="0" smtClean="0">
                <a:cs typeface="B Yagut" panose="00000400000000000000" pitchFamily="2" charset="-78"/>
              </a:rPr>
              <a:t> : با </a:t>
            </a:r>
            <a:r>
              <a:rPr lang="fa-IR" sz="2500" dirty="0">
                <a:cs typeface="B Yagut" panose="00000400000000000000" pitchFamily="2" charset="-78"/>
              </a:rPr>
              <a:t>تایپ و یا انتخاب مقدار مورد نظر در کادر این گزینه </a:t>
            </a:r>
            <a:r>
              <a:rPr lang="fa-IR" sz="2500" dirty="0" smtClean="0">
                <a:cs typeface="B Yagut" panose="00000400000000000000" pitchFamily="2" charset="-78"/>
              </a:rPr>
              <a:t>می توانید </a:t>
            </a:r>
          </a:p>
          <a:p>
            <a:pPr marL="0" indent="0" algn="just">
              <a:lnSpc>
                <a:spcPct val="150000"/>
              </a:lnSpc>
              <a:buNone/>
            </a:pPr>
            <a:r>
              <a:rPr lang="fa-IR" sz="2500" dirty="0" smtClean="0">
                <a:cs typeface="B Yagut" panose="00000400000000000000" pitchFamily="2" charset="-78"/>
              </a:rPr>
              <a:t>مقدار </a:t>
            </a:r>
            <a:r>
              <a:rPr lang="fa-IR" sz="2500" dirty="0">
                <a:cs typeface="B Yagut" panose="00000400000000000000" pitchFamily="2" charset="-78"/>
              </a:rPr>
              <a:t>حاشیه مورد نظر خود از پایین صفحه را تنظیم نمایید.</a:t>
            </a:r>
          </a:p>
          <a:p>
            <a:pPr marL="0" indent="0" algn="just">
              <a:lnSpc>
                <a:spcPct val="150000"/>
              </a:lnSpc>
              <a:buNone/>
            </a:pPr>
            <a:r>
              <a:rPr lang="en-US" sz="2500" dirty="0" smtClean="0">
                <a:cs typeface="B Yagut" panose="00000400000000000000" pitchFamily="2" charset="-78"/>
              </a:rPr>
              <a:t>Right</a:t>
            </a:r>
            <a:r>
              <a:rPr lang="fa-IR" sz="2500" dirty="0" smtClean="0">
                <a:cs typeface="B Yagut" panose="00000400000000000000" pitchFamily="2" charset="-78"/>
              </a:rPr>
              <a:t> : با </a:t>
            </a:r>
            <a:r>
              <a:rPr lang="fa-IR" sz="2500" dirty="0">
                <a:cs typeface="B Yagut" panose="00000400000000000000" pitchFamily="2" charset="-78"/>
              </a:rPr>
              <a:t>تایپ و یا انتخاب مقدار مورد نظر در کادر این گزینه </a:t>
            </a:r>
            <a:r>
              <a:rPr lang="fa-IR" sz="2500" dirty="0" smtClean="0">
                <a:cs typeface="B Yagut" panose="00000400000000000000" pitchFamily="2" charset="-78"/>
              </a:rPr>
              <a:t>می توانید مقدار </a:t>
            </a:r>
            <a:r>
              <a:rPr lang="fa-IR" sz="2500" dirty="0">
                <a:cs typeface="B Yagut" panose="00000400000000000000" pitchFamily="2" charset="-78"/>
              </a:rPr>
              <a:t>حاشیه مورد نظر خود از سمت راست را تنظیم نمایید.</a:t>
            </a:r>
          </a:p>
          <a:p>
            <a:pPr marL="0" indent="0" algn="just">
              <a:lnSpc>
                <a:spcPct val="150000"/>
              </a:lnSpc>
              <a:buNone/>
            </a:pPr>
            <a:r>
              <a:rPr lang="en-US" sz="2500" dirty="0" smtClean="0">
                <a:cs typeface="B Yagut" panose="00000400000000000000" pitchFamily="2" charset="-78"/>
              </a:rPr>
              <a:t>Gutter</a:t>
            </a:r>
            <a:r>
              <a:rPr lang="fa-IR" sz="2500" dirty="0" smtClean="0">
                <a:cs typeface="B Yagut" panose="00000400000000000000" pitchFamily="2" charset="-78"/>
              </a:rPr>
              <a:t> : توسط </a:t>
            </a:r>
            <a:r>
              <a:rPr lang="fa-IR" sz="2500" dirty="0">
                <a:cs typeface="B Yagut" panose="00000400000000000000" pitchFamily="2" charset="-78"/>
              </a:rPr>
              <a:t>این گزینه مقدار عمق شیرازه قابل تنظیم </a:t>
            </a:r>
            <a:r>
              <a:rPr lang="fa-IR" sz="2500" dirty="0" smtClean="0">
                <a:cs typeface="B Yagut" panose="00000400000000000000" pitchFamily="2" charset="-78"/>
              </a:rPr>
              <a:t>می باشد</a:t>
            </a:r>
            <a:r>
              <a:rPr lang="fa-IR" sz="2500" dirty="0">
                <a:cs typeface="B Yagut" panose="00000400000000000000" pitchFamily="2" charset="-78"/>
              </a:rPr>
              <a:t>.</a:t>
            </a:r>
          </a:p>
          <a:p>
            <a:pPr marL="0" indent="0" algn="just">
              <a:lnSpc>
                <a:spcPct val="150000"/>
              </a:lnSpc>
              <a:buNone/>
            </a:pPr>
            <a:r>
              <a:rPr lang="en-US" sz="2500" dirty="0" smtClean="0">
                <a:cs typeface="B Yagut" panose="00000400000000000000" pitchFamily="2" charset="-78"/>
              </a:rPr>
              <a:t> Gutter Position</a:t>
            </a:r>
            <a:r>
              <a:rPr lang="fa-IR" sz="2500" dirty="0" smtClean="0">
                <a:cs typeface="B Yagut" panose="00000400000000000000" pitchFamily="2" charset="-78"/>
              </a:rPr>
              <a:t>: توسط </a:t>
            </a:r>
            <a:r>
              <a:rPr lang="fa-IR" sz="2500" dirty="0">
                <a:cs typeface="B Yagut" panose="00000400000000000000" pitchFamily="2" charset="-78"/>
              </a:rPr>
              <a:t>این گزینه </a:t>
            </a:r>
            <a:r>
              <a:rPr lang="fa-IR" sz="2500" dirty="0" smtClean="0">
                <a:cs typeface="B Yagut" panose="00000400000000000000" pitchFamily="2" charset="-78"/>
              </a:rPr>
              <a:t>م یتوانید </a:t>
            </a:r>
            <a:r>
              <a:rPr lang="fa-IR" sz="2500" dirty="0">
                <a:cs typeface="B Yagut" panose="00000400000000000000" pitchFamily="2" charset="-78"/>
              </a:rPr>
              <a:t>سمت دلخواه خود را برای عمق شیرازه در نظر بگیرید.</a:t>
            </a:r>
          </a:p>
        </p:txBody>
      </p:sp>
      <p:pic>
        <p:nvPicPr>
          <p:cNvPr id="4" name="Picture 3"/>
          <p:cNvPicPr/>
          <p:nvPr/>
        </p:nvPicPr>
        <p:blipFill>
          <a:blip r:embed="rId4"/>
          <a:stretch>
            <a:fillRect/>
          </a:stretch>
        </p:blipFill>
        <p:spPr>
          <a:xfrm>
            <a:off x="557017" y="328388"/>
            <a:ext cx="3180625" cy="3692068"/>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6346" y="5675087"/>
            <a:ext cx="609600" cy="609600"/>
          </a:xfrm>
          <a:prstGeom prst="rect">
            <a:avLst/>
          </a:prstGeom>
        </p:spPr>
      </p:pic>
    </p:spTree>
    <p:extLst>
      <p:ext uri="{BB962C8B-B14F-4D97-AF65-F5344CB8AC3E}">
        <p14:creationId xmlns:p14="http://schemas.microsoft.com/office/powerpoint/2010/main" val="18868481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859306" y="328390"/>
            <a:ext cx="7955322" cy="203744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a:cs typeface="B Yagut" panose="00000400000000000000" pitchFamily="2" charset="-78"/>
              </a:rPr>
              <a:t>در ناحیه </a:t>
            </a:r>
            <a:r>
              <a:rPr lang="en-US" sz="2500" dirty="0">
                <a:cs typeface="B Yagut" panose="00000400000000000000" pitchFamily="2" charset="-78"/>
              </a:rPr>
              <a:t>Orientation</a:t>
            </a:r>
          </a:p>
          <a:p>
            <a:pPr marL="0" indent="0" algn="justLow">
              <a:lnSpc>
                <a:spcPct val="100000"/>
              </a:lnSpc>
              <a:buNone/>
            </a:pPr>
            <a:r>
              <a:rPr lang="fa-IR" sz="2500" dirty="0" smtClean="0">
                <a:cs typeface="B Yagut" panose="00000400000000000000" pitchFamily="2" charset="-78"/>
              </a:rPr>
              <a:t>در </a:t>
            </a:r>
            <a:r>
              <a:rPr lang="fa-IR" sz="2500" dirty="0">
                <a:cs typeface="B Yagut" panose="00000400000000000000" pitchFamily="2" charset="-78"/>
              </a:rPr>
              <a:t>این ناحیه میتوانید نوع قرار گیری صفحه را مشخص کنید. در </a:t>
            </a:r>
            <a:r>
              <a:rPr lang="fa-IR" sz="2500" dirty="0" smtClean="0">
                <a:cs typeface="B Yagut" panose="00000400000000000000" pitchFamily="2" charset="-78"/>
              </a:rPr>
              <a:t>گزینه </a:t>
            </a:r>
            <a:r>
              <a:rPr lang="en-US" sz="2500" dirty="0" smtClean="0">
                <a:cs typeface="B Yagut" panose="00000400000000000000" pitchFamily="2" charset="-78"/>
              </a:rPr>
              <a:t>Portrait </a:t>
            </a:r>
            <a:r>
              <a:rPr lang="fa-IR" sz="2500" dirty="0" smtClean="0">
                <a:cs typeface="B Yagut" panose="00000400000000000000" pitchFamily="2" charset="-78"/>
              </a:rPr>
              <a:t> کاغذ ایستاده و</a:t>
            </a:r>
            <a:r>
              <a:rPr lang="en-US" sz="2500" dirty="0" smtClean="0">
                <a:cs typeface="B Yagut" panose="00000400000000000000" pitchFamily="2" charset="-78"/>
              </a:rPr>
              <a:t>Landscape </a:t>
            </a:r>
            <a:r>
              <a:rPr lang="fa-IR" sz="2500" dirty="0" smtClean="0">
                <a:cs typeface="B Yagut" panose="00000400000000000000" pitchFamily="2" charset="-78"/>
              </a:rPr>
              <a:t> کاغذ خوابیده </a:t>
            </a:r>
            <a:r>
              <a:rPr lang="fa-IR" sz="2500" dirty="0">
                <a:cs typeface="B Yagut" panose="00000400000000000000" pitchFamily="2" charset="-78"/>
              </a:rPr>
              <a:t>که توسط آیکون ها نیز نمایش داده </a:t>
            </a:r>
            <a:r>
              <a:rPr lang="fa-IR" sz="2500" dirty="0" smtClean="0">
                <a:cs typeface="B Yagut" panose="00000400000000000000" pitchFamily="2" charset="-78"/>
              </a:rPr>
              <a:t>میشوند، انتخاب </a:t>
            </a:r>
            <a:r>
              <a:rPr lang="fa-IR" sz="2500" dirty="0">
                <a:cs typeface="B Yagut" panose="00000400000000000000" pitchFamily="2" charset="-78"/>
              </a:rPr>
              <a:t>و تنظیم نمایید</a:t>
            </a:r>
            <a:r>
              <a:rPr lang="fa-IR" sz="2500" dirty="0" smtClean="0">
                <a:cs typeface="B Yagut" panose="00000400000000000000" pitchFamily="2" charset="-78"/>
              </a:rPr>
              <a:t>.</a:t>
            </a:r>
            <a:endParaRPr lang="fa-IR" sz="2500" dirty="0">
              <a:cs typeface="B Yagut" panose="00000400000000000000" pitchFamily="2" charset="-78"/>
            </a:endParaRPr>
          </a:p>
        </p:txBody>
      </p:sp>
      <p:pic>
        <p:nvPicPr>
          <p:cNvPr id="4" name="Picture 3"/>
          <p:cNvPicPr/>
          <p:nvPr/>
        </p:nvPicPr>
        <p:blipFill>
          <a:blip r:embed="rId4"/>
          <a:stretch>
            <a:fillRect/>
          </a:stretch>
        </p:blipFill>
        <p:spPr>
          <a:xfrm>
            <a:off x="508000" y="328390"/>
            <a:ext cx="3180625" cy="3692068"/>
          </a:xfrm>
          <a:prstGeom prst="rect">
            <a:avLst/>
          </a:prstGeom>
        </p:spPr>
      </p:pic>
      <p:sp>
        <p:nvSpPr>
          <p:cNvPr id="7" name="Content Placeholder 2"/>
          <p:cNvSpPr txBox="1">
            <a:spLocks/>
          </p:cNvSpPr>
          <p:nvPr/>
        </p:nvSpPr>
        <p:spPr>
          <a:xfrm>
            <a:off x="508000" y="2595282"/>
            <a:ext cx="11306628" cy="4023233"/>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smtClean="0">
                <a:cs typeface="B Yagut" panose="00000400000000000000" pitchFamily="2" charset="-78"/>
              </a:rPr>
              <a:t>در </a:t>
            </a:r>
            <a:r>
              <a:rPr lang="fa-IR" sz="2500" dirty="0">
                <a:cs typeface="B Yagut" panose="00000400000000000000" pitchFamily="2" charset="-78"/>
              </a:rPr>
              <a:t>ناحیه </a:t>
            </a:r>
            <a:r>
              <a:rPr lang="en-US" sz="2500" dirty="0" smtClean="0">
                <a:cs typeface="B Yagut" panose="00000400000000000000" pitchFamily="2" charset="-78"/>
              </a:rPr>
              <a:t>Pages</a:t>
            </a:r>
            <a:r>
              <a:rPr lang="fa-IR" sz="2500" dirty="0" smtClean="0">
                <a:cs typeface="B Yagut" panose="00000400000000000000" pitchFamily="2" charset="-78"/>
              </a:rPr>
              <a:t> م یتوانید </a:t>
            </a:r>
            <a:r>
              <a:rPr lang="fa-IR" sz="2500" dirty="0">
                <a:cs typeface="B Yagut" panose="00000400000000000000" pitchFamily="2" charset="-78"/>
              </a:rPr>
              <a:t>نوع حاشیه گذاری را تنظیم کنید.</a:t>
            </a:r>
          </a:p>
          <a:p>
            <a:pPr marL="0" indent="0" algn="justLow">
              <a:lnSpc>
                <a:spcPct val="100000"/>
              </a:lnSpc>
              <a:buNone/>
            </a:pPr>
            <a:r>
              <a:rPr lang="fa-IR" sz="2500" dirty="0">
                <a:cs typeface="B Yagut" panose="00000400000000000000" pitchFamily="2" charset="-78"/>
              </a:rPr>
              <a:t>ناحیه </a:t>
            </a:r>
            <a:r>
              <a:rPr lang="en-US" sz="2500" dirty="0" smtClean="0">
                <a:cs typeface="B Yagut" panose="00000400000000000000" pitchFamily="2" charset="-78"/>
              </a:rPr>
              <a:t>Preview</a:t>
            </a:r>
            <a:r>
              <a:rPr lang="fa-IR" sz="2500" dirty="0" smtClean="0">
                <a:cs typeface="B Yagut" panose="00000400000000000000" pitchFamily="2" charset="-78"/>
              </a:rPr>
              <a:t> پیش </a:t>
            </a:r>
            <a:r>
              <a:rPr lang="fa-IR" sz="2500" dirty="0">
                <a:cs typeface="B Yagut" panose="00000400000000000000" pitchFamily="2" charset="-78"/>
              </a:rPr>
              <a:t>نمایشی از صفحه نمایش داده خواهد شد و شما قادر </a:t>
            </a:r>
            <a:endParaRPr lang="fa-IR" sz="2500" dirty="0" smtClean="0">
              <a:cs typeface="B Yagut" panose="00000400000000000000" pitchFamily="2" charset="-78"/>
            </a:endParaRPr>
          </a:p>
          <a:p>
            <a:pPr marL="0" indent="0" algn="justLow">
              <a:lnSpc>
                <a:spcPct val="100000"/>
              </a:lnSpc>
              <a:buNone/>
            </a:pPr>
            <a:r>
              <a:rPr lang="fa-IR" sz="2500" dirty="0" smtClean="0">
                <a:cs typeface="B Yagut" panose="00000400000000000000" pitchFamily="2" charset="-78"/>
              </a:rPr>
              <a:t>خواهید </a:t>
            </a:r>
            <a:r>
              <a:rPr lang="fa-IR" sz="2500" dirty="0">
                <a:cs typeface="B Yagut" panose="00000400000000000000" pitchFamily="2" charset="-78"/>
              </a:rPr>
              <a:t>بود تغییرات اعمال شده را در این ناحیه مشاهده کنید.</a:t>
            </a:r>
          </a:p>
          <a:p>
            <a:pPr marL="0" indent="0" algn="justLow">
              <a:lnSpc>
                <a:spcPct val="100000"/>
              </a:lnSpc>
              <a:buNone/>
            </a:pPr>
            <a:r>
              <a:rPr lang="en-US" sz="2500" dirty="0" smtClean="0">
                <a:cs typeface="B Yagut" panose="00000400000000000000" pitchFamily="2" charset="-78"/>
              </a:rPr>
              <a:t>Apply </a:t>
            </a:r>
            <a:r>
              <a:rPr lang="en-US" sz="2500" dirty="0">
                <a:cs typeface="B Yagut" panose="00000400000000000000" pitchFamily="2" charset="-78"/>
              </a:rPr>
              <a:t>to </a:t>
            </a:r>
            <a:r>
              <a:rPr lang="fa-IR" sz="2500" dirty="0" smtClean="0">
                <a:cs typeface="B Yagut" panose="00000400000000000000" pitchFamily="2" charset="-78"/>
              </a:rPr>
              <a:t> : این </a:t>
            </a:r>
            <a:r>
              <a:rPr lang="fa-IR" sz="2500" dirty="0">
                <a:cs typeface="B Yagut" panose="00000400000000000000" pitchFamily="2" charset="-78"/>
              </a:rPr>
              <a:t>گزینه نیز شامل دو زیر مجموعه میشود. گزینه </a:t>
            </a:r>
            <a:r>
              <a:rPr lang="en-US" sz="2500" dirty="0">
                <a:cs typeface="B Yagut" panose="00000400000000000000" pitchFamily="2" charset="-78"/>
              </a:rPr>
              <a:t>Whole Document </a:t>
            </a:r>
            <a:r>
              <a:rPr lang="fa-IR" sz="2500" dirty="0" smtClean="0">
                <a:cs typeface="B Yagut" panose="00000400000000000000" pitchFamily="2" charset="-78"/>
              </a:rPr>
              <a:t> که </a:t>
            </a:r>
            <a:r>
              <a:rPr lang="fa-IR" sz="2500" dirty="0">
                <a:cs typeface="B Yagut" panose="00000400000000000000" pitchFamily="2" charset="-78"/>
              </a:rPr>
              <a:t>تغییرات را برای تمامی سند (صفحات سند) اعمال خواهد نمود و گزینه </a:t>
            </a:r>
            <a:r>
              <a:rPr lang="en-US" sz="2500" dirty="0">
                <a:cs typeface="B Yagut" panose="00000400000000000000" pitchFamily="2" charset="-78"/>
              </a:rPr>
              <a:t>Select text </a:t>
            </a:r>
            <a:r>
              <a:rPr lang="fa-IR" sz="2500" dirty="0" smtClean="0">
                <a:cs typeface="B Yagut" panose="00000400000000000000" pitchFamily="2" charset="-78"/>
              </a:rPr>
              <a:t> که </a:t>
            </a:r>
            <a:r>
              <a:rPr lang="fa-IR" sz="2500" dirty="0">
                <a:cs typeface="B Yagut" panose="00000400000000000000" pitchFamily="2" charset="-78"/>
              </a:rPr>
              <a:t>تغییرات وارد شده توسط کاربر را برای ناحیه نوشتاری و یا صفحه خاصی که از سوی کاربر تعیین میگردد اعمال خواهد نمود.</a:t>
            </a:r>
          </a:p>
          <a:p>
            <a:pPr marL="0" indent="0" algn="justLow">
              <a:lnSpc>
                <a:spcPct val="100000"/>
              </a:lnSpc>
              <a:buNone/>
            </a:pPr>
            <a:r>
              <a:rPr lang="fa-IR" sz="2500" dirty="0">
                <a:cs typeface="B Yagut" panose="00000400000000000000" pitchFamily="2" charset="-78"/>
              </a:rPr>
              <a:t>درنهایت با کلیک بر روی </a:t>
            </a:r>
            <a:r>
              <a:rPr lang="fa-IR" sz="2500" dirty="0" smtClean="0">
                <a:cs typeface="B Yagut" panose="00000400000000000000" pitchFamily="2" charset="-78"/>
              </a:rPr>
              <a:t>دکمه</a:t>
            </a:r>
            <a:r>
              <a:rPr lang="en-US" sz="2500" dirty="0" smtClean="0">
                <a:cs typeface="B Yagut" panose="00000400000000000000" pitchFamily="2" charset="-78"/>
              </a:rPr>
              <a:t> Ok </a:t>
            </a:r>
            <a:r>
              <a:rPr lang="fa-IR" sz="2500" dirty="0">
                <a:cs typeface="B Yagut" panose="00000400000000000000" pitchFamily="2" charset="-78"/>
              </a:rPr>
              <a:t>میتوانید تنظیمات انجام شده را ذخیره و در سند مورد نظر اعمال نمود.</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024" y="6008915"/>
            <a:ext cx="609600" cy="609600"/>
          </a:xfrm>
          <a:prstGeom prst="rect">
            <a:avLst/>
          </a:prstGeom>
        </p:spPr>
      </p:pic>
    </p:spTree>
    <p:extLst>
      <p:ext uri="{BB962C8B-B14F-4D97-AF65-F5344CB8AC3E}">
        <p14:creationId xmlns:p14="http://schemas.microsoft.com/office/powerpoint/2010/main" val="8933431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5305" y="546556"/>
            <a:ext cx="8225781" cy="810532"/>
          </a:xfrm>
          <a:noFill/>
        </p:spPr>
        <p:txBody>
          <a:bodyPr>
            <a:noAutofit/>
          </a:bodyPr>
          <a:lstStyle/>
          <a:p>
            <a:pPr algn="ctr">
              <a:lnSpc>
                <a:spcPct val="150000"/>
              </a:lnSpc>
            </a:pPr>
            <a:r>
              <a:rPr lang="fa-IR" dirty="0">
                <a:cs typeface="B Yagut" panose="00000400000000000000" pitchFamily="2" charset="-78"/>
              </a:rPr>
              <a:t>چگونه </a:t>
            </a:r>
            <a:r>
              <a:rPr lang="fa-IR" dirty="0" smtClean="0">
                <a:cs typeface="B Yagut" panose="00000400000000000000" pitchFamily="2" charset="-78"/>
              </a:rPr>
              <a:t>در</a:t>
            </a:r>
            <a:r>
              <a:rPr lang="en-US" dirty="0" smtClean="0">
                <a:cs typeface="B Yagut" panose="00000400000000000000" pitchFamily="2" charset="-78"/>
              </a:rPr>
              <a:t>Word </a:t>
            </a:r>
            <a:r>
              <a:rPr lang="fa-IR" dirty="0">
                <a:cs typeface="B Yagut" panose="00000400000000000000" pitchFamily="2" charset="-78"/>
              </a:rPr>
              <a:t>چند ستونی تایپ کنیم؟</a:t>
            </a:r>
          </a:p>
        </p:txBody>
      </p:sp>
      <p:sp>
        <p:nvSpPr>
          <p:cNvPr id="6" name="Content Placeholder 2"/>
          <p:cNvSpPr txBox="1">
            <a:spLocks/>
          </p:cNvSpPr>
          <p:nvPr/>
        </p:nvSpPr>
        <p:spPr>
          <a:xfrm>
            <a:off x="4412342" y="1567542"/>
            <a:ext cx="7358743" cy="4630057"/>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fa-IR" sz="2500" dirty="0">
                <a:cs typeface="B Yagut" panose="00000400000000000000" pitchFamily="2" charset="-78"/>
              </a:rPr>
              <a:t>در محیط نرم افزار آفیس ورد و از </a:t>
            </a:r>
            <a:r>
              <a:rPr lang="fa-IR" sz="2500" dirty="0" smtClean="0">
                <a:cs typeface="B Yagut" panose="00000400000000000000" pitchFamily="2" charset="-78"/>
              </a:rPr>
              <a:t>منوی</a:t>
            </a:r>
            <a:r>
              <a:rPr lang="en-US" sz="2500" dirty="0" smtClean="0">
                <a:cs typeface="B Yagut" panose="00000400000000000000" pitchFamily="2" charset="-78"/>
              </a:rPr>
              <a:t>Page </a:t>
            </a:r>
            <a:r>
              <a:rPr lang="en-US" sz="2500" dirty="0">
                <a:cs typeface="B Yagut" panose="00000400000000000000" pitchFamily="2" charset="-78"/>
              </a:rPr>
              <a:t>Layout </a:t>
            </a:r>
            <a:r>
              <a:rPr lang="fa-IR" sz="2500" dirty="0" smtClean="0">
                <a:cs typeface="B Yagut" panose="00000400000000000000" pitchFamily="2" charset="-78"/>
              </a:rPr>
              <a:t> گروه </a:t>
            </a:r>
            <a:r>
              <a:rPr lang="en-US" sz="2500" dirty="0">
                <a:cs typeface="B Yagut" panose="00000400000000000000" pitchFamily="2" charset="-78"/>
              </a:rPr>
              <a:t>Page Setup </a:t>
            </a:r>
            <a:r>
              <a:rPr lang="fa-IR" sz="2500" dirty="0" smtClean="0">
                <a:cs typeface="B Yagut" panose="00000400000000000000" pitchFamily="2" charset="-78"/>
              </a:rPr>
              <a:t> را </a:t>
            </a:r>
            <a:r>
              <a:rPr lang="fa-IR" sz="2500" dirty="0">
                <a:cs typeface="B Yagut" panose="00000400000000000000" pitchFamily="2" charset="-78"/>
              </a:rPr>
              <a:t>پیدا کنید، در این گروه گزینه‌ای با نام </a:t>
            </a:r>
            <a:r>
              <a:rPr lang="en-US" sz="2500" dirty="0">
                <a:cs typeface="B Yagut" panose="00000400000000000000" pitchFamily="2" charset="-78"/>
              </a:rPr>
              <a:t>columns </a:t>
            </a:r>
            <a:r>
              <a:rPr lang="fa-IR" sz="2500" dirty="0" smtClean="0">
                <a:cs typeface="B Yagut" panose="00000400000000000000" pitchFamily="2" charset="-78"/>
              </a:rPr>
              <a:t> مشخص </a:t>
            </a:r>
            <a:r>
              <a:rPr lang="fa-IR" sz="2500" dirty="0">
                <a:cs typeface="B Yagut" panose="00000400000000000000" pitchFamily="2" charset="-78"/>
              </a:rPr>
              <a:t>شده است که دارای زیرمنو می‌باشد، بر روی فلش کوچکی که زیر آن قرار دارد کلیک کنید تا محتویات زیرمنو برایتان نمایش داده شود. با کلیک بر روی این گزینه موارد دوستونی و سه ستونی را ملاحظه خواهید کرد.</a:t>
            </a:r>
          </a:p>
        </p:txBody>
      </p:sp>
      <p:pic>
        <p:nvPicPr>
          <p:cNvPr id="3" name="Picture 2"/>
          <p:cNvPicPr>
            <a:picLocks noChangeAspect="1"/>
          </p:cNvPicPr>
          <p:nvPr/>
        </p:nvPicPr>
        <p:blipFill rotWithShape="1">
          <a:blip r:embed="rId4"/>
          <a:srcRect l="10910" t="4244" r="76818" b="50234"/>
          <a:stretch/>
        </p:blipFill>
        <p:spPr>
          <a:xfrm>
            <a:off x="791570" y="436728"/>
            <a:ext cx="2306472" cy="4810079"/>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6770" y="5892799"/>
            <a:ext cx="609600" cy="609600"/>
          </a:xfrm>
          <a:prstGeom prst="rect">
            <a:avLst/>
          </a:prstGeom>
        </p:spPr>
      </p:pic>
    </p:spTree>
    <p:extLst>
      <p:ext uri="{BB962C8B-B14F-4D97-AF65-F5344CB8AC3E}">
        <p14:creationId xmlns:p14="http://schemas.microsoft.com/office/powerpoint/2010/main" val="7832941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80571" y="711200"/>
            <a:ext cx="11030858" cy="5370286"/>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50000"/>
              </a:lnSpc>
              <a:buNone/>
            </a:pPr>
            <a:r>
              <a:rPr lang="fa-IR" sz="2500" dirty="0">
                <a:cs typeface="B Yagut" panose="00000400000000000000" pitchFamily="2" charset="-78"/>
              </a:rPr>
              <a:t>در این بین گزینه‌های دیگری هم وجود دارند که شامل </a:t>
            </a:r>
            <a:r>
              <a:rPr lang="en-US" sz="2500" dirty="0">
                <a:cs typeface="B Yagut" panose="00000400000000000000" pitchFamily="2" charset="-78"/>
              </a:rPr>
              <a:t>Left </a:t>
            </a:r>
            <a:r>
              <a:rPr lang="fa-IR" sz="2500" dirty="0" smtClean="0">
                <a:cs typeface="B Yagut" panose="00000400000000000000" pitchFamily="2" charset="-78"/>
              </a:rPr>
              <a:t> و</a:t>
            </a:r>
            <a:r>
              <a:rPr lang="en-US" sz="2500" dirty="0" smtClean="0">
                <a:cs typeface="B Yagut" panose="00000400000000000000" pitchFamily="2" charset="-78"/>
              </a:rPr>
              <a:t>Right </a:t>
            </a:r>
            <a:r>
              <a:rPr lang="fa-IR" sz="2500" dirty="0" smtClean="0">
                <a:cs typeface="B Yagut" panose="00000400000000000000" pitchFamily="2" charset="-78"/>
              </a:rPr>
              <a:t> می‌باشند </a:t>
            </a:r>
            <a:r>
              <a:rPr lang="fa-IR" sz="2500" dirty="0">
                <a:cs typeface="B Yagut" panose="00000400000000000000" pitchFamily="2" charset="-78"/>
              </a:rPr>
              <a:t>که آنها نیز دو ستون برای شما ایجاد میکنند ولی ستون سمت چپ و یا ستون سمت راست فضای بیشتری خواهند داشت و دو ستون عرض یکسانی نخواهند داشت، بنابراین اگر می‌خواهید عرض هر دو یا سه ستون شما یکسان باشند، از بین موارد </a:t>
            </a:r>
            <a:r>
              <a:rPr lang="en-US" sz="2500" dirty="0" smtClean="0">
                <a:cs typeface="B Yagut" panose="00000400000000000000" pitchFamily="2" charset="-78"/>
              </a:rPr>
              <a:t> Two </a:t>
            </a:r>
            <a:r>
              <a:rPr lang="fa-IR" sz="2500" dirty="0" smtClean="0">
                <a:cs typeface="B Yagut" panose="00000400000000000000" pitchFamily="2" charset="-78"/>
              </a:rPr>
              <a:t>و</a:t>
            </a:r>
            <a:r>
              <a:rPr lang="en-US" sz="2500" dirty="0" smtClean="0">
                <a:cs typeface="B Yagut" panose="00000400000000000000" pitchFamily="2" charset="-78"/>
              </a:rPr>
              <a:t>Three </a:t>
            </a:r>
            <a:r>
              <a:rPr lang="fa-IR" sz="2500" dirty="0" smtClean="0">
                <a:cs typeface="B Yagut" panose="00000400000000000000" pitchFamily="2" charset="-78"/>
              </a:rPr>
              <a:t> یکی </a:t>
            </a:r>
            <a:r>
              <a:rPr lang="fa-IR" sz="2500" dirty="0">
                <a:cs typeface="B Yagut" panose="00000400000000000000" pitchFamily="2" charset="-78"/>
              </a:rPr>
              <a:t>را انتخاب کنید.</a:t>
            </a:r>
          </a:p>
          <a:p>
            <a:pPr marL="0" indent="0" algn="justLow">
              <a:lnSpc>
                <a:spcPct val="150000"/>
              </a:lnSpc>
              <a:buNone/>
            </a:pPr>
            <a:r>
              <a:rPr lang="fa-IR" sz="2500" dirty="0">
                <a:cs typeface="B Yagut" panose="00000400000000000000" pitchFamily="2" charset="-78"/>
              </a:rPr>
              <a:t>هنگامی که نوشتن دو ستونی و یا سه ستونی را انتخاب می‌کنید، نشانگر </a:t>
            </a:r>
            <a:r>
              <a:rPr lang="en-US" sz="2500" dirty="0" smtClean="0">
                <a:cs typeface="B Yagut" panose="00000400000000000000" pitchFamily="2" charset="-78"/>
              </a:rPr>
              <a:t>Word</a:t>
            </a:r>
            <a:r>
              <a:rPr lang="fa-IR" sz="2500" dirty="0" smtClean="0">
                <a:cs typeface="B Yagut" panose="00000400000000000000" pitchFamily="2" charset="-78"/>
              </a:rPr>
              <a:t> _خط </a:t>
            </a:r>
            <a:r>
              <a:rPr lang="fa-IR" sz="2500" dirty="0">
                <a:cs typeface="B Yagut" panose="00000400000000000000" pitchFamily="2" charset="-78"/>
              </a:rPr>
              <a:t>چشمکزن_ در ستون سمت چپ قرار می‌گیرد، در واقع تنظیمات پیشفرض برای زبان‌هایی است که از چپ به راست نگاشته می‌شوند در صورتی که در زبان فارسی نوشته‌ها از راست به چپ چیده می‌شوند، بنابراین باید تنظیمات بر اساس زبان فارسی انجام شوند.</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3024" y="5776686"/>
            <a:ext cx="609600" cy="609600"/>
          </a:xfrm>
          <a:prstGeom prst="rect">
            <a:avLst/>
          </a:prstGeom>
        </p:spPr>
      </p:pic>
    </p:spTree>
    <p:extLst>
      <p:ext uri="{BB962C8B-B14F-4D97-AF65-F5344CB8AC3E}">
        <p14:creationId xmlns:p14="http://schemas.microsoft.com/office/powerpoint/2010/main" val="26546662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6008914" y="595086"/>
            <a:ext cx="5602515" cy="243840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50000"/>
              </a:lnSpc>
              <a:buNone/>
            </a:pPr>
            <a:r>
              <a:rPr lang="fa-IR" sz="2500" dirty="0">
                <a:cs typeface="B Yagut" panose="00000400000000000000" pitchFamily="2" charset="-78"/>
              </a:rPr>
              <a:t>برای حل این مشکل، از منوی </a:t>
            </a:r>
            <a:r>
              <a:rPr lang="en-US" sz="2500" dirty="0">
                <a:cs typeface="B Yagut" panose="00000400000000000000" pitchFamily="2" charset="-78"/>
              </a:rPr>
              <a:t>Page Layout </a:t>
            </a:r>
            <a:r>
              <a:rPr lang="fa-IR" sz="2500" dirty="0" smtClean="0">
                <a:cs typeface="B Yagut" panose="00000400000000000000" pitchFamily="2" charset="-78"/>
              </a:rPr>
              <a:t> و </a:t>
            </a:r>
            <a:r>
              <a:rPr lang="fa-IR" sz="2500" dirty="0">
                <a:cs typeface="B Yagut" panose="00000400000000000000" pitchFamily="2" charset="-78"/>
              </a:rPr>
              <a:t>جعبه‌ی گروه </a:t>
            </a:r>
            <a:r>
              <a:rPr lang="en-US" sz="2500" dirty="0">
                <a:cs typeface="B Yagut" panose="00000400000000000000" pitchFamily="2" charset="-78"/>
              </a:rPr>
              <a:t>Page setup </a:t>
            </a:r>
            <a:r>
              <a:rPr lang="fa-IR" sz="2500" dirty="0" smtClean="0">
                <a:cs typeface="B Yagut" panose="00000400000000000000" pitchFamily="2" charset="-78"/>
              </a:rPr>
              <a:t> بر </a:t>
            </a:r>
            <a:r>
              <a:rPr lang="fa-IR" sz="2500" dirty="0">
                <a:cs typeface="B Yagut" panose="00000400000000000000" pitchFamily="2" charset="-78"/>
              </a:rPr>
              <a:t>روی فلش مربوط به زیرمنو کلیک کنید تا پنجره‌ی تنظیمات برایتان نمایش داده شود:</a:t>
            </a:r>
          </a:p>
        </p:txBody>
      </p:sp>
      <p:pic>
        <p:nvPicPr>
          <p:cNvPr id="3" name="Picture 2" descr="تنظیمات گروه page setup"/>
          <p:cNvPicPr/>
          <p:nvPr/>
        </p:nvPicPr>
        <p:blipFill>
          <a:blip r:embed="rId4">
            <a:extLst>
              <a:ext uri="{28A0092B-C50C-407E-A947-70E740481C1C}">
                <a14:useLocalDpi xmlns:a14="http://schemas.microsoft.com/office/drawing/2010/main" val="0"/>
              </a:ext>
            </a:extLst>
          </a:blip>
          <a:srcRect/>
          <a:stretch>
            <a:fillRect/>
          </a:stretch>
        </p:blipFill>
        <p:spPr bwMode="auto">
          <a:xfrm>
            <a:off x="696686" y="566057"/>
            <a:ext cx="5156607" cy="2102712"/>
          </a:xfrm>
          <a:prstGeom prst="rect">
            <a:avLst/>
          </a:prstGeom>
          <a:noFill/>
          <a:ln>
            <a:noFill/>
          </a:ln>
        </p:spPr>
      </p:pic>
      <p:sp>
        <p:nvSpPr>
          <p:cNvPr id="4" name="Content Placeholder 2"/>
          <p:cNvSpPr txBox="1">
            <a:spLocks/>
          </p:cNvSpPr>
          <p:nvPr/>
        </p:nvSpPr>
        <p:spPr>
          <a:xfrm>
            <a:off x="6008914" y="3155927"/>
            <a:ext cx="5602515" cy="243840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50000"/>
              </a:lnSpc>
              <a:buNone/>
            </a:pPr>
            <a:r>
              <a:rPr lang="fa-IR" sz="2500" dirty="0">
                <a:cs typeface="B Yagut" panose="00000400000000000000" pitchFamily="2" charset="-78"/>
              </a:rPr>
              <a:t>سپس در پنجره‌ی بازشده از لبه </a:t>
            </a:r>
            <a:r>
              <a:rPr lang="en-US" sz="2500" dirty="0">
                <a:cs typeface="B Yagut" panose="00000400000000000000" pitchFamily="2" charset="-78"/>
              </a:rPr>
              <a:t>Layout </a:t>
            </a:r>
            <a:r>
              <a:rPr lang="fa-IR" sz="2500" dirty="0" smtClean="0">
                <a:cs typeface="B Yagut" panose="00000400000000000000" pitchFamily="2" charset="-78"/>
              </a:rPr>
              <a:t> تنظیمات </a:t>
            </a:r>
            <a:r>
              <a:rPr lang="en-US" sz="2500" dirty="0">
                <a:cs typeface="B Yagut" panose="00000400000000000000" pitchFamily="2" charset="-78"/>
              </a:rPr>
              <a:t>section direction </a:t>
            </a:r>
            <a:r>
              <a:rPr lang="fa-IR" sz="2500" dirty="0" smtClean="0">
                <a:cs typeface="B Yagut" panose="00000400000000000000" pitchFamily="2" charset="-78"/>
              </a:rPr>
              <a:t> رو </a:t>
            </a:r>
            <a:r>
              <a:rPr lang="fa-IR" sz="2500" dirty="0">
                <a:cs typeface="B Yagut" panose="00000400000000000000" pitchFamily="2" charset="-78"/>
              </a:rPr>
              <a:t>بر روی </a:t>
            </a:r>
            <a:r>
              <a:rPr lang="en-US" sz="2500" dirty="0">
                <a:cs typeface="B Yagut" panose="00000400000000000000" pitchFamily="2" charset="-78"/>
              </a:rPr>
              <a:t>right to left </a:t>
            </a:r>
            <a:r>
              <a:rPr lang="fa-IR" sz="2500" dirty="0" smtClean="0">
                <a:cs typeface="B Yagut" panose="00000400000000000000" pitchFamily="2" charset="-78"/>
              </a:rPr>
              <a:t> قرار </a:t>
            </a:r>
            <a:r>
              <a:rPr lang="fa-IR" sz="2500" dirty="0">
                <a:cs typeface="B Yagut" panose="00000400000000000000" pitchFamily="2" charset="-78"/>
              </a:rPr>
              <a:t>دهید:</a:t>
            </a:r>
          </a:p>
        </p:txBody>
      </p:sp>
      <p:pic>
        <p:nvPicPr>
          <p:cNvPr id="5" name="Picture 4" descr="نوشتن از راست به چپ"/>
          <p:cNvPicPr/>
          <p:nvPr/>
        </p:nvPicPr>
        <p:blipFill>
          <a:blip r:embed="rId5">
            <a:extLst>
              <a:ext uri="{28A0092B-C50C-407E-A947-70E740481C1C}">
                <a14:useLocalDpi xmlns:a14="http://schemas.microsoft.com/office/drawing/2010/main" val="0"/>
              </a:ext>
            </a:extLst>
          </a:blip>
          <a:srcRect/>
          <a:stretch>
            <a:fillRect/>
          </a:stretch>
        </p:blipFill>
        <p:spPr bwMode="auto">
          <a:xfrm>
            <a:off x="696686" y="3155927"/>
            <a:ext cx="5312228" cy="2193517"/>
          </a:xfrm>
          <a:prstGeom prst="rect">
            <a:avLst/>
          </a:prstGeom>
          <a:noFill/>
          <a:ln>
            <a:noFill/>
          </a:ln>
        </p:spPr>
      </p:pic>
      <p:sp>
        <p:nvSpPr>
          <p:cNvPr id="7" name="Content Placeholder 2"/>
          <p:cNvSpPr txBox="1">
            <a:spLocks/>
          </p:cNvSpPr>
          <p:nvPr/>
        </p:nvSpPr>
        <p:spPr>
          <a:xfrm>
            <a:off x="638628" y="5494583"/>
            <a:ext cx="11016343" cy="1211013"/>
          </a:xfrm>
          <a:prstGeom prst="rect">
            <a:avLst/>
          </a:prstGeom>
        </p:spPr>
        <p:txBody>
          <a:bodyPr vert="horz" lIns="91440" tIns="45720" rIns="91440" bIns="45720" rtlCol="1">
            <a:normAutofit lnSpcReduction="1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50000"/>
              </a:lnSpc>
              <a:buNone/>
            </a:pPr>
            <a:r>
              <a:rPr lang="fa-IR" sz="2500" dirty="0">
                <a:cs typeface="B Yagut" panose="00000400000000000000" pitchFamily="2" charset="-78"/>
              </a:rPr>
              <a:t>حالا می‌توانید متن را به صورت راست به چپ و در دو یا سه ستون بنویسید. کافی است در فضای خالی مربوط به ستون سمت راست کلیک کرده و تایپ کردن را آغاز کنید.</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3828" y="6241135"/>
            <a:ext cx="609600" cy="609600"/>
          </a:xfrm>
          <a:prstGeom prst="rect">
            <a:avLst/>
          </a:prstGeom>
        </p:spPr>
      </p:pic>
    </p:spTree>
    <p:extLst>
      <p:ext uri="{BB962C8B-B14F-4D97-AF65-F5344CB8AC3E}">
        <p14:creationId xmlns:p14="http://schemas.microsoft.com/office/powerpoint/2010/main" val="4157651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242" y="926599"/>
            <a:ext cx="10515600" cy="922762"/>
          </a:xfrm>
          <a:solidFill>
            <a:schemeClr val="bg1"/>
          </a:solidFill>
        </p:spPr>
        <p:txBody>
          <a:bodyPr/>
          <a:lstStyle/>
          <a:p>
            <a:pPr algn="ctr"/>
            <a:r>
              <a:rPr lang="fa-IR" dirty="0">
                <a:solidFill>
                  <a:prstClr val="black"/>
                </a:solidFill>
                <a:cs typeface="B Yagut" panose="00000400000000000000" pitchFamily="2" charset="-78"/>
              </a:rPr>
              <a:t>فصل </a:t>
            </a:r>
            <a:r>
              <a:rPr lang="fa-IR" dirty="0" smtClean="0">
                <a:solidFill>
                  <a:prstClr val="black"/>
                </a:solidFill>
                <a:cs typeface="B Yagut" panose="00000400000000000000" pitchFamily="2" charset="-78"/>
              </a:rPr>
              <a:t>پنجم</a:t>
            </a:r>
            <a:endParaRPr lang="fa-IR" dirty="0"/>
          </a:p>
        </p:txBody>
      </p:sp>
      <p:sp>
        <p:nvSpPr>
          <p:cNvPr id="4" name="Content Placeholder 3"/>
          <p:cNvSpPr>
            <a:spLocks noGrp="1"/>
          </p:cNvSpPr>
          <p:nvPr>
            <p:ph sz="half" idx="2"/>
          </p:nvPr>
        </p:nvSpPr>
        <p:spPr>
          <a:xfrm>
            <a:off x="838201" y="1287888"/>
            <a:ext cx="10515600" cy="4561369"/>
          </a:xfrm>
        </p:spPr>
        <p:txBody>
          <a:bodyPr>
            <a:noAutofit/>
          </a:bodyPr>
          <a:lstStyle/>
          <a:p>
            <a:pPr marL="0" indent="0" algn="ctr">
              <a:lnSpc>
                <a:spcPct val="150000"/>
              </a:lnSpc>
              <a:buNone/>
            </a:pPr>
            <a:endParaRPr lang="fa-IR" sz="4400" dirty="0">
              <a:cs typeface="B Yagut" panose="00000400000000000000" pitchFamily="2" charset="-78"/>
            </a:endParaRPr>
          </a:p>
          <a:p>
            <a:pPr marL="0" indent="0" algn="ctr">
              <a:lnSpc>
                <a:spcPct val="150000"/>
              </a:lnSpc>
              <a:buNone/>
            </a:pPr>
            <a:r>
              <a:rPr lang="fa-IR" sz="4400" dirty="0">
                <a:cs typeface="B Yagut" panose="00000400000000000000" pitchFamily="2" charset="-78"/>
              </a:rPr>
              <a:t>درج سرصفحه و پاصفحه (</a:t>
            </a:r>
            <a:r>
              <a:rPr lang="en-US" sz="4400" dirty="0">
                <a:cs typeface="B Yagut" panose="00000400000000000000" pitchFamily="2" charset="-78"/>
              </a:rPr>
              <a:t>Header , </a:t>
            </a:r>
            <a:r>
              <a:rPr lang="en-US" sz="4400" dirty="0" smtClean="0">
                <a:cs typeface="B Yagut" panose="00000400000000000000" pitchFamily="2" charset="-78"/>
              </a:rPr>
              <a:t>Footer</a:t>
            </a:r>
            <a:r>
              <a:rPr lang="fa-IR" sz="4400" dirty="0" smtClean="0">
                <a:cs typeface="B Yagut" panose="00000400000000000000" pitchFamily="2" charset="-78"/>
              </a:rPr>
              <a:t>)</a:t>
            </a:r>
            <a:endParaRPr lang="fa-IR" sz="4400" dirty="0">
              <a:cs typeface="B Yagut" panose="00000400000000000000" pitchFamily="2" charset="-78"/>
            </a:endParaRPr>
          </a:p>
        </p:txBody>
      </p:sp>
    </p:spTree>
    <p:extLst>
      <p:ext uri="{BB962C8B-B14F-4D97-AF65-F5344CB8AC3E}">
        <p14:creationId xmlns:p14="http://schemas.microsoft.com/office/powerpoint/2010/main" val="156368955"/>
      </p:ext>
    </p:extLst>
  </p:cSld>
  <p:clrMapOvr>
    <a:masterClrMapping/>
  </p:clrMapOvr>
  <mc:AlternateContent xmlns:mc="http://schemas.openxmlformats.org/markup-compatibility/2006" xmlns:p14="http://schemas.microsoft.com/office/powerpoint/2010/main">
    <mc:Choice Requires="p14">
      <p:transition spd="slow" p14:dur="2000" advTm="1976"/>
    </mc:Choice>
    <mc:Fallback xmlns="">
      <p:transition spd="slow" advTm="197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8984" y="394325"/>
            <a:ext cx="8632101" cy="810532"/>
          </a:xfrm>
          <a:noFill/>
        </p:spPr>
        <p:txBody>
          <a:bodyPr>
            <a:noAutofit/>
          </a:bodyPr>
          <a:lstStyle/>
          <a:p>
            <a:pPr>
              <a:lnSpc>
                <a:spcPct val="150000"/>
              </a:lnSpc>
            </a:pPr>
            <a:r>
              <a:rPr lang="fa-IR" dirty="0">
                <a:cs typeface="B Yagut" panose="00000400000000000000" pitchFamily="2" charset="-78"/>
              </a:rPr>
              <a:t>روش ایجاد یک </a:t>
            </a:r>
            <a:r>
              <a:rPr lang="en-US" dirty="0">
                <a:cs typeface="B Yagut" panose="00000400000000000000" pitchFamily="2" charset="-78"/>
              </a:rPr>
              <a:t>header </a:t>
            </a:r>
            <a:r>
              <a:rPr lang="fa-IR" dirty="0" smtClean="0">
                <a:cs typeface="B Yagut" panose="00000400000000000000" pitchFamily="2" charset="-78"/>
              </a:rPr>
              <a:t> یا </a:t>
            </a:r>
            <a:r>
              <a:rPr lang="en-US" dirty="0" smtClean="0">
                <a:cs typeface="B Yagut" panose="00000400000000000000" pitchFamily="2" charset="-78"/>
              </a:rPr>
              <a:t>footer</a:t>
            </a:r>
            <a:endParaRPr lang="fa-IR" dirty="0">
              <a:cs typeface="B Yagut" panose="00000400000000000000" pitchFamily="2" charset="-78"/>
            </a:endParaRPr>
          </a:p>
        </p:txBody>
      </p:sp>
      <p:sp>
        <p:nvSpPr>
          <p:cNvPr id="6" name="Content Placeholder 2"/>
          <p:cNvSpPr txBox="1">
            <a:spLocks/>
          </p:cNvSpPr>
          <p:nvPr/>
        </p:nvSpPr>
        <p:spPr>
          <a:xfrm>
            <a:off x="574556" y="1326269"/>
            <a:ext cx="11196529" cy="5531731"/>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a:cs typeface="B Yagut" panose="00000400000000000000" pitchFamily="2" charset="-78"/>
              </a:rPr>
              <a:t>➊ بر روی هر قسمتی از حاشیه بالای سند </a:t>
            </a:r>
            <a:r>
              <a:rPr lang="en-US" sz="2500" dirty="0" smtClean="0">
                <a:cs typeface="B Yagut" panose="00000400000000000000" pitchFamily="2" charset="-78"/>
              </a:rPr>
              <a:t>Word</a:t>
            </a:r>
            <a:r>
              <a:rPr lang="fa-IR" sz="2500" dirty="0" smtClean="0">
                <a:cs typeface="B Yagut" panose="00000400000000000000" pitchFamily="2" charset="-78"/>
              </a:rPr>
              <a:t> </a:t>
            </a:r>
            <a:r>
              <a:rPr lang="fa-IR" sz="2500" dirty="0">
                <a:cs typeface="B Yagut" panose="00000400000000000000" pitchFamily="2" charset="-78"/>
              </a:rPr>
              <a:t>دوبار کلیک کنید</a:t>
            </a:r>
            <a:r>
              <a:rPr lang="fa-IR" sz="2500" dirty="0" smtClean="0">
                <a:cs typeface="B Yagut" panose="00000400000000000000" pitchFamily="2" charset="-78"/>
              </a:rPr>
              <a:t>.</a:t>
            </a:r>
          </a:p>
          <a:p>
            <a:pPr marL="0" indent="0" algn="justLow">
              <a:lnSpc>
                <a:spcPct val="100000"/>
              </a:lnSpc>
              <a:buNone/>
            </a:pPr>
            <a:endParaRPr lang="fa-IR" sz="2500" dirty="0">
              <a:cs typeface="B Yagut" panose="00000400000000000000" pitchFamily="2" charset="-78"/>
            </a:endParaRPr>
          </a:p>
          <a:p>
            <a:pPr marL="0" indent="0" algn="justLow">
              <a:lnSpc>
                <a:spcPct val="100000"/>
              </a:lnSpc>
              <a:buNone/>
            </a:pPr>
            <a:endParaRPr lang="fa-IR" sz="2500" dirty="0" smtClean="0">
              <a:cs typeface="B Yagut" panose="00000400000000000000" pitchFamily="2" charset="-78"/>
            </a:endParaRPr>
          </a:p>
          <a:p>
            <a:pPr marL="0" indent="0" algn="justLow">
              <a:lnSpc>
                <a:spcPct val="100000"/>
              </a:lnSpc>
              <a:buNone/>
            </a:pPr>
            <a:r>
              <a:rPr lang="fa-IR" sz="2500" dirty="0">
                <a:cs typeface="B Yagut" panose="00000400000000000000" pitchFamily="2" charset="-78"/>
              </a:rPr>
              <a:t>➋ قسمتهای </a:t>
            </a:r>
            <a:r>
              <a:rPr lang="en-US" sz="2500" dirty="0">
                <a:cs typeface="B Yagut" panose="00000400000000000000" pitchFamily="2" charset="-78"/>
              </a:rPr>
              <a:t>header </a:t>
            </a:r>
            <a:r>
              <a:rPr lang="fa-IR" sz="2500" dirty="0" smtClean="0">
                <a:cs typeface="B Yagut" panose="00000400000000000000" pitchFamily="2" charset="-78"/>
              </a:rPr>
              <a:t> و </a:t>
            </a:r>
            <a:r>
              <a:rPr lang="en-US" sz="2500" dirty="0">
                <a:cs typeface="B Yagut" panose="00000400000000000000" pitchFamily="2" charset="-78"/>
              </a:rPr>
              <a:t>footer </a:t>
            </a:r>
            <a:r>
              <a:rPr lang="fa-IR" sz="2500" dirty="0" smtClean="0">
                <a:cs typeface="B Yagut" panose="00000400000000000000" pitchFamily="2" charset="-78"/>
              </a:rPr>
              <a:t> باز </a:t>
            </a:r>
            <a:r>
              <a:rPr lang="fa-IR" sz="2500" dirty="0">
                <a:cs typeface="B Yagut" panose="00000400000000000000" pitchFamily="2" charset="-78"/>
              </a:rPr>
              <a:t>می شوند. همینطور یک تب با نام </a:t>
            </a:r>
            <a:r>
              <a:rPr lang="en-US" sz="2500" dirty="0">
                <a:cs typeface="B Yagut" panose="00000400000000000000" pitchFamily="2" charset="-78"/>
              </a:rPr>
              <a:t>Design </a:t>
            </a:r>
            <a:r>
              <a:rPr lang="fa-IR" sz="2500" dirty="0" smtClean="0">
                <a:cs typeface="B Yagut" panose="00000400000000000000" pitchFamily="2" charset="-78"/>
              </a:rPr>
              <a:t> در </a:t>
            </a:r>
            <a:r>
              <a:rPr lang="fa-IR" sz="2500" dirty="0">
                <a:cs typeface="B Yagut" panose="00000400000000000000" pitchFamily="2" charset="-78"/>
              </a:rPr>
              <a:t>قسمت سمت راست </a:t>
            </a:r>
            <a:r>
              <a:rPr lang="en-US" sz="2500" dirty="0">
                <a:cs typeface="B Yagut" panose="00000400000000000000" pitchFamily="2" charset="-78"/>
              </a:rPr>
              <a:t>Ribbon </a:t>
            </a:r>
            <a:r>
              <a:rPr lang="fa-IR" sz="2500" dirty="0" smtClean="0">
                <a:cs typeface="B Yagut" panose="00000400000000000000" pitchFamily="2" charset="-78"/>
              </a:rPr>
              <a:t> ورد </a:t>
            </a:r>
            <a:r>
              <a:rPr lang="fa-IR" sz="2500" dirty="0">
                <a:cs typeface="B Yagut" panose="00000400000000000000" pitchFamily="2" charset="-78"/>
              </a:rPr>
              <a:t>ظاهر می شود. نشانگر درج متن نیز در قسمت </a:t>
            </a:r>
            <a:r>
              <a:rPr lang="en-US" sz="2500" dirty="0" smtClean="0">
                <a:cs typeface="B Yagut" panose="00000400000000000000" pitchFamily="2" charset="-78"/>
              </a:rPr>
              <a:t>header</a:t>
            </a:r>
            <a:r>
              <a:rPr lang="fa-IR" sz="2500" dirty="0" smtClean="0">
                <a:cs typeface="B Yagut" panose="00000400000000000000" pitchFamily="2" charset="-78"/>
              </a:rPr>
              <a:t> </a:t>
            </a:r>
            <a:r>
              <a:rPr lang="en-US" sz="2500" dirty="0" smtClean="0">
                <a:cs typeface="B Yagut" panose="00000400000000000000" pitchFamily="2" charset="-78"/>
              </a:rPr>
              <a:t> </a:t>
            </a:r>
            <a:r>
              <a:rPr lang="fa-IR" sz="2500" dirty="0">
                <a:cs typeface="B Yagut" panose="00000400000000000000" pitchFamily="2" charset="-78"/>
              </a:rPr>
              <a:t>یا </a:t>
            </a:r>
            <a:r>
              <a:rPr lang="en-US" sz="2500" dirty="0" smtClean="0">
                <a:cs typeface="B Yagut" panose="00000400000000000000" pitchFamily="2" charset="-78"/>
              </a:rPr>
              <a:t>footer</a:t>
            </a:r>
            <a:r>
              <a:rPr lang="fa-IR" sz="2500" dirty="0" smtClean="0">
                <a:cs typeface="B Yagut" panose="00000400000000000000" pitchFamily="2" charset="-78"/>
              </a:rPr>
              <a:t> </a:t>
            </a:r>
            <a:r>
              <a:rPr lang="en-US" sz="2500" dirty="0" smtClean="0">
                <a:cs typeface="B Yagut" panose="00000400000000000000" pitchFamily="2" charset="-78"/>
              </a:rPr>
              <a:t> </a:t>
            </a:r>
            <a:r>
              <a:rPr lang="fa-IR" sz="2500" dirty="0">
                <a:cs typeface="B Yagut" panose="00000400000000000000" pitchFamily="2" charset="-78"/>
              </a:rPr>
              <a:t>نمایان می شود.</a:t>
            </a:r>
          </a:p>
          <a:p>
            <a:pPr marL="0" indent="0" algn="justLow">
              <a:lnSpc>
                <a:spcPct val="100000"/>
              </a:lnSpc>
              <a:buNone/>
            </a:pPr>
            <a:r>
              <a:rPr lang="fa-IR" sz="2500" dirty="0">
                <a:cs typeface="B Yagut" panose="00000400000000000000" pitchFamily="2" charset="-78"/>
              </a:rPr>
              <a:t>➌ متنهای مورد نظرتان را در </a:t>
            </a:r>
            <a:r>
              <a:rPr lang="fa-IR" sz="2500" dirty="0" smtClean="0">
                <a:cs typeface="B Yagut" panose="00000400000000000000" pitchFamily="2" charset="-78"/>
              </a:rPr>
              <a:t>قسمت</a:t>
            </a:r>
            <a:r>
              <a:rPr lang="en-US" sz="2500" dirty="0" smtClean="0">
                <a:cs typeface="B Yagut" panose="00000400000000000000" pitchFamily="2" charset="-78"/>
              </a:rPr>
              <a:t>header </a:t>
            </a:r>
            <a:r>
              <a:rPr lang="fa-IR" sz="2500" dirty="0" smtClean="0">
                <a:cs typeface="B Yagut" panose="00000400000000000000" pitchFamily="2" charset="-78"/>
              </a:rPr>
              <a:t> و </a:t>
            </a:r>
            <a:r>
              <a:rPr lang="fa-IR" sz="2500" dirty="0">
                <a:cs typeface="B Yagut" panose="00000400000000000000" pitchFamily="2" charset="-78"/>
              </a:rPr>
              <a:t>یا </a:t>
            </a:r>
            <a:r>
              <a:rPr lang="en-US" sz="2500" dirty="0">
                <a:cs typeface="B Yagut" panose="00000400000000000000" pitchFamily="2" charset="-78"/>
              </a:rPr>
              <a:t>footer </a:t>
            </a:r>
            <a:r>
              <a:rPr lang="fa-IR" sz="2500" dirty="0" smtClean="0">
                <a:cs typeface="B Yagut" panose="00000400000000000000" pitchFamily="2" charset="-78"/>
              </a:rPr>
              <a:t> تایپ </a:t>
            </a:r>
            <a:r>
              <a:rPr lang="fa-IR" sz="2500" dirty="0">
                <a:cs typeface="B Yagut" panose="00000400000000000000" pitchFamily="2" charset="-78"/>
              </a:rPr>
              <a:t>کنید. در این مثال ما نام نویسنده سند و همینطور تاریخ ایجاد سند را در قسمت </a:t>
            </a:r>
            <a:r>
              <a:rPr lang="en-US" sz="2500" dirty="0" smtClean="0">
                <a:cs typeface="B Yagut" panose="00000400000000000000" pitchFamily="2" charset="-78"/>
              </a:rPr>
              <a:t>header </a:t>
            </a:r>
            <a:r>
              <a:rPr lang="fa-IR" sz="2500" dirty="0" smtClean="0">
                <a:cs typeface="B Yagut" panose="00000400000000000000" pitchFamily="2" charset="-78"/>
              </a:rPr>
              <a:t> وارد</a:t>
            </a:r>
          </a:p>
          <a:p>
            <a:pPr marL="0" indent="0" algn="justLow">
              <a:lnSpc>
                <a:spcPct val="100000"/>
              </a:lnSpc>
              <a:buNone/>
            </a:pPr>
            <a:r>
              <a:rPr lang="fa-IR" sz="2500" dirty="0" smtClean="0">
                <a:cs typeface="B Yagut" panose="00000400000000000000" pitchFamily="2" charset="-78"/>
              </a:rPr>
              <a:t> </a:t>
            </a:r>
            <a:r>
              <a:rPr lang="fa-IR" sz="2500" dirty="0">
                <a:cs typeface="B Yagut" panose="00000400000000000000" pitchFamily="2" charset="-78"/>
              </a:rPr>
              <a:t>می کنیم.</a:t>
            </a:r>
          </a:p>
          <a:p>
            <a:pPr marL="0" indent="0" algn="justLow">
              <a:lnSpc>
                <a:spcPct val="100000"/>
              </a:lnSpc>
              <a:buNone/>
            </a:pPr>
            <a:r>
              <a:rPr lang="fa-IR" sz="2500" dirty="0">
                <a:cs typeface="B Yagut" panose="00000400000000000000" pitchFamily="2" charset="-78"/>
              </a:rPr>
              <a:t>➍ وقتی کارتان تمام شد بر روی </a:t>
            </a:r>
            <a:r>
              <a:rPr lang="fa-IR" sz="2500" dirty="0" smtClean="0">
                <a:cs typeface="B Yagut" panose="00000400000000000000" pitchFamily="2" charset="-78"/>
              </a:rPr>
              <a:t>دکمه</a:t>
            </a:r>
          </a:p>
          <a:p>
            <a:pPr marL="0" indent="0" algn="justLow">
              <a:lnSpc>
                <a:spcPct val="100000"/>
              </a:lnSpc>
              <a:buNone/>
            </a:pPr>
            <a:r>
              <a:rPr lang="fa-IR" sz="2500" dirty="0" smtClean="0">
                <a:cs typeface="B Yagut" panose="00000400000000000000" pitchFamily="2" charset="-78"/>
              </a:rPr>
              <a:t> </a:t>
            </a:r>
            <a:r>
              <a:rPr lang="en-US" sz="2500" dirty="0">
                <a:cs typeface="B Yagut" panose="00000400000000000000" pitchFamily="2" charset="-78"/>
              </a:rPr>
              <a:t>Close Header and Footer </a:t>
            </a:r>
            <a:r>
              <a:rPr lang="fa-IR" sz="2500" dirty="0">
                <a:cs typeface="B Yagut" panose="00000400000000000000" pitchFamily="2" charset="-78"/>
              </a:rPr>
              <a:t>کلیک کنید. همچنین </a:t>
            </a:r>
            <a:endParaRPr lang="fa-IR" sz="2500" dirty="0" smtClean="0">
              <a:cs typeface="B Yagut" panose="00000400000000000000" pitchFamily="2" charset="-78"/>
            </a:endParaRPr>
          </a:p>
          <a:p>
            <a:pPr marL="0" indent="0" algn="justLow">
              <a:lnSpc>
                <a:spcPct val="100000"/>
              </a:lnSpc>
              <a:buNone/>
            </a:pPr>
            <a:r>
              <a:rPr lang="fa-IR" sz="2500" dirty="0" smtClean="0">
                <a:cs typeface="B Yagut" panose="00000400000000000000" pitchFamily="2" charset="-78"/>
              </a:rPr>
              <a:t>بجای </a:t>
            </a:r>
            <a:r>
              <a:rPr lang="fa-IR" sz="2500" dirty="0">
                <a:cs typeface="B Yagut" panose="00000400000000000000" pitchFamily="2" charset="-78"/>
              </a:rPr>
              <a:t>آن می توانستید بر روی دکمه </a:t>
            </a:r>
            <a:r>
              <a:rPr lang="en-US" sz="2500" dirty="0">
                <a:cs typeface="B Yagut" panose="00000400000000000000" pitchFamily="2" charset="-78"/>
              </a:rPr>
              <a:t>Esc </a:t>
            </a:r>
            <a:r>
              <a:rPr lang="fa-IR" sz="2500" dirty="0">
                <a:cs typeface="B Yagut" panose="00000400000000000000" pitchFamily="2" charset="-78"/>
              </a:rPr>
              <a:t>نیز کلیک کنید</a:t>
            </a:r>
            <a:r>
              <a:rPr lang="fa-IR" sz="2500" dirty="0" smtClean="0">
                <a:cs typeface="B Yagut" panose="00000400000000000000" pitchFamily="2" charset="-78"/>
              </a:rPr>
              <a:t>.</a:t>
            </a:r>
            <a:endParaRPr lang="fa-IR" sz="2500" dirty="0">
              <a:cs typeface="B Yagut" panose="00000400000000000000" pitchFamily="2" charset="-78"/>
            </a:endParaRPr>
          </a:p>
        </p:txBody>
      </p:sp>
      <p:pic>
        <p:nvPicPr>
          <p:cNvPr id="4" name="Picture 3"/>
          <p:cNvPicPr>
            <a:picLocks noChangeAspect="1"/>
          </p:cNvPicPr>
          <p:nvPr/>
        </p:nvPicPr>
        <p:blipFill rotWithShape="1">
          <a:blip r:embed="rId4"/>
          <a:srcRect b="15369"/>
          <a:stretch/>
        </p:blipFill>
        <p:spPr>
          <a:xfrm>
            <a:off x="362339" y="1767182"/>
            <a:ext cx="5553289" cy="1004532"/>
          </a:xfrm>
          <a:prstGeom prst="rect">
            <a:avLst/>
          </a:prstGeom>
        </p:spPr>
      </p:pic>
      <p:pic>
        <p:nvPicPr>
          <p:cNvPr id="5" name="Picture 4"/>
          <p:cNvPicPr>
            <a:picLocks noChangeAspect="1"/>
          </p:cNvPicPr>
          <p:nvPr/>
        </p:nvPicPr>
        <p:blipFill>
          <a:blip r:embed="rId5"/>
          <a:stretch>
            <a:fillRect/>
          </a:stretch>
        </p:blipFill>
        <p:spPr>
          <a:xfrm>
            <a:off x="574556" y="4320774"/>
            <a:ext cx="4533200" cy="1968246"/>
          </a:xfrm>
          <a:prstGeom prst="rect">
            <a:avLst/>
          </a:prstGeom>
        </p:spPr>
      </p:pic>
      <p:pic>
        <p:nvPicPr>
          <p:cNvPr id="7" name="Picture 6"/>
          <p:cNvPicPr>
            <a:picLocks noChangeAspect="1"/>
          </p:cNvPicPr>
          <p:nvPr/>
        </p:nvPicPr>
        <p:blipFill>
          <a:blip r:embed="rId6"/>
          <a:stretch>
            <a:fillRect/>
          </a:stretch>
        </p:blipFill>
        <p:spPr>
          <a:xfrm>
            <a:off x="5378325" y="4744730"/>
            <a:ext cx="1074605" cy="1120333"/>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4556" y="6002017"/>
            <a:ext cx="609600" cy="609600"/>
          </a:xfrm>
          <a:prstGeom prst="rect">
            <a:avLst/>
          </a:prstGeom>
        </p:spPr>
      </p:pic>
    </p:spTree>
    <p:extLst>
      <p:ext uri="{BB962C8B-B14F-4D97-AF65-F5344CB8AC3E}">
        <p14:creationId xmlns:p14="http://schemas.microsoft.com/office/powerpoint/2010/main" val="37673455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3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2412" y="480178"/>
            <a:ext cx="6633882" cy="1068820"/>
          </a:xfrm>
        </p:spPr>
        <p:txBody>
          <a:bodyPr/>
          <a:lstStyle/>
          <a:p>
            <a:pPr algn="ctr"/>
            <a:r>
              <a:rPr lang="fa-IR" dirty="0">
                <a:cs typeface="B Yagut" panose="00000400000000000000" pitchFamily="2" charset="-78"/>
              </a:rPr>
              <a:t>مشخصات سند</a:t>
            </a:r>
            <a:endParaRPr lang="fa-IR" dirty="0"/>
          </a:p>
        </p:txBody>
      </p:sp>
      <p:sp>
        <p:nvSpPr>
          <p:cNvPr id="3" name="Content Placeholder 2"/>
          <p:cNvSpPr>
            <a:spLocks noGrp="1"/>
          </p:cNvSpPr>
          <p:nvPr>
            <p:ph sz="half" idx="1"/>
          </p:nvPr>
        </p:nvSpPr>
        <p:spPr>
          <a:xfrm>
            <a:off x="838200" y="1936376"/>
            <a:ext cx="5181600" cy="4240587"/>
          </a:xfrm>
        </p:spPr>
        <p:txBody>
          <a:bodyPr>
            <a:noAutofit/>
          </a:bodyPr>
          <a:lstStyle/>
          <a:p>
            <a:pPr>
              <a:lnSpc>
                <a:spcPct val="150000"/>
              </a:lnSpc>
            </a:pPr>
            <a:r>
              <a:rPr lang="fa-IR" sz="1800" dirty="0">
                <a:cs typeface="B Yagut" panose="00000400000000000000" pitchFamily="2" charset="-78"/>
              </a:rPr>
              <a:t>مشخصات مدرس</a:t>
            </a:r>
          </a:p>
          <a:p>
            <a:pPr>
              <a:lnSpc>
                <a:spcPct val="150000"/>
              </a:lnSpc>
            </a:pPr>
            <a:r>
              <a:rPr lang="fa-IR" sz="1800" dirty="0">
                <a:cs typeface="B Yagut" panose="00000400000000000000" pitchFamily="2" charset="-78"/>
              </a:rPr>
              <a:t>تصویر پرسنلی مدرس:</a:t>
            </a:r>
          </a:p>
          <a:p>
            <a:endParaRPr lang="fa-IR" sz="1800" dirty="0"/>
          </a:p>
          <a:p>
            <a:endParaRPr lang="fa-IR" sz="1800" dirty="0"/>
          </a:p>
          <a:p>
            <a:pPr>
              <a:lnSpc>
                <a:spcPct val="150000"/>
              </a:lnSpc>
            </a:pPr>
            <a:r>
              <a:rPr lang="fa-IR" sz="1800" dirty="0">
                <a:cs typeface="B Yagut" panose="00000400000000000000" pitchFamily="2" charset="-78"/>
              </a:rPr>
              <a:t>نام ونام خانوادگی </a:t>
            </a:r>
            <a:r>
              <a:rPr lang="fa-IR" sz="1800" dirty="0" smtClean="0">
                <a:cs typeface="B Yagut" panose="00000400000000000000" pitchFamily="2" charset="-78"/>
              </a:rPr>
              <a:t>مدرس: سمانه وهاب زاده</a:t>
            </a:r>
          </a:p>
          <a:p>
            <a:pPr>
              <a:lnSpc>
                <a:spcPct val="150000"/>
              </a:lnSpc>
            </a:pPr>
            <a:r>
              <a:rPr lang="fa-IR" sz="1800" dirty="0" smtClean="0">
                <a:cs typeface="B Yagut" panose="00000400000000000000" pitchFamily="2" charset="-78"/>
              </a:rPr>
              <a:t>مدرک </a:t>
            </a:r>
            <a:r>
              <a:rPr lang="fa-IR" sz="1800" dirty="0">
                <a:cs typeface="B Yagut" panose="00000400000000000000" pitchFamily="2" charset="-78"/>
              </a:rPr>
              <a:t>تحصیلی:کارشناس </a:t>
            </a:r>
            <a:r>
              <a:rPr lang="fa-IR" sz="1800" dirty="0" smtClean="0">
                <a:cs typeface="B Yagut" panose="00000400000000000000" pitchFamily="2" charset="-78"/>
              </a:rPr>
              <a:t>پرستاری</a:t>
            </a:r>
            <a:endParaRPr lang="fa-IR" sz="1800" dirty="0">
              <a:cs typeface="B Yagut" panose="00000400000000000000" pitchFamily="2" charset="-78"/>
            </a:endParaRPr>
          </a:p>
          <a:p>
            <a:pPr>
              <a:lnSpc>
                <a:spcPct val="150000"/>
              </a:lnSpc>
            </a:pPr>
            <a:r>
              <a:rPr lang="fa-IR" sz="1800" dirty="0">
                <a:cs typeface="B Yagut" panose="00000400000000000000" pitchFamily="2" charset="-78"/>
              </a:rPr>
              <a:t>موقعیت اشتغال سازمانی مدرس</a:t>
            </a:r>
            <a:r>
              <a:rPr lang="fa-IR" sz="1800" dirty="0" smtClean="0">
                <a:cs typeface="B Yagut" panose="00000400000000000000" pitchFamily="2" charset="-78"/>
              </a:rPr>
              <a:t>: مدیر </a:t>
            </a:r>
            <a:r>
              <a:rPr lang="fa-IR" sz="1800" dirty="0">
                <a:cs typeface="B Yagut" panose="00000400000000000000" pitchFamily="2" charset="-78"/>
              </a:rPr>
              <a:t>مرکز آموزش بهورزی شهرستان </a:t>
            </a:r>
            <a:r>
              <a:rPr lang="fa-IR" sz="1800" dirty="0" smtClean="0">
                <a:cs typeface="B Yagut" panose="00000400000000000000" pitchFamily="2" charset="-78"/>
              </a:rPr>
              <a:t>سوادکوه ، دانشگاه علوم پزشکی مازندران</a:t>
            </a:r>
            <a:endParaRPr lang="fa-IR" sz="1800" dirty="0">
              <a:cs typeface="B Yagut" panose="00000400000000000000" pitchFamily="2" charset="-78"/>
            </a:endParaRPr>
          </a:p>
          <a:p>
            <a:endParaRPr lang="fa-IR" sz="1800" dirty="0"/>
          </a:p>
        </p:txBody>
      </p:sp>
      <p:sp>
        <p:nvSpPr>
          <p:cNvPr id="4" name="Content Placeholder 3"/>
          <p:cNvSpPr>
            <a:spLocks noGrp="1"/>
          </p:cNvSpPr>
          <p:nvPr>
            <p:ph sz="half" idx="2"/>
          </p:nvPr>
        </p:nvSpPr>
        <p:spPr>
          <a:xfrm>
            <a:off x="6172199" y="2299447"/>
            <a:ext cx="5652139" cy="3877516"/>
          </a:xfrm>
        </p:spPr>
        <p:txBody>
          <a:bodyPr>
            <a:noAutofit/>
          </a:bodyPr>
          <a:lstStyle/>
          <a:p>
            <a:pPr>
              <a:lnSpc>
                <a:spcPct val="150000"/>
              </a:lnSpc>
            </a:pPr>
            <a:r>
              <a:rPr lang="fa-IR" sz="1800" dirty="0">
                <a:cs typeface="B Yagut" panose="00000400000000000000" pitchFamily="2" charset="-78"/>
              </a:rPr>
              <a:t>مشخصات بسته آموزشی</a:t>
            </a:r>
          </a:p>
          <a:p>
            <a:pPr>
              <a:lnSpc>
                <a:spcPct val="150000"/>
              </a:lnSpc>
            </a:pPr>
            <a:r>
              <a:rPr lang="fa-IR" sz="1800" dirty="0">
                <a:cs typeface="B Yagut" panose="00000400000000000000" pitchFamily="2" charset="-78"/>
              </a:rPr>
              <a:t>حیطه درس</a:t>
            </a:r>
            <a:r>
              <a:rPr lang="fa-IR" sz="1800" dirty="0" smtClean="0">
                <a:cs typeface="B Yagut" panose="00000400000000000000" pitchFamily="2" charset="-78"/>
              </a:rPr>
              <a:t>: </a:t>
            </a:r>
          </a:p>
          <a:p>
            <a:pPr marL="0" indent="0">
              <a:lnSpc>
                <a:spcPct val="150000"/>
              </a:lnSpc>
              <a:buNone/>
            </a:pPr>
            <a:r>
              <a:rPr lang="fa-IR" sz="1800" dirty="0" smtClean="0">
                <a:cs typeface="B Yagut" panose="00000400000000000000" pitchFamily="2" charset="-78"/>
              </a:rPr>
              <a:t>کار با کامپیوتر و اینترنت ، آشنایی با نرم افزارهای نظام شبکه</a:t>
            </a:r>
            <a:endParaRPr lang="fa-IR" sz="1800" dirty="0">
              <a:cs typeface="B Yagut" panose="00000400000000000000" pitchFamily="2" charset="-78"/>
            </a:endParaRPr>
          </a:p>
          <a:p>
            <a:pPr>
              <a:lnSpc>
                <a:spcPct val="150000"/>
              </a:lnSpc>
            </a:pPr>
            <a:r>
              <a:rPr lang="fa-IR" sz="1800" dirty="0">
                <a:cs typeface="B Yagut" panose="00000400000000000000" pitchFamily="2" charset="-78"/>
              </a:rPr>
              <a:t>تاریخ آخرین بازنگری: </a:t>
            </a:r>
            <a:r>
              <a:rPr lang="fa-IR" sz="1800" dirty="0" smtClean="0">
                <a:cs typeface="B Yagut" panose="00000400000000000000" pitchFamily="2" charset="-78"/>
              </a:rPr>
              <a:t>15 اردیبهشت </a:t>
            </a:r>
            <a:r>
              <a:rPr lang="fa-IR" sz="1800" dirty="0">
                <a:cs typeface="B Yagut" panose="00000400000000000000" pitchFamily="2" charset="-78"/>
              </a:rPr>
              <a:t>1399</a:t>
            </a:r>
          </a:p>
          <a:p>
            <a:pPr>
              <a:lnSpc>
                <a:spcPct val="150000"/>
              </a:lnSpc>
            </a:pPr>
            <a:r>
              <a:rPr lang="fa-IR" sz="1800" dirty="0">
                <a:cs typeface="B Yagut" panose="00000400000000000000" pitchFamily="2" charset="-78"/>
              </a:rPr>
              <a:t>نوبت تهیه : 1</a:t>
            </a:r>
          </a:p>
          <a:p>
            <a:pPr>
              <a:lnSpc>
                <a:spcPct val="150000"/>
              </a:lnSpc>
            </a:pPr>
            <a:r>
              <a:rPr lang="fa-IR" sz="1800" dirty="0">
                <a:cs typeface="B Yagut" panose="00000400000000000000" pitchFamily="2" charset="-78"/>
              </a:rPr>
              <a:t>نام </a:t>
            </a:r>
            <a:r>
              <a:rPr lang="fa-IR" sz="1800" dirty="0" smtClean="0">
                <a:cs typeface="B Yagut" panose="00000400000000000000" pitchFamily="2" charset="-78"/>
              </a:rPr>
              <a:t>فایل:</a:t>
            </a:r>
            <a:r>
              <a:rPr lang="en-US" sz="1800">
                <a:cs typeface="B Yagut" panose="00000400000000000000" pitchFamily="2" charset="-78"/>
              </a:rPr>
              <a:t>co-Ashnayi-ba-narmafzar-Word4-5-6-7-8-Edi1</a:t>
            </a:r>
            <a:endParaRPr lang="fa-IR" sz="1800" dirty="0">
              <a:cs typeface="B Yagut" panose="00000400000000000000" pitchFamily="2" charset="-7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1953" y="1014588"/>
            <a:ext cx="1624733" cy="1843575"/>
          </a:xfrm>
          <a:prstGeom prst="rect">
            <a:avLst/>
          </a:prstGeom>
        </p:spPr>
      </p:pic>
    </p:spTree>
    <p:extLst>
      <p:ext uri="{BB962C8B-B14F-4D97-AF65-F5344CB8AC3E}">
        <p14:creationId xmlns:p14="http://schemas.microsoft.com/office/powerpoint/2010/main" val="17489377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7540" y="394325"/>
            <a:ext cx="9273545" cy="810532"/>
          </a:xfrm>
          <a:noFill/>
        </p:spPr>
        <p:txBody>
          <a:bodyPr>
            <a:noAutofit/>
          </a:bodyPr>
          <a:lstStyle/>
          <a:p>
            <a:pPr>
              <a:lnSpc>
                <a:spcPct val="150000"/>
              </a:lnSpc>
            </a:pPr>
            <a:r>
              <a:rPr lang="fa-IR" dirty="0">
                <a:cs typeface="B Yagut" panose="00000400000000000000" pitchFamily="2" charset="-78"/>
              </a:rPr>
              <a:t>ویرایش قسمتهای </a:t>
            </a:r>
            <a:r>
              <a:rPr lang="en-US" dirty="0">
                <a:cs typeface="B Yagut" panose="00000400000000000000" pitchFamily="2" charset="-78"/>
              </a:rPr>
              <a:t>headers </a:t>
            </a:r>
            <a:r>
              <a:rPr lang="fa-IR" dirty="0" smtClean="0">
                <a:cs typeface="B Yagut" panose="00000400000000000000" pitchFamily="2" charset="-78"/>
              </a:rPr>
              <a:t> و </a:t>
            </a:r>
            <a:r>
              <a:rPr lang="en-US" dirty="0" smtClean="0">
                <a:cs typeface="B Yagut" panose="00000400000000000000" pitchFamily="2" charset="-78"/>
              </a:rPr>
              <a:t> footers</a:t>
            </a:r>
            <a:endParaRPr lang="fa-IR" dirty="0">
              <a:cs typeface="B Yagut" panose="00000400000000000000" pitchFamily="2" charset="-78"/>
            </a:endParaRPr>
          </a:p>
        </p:txBody>
      </p:sp>
      <p:sp>
        <p:nvSpPr>
          <p:cNvPr id="6" name="Content Placeholder 2"/>
          <p:cNvSpPr txBox="1">
            <a:spLocks/>
          </p:cNvSpPr>
          <p:nvPr/>
        </p:nvSpPr>
        <p:spPr>
          <a:xfrm>
            <a:off x="336176" y="1326269"/>
            <a:ext cx="11434909" cy="5531731"/>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a:cs typeface="B Yagut" panose="00000400000000000000" pitchFamily="2" charset="-78"/>
              </a:rPr>
              <a:t>گزینه های تب </a:t>
            </a:r>
            <a:r>
              <a:rPr lang="en-US" sz="2500" dirty="0">
                <a:cs typeface="B Yagut" panose="00000400000000000000" pitchFamily="2" charset="-78"/>
              </a:rPr>
              <a:t>Design</a:t>
            </a:r>
          </a:p>
          <a:p>
            <a:pPr marL="0" indent="0" algn="justLow">
              <a:lnSpc>
                <a:spcPct val="100000"/>
              </a:lnSpc>
              <a:buNone/>
            </a:pPr>
            <a:r>
              <a:rPr lang="fa-IR" sz="2500" dirty="0" smtClean="0">
                <a:cs typeface="B Yagut" panose="00000400000000000000" pitchFamily="2" charset="-78"/>
              </a:rPr>
              <a:t>وقتی </a:t>
            </a:r>
            <a:r>
              <a:rPr lang="fa-IR" sz="2500" dirty="0">
                <a:cs typeface="B Yagut" panose="00000400000000000000" pitchFamily="2" charset="-78"/>
              </a:rPr>
              <a:t>قسمتهای هدر و فوتر سند ورد خود را از حالت قفل خارج می کنید (در حالت ویرایش قرار </a:t>
            </a:r>
            <a:r>
              <a:rPr lang="fa-IR" sz="2500" dirty="0" smtClean="0">
                <a:cs typeface="B Yagut" panose="00000400000000000000" pitchFamily="2" charset="-78"/>
              </a:rPr>
              <a:t>           می </a:t>
            </a:r>
            <a:r>
              <a:rPr lang="fa-IR" sz="2500" dirty="0">
                <a:cs typeface="B Yagut" panose="00000400000000000000" pitchFamily="2" charset="-78"/>
              </a:rPr>
              <a:t>گیرند)، </a:t>
            </a:r>
            <a:r>
              <a:rPr lang="fa-IR" sz="2500" dirty="0" smtClean="0">
                <a:cs typeface="B Yagut" panose="00000400000000000000" pitchFamily="2" charset="-78"/>
              </a:rPr>
              <a:t>تب</a:t>
            </a:r>
            <a:r>
              <a:rPr lang="en-US" sz="2500" dirty="0" smtClean="0">
                <a:cs typeface="B Yagut" panose="00000400000000000000" pitchFamily="2" charset="-78"/>
              </a:rPr>
              <a:t> Design </a:t>
            </a:r>
            <a:r>
              <a:rPr lang="fa-IR" sz="2500" dirty="0">
                <a:cs typeface="B Yagut" panose="00000400000000000000" pitchFamily="2" charset="-78"/>
              </a:rPr>
              <a:t>در قسمت سمت راست </a:t>
            </a:r>
            <a:r>
              <a:rPr lang="fa-IR" sz="2500" dirty="0" smtClean="0">
                <a:cs typeface="B Yagut" panose="00000400000000000000" pitchFamily="2" charset="-78"/>
              </a:rPr>
              <a:t>ریبون</a:t>
            </a:r>
            <a:r>
              <a:rPr lang="en-US" sz="2500" dirty="0" smtClean="0">
                <a:cs typeface="B Yagut" panose="00000400000000000000" pitchFamily="2" charset="-78"/>
              </a:rPr>
              <a:t>Ribbon </a:t>
            </a:r>
            <a:r>
              <a:rPr lang="fa-IR" sz="2500" dirty="0" smtClean="0">
                <a:cs typeface="B Yagut" panose="00000400000000000000" pitchFamily="2" charset="-78"/>
              </a:rPr>
              <a:t> ورد </a:t>
            </a:r>
            <a:r>
              <a:rPr lang="fa-IR" sz="2500" dirty="0">
                <a:cs typeface="B Yagut" panose="00000400000000000000" pitchFamily="2" charset="-78"/>
              </a:rPr>
              <a:t>پدیدار می شود. این تب گزینه های متنوعی برای ویرایش هدر و یا فوتر را در اختیار شما قرار می دهد.</a:t>
            </a:r>
          </a:p>
          <a:p>
            <a:pPr marL="0" indent="0" algn="justLow">
              <a:lnSpc>
                <a:spcPct val="100000"/>
              </a:lnSpc>
              <a:buNone/>
            </a:pPr>
            <a:r>
              <a:rPr lang="fa-IR" sz="2500" dirty="0" smtClean="0">
                <a:cs typeface="B Yagut" panose="00000400000000000000" pitchFamily="2" charset="-78"/>
              </a:rPr>
              <a:t>مخفی </a:t>
            </a:r>
            <a:r>
              <a:rPr lang="fa-IR" sz="2500" dirty="0">
                <a:cs typeface="B Yagut" panose="00000400000000000000" pitchFamily="2" charset="-78"/>
              </a:rPr>
              <a:t>کردن هدر و فوتر در صفحه اول : در برخی اسناد، ممکن است شما نخواهید در صفحه اول سند، هدر و فوتر نمایان باشند، مانند زمانی که می خواهید صفحه اول شما یک جلد سند باشد و شماره گذاری صفحات از صفحه دوم آغاز گردد. اگر چنین قصدی دارید گزینه </a:t>
            </a:r>
            <a:r>
              <a:rPr lang="en-US" sz="2500" dirty="0" smtClean="0">
                <a:cs typeface="B Yagut" panose="00000400000000000000" pitchFamily="2" charset="-78"/>
              </a:rPr>
              <a:t>Different </a:t>
            </a:r>
            <a:r>
              <a:rPr lang="en-US" sz="2500" dirty="0">
                <a:cs typeface="B Yagut" panose="00000400000000000000" pitchFamily="2" charset="-78"/>
              </a:rPr>
              <a:t>First Page </a:t>
            </a:r>
            <a:r>
              <a:rPr lang="fa-IR" sz="2500" dirty="0" smtClean="0">
                <a:cs typeface="B Yagut" panose="00000400000000000000" pitchFamily="2" charset="-78"/>
              </a:rPr>
              <a:t> را </a:t>
            </a:r>
            <a:r>
              <a:rPr lang="fa-IR" sz="2500" dirty="0">
                <a:cs typeface="B Yagut" panose="00000400000000000000" pitchFamily="2" charset="-78"/>
              </a:rPr>
              <a:t>تیک بزنید.</a:t>
            </a:r>
          </a:p>
        </p:txBody>
      </p:sp>
      <p:pic>
        <p:nvPicPr>
          <p:cNvPr id="3" name="Picture 2"/>
          <p:cNvPicPr>
            <a:picLocks noChangeAspect="1"/>
          </p:cNvPicPr>
          <p:nvPr/>
        </p:nvPicPr>
        <p:blipFill>
          <a:blip r:embed="rId4"/>
          <a:stretch>
            <a:fillRect/>
          </a:stretch>
        </p:blipFill>
        <p:spPr>
          <a:xfrm>
            <a:off x="4376962" y="4537242"/>
            <a:ext cx="3163225" cy="2320758"/>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4556" y="6123508"/>
            <a:ext cx="609600" cy="609600"/>
          </a:xfrm>
          <a:prstGeom prst="rect">
            <a:avLst/>
          </a:prstGeom>
        </p:spPr>
      </p:pic>
    </p:spTree>
    <p:extLst>
      <p:ext uri="{BB962C8B-B14F-4D97-AF65-F5344CB8AC3E}">
        <p14:creationId xmlns:p14="http://schemas.microsoft.com/office/powerpoint/2010/main" val="23549220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7540" y="394325"/>
            <a:ext cx="9273545" cy="810532"/>
          </a:xfrm>
          <a:noFill/>
        </p:spPr>
        <p:txBody>
          <a:bodyPr>
            <a:noAutofit/>
          </a:bodyPr>
          <a:lstStyle/>
          <a:p>
            <a:pPr>
              <a:lnSpc>
                <a:spcPct val="150000"/>
              </a:lnSpc>
            </a:pPr>
            <a:r>
              <a:rPr lang="fa-IR" dirty="0">
                <a:cs typeface="B Yagut" panose="00000400000000000000" pitchFamily="2" charset="-78"/>
              </a:rPr>
              <a:t>ویرایش قسمتهای </a:t>
            </a:r>
            <a:r>
              <a:rPr lang="en-US" dirty="0">
                <a:cs typeface="B Yagut" panose="00000400000000000000" pitchFamily="2" charset="-78"/>
              </a:rPr>
              <a:t>headers </a:t>
            </a:r>
            <a:r>
              <a:rPr lang="fa-IR" dirty="0" smtClean="0">
                <a:cs typeface="B Yagut" panose="00000400000000000000" pitchFamily="2" charset="-78"/>
              </a:rPr>
              <a:t> و </a:t>
            </a:r>
            <a:r>
              <a:rPr lang="en-US" dirty="0" smtClean="0">
                <a:cs typeface="B Yagut" panose="00000400000000000000" pitchFamily="2" charset="-78"/>
              </a:rPr>
              <a:t> footers </a:t>
            </a:r>
            <a:endParaRPr lang="fa-IR" dirty="0">
              <a:cs typeface="B Yagut" panose="00000400000000000000" pitchFamily="2" charset="-78"/>
            </a:endParaRPr>
          </a:p>
        </p:txBody>
      </p:sp>
      <p:sp>
        <p:nvSpPr>
          <p:cNvPr id="6" name="Content Placeholder 2"/>
          <p:cNvSpPr txBox="1">
            <a:spLocks/>
          </p:cNvSpPr>
          <p:nvPr/>
        </p:nvSpPr>
        <p:spPr>
          <a:xfrm>
            <a:off x="4353636" y="1326269"/>
            <a:ext cx="7417449" cy="522465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b="1" dirty="0">
                <a:cs typeface="B Yagut" panose="00000400000000000000" pitchFamily="2" charset="-78"/>
              </a:rPr>
              <a:t>حذف هدر و فوتر </a:t>
            </a:r>
            <a:r>
              <a:rPr lang="fa-IR" sz="2500" b="1" dirty="0" smtClean="0">
                <a:cs typeface="B Yagut" panose="00000400000000000000" pitchFamily="2" charset="-78"/>
              </a:rPr>
              <a:t> </a:t>
            </a:r>
            <a:r>
              <a:rPr lang="fa-IR" sz="2500" dirty="0" smtClean="0">
                <a:cs typeface="B Yagut" panose="00000400000000000000" pitchFamily="2" charset="-78"/>
              </a:rPr>
              <a:t>:  </a:t>
            </a:r>
            <a:r>
              <a:rPr lang="fa-IR" sz="2500" dirty="0">
                <a:cs typeface="B Yagut" panose="00000400000000000000" pitchFamily="2" charset="-78"/>
              </a:rPr>
              <a:t>اگر می خواهید تمامی هدرها را از سند ورد خود حذف کنید، بر روی </a:t>
            </a:r>
            <a:r>
              <a:rPr lang="fa-IR" sz="2500" dirty="0" smtClean="0">
                <a:cs typeface="B Yagut" panose="00000400000000000000" pitchFamily="2" charset="-78"/>
              </a:rPr>
              <a:t>دستور</a:t>
            </a:r>
            <a:r>
              <a:rPr lang="en-US" sz="2500" dirty="0" smtClean="0">
                <a:cs typeface="B Yagut" panose="00000400000000000000" pitchFamily="2" charset="-78"/>
              </a:rPr>
              <a:t>Header </a:t>
            </a:r>
            <a:r>
              <a:rPr lang="fa-IR" sz="2500" dirty="0" smtClean="0">
                <a:cs typeface="B Yagut" panose="00000400000000000000" pitchFamily="2" charset="-78"/>
              </a:rPr>
              <a:t> کلیک </a:t>
            </a:r>
            <a:r>
              <a:rPr lang="fa-IR" sz="2500" dirty="0">
                <a:cs typeface="B Yagut" panose="00000400000000000000" pitchFamily="2" charset="-78"/>
              </a:rPr>
              <a:t>کنید و از منوی ظاهر شده </a:t>
            </a:r>
            <a:r>
              <a:rPr lang="fa-IR" sz="2500" dirty="0" smtClean="0">
                <a:cs typeface="B Yagut" panose="00000400000000000000" pitchFamily="2" charset="-78"/>
              </a:rPr>
              <a:t>گزینه</a:t>
            </a:r>
            <a:r>
              <a:rPr lang="en-US" sz="2500" dirty="0" smtClean="0">
                <a:cs typeface="B Yagut" panose="00000400000000000000" pitchFamily="2" charset="-78"/>
              </a:rPr>
              <a:t> Remove </a:t>
            </a:r>
            <a:r>
              <a:rPr lang="en-US" sz="2500" dirty="0">
                <a:cs typeface="B Yagut" panose="00000400000000000000" pitchFamily="2" charset="-78"/>
              </a:rPr>
              <a:t>Header </a:t>
            </a:r>
            <a:r>
              <a:rPr lang="fa-IR" sz="2500" dirty="0">
                <a:cs typeface="B Yagut" panose="00000400000000000000" pitchFamily="2" charset="-78"/>
              </a:rPr>
              <a:t>را انتخاب کنید. مشابه همین روش می توانید با استفاده از </a:t>
            </a:r>
            <a:r>
              <a:rPr lang="fa-IR" sz="2500" dirty="0" smtClean="0">
                <a:cs typeface="B Yagut" panose="00000400000000000000" pitchFamily="2" charset="-78"/>
              </a:rPr>
              <a:t>دستور</a:t>
            </a:r>
            <a:r>
              <a:rPr lang="en-US" sz="2500" dirty="0" smtClean="0">
                <a:cs typeface="B Yagut" panose="00000400000000000000" pitchFamily="2" charset="-78"/>
              </a:rPr>
              <a:t> Footer </a:t>
            </a:r>
            <a:r>
              <a:rPr lang="fa-IR" sz="2500" dirty="0">
                <a:cs typeface="B Yagut" panose="00000400000000000000" pitchFamily="2" charset="-78"/>
              </a:rPr>
              <a:t>قسمت فوتر را نیز حذف کنید</a:t>
            </a:r>
            <a:r>
              <a:rPr lang="fa-IR" sz="2500" dirty="0" smtClean="0">
                <a:cs typeface="B Yagut" panose="00000400000000000000" pitchFamily="2" charset="-78"/>
              </a:rPr>
              <a:t>.</a:t>
            </a:r>
          </a:p>
          <a:p>
            <a:pPr marL="0" indent="0" algn="justLow">
              <a:lnSpc>
                <a:spcPct val="100000"/>
              </a:lnSpc>
              <a:buNone/>
            </a:pPr>
            <a:endParaRPr lang="fa-IR" sz="2500" dirty="0">
              <a:cs typeface="B Yagut" panose="00000400000000000000" pitchFamily="2" charset="-78"/>
            </a:endParaRPr>
          </a:p>
          <a:p>
            <a:pPr marL="0" indent="0" algn="justLow">
              <a:lnSpc>
                <a:spcPct val="100000"/>
              </a:lnSpc>
              <a:buNone/>
            </a:pPr>
            <a:r>
              <a:rPr lang="fa-IR" sz="2500" b="1" dirty="0">
                <a:cs typeface="B Yagut" panose="00000400000000000000" pitchFamily="2" charset="-78"/>
              </a:rPr>
              <a:t>شماره صفحه </a:t>
            </a:r>
            <a:r>
              <a:rPr lang="fa-IR" sz="2500" dirty="0">
                <a:cs typeface="B Yagut" panose="00000400000000000000" pitchFamily="2" charset="-78"/>
              </a:rPr>
              <a:t>: با استفاده از </a:t>
            </a:r>
            <a:r>
              <a:rPr lang="fa-IR" sz="2500" dirty="0" smtClean="0">
                <a:cs typeface="B Yagut" panose="00000400000000000000" pitchFamily="2" charset="-78"/>
              </a:rPr>
              <a:t>دستور</a:t>
            </a:r>
          </a:p>
          <a:p>
            <a:pPr marL="0" indent="0" algn="justLow">
              <a:lnSpc>
                <a:spcPct val="100000"/>
              </a:lnSpc>
              <a:buNone/>
            </a:pPr>
            <a:r>
              <a:rPr lang="fa-IR" sz="2500" dirty="0" smtClean="0">
                <a:cs typeface="B Yagut" panose="00000400000000000000" pitchFamily="2" charset="-78"/>
              </a:rPr>
              <a:t> </a:t>
            </a:r>
            <a:r>
              <a:rPr lang="en-US" sz="2500" dirty="0">
                <a:cs typeface="B Yagut" panose="00000400000000000000" pitchFamily="2" charset="-78"/>
              </a:rPr>
              <a:t>Page Number </a:t>
            </a:r>
            <a:r>
              <a:rPr lang="fa-IR" sz="2500" dirty="0" smtClean="0">
                <a:cs typeface="B Yagut" panose="00000400000000000000" pitchFamily="2" charset="-78"/>
              </a:rPr>
              <a:t> می </a:t>
            </a:r>
            <a:r>
              <a:rPr lang="fa-IR" sz="2500" dirty="0">
                <a:cs typeface="B Yagut" panose="00000400000000000000" pitchFamily="2" charset="-78"/>
              </a:rPr>
              <a:t>توانید صفحات </a:t>
            </a:r>
            <a:endParaRPr lang="fa-IR" sz="2500" dirty="0" smtClean="0">
              <a:cs typeface="B Yagut" panose="00000400000000000000" pitchFamily="2" charset="-78"/>
            </a:endParaRPr>
          </a:p>
          <a:p>
            <a:pPr marL="0" indent="0" algn="justLow">
              <a:lnSpc>
                <a:spcPct val="100000"/>
              </a:lnSpc>
              <a:buNone/>
            </a:pPr>
            <a:r>
              <a:rPr lang="fa-IR" sz="2500" dirty="0" smtClean="0">
                <a:cs typeface="B Yagut" panose="00000400000000000000" pitchFamily="2" charset="-78"/>
              </a:rPr>
              <a:t>سند </a:t>
            </a:r>
            <a:r>
              <a:rPr lang="fa-IR" sz="2500" dirty="0">
                <a:cs typeface="B Yagut" panose="00000400000000000000" pitchFamily="2" charset="-78"/>
              </a:rPr>
              <a:t>ورد خود را شماره گذاری کنید.</a:t>
            </a:r>
          </a:p>
          <a:p>
            <a:pPr marL="0" indent="0" algn="just">
              <a:lnSpc>
                <a:spcPct val="100000"/>
              </a:lnSpc>
              <a:buNone/>
            </a:pPr>
            <a:endParaRPr lang="fa-IR" sz="2500" dirty="0">
              <a:cs typeface="B Yagut" panose="00000400000000000000" pitchFamily="2" charset="-78"/>
            </a:endParaRPr>
          </a:p>
        </p:txBody>
      </p:sp>
      <p:pic>
        <p:nvPicPr>
          <p:cNvPr id="4" name="Picture 3"/>
          <p:cNvPicPr>
            <a:picLocks noChangeAspect="1"/>
          </p:cNvPicPr>
          <p:nvPr/>
        </p:nvPicPr>
        <p:blipFill>
          <a:blip r:embed="rId4"/>
          <a:stretch>
            <a:fillRect/>
          </a:stretch>
        </p:blipFill>
        <p:spPr>
          <a:xfrm>
            <a:off x="560055" y="1326269"/>
            <a:ext cx="3559193" cy="5422691"/>
          </a:xfrm>
          <a:prstGeom prst="rect">
            <a:avLst/>
          </a:prstGeom>
        </p:spPr>
      </p:pic>
      <p:pic>
        <p:nvPicPr>
          <p:cNvPr id="5" name="Picture 4"/>
          <p:cNvPicPr>
            <a:picLocks noChangeAspect="1"/>
          </p:cNvPicPr>
          <p:nvPr/>
        </p:nvPicPr>
        <p:blipFill>
          <a:blip r:embed="rId5"/>
          <a:stretch>
            <a:fillRect/>
          </a:stretch>
        </p:blipFill>
        <p:spPr>
          <a:xfrm>
            <a:off x="4353636" y="3493827"/>
            <a:ext cx="3290264" cy="2787751"/>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35553" y="6062736"/>
            <a:ext cx="609600" cy="609600"/>
          </a:xfrm>
          <a:prstGeom prst="rect">
            <a:avLst/>
          </a:prstGeom>
        </p:spPr>
      </p:pic>
    </p:spTree>
    <p:extLst>
      <p:ext uri="{BB962C8B-B14F-4D97-AF65-F5344CB8AC3E}">
        <p14:creationId xmlns:p14="http://schemas.microsoft.com/office/powerpoint/2010/main" val="1470224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696036" y="450376"/>
            <a:ext cx="11075049" cy="6291617"/>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a:cs typeface="B Yagut" panose="00000400000000000000" pitchFamily="2" charset="-78"/>
              </a:rPr>
              <a:t>گزینه های بیشتر </a:t>
            </a:r>
            <a:r>
              <a:rPr lang="fa-IR" sz="2500" dirty="0" smtClean="0">
                <a:cs typeface="B Yagut" panose="00000400000000000000" pitchFamily="2" charset="-78"/>
              </a:rPr>
              <a:t>: </a:t>
            </a:r>
            <a:r>
              <a:rPr lang="fa-IR" sz="2500" dirty="0">
                <a:cs typeface="B Yagut" panose="00000400000000000000" pitchFamily="2" charset="-78"/>
              </a:rPr>
              <a:t>با استفاده از دستوراتی که در گروه </a:t>
            </a:r>
            <a:r>
              <a:rPr lang="en-US" sz="2500" dirty="0">
                <a:cs typeface="B Yagut" panose="00000400000000000000" pitchFamily="2" charset="-78"/>
              </a:rPr>
              <a:t>Insert </a:t>
            </a:r>
            <a:r>
              <a:rPr lang="fa-IR" sz="2500" dirty="0" smtClean="0">
                <a:cs typeface="B Yagut" panose="00000400000000000000" pitchFamily="2" charset="-78"/>
              </a:rPr>
              <a:t> قرار </a:t>
            </a:r>
            <a:r>
              <a:rPr lang="fa-IR" sz="2500" dirty="0">
                <a:cs typeface="B Yagut" panose="00000400000000000000" pitchFamily="2" charset="-78"/>
              </a:rPr>
              <a:t>دارند، </a:t>
            </a:r>
            <a:r>
              <a:rPr lang="fa-IR" sz="2500" dirty="0" smtClean="0">
                <a:cs typeface="B Yagut" panose="00000400000000000000" pitchFamily="2" charset="-78"/>
              </a:rPr>
              <a:t>شما </a:t>
            </a:r>
            <a:r>
              <a:rPr lang="fa-IR" sz="2500" dirty="0">
                <a:cs typeface="B Yagut" panose="00000400000000000000" pitchFamily="2" charset="-78"/>
              </a:rPr>
              <a:t>می توانید تاریخ و زمان </a:t>
            </a:r>
            <a:r>
              <a:rPr lang="en-US" sz="2500" dirty="0" smtClean="0">
                <a:cs typeface="B Yagut" panose="00000400000000000000" pitchFamily="2" charset="-78"/>
              </a:rPr>
              <a:t>date </a:t>
            </a:r>
            <a:r>
              <a:rPr lang="en-US" sz="2500" dirty="0">
                <a:cs typeface="B Yagut" panose="00000400000000000000" pitchFamily="2" charset="-78"/>
              </a:rPr>
              <a:t>and </a:t>
            </a:r>
            <a:r>
              <a:rPr lang="en-US" sz="2500" dirty="0" smtClean="0">
                <a:cs typeface="B Yagut" panose="00000400000000000000" pitchFamily="2" charset="-78"/>
              </a:rPr>
              <a:t>time، </a:t>
            </a:r>
            <a:r>
              <a:rPr lang="fa-IR" sz="2500" dirty="0" smtClean="0">
                <a:cs typeface="B Yagut" panose="00000400000000000000" pitchFamily="2" charset="-78"/>
              </a:rPr>
              <a:t>اطلاعات </a:t>
            </a:r>
            <a:r>
              <a:rPr lang="fa-IR" sz="2500" dirty="0">
                <a:cs typeface="B Yagut" panose="00000400000000000000" pitchFamily="2" charset="-78"/>
              </a:rPr>
              <a:t>سند ورد </a:t>
            </a:r>
            <a:r>
              <a:rPr lang="en-US" sz="2500" dirty="0" smtClean="0">
                <a:cs typeface="B Yagut" panose="00000400000000000000" pitchFamily="2" charset="-78"/>
              </a:rPr>
              <a:t>document info، </a:t>
            </a:r>
            <a:r>
              <a:rPr lang="fa-IR" sz="2500" dirty="0" smtClean="0">
                <a:cs typeface="B Yagut" panose="00000400000000000000" pitchFamily="2" charset="-78"/>
              </a:rPr>
              <a:t>تصویر </a:t>
            </a:r>
            <a:r>
              <a:rPr lang="en-US" sz="2500" dirty="0" smtClean="0">
                <a:cs typeface="B Yagut" panose="00000400000000000000" pitchFamily="2" charset="-78"/>
              </a:rPr>
              <a:t>pictures، </a:t>
            </a:r>
            <a:r>
              <a:rPr lang="fa-IR" sz="2500" dirty="0">
                <a:cs typeface="B Yagut" panose="00000400000000000000" pitchFamily="2" charset="-78"/>
              </a:rPr>
              <a:t>و چیزهای بیشتری را به قسمتهای هدر و فوتر سند وردتان اضافه نمایید</a:t>
            </a:r>
            <a:r>
              <a:rPr lang="fa-IR" sz="2500" dirty="0" smtClean="0">
                <a:cs typeface="B Yagut" panose="00000400000000000000" pitchFamily="2" charset="-78"/>
              </a:rPr>
              <a:t>.</a:t>
            </a:r>
          </a:p>
          <a:p>
            <a:pPr marL="0" indent="0" algn="just">
              <a:lnSpc>
                <a:spcPct val="100000"/>
              </a:lnSpc>
              <a:buNone/>
            </a:pPr>
            <a:endParaRPr lang="fa-IR" sz="2500" dirty="0">
              <a:cs typeface="B Yagut" panose="00000400000000000000" pitchFamily="2" charset="-78"/>
            </a:endParaRPr>
          </a:p>
          <a:p>
            <a:pPr marL="0" indent="0" algn="just">
              <a:lnSpc>
                <a:spcPct val="100000"/>
              </a:lnSpc>
              <a:buNone/>
            </a:pPr>
            <a:endParaRPr lang="fa-IR" sz="2500" dirty="0" smtClean="0">
              <a:cs typeface="B Yagut" panose="00000400000000000000" pitchFamily="2" charset="-78"/>
            </a:endParaRPr>
          </a:p>
          <a:p>
            <a:pPr marL="0" indent="0" algn="justLow">
              <a:lnSpc>
                <a:spcPct val="100000"/>
              </a:lnSpc>
              <a:buNone/>
            </a:pPr>
            <a:r>
              <a:rPr lang="fa-IR" sz="4400" dirty="0" smtClean="0">
                <a:cs typeface="B Yagut" panose="00000400000000000000" pitchFamily="2" charset="-78"/>
              </a:rPr>
              <a:t>روش </a:t>
            </a:r>
            <a:r>
              <a:rPr lang="fa-IR" sz="4400" dirty="0">
                <a:cs typeface="B Yagut" panose="00000400000000000000" pitchFamily="2" charset="-78"/>
              </a:rPr>
              <a:t>افزودن شماره صفحات </a:t>
            </a:r>
            <a:endParaRPr lang="en-US" sz="4400" dirty="0" smtClean="0">
              <a:cs typeface="B Yagut" panose="00000400000000000000" pitchFamily="2" charset="-78"/>
            </a:endParaRPr>
          </a:p>
          <a:p>
            <a:pPr marL="0" indent="0" algn="justLow">
              <a:lnSpc>
                <a:spcPct val="100000"/>
              </a:lnSpc>
              <a:buNone/>
            </a:pPr>
            <a:r>
              <a:rPr lang="fa-IR" sz="2500" dirty="0" smtClean="0">
                <a:cs typeface="B Yagut" panose="00000400000000000000" pitchFamily="2" charset="-78"/>
              </a:rPr>
              <a:t>➊ </a:t>
            </a:r>
            <a:r>
              <a:rPr lang="fa-IR" sz="2500" dirty="0">
                <a:cs typeface="B Yagut" panose="00000400000000000000" pitchFamily="2" charset="-78"/>
              </a:rPr>
              <a:t>در </a:t>
            </a:r>
            <a:r>
              <a:rPr lang="fa-IR" sz="2500" dirty="0" smtClean="0">
                <a:cs typeface="B Yagut" panose="00000400000000000000" pitchFamily="2" charset="-78"/>
              </a:rPr>
              <a:t>تب</a:t>
            </a:r>
            <a:r>
              <a:rPr lang="en-US" sz="2500" dirty="0" smtClean="0">
                <a:cs typeface="B Yagut" panose="00000400000000000000" pitchFamily="2" charset="-78"/>
              </a:rPr>
              <a:t>Insert </a:t>
            </a:r>
            <a:r>
              <a:rPr lang="fa-IR" sz="2500" dirty="0" smtClean="0">
                <a:cs typeface="B Yagut" panose="00000400000000000000" pitchFamily="2" charset="-78"/>
              </a:rPr>
              <a:t> بر </a:t>
            </a:r>
            <a:r>
              <a:rPr lang="fa-IR" sz="2500" dirty="0">
                <a:cs typeface="B Yagut" panose="00000400000000000000" pitchFamily="2" charset="-78"/>
              </a:rPr>
              <a:t>روی </a:t>
            </a:r>
            <a:r>
              <a:rPr lang="fa-IR" sz="2500" dirty="0" smtClean="0">
                <a:cs typeface="B Yagut" panose="00000400000000000000" pitchFamily="2" charset="-78"/>
              </a:rPr>
              <a:t>دستور</a:t>
            </a:r>
            <a:r>
              <a:rPr lang="en-US" sz="2500" dirty="0" smtClean="0">
                <a:cs typeface="B Yagut" panose="00000400000000000000" pitchFamily="2" charset="-78"/>
              </a:rPr>
              <a:t> Page </a:t>
            </a:r>
            <a:r>
              <a:rPr lang="en-US" sz="2500" dirty="0">
                <a:cs typeface="B Yagut" panose="00000400000000000000" pitchFamily="2" charset="-78"/>
              </a:rPr>
              <a:t>Number </a:t>
            </a:r>
            <a:r>
              <a:rPr lang="fa-IR" sz="2500" dirty="0">
                <a:cs typeface="B Yagut" panose="00000400000000000000" pitchFamily="2" charset="-78"/>
              </a:rPr>
              <a:t>کلیک کنید</a:t>
            </a:r>
            <a:r>
              <a:rPr lang="fa-IR" sz="2500" dirty="0" smtClean="0">
                <a:cs typeface="B Yagut" panose="00000400000000000000" pitchFamily="2" charset="-78"/>
              </a:rPr>
              <a:t>.</a:t>
            </a:r>
          </a:p>
          <a:p>
            <a:pPr marL="0" indent="0" algn="justLow">
              <a:lnSpc>
                <a:spcPct val="100000"/>
              </a:lnSpc>
              <a:buNone/>
            </a:pPr>
            <a:r>
              <a:rPr lang="fa-IR" sz="2500" dirty="0">
                <a:cs typeface="B Yagut" panose="00000400000000000000" pitchFamily="2" charset="-78"/>
              </a:rPr>
              <a:t>➋ با توجه به اینکه تصمیم دارید شماره صفحات در کدام </a:t>
            </a:r>
            <a:endParaRPr lang="fa-IR" sz="2500" dirty="0" smtClean="0">
              <a:cs typeface="B Yagut" panose="00000400000000000000" pitchFamily="2" charset="-78"/>
            </a:endParaRPr>
          </a:p>
          <a:p>
            <a:pPr marL="0" indent="0" algn="justLow">
              <a:lnSpc>
                <a:spcPct val="100000"/>
              </a:lnSpc>
              <a:buNone/>
            </a:pPr>
            <a:r>
              <a:rPr lang="fa-IR" sz="2500" dirty="0" smtClean="0">
                <a:cs typeface="B Yagut" panose="00000400000000000000" pitchFamily="2" charset="-78"/>
              </a:rPr>
              <a:t>قسمت </a:t>
            </a:r>
            <a:r>
              <a:rPr lang="fa-IR" sz="2500" dirty="0">
                <a:cs typeface="B Yagut" panose="00000400000000000000" pitchFamily="2" charset="-78"/>
              </a:rPr>
              <a:t>سند ورد تان قرار بگیرند، یکی از گزینه </a:t>
            </a:r>
            <a:r>
              <a:rPr lang="fa-IR" sz="2500" dirty="0" smtClean="0">
                <a:cs typeface="B Yagut" panose="00000400000000000000" pitchFamily="2" charset="-78"/>
              </a:rPr>
              <a:t>های</a:t>
            </a:r>
          </a:p>
          <a:p>
            <a:pPr marL="0" indent="0" algn="justLow">
              <a:lnSpc>
                <a:spcPct val="100000"/>
              </a:lnSpc>
              <a:buNone/>
            </a:pPr>
            <a:r>
              <a:rPr lang="en-US" sz="2500" dirty="0" smtClean="0">
                <a:cs typeface="B Yagut" panose="00000400000000000000" pitchFamily="2" charset="-78"/>
              </a:rPr>
              <a:t>Top </a:t>
            </a:r>
            <a:r>
              <a:rPr lang="en-US" sz="2500" dirty="0">
                <a:cs typeface="B Yagut" panose="00000400000000000000" pitchFamily="2" charset="-78"/>
              </a:rPr>
              <a:t>of Page </a:t>
            </a:r>
            <a:r>
              <a:rPr lang="fa-IR" sz="2500" dirty="0" smtClean="0">
                <a:cs typeface="B Yagut" panose="00000400000000000000" pitchFamily="2" charset="-78"/>
              </a:rPr>
              <a:t> بالای صفحه، </a:t>
            </a:r>
            <a:r>
              <a:rPr lang="en-US" sz="2500" dirty="0" smtClean="0">
                <a:cs typeface="B Yagut" panose="00000400000000000000" pitchFamily="2" charset="-78"/>
              </a:rPr>
              <a:t>Bottom </a:t>
            </a:r>
            <a:r>
              <a:rPr lang="en-US" sz="2500" dirty="0">
                <a:cs typeface="B Yagut" panose="00000400000000000000" pitchFamily="2" charset="-78"/>
              </a:rPr>
              <a:t>of Page </a:t>
            </a:r>
            <a:r>
              <a:rPr lang="fa-IR" sz="2500" dirty="0" smtClean="0">
                <a:cs typeface="B Yagut" panose="00000400000000000000" pitchFamily="2" charset="-78"/>
              </a:rPr>
              <a:t> پایین صفحه، </a:t>
            </a:r>
          </a:p>
          <a:p>
            <a:pPr marL="0" indent="0" algn="justLow">
              <a:lnSpc>
                <a:spcPct val="100000"/>
              </a:lnSpc>
              <a:buNone/>
            </a:pPr>
            <a:r>
              <a:rPr lang="fa-IR" sz="2500" dirty="0" smtClean="0">
                <a:cs typeface="B Yagut" panose="00000400000000000000" pitchFamily="2" charset="-78"/>
              </a:rPr>
              <a:t>و یا</a:t>
            </a:r>
            <a:r>
              <a:rPr lang="en-US" sz="2500" dirty="0" smtClean="0">
                <a:cs typeface="B Yagut" panose="00000400000000000000" pitchFamily="2" charset="-78"/>
              </a:rPr>
              <a:t>Page </a:t>
            </a:r>
            <a:r>
              <a:rPr lang="en-US" sz="2500" dirty="0">
                <a:cs typeface="B Yagut" panose="00000400000000000000" pitchFamily="2" charset="-78"/>
              </a:rPr>
              <a:t>Margin </a:t>
            </a:r>
            <a:r>
              <a:rPr lang="fa-IR" sz="2500" dirty="0" smtClean="0">
                <a:cs typeface="B Yagut" panose="00000400000000000000" pitchFamily="2" charset="-78"/>
              </a:rPr>
              <a:t>حاشیه صفحه </a:t>
            </a:r>
            <a:r>
              <a:rPr lang="fa-IR" sz="2500" dirty="0">
                <a:cs typeface="B Yagut" panose="00000400000000000000" pitchFamily="2" charset="-78"/>
              </a:rPr>
              <a:t>را انتخاب کنید. </a:t>
            </a:r>
            <a:endParaRPr lang="fa-IR" sz="2500" dirty="0" smtClean="0">
              <a:cs typeface="B Yagut" panose="00000400000000000000" pitchFamily="2" charset="-78"/>
            </a:endParaRPr>
          </a:p>
          <a:p>
            <a:pPr marL="0" indent="0" algn="justLow">
              <a:lnSpc>
                <a:spcPct val="100000"/>
              </a:lnSpc>
              <a:buNone/>
            </a:pPr>
            <a:r>
              <a:rPr lang="fa-IR" sz="2500" dirty="0" smtClean="0">
                <a:cs typeface="B Yagut" panose="00000400000000000000" pitchFamily="2" charset="-78"/>
              </a:rPr>
              <a:t>سپس </a:t>
            </a:r>
            <a:r>
              <a:rPr lang="en-US" sz="2500" dirty="0" smtClean="0">
                <a:cs typeface="B Yagut" panose="00000400000000000000" pitchFamily="2" charset="-78"/>
              </a:rPr>
              <a:t> style</a:t>
            </a:r>
            <a:r>
              <a:rPr lang="fa-IR" sz="2500" dirty="0" smtClean="0">
                <a:cs typeface="B Yagut" panose="00000400000000000000" pitchFamily="2" charset="-78"/>
              </a:rPr>
              <a:t>سبک نمایشی </a:t>
            </a:r>
            <a:r>
              <a:rPr lang="fa-IR" sz="2500" dirty="0">
                <a:cs typeface="B Yagut" panose="00000400000000000000" pitchFamily="2" charset="-78"/>
              </a:rPr>
              <a:t>مورد نظرتان را انتخاب کنید.</a:t>
            </a:r>
          </a:p>
          <a:p>
            <a:pPr marL="0" indent="0" algn="just">
              <a:lnSpc>
                <a:spcPct val="100000"/>
              </a:lnSpc>
              <a:buNone/>
            </a:pPr>
            <a:endParaRPr lang="fa-IR" sz="2500" dirty="0">
              <a:cs typeface="B Yagut" panose="00000400000000000000" pitchFamily="2" charset="-78"/>
            </a:endParaRPr>
          </a:p>
          <a:p>
            <a:pPr marL="0" indent="0" algn="just">
              <a:lnSpc>
                <a:spcPct val="100000"/>
              </a:lnSpc>
              <a:buNone/>
            </a:pPr>
            <a:endParaRPr lang="fa-IR" sz="2500" dirty="0">
              <a:cs typeface="B Yagut" panose="00000400000000000000" pitchFamily="2" charset="-78"/>
            </a:endParaRPr>
          </a:p>
        </p:txBody>
      </p:sp>
      <p:pic>
        <p:nvPicPr>
          <p:cNvPr id="3" name="Picture 2"/>
          <p:cNvPicPr>
            <a:picLocks noChangeAspect="1"/>
          </p:cNvPicPr>
          <p:nvPr/>
        </p:nvPicPr>
        <p:blipFill>
          <a:blip r:embed="rId4"/>
          <a:stretch>
            <a:fillRect/>
          </a:stretch>
        </p:blipFill>
        <p:spPr>
          <a:xfrm>
            <a:off x="696036" y="1407994"/>
            <a:ext cx="5352683" cy="1362501"/>
          </a:xfrm>
          <a:prstGeom prst="rect">
            <a:avLst/>
          </a:prstGeom>
        </p:spPr>
      </p:pic>
      <p:pic>
        <p:nvPicPr>
          <p:cNvPr id="8" name="Picture 7"/>
          <p:cNvPicPr>
            <a:picLocks noChangeAspect="1"/>
          </p:cNvPicPr>
          <p:nvPr/>
        </p:nvPicPr>
        <p:blipFill rotWithShape="1">
          <a:blip r:embed="rId5"/>
          <a:srcRect r="34644"/>
          <a:stretch/>
        </p:blipFill>
        <p:spPr>
          <a:xfrm>
            <a:off x="818864" y="3248166"/>
            <a:ext cx="3816486" cy="3016155"/>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9264" y="6132392"/>
            <a:ext cx="609600" cy="609600"/>
          </a:xfrm>
          <a:prstGeom prst="rect">
            <a:avLst/>
          </a:prstGeom>
        </p:spPr>
      </p:pic>
    </p:spTree>
    <p:extLst>
      <p:ext uri="{BB962C8B-B14F-4D97-AF65-F5344CB8AC3E}">
        <p14:creationId xmlns:p14="http://schemas.microsoft.com/office/powerpoint/2010/main" val="36210476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2762"/>
          </a:xfrm>
          <a:solidFill>
            <a:schemeClr val="bg1"/>
          </a:solidFill>
        </p:spPr>
        <p:txBody>
          <a:bodyPr/>
          <a:lstStyle/>
          <a:p>
            <a:pPr algn="ctr"/>
            <a:r>
              <a:rPr lang="fa-IR" dirty="0">
                <a:solidFill>
                  <a:prstClr val="black"/>
                </a:solidFill>
                <a:cs typeface="B Yagut" panose="00000400000000000000" pitchFamily="2" charset="-78"/>
              </a:rPr>
              <a:t>فصل </a:t>
            </a:r>
            <a:r>
              <a:rPr lang="fa-IR" dirty="0" smtClean="0">
                <a:solidFill>
                  <a:prstClr val="black"/>
                </a:solidFill>
                <a:cs typeface="B Yagut" panose="00000400000000000000" pitchFamily="2" charset="-78"/>
              </a:rPr>
              <a:t>ششم</a:t>
            </a:r>
            <a:endParaRPr lang="fa-IR" dirty="0"/>
          </a:p>
        </p:txBody>
      </p:sp>
      <p:sp>
        <p:nvSpPr>
          <p:cNvPr id="4" name="Content Placeholder 3"/>
          <p:cNvSpPr>
            <a:spLocks noGrp="1"/>
          </p:cNvSpPr>
          <p:nvPr>
            <p:ph sz="half" idx="2"/>
          </p:nvPr>
        </p:nvSpPr>
        <p:spPr>
          <a:xfrm>
            <a:off x="838201" y="1287888"/>
            <a:ext cx="10515600" cy="4561369"/>
          </a:xfrm>
        </p:spPr>
        <p:txBody>
          <a:bodyPr>
            <a:noAutofit/>
          </a:bodyPr>
          <a:lstStyle/>
          <a:p>
            <a:pPr marL="0" indent="0" algn="ctr">
              <a:lnSpc>
                <a:spcPct val="150000"/>
              </a:lnSpc>
              <a:buNone/>
            </a:pPr>
            <a:endParaRPr lang="fa-IR" sz="4400" dirty="0">
              <a:cs typeface="B Yagut" panose="00000400000000000000" pitchFamily="2" charset="-78"/>
            </a:endParaRPr>
          </a:p>
          <a:p>
            <a:pPr marL="0" indent="0" algn="ctr">
              <a:lnSpc>
                <a:spcPct val="150000"/>
              </a:lnSpc>
              <a:buNone/>
            </a:pPr>
            <a:r>
              <a:rPr lang="fa-IR" sz="4400" dirty="0">
                <a:cs typeface="B Yagut" panose="00000400000000000000" pitchFamily="2" charset="-78"/>
              </a:rPr>
              <a:t>ایجاد صفحات با تنظیمات متفاوت (</a:t>
            </a:r>
            <a:r>
              <a:rPr lang="en-US" sz="4400" dirty="0" smtClean="0">
                <a:cs typeface="B Yagut" panose="00000400000000000000" pitchFamily="2" charset="-78"/>
              </a:rPr>
              <a:t>breaks</a:t>
            </a:r>
            <a:r>
              <a:rPr lang="fa-IR" sz="4400" dirty="0" smtClean="0">
                <a:cs typeface="B Yagut" panose="00000400000000000000" pitchFamily="2" charset="-78"/>
              </a:rPr>
              <a:t>)</a:t>
            </a:r>
            <a:endParaRPr lang="fa-IR" sz="4400" dirty="0">
              <a:cs typeface="B Yagut" panose="00000400000000000000" pitchFamily="2" charset="-78"/>
            </a:endParaRPr>
          </a:p>
        </p:txBody>
      </p:sp>
    </p:spTree>
    <p:extLst>
      <p:ext uri="{BB962C8B-B14F-4D97-AF65-F5344CB8AC3E}">
        <p14:creationId xmlns:p14="http://schemas.microsoft.com/office/powerpoint/2010/main" val="4055343571"/>
      </p:ext>
    </p:extLst>
  </p:cSld>
  <p:clrMapOvr>
    <a:masterClrMapping/>
  </p:clrMapOvr>
  <mc:AlternateContent xmlns:mc="http://schemas.openxmlformats.org/markup-compatibility/2006" xmlns:p14="http://schemas.microsoft.com/office/powerpoint/2010/main">
    <mc:Choice Requires="p14">
      <p:transition spd="slow" p14:dur="2000" advTm="1976"/>
    </mc:Choice>
    <mc:Fallback xmlns="">
      <p:transition spd="slow" advTm="197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848435" y="122411"/>
            <a:ext cx="11075049" cy="2794997"/>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a:cs typeface="B Yagut" panose="00000400000000000000" pitchFamily="2" charset="-78"/>
              </a:rPr>
              <a:t>روش </a:t>
            </a:r>
            <a:r>
              <a:rPr lang="fa-IR" sz="4400" dirty="0" smtClean="0">
                <a:cs typeface="B Yagut" panose="00000400000000000000" pitchFamily="2" charset="-78"/>
              </a:rPr>
              <a:t>افزودن</a:t>
            </a:r>
            <a:r>
              <a:rPr lang="en-US" sz="4400" dirty="0" smtClean="0">
                <a:cs typeface="B Yagut" panose="00000400000000000000" pitchFamily="2" charset="-78"/>
              </a:rPr>
              <a:t>page </a:t>
            </a:r>
            <a:r>
              <a:rPr lang="en-US" sz="4400" dirty="0">
                <a:cs typeface="B Yagut" panose="00000400000000000000" pitchFamily="2" charset="-78"/>
              </a:rPr>
              <a:t>break </a:t>
            </a:r>
            <a:r>
              <a:rPr lang="fa-IR" sz="4400" dirty="0" smtClean="0">
                <a:cs typeface="B Yagut" panose="00000400000000000000" pitchFamily="2" charset="-78"/>
              </a:rPr>
              <a:t> شکستن صفحه</a:t>
            </a:r>
            <a:endParaRPr lang="fa-IR" sz="4400" dirty="0">
              <a:cs typeface="B Yagut" panose="00000400000000000000" pitchFamily="2" charset="-78"/>
            </a:endParaRPr>
          </a:p>
          <a:p>
            <a:pPr marL="0" indent="0" algn="justLow">
              <a:lnSpc>
                <a:spcPct val="100000"/>
              </a:lnSpc>
              <a:buNone/>
            </a:pPr>
            <a:r>
              <a:rPr lang="fa-IR" sz="2500" dirty="0">
                <a:cs typeface="B Yagut" panose="00000400000000000000" pitchFamily="2" charset="-78"/>
              </a:rPr>
              <a:t>➊ نشانگر درج </a:t>
            </a:r>
            <a:r>
              <a:rPr lang="fa-IR" sz="2500" dirty="0" smtClean="0">
                <a:cs typeface="B Yagut" panose="00000400000000000000" pitchFamily="2" charset="-78"/>
              </a:rPr>
              <a:t>متن</a:t>
            </a:r>
            <a:r>
              <a:rPr lang="en-US" sz="2500" dirty="0" smtClean="0">
                <a:cs typeface="B Yagut" panose="00000400000000000000" pitchFamily="2" charset="-78"/>
              </a:rPr>
              <a:t>insertion point </a:t>
            </a:r>
            <a:r>
              <a:rPr lang="fa-IR" sz="2500" dirty="0" smtClean="0">
                <a:cs typeface="B Yagut" panose="00000400000000000000" pitchFamily="2" charset="-78"/>
              </a:rPr>
              <a:t> را </a:t>
            </a:r>
            <a:r>
              <a:rPr lang="fa-IR" sz="2500" dirty="0">
                <a:cs typeface="B Yagut" panose="00000400000000000000" pitchFamily="2" charset="-78"/>
              </a:rPr>
              <a:t>در محلی که می خواهید صفحه را </a:t>
            </a:r>
            <a:r>
              <a:rPr lang="fa-IR" sz="2500" dirty="0" smtClean="0">
                <a:cs typeface="B Yagut" panose="00000400000000000000" pitchFamily="2" charset="-78"/>
              </a:rPr>
              <a:t>بشکنید</a:t>
            </a:r>
          </a:p>
          <a:p>
            <a:pPr marL="0" indent="0" algn="justLow">
              <a:lnSpc>
                <a:spcPct val="100000"/>
              </a:lnSpc>
              <a:buNone/>
            </a:pPr>
            <a:r>
              <a:rPr lang="fa-IR" sz="2500" dirty="0" smtClean="0">
                <a:cs typeface="B Yagut" panose="00000400000000000000" pitchFamily="2" charset="-78"/>
              </a:rPr>
              <a:t> </a:t>
            </a:r>
            <a:r>
              <a:rPr lang="fa-IR" sz="2500" dirty="0">
                <a:cs typeface="B Yagut" panose="00000400000000000000" pitchFamily="2" charset="-78"/>
              </a:rPr>
              <a:t>قرار دهید.</a:t>
            </a:r>
          </a:p>
          <a:p>
            <a:pPr marL="0" indent="0" algn="justLow">
              <a:lnSpc>
                <a:spcPct val="100000"/>
              </a:lnSpc>
              <a:buNone/>
            </a:pPr>
            <a:r>
              <a:rPr lang="fa-IR" sz="2500" dirty="0">
                <a:cs typeface="B Yagut" panose="00000400000000000000" pitchFamily="2" charset="-78"/>
              </a:rPr>
              <a:t>➋ در </a:t>
            </a:r>
            <a:r>
              <a:rPr lang="fa-IR" sz="2500" dirty="0" smtClean="0">
                <a:cs typeface="B Yagut" panose="00000400000000000000" pitchFamily="2" charset="-78"/>
              </a:rPr>
              <a:t>تب</a:t>
            </a:r>
            <a:r>
              <a:rPr lang="en-US" sz="2500" dirty="0" smtClean="0">
                <a:cs typeface="B Yagut" panose="00000400000000000000" pitchFamily="2" charset="-78"/>
              </a:rPr>
              <a:t>Insert </a:t>
            </a:r>
            <a:r>
              <a:rPr lang="fa-IR" sz="2500" dirty="0" smtClean="0">
                <a:cs typeface="B Yagut" panose="00000400000000000000" pitchFamily="2" charset="-78"/>
              </a:rPr>
              <a:t> بر </a:t>
            </a:r>
            <a:r>
              <a:rPr lang="fa-IR" sz="2500" dirty="0">
                <a:cs typeface="B Yagut" panose="00000400000000000000" pitchFamily="2" charset="-78"/>
              </a:rPr>
              <a:t>روی </a:t>
            </a:r>
            <a:r>
              <a:rPr lang="fa-IR" sz="2500" dirty="0" smtClean="0">
                <a:cs typeface="B Yagut" panose="00000400000000000000" pitchFamily="2" charset="-78"/>
              </a:rPr>
              <a:t>دستور</a:t>
            </a:r>
            <a:r>
              <a:rPr lang="en-US" sz="2500" dirty="0" smtClean="0">
                <a:cs typeface="B Yagut" panose="00000400000000000000" pitchFamily="2" charset="-78"/>
              </a:rPr>
              <a:t>Page </a:t>
            </a:r>
            <a:r>
              <a:rPr lang="en-US" sz="2500" dirty="0">
                <a:cs typeface="B Yagut" panose="00000400000000000000" pitchFamily="2" charset="-78"/>
              </a:rPr>
              <a:t>Break </a:t>
            </a:r>
            <a:r>
              <a:rPr lang="fa-IR" sz="2500" dirty="0" smtClean="0">
                <a:cs typeface="B Yagut" panose="00000400000000000000" pitchFamily="2" charset="-78"/>
              </a:rPr>
              <a:t> کلیک </a:t>
            </a:r>
            <a:r>
              <a:rPr lang="fa-IR" sz="2500" dirty="0">
                <a:cs typeface="B Yagut" panose="00000400000000000000" pitchFamily="2" charset="-78"/>
              </a:rPr>
              <a:t>کنید. همچنین می توانید از کلیدهای ترکیبی </a:t>
            </a:r>
            <a:r>
              <a:rPr lang="en-US" sz="2500" dirty="0">
                <a:cs typeface="B Yagut" panose="00000400000000000000" pitchFamily="2" charset="-78"/>
              </a:rPr>
              <a:t>Ctrl+Enter </a:t>
            </a:r>
            <a:r>
              <a:rPr lang="fa-IR" sz="2500" dirty="0" smtClean="0">
                <a:cs typeface="B Yagut" panose="00000400000000000000" pitchFamily="2" charset="-78"/>
              </a:rPr>
              <a:t> نیز </a:t>
            </a:r>
            <a:r>
              <a:rPr lang="fa-IR" sz="2500" dirty="0">
                <a:cs typeface="B Yagut" panose="00000400000000000000" pitchFamily="2" charset="-78"/>
              </a:rPr>
              <a:t>استفاده نمایید</a:t>
            </a:r>
            <a:r>
              <a:rPr lang="fa-IR" sz="2500" dirty="0" smtClean="0">
                <a:cs typeface="B Yagut" panose="00000400000000000000" pitchFamily="2" charset="-78"/>
              </a:rPr>
              <a:t>.</a:t>
            </a:r>
          </a:p>
        </p:txBody>
      </p:sp>
      <p:pic>
        <p:nvPicPr>
          <p:cNvPr id="2" name="Picture 1"/>
          <p:cNvPicPr>
            <a:picLocks noChangeAspect="1"/>
          </p:cNvPicPr>
          <p:nvPr/>
        </p:nvPicPr>
        <p:blipFill>
          <a:blip r:embed="rId4"/>
          <a:stretch>
            <a:fillRect/>
          </a:stretch>
        </p:blipFill>
        <p:spPr>
          <a:xfrm>
            <a:off x="318715" y="122411"/>
            <a:ext cx="2156346" cy="1725077"/>
          </a:xfrm>
          <a:prstGeom prst="rect">
            <a:avLst/>
          </a:prstGeom>
        </p:spPr>
      </p:pic>
      <p:sp>
        <p:nvSpPr>
          <p:cNvPr id="4" name="Content Placeholder 2"/>
          <p:cNvSpPr txBox="1">
            <a:spLocks/>
          </p:cNvSpPr>
          <p:nvPr/>
        </p:nvSpPr>
        <p:spPr>
          <a:xfrm>
            <a:off x="4948518" y="3025588"/>
            <a:ext cx="6974966" cy="377531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4400" dirty="0" smtClean="0">
                <a:cs typeface="B Yagut" panose="00000400000000000000" pitchFamily="2" charset="-78"/>
              </a:rPr>
              <a:t>روش افزودن</a:t>
            </a:r>
            <a:r>
              <a:rPr lang="en-US" sz="4400" dirty="0" smtClean="0">
                <a:cs typeface="B Yagut" panose="00000400000000000000" pitchFamily="2" charset="-78"/>
              </a:rPr>
              <a:t>Section breaks </a:t>
            </a:r>
            <a:r>
              <a:rPr lang="fa-IR" sz="4400" dirty="0" smtClean="0">
                <a:cs typeface="B Yagut" panose="00000400000000000000" pitchFamily="2" charset="-78"/>
              </a:rPr>
              <a:t>  شکستن </a:t>
            </a:r>
            <a:r>
              <a:rPr lang="fa-IR" sz="4400" dirty="0">
                <a:cs typeface="B Yagut" panose="00000400000000000000" pitchFamily="2" charset="-78"/>
              </a:rPr>
              <a:t>بخش ها</a:t>
            </a:r>
            <a:endParaRPr lang="en-US" sz="4400" dirty="0">
              <a:cs typeface="B Yagut" panose="00000400000000000000" pitchFamily="2" charset="-78"/>
            </a:endParaRPr>
          </a:p>
          <a:p>
            <a:pPr marL="0" indent="0" algn="justLow">
              <a:lnSpc>
                <a:spcPct val="100000"/>
              </a:lnSpc>
              <a:buNone/>
            </a:pPr>
            <a:r>
              <a:rPr lang="fa-IR" sz="2500" dirty="0" smtClean="0">
                <a:cs typeface="B Yagut" panose="00000400000000000000" pitchFamily="2" charset="-78"/>
              </a:rPr>
              <a:t>گزینه </a:t>
            </a:r>
            <a:r>
              <a:rPr lang="en-US" sz="2500" dirty="0">
                <a:cs typeface="B Yagut" panose="00000400000000000000" pitchFamily="2" charset="-78"/>
              </a:rPr>
              <a:t>Section breaks </a:t>
            </a:r>
            <a:r>
              <a:rPr lang="fa-IR" sz="2500" dirty="0" smtClean="0">
                <a:cs typeface="B Yagut" panose="00000400000000000000" pitchFamily="2" charset="-78"/>
              </a:rPr>
              <a:t> بین </a:t>
            </a:r>
            <a:r>
              <a:rPr lang="fa-IR" sz="2500" dirty="0">
                <a:cs typeface="B Yagut" panose="00000400000000000000" pitchFamily="2" charset="-78"/>
              </a:rPr>
              <a:t>بخشهای مختلف یک سند موانعی را ایجاد می کند، این امکان نیز به شما داده می شود تا هر </a:t>
            </a:r>
            <a:r>
              <a:rPr lang="fa-IR" sz="2500" dirty="0" smtClean="0">
                <a:cs typeface="B Yagut" panose="00000400000000000000" pitchFamily="2" charset="-78"/>
              </a:rPr>
              <a:t>بخش</a:t>
            </a:r>
            <a:r>
              <a:rPr lang="en-US" sz="2500" dirty="0" smtClean="0">
                <a:cs typeface="B Yagut" panose="00000400000000000000" pitchFamily="2" charset="-78"/>
              </a:rPr>
              <a:t> Section  </a:t>
            </a:r>
            <a:r>
              <a:rPr lang="fa-IR" sz="2500" dirty="0">
                <a:cs typeface="B Yagut" panose="00000400000000000000" pitchFamily="2" charset="-78"/>
              </a:rPr>
              <a:t>را بصورت جداگانه قالب بندی کنید. </a:t>
            </a:r>
            <a:r>
              <a:rPr lang="en-US" sz="2500" dirty="0" smtClean="0">
                <a:cs typeface="B Yagut" panose="00000400000000000000" pitchFamily="2" charset="-78"/>
              </a:rPr>
              <a:t>Word</a:t>
            </a:r>
            <a:r>
              <a:rPr lang="fa-IR" sz="2500" dirty="0" smtClean="0">
                <a:cs typeface="B Yagut" panose="00000400000000000000" pitchFamily="2" charset="-78"/>
              </a:rPr>
              <a:t> </a:t>
            </a:r>
            <a:r>
              <a:rPr lang="fa-IR" sz="2500" dirty="0">
                <a:cs typeface="B Yagut" panose="00000400000000000000" pitchFamily="2" charset="-78"/>
              </a:rPr>
              <a:t>چندین نوع </a:t>
            </a:r>
            <a:r>
              <a:rPr lang="en-US" sz="2500" dirty="0">
                <a:cs typeface="B Yagut" panose="00000400000000000000" pitchFamily="2" charset="-78"/>
              </a:rPr>
              <a:t>Section breaks </a:t>
            </a:r>
            <a:r>
              <a:rPr lang="fa-IR" sz="2500" dirty="0" smtClean="0">
                <a:cs typeface="B Yagut" panose="00000400000000000000" pitchFamily="2" charset="-78"/>
              </a:rPr>
              <a:t> در </a:t>
            </a:r>
            <a:r>
              <a:rPr lang="fa-IR" sz="2500" dirty="0">
                <a:cs typeface="B Yagut" panose="00000400000000000000" pitchFamily="2" charset="-78"/>
              </a:rPr>
              <a:t>اختیار شما می </a:t>
            </a:r>
            <a:r>
              <a:rPr lang="fa-IR" sz="2500" dirty="0" smtClean="0">
                <a:cs typeface="B Yagut" panose="00000400000000000000" pitchFamily="2" charset="-78"/>
              </a:rPr>
              <a:t>گذارد.</a:t>
            </a:r>
            <a:endParaRPr lang="fa-IR" sz="2500" dirty="0">
              <a:cs typeface="B Yagut" panose="00000400000000000000" pitchFamily="2" charset="-78"/>
            </a:endParaRPr>
          </a:p>
        </p:txBody>
      </p:sp>
      <p:pic>
        <p:nvPicPr>
          <p:cNvPr id="3" name="Picture 2"/>
          <p:cNvPicPr>
            <a:picLocks noChangeAspect="1"/>
          </p:cNvPicPr>
          <p:nvPr/>
        </p:nvPicPr>
        <p:blipFill>
          <a:blip r:embed="rId5"/>
          <a:stretch>
            <a:fillRect/>
          </a:stretch>
        </p:blipFill>
        <p:spPr>
          <a:xfrm>
            <a:off x="1621211" y="2447365"/>
            <a:ext cx="3192836" cy="4240586"/>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82023" y="6078351"/>
            <a:ext cx="609600" cy="609600"/>
          </a:xfrm>
          <a:prstGeom prst="rect">
            <a:avLst/>
          </a:prstGeom>
        </p:spPr>
      </p:pic>
    </p:spTree>
    <p:extLst>
      <p:ext uri="{BB962C8B-B14F-4D97-AF65-F5344CB8AC3E}">
        <p14:creationId xmlns:p14="http://schemas.microsoft.com/office/powerpoint/2010/main" val="13673482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3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khoshamoz.ir/site_binarydata/img_insidepost/original/0000000000000000253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716" y="787540"/>
            <a:ext cx="4580198" cy="402502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5190565" y="1069929"/>
            <a:ext cx="6621463" cy="4348234"/>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en-US" sz="2500" dirty="0" smtClean="0">
                <a:cs typeface="B Yagut" panose="00000400000000000000" pitchFamily="2" charset="-78"/>
              </a:rPr>
              <a:t>Next Page</a:t>
            </a:r>
            <a:r>
              <a:rPr lang="fa-IR" sz="2500" dirty="0" smtClean="0">
                <a:cs typeface="B Yagut" panose="00000400000000000000" pitchFamily="2" charset="-78"/>
              </a:rPr>
              <a:t> این </a:t>
            </a:r>
            <a:r>
              <a:rPr lang="fa-IR" sz="2500" dirty="0">
                <a:cs typeface="B Yagut" panose="00000400000000000000" pitchFamily="2" charset="-78"/>
              </a:rPr>
              <a:t>گزینه یک </a:t>
            </a:r>
            <a:r>
              <a:rPr lang="en-US" sz="2500" dirty="0">
                <a:cs typeface="B Yagut" panose="00000400000000000000" pitchFamily="2" charset="-78"/>
              </a:rPr>
              <a:t>section break </a:t>
            </a:r>
            <a:r>
              <a:rPr lang="fa-IR" sz="2500" dirty="0" smtClean="0">
                <a:cs typeface="B Yagut" panose="00000400000000000000" pitchFamily="2" charset="-78"/>
              </a:rPr>
              <a:t> ایجاد </a:t>
            </a:r>
            <a:r>
              <a:rPr lang="fa-IR" sz="2500" dirty="0">
                <a:cs typeface="B Yagut" panose="00000400000000000000" pitchFamily="2" charset="-78"/>
              </a:rPr>
              <a:t>می کند و متن بعد از محل شکسته شدن را به صفحه بعدی در سند </a:t>
            </a:r>
            <a:r>
              <a:rPr lang="en-US" sz="2500" dirty="0" smtClean="0">
                <a:cs typeface="B Yagut" panose="00000400000000000000" pitchFamily="2" charset="-78"/>
              </a:rPr>
              <a:t>Word</a:t>
            </a:r>
            <a:r>
              <a:rPr lang="fa-IR" sz="2500" dirty="0" smtClean="0">
                <a:cs typeface="B Yagut" panose="00000400000000000000" pitchFamily="2" charset="-78"/>
              </a:rPr>
              <a:t> </a:t>
            </a:r>
            <a:r>
              <a:rPr lang="fa-IR" sz="2500" dirty="0">
                <a:cs typeface="B Yagut" panose="00000400000000000000" pitchFamily="2" charset="-78"/>
              </a:rPr>
              <a:t>شما منتقل می کند.</a:t>
            </a:r>
          </a:p>
          <a:p>
            <a:pPr marL="0" indent="0" algn="justLow">
              <a:lnSpc>
                <a:spcPct val="100000"/>
              </a:lnSpc>
              <a:buNone/>
            </a:pPr>
            <a:r>
              <a:rPr lang="en-US" sz="2500" dirty="0" smtClean="0">
                <a:cs typeface="B Yagut" panose="00000400000000000000" pitchFamily="2" charset="-78"/>
              </a:rPr>
              <a:t> Continuous</a:t>
            </a:r>
            <a:r>
              <a:rPr lang="fa-IR" sz="2500" dirty="0" smtClean="0">
                <a:cs typeface="B Yagut" panose="00000400000000000000" pitchFamily="2" charset="-78"/>
              </a:rPr>
              <a:t>این </a:t>
            </a:r>
            <a:r>
              <a:rPr lang="fa-IR" sz="2500" dirty="0">
                <a:cs typeface="B Yagut" panose="00000400000000000000" pitchFamily="2" charset="-78"/>
              </a:rPr>
              <a:t>گزینه </a:t>
            </a:r>
            <a:r>
              <a:rPr lang="fa-IR" sz="2500" dirty="0" smtClean="0">
                <a:cs typeface="B Yagut" panose="00000400000000000000" pitchFamily="2" charset="-78"/>
              </a:rPr>
              <a:t>یک</a:t>
            </a:r>
            <a:r>
              <a:rPr lang="en-US" sz="2500" dirty="0" smtClean="0">
                <a:cs typeface="B Yagut" panose="00000400000000000000" pitchFamily="2" charset="-78"/>
              </a:rPr>
              <a:t> section </a:t>
            </a:r>
            <a:r>
              <a:rPr lang="en-US" sz="2500" dirty="0">
                <a:cs typeface="B Yagut" panose="00000400000000000000" pitchFamily="2" charset="-78"/>
              </a:rPr>
              <a:t>break </a:t>
            </a:r>
            <a:r>
              <a:rPr lang="fa-IR" sz="2500" dirty="0">
                <a:cs typeface="B Yagut" panose="00000400000000000000" pitchFamily="2" charset="-78"/>
              </a:rPr>
              <a:t>ایجاد می کند و به شما اجازه میدهد تا در همان صفحه به ادامه کارتان بپردازید.</a:t>
            </a:r>
          </a:p>
          <a:p>
            <a:pPr marL="0" indent="0" algn="justLow">
              <a:lnSpc>
                <a:spcPct val="100000"/>
              </a:lnSpc>
              <a:buNone/>
            </a:pPr>
            <a:r>
              <a:rPr lang="en-US" sz="2500" dirty="0">
                <a:cs typeface="B Yagut" panose="00000400000000000000" pitchFamily="2" charset="-78"/>
              </a:rPr>
              <a:t>Even Page </a:t>
            </a:r>
            <a:r>
              <a:rPr lang="fa-IR" sz="2500" dirty="0" smtClean="0">
                <a:cs typeface="B Yagut" panose="00000400000000000000" pitchFamily="2" charset="-78"/>
              </a:rPr>
              <a:t> و</a:t>
            </a:r>
            <a:r>
              <a:rPr lang="en-US" sz="2500" dirty="0" smtClean="0">
                <a:cs typeface="B Yagut" panose="00000400000000000000" pitchFamily="2" charset="-78"/>
              </a:rPr>
              <a:t> Odd Page </a:t>
            </a:r>
            <a:r>
              <a:rPr lang="fa-IR" sz="2500" dirty="0">
                <a:cs typeface="B Yagut" panose="00000400000000000000" pitchFamily="2" charset="-78"/>
              </a:rPr>
              <a:t>این گزینه ها </a:t>
            </a:r>
            <a:r>
              <a:rPr lang="fa-IR" sz="2500" dirty="0" smtClean="0">
                <a:cs typeface="B Yagut" panose="00000400000000000000" pitchFamily="2" charset="-78"/>
              </a:rPr>
              <a:t>یک</a:t>
            </a:r>
            <a:r>
              <a:rPr lang="en-US" sz="2500" dirty="0" smtClean="0">
                <a:cs typeface="B Yagut" panose="00000400000000000000" pitchFamily="2" charset="-78"/>
              </a:rPr>
              <a:t> section </a:t>
            </a:r>
            <a:r>
              <a:rPr lang="en-US" sz="2500" dirty="0">
                <a:cs typeface="B Yagut" panose="00000400000000000000" pitchFamily="2" charset="-78"/>
              </a:rPr>
              <a:t>break </a:t>
            </a:r>
            <a:r>
              <a:rPr lang="fa-IR" sz="2500" dirty="0" smtClean="0">
                <a:cs typeface="B Yagut" panose="00000400000000000000" pitchFamily="2" charset="-78"/>
              </a:rPr>
              <a:t> ایجاد </a:t>
            </a:r>
            <a:r>
              <a:rPr lang="fa-IR" sz="2500" dirty="0">
                <a:cs typeface="B Yagut" panose="00000400000000000000" pitchFamily="2" charset="-78"/>
              </a:rPr>
              <a:t>می کنند و متن بعد از محل شکسته شدن را به صفحه زوج یا صفحه فرد بعدی منتقل می کنند.</a:t>
            </a:r>
          </a:p>
          <a:p>
            <a:pPr marL="0" indent="0" algn="just">
              <a:lnSpc>
                <a:spcPct val="100000"/>
              </a:lnSpc>
              <a:buNone/>
            </a:pPr>
            <a:endParaRPr lang="fa-IR" sz="2500" dirty="0">
              <a:cs typeface="B Yagut" panose="00000400000000000000" pitchFamily="2"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9954" y="5611907"/>
            <a:ext cx="609600" cy="609600"/>
          </a:xfrm>
          <a:prstGeom prst="rect">
            <a:avLst/>
          </a:prstGeom>
        </p:spPr>
      </p:pic>
    </p:spTree>
    <p:extLst>
      <p:ext uri="{BB962C8B-B14F-4D97-AF65-F5344CB8AC3E}">
        <p14:creationId xmlns:p14="http://schemas.microsoft.com/office/powerpoint/2010/main" val="3121464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2762"/>
          </a:xfrm>
          <a:solidFill>
            <a:schemeClr val="bg1"/>
          </a:solidFill>
        </p:spPr>
        <p:txBody>
          <a:bodyPr/>
          <a:lstStyle/>
          <a:p>
            <a:pPr algn="ctr"/>
            <a:r>
              <a:rPr lang="fa-IR" dirty="0">
                <a:solidFill>
                  <a:prstClr val="black"/>
                </a:solidFill>
                <a:cs typeface="B Yagut" panose="00000400000000000000" pitchFamily="2" charset="-78"/>
              </a:rPr>
              <a:t>فصل </a:t>
            </a:r>
            <a:r>
              <a:rPr lang="fa-IR" dirty="0" smtClean="0">
                <a:solidFill>
                  <a:prstClr val="black"/>
                </a:solidFill>
                <a:cs typeface="B Yagut" panose="00000400000000000000" pitchFamily="2" charset="-78"/>
              </a:rPr>
              <a:t>ه</a:t>
            </a:r>
            <a:r>
              <a:rPr lang="fa-IR" dirty="0">
                <a:solidFill>
                  <a:prstClr val="black"/>
                </a:solidFill>
                <a:cs typeface="B Yagut" panose="00000400000000000000" pitchFamily="2" charset="-78"/>
              </a:rPr>
              <a:t>ف</a:t>
            </a:r>
            <a:r>
              <a:rPr lang="fa-IR" dirty="0" smtClean="0">
                <a:solidFill>
                  <a:prstClr val="black"/>
                </a:solidFill>
                <a:cs typeface="B Yagut" panose="00000400000000000000" pitchFamily="2" charset="-78"/>
              </a:rPr>
              <a:t>تم</a:t>
            </a:r>
            <a:endParaRPr lang="fa-IR" dirty="0"/>
          </a:p>
        </p:txBody>
      </p:sp>
      <p:sp>
        <p:nvSpPr>
          <p:cNvPr id="4" name="Content Placeholder 3"/>
          <p:cNvSpPr>
            <a:spLocks noGrp="1"/>
          </p:cNvSpPr>
          <p:nvPr>
            <p:ph sz="half" idx="2"/>
          </p:nvPr>
        </p:nvSpPr>
        <p:spPr>
          <a:xfrm>
            <a:off x="838200" y="1986508"/>
            <a:ext cx="10515600" cy="2107820"/>
          </a:xfrm>
        </p:spPr>
        <p:txBody>
          <a:bodyPr>
            <a:noAutofit/>
          </a:bodyPr>
          <a:lstStyle/>
          <a:p>
            <a:pPr marL="0" indent="0" algn="ctr">
              <a:lnSpc>
                <a:spcPct val="150000"/>
              </a:lnSpc>
              <a:buNone/>
            </a:pPr>
            <a:r>
              <a:rPr lang="fa-IR" sz="4400" dirty="0">
                <a:cs typeface="B Yagut" panose="00000400000000000000" pitchFamily="2" charset="-78"/>
              </a:rPr>
              <a:t>آموزش </a:t>
            </a:r>
            <a:r>
              <a:rPr lang="en-US" sz="4400" dirty="0">
                <a:cs typeface="B Yagut" panose="00000400000000000000" pitchFamily="2" charset="-78"/>
              </a:rPr>
              <a:t>Find and Replace </a:t>
            </a:r>
            <a:r>
              <a:rPr lang="fa-IR" sz="4400" dirty="0" smtClean="0">
                <a:cs typeface="B Yagut" panose="00000400000000000000" pitchFamily="2" charset="-78"/>
              </a:rPr>
              <a:t> در </a:t>
            </a:r>
            <a:r>
              <a:rPr lang="en-US" sz="4400" dirty="0">
                <a:cs typeface="B Yagut" panose="00000400000000000000" pitchFamily="2" charset="-78"/>
              </a:rPr>
              <a:t>Word2016</a:t>
            </a:r>
            <a:endParaRPr lang="fa-IR" sz="4400" dirty="0">
              <a:cs typeface="B Yagut" panose="00000400000000000000" pitchFamily="2" charset="-78"/>
            </a:endParaRPr>
          </a:p>
        </p:txBody>
      </p:sp>
    </p:spTree>
    <p:extLst>
      <p:ext uri="{BB962C8B-B14F-4D97-AF65-F5344CB8AC3E}">
        <p14:creationId xmlns:p14="http://schemas.microsoft.com/office/powerpoint/2010/main" val="3292637867"/>
      </p:ext>
    </p:extLst>
  </p:cSld>
  <p:clrMapOvr>
    <a:masterClrMapping/>
  </p:clrMapOvr>
  <mc:AlternateContent xmlns:mc="http://schemas.openxmlformats.org/markup-compatibility/2006" xmlns:p14="http://schemas.microsoft.com/office/powerpoint/2010/main">
    <mc:Choice Requires="p14">
      <p:transition spd="slow" p14:dur="2000" advTm="1976"/>
    </mc:Choice>
    <mc:Fallback xmlns="">
      <p:transition spd="slow" advTm="197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3907497" y="1438836"/>
            <a:ext cx="7798068" cy="755502"/>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a:cs typeface="B Yagut" panose="00000400000000000000" pitchFamily="2" charset="-78"/>
              </a:rPr>
              <a:t>یافتن و </a:t>
            </a:r>
            <a:r>
              <a:rPr lang="fa-IR" sz="4400" dirty="0" smtClean="0">
                <a:cs typeface="B Yagut" panose="00000400000000000000" pitchFamily="2" charset="-78"/>
              </a:rPr>
              <a:t>جایگزینی</a:t>
            </a:r>
            <a:r>
              <a:rPr lang="en-US" sz="4400" dirty="0" smtClean="0">
                <a:cs typeface="B Yagut" panose="00000400000000000000" pitchFamily="2" charset="-78"/>
              </a:rPr>
              <a:t> Find </a:t>
            </a:r>
            <a:r>
              <a:rPr lang="en-US" sz="4400" dirty="0">
                <a:cs typeface="B Yagut" panose="00000400000000000000" pitchFamily="2" charset="-78"/>
              </a:rPr>
              <a:t>and </a:t>
            </a:r>
            <a:r>
              <a:rPr lang="en-US" sz="4400" dirty="0" smtClean="0">
                <a:cs typeface="B Yagut" panose="00000400000000000000" pitchFamily="2" charset="-78"/>
              </a:rPr>
              <a:t>Replace </a:t>
            </a:r>
            <a:endParaRPr lang="fa-IR" sz="4400" dirty="0">
              <a:cs typeface="B Yagut" panose="00000400000000000000" pitchFamily="2" charset="-78"/>
            </a:endParaRPr>
          </a:p>
        </p:txBody>
      </p:sp>
      <p:sp>
        <p:nvSpPr>
          <p:cNvPr id="3" name="Content Placeholder 2"/>
          <p:cNvSpPr>
            <a:spLocks noGrp="1"/>
          </p:cNvSpPr>
          <p:nvPr>
            <p:ph idx="1"/>
          </p:nvPr>
        </p:nvSpPr>
        <p:spPr>
          <a:xfrm>
            <a:off x="6252882" y="2184165"/>
            <a:ext cx="5681283" cy="4428335"/>
          </a:xfrm>
        </p:spPr>
        <p:txBody>
          <a:bodyPr>
            <a:normAutofit/>
          </a:bodyPr>
          <a:lstStyle/>
          <a:p>
            <a:pPr marL="0" indent="0" algn="justLow">
              <a:lnSpc>
                <a:spcPct val="100000"/>
              </a:lnSpc>
              <a:buNone/>
            </a:pPr>
            <a:r>
              <a:rPr lang="fa-IR" sz="2500" dirty="0">
                <a:cs typeface="B Yagut" panose="00000400000000000000" pitchFamily="2" charset="-78"/>
              </a:rPr>
              <a:t>روش پیدا کردن یک متن </a:t>
            </a:r>
            <a:r>
              <a:rPr lang="fa-IR" sz="2500" dirty="0" smtClean="0">
                <a:cs typeface="B Yagut" panose="00000400000000000000" pitchFamily="2" charset="-78"/>
              </a:rPr>
              <a:t>: در تب</a:t>
            </a:r>
            <a:r>
              <a:rPr lang="en-US" sz="2500" dirty="0" smtClean="0">
                <a:cs typeface="B Yagut" panose="00000400000000000000" pitchFamily="2" charset="-78"/>
              </a:rPr>
              <a:t>Home </a:t>
            </a:r>
            <a:r>
              <a:rPr lang="fa-IR" sz="2500" dirty="0" smtClean="0">
                <a:cs typeface="B Yagut" panose="00000400000000000000" pitchFamily="2" charset="-78"/>
              </a:rPr>
              <a:t> بر </a:t>
            </a:r>
            <a:r>
              <a:rPr lang="fa-IR" sz="2500" dirty="0">
                <a:cs typeface="B Yagut" panose="00000400000000000000" pitchFamily="2" charset="-78"/>
              </a:rPr>
              <a:t>روی </a:t>
            </a:r>
            <a:r>
              <a:rPr lang="fa-IR" sz="2500" dirty="0" smtClean="0">
                <a:cs typeface="B Yagut" panose="00000400000000000000" pitchFamily="2" charset="-78"/>
              </a:rPr>
              <a:t>دستور</a:t>
            </a:r>
            <a:r>
              <a:rPr lang="en-US" sz="2500" dirty="0" smtClean="0">
                <a:cs typeface="B Yagut" panose="00000400000000000000" pitchFamily="2" charset="-78"/>
              </a:rPr>
              <a:t> Find </a:t>
            </a:r>
            <a:r>
              <a:rPr lang="fa-IR" sz="2500" dirty="0">
                <a:cs typeface="B Yagut" panose="00000400000000000000" pitchFamily="2" charset="-78"/>
              </a:rPr>
              <a:t>کلیک کنید. همچنین می توانید به جای آن از کلیدهای ترکیبی </a:t>
            </a:r>
            <a:r>
              <a:rPr lang="en-US" sz="2500" dirty="0" smtClean="0">
                <a:cs typeface="B Yagut" panose="00000400000000000000" pitchFamily="2" charset="-78"/>
              </a:rPr>
              <a:t> </a:t>
            </a:r>
            <a:r>
              <a:rPr lang="en-US" sz="2500" dirty="0" err="1" smtClean="0">
                <a:cs typeface="B Yagut" panose="00000400000000000000" pitchFamily="2" charset="-78"/>
              </a:rPr>
              <a:t>Ctrl+F</a:t>
            </a:r>
            <a:r>
              <a:rPr lang="en-US" sz="2500" dirty="0" smtClean="0">
                <a:cs typeface="B Yagut" panose="00000400000000000000" pitchFamily="2" charset="-78"/>
              </a:rPr>
              <a:t> </a:t>
            </a:r>
            <a:r>
              <a:rPr lang="fa-IR" sz="2500" dirty="0">
                <a:cs typeface="B Yagut" panose="00000400000000000000" pitchFamily="2" charset="-78"/>
              </a:rPr>
              <a:t>استفاده نمایید</a:t>
            </a:r>
            <a:r>
              <a:rPr lang="fa-IR" sz="2500" dirty="0" smtClean="0">
                <a:cs typeface="B Yagut" panose="00000400000000000000" pitchFamily="2" charset="-78"/>
              </a:rPr>
              <a:t>.</a:t>
            </a:r>
          </a:p>
          <a:p>
            <a:pPr marL="0" indent="0" algn="justLow">
              <a:lnSpc>
                <a:spcPct val="100000"/>
              </a:lnSpc>
              <a:buNone/>
            </a:pPr>
            <a:r>
              <a:rPr lang="fa-IR" sz="2500" dirty="0" smtClean="0">
                <a:cs typeface="B Yagut" panose="00000400000000000000" pitchFamily="2" charset="-78"/>
              </a:rPr>
              <a:t>جایگزینی</a:t>
            </a:r>
            <a:r>
              <a:rPr lang="en-US" sz="2500" dirty="0" smtClean="0">
                <a:cs typeface="B Yagut" panose="00000400000000000000" pitchFamily="2" charset="-78"/>
              </a:rPr>
              <a:t>replace </a:t>
            </a:r>
            <a:r>
              <a:rPr lang="fa-IR" sz="2500" dirty="0" smtClean="0">
                <a:cs typeface="B Yagut" panose="00000400000000000000" pitchFamily="2" charset="-78"/>
              </a:rPr>
              <a:t> متن : در تب</a:t>
            </a:r>
            <a:r>
              <a:rPr lang="en-US" sz="2500" dirty="0" smtClean="0">
                <a:cs typeface="B Yagut" panose="00000400000000000000" pitchFamily="2" charset="-78"/>
              </a:rPr>
              <a:t>Home </a:t>
            </a:r>
            <a:r>
              <a:rPr lang="fa-IR" sz="2500" dirty="0" smtClean="0">
                <a:cs typeface="B Yagut" panose="00000400000000000000" pitchFamily="2" charset="-78"/>
              </a:rPr>
              <a:t> بر </a:t>
            </a:r>
            <a:r>
              <a:rPr lang="fa-IR" sz="2500" dirty="0">
                <a:cs typeface="B Yagut" panose="00000400000000000000" pitchFamily="2" charset="-78"/>
              </a:rPr>
              <a:t>روی </a:t>
            </a:r>
            <a:r>
              <a:rPr lang="fa-IR" sz="2500" dirty="0" smtClean="0">
                <a:cs typeface="B Yagut" panose="00000400000000000000" pitchFamily="2" charset="-78"/>
              </a:rPr>
              <a:t>دستور</a:t>
            </a:r>
            <a:r>
              <a:rPr lang="en-US" sz="2500" dirty="0" smtClean="0">
                <a:cs typeface="B Yagut" panose="00000400000000000000" pitchFamily="2" charset="-78"/>
              </a:rPr>
              <a:t> Replace </a:t>
            </a:r>
            <a:r>
              <a:rPr lang="fa-IR" sz="2500" dirty="0">
                <a:cs typeface="B Yagut" panose="00000400000000000000" pitchFamily="2" charset="-78"/>
              </a:rPr>
              <a:t>کلیک کنید. همچنین می توانید با استفاده از کلیدهای ترکیبی </a:t>
            </a:r>
            <a:r>
              <a:rPr lang="en-US" sz="2500" dirty="0" err="1">
                <a:cs typeface="B Yagut" panose="00000400000000000000" pitchFamily="2" charset="-78"/>
              </a:rPr>
              <a:t>Ctrl+H</a:t>
            </a:r>
            <a:r>
              <a:rPr lang="en-US" sz="2500" dirty="0">
                <a:cs typeface="B Yagut" panose="00000400000000000000" pitchFamily="2" charset="-78"/>
              </a:rPr>
              <a:t> </a:t>
            </a:r>
            <a:r>
              <a:rPr lang="fa-IR" sz="2500" dirty="0" smtClean="0">
                <a:cs typeface="B Yagut" panose="00000400000000000000" pitchFamily="2" charset="-78"/>
              </a:rPr>
              <a:t> نیز </a:t>
            </a:r>
            <a:r>
              <a:rPr lang="fa-IR" sz="2500" dirty="0">
                <a:cs typeface="B Yagut" panose="00000400000000000000" pitchFamily="2" charset="-78"/>
              </a:rPr>
              <a:t>این دستور را اجرا کنید.</a:t>
            </a:r>
          </a:p>
          <a:p>
            <a:pPr marL="0" indent="0" algn="just">
              <a:lnSpc>
                <a:spcPct val="100000"/>
              </a:lnSpc>
              <a:buNone/>
            </a:pPr>
            <a:endParaRPr lang="fa-IR" sz="2500" dirty="0" smtClean="0">
              <a:cs typeface="B Yagut" panose="00000400000000000000" pitchFamily="2" charset="-78"/>
            </a:endParaRPr>
          </a:p>
          <a:p>
            <a:pPr marL="0" indent="0" algn="just">
              <a:lnSpc>
                <a:spcPct val="100000"/>
              </a:lnSpc>
              <a:buNone/>
            </a:pPr>
            <a:endParaRPr lang="fa-IR" sz="2500" dirty="0">
              <a:cs typeface="B Yagut" panose="00000400000000000000" pitchFamily="2" charset="-78"/>
            </a:endParaRPr>
          </a:p>
        </p:txBody>
      </p:sp>
      <p:pic>
        <p:nvPicPr>
          <p:cNvPr id="2" name="Picture 1"/>
          <p:cNvPicPr>
            <a:picLocks noChangeAspect="1"/>
          </p:cNvPicPr>
          <p:nvPr/>
        </p:nvPicPr>
        <p:blipFill rotWithShape="1">
          <a:blip r:embed="rId4"/>
          <a:srcRect l="18354" t="28044"/>
          <a:stretch/>
        </p:blipFill>
        <p:spPr>
          <a:xfrm>
            <a:off x="902638" y="4680268"/>
            <a:ext cx="2373919" cy="1682016"/>
          </a:xfrm>
          <a:prstGeom prst="rect">
            <a:avLst/>
          </a:prstGeom>
        </p:spPr>
      </p:pic>
      <p:pic>
        <p:nvPicPr>
          <p:cNvPr id="4" name="Picture 3"/>
          <p:cNvPicPr>
            <a:picLocks noChangeAspect="1"/>
          </p:cNvPicPr>
          <p:nvPr/>
        </p:nvPicPr>
        <p:blipFill>
          <a:blip r:embed="rId5"/>
          <a:stretch>
            <a:fillRect/>
          </a:stretch>
        </p:blipFill>
        <p:spPr>
          <a:xfrm>
            <a:off x="334775" y="39941"/>
            <a:ext cx="11498637" cy="1362075"/>
          </a:xfrm>
          <a:prstGeom prst="rect">
            <a:avLst/>
          </a:prstGeom>
        </p:spPr>
      </p:pic>
      <p:pic>
        <p:nvPicPr>
          <p:cNvPr id="6" name="Picture 5"/>
          <p:cNvPicPr>
            <a:picLocks noChangeAspect="1"/>
          </p:cNvPicPr>
          <p:nvPr/>
        </p:nvPicPr>
        <p:blipFill>
          <a:blip r:embed="rId6"/>
          <a:stretch>
            <a:fillRect/>
          </a:stretch>
        </p:blipFill>
        <p:spPr>
          <a:xfrm>
            <a:off x="3496061" y="4680268"/>
            <a:ext cx="4460115" cy="1932232"/>
          </a:xfrm>
          <a:prstGeom prst="rect">
            <a:avLst/>
          </a:prstGeom>
        </p:spPr>
      </p:pic>
      <p:pic>
        <p:nvPicPr>
          <p:cNvPr id="7" name="Picture 6"/>
          <p:cNvPicPr>
            <a:picLocks noChangeAspect="1"/>
          </p:cNvPicPr>
          <p:nvPr/>
        </p:nvPicPr>
        <p:blipFill>
          <a:blip r:embed="rId7"/>
          <a:stretch>
            <a:fillRect/>
          </a:stretch>
        </p:blipFill>
        <p:spPr>
          <a:xfrm>
            <a:off x="75906" y="2318635"/>
            <a:ext cx="6232579" cy="2024764"/>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28612" y="6002900"/>
            <a:ext cx="609600" cy="609600"/>
          </a:xfrm>
          <a:prstGeom prst="rect">
            <a:avLst/>
          </a:prstGeom>
        </p:spPr>
      </p:pic>
    </p:spTree>
    <p:extLst>
      <p:ext uri="{BB962C8B-B14F-4D97-AF65-F5344CB8AC3E}">
        <p14:creationId xmlns:p14="http://schemas.microsoft.com/office/powerpoint/2010/main" val="30923177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52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2762"/>
          </a:xfrm>
          <a:solidFill>
            <a:schemeClr val="bg1"/>
          </a:solidFill>
        </p:spPr>
        <p:txBody>
          <a:bodyPr/>
          <a:lstStyle/>
          <a:p>
            <a:pPr algn="ctr"/>
            <a:r>
              <a:rPr lang="fa-IR" dirty="0">
                <a:solidFill>
                  <a:prstClr val="black"/>
                </a:solidFill>
                <a:cs typeface="B Yagut" panose="00000400000000000000" pitchFamily="2" charset="-78"/>
              </a:rPr>
              <a:t>فصل </a:t>
            </a:r>
            <a:r>
              <a:rPr lang="fa-IR" dirty="0" smtClean="0">
                <a:solidFill>
                  <a:prstClr val="black"/>
                </a:solidFill>
                <a:cs typeface="B Yagut" panose="00000400000000000000" pitchFamily="2" charset="-78"/>
              </a:rPr>
              <a:t>هشتم</a:t>
            </a:r>
            <a:endParaRPr lang="fa-IR" dirty="0"/>
          </a:p>
        </p:txBody>
      </p:sp>
      <p:sp>
        <p:nvSpPr>
          <p:cNvPr id="4" name="Content Placeholder 3"/>
          <p:cNvSpPr>
            <a:spLocks noGrp="1"/>
          </p:cNvSpPr>
          <p:nvPr>
            <p:ph sz="half" idx="2"/>
          </p:nvPr>
        </p:nvSpPr>
        <p:spPr>
          <a:xfrm>
            <a:off x="838201" y="2757714"/>
            <a:ext cx="10515600" cy="2090057"/>
          </a:xfrm>
        </p:spPr>
        <p:txBody>
          <a:bodyPr>
            <a:noAutofit/>
          </a:bodyPr>
          <a:lstStyle/>
          <a:p>
            <a:pPr marL="0" indent="0" algn="ctr">
              <a:lnSpc>
                <a:spcPct val="150000"/>
              </a:lnSpc>
              <a:buNone/>
            </a:pPr>
            <a:r>
              <a:rPr lang="fa-IR" sz="4400" dirty="0">
                <a:cs typeface="B Yagut" panose="00000400000000000000" pitchFamily="2" charset="-78"/>
              </a:rPr>
              <a:t>آموزش پرینت گرفتن در </a:t>
            </a:r>
            <a:r>
              <a:rPr lang="en-US" sz="4400" dirty="0" smtClean="0">
                <a:cs typeface="B Yagut" panose="00000400000000000000" pitchFamily="2" charset="-78"/>
              </a:rPr>
              <a:t>Word</a:t>
            </a:r>
            <a:endParaRPr lang="fa-IR" sz="4400" dirty="0">
              <a:cs typeface="B Yagut" panose="00000400000000000000" pitchFamily="2" charset="-78"/>
            </a:endParaRPr>
          </a:p>
        </p:txBody>
      </p:sp>
    </p:spTree>
    <p:extLst>
      <p:ext uri="{BB962C8B-B14F-4D97-AF65-F5344CB8AC3E}">
        <p14:creationId xmlns:p14="http://schemas.microsoft.com/office/powerpoint/2010/main" val="1755548136"/>
      </p:ext>
    </p:extLst>
  </p:cSld>
  <p:clrMapOvr>
    <a:masterClrMapping/>
  </p:clrMapOvr>
  <mc:AlternateContent xmlns:mc="http://schemas.openxmlformats.org/markup-compatibility/2006" xmlns:p14="http://schemas.microsoft.com/office/powerpoint/2010/main">
    <mc:Choice Requires="p14">
      <p:transition spd="slow" p14:dur="2000" advTm="1976"/>
    </mc:Choice>
    <mc:Fallback xmlns="">
      <p:transition spd="slow" advTm="1976"/>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5401502" y="133124"/>
            <a:ext cx="6350519" cy="677901"/>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a:cs typeface="B Yagut" panose="00000400000000000000" pitchFamily="2" charset="-78"/>
              </a:rPr>
              <a:t>روش چاپ یک سند </a:t>
            </a:r>
          </a:p>
        </p:txBody>
      </p:sp>
      <p:sp>
        <p:nvSpPr>
          <p:cNvPr id="3" name="Content Placeholder 2"/>
          <p:cNvSpPr>
            <a:spLocks noGrp="1"/>
          </p:cNvSpPr>
          <p:nvPr>
            <p:ph idx="1"/>
          </p:nvPr>
        </p:nvSpPr>
        <p:spPr>
          <a:xfrm>
            <a:off x="4195482" y="914400"/>
            <a:ext cx="7758953" cy="5672751"/>
          </a:xfrm>
        </p:spPr>
        <p:txBody>
          <a:bodyPr>
            <a:normAutofit lnSpcReduction="10000"/>
          </a:bodyPr>
          <a:lstStyle/>
          <a:p>
            <a:pPr marL="0" indent="0" algn="justLow">
              <a:lnSpc>
                <a:spcPct val="100000"/>
              </a:lnSpc>
              <a:buNone/>
            </a:pPr>
            <a:r>
              <a:rPr lang="fa-IR" sz="2500" dirty="0" smtClean="0">
                <a:cs typeface="B Yagut" panose="00000400000000000000" pitchFamily="2" charset="-78"/>
              </a:rPr>
              <a:t>1- بر </a:t>
            </a:r>
            <a:r>
              <a:rPr lang="fa-IR" sz="2500" dirty="0">
                <a:cs typeface="B Yagut" panose="00000400000000000000" pitchFamily="2" charset="-78"/>
              </a:rPr>
              <a:t>روی </a:t>
            </a:r>
            <a:r>
              <a:rPr lang="fa-IR" sz="2500" dirty="0" smtClean="0">
                <a:cs typeface="B Yagut" panose="00000400000000000000" pitchFamily="2" charset="-78"/>
              </a:rPr>
              <a:t>تب</a:t>
            </a:r>
            <a:r>
              <a:rPr lang="en-US" sz="2500" dirty="0" smtClean="0">
                <a:cs typeface="B Yagut" panose="00000400000000000000" pitchFamily="2" charset="-78"/>
              </a:rPr>
              <a:t>File</a:t>
            </a:r>
            <a:r>
              <a:rPr lang="fa-IR" sz="2500" dirty="0" smtClean="0">
                <a:cs typeface="B Yagut" panose="00000400000000000000" pitchFamily="2" charset="-78"/>
              </a:rPr>
              <a:t>  کلیک </a:t>
            </a:r>
            <a:r>
              <a:rPr lang="fa-IR" sz="2500" dirty="0">
                <a:cs typeface="B Yagut" panose="00000400000000000000" pitchFamily="2" charset="-78"/>
              </a:rPr>
              <a:t>کنید، تا محیط پشت صحنه </a:t>
            </a:r>
            <a:r>
              <a:rPr lang="en-US" sz="2500" dirty="0">
                <a:cs typeface="B Yagut" panose="00000400000000000000" pitchFamily="2" charset="-78"/>
              </a:rPr>
              <a:t>Word</a:t>
            </a:r>
            <a:r>
              <a:rPr lang="fa-IR" sz="2500" dirty="0">
                <a:cs typeface="B Yagut" panose="00000400000000000000" pitchFamily="2" charset="-78"/>
              </a:rPr>
              <a:t> </a:t>
            </a:r>
            <a:r>
              <a:rPr lang="en-US" sz="2500" dirty="0" smtClean="0">
                <a:cs typeface="B Yagut" panose="00000400000000000000" pitchFamily="2" charset="-78"/>
              </a:rPr>
              <a:t>Backstage view </a:t>
            </a:r>
            <a:r>
              <a:rPr lang="fa-IR" sz="2500" dirty="0" smtClean="0">
                <a:cs typeface="B Yagut" panose="00000400000000000000" pitchFamily="2" charset="-78"/>
              </a:rPr>
              <a:t> ظاهر </a:t>
            </a:r>
            <a:r>
              <a:rPr lang="fa-IR" sz="2500" dirty="0">
                <a:cs typeface="B Yagut" panose="00000400000000000000" pitchFamily="2" charset="-78"/>
              </a:rPr>
              <a:t>شود.</a:t>
            </a:r>
          </a:p>
          <a:p>
            <a:pPr marL="0" indent="0" algn="justLow">
              <a:lnSpc>
                <a:spcPct val="100000"/>
              </a:lnSpc>
              <a:buNone/>
            </a:pPr>
            <a:r>
              <a:rPr lang="fa-IR" sz="2500" dirty="0" smtClean="0">
                <a:cs typeface="B Yagut" panose="00000400000000000000" pitchFamily="2" charset="-78"/>
              </a:rPr>
              <a:t>2- گزینه </a:t>
            </a:r>
            <a:r>
              <a:rPr lang="en-US" sz="2500" dirty="0">
                <a:cs typeface="B Yagut" panose="00000400000000000000" pitchFamily="2" charset="-78"/>
              </a:rPr>
              <a:t>Print </a:t>
            </a:r>
            <a:r>
              <a:rPr lang="fa-IR" sz="2500" dirty="0" smtClean="0">
                <a:cs typeface="B Yagut" panose="00000400000000000000" pitchFamily="2" charset="-78"/>
              </a:rPr>
              <a:t> را </a:t>
            </a:r>
            <a:r>
              <a:rPr lang="fa-IR" sz="2500" dirty="0">
                <a:cs typeface="B Yagut" panose="00000400000000000000" pitchFamily="2" charset="-78"/>
              </a:rPr>
              <a:t>انتخاب کنید. پنجره </a:t>
            </a:r>
            <a:r>
              <a:rPr lang="en-US" sz="2500" dirty="0">
                <a:cs typeface="B Yagut" panose="00000400000000000000" pitchFamily="2" charset="-78"/>
              </a:rPr>
              <a:t>Print </a:t>
            </a:r>
            <a:r>
              <a:rPr lang="fa-IR" sz="2500" dirty="0" smtClean="0">
                <a:cs typeface="B Yagut" panose="00000400000000000000" pitchFamily="2" charset="-78"/>
              </a:rPr>
              <a:t> ظاهر </a:t>
            </a:r>
            <a:r>
              <a:rPr lang="fa-IR" sz="2500" dirty="0">
                <a:cs typeface="B Yagut" panose="00000400000000000000" pitchFamily="2" charset="-78"/>
              </a:rPr>
              <a:t>می شود</a:t>
            </a:r>
            <a:r>
              <a:rPr lang="fa-IR" sz="2500" dirty="0" smtClean="0">
                <a:cs typeface="B Yagut" panose="00000400000000000000" pitchFamily="2" charset="-78"/>
              </a:rPr>
              <a:t>.</a:t>
            </a:r>
          </a:p>
          <a:p>
            <a:pPr marL="0" indent="0" algn="justLow">
              <a:lnSpc>
                <a:spcPct val="100000"/>
              </a:lnSpc>
              <a:buNone/>
            </a:pPr>
            <a:r>
              <a:rPr lang="fa-IR" sz="2500" dirty="0" smtClean="0">
                <a:cs typeface="B Yagut" panose="00000400000000000000" pitchFamily="2" charset="-78"/>
              </a:rPr>
              <a:t>3- وقتی </a:t>
            </a:r>
            <a:r>
              <a:rPr lang="fa-IR" sz="2500" dirty="0">
                <a:cs typeface="B Yagut" panose="00000400000000000000" pitchFamily="2" charset="-78"/>
              </a:rPr>
              <a:t>وارد </a:t>
            </a:r>
            <a:r>
              <a:rPr lang="fa-IR" sz="2500" dirty="0" smtClean="0">
                <a:cs typeface="B Yagut" panose="00000400000000000000" pitchFamily="2" charset="-78"/>
              </a:rPr>
              <a:t>پنجره</a:t>
            </a:r>
            <a:r>
              <a:rPr lang="en-US" sz="2500" dirty="0" smtClean="0">
                <a:cs typeface="B Yagut" panose="00000400000000000000" pitchFamily="2" charset="-78"/>
              </a:rPr>
              <a:t>Print </a:t>
            </a:r>
            <a:r>
              <a:rPr lang="fa-IR" sz="2500" dirty="0" smtClean="0">
                <a:cs typeface="B Yagut" panose="00000400000000000000" pitchFamily="2" charset="-78"/>
              </a:rPr>
              <a:t> شدید</a:t>
            </a:r>
            <a:r>
              <a:rPr lang="fa-IR" sz="2500" dirty="0">
                <a:cs typeface="B Yagut" panose="00000400000000000000" pitchFamily="2" charset="-78"/>
              </a:rPr>
              <a:t>، ابتدا </a:t>
            </a:r>
            <a:r>
              <a:rPr lang="fa-IR" sz="2500" dirty="0" smtClean="0">
                <a:cs typeface="B Yagut" panose="00000400000000000000" pitchFamily="2" charset="-78"/>
              </a:rPr>
              <a:t>پرینتر</a:t>
            </a:r>
            <a:r>
              <a:rPr lang="en-US" sz="2500" dirty="0" smtClean="0">
                <a:cs typeface="B Yagut" panose="00000400000000000000" pitchFamily="2" charset="-78"/>
              </a:rPr>
              <a:t>Printer </a:t>
            </a:r>
            <a:r>
              <a:rPr lang="fa-IR" sz="2500" dirty="0" smtClean="0">
                <a:cs typeface="B Yagut" panose="00000400000000000000" pitchFamily="2" charset="-78"/>
              </a:rPr>
              <a:t> مورد </a:t>
            </a:r>
            <a:r>
              <a:rPr lang="fa-IR" sz="2500" dirty="0">
                <a:cs typeface="B Yagut" panose="00000400000000000000" pitchFamily="2" charset="-78"/>
              </a:rPr>
              <a:t>نظرتان را از لیست پرینترها انتخاب کنید.</a:t>
            </a:r>
          </a:p>
          <a:p>
            <a:pPr marL="0" indent="0" algn="justLow" fontAlgn="base">
              <a:lnSpc>
                <a:spcPct val="100000"/>
              </a:lnSpc>
              <a:buNone/>
            </a:pPr>
            <a:r>
              <a:rPr lang="fa-IR" sz="2500" dirty="0">
                <a:cs typeface="B Yagut" panose="00000400000000000000" pitchFamily="2" charset="-78"/>
              </a:rPr>
              <a:t>3- </a:t>
            </a:r>
            <a:r>
              <a:rPr lang="en-US" sz="2500" dirty="0" smtClean="0">
                <a:cs typeface="B Yagut" panose="00000400000000000000" pitchFamily="2" charset="-78"/>
              </a:rPr>
              <a:t>Copies</a:t>
            </a:r>
            <a:r>
              <a:rPr lang="fa-IR" sz="2500" dirty="0" smtClean="0">
                <a:cs typeface="B Yagut" panose="00000400000000000000" pitchFamily="2" charset="-78"/>
              </a:rPr>
              <a:t> : توسط این گزینه ، می توانیم به </a:t>
            </a:r>
            <a:r>
              <a:rPr lang="fa-IR" sz="2500" dirty="0">
                <a:cs typeface="B Yagut" panose="00000400000000000000" pitchFamily="2" charset="-78"/>
              </a:rPr>
              <a:t>تعداد دلخواه از </a:t>
            </a:r>
            <a:r>
              <a:rPr lang="fa-IR" sz="2500" dirty="0" smtClean="0">
                <a:cs typeface="B Yagut" panose="00000400000000000000" pitchFamily="2" charset="-78"/>
              </a:rPr>
              <a:t>متن یا </a:t>
            </a:r>
            <a:r>
              <a:rPr lang="fa-IR" sz="2500" dirty="0">
                <a:cs typeface="B Yagut" panose="00000400000000000000" pitchFamily="2" charset="-78"/>
              </a:rPr>
              <a:t>تصاویر خود چاپ </a:t>
            </a:r>
            <a:r>
              <a:rPr lang="fa-IR" sz="2500" dirty="0" smtClean="0">
                <a:cs typeface="B Yagut" panose="00000400000000000000" pitchFamily="2" charset="-78"/>
              </a:rPr>
              <a:t>کنیم. </a:t>
            </a:r>
          </a:p>
          <a:p>
            <a:pPr marL="0" indent="0" algn="justLow" fontAlgn="base">
              <a:lnSpc>
                <a:spcPct val="100000"/>
              </a:lnSpc>
              <a:buNone/>
            </a:pPr>
            <a:r>
              <a:rPr lang="fa-IR" sz="2500" dirty="0">
                <a:cs typeface="B Yagut" panose="00000400000000000000" pitchFamily="2" charset="-78"/>
              </a:rPr>
              <a:t>پرینت صفحات دلخواه </a:t>
            </a:r>
            <a:r>
              <a:rPr lang="fa-IR" sz="2500" dirty="0" smtClean="0">
                <a:cs typeface="B Yagut" panose="00000400000000000000" pitchFamily="2" charset="-78"/>
              </a:rPr>
              <a:t>در </a:t>
            </a:r>
            <a:r>
              <a:rPr lang="en-US" sz="2500" dirty="0" smtClean="0">
                <a:cs typeface="B Yagut" panose="00000400000000000000" pitchFamily="2" charset="-78"/>
              </a:rPr>
              <a:t>Word</a:t>
            </a:r>
            <a:r>
              <a:rPr lang="fa-IR" sz="2500" dirty="0" smtClean="0">
                <a:cs typeface="B Yagut" panose="00000400000000000000" pitchFamily="2" charset="-78"/>
              </a:rPr>
              <a:t> :</a:t>
            </a:r>
            <a:endParaRPr lang="fa-IR" sz="2500" dirty="0">
              <a:cs typeface="B Yagut" panose="00000400000000000000" pitchFamily="2" charset="-78"/>
            </a:endParaRPr>
          </a:p>
          <a:p>
            <a:pPr marL="0" indent="0" algn="justLow" fontAlgn="base">
              <a:lnSpc>
                <a:spcPct val="100000"/>
              </a:lnSpc>
              <a:buNone/>
            </a:pPr>
            <a:r>
              <a:rPr lang="fa-IR" sz="2500" dirty="0">
                <a:cs typeface="B Yagut" panose="00000400000000000000" pitchFamily="2" charset="-78"/>
              </a:rPr>
              <a:t>اولین گزینه در این بخش که به صورت پیش فرض با </a:t>
            </a:r>
            <a:r>
              <a:rPr lang="en-US" sz="2500" dirty="0">
                <a:cs typeface="B Yagut" panose="00000400000000000000" pitchFamily="2" charset="-78"/>
              </a:rPr>
              <a:t>Print All Pages </a:t>
            </a:r>
            <a:r>
              <a:rPr lang="fa-IR" sz="2500" dirty="0" smtClean="0">
                <a:cs typeface="B Yagut" panose="00000400000000000000" pitchFamily="2" charset="-78"/>
              </a:rPr>
              <a:t> نشان </a:t>
            </a:r>
            <a:r>
              <a:rPr lang="fa-IR" sz="2500" dirty="0">
                <a:cs typeface="B Yagut" panose="00000400000000000000" pitchFamily="2" charset="-78"/>
              </a:rPr>
              <a:t>داده شده است، این امکان را برای پرینت گرفتن در </a:t>
            </a:r>
            <a:r>
              <a:rPr lang="en-US" sz="2500" dirty="0" smtClean="0">
                <a:cs typeface="B Yagut" panose="00000400000000000000" pitchFamily="2" charset="-78"/>
              </a:rPr>
              <a:t>Word</a:t>
            </a:r>
            <a:r>
              <a:rPr lang="fa-IR" sz="2500" dirty="0" smtClean="0">
                <a:cs typeface="B Yagut" panose="00000400000000000000" pitchFamily="2" charset="-78"/>
              </a:rPr>
              <a:t> </a:t>
            </a:r>
            <a:r>
              <a:rPr lang="fa-IR" sz="2500" dirty="0">
                <a:cs typeface="B Yagut" panose="00000400000000000000" pitchFamily="2" charset="-78"/>
              </a:rPr>
              <a:t>به ما می دهد تا صفحاتی را که می خواهیم یا قسمتی از متنی را که مشخص کردیم یا تنها صفحات مدنظر با توجه به نیاز خود را تعیین کنیم و از آنها پرینت بگیریم. با کلیک بر روی فلش کوچکی </a:t>
            </a:r>
            <a:r>
              <a:rPr lang="fa-IR" sz="2500" dirty="0" smtClean="0">
                <a:cs typeface="B Yagut" panose="00000400000000000000" pitchFamily="2" charset="-78"/>
              </a:rPr>
              <a:t>که </a:t>
            </a:r>
            <a:r>
              <a:rPr lang="fa-IR" sz="2500" dirty="0">
                <a:cs typeface="B Yagut" panose="00000400000000000000" pitchFamily="2" charset="-78"/>
              </a:rPr>
              <a:t>در کادر قرار دارد تنطیمات </a:t>
            </a:r>
            <a:r>
              <a:rPr lang="fa-IR" sz="2500" dirty="0" smtClean="0">
                <a:cs typeface="B Yagut" panose="00000400000000000000" pitchFamily="2" charset="-78"/>
              </a:rPr>
              <a:t>را </a:t>
            </a:r>
            <a:r>
              <a:rPr lang="fa-IR" sz="2500" dirty="0">
                <a:cs typeface="B Yagut" panose="00000400000000000000" pitchFamily="2" charset="-78"/>
              </a:rPr>
              <a:t>انجام می دهیم.</a:t>
            </a:r>
          </a:p>
        </p:txBody>
      </p:sp>
      <p:pic>
        <p:nvPicPr>
          <p:cNvPr id="4" name="Picture 3"/>
          <p:cNvPicPr>
            <a:picLocks noChangeAspect="1"/>
          </p:cNvPicPr>
          <p:nvPr/>
        </p:nvPicPr>
        <p:blipFill>
          <a:blip r:embed="rId4"/>
          <a:stretch>
            <a:fillRect/>
          </a:stretch>
        </p:blipFill>
        <p:spPr>
          <a:xfrm>
            <a:off x="369839" y="233976"/>
            <a:ext cx="1199654" cy="1154098"/>
          </a:xfrm>
          <a:prstGeom prst="rect">
            <a:avLst/>
          </a:prstGeom>
        </p:spPr>
      </p:pic>
      <p:pic>
        <p:nvPicPr>
          <p:cNvPr id="5" name="Picture 4"/>
          <p:cNvPicPr>
            <a:picLocks noChangeAspect="1"/>
          </p:cNvPicPr>
          <p:nvPr/>
        </p:nvPicPr>
        <p:blipFill>
          <a:blip r:embed="rId5"/>
          <a:stretch>
            <a:fillRect/>
          </a:stretch>
        </p:blipFill>
        <p:spPr>
          <a:xfrm>
            <a:off x="371381" y="1152169"/>
            <a:ext cx="1266825" cy="2943225"/>
          </a:xfrm>
          <a:prstGeom prst="rect">
            <a:avLst/>
          </a:prstGeom>
        </p:spPr>
      </p:pic>
      <p:pic>
        <p:nvPicPr>
          <p:cNvPr id="10" name="Picture 9"/>
          <p:cNvPicPr>
            <a:picLocks noChangeAspect="1"/>
          </p:cNvPicPr>
          <p:nvPr/>
        </p:nvPicPr>
        <p:blipFill>
          <a:blip r:embed="rId6"/>
          <a:stretch>
            <a:fillRect/>
          </a:stretch>
        </p:blipFill>
        <p:spPr>
          <a:xfrm>
            <a:off x="1543206" y="200359"/>
            <a:ext cx="2609850" cy="6353175"/>
          </a:xfrm>
          <a:prstGeom prst="rect">
            <a:avLst/>
          </a:prstGeom>
        </p:spPr>
      </p:pic>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4760" y="5943934"/>
            <a:ext cx="609600" cy="609600"/>
          </a:xfrm>
          <a:prstGeom prst="rect">
            <a:avLst/>
          </a:prstGeom>
        </p:spPr>
      </p:pic>
    </p:spTree>
    <p:extLst>
      <p:ext uri="{BB962C8B-B14F-4D97-AF65-F5344CB8AC3E}">
        <p14:creationId xmlns:p14="http://schemas.microsoft.com/office/powerpoint/2010/main" val="16932351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12"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43170"/>
          </a:xfrm>
        </p:spPr>
        <p:txBody>
          <a:bodyPr>
            <a:normAutofit/>
          </a:bodyPr>
          <a:lstStyle/>
          <a:p>
            <a:pPr algn="ctr"/>
            <a:r>
              <a:rPr lang="fa-IR" dirty="0" smtClean="0">
                <a:cs typeface="B Yagut" panose="00000400000000000000" pitchFamily="2" charset="-78"/>
              </a:rPr>
              <a:t>اهداف آموزشی</a:t>
            </a:r>
            <a:endParaRPr lang="fa-IR" dirty="0">
              <a:cs typeface="B Yagut" panose="00000400000000000000" pitchFamily="2" charset="-78"/>
            </a:endParaRPr>
          </a:p>
        </p:txBody>
      </p:sp>
      <p:sp>
        <p:nvSpPr>
          <p:cNvPr id="3" name="Content Placeholder 2"/>
          <p:cNvSpPr>
            <a:spLocks noGrp="1"/>
          </p:cNvSpPr>
          <p:nvPr>
            <p:ph idx="1"/>
          </p:nvPr>
        </p:nvSpPr>
        <p:spPr>
          <a:xfrm>
            <a:off x="1004552" y="1194565"/>
            <a:ext cx="10882648" cy="5174664"/>
          </a:xfrm>
        </p:spPr>
        <p:txBody>
          <a:bodyPr>
            <a:noAutofit/>
          </a:bodyPr>
          <a:lstStyle/>
          <a:p>
            <a:pPr marL="0" indent="0" algn="justLow">
              <a:lnSpc>
                <a:spcPct val="150000"/>
              </a:lnSpc>
              <a:buNone/>
            </a:pPr>
            <a:r>
              <a:rPr lang="fa-IR" sz="2500" dirty="0">
                <a:cs typeface="B Yagut" panose="00000400000000000000" pitchFamily="2" charset="-78"/>
              </a:rPr>
              <a:t>انتظار می رود فراگیر پس از مطالعه این فصل بتواند:</a:t>
            </a:r>
          </a:p>
          <a:p>
            <a:pPr marL="514350" indent="-514350" algn="justLow">
              <a:buFont typeface="+mj-lt"/>
              <a:buAutoNum type="arabicPeriod"/>
            </a:pPr>
            <a:r>
              <a:rPr lang="fa-IR" sz="2500" dirty="0" smtClean="0">
                <a:cs typeface="B Yagut" panose="00000400000000000000" pitchFamily="2" charset="-78"/>
              </a:rPr>
              <a:t>حاشیه </a:t>
            </a:r>
            <a:r>
              <a:rPr lang="fa-IR" sz="2500" dirty="0">
                <a:cs typeface="B Yagut" panose="00000400000000000000" pitchFamily="2" charset="-78"/>
              </a:rPr>
              <a:t>گذاری و تنظیمات صفحات در </a:t>
            </a:r>
            <a:r>
              <a:rPr lang="en-US" sz="2500" dirty="0">
                <a:cs typeface="B Yagut" panose="00000400000000000000" pitchFamily="2" charset="-78"/>
              </a:rPr>
              <a:t>word</a:t>
            </a:r>
            <a:r>
              <a:rPr lang="fa-IR" sz="2500" dirty="0">
                <a:cs typeface="B Yagut" panose="00000400000000000000" pitchFamily="2" charset="-78"/>
              </a:rPr>
              <a:t> را بشناسد و به درستی انجام دهد .</a:t>
            </a:r>
            <a:endParaRPr lang="en-US" sz="2500" dirty="0">
              <a:cs typeface="B Yagut" panose="00000400000000000000" pitchFamily="2" charset="-78"/>
            </a:endParaRPr>
          </a:p>
          <a:p>
            <a:pPr marL="514350" indent="-514350" algn="justLow">
              <a:buFont typeface="+mj-lt"/>
              <a:buAutoNum type="arabicPeriod"/>
            </a:pPr>
            <a:r>
              <a:rPr lang="fa-IR" sz="2500" dirty="0">
                <a:cs typeface="B Yagut" panose="00000400000000000000" pitchFamily="2" charset="-78"/>
              </a:rPr>
              <a:t>سرصفحه و پاصفحه (</a:t>
            </a:r>
            <a:r>
              <a:rPr lang="en-US" sz="2500" dirty="0">
                <a:cs typeface="B Yagut" panose="00000400000000000000" pitchFamily="2" charset="-78"/>
              </a:rPr>
              <a:t>Header , Footer</a:t>
            </a:r>
            <a:r>
              <a:rPr lang="fa-IR" sz="2500" dirty="0">
                <a:cs typeface="B Yagut" panose="00000400000000000000" pitchFamily="2" charset="-78"/>
              </a:rPr>
              <a:t>) </a:t>
            </a:r>
            <a:r>
              <a:rPr lang="fa-IR" sz="2500" dirty="0" smtClean="0">
                <a:cs typeface="B Yagut" panose="00000400000000000000" pitchFamily="2" charset="-78"/>
              </a:rPr>
              <a:t>و ویرایش قسمت های مختلف را </a:t>
            </a:r>
            <a:r>
              <a:rPr lang="fa-IR" sz="2500" dirty="0">
                <a:cs typeface="B Yagut" panose="00000400000000000000" pitchFamily="2" charset="-78"/>
              </a:rPr>
              <a:t>بشناسد و به درستی انجام دهد </a:t>
            </a:r>
            <a:r>
              <a:rPr lang="fa-IR" sz="2500" dirty="0" smtClean="0">
                <a:cs typeface="B Yagut" panose="00000400000000000000" pitchFamily="2" charset="-78"/>
              </a:rPr>
              <a:t>.</a:t>
            </a:r>
          </a:p>
          <a:p>
            <a:pPr marL="514350" indent="-514350" algn="justLow">
              <a:buFont typeface="+mj-lt"/>
              <a:buAutoNum type="arabicPeriod"/>
            </a:pPr>
            <a:r>
              <a:rPr lang="fa-IR" sz="2500" dirty="0" smtClean="0">
                <a:cs typeface="B Yagut" panose="00000400000000000000" pitchFamily="2" charset="-78"/>
              </a:rPr>
              <a:t>طریقه افزودن شماره صفحات در </a:t>
            </a:r>
            <a:r>
              <a:rPr lang="en-US" sz="2500" dirty="0" smtClean="0">
                <a:cs typeface="B Yagut" panose="00000400000000000000" pitchFamily="2" charset="-78"/>
              </a:rPr>
              <a:t>Word</a:t>
            </a:r>
            <a:r>
              <a:rPr lang="fa-IR" sz="2500" dirty="0" smtClean="0">
                <a:cs typeface="B Yagut" panose="00000400000000000000" pitchFamily="2" charset="-78"/>
              </a:rPr>
              <a:t> را بشناسد و به درستی انجام دهد .</a:t>
            </a:r>
            <a:endParaRPr lang="en-US" sz="2500" dirty="0">
              <a:cs typeface="B Yagut" panose="00000400000000000000" pitchFamily="2" charset="-78"/>
            </a:endParaRPr>
          </a:p>
          <a:p>
            <a:pPr marL="514350" indent="-514350" algn="justLow">
              <a:buFont typeface="+mj-lt"/>
              <a:buAutoNum type="arabicPeriod"/>
            </a:pPr>
            <a:r>
              <a:rPr lang="fa-IR" sz="2500" dirty="0">
                <a:cs typeface="B Yagut" panose="00000400000000000000" pitchFamily="2" charset="-78"/>
              </a:rPr>
              <a:t>شیوه ایجاد صفحات با تنظیمات متفاوت (</a:t>
            </a:r>
            <a:r>
              <a:rPr lang="en-US" sz="2500" dirty="0">
                <a:cs typeface="B Yagut" panose="00000400000000000000" pitchFamily="2" charset="-78"/>
              </a:rPr>
              <a:t>breaks</a:t>
            </a:r>
            <a:r>
              <a:rPr lang="fa-IR" sz="2500" dirty="0">
                <a:cs typeface="B Yagut" panose="00000400000000000000" pitchFamily="2" charset="-78"/>
              </a:rPr>
              <a:t>) را بشناسد و به درستی انجام دهد .</a:t>
            </a:r>
            <a:endParaRPr lang="en-US" sz="2500" dirty="0">
              <a:cs typeface="B Yagut" panose="00000400000000000000" pitchFamily="2" charset="-78"/>
            </a:endParaRPr>
          </a:p>
          <a:p>
            <a:pPr marL="514350" indent="-514350" algn="justLow">
              <a:buFont typeface="+mj-lt"/>
              <a:buAutoNum type="arabicPeriod"/>
            </a:pPr>
            <a:r>
              <a:rPr lang="fa-IR" sz="2500" dirty="0" smtClean="0">
                <a:cs typeface="B Yagut" panose="00000400000000000000" pitchFamily="2" charset="-78"/>
              </a:rPr>
              <a:t>طریقه </a:t>
            </a:r>
            <a:r>
              <a:rPr lang="en-US" sz="2500" dirty="0">
                <a:cs typeface="B Yagut" panose="00000400000000000000" pitchFamily="2" charset="-78"/>
              </a:rPr>
              <a:t>Find and Replace</a:t>
            </a:r>
            <a:r>
              <a:rPr lang="fa-IR" sz="2500" dirty="0">
                <a:cs typeface="B Yagut" panose="00000400000000000000" pitchFamily="2" charset="-78"/>
              </a:rPr>
              <a:t> در </a:t>
            </a:r>
            <a:r>
              <a:rPr lang="en-US" sz="2500" dirty="0" smtClean="0">
                <a:cs typeface="B Yagut" panose="00000400000000000000" pitchFamily="2" charset="-78"/>
              </a:rPr>
              <a:t>Word</a:t>
            </a:r>
            <a:r>
              <a:rPr lang="fa-IR" sz="2500" dirty="0" smtClean="0">
                <a:cs typeface="B Yagut" panose="00000400000000000000" pitchFamily="2" charset="-78"/>
              </a:rPr>
              <a:t> </a:t>
            </a:r>
            <a:r>
              <a:rPr lang="fa-IR" sz="2500" dirty="0">
                <a:cs typeface="B Yagut" panose="00000400000000000000" pitchFamily="2" charset="-78"/>
              </a:rPr>
              <a:t>را بشناسد و به درستی انجام دهد .</a:t>
            </a:r>
            <a:endParaRPr lang="en-US" sz="2500" dirty="0">
              <a:cs typeface="B Yagut" panose="00000400000000000000" pitchFamily="2" charset="-78"/>
            </a:endParaRPr>
          </a:p>
          <a:p>
            <a:pPr marL="514350" indent="-514350" algn="justLow">
              <a:buFont typeface="+mj-lt"/>
              <a:buAutoNum type="arabicPeriod"/>
            </a:pPr>
            <a:r>
              <a:rPr lang="fa-IR" sz="2500" dirty="0">
                <a:cs typeface="B Yagut" panose="00000400000000000000" pitchFamily="2" charset="-78"/>
              </a:rPr>
              <a:t>طریقه پرینت گرفتن در </a:t>
            </a:r>
            <a:r>
              <a:rPr lang="en-US" sz="2500" dirty="0">
                <a:cs typeface="B Yagut" panose="00000400000000000000" pitchFamily="2" charset="-78"/>
              </a:rPr>
              <a:t>word</a:t>
            </a:r>
            <a:r>
              <a:rPr lang="fa-IR" sz="2500" dirty="0">
                <a:cs typeface="B Yagut" panose="00000400000000000000" pitchFamily="2" charset="-78"/>
              </a:rPr>
              <a:t> را بشناسد و به درستی انجام دهد .</a:t>
            </a:r>
            <a:endParaRPr lang="en-US" sz="2500" dirty="0">
              <a:cs typeface="B Yagut" panose="00000400000000000000" pitchFamily="2" charset="-78"/>
            </a:endParaRPr>
          </a:p>
        </p:txBody>
      </p:sp>
    </p:spTree>
    <p:extLst>
      <p:ext uri="{BB962C8B-B14F-4D97-AF65-F5344CB8AC3E}">
        <p14:creationId xmlns:p14="http://schemas.microsoft.com/office/powerpoint/2010/main" val="1106966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1899" y="483326"/>
            <a:ext cx="6373907" cy="5620069"/>
          </a:xfrm>
        </p:spPr>
        <p:txBody>
          <a:bodyPr>
            <a:normAutofit/>
          </a:bodyPr>
          <a:lstStyle/>
          <a:p>
            <a:pPr marL="0" indent="0" algn="justLow">
              <a:lnSpc>
                <a:spcPct val="100000"/>
              </a:lnSpc>
              <a:buNone/>
            </a:pPr>
            <a:r>
              <a:rPr lang="en-US" sz="2500" dirty="0">
                <a:cs typeface="B Yagut" panose="00000400000000000000" pitchFamily="2" charset="-78"/>
              </a:rPr>
              <a:t>Print All Pages </a:t>
            </a:r>
            <a:r>
              <a:rPr lang="fa-IR" sz="2500" dirty="0" smtClean="0">
                <a:cs typeface="B Yagut" panose="00000400000000000000" pitchFamily="2" charset="-78"/>
              </a:rPr>
              <a:t> : تمامی </a:t>
            </a:r>
            <a:r>
              <a:rPr lang="fa-IR" sz="2500" dirty="0">
                <a:cs typeface="B Yagut" panose="00000400000000000000" pitchFamily="2" charset="-78"/>
              </a:rPr>
              <a:t>صفحات </a:t>
            </a:r>
            <a:r>
              <a:rPr lang="fa-IR" sz="2500" dirty="0" smtClean="0">
                <a:cs typeface="B Yagut" panose="00000400000000000000" pitchFamily="2" charset="-78"/>
              </a:rPr>
              <a:t>فایل </a:t>
            </a:r>
            <a:r>
              <a:rPr lang="en-US" sz="2500" dirty="0" smtClean="0">
                <a:cs typeface="B Yagut" panose="00000400000000000000" pitchFamily="2" charset="-78"/>
              </a:rPr>
              <a:t> </a:t>
            </a:r>
            <a:r>
              <a:rPr lang="en-US" sz="2500" dirty="0">
                <a:cs typeface="B Yagut" panose="00000400000000000000" pitchFamily="2" charset="-78"/>
              </a:rPr>
              <a:t>Word</a:t>
            </a:r>
            <a:r>
              <a:rPr lang="fa-IR" sz="2500" dirty="0">
                <a:cs typeface="B Yagut" panose="00000400000000000000" pitchFamily="2" charset="-78"/>
              </a:rPr>
              <a:t> </a:t>
            </a:r>
            <a:r>
              <a:rPr lang="fa-IR" sz="2500" dirty="0" smtClean="0">
                <a:cs typeface="B Yagut" panose="00000400000000000000" pitchFamily="2" charset="-78"/>
              </a:rPr>
              <a:t>آماده چاپ </a:t>
            </a:r>
            <a:r>
              <a:rPr lang="fa-IR" sz="2500" dirty="0">
                <a:cs typeface="B Yagut" panose="00000400000000000000" pitchFamily="2" charset="-78"/>
              </a:rPr>
              <a:t>می شود.</a:t>
            </a:r>
          </a:p>
          <a:p>
            <a:pPr marL="0" indent="0" algn="justLow">
              <a:lnSpc>
                <a:spcPct val="100000"/>
              </a:lnSpc>
              <a:buNone/>
            </a:pPr>
            <a:r>
              <a:rPr lang="en-US" sz="2500" dirty="0">
                <a:cs typeface="B Yagut" panose="00000400000000000000" pitchFamily="2" charset="-78"/>
              </a:rPr>
              <a:t>Print </a:t>
            </a:r>
            <a:r>
              <a:rPr lang="en-US" sz="2500" dirty="0" smtClean="0">
                <a:cs typeface="B Yagut" panose="00000400000000000000" pitchFamily="2" charset="-78"/>
              </a:rPr>
              <a:t>Selection </a:t>
            </a:r>
            <a:r>
              <a:rPr lang="fa-IR" sz="2500" dirty="0" smtClean="0">
                <a:cs typeface="B Yagut" panose="00000400000000000000" pitchFamily="2" charset="-78"/>
              </a:rPr>
              <a:t> : تنها </a:t>
            </a:r>
            <a:r>
              <a:rPr lang="fa-IR" sz="2500" dirty="0">
                <a:cs typeface="B Yagut" panose="00000400000000000000" pitchFamily="2" charset="-78"/>
              </a:rPr>
              <a:t>قسمتی را که انتخاب کرده ایم آماده </a:t>
            </a:r>
            <a:r>
              <a:rPr lang="fa-IR" sz="2500" dirty="0" smtClean="0">
                <a:cs typeface="B Yagut" panose="00000400000000000000" pitchFamily="2" charset="-78"/>
              </a:rPr>
              <a:t>چاپ </a:t>
            </a:r>
            <a:r>
              <a:rPr lang="fa-IR" sz="2500" dirty="0">
                <a:cs typeface="B Yagut" panose="00000400000000000000" pitchFamily="2" charset="-78"/>
              </a:rPr>
              <a:t>می شود.</a:t>
            </a:r>
          </a:p>
          <a:p>
            <a:pPr marL="0" indent="0" algn="justLow">
              <a:lnSpc>
                <a:spcPct val="100000"/>
              </a:lnSpc>
              <a:buNone/>
            </a:pPr>
            <a:r>
              <a:rPr lang="en-US" sz="2500" dirty="0">
                <a:cs typeface="B Yagut" panose="00000400000000000000" pitchFamily="2" charset="-78"/>
              </a:rPr>
              <a:t>Print Current </a:t>
            </a:r>
            <a:r>
              <a:rPr lang="en-US" sz="2500" dirty="0" smtClean="0">
                <a:cs typeface="B Yagut" panose="00000400000000000000" pitchFamily="2" charset="-78"/>
              </a:rPr>
              <a:t>Page </a:t>
            </a:r>
            <a:r>
              <a:rPr lang="fa-IR" sz="2500" dirty="0" smtClean="0">
                <a:cs typeface="B Yagut" panose="00000400000000000000" pitchFamily="2" charset="-78"/>
              </a:rPr>
              <a:t> : تنها </a:t>
            </a:r>
            <a:r>
              <a:rPr lang="fa-IR" sz="2500" dirty="0">
                <a:cs typeface="B Yagut" panose="00000400000000000000" pitchFamily="2" charset="-78"/>
              </a:rPr>
              <a:t>صفحه ی نشان داده شده در پیش نمایش آماده </a:t>
            </a:r>
            <a:r>
              <a:rPr lang="fa-IR" sz="2500" dirty="0" smtClean="0">
                <a:cs typeface="B Yagut" panose="00000400000000000000" pitchFamily="2" charset="-78"/>
              </a:rPr>
              <a:t>پرینت </a:t>
            </a:r>
            <a:r>
              <a:rPr lang="fa-IR" sz="2500" dirty="0">
                <a:cs typeface="B Yagut" panose="00000400000000000000" pitchFamily="2" charset="-78"/>
              </a:rPr>
              <a:t>گرفتن می شود.</a:t>
            </a:r>
          </a:p>
          <a:p>
            <a:pPr marL="0" indent="0" algn="justLow">
              <a:lnSpc>
                <a:spcPct val="100000"/>
              </a:lnSpc>
              <a:buNone/>
            </a:pPr>
            <a:r>
              <a:rPr lang="en-US" sz="2500" dirty="0">
                <a:cs typeface="B Yagut" panose="00000400000000000000" pitchFamily="2" charset="-78"/>
              </a:rPr>
              <a:t>Custom </a:t>
            </a:r>
            <a:r>
              <a:rPr lang="en-US" sz="2500" dirty="0" smtClean="0">
                <a:cs typeface="B Yagut" panose="00000400000000000000" pitchFamily="2" charset="-78"/>
              </a:rPr>
              <a:t>Print </a:t>
            </a:r>
            <a:r>
              <a:rPr lang="fa-IR" sz="2500" dirty="0" smtClean="0">
                <a:cs typeface="B Yagut" panose="00000400000000000000" pitchFamily="2" charset="-78"/>
              </a:rPr>
              <a:t> : با </a:t>
            </a:r>
            <a:r>
              <a:rPr lang="fa-IR" sz="2500" dirty="0">
                <a:cs typeface="B Yagut" panose="00000400000000000000" pitchFamily="2" charset="-78"/>
              </a:rPr>
              <a:t>انتخاب این گزینه </a:t>
            </a:r>
            <a:r>
              <a:rPr lang="fa-IR" sz="2500" dirty="0" smtClean="0">
                <a:cs typeface="B Yagut" panose="00000400000000000000" pitchFamily="2" charset="-78"/>
              </a:rPr>
              <a:t>می توانیم </a:t>
            </a:r>
            <a:r>
              <a:rPr lang="fa-IR" sz="2500" dirty="0">
                <a:cs typeface="B Yagut" panose="00000400000000000000" pitchFamily="2" charset="-78"/>
              </a:rPr>
              <a:t>تنها صفحات مدنظرمان را با نوشتن شماره ی صفحات آن در کادر زیر آن </a:t>
            </a:r>
            <a:r>
              <a:rPr lang="fa-IR" sz="2500" dirty="0" smtClean="0">
                <a:cs typeface="B Yagut" panose="00000400000000000000" pitchFamily="2" charset="-78"/>
              </a:rPr>
              <a:t>یعنی</a:t>
            </a:r>
            <a:r>
              <a:rPr lang="en-US" sz="2500" dirty="0" smtClean="0">
                <a:cs typeface="B Yagut" panose="00000400000000000000" pitchFamily="2" charset="-78"/>
              </a:rPr>
              <a:t>Pages </a:t>
            </a:r>
            <a:r>
              <a:rPr lang="fa-IR" sz="2500" dirty="0" smtClean="0">
                <a:cs typeface="B Yagut" panose="00000400000000000000" pitchFamily="2" charset="-78"/>
              </a:rPr>
              <a:t> آماده </a:t>
            </a:r>
            <a:r>
              <a:rPr lang="fa-IR" sz="2500" dirty="0">
                <a:cs typeface="B Yagut" panose="00000400000000000000" pitchFamily="2" charset="-78"/>
              </a:rPr>
              <a:t>ی چاپ کنیم. </a:t>
            </a:r>
            <a:r>
              <a:rPr lang="fa-IR" sz="2500" dirty="0" smtClean="0">
                <a:cs typeface="B Yagut" panose="00000400000000000000" pitchFamily="2" charset="-78"/>
              </a:rPr>
              <a:t>بـرای </a:t>
            </a:r>
            <a:r>
              <a:rPr lang="fa-IR" sz="2500" dirty="0">
                <a:cs typeface="B Yagut" panose="00000400000000000000" pitchFamily="2" charset="-78"/>
              </a:rPr>
              <a:t>چاپ چندین </a:t>
            </a:r>
            <a:r>
              <a:rPr lang="fa-IR" sz="2500" dirty="0" smtClean="0">
                <a:cs typeface="B Yagut" panose="00000400000000000000" pitchFamily="2" charset="-78"/>
              </a:rPr>
              <a:t>صفـحه پی </a:t>
            </a:r>
            <a:r>
              <a:rPr lang="fa-IR" sz="2500" dirty="0">
                <a:cs typeface="B Yagut" panose="00000400000000000000" pitchFamily="2" charset="-78"/>
              </a:rPr>
              <a:t>در پی می توانیم بنویسیم ۴-۱۲ یعنی از صفحه </a:t>
            </a:r>
            <a:r>
              <a:rPr lang="fa-IR" sz="2500" dirty="0" smtClean="0">
                <a:cs typeface="B Yagut" panose="00000400000000000000" pitchFamily="2" charset="-78"/>
              </a:rPr>
              <a:t>۴ </a:t>
            </a:r>
            <a:r>
              <a:rPr lang="fa-IR" sz="2500" dirty="0">
                <a:cs typeface="B Yagut" panose="00000400000000000000" pitchFamily="2" charset="-78"/>
              </a:rPr>
              <a:t>تا ۱۲ را پرینت بگیر. یا برای صفحات غیر پی در پی از ویرگول برای جداسازی آنها استفاده می کنیم مثلا می نویسیم </a:t>
            </a:r>
            <a:r>
              <a:rPr lang="fa-IR" sz="2500" dirty="0" smtClean="0">
                <a:cs typeface="B Yagut" panose="00000400000000000000" pitchFamily="2" charset="-78"/>
              </a:rPr>
              <a:t>۴،۵،۷،۸،۱۱</a:t>
            </a:r>
          </a:p>
          <a:p>
            <a:pPr marL="0" indent="0" algn="just">
              <a:lnSpc>
                <a:spcPct val="100000"/>
              </a:lnSpc>
              <a:buNone/>
            </a:pPr>
            <a:endParaRPr lang="fa-IR" sz="2500" dirty="0">
              <a:cs typeface="B Yagut" panose="00000400000000000000" pitchFamily="2" charset="-78"/>
            </a:endParaRPr>
          </a:p>
        </p:txBody>
      </p:sp>
      <p:pic>
        <p:nvPicPr>
          <p:cNvPr id="2" name="Picture 1"/>
          <p:cNvPicPr>
            <a:picLocks noChangeAspect="1"/>
          </p:cNvPicPr>
          <p:nvPr/>
        </p:nvPicPr>
        <p:blipFill>
          <a:blip r:embed="rId4"/>
          <a:stretch>
            <a:fillRect/>
          </a:stretch>
        </p:blipFill>
        <p:spPr>
          <a:xfrm>
            <a:off x="558612" y="483326"/>
            <a:ext cx="3980330" cy="5424662"/>
          </a:xfrm>
          <a:prstGeom prst="rect">
            <a:avLst/>
          </a:prstGeom>
        </p:spPr>
      </p:pic>
      <p:pic>
        <p:nvPicPr>
          <p:cNvPr id="10" name="Picture 9"/>
          <p:cNvPicPr>
            <a:picLocks noChangeAspect="1"/>
          </p:cNvPicPr>
          <p:nvPr/>
        </p:nvPicPr>
        <p:blipFill>
          <a:blip r:embed="rId5"/>
          <a:stretch>
            <a:fillRect/>
          </a:stretch>
        </p:blipFill>
        <p:spPr>
          <a:xfrm>
            <a:off x="5688106" y="5627034"/>
            <a:ext cx="3014942" cy="952722"/>
          </a:xfrm>
          <a:prstGeom prst="rect">
            <a:avLst/>
          </a:prstGeom>
        </p:spPr>
      </p:pic>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3812" y="6103395"/>
            <a:ext cx="609600" cy="609600"/>
          </a:xfrm>
          <a:prstGeom prst="rect">
            <a:avLst/>
          </a:prstGeom>
        </p:spPr>
      </p:pic>
    </p:spTree>
    <p:extLst>
      <p:ext uri="{BB962C8B-B14F-4D97-AF65-F5344CB8AC3E}">
        <p14:creationId xmlns:p14="http://schemas.microsoft.com/office/powerpoint/2010/main" val="1939224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25"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3094" y="201706"/>
            <a:ext cx="8148918" cy="6414247"/>
          </a:xfrm>
        </p:spPr>
        <p:txBody>
          <a:bodyPr>
            <a:normAutofit lnSpcReduction="10000"/>
          </a:bodyPr>
          <a:lstStyle/>
          <a:p>
            <a:pPr marL="0" indent="0" algn="justLow">
              <a:lnSpc>
                <a:spcPct val="100000"/>
              </a:lnSpc>
              <a:buNone/>
            </a:pPr>
            <a:r>
              <a:rPr lang="en-US" sz="2500" dirty="0">
                <a:cs typeface="B Yagut" panose="00000400000000000000" pitchFamily="2" charset="-78"/>
              </a:rPr>
              <a:t>Print One </a:t>
            </a:r>
            <a:r>
              <a:rPr lang="en-US" sz="2500" dirty="0" smtClean="0">
                <a:cs typeface="B Yagut" panose="00000400000000000000" pitchFamily="2" charset="-78"/>
              </a:rPr>
              <a:t>Sided</a:t>
            </a:r>
            <a:r>
              <a:rPr lang="fa-IR" sz="2500" dirty="0" smtClean="0">
                <a:cs typeface="B Yagut" panose="00000400000000000000" pitchFamily="2" charset="-78"/>
              </a:rPr>
              <a:t> : با </a:t>
            </a:r>
            <a:r>
              <a:rPr lang="fa-IR" sz="2500" dirty="0">
                <a:cs typeface="B Yagut" panose="00000400000000000000" pitchFamily="2" charset="-78"/>
              </a:rPr>
              <a:t>انتخاب این گزینه چاپگر صفحات را به صورت تک </a:t>
            </a:r>
            <a:r>
              <a:rPr lang="fa-IR" sz="2500" dirty="0" smtClean="0">
                <a:cs typeface="B Yagut" panose="00000400000000000000" pitchFamily="2" charset="-78"/>
              </a:rPr>
              <a:t>را </a:t>
            </a:r>
            <a:r>
              <a:rPr lang="fa-IR" sz="2500" dirty="0">
                <a:cs typeface="B Yagut" panose="00000400000000000000" pitchFamily="2" charset="-78"/>
              </a:rPr>
              <a:t>چاپ می کند.</a:t>
            </a:r>
          </a:p>
          <a:p>
            <a:pPr marL="0" indent="0" algn="justLow">
              <a:lnSpc>
                <a:spcPct val="100000"/>
              </a:lnSpc>
              <a:buNone/>
            </a:pPr>
            <a:r>
              <a:rPr lang="en-US" sz="2500" dirty="0">
                <a:cs typeface="B Yagut" panose="00000400000000000000" pitchFamily="2" charset="-78"/>
              </a:rPr>
              <a:t>Print On Both </a:t>
            </a:r>
            <a:r>
              <a:rPr lang="en-US" sz="2500" dirty="0" smtClean="0">
                <a:cs typeface="B Yagut" panose="00000400000000000000" pitchFamily="2" charset="-78"/>
              </a:rPr>
              <a:t>Sides</a:t>
            </a:r>
            <a:r>
              <a:rPr lang="fa-IR" sz="2500" dirty="0" smtClean="0">
                <a:cs typeface="B Yagut" panose="00000400000000000000" pitchFamily="2" charset="-78"/>
              </a:rPr>
              <a:t> : با </a:t>
            </a:r>
            <a:r>
              <a:rPr lang="fa-IR" sz="2500" dirty="0">
                <a:cs typeface="B Yagut" panose="00000400000000000000" pitchFamily="2" charset="-78"/>
              </a:rPr>
              <a:t>انتخاب این گزینه چاپگر صفحات را به صورت پشت و رو چاپ می کند.</a:t>
            </a:r>
          </a:p>
          <a:p>
            <a:pPr marL="0" indent="0" algn="justLow">
              <a:lnSpc>
                <a:spcPct val="100000"/>
              </a:lnSpc>
              <a:buNone/>
            </a:pPr>
            <a:r>
              <a:rPr lang="en-US" sz="2500" dirty="0">
                <a:cs typeface="B Yagut" panose="00000400000000000000" pitchFamily="2" charset="-78"/>
              </a:rPr>
              <a:t>Manually Print on Both </a:t>
            </a:r>
            <a:r>
              <a:rPr lang="en-US" sz="2500" dirty="0" smtClean="0">
                <a:cs typeface="B Yagut" panose="00000400000000000000" pitchFamily="2" charset="-78"/>
              </a:rPr>
              <a:t>Sides</a:t>
            </a:r>
            <a:r>
              <a:rPr lang="fa-IR" sz="2500" dirty="0" smtClean="0">
                <a:cs typeface="B Yagut" panose="00000400000000000000" pitchFamily="2" charset="-78"/>
              </a:rPr>
              <a:t> : بعضی </a:t>
            </a:r>
            <a:r>
              <a:rPr lang="fa-IR" sz="2500" dirty="0">
                <a:cs typeface="B Yagut" panose="00000400000000000000" pitchFamily="2" charset="-78"/>
              </a:rPr>
              <a:t>از چاپگرها امکان چاپ هر دو سمت برگه به صورت پشت و را ندارند برای همین این فرصت در آنها وجود دارد تا پس از چاپ یک روی برگه به صورت دستی برگه را برگردانید تا چاپ در پشت برگه هم انجام شود</a:t>
            </a:r>
            <a:r>
              <a:rPr lang="fa-IR" sz="2500" dirty="0" smtClean="0">
                <a:cs typeface="B Yagut" panose="00000400000000000000" pitchFamily="2" charset="-78"/>
              </a:rPr>
              <a:t>.</a:t>
            </a:r>
          </a:p>
          <a:p>
            <a:pPr marL="0" indent="0" algn="justLow">
              <a:lnSpc>
                <a:spcPct val="100000"/>
              </a:lnSpc>
              <a:buNone/>
            </a:pPr>
            <a:r>
              <a:rPr lang="fa-IR" sz="2500" dirty="0">
                <a:cs typeface="B Yagut" panose="00000400000000000000" pitchFamily="2" charset="-78"/>
              </a:rPr>
              <a:t>گزینه </a:t>
            </a:r>
            <a:r>
              <a:rPr lang="fa-IR" sz="2500" dirty="0" smtClean="0">
                <a:cs typeface="B Yagut" panose="00000400000000000000" pitchFamily="2" charset="-78"/>
              </a:rPr>
              <a:t>بعدی </a:t>
            </a:r>
            <a:r>
              <a:rPr lang="fa-IR" sz="2500" dirty="0">
                <a:cs typeface="B Yagut" panose="00000400000000000000" pitchFamily="2" charset="-78"/>
              </a:rPr>
              <a:t>همانطور که در تصویر </a:t>
            </a:r>
            <a:r>
              <a:rPr lang="fa-IR" sz="2500" dirty="0" smtClean="0">
                <a:cs typeface="B Yagut" panose="00000400000000000000" pitchFamily="2" charset="-78"/>
              </a:rPr>
              <a:t>می </a:t>
            </a:r>
            <a:r>
              <a:rPr lang="fa-IR" sz="2500" dirty="0">
                <a:cs typeface="B Yagut" panose="00000400000000000000" pitchFamily="2" charset="-78"/>
              </a:rPr>
              <a:t>بینید که به صورت پیش فرض روی </a:t>
            </a:r>
            <a:r>
              <a:rPr lang="fa-IR" sz="2500" dirty="0" smtClean="0">
                <a:cs typeface="B Yagut" panose="00000400000000000000" pitchFamily="2" charset="-78"/>
              </a:rPr>
              <a:t>گزینه</a:t>
            </a:r>
            <a:r>
              <a:rPr lang="en-US" sz="2500" dirty="0" smtClean="0">
                <a:cs typeface="B Yagut" panose="00000400000000000000" pitchFamily="2" charset="-78"/>
              </a:rPr>
              <a:t>Collated </a:t>
            </a:r>
            <a:r>
              <a:rPr lang="fa-IR" sz="2500" dirty="0" smtClean="0">
                <a:cs typeface="B Yagut" panose="00000400000000000000" pitchFamily="2" charset="-78"/>
              </a:rPr>
              <a:t> می </a:t>
            </a:r>
            <a:r>
              <a:rPr lang="fa-IR" sz="2500" dirty="0">
                <a:cs typeface="B Yagut" panose="00000400000000000000" pitchFamily="2" charset="-78"/>
              </a:rPr>
              <a:t>باشد، برای پرینت گرفتن </a:t>
            </a:r>
            <a:r>
              <a:rPr lang="en-US" sz="2500" dirty="0" smtClean="0">
                <a:cs typeface="B Yagut" panose="00000400000000000000" pitchFamily="2" charset="-78"/>
              </a:rPr>
              <a:t>Word</a:t>
            </a:r>
            <a:r>
              <a:rPr lang="fa-IR" sz="2500" dirty="0" smtClean="0">
                <a:cs typeface="B Yagut" panose="00000400000000000000" pitchFamily="2" charset="-78"/>
              </a:rPr>
              <a:t> درتعداد </a:t>
            </a:r>
            <a:r>
              <a:rPr lang="fa-IR" sz="2500" dirty="0">
                <a:cs typeface="B Yagut" panose="00000400000000000000" pitchFamily="2" charset="-78"/>
              </a:rPr>
              <a:t>صفحات </a:t>
            </a:r>
            <a:r>
              <a:rPr lang="fa-IR" sz="2500" dirty="0" smtClean="0">
                <a:cs typeface="B Yagut" panose="00000400000000000000" pitchFamily="2" charset="-78"/>
              </a:rPr>
              <a:t>زیاد، </a:t>
            </a:r>
            <a:r>
              <a:rPr lang="fa-IR" sz="2500" dirty="0">
                <a:cs typeface="B Yagut" panose="00000400000000000000" pitchFamily="2" charset="-78"/>
              </a:rPr>
              <a:t>بسیار کاربرد دارد. وقتی بر روی فلش کنار این کادر کلیک می کنید دو گزینه ی زیر به نمایش در می آید</a:t>
            </a:r>
            <a:r>
              <a:rPr lang="fa-IR" sz="2500" dirty="0" smtClean="0">
                <a:cs typeface="B Yagut" panose="00000400000000000000" pitchFamily="2" charset="-78"/>
              </a:rPr>
              <a:t>:</a:t>
            </a:r>
          </a:p>
          <a:p>
            <a:pPr marL="0" indent="0" algn="justLow">
              <a:lnSpc>
                <a:spcPct val="100000"/>
              </a:lnSpc>
              <a:buNone/>
            </a:pPr>
            <a:r>
              <a:rPr lang="en-US" sz="2500" dirty="0" smtClean="0">
                <a:cs typeface="B Yagut" panose="00000400000000000000" pitchFamily="2" charset="-78"/>
              </a:rPr>
              <a:t>Collated</a:t>
            </a:r>
            <a:r>
              <a:rPr lang="fa-IR" sz="2500" dirty="0" smtClean="0">
                <a:cs typeface="B Yagut" panose="00000400000000000000" pitchFamily="2" charset="-78"/>
              </a:rPr>
              <a:t> : با </a:t>
            </a:r>
            <a:r>
              <a:rPr lang="fa-IR" sz="2500" dirty="0">
                <a:cs typeface="B Yagut" panose="00000400000000000000" pitchFamily="2" charset="-78"/>
              </a:rPr>
              <a:t>انتخاب این گزینه یک نسخه از متون و تصاویر شما به طور کامل پرینت گرفته می شود و سپس نسخه ی </a:t>
            </a:r>
            <a:r>
              <a:rPr lang="fa-IR" sz="2500" dirty="0" smtClean="0">
                <a:cs typeface="B Yagut" panose="00000400000000000000" pitchFamily="2" charset="-78"/>
              </a:rPr>
              <a:t>بعدی.</a:t>
            </a:r>
            <a:endParaRPr lang="fa-IR" sz="2500" dirty="0">
              <a:cs typeface="B Yagut" panose="00000400000000000000" pitchFamily="2" charset="-78"/>
            </a:endParaRPr>
          </a:p>
          <a:p>
            <a:pPr marL="0" indent="0" algn="justLow">
              <a:lnSpc>
                <a:spcPct val="100000"/>
              </a:lnSpc>
              <a:buNone/>
            </a:pPr>
            <a:r>
              <a:rPr lang="en-US" sz="2500" dirty="0" smtClean="0">
                <a:cs typeface="B Yagut" panose="00000400000000000000" pitchFamily="2" charset="-78"/>
              </a:rPr>
              <a:t>Uncollated</a:t>
            </a:r>
            <a:r>
              <a:rPr lang="fa-IR" sz="2500" dirty="0" smtClean="0">
                <a:cs typeface="B Yagut" panose="00000400000000000000" pitchFamily="2" charset="-78"/>
              </a:rPr>
              <a:t> : </a:t>
            </a:r>
            <a:r>
              <a:rPr lang="fa-IR" sz="2500" dirty="0">
                <a:cs typeface="B Yagut" panose="00000400000000000000" pitchFamily="2" charset="-78"/>
              </a:rPr>
              <a:t>این </a:t>
            </a:r>
            <a:r>
              <a:rPr lang="fa-IR" sz="2500" dirty="0" smtClean="0">
                <a:cs typeface="B Yagut" panose="00000400000000000000" pitchFamily="2" charset="-78"/>
              </a:rPr>
              <a:t>گزینه ابتدا </a:t>
            </a:r>
            <a:r>
              <a:rPr lang="fa-IR" sz="2500" dirty="0">
                <a:cs typeface="B Yagut" panose="00000400000000000000" pitchFamily="2" charset="-78"/>
              </a:rPr>
              <a:t>صفحه به صفحه در تعداد مورد نظر چاپ می شود بعد به سراغ </a:t>
            </a:r>
            <a:r>
              <a:rPr lang="fa-IR" sz="2500" dirty="0" smtClean="0">
                <a:cs typeface="B Yagut" panose="00000400000000000000" pitchFamily="2" charset="-78"/>
              </a:rPr>
              <a:t>صفحه </a:t>
            </a:r>
            <a:r>
              <a:rPr lang="fa-IR" sz="2500" dirty="0">
                <a:cs typeface="B Yagut" panose="00000400000000000000" pitchFamily="2" charset="-78"/>
              </a:rPr>
              <a:t>ی بعدی می رود</a:t>
            </a:r>
            <a:r>
              <a:rPr lang="fa-IR" sz="2500" dirty="0" smtClean="0">
                <a:cs typeface="B Yagut" panose="00000400000000000000" pitchFamily="2" charset="-78"/>
              </a:rPr>
              <a:t>.</a:t>
            </a:r>
            <a:endParaRPr lang="fa-IR" sz="2500" dirty="0">
              <a:cs typeface="B Yagut" panose="00000400000000000000" pitchFamily="2" charset="-78"/>
            </a:endParaRPr>
          </a:p>
        </p:txBody>
      </p:sp>
      <p:pic>
        <p:nvPicPr>
          <p:cNvPr id="6" name="Picture 5"/>
          <p:cNvPicPr>
            <a:picLocks noChangeAspect="1"/>
          </p:cNvPicPr>
          <p:nvPr/>
        </p:nvPicPr>
        <p:blipFill>
          <a:blip r:embed="rId4"/>
          <a:stretch>
            <a:fillRect/>
          </a:stretch>
        </p:blipFill>
        <p:spPr>
          <a:xfrm>
            <a:off x="0" y="658906"/>
            <a:ext cx="3913094" cy="1691557"/>
          </a:xfrm>
          <a:prstGeom prst="rect">
            <a:avLst/>
          </a:prstGeom>
        </p:spPr>
      </p:pic>
      <p:pic>
        <p:nvPicPr>
          <p:cNvPr id="4" name="Picture 3"/>
          <p:cNvPicPr>
            <a:picLocks noChangeAspect="1"/>
          </p:cNvPicPr>
          <p:nvPr/>
        </p:nvPicPr>
        <p:blipFill rotWithShape="1">
          <a:blip r:embed="rId5"/>
          <a:srcRect l="11933" t="61029" r="70601" b="20956"/>
          <a:stretch/>
        </p:blipFill>
        <p:spPr>
          <a:xfrm>
            <a:off x="360884" y="3792072"/>
            <a:ext cx="3362452" cy="1949823"/>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0635" y="6006353"/>
            <a:ext cx="609600" cy="609600"/>
          </a:xfrm>
          <a:prstGeom prst="rect">
            <a:avLst/>
          </a:prstGeom>
        </p:spPr>
      </p:pic>
    </p:spTree>
    <p:extLst>
      <p:ext uri="{BB962C8B-B14F-4D97-AF65-F5344CB8AC3E}">
        <p14:creationId xmlns:p14="http://schemas.microsoft.com/office/powerpoint/2010/main" val="1897879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53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9064"/>
            <a:ext cx="10515600" cy="858368"/>
          </a:xfrm>
          <a:noFill/>
        </p:spPr>
        <p:txBody>
          <a:bodyPr>
            <a:normAutofit/>
          </a:bodyPr>
          <a:lstStyle/>
          <a:p>
            <a:pPr algn="ctr"/>
            <a:r>
              <a:rPr lang="fa-IR" dirty="0">
                <a:cs typeface="B Yagut" panose="00000400000000000000" pitchFamily="2" charset="-78"/>
              </a:rPr>
              <a:t>نتیجه گیری</a:t>
            </a:r>
          </a:p>
        </p:txBody>
      </p:sp>
      <p:sp>
        <p:nvSpPr>
          <p:cNvPr id="3" name="Content Placeholder 2"/>
          <p:cNvSpPr>
            <a:spLocks noGrp="1"/>
          </p:cNvSpPr>
          <p:nvPr>
            <p:ph idx="1"/>
          </p:nvPr>
        </p:nvSpPr>
        <p:spPr>
          <a:xfrm>
            <a:off x="632012" y="1250577"/>
            <a:ext cx="10838329" cy="2783541"/>
          </a:xfrm>
        </p:spPr>
        <p:txBody>
          <a:bodyPr>
            <a:normAutofit/>
          </a:bodyPr>
          <a:lstStyle/>
          <a:p>
            <a:pPr marL="0" indent="0" algn="justLow">
              <a:lnSpc>
                <a:spcPct val="110000"/>
              </a:lnSpc>
              <a:buNone/>
            </a:pPr>
            <a:r>
              <a:rPr lang="fa-IR" sz="2500" dirty="0">
                <a:cs typeface="B Yagut" panose="00000400000000000000" pitchFamily="2" charset="-78"/>
              </a:rPr>
              <a:t>نرم </a:t>
            </a:r>
            <a:r>
              <a:rPr lang="fa-IR" sz="2500" dirty="0" smtClean="0">
                <a:cs typeface="B Yagut" panose="00000400000000000000" pitchFamily="2" charset="-78"/>
              </a:rPr>
              <a:t>افزار</a:t>
            </a:r>
            <a:r>
              <a:rPr lang="en-US" sz="2500" dirty="0" smtClean="0">
                <a:cs typeface="B Yagut" panose="00000400000000000000" pitchFamily="2" charset="-78"/>
              </a:rPr>
              <a:t>Word </a:t>
            </a:r>
            <a:r>
              <a:rPr lang="fa-IR" sz="2500" dirty="0" smtClean="0">
                <a:cs typeface="B Yagut" panose="00000400000000000000" pitchFamily="2" charset="-78"/>
              </a:rPr>
              <a:t> قوی </a:t>
            </a:r>
            <a:r>
              <a:rPr lang="fa-IR" sz="2500" dirty="0">
                <a:cs typeface="B Yagut" panose="00000400000000000000" pitchFamily="2" charset="-78"/>
              </a:rPr>
              <a:t>‌ترین و مهم‌ ترین نرم افزار واژه پرداز در سطح جهان می باشد. در </a:t>
            </a:r>
            <a:r>
              <a:rPr lang="fa-IR" sz="2500" dirty="0" smtClean="0">
                <a:cs typeface="B Yagut" panose="00000400000000000000" pitchFamily="2" charset="-78"/>
              </a:rPr>
              <a:t>این دوره آموزش </a:t>
            </a:r>
            <a:r>
              <a:rPr lang="fa-IR" sz="2500" dirty="0">
                <a:cs typeface="B Yagut" panose="00000400000000000000" pitchFamily="2" charset="-78"/>
              </a:rPr>
              <a:t>این نرم افزار قدرتمند، شما با اصول درج و ویرایش متن آشنا شده و متدهای مرور اسناد، دستورات ویرایشی و جستجو و جایگزینی متن را </a:t>
            </a:r>
            <a:r>
              <a:rPr lang="fa-IR" sz="2500" dirty="0" smtClean="0">
                <a:cs typeface="B Yagut" panose="00000400000000000000" pitchFamily="2" charset="-78"/>
              </a:rPr>
              <a:t>فراخواهید </a:t>
            </a:r>
            <a:r>
              <a:rPr lang="fa-IR" sz="2500" dirty="0">
                <a:cs typeface="B Yagut" panose="00000400000000000000" pitchFamily="2" charset="-78"/>
              </a:rPr>
              <a:t>گرفت. علاوه بر این ، با فراگیری مطالبی در خصوص سرصفحه و پاصفحه ، نحوه قالب بندی پاراگراف‌‌ ها و کاراکترها را </a:t>
            </a:r>
            <a:r>
              <a:rPr lang="fa-IR" sz="2500" dirty="0" smtClean="0">
                <a:cs typeface="B Yagut" panose="00000400000000000000" pitchFamily="2" charset="-78"/>
              </a:rPr>
              <a:t>خواهند دانست. همچنین </a:t>
            </a:r>
            <a:r>
              <a:rPr lang="fa-IR" sz="2500" dirty="0">
                <a:cs typeface="B Yagut" panose="00000400000000000000" pitchFamily="2" charset="-78"/>
              </a:rPr>
              <a:t>اصول و روش ‌های چاپ، کار با نمای </a:t>
            </a:r>
            <a:r>
              <a:rPr lang="en-US" sz="2500" dirty="0">
                <a:cs typeface="B Yagut" panose="00000400000000000000" pitchFamily="2" charset="-78"/>
              </a:rPr>
              <a:t>Outline، </a:t>
            </a:r>
            <a:r>
              <a:rPr lang="fa-IR" sz="2500" dirty="0">
                <a:cs typeface="B Yagut" panose="00000400000000000000" pitchFamily="2" charset="-78"/>
              </a:rPr>
              <a:t>کار با اسناد طولانی، </a:t>
            </a:r>
            <a:r>
              <a:rPr lang="fa-IR" sz="2500" dirty="0" smtClean="0">
                <a:cs typeface="B Yagut" panose="00000400000000000000" pitchFamily="2" charset="-78"/>
              </a:rPr>
              <a:t>نیز </a:t>
            </a:r>
            <a:r>
              <a:rPr lang="fa-IR" sz="2500" dirty="0">
                <a:cs typeface="B Yagut" panose="00000400000000000000" pitchFamily="2" charset="-78"/>
              </a:rPr>
              <a:t>بخشی از مطالبی است که در این دوره آموزشی ارائه شده است.</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 y="5464051"/>
            <a:ext cx="609600" cy="609600"/>
          </a:xfrm>
          <a:prstGeom prst="rect">
            <a:avLst/>
          </a:prstGeom>
        </p:spPr>
      </p:pic>
    </p:spTree>
    <p:extLst>
      <p:ext uri="{BB962C8B-B14F-4D97-AF65-F5344CB8AC3E}">
        <p14:creationId xmlns:p14="http://schemas.microsoft.com/office/powerpoint/2010/main" val="298447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5336"/>
            <a:ext cx="10515600" cy="1038672"/>
          </a:xfrm>
          <a:noFill/>
        </p:spPr>
        <p:txBody>
          <a:bodyPr>
            <a:normAutofit/>
          </a:bodyPr>
          <a:lstStyle/>
          <a:p>
            <a:pPr algn="ctr"/>
            <a:r>
              <a:rPr lang="fa-IR" dirty="0">
                <a:cs typeface="B Yagut" panose="00000400000000000000" pitchFamily="2" charset="-78"/>
              </a:rPr>
              <a:t>پرسش و تمرین</a:t>
            </a:r>
          </a:p>
        </p:txBody>
      </p:sp>
      <p:sp>
        <p:nvSpPr>
          <p:cNvPr id="3" name="Content Placeholder 2"/>
          <p:cNvSpPr>
            <a:spLocks noGrp="1"/>
          </p:cNvSpPr>
          <p:nvPr>
            <p:ph idx="1"/>
          </p:nvPr>
        </p:nvSpPr>
        <p:spPr/>
        <p:txBody>
          <a:bodyPr>
            <a:normAutofit/>
          </a:bodyPr>
          <a:lstStyle/>
          <a:p>
            <a:pPr marL="457200" indent="-457200" algn="justLow">
              <a:lnSpc>
                <a:spcPct val="150000"/>
              </a:lnSpc>
              <a:buFont typeface="+mj-lt"/>
              <a:buAutoNum type="arabicPeriod"/>
            </a:pPr>
            <a:r>
              <a:rPr lang="fa-IR" sz="2500" dirty="0" smtClean="0">
                <a:cs typeface="B Yagut" panose="00000400000000000000" pitchFamily="2" charset="-78"/>
              </a:rPr>
              <a:t>محتوای متنی دلخواه را تایپ نموده و بصورت فایل با نامی دلخواه در یکی از درایو های رایانه ذخیره کنید .</a:t>
            </a:r>
          </a:p>
          <a:p>
            <a:pPr marL="457200" indent="-457200" algn="justLow">
              <a:lnSpc>
                <a:spcPct val="150000"/>
              </a:lnSpc>
              <a:buFont typeface="+mj-lt"/>
              <a:buAutoNum type="arabicPeriod"/>
            </a:pPr>
            <a:r>
              <a:rPr lang="fa-IR" sz="2500" dirty="0" smtClean="0">
                <a:cs typeface="B Yagut" panose="00000400000000000000" pitchFamily="2" charset="-78"/>
              </a:rPr>
              <a:t>برای محتوای متن فایل ذخیره شده حاشیه دور کاغذ را تنظیم کنید.</a:t>
            </a:r>
          </a:p>
          <a:p>
            <a:pPr marL="457200" indent="-457200" algn="justLow">
              <a:lnSpc>
                <a:spcPct val="150000"/>
              </a:lnSpc>
              <a:buFont typeface="+mj-lt"/>
              <a:buAutoNum type="arabicPeriod"/>
            </a:pPr>
            <a:r>
              <a:rPr lang="fa-IR" sz="2500" dirty="0" smtClean="0">
                <a:cs typeface="B Yagut" panose="00000400000000000000" pitchFamily="2" charset="-78"/>
              </a:rPr>
              <a:t>یک صفحه در فایل </a:t>
            </a:r>
            <a:r>
              <a:rPr lang="en-US" sz="2500" dirty="0" smtClean="0">
                <a:cs typeface="B Yagut" panose="00000400000000000000" pitchFamily="2" charset="-78"/>
              </a:rPr>
              <a:t>Word</a:t>
            </a:r>
            <a:r>
              <a:rPr lang="fa-IR" sz="2500" dirty="0" smtClean="0">
                <a:cs typeface="B Yagut" panose="00000400000000000000" pitchFamily="2" charset="-78"/>
              </a:rPr>
              <a:t> را در حالت </a:t>
            </a:r>
            <a:r>
              <a:rPr lang="en-US" sz="2500" dirty="0" smtClean="0">
                <a:cs typeface="B Yagut" panose="00000400000000000000" pitchFamily="2" charset="-78"/>
              </a:rPr>
              <a:t>Landscape</a:t>
            </a:r>
            <a:r>
              <a:rPr lang="fa-IR" sz="2500" dirty="0" smtClean="0">
                <a:cs typeface="B Yagut" panose="00000400000000000000" pitchFamily="2" charset="-78"/>
              </a:rPr>
              <a:t> تنظیم کنید</a:t>
            </a:r>
            <a:r>
              <a:rPr lang="en-US" sz="2500" dirty="0" smtClean="0">
                <a:cs typeface="B Yagut" panose="00000400000000000000" pitchFamily="2" charset="-78"/>
              </a:rPr>
              <a:t>.</a:t>
            </a:r>
            <a:endParaRPr lang="fa-IR" sz="2500" dirty="0" smtClean="0">
              <a:cs typeface="B Yagut" panose="00000400000000000000" pitchFamily="2" charset="-78"/>
            </a:endParaRPr>
          </a:p>
          <a:p>
            <a:pPr marL="457200" indent="-457200" algn="justLow">
              <a:lnSpc>
                <a:spcPct val="150000"/>
              </a:lnSpc>
              <a:buFont typeface="+mj-lt"/>
              <a:buAutoNum type="arabicPeriod"/>
            </a:pPr>
            <a:r>
              <a:rPr lang="fa-IR" sz="2500" dirty="0" smtClean="0">
                <a:cs typeface="B Yagut" panose="00000400000000000000" pitchFamily="2" charset="-78"/>
              </a:rPr>
              <a:t>تعداد 5 صفحه ایجاد کرده و برای تمام صفحات شماره گذاری انجام دهید</a:t>
            </a:r>
            <a:r>
              <a:rPr lang="en-US" sz="2500" dirty="0" smtClean="0">
                <a:cs typeface="B Yagut" panose="00000400000000000000" pitchFamily="2" charset="-78"/>
              </a:rPr>
              <a:t>.</a:t>
            </a:r>
            <a:endParaRPr lang="fa-IR" sz="2500" dirty="0" smtClean="0">
              <a:cs typeface="B Yagut" panose="00000400000000000000" pitchFamily="2" charset="-78"/>
            </a:endParaRPr>
          </a:p>
          <a:p>
            <a:pPr marL="457200" indent="-457200" algn="justLow">
              <a:lnSpc>
                <a:spcPct val="150000"/>
              </a:lnSpc>
              <a:buFont typeface="+mj-lt"/>
              <a:buAutoNum type="arabicPeriod"/>
            </a:pPr>
            <a:r>
              <a:rPr lang="fa-IR" sz="2500" dirty="0" smtClean="0">
                <a:cs typeface="B Yagut" panose="00000400000000000000" pitchFamily="2" charset="-78"/>
              </a:rPr>
              <a:t>سربرگ تمام صفحات ایجاد شده در تمرین شماره 4 را با عنوان (آموزش</a:t>
            </a:r>
            <a:r>
              <a:rPr lang="en-US" sz="2500" dirty="0" smtClean="0">
                <a:cs typeface="B Yagut" panose="00000400000000000000" pitchFamily="2" charset="-78"/>
              </a:rPr>
              <a:t>Word</a:t>
            </a:r>
            <a:r>
              <a:rPr lang="fa-IR" sz="2500" dirty="0" smtClean="0">
                <a:cs typeface="B Yagut" panose="00000400000000000000" pitchFamily="2" charset="-78"/>
              </a:rPr>
              <a:t>) تنظیم کنید.</a:t>
            </a:r>
            <a:endParaRPr lang="fa-IR" sz="2500" dirty="0">
              <a:cs typeface="B Yagut" panose="00000400000000000000" pitchFamily="2" charset="-78"/>
            </a:endParaRPr>
          </a:p>
        </p:txBody>
      </p:sp>
    </p:spTree>
    <p:extLst>
      <p:ext uri="{BB962C8B-B14F-4D97-AF65-F5344CB8AC3E}">
        <p14:creationId xmlns:p14="http://schemas.microsoft.com/office/powerpoint/2010/main" val="789962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19731"/>
          </a:xfrm>
        </p:spPr>
        <p:txBody>
          <a:bodyPr>
            <a:normAutofit/>
          </a:bodyPr>
          <a:lstStyle/>
          <a:p>
            <a:r>
              <a:rPr lang="fa-IR" dirty="0">
                <a:cs typeface="B Yagut" panose="00000400000000000000" pitchFamily="2" charset="-78"/>
              </a:rPr>
              <a:t>فهرست منابع</a:t>
            </a:r>
          </a:p>
        </p:txBody>
      </p:sp>
      <p:sp>
        <p:nvSpPr>
          <p:cNvPr id="3" name="Content Placeholder 2"/>
          <p:cNvSpPr>
            <a:spLocks noGrp="1"/>
          </p:cNvSpPr>
          <p:nvPr>
            <p:ph idx="1"/>
          </p:nvPr>
        </p:nvSpPr>
        <p:spPr>
          <a:xfrm>
            <a:off x="838200" y="1184856"/>
            <a:ext cx="10515600" cy="4992107"/>
          </a:xfrm>
        </p:spPr>
        <p:txBody>
          <a:bodyPr>
            <a:normAutofit/>
          </a:bodyPr>
          <a:lstStyle/>
          <a:p>
            <a:pPr>
              <a:lnSpc>
                <a:spcPct val="150000"/>
              </a:lnSpc>
            </a:pPr>
            <a:r>
              <a:rPr lang="en-US" sz="2500" dirty="0"/>
              <a:t> </a:t>
            </a:r>
            <a:r>
              <a:rPr lang="ar-SA" sz="2500" dirty="0">
                <a:cs typeface="B Yagut" panose="00000400000000000000" pitchFamily="2" charset="-78"/>
              </a:rPr>
              <a:t>حیدری ، </a:t>
            </a:r>
            <a:r>
              <a:rPr lang="fa-IR" sz="2500" dirty="0">
                <a:cs typeface="B Yagut" panose="00000400000000000000" pitchFamily="2" charset="-78"/>
              </a:rPr>
              <a:t>س</a:t>
            </a:r>
            <a:r>
              <a:rPr lang="ar-SA" sz="2500" dirty="0">
                <a:cs typeface="B Yagut" panose="00000400000000000000" pitchFamily="2" charset="-78"/>
              </a:rPr>
              <a:t>. کتاب </a:t>
            </a:r>
            <a:r>
              <a:rPr lang="en-US" sz="2500" dirty="0">
                <a:cs typeface="B Yagut" panose="00000400000000000000" pitchFamily="2" charset="-78"/>
              </a:rPr>
              <a:t>ICDL</a:t>
            </a:r>
            <a:r>
              <a:rPr lang="ar-SA" sz="2500" dirty="0">
                <a:cs typeface="B Yagut" panose="00000400000000000000" pitchFamily="2" charset="-78"/>
              </a:rPr>
              <a:t> گواهینامه بین المللی کاربری کامپیوتر سطح یک ، تهران</a:t>
            </a:r>
            <a:r>
              <a:rPr lang="fa-IR" sz="2500" dirty="0">
                <a:cs typeface="B Yagut" panose="00000400000000000000" pitchFamily="2" charset="-78"/>
              </a:rPr>
              <a:t>،</a:t>
            </a:r>
            <a:r>
              <a:rPr lang="ar-SA" sz="2500" dirty="0">
                <a:cs typeface="B Yagut" panose="00000400000000000000" pitchFamily="2" charset="-78"/>
              </a:rPr>
              <a:t> موسسه فرهنگی هنری دیباگران تهران ، </a:t>
            </a:r>
            <a:r>
              <a:rPr lang="fa-IR" sz="2500" dirty="0">
                <a:cs typeface="B Yagut" panose="00000400000000000000" pitchFamily="2" charset="-78"/>
              </a:rPr>
              <a:t>۱۳98</a:t>
            </a:r>
            <a:endParaRPr lang="en-US" sz="2500" dirty="0">
              <a:cs typeface="B Yagut" panose="00000400000000000000" pitchFamily="2" charset="-78"/>
            </a:endParaRPr>
          </a:p>
          <a:p>
            <a:pPr>
              <a:lnSpc>
                <a:spcPct val="150000"/>
              </a:lnSpc>
            </a:pPr>
            <a:r>
              <a:rPr lang="ar-SA" sz="2500" dirty="0">
                <a:cs typeface="B Yagut" panose="00000400000000000000" pitchFamily="2" charset="-78"/>
              </a:rPr>
              <a:t>موسوی</a:t>
            </a:r>
            <a:r>
              <a:rPr lang="en-US" sz="2500" dirty="0">
                <a:cs typeface="B Yagut" panose="00000400000000000000" pitchFamily="2" charset="-78"/>
              </a:rPr>
              <a:t> ، </a:t>
            </a:r>
            <a:r>
              <a:rPr lang="fa-IR" sz="2500" dirty="0">
                <a:cs typeface="B Yagut" panose="00000400000000000000" pitchFamily="2" charset="-78"/>
              </a:rPr>
              <a:t>ع</a:t>
            </a:r>
            <a:r>
              <a:rPr lang="en-US" sz="2500" dirty="0">
                <a:cs typeface="B Yagut" panose="00000400000000000000" pitchFamily="2" charset="-78"/>
              </a:rPr>
              <a:t>. </a:t>
            </a:r>
            <a:r>
              <a:rPr lang="fa-IR" sz="2500" dirty="0" smtClean="0">
                <a:cs typeface="B Yagut" panose="00000400000000000000" pitchFamily="2" charset="-78"/>
              </a:rPr>
              <a:t> </a:t>
            </a:r>
            <a:r>
              <a:rPr lang="en-US" sz="2500" dirty="0" err="1" smtClean="0">
                <a:cs typeface="B Yagut" panose="00000400000000000000" pitchFamily="2" charset="-78"/>
              </a:rPr>
              <a:t>کتاب</a:t>
            </a:r>
            <a:r>
              <a:rPr lang="en-US" sz="2500" dirty="0" smtClean="0">
                <a:cs typeface="B Yagut" panose="00000400000000000000" pitchFamily="2" charset="-78"/>
              </a:rPr>
              <a:t> </a:t>
            </a:r>
            <a:r>
              <a:rPr lang="en-US" sz="2500" dirty="0">
                <a:cs typeface="B Yagut" panose="00000400000000000000" pitchFamily="2" charset="-78"/>
              </a:rPr>
              <a:t>ICDL</a:t>
            </a:r>
            <a:r>
              <a:rPr lang="ar-SA" sz="2500" dirty="0">
                <a:cs typeface="B Yagut" panose="00000400000000000000" pitchFamily="2" charset="-78"/>
              </a:rPr>
              <a:t>  سطح یک ، تهران </a:t>
            </a:r>
            <a:r>
              <a:rPr lang="fa-IR" sz="2500" dirty="0">
                <a:cs typeface="B Yagut" panose="00000400000000000000" pitchFamily="2" charset="-78"/>
              </a:rPr>
              <a:t>،</a:t>
            </a:r>
            <a:r>
              <a:rPr lang="ar-SA" sz="2500" dirty="0">
                <a:cs typeface="B Yagut" panose="00000400000000000000" pitchFamily="2" charset="-78"/>
              </a:rPr>
              <a:t> انتشارات صفار، </a:t>
            </a:r>
            <a:r>
              <a:rPr lang="fa-IR" sz="2500" dirty="0">
                <a:cs typeface="B Yagut" panose="00000400000000000000" pitchFamily="2" charset="-78"/>
              </a:rPr>
              <a:t>۱۳98</a:t>
            </a:r>
            <a:endParaRPr lang="en-US" sz="2500" dirty="0">
              <a:cs typeface="B Yagut" panose="00000400000000000000" pitchFamily="2" charset="-78"/>
            </a:endParaRPr>
          </a:p>
          <a:p>
            <a:pPr>
              <a:lnSpc>
                <a:spcPct val="150000"/>
              </a:lnSpc>
            </a:pPr>
            <a:r>
              <a:rPr lang="ar-SA" sz="2500" dirty="0">
                <a:cs typeface="B Yagut" panose="00000400000000000000" pitchFamily="2" charset="-78"/>
              </a:rPr>
              <a:t>سبزعلی گل ، </a:t>
            </a:r>
            <a:r>
              <a:rPr lang="fa-IR" sz="2500" dirty="0">
                <a:cs typeface="B Yagut" panose="00000400000000000000" pitchFamily="2" charset="-78"/>
              </a:rPr>
              <a:t>م</a:t>
            </a:r>
            <a:r>
              <a:rPr lang="ar-SA" sz="2500" dirty="0">
                <a:cs typeface="B Yagut" panose="00000400000000000000" pitchFamily="2" charset="-78"/>
              </a:rPr>
              <a:t> . کتاب </a:t>
            </a:r>
            <a:r>
              <a:rPr lang="en-US" sz="2500" dirty="0">
                <a:cs typeface="B Yagut" panose="00000400000000000000" pitchFamily="2" charset="-78"/>
              </a:rPr>
              <a:t>ICDL</a:t>
            </a:r>
            <a:r>
              <a:rPr lang="ar-SA" sz="2500" dirty="0">
                <a:cs typeface="B Yagut" panose="00000400000000000000" pitchFamily="2" charset="-78"/>
              </a:rPr>
              <a:t>  سطح دو ، تهران </a:t>
            </a:r>
            <a:r>
              <a:rPr lang="fa-IR" sz="2500" dirty="0">
                <a:cs typeface="B Yagut" panose="00000400000000000000" pitchFamily="2" charset="-78"/>
              </a:rPr>
              <a:t>،</a:t>
            </a:r>
            <a:r>
              <a:rPr lang="ar-SA" sz="2500" dirty="0">
                <a:cs typeface="B Yagut" panose="00000400000000000000" pitchFamily="2" charset="-78"/>
              </a:rPr>
              <a:t> انتشارات صفار، </a:t>
            </a:r>
            <a:r>
              <a:rPr lang="fa-IR" sz="2500" dirty="0">
                <a:cs typeface="B Yagut" panose="00000400000000000000" pitchFamily="2" charset="-78"/>
              </a:rPr>
              <a:t>۱۳98</a:t>
            </a:r>
            <a:endParaRPr lang="en-US" sz="2500" dirty="0">
              <a:cs typeface="B Yagut" panose="00000400000000000000" pitchFamily="2" charset="-78"/>
            </a:endParaRPr>
          </a:p>
          <a:p>
            <a:pPr algn="justLow">
              <a:lnSpc>
                <a:spcPct val="150000"/>
              </a:lnSpc>
            </a:pPr>
            <a:r>
              <a:rPr lang="fa-IR" sz="2500" dirty="0">
                <a:cs typeface="B Yagut" panose="00000400000000000000" pitchFamily="2" charset="-78"/>
              </a:rPr>
              <a:t>وب سایت خوش آموز </a:t>
            </a:r>
            <a:r>
              <a:rPr lang="en-US" sz="2500" dirty="0"/>
              <a:t>www.khoshamoz.ir</a:t>
            </a:r>
            <a:endParaRPr lang="fa-IR" sz="2500" dirty="0">
              <a:cs typeface="B Yagut" panose="00000400000000000000" pitchFamily="2" charset="-78"/>
            </a:endParaRPr>
          </a:p>
        </p:txBody>
      </p:sp>
    </p:spTree>
    <p:extLst>
      <p:ext uri="{BB962C8B-B14F-4D97-AF65-F5344CB8AC3E}">
        <p14:creationId xmlns:p14="http://schemas.microsoft.com/office/powerpoint/2010/main" val="3523807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14400"/>
            <a:ext cx="10958848" cy="5262563"/>
          </a:xfrm>
        </p:spPr>
        <p:txBody>
          <a:bodyPr/>
          <a:lstStyle/>
          <a:p>
            <a:pPr marL="0" indent="0" algn="ctr">
              <a:lnSpc>
                <a:spcPct val="150000"/>
              </a:lnSpc>
              <a:buNone/>
            </a:pPr>
            <a:r>
              <a:rPr lang="fa-IR" dirty="0">
                <a:cs typeface="B Titr" panose="00000700000000000000" pitchFamily="2" charset="-78"/>
              </a:rPr>
              <a:t>لطفا نظرات و پیشنهادات خود پیرامون این بسته آموزشی را به آدرس زیر ارسال نمایید.</a:t>
            </a:r>
          </a:p>
          <a:p>
            <a:pPr marL="0" indent="0">
              <a:lnSpc>
                <a:spcPct val="150000"/>
              </a:lnSpc>
              <a:buNone/>
            </a:pPr>
            <a:endParaRPr lang="fa-IR" dirty="0">
              <a:cs typeface="B Yagut" panose="00000400000000000000" pitchFamily="2" charset="-78"/>
            </a:endParaRPr>
          </a:p>
          <a:p>
            <a:pPr marL="0" indent="0">
              <a:lnSpc>
                <a:spcPct val="150000"/>
              </a:lnSpc>
              <a:buNone/>
            </a:pPr>
            <a:r>
              <a:rPr lang="fa-IR" dirty="0">
                <a:cs typeface="B Yagut" panose="00000400000000000000" pitchFamily="2" charset="-78"/>
              </a:rPr>
              <a:t>دانشگاه علوم پزشکی و خدمات بهداشتی درمانی استان مازندران ، معاونت بهداشتی</a:t>
            </a:r>
          </a:p>
          <a:p>
            <a:pPr marL="0" indent="0">
              <a:lnSpc>
                <a:spcPct val="150000"/>
              </a:lnSpc>
              <a:buNone/>
            </a:pPr>
            <a:r>
              <a:rPr lang="fa-IR" dirty="0">
                <a:cs typeface="B Yagut" panose="00000400000000000000" pitchFamily="2" charset="-78"/>
              </a:rPr>
              <a:t>یا</a:t>
            </a:r>
          </a:p>
          <a:p>
            <a:pPr marL="0" indent="0">
              <a:lnSpc>
                <a:spcPct val="150000"/>
              </a:lnSpc>
              <a:buNone/>
            </a:pPr>
            <a:r>
              <a:rPr lang="fa-IR" dirty="0">
                <a:cs typeface="B Yagut" panose="00000400000000000000" pitchFamily="2" charset="-78"/>
              </a:rPr>
              <a:t>پست الکترونیک </a:t>
            </a:r>
            <a:r>
              <a:rPr lang="en-US" dirty="0">
                <a:cs typeface="B Yagut" panose="00000400000000000000" pitchFamily="2" charset="-78"/>
              </a:rPr>
              <a:t>shbsav@gmail.com</a:t>
            </a:r>
            <a:endParaRPr lang="fa-IR" dirty="0">
              <a:cs typeface="B Yagut" panose="00000400000000000000" pitchFamily="2" charset="-78"/>
            </a:endParaRPr>
          </a:p>
        </p:txBody>
      </p:sp>
    </p:spTree>
    <p:extLst>
      <p:ext uri="{BB962C8B-B14F-4D97-AF65-F5344CB8AC3E}">
        <p14:creationId xmlns:p14="http://schemas.microsoft.com/office/powerpoint/2010/main" val="2908144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97005"/>
          </a:xfrm>
        </p:spPr>
        <p:txBody>
          <a:bodyPr>
            <a:normAutofit/>
          </a:bodyPr>
          <a:lstStyle/>
          <a:p>
            <a:pPr algn="ctr"/>
            <a:r>
              <a:rPr lang="fa-IR" dirty="0">
                <a:cs typeface="B Yagut" panose="00000400000000000000" pitchFamily="2" charset="-78"/>
              </a:rPr>
              <a:t>فهرست عناوین آموزشی</a:t>
            </a:r>
          </a:p>
        </p:txBody>
      </p:sp>
      <p:sp>
        <p:nvSpPr>
          <p:cNvPr id="6" name="Content Placeholder 5"/>
          <p:cNvSpPr>
            <a:spLocks noGrp="1"/>
          </p:cNvSpPr>
          <p:nvPr>
            <p:ph idx="1"/>
          </p:nvPr>
        </p:nvSpPr>
        <p:spPr>
          <a:xfrm>
            <a:off x="838200" y="1262130"/>
            <a:ext cx="10515600" cy="4647351"/>
          </a:xfrm>
        </p:spPr>
        <p:txBody>
          <a:bodyPr>
            <a:noAutofit/>
          </a:bodyPr>
          <a:lstStyle/>
          <a:p>
            <a:pPr algn="justLow"/>
            <a:r>
              <a:rPr lang="fa-IR" sz="2500" dirty="0" smtClean="0">
                <a:cs typeface="B Yagut" panose="00000400000000000000" pitchFamily="2" charset="-78"/>
              </a:rPr>
              <a:t>آموزش </a:t>
            </a:r>
            <a:r>
              <a:rPr lang="fa-IR" sz="2500" dirty="0">
                <a:cs typeface="B Yagut" panose="00000400000000000000" pitchFamily="2" charset="-78"/>
              </a:rPr>
              <a:t>حاشیه گذاری صفحات در </a:t>
            </a:r>
            <a:r>
              <a:rPr lang="en-US" sz="2500" dirty="0" smtClean="0">
                <a:cs typeface="B Yagut" panose="00000400000000000000" pitchFamily="2" charset="-78"/>
              </a:rPr>
              <a:t>word</a:t>
            </a:r>
            <a:endParaRPr lang="fa-IR" sz="2500" dirty="0" smtClean="0">
              <a:cs typeface="B Yagut" panose="00000400000000000000" pitchFamily="2" charset="-78"/>
            </a:endParaRPr>
          </a:p>
          <a:p>
            <a:pPr lvl="1" algn="justLow"/>
            <a:r>
              <a:rPr lang="fa-IR" sz="2500" dirty="0" smtClean="0">
                <a:cs typeface="B Yagut" panose="00000400000000000000" pitchFamily="2" charset="-78"/>
              </a:rPr>
              <a:t>تنظیمات حاشیه سند ، چند ستون کردن اسناد</a:t>
            </a:r>
            <a:endParaRPr lang="en-US" sz="2500" dirty="0">
              <a:cs typeface="B Yagut" panose="00000400000000000000" pitchFamily="2" charset="-78"/>
            </a:endParaRPr>
          </a:p>
          <a:p>
            <a:pPr algn="justLow"/>
            <a:r>
              <a:rPr lang="fa-IR" sz="2500" dirty="0">
                <a:cs typeface="B Yagut" panose="00000400000000000000" pitchFamily="2" charset="-78"/>
              </a:rPr>
              <a:t>درج سرصفحه و پاصفحه (</a:t>
            </a:r>
            <a:r>
              <a:rPr lang="en-US" sz="2500" dirty="0">
                <a:cs typeface="B Yagut" panose="00000400000000000000" pitchFamily="2" charset="-78"/>
              </a:rPr>
              <a:t>Header , Footer</a:t>
            </a:r>
            <a:r>
              <a:rPr lang="fa-IR" sz="2500" dirty="0" smtClean="0">
                <a:cs typeface="B Yagut" panose="00000400000000000000" pitchFamily="2" charset="-78"/>
              </a:rPr>
              <a:t>)</a:t>
            </a:r>
          </a:p>
          <a:p>
            <a:pPr lvl="1" algn="justLow"/>
            <a:r>
              <a:rPr lang="fa-IR" sz="2500" dirty="0" smtClean="0">
                <a:cs typeface="B Yagut" panose="00000400000000000000" pitchFamily="2" charset="-78"/>
              </a:rPr>
              <a:t>ویرایش قسمت های </a:t>
            </a:r>
            <a:r>
              <a:rPr lang="fa-IR" sz="2500" dirty="0">
                <a:cs typeface="B Yagut" panose="00000400000000000000" pitchFamily="2" charset="-78"/>
              </a:rPr>
              <a:t>(</a:t>
            </a:r>
            <a:r>
              <a:rPr lang="en-US" sz="2500" dirty="0">
                <a:cs typeface="B Yagut" panose="00000400000000000000" pitchFamily="2" charset="-78"/>
              </a:rPr>
              <a:t>Header , Footer</a:t>
            </a:r>
            <a:r>
              <a:rPr lang="fa-IR" sz="2500" dirty="0" smtClean="0">
                <a:cs typeface="B Yagut" panose="00000400000000000000" pitchFamily="2" charset="-78"/>
              </a:rPr>
              <a:t>)</a:t>
            </a:r>
            <a:endParaRPr lang="en-US" sz="2500" dirty="0" smtClean="0">
              <a:cs typeface="B Yagut" panose="00000400000000000000" pitchFamily="2" charset="-78"/>
            </a:endParaRPr>
          </a:p>
          <a:p>
            <a:pPr lvl="1" algn="justLow"/>
            <a:r>
              <a:rPr lang="fa-IR" sz="2500" dirty="0" smtClean="0">
                <a:cs typeface="B Yagut" panose="00000400000000000000" pitchFamily="2" charset="-78"/>
              </a:rPr>
              <a:t>افزودن شماره صفحات </a:t>
            </a:r>
            <a:endParaRPr lang="en-US" sz="2500" dirty="0">
              <a:cs typeface="B Yagut" panose="00000400000000000000" pitchFamily="2" charset="-78"/>
            </a:endParaRPr>
          </a:p>
          <a:p>
            <a:pPr algn="justLow"/>
            <a:r>
              <a:rPr lang="fa-IR" sz="2500" dirty="0">
                <a:cs typeface="B Yagut" panose="00000400000000000000" pitchFamily="2" charset="-78"/>
              </a:rPr>
              <a:t>ایجاد صفحات با تنظیمات متفاوت (</a:t>
            </a:r>
            <a:r>
              <a:rPr lang="en-US" sz="2500" dirty="0">
                <a:cs typeface="B Yagut" panose="00000400000000000000" pitchFamily="2" charset="-78"/>
              </a:rPr>
              <a:t>breaks</a:t>
            </a:r>
            <a:r>
              <a:rPr lang="fa-IR" sz="2500" dirty="0" smtClean="0">
                <a:cs typeface="B Yagut" panose="00000400000000000000" pitchFamily="2" charset="-78"/>
              </a:rPr>
              <a:t>)</a:t>
            </a:r>
          </a:p>
          <a:p>
            <a:pPr lvl="1" algn="justLow"/>
            <a:r>
              <a:rPr lang="fa-IR" sz="2500" dirty="0" smtClean="0">
                <a:cs typeface="B Yagut" panose="00000400000000000000" pitchFamily="2" charset="-78"/>
              </a:rPr>
              <a:t>روش افزودن </a:t>
            </a:r>
            <a:r>
              <a:rPr lang="en-US" sz="2500" dirty="0" smtClean="0">
                <a:cs typeface="B Yagut" panose="00000400000000000000" pitchFamily="2" charset="-78"/>
              </a:rPr>
              <a:t>Page break</a:t>
            </a:r>
            <a:r>
              <a:rPr lang="fa-IR" sz="2500" dirty="0" smtClean="0">
                <a:cs typeface="B Yagut" panose="00000400000000000000" pitchFamily="2" charset="-78"/>
              </a:rPr>
              <a:t> (شکستن صفحه)</a:t>
            </a:r>
          </a:p>
          <a:p>
            <a:pPr lvl="1" algn="justLow"/>
            <a:r>
              <a:rPr lang="fa-IR" sz="2500" dirty="0" smtClean="0">
                <a:cs typeface="B Yagut" panose="00000400000000000000" pitchFamily="2" charset="-78"/>
              </a:rPr>
              <a:t>روش افزودن </a:t>
            </a:r>
            <a:r>
              <a:rPr lang="en-US" sz="2500" dirty="0" smtClean="0">
                <a:cs typeface="B Yagut" panose="00000400000000000000" pitchFamily="2" charset="-78"/>
              </a:rPr>
              <a:t>Section Break</a:t>
            </a:r>
            <a:r>
              <a:rPr lang="fa-IR" sz="2500" dirty="0" smtClean="0">
                <a:cs typeface="B Yagut" panose="00000400000000000000" pitchFamily="2" charset="-78"/>
              </a:rPr>
              <a:t> (شکستن بخش )</a:t>
            </a:r>
            <a:endParaRPr lang="en-US" sz="2500" dirty="0">
              <a:cs typeface="B Yagut" panose="00000400000000000000" pitchFamily="2" charset="-78"/>
            </a:endParaRPr>
          </a:p>
          <a:p>
            <a:pPr algn="justLow"/>
            <a:r>
              <a:rPr lang="fa-IR" sz="2500" dirty="0" smtClean="0">
                <a:cs typeface="B Yagut" panose="00000400000000000000" pitchFamily="2" charset="-78"/>
              </a:rPr>
              <a:t>آموزش </a:t>
            </a:r>
            <a:r>
              <a:rPr lang="en-US" sz="2500" dirty="0">
                <a:cs typeface="B Yagut" panose="00000400000000000000" pitchFamily="2" charset="-78"/>
              </a:rPr>
              <a:t>Find and Replace</a:t>
            </a:r>
            <a:r>
              <a:rPr lang="fa-IR" sz="2500" dirty="0">
                <a:cs typeface="B Yagut" panose="00000400000000000000" pitchFamily="2" charset="-78"/>
              </a:rPr>
              <a:t> در </a:t>
            </a:r>
            <a:r>
              <a:rPr lang="en-US" sz="2500" dirty="0">
                <a:cs typeface="B Yagut" panose="00000400000000000000" pitchFamily="2" charset="-78"/>
              </a:rPr>
              <a:t>Word2016</a:t>
            </a:r>
          </a:p>
          <a:p>
            <a:pPr algn="justLow"/>
            <a:r>
              <a:rPr lang="fa-IR" sz="2500" dirty="0">
                <a:cs typeface="B Yagut" panose="00000400000000000000" pitchFamily="2" charset="-78"/>
              </a:rPr>
              <a:t>آموزش پرینت گرفتن در </a:t>
            </a:r>
            <a:r>
              <a:rPr lang="en-US" sz="2500" dirty="0">
                <a:cs typeface="B Yagut" panose="00000400000000000000" pitchFamily="2" charset="-78"/>
              </a:rPr>
              <a:t>word</a:t>
            </a:r>
            <a:endParaRPr lang="fa-IR" sz="2500" dirty="0" smtClean="0">
              <a:cs typeface="B Yagut" panose="00000400000000000000" pitchFamily="2" charset="-78"/>
            </a:endParaRPr>
          </a:p>
          <a:p>
            <a:pPr lvl="1" algn="justLow"/>
            <a:r>
              <a:rPr lang="fa-IR" sz="2500" dirty="0" smtClean="0">
                <a:cs typeface="B Yagut" panose="00000400000000000000" pitchFamily="2" charset="-78"/>
              </a:rPr>
              <a:t>روش چاپ یک سند در </a:t>
            </a:r>
            <a:r>
              <a:rPr lang="en-US" sz="2500" dirty="0" smtClean="0">
                <a:cs typeface="B Yagut" panose="00000400000000000000" pitchFamily="2" charset="-78"/>
              </a:rPr>
              <a:t>Word</a:t>
            </a:r>
            <a:endParaRPr lang="en-US" sz="2500" dirty="0">
              <a:cs typeface="B Yagut" panose="00000400000000000000" pitchFamily="2" charset="-78"/>
            </a:endParaRPr>
          </a:p>
        </p:txBody>
      </p:sp>
    </p:spTree>
    <p:extLst>
      <p:ext uri="{BB962C8B-B14F-4D97-AF65-F5344CB8AC3E}">
        <p14:creationId xmlns:p14="http://schemas.microsoft.com/office/powerpoint/2010/main" val="32347788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6704" y="348336"/>
            <a:ext cx="9144000" cy="835224"/>
          </a:xfrm>
          <a:noFill/>
        </p:spPr>
        <p:txBody>
          <a:bodyPr>
            <a:normAutofit/>
          </a:bodyPr>
          <a:lstStyle/>
          <a:p>
            <a:r>
              <a:rPr lang="fa-IR" sz="4400" dirty="0" smtClean="0">
                <a:cs typeface="B Yagut" panose="00000400000000000000" pitchFamily="2" charset="-78"/>
              </a:rPr>
              <a:t>مقدمه</a:t>
            </a:r>
            <a:endParaRPr lang="fa-IR" sz="4400" dirty="0">
              <a:cs typeface="B Yagut" panose="00000400000000000000" pitchFamily="2" charset="-78"/>
            </a:endParaRPr>
          </a:p>
        </p:txBody>
      </p:sp>
      <p:sp>
        <p:nvSpPr>
          <p:cNvPr id="3" name="Subtitle 2"/>
          <p:cNvSpPr>
            <a:spLocks noGrp="1"/>
          </p:cNvSpPr>
          <p:nvPr>
            <p:ph type="subTitle" idx="1"/>
          </p:nvPr>
        </p:nvSpPr>
        <p:spPr>
          <a:xfrm>
            <a:off x="1277258" y="1654629"/>
            <a:ext cx="10058400" cy="4527510"/>
          </a:xfrm>
        </p:spPr>
        <p:txBody>
          <a:bodyPr>
            <a:noAutofit/>
          </a:bodyPr>
          <a:lstStyle/>
          <a:p>
            <a:pPr algn="justLow">
              <a:lnSpc>
                <a:spcPct val="150000"/>
              </a:lnSpc>
            </a:pPr>
            <a:r>
              <a:rPr lang="fa-IR" sz="2500" dirty="0" smtClean="0">
                <a:cs typeface="B Yagut" panose="00000400000000000000" pitchFamily="2" charset="-78"/>
              </a:rPr>
              <a:t>نرم افزار</a:t>
            </a:r>
            <a:r>
              <a:rPr lang="en-US" sz="2500" dirty="0" smtClean="0">
                <a:cs typeface="B Yagut" panose="00000400000000000000" pitchFamily="2" charset="-78"/>
              </a:rPr>
              <a:t> Word </a:t>
            </a:r>
            <a:r>
              <a:rPr lang="fa-IR" sz="2500" dirty="0">
                <a:cs typeface="B Yagut" panose="00000400000000000000" pitchFamily="2" charset="-78"/>
              </a:rPr>
              <a:t>از جمله نرم افزارهای ارائه شده توسط شرکت مایکروسافت است که در بسته نرم افزاری آفیس قرار می گیرد. با استفاده از این نرم افزار و ابزارهای موجود، شما می توانید متون خود را ویرایش کرده، قالب بندی کنید و در قسمت های مورد نیاز، تصاویر، نمودار و سایر اشیای بصری را قرار دهید</a:t>
            </a:r>
            <a:r>
              <a:rPr lang="fa-IR" sz="2500" dirty="0" smtClean="0">
                <a:cs typeface="B Yagut" panose="00000400000000000000" pitchFamily="2" charset="-78"/>
              </a:rPr>
              <a:t>. نرم افزار</a:t>
            </a:r>
            <a:r>
              <a:rPr lang="en-US" sz="2500" dirty="0" smtClean="0">
                <a:cs typeface="B Yagut" panose="00000400000000000000" pitchFamily="2" charset="-78"/>
              </a:rPr>
              <a:t>Word </a:t>
            </a:r>
            <a:r>
              <a:rPr lang="fa-IR" sz="2500" dirty="0" smtClean="0">
                <a:cs typeface="B Yagut" panose="00000400000000000000" pitchFamily="2" charset="-78"/>
              </a:rPr>
              <a:t> را </a:t>
            </a:r>
            <a:r>
              <a:rPr lang="fa-IR" sz="2500" dirty="0">
                <a:cs typeface="B Yagut" panose="00000400000000000000" pitchFamily="2" charset="-78"/>
              </a:rPr>
              <a:t>می توان بهترین نرم افزار ویرایشگر متن تحت سیستم عامل ویندوز دانست که علاوه بر کاربری آسان، امکانات فراوانی را در اختیار کاربر قرار می دهد و کاربران می توانند به سادگی و با کمی زمان، به تمامی ابزارهای موجود تسلط پیدا کرده و متون خود را آماده کنند</a:t>
            </a:r>
            <a:r>
              <a:rPr lang="fa-IR" sz="2500" dirty="0" smtClean="0">
                <a:cs typeface="B Yagut" panose="00000400000000000000" pitchFamily="2" charset="-78"/>
              </a:rPr>
              <a:t>.</a:t>
            </a:r>
            <a:endParaRPr lang="fa-IR" sz="3200" dirty="0">
              <a:cs typeface="B Yagut" panose="00000400000000000000" pitchFamily="2" charset="-78"/>
            </a:endParaRPr>
          </a:p>
        </p:txBody>
      </p:sp>
    </p:spTree>
    <p:extLst>
      <p:ext uri="{BB962C8B-B14F-4D97-AF65-F5344CB8AC3E}">
        <p14:creationId xmlns:p14="http://schemas.microsoft.com/office/powerpoint/2010/main" val="3736331526"/>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2762"/>
          </a:xfrm>
          <a:solidFill>
            <a:schemeClr val="bg1"/>
          </a:solidFill>
        </p:spPr>
        <p:txBody>
          <a:bodyPr/>
          <a:lstStyle/>
          <a:p>
            <a:pPr algn="ctr"/>
            <a:r>
              <a:rPr lang="fa-IR" dirty="0">
                <a:solidFill>
                  <a:prstClr val="black"/>
                </a:solidFill>
                <a:cs typeface="B Yagut" panose="00000400000000000000" pitchFamily="2" charset="-78"/>
              </a:rPr>
              <a:t>فصل </a:t>
            </a:r>
            <a:r>
              <a:rPr lang="fa-IR" dirty="0" smtClean="0">
                <a:solidFill>
                  <a:prstClr val="black"/>
                </a:solidFill>
                <a:cs typeface="B Yagut" panose="00000400000000000000" pitchFamily="2" charset="-78"/>
              </a:rPr>
              <a:t>چهارم</a:t>
            </a:r>
            <a:endParaRPr lang="fa-IR" dirty="0"/>
          </a:p>
        </p:txBody>
      </p:sp>
      <p:sp>
        <p:nvSpPr>
          <p:cNvPr id="4" name="Content Placeholder 3"/>
          <p:cNvSpPr>
            <a:spLocks noGrp="1"/>
          </p:cNvSpPr>
          <p:nvPr>
            <p:ph sz="half" idx="2"/>
          </p:nvPr>
        </p:nvSpPr>
        <p:spPr>
          <a:xfrm>
            <a:off x="838201" y="1287888"/>
            <a:ext cx="10515600" cy="5456170"/>
          </a:xfrm>
        </p:spPr>
        <p:txBody>
          <a:bodyPr>
            <a:noAutofit/>
          </a:bodyPr>
          <a:lstStyle/>
          <a:p>
            <a:pPr marL="0" indent="0" algn="ctr">
              <a:lnSpc>
                <a:spcPct val="150000"/>
              </a:lnSpc>
              <a:buNone/>
            </a:pPr>
            <a:endParaRPr lang="fa-IR" sz="4400" dirty="0">
              <a:cs typeface="B Yagut" panose="00000400000000000000" pitchFamily="2" charset="-78"/>
            </a:endParaRPr>
          </a:p>
          <a:p>
            <a:pPr marL="0" indent="0" algn="ctr">
              <a:lnSpc>
                <a:spcPct val="150000"/>
              </a:lnSpc>
              <a:buNone/>
            </a:pPr>
            <a:r>
              <a:rPr lang="fa-IR" sz="4400" dirty="0">
                <a:cs typeface="B Yagut" panose="00000400000000000000" pitchFamily="2" charset="-78"/>
              </a:rPr>
              <a:t>آموزش حاشیه گذاری صفحات در </a:t>
            </a:r>
            <a:r>
              <a:rPr lang="en-US" sz="4400" dirty="0">
                <a:cs typeface="B Yagut" panose="00000400000000000000" pitchFamily="2" charset="-78"/>
              </a:rPr>
              <a:t>word</a:t>
            </a:r>
            <a:endParaRPr lang="fa-IR" sz="4400" dirty="0">
              <a:cs typeface="B Yagut" panose="00000400000000000000" pitchFamily="2"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 y="5732930"/>
            <a:ext cx="609600" cy="609600"/>
          </a:xfrm>
          <a:prstGeom prst="rect">
            <a:avLst/>
          </a:prstGeom>
        </p:spPr>
      </p:pic>
    </p:spTree>
    <p:extLst>
      <p:ext uri="{BB962C8B-B14F-4D97-AF65-F5344CB8AC3E}">
        <p14:creationId xmlns:p14="http://schemas.microsoft.com/office/powerpoint/2010/main" val="3072822475"/>
      </p:ext>
    </p:extLst>
  </p:cSld>
  <p:clrMapOvr>
    <a:masterClrMapping/>
  </p:clrMapOvr>
  <mc:AlternateContent xmlns:mc="http://schemas.openxmlformats.org/markup-compatibility/2006" xmlns:p14="http://schemas.microsoft.com/office/powerpoint/2010/main">
    <mc:Choice Requires="p14">
      <p:transition spd="slow" p14:dur="2000" advTm="1976"/>
    </mc:Choice>
    <mc:Fallback xmlns="">
      <p:transition spd="slow" advTm="197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5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971" y="575584"/>
            <a:ext cx="8853715" cy="810532"/>
          </a:xfrm>
          <a:noFill/>
        </p:spPr>
        <p:txBody>
          <a:bodyPr>
            <a:noAutofit/>
          </a:bodyPr>
          <a:lstStyle/>
          <a:p>
            <a:pPr algn="ctr">
              <a:lnSpc>
                <a:spcPct val="150000"/>
              </a:lnSpc>
            </a:pPr>
            <a:r>
              <a:rPr lang="fa-IR" dirty="0">
                <a:cs typeface="B Yagut" panose="00000400000000000000" pitchFamily="2" charset="-78"/>
              </a:rPr>
              <a:t>آموزش حاشیه گذاری صفحات در </a:t>
            </a:r>
            <a:r>
              <a:rPr lang="en-US" dirty="0">
                <a:cs typeface="B Yagut" panose="00000400000000000000" pitchFamily="2" charset="-78"/>
              </a:rPr>
              <a:t>word</a:t>
            </a:r>
            <a:endParaRPr lang="fa-IR" dirty="0">
              <a:cs typeface="B Yagut" panose="00000400000000000000" pitchFamily="2" charset="-78"/>
            </a:endParaRPr>
          </a:p>
        </p:txBody>
      </p:sp>
      <p:sp>
        <p:nvSpPr>
          <p:cNvPr id="6" name="Content Placeholder 2"/>
          <p:cNvSpPr txBox="1">
            <a:spLocks/>
          </p:cNvSpPr>
          <p:nvPr/>
        </p:nvSpPr>
        <p:spPr>
          <a:xfrm>
            <a:off x="1494971" y="1813832"/>
            <a:ext cx="8679543" cy="1582512"/>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fa-IR" sz="2500" dirty="0">
                <a:cs typeface="B Yagut" panose="00000400000000000000" pitchFamily="2" charset="-78"/>
              </a:rPr>
              <a:t>برای انتخاب و ایجاد حاشیه برای صفحات در نرم افزار ورد به </a:t>
            </a:r>
            <a:r>
              <a:rPr lang="fa-IR" sz="2500" dirty="0" smtClean="0">
                <a:cs typeface="B Yagut" panose="00000400000000000000" pitchFamily="2" charset="-78"/>
              </a:rPr>
              <a:t>سربرگ (</a:t>
            </a:r>
            <a:r>
              <a:rPr lang="fa-IR" sz="2500" dirty="0">
                <a:cs typeface="B Yagut" panose="00000400000000000000" pitchFamily="2" charset="-78"/>
              </a:rPr>
              <a:t>زبانه) </a:t>
            </a:r>
            <a:r>
              <a:rPr lang="en-US" sz="2500" dirty="0">
                <a:cs typeface="B Yagut" panose="00000400000000000000" pitchFamily="2" charset="-78"/>
              </a:rPr>
              <a:t>Design </a:t>
            </a:r>
            <a:r>
              <a:rPr lang="fa-IR" sz="2500" dirty="0" smtClean="0">
                <a:cs typeface="B Yagut" panose="00000400000000000000" pitchFamily="2" charset="-78"/>
              </a:rPr>
              <a:t> رفته </a:t>
            </a:r>
            <a:r>
              <a:rPr lang="fa-IR" sz="2500" dirty="0">
                <a:cs typeface="B Yagut" panose="00000400000000000000" pitchFamily="2" charset="-78"/>
              </a:rPr>
              <a:t>و </a:t>
            </a:r>
            <a:r>
              <a:rPr lang="en-US" sz="2500" dirty="0">
                <a:cs typeface="B Yagut" panose="00000400000000000000" pitchFamily="2" charset="-78"/>
              </a:rPr>
              <a:t>Page Borders </a:t>
            </a:r>
            <a:r>
              <a:rPr lang="fa-IR" sz="2500" dirty="0" smtClean="0">
                <a:cs typeface="B Yagut" panose="00000400000000000000" pitchFamily="2" charset="-78"/>
              </a:rPr>
              <a:t> را </a:t>
            </a:r>
            <a:r>
              <a:rPr lang="fa-IR" sz="2500" dirty="0">
                <a:cs typeface="B Yagut" panose="00000400000000000000" pitchFamily="2" charset="-78"/>
              </a:rPr>
              <a:t>انتخاب کنید.</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5371" y="5625353"/>
            <a:ext cx="609600" cy="609600"/>
          </a:xfrm>
          <a:prstGeom prst="rect">
            <a:avLst/>
          </a:prstGeom>
        </p:spPr>
      </p:pic>
      <p:pic>
        <p:nvPicPr>
          <p:cNvPr id="4" name="Picture 3"/>
          <p:cNvPicPr>
            <a:picLocks noChangeAspect="1"/>
          </p:cNvPicPr>
          <p:nvPr/>
        </p:nvPicPr>
        <p:blipFill>
          <a:blip r:embed="rId5"/>
          <a:stretch>
            <a:fillRect/>
          </a:stretch>
        </p:blipFill>
        <p:spPr>
          <a:xfrm>
            <a:off x="534684" y="3396343"/>
            <a:ext cx="11037099" cy="1700091"/>
          </a:xfrm>
          <a:prstGeom prst="rect">
            <a:avLst/>
          </a:prstGeom>
        </p:spPr>
      </p:pic>
    </p:spTree>
    <p:extLst>
      <p:ext uri="{BB962C8B-B14F-4D97-AF65-F5344CB8AC3E}">
        <p14:creationId xmlns:p14="http://schemas.microsoft.com/office/powerpoint/2010/main" val="24479807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0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971" y="575584"/>
            <a:ext cx="8853715" cy="810532"/>
          </a:xfrm>
          <a:noFill/>
        </p:spPr>
        <p:txBody>
          <a:bodyPr>
            <a:noAutofit/>
          </a:bodyPr>
          <a:lstStyle/>
          <a:p>
            <a:pPr algn="ctr">
              <a:lnSpc>
                <a:spcPct val="150000"/>
              </a:lnSpc>
            </a:pPr>
            <a:r>
              <a:rPr lang="fa-IR" dirty="0">
                <a:cs typeface="B Yagut" panose="00000400000000000000" pitchFamily="2" charset="-78"/>
              </a:rPr>
              <a:t>آموزش حاشیه گذاری صفحات در </a:t>
            </a:r>
            <a:r>
              <a:rPr lang="en-US" dirty="0">
                <a:cs typeface="B Yagut" panose="00000400000000000000" pitchFamily="2" charset="-78"/>
              </a:rPr>
              <a:t>word</a:t>
            </a:r>
            <a:endParaRPr lang="fa-IR" dirty="0">
              <a:cs typeface="B Yagut" panose="00000400000000000000" pitchFamily="2" charset="-78"/>
            </a:endParaRPr>
          </a:p>
        </p:txBody>
      </p:sp>
      <p:sp>
        <p:nvSpPr>
          <p:cNvPr id="6" name="Content Placeholder 2"/>
          <p:cNvSpPr txBox="1">
            <a:spLocks/>
          </p:cNvSpPr>
          <p:nvPr/>
        </p:nvSpPr>
        <p:spPr>
          <a:xfrm>
            <a:off x="6740434" y="2162630"/>
            <a:ext cx="4689566" cy="3101702"/>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fa-IR" sz="2500" dirty="0">
                <a:cs typeface="B Yagut" panose="00000400000000000000" pitchFamily="2" charset="-78"/>
              </a:rPr>
              <a:t>سپس </a:t>
            </a:r>
            <a:r>
              <a:rPr lang="fa-IR" sz="2500" dirty="0" smtClean="0">
                <a:cs typeface="B Yagut" panose="00000400000000000000" pitchFamily="2" charset="-78"/>
              </a:rPr>
              <a:t>پنجره </a:t>
            </a:r>
            <a:r>
              <a:rPr lang="en-US" sz="2500" dirty="0" smtClean="0">
                <a:cs typeface="B Yagut" panose="00000400000000000000" pitchFamily="2" charset="-78"/>
              </a:rPr>
              <a:t>Borders </a:t>
            </a:r>
            <a:r>
              <a:rPr lang="en-US" sz="2500" dirty="0">
                <a:cs typeface="B Yagut" panose="00000400000000000000" pitchFamily="2" charset="-78"/>
              </a:rPr>
              <a:t>and Shading </a:t>
            </a:r>
            <a:r>
              <a:rPr lang="fa-IR" sz="2500" dirty="0" smtClean="0">
                <a:cs typeface="B Yagut" panose="00000400000000000000" pitchFamily="2" charset="-78"/>
              </a:rPr>
              <a:t> باز </a:t>
            </a:r>
            <a:r>
              <a:rPr lang="fa-IR" sz="2500" dirty="0">
                <a:cs typeface="B Yagut" panose="00000400000000000000" pitchFamily="2" charset="-78"/>
              </a:rPr>
              <a:t>می شود که در این پنجره می توانید تنظیمات مربوط به حاشیه را انتخاب کنید.</a:t>
            </a:r>
          </a:p>
        </p:txBody>
      </p:sp>
      <p:pic>
        <p:nvPicPr>
          <p:cNvPr id="7" name="Picture 6"/>
          <p:cNvPicPr/>
          <p:nvPr/>
        </p:nvPicPr>
        <p:blipFill>
          <a:blip r:embed="rId4"/>
          <a:stretch>
            <a:fillRect/>
          </a:stretch>
        </p:blipFill>
        <p:spPr>
          <a:xfrm>
            <a:off x="547339" y="1638396"/>
            <a:ext cx="5710239" cy="4520997"/>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5678" y="5854593"/>
            <a:ext cx="609600" cy="609600"/>
          </a:xfrm>
          <a:prstGeom prst="rect">
            <a:avLst/>
          </a:prstGeom>
        </p:spPr>
      </p:pic>
    </p:spTree>
    <p:extLst>
      <p:ext uri="{BB962C8B-B14F-4D97-AF65-F5344CB8AC3E}">
        <p14:creationId xmlns:p14="http://schemas.microsoft.com/office/powerpoint/2010/main" val="15385878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0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02828" y="35839"/>
            <a:ext cx="4463301" cy="3783126"/>
          </a:xfrm>
          <a:prstGeom prst="rect">
            <a:avLst/>
          </a:prstGeom>
        </p:spPr>
      </p:pic>
      <p:sp>
        <p:nvSpPr>
          <p:cNvPr id="6" name="Content Placeholder 2"/>
          <p:cNvSpPr txBox="1">
            <a:spLocks/>
          </p:cNvSpPr>
          <p:nvPr/>
        </p:nvSpPr>
        <p:spPr>
          <a:xfrm>
            <a:off x="4666129" y="116519"/>
            <a:ext cx="7221071" cy="3874047"/>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50000"/>
              </a:lnSpc>
              <a:buNone/>
            </a:pPr>
            <a:r>
              <a:rPr lang="fa-IR" sz="2500" dirty="0">
                <a:cs typeface="B Yagut" panose="00000400000000000000" pitchFamily="2" charset="-78"/>
              </a:rPr>
              <a:t>در </a:t>
            </a:r>
            <a:r>
              <a:rPr lang="fa-IR" sz="2500" dirty="0" smtClean="0">
                <a:cs typeface="B Yagut" panose="00000400000000000000" pitchFamily="2" charset="-78"/>
              </a:rPr>
              <a:t>بخش</a:t>
            </a:r>
            <a:r>
              <a:rPr lang="en-US" sz="2500" dirty="0" smtClean="0">
                <a:cs typeface="B Yagut" panose="00000400000000000000" pitchFamily="2" charset="-78"/>
              </a:rPr>
              <a:t>Setting </a:t>
            </a:r>
            <a:r>
              <a:rPr lang="fa-IR" sz="2500" dirty="0" smtClean="0">
                <a:cs typeface="B Yagut" panose="00000400000000000000" pitchFamily="2" charset="-78"/>
              </a:rPr>
              <a:t> می </a:t>
            </a:r>
            <a:r>
              <a:rPr lang="fa-IR" sz="2500" dirty="0">
                <a:cs typeface="B Yagut" panose="00000400000000000000" pitchFamily="2" charset="-78"/>
              </a:rPr>
              <a:t>توانید برای حاشیه صفحات از خط استفاده کنید، که دارای حالت های مختلف خط معمولی،خط سایه دار، خط سه بعدی و … می باشد، بعد از انتخاب از </a:t>
            </a:r>
            <a:r>
              <a:rPr lang="fa-IR" sz="2500" dirty="0" smtClean="0">
                <a:cs typeface="B Yagut" panose="00000400000000000000" pitchFamily="2" charset="-78"/>
              </a:rPr>
              <a:t>بخش</a:t>
            </a:r>
            <a:r>
              <a:rPr lang="en-US" sz="2500" dirty="0" smtClean="0">
                <a:cs typeface="B Yagut" panose="00000400000000000000" pitchFamily="2" charset="-78"/>
              </a:rPr>
              <a:t>Style </a:t>
            </a:r>
            <a:r>
              <a:rPr lang="fa-IR" sz="2500" dirty="0" smtClean="0">
                <a:cs typeface="B Yagut" panose="00000400000000000000" pitchFamily="2" charset="-78"/>
              </a:rPr>
              <a:t> می توانید </a:t>
            </a:r>
            <a:r>
              <a:rPr lang="fa-IR" sz="2500" dirty="0">
                <a:cs typeface="B Yagut" panose="00000400000000000000" pitchFamily="2" charset="-78"/>
              </a:rPr>
              <a:t>نوع خط را انتخاب کنید که </a:t>
            </a:r>
            <a:r>
              <a:rPr lang="fa-IR" sz="2500" dirty="0" smtClean="0">
                <a:cs typeface="B Yagut" panose="00000400000000000000" pitchFamily="2" charset="-78"/>
              </a:rPr>
              <a:t>می توانید </a:t>
            </a:r>
            <a:r>
              <a:rPr lang="fa-IR" sz="2500" dirty="0">
                <a:cs typeface="B Yagut" panose="00000400000000000000" pitchFamily="2" charset="-78"/>
              </a:rPr>
              <a:t>نقطه چین</a:t>
            </a:r>
            <a:r>
              <a:rPr lang="fa-IR" sz="2500" dirty="0" smtClean="0">
                <a:cs typeface="B Yagut" panose="00000400000000000000" pitchFamily="2" charset="-78"/>
              </a:rPr>
              <a:t>، خط تیره،خط </a:t>
            </a:r>
            <a:r>
              <a:rPr lang="fa-IR" sz="2500" dirty="0">
                <a:cs typeface="B Yagut" panose="00000400000000000000" pitchFamily="2" charset="-78"/>
              </a:rPr>
              <a:t>ممتد و … را انتخاب و همچنین از </a:t>
            </a:r>
            <a:r>
              <a:rPr lang="fa-IR" sz="2500" dirty="0" smtClean="0">
                <a:cs typeface="B Yagut" panose="00000400000000000000" pitchFamily="2" charset="-78"/>
              </a:rPr>
              <a:t>بخش</a:t>
            </a:r>
            <a:r>
              <a:rPr lang="en-US" sz="2500" dirty="0" smtClean="0">
                <a:cs typeface="B Yagut" panose="00000400000000000000" pitchFamily="2" charset="-78"/>
              </a:rPr>
              <a:t>color </a:t>
            </a:r>
            <a:r>
              <a:rPr lang="fa-IR" sz="2500" dirty="0" smtClean="0">
                <a:cs typeface="B Yagut" panose="00000400000000000000" pitchFamily="2" charset="-78"/>
              </a:rPr>
              <a:t> رنگ </a:t>
            </a:r>
            <a:r>
              <a:rPr lang="fa-IR" sz="2500" dirty="0">
                <a:cs typeface="B Yagut" panose="00000400000000000000" pitchFamily="2" charset="-78"/>
              </a:rPr>
              <a:t>خط را مشخص و از </a:t>
            </a:r>
            <a:r>
              <a:rPr lang="fa-IR" sz="2500" dirty="0" smtClean="0">
                <a:cs typeface="B Yagut" panose="00000400000000000000" pitchFamily="2" charset="-78"/>
              </a:rPr>
              <a:t>بخش</a:t>
            </a:r>
            <a:r>
              <a:rPr lang="en-US" sz="2500" dirty="0" smtClean="0">
                <a:cs typeface="B Yagut" panose="00000400000000000000" pitchFamily="2" charset="-78"/>
              </a:rPr>
              <a:t>Width </a:t>
            </a:r>
            <a:r>
              <a:rPr lang="fa-IR" sz="2500" dirty="0" smtClean="0">
                <a:cs typeface="B Yagut" panose="00000400000000000000" pitchFamily="2" charset="-78"/>
              </a:rPr>
              <a:t> ضخامت </a:t>
            </a:r>
            <a:r>
              <a:rPr lang="fa-IR" sz="2500" dirty="0">
                <a:cs typeface="B Yagut" panose="00000400000000000000" pitchFamily="2" charset="-78"/>
              </a:rPr>
              <a:t>خط را مشخص کنید</a:t>
            </a:r>
            <a:r>
              <a:rPr lang="fa-IR" sz="2500" dirty="0" smtClean="0">
                <a:cs typeface="B Yagut" panose="00000400000000000000" pitchFamily="2" charset="-78"/>
              </a:rPr>
              <a:t>.</a:t>
            </a:r>
            <a:endParaRPr lang="fa-IR" sz="2500" dirty="0">
              <a:cs typeface="B Yagut" panose="00000400000000000000" pitchFamily="2" charset="-78"/>
            </a:endParaRPr>
          </a:p>
        </p:txBody>
      </p:sp>
      <p:sp>
        <p:nvSpPr>
          <p:cNvPr id="8" name="Content Placeholder 2"/>
          <p:cNvSpPr txBox="1">
            <a:spLocks/>
          </p:cNvSpPr>
          <p:nvPr/>
        </p:nvSpPr>
        <p:spPr>
          <a:xfrm>
            <a:off x="406401" y="3818965"/>
            <a:ext cx="11480800" cy="2868391"/>
          </a:xfrm>
          <a:prstGeom prst="rect">
            <a:avLst/>
          </a:prstGeom>
        </p:spPr>
        <p:txBody>
          <a:bodyPr vert="horz" lIns="91440" tIns="45720" rIns="91440" bIns="45720" rtlCol="1">
            <a:normAutofit lnSpcReduction="1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fa-IR" sz="2500" dirty="0" smtClean="0">
                <a:cs typeface="B Yagut" panose="00000400000000000000" pitchFamily="2" charset="-78"/>
              </a:rPr>
              <a:t>حال </a:t>
            </a:r>
            <a:r>
              <a:rPr lang="fa-IR" sz="2500" dirty="0">
                <a:cs typeface="B Yagut" panose="00000400000000000000" pitchFamily="2" charset="-78"/>
              </a:rPr>
              <a:t>اگر </a:t>
            </a:r>
            <a:r>
              <a:rPr lang="fa-IR" sz="2500" dirty="0" smtClean="0">
                <a:cs typeface="B Yagut" panose="00000400000000000000" pitchFamily="2" charset="-78"/>
              </a:rPr>
              <a:t>نمی خواهید </a:t>
            </a:r>
            <a:r>
              <a:rPr lang="fa-IR" sz="2500" dirty="0">
                <a:cs typeface="B Yagut" panose="00000400000000000000" pitchFamily="2" charset="-78"/>
              </a:rPr>
              <a:t>از خط معمولی استفاده کنید می توانید از از </a:t>
            </a:r>
            <a:r>
              <a:rPr lang="fa-IR" sz="2500" dirty="0" smtClean="0">
                <a:cs typeface="B Yagut" panose="00000400000000000000" pitchFamily="2" charset="-78"/>
              </a:rPr>
              <a:t>بخش</a:t>
            </a:r>
            <a:r>
              <a:rPr lang="en-US" sz="2500" dirty="0" smtClean="0">
                <a:cs typeface="B Yagut" panose="00000400000000000000" pitchFamily="2" charset="-78"/>
              </a:rPr>
              <a:t>Art </a:t>
            </a:r>
            <a:r>
              <a:rPr lang="fa-IR" sz="2500" dirty="0" smtClean="0">
                <a:cs typeface="B Yagut" panose="00000400000000000000" pitchFamily="2" charset="-78"/>
              </a:rPr>
              <a:t> یکی </a:t>
            </a:r>
            <a:r>
              <a:rPr lang="fa-IR" sz="2500" dirty="0">
                <a:cs typeface="B Yagut" panose="00000400000000000000" pitchFamily="2" charset="-78"/>
              </a:rPr>
              <a:t>از شکلهایی که برای حاشیه صفحات وجود دارد را انتخاب کنید</a:t>
            </a:r>
            <a:r>
              <a:rPr lang="fa-IR" sz="2500" dirty="0" smtClean="0">
                <a:cs typeface="B Yagut" panose="00000400000000000000" pitchFamily="2" charset="-78"/>
              </a:rPr>
              <a:t>. شاید </a:t>
            </a:r>
            <a:r>
              <a:rPr lang="fa-IR" sz="2500" dirty="0">
                <a:cs typeface="B Yagut" panose="00000400000000000000" pitchFamily="2" charset="-78"/>
              </a:rPr>
              <a:t>بخواهید حاشیه ای که انتخاب </a:t>
            </a:r>
            <a:r>
              <a:rPr lang="fa-IR" sz="2500" dirty="0" smtClean="0">
                <a:cs typeface="B Yagut" panose="00000400000000000000" pitchFamily="2" charset="-78"/>
              </a:rPr>
              <a:t>می کنید </a:t>
            </a:r>
            <a:r>
              <a:rPr lang="fa-IR" sz="2500" dirty="0">
                <a:cs typeface="B Yagut" panose="00000400000000000000" pitchFamily="2" charset="-78"/>
              </a:rPr>
              <a:t>در چهار طرف سند قرار نگیرد، برای مثال در بخش بالا و پایین، یا چپ و راست، یا فقط در سمت راست قرار بگیرد، برای </a:t>
            </a:r>
            <a:r>
              <a:rPr lang="fa-IR" sz="2500" dirty="0" smtClean="0">
                <a:cs typeface="B Yagut" panose="00000400000000000000" pitchFamily="2" charset="-78"/>
              </a:rPr>
              <a:t>این کار </a:t>
            </a:r>
            <a:r>
              <a:rPr lang="fa-IR" sz="2500" dirty="0">
                <a:cs typeface="B Yagut" panose="00000400000000000000" pitchFamily="2" charset="-78"/>
              </a:rPr>
              <a:t>در </a:t>
            </a:r>
            <a:r>
              <a:rPr lang="fa-IR" sz="2500" dirty="0" smtClean="0">
                <a:cs typeface="B Yagut" panose="00000400000000000000" pitchFamily="2" charset="-78"/>
              </a:rPr>
              <a:t>بخش</a:t>
            </a:r>
            <a:r>
              <a:rPr lang="en-US" sz="2500" dirty="0" smtClean="0">
                <a:cs typeface="B Yagut" panose="00000400000000000000" pitchFamily="2" charset="-78"/>
              </a:rPr>
              <a:t>Preview </a:t>
            </a:r>
            <a:r>
              <a:rPr lang="fa-IR" sz="2500" dirty="0" smtClean="0">
                <a:cs typeface="B Yagut" panose="00000400000000000000" pitchFamily="2" charset="-78"/>
              </a:rPr>
              <a:t> چهارتا </a:t>
            </a:r>
            <a:r>
              <a:rPr lang="fa-IR" sz="2500" dirty="0">
                <a:cs typeface="B Yagut" panose="00000400000000000000" pitchFamily="2" charset="-78"/>
              </a:rPr>
              <a:t>گزینه به شکل پنجره وجود دارد که با انتخاب هر کدام </a:t>
            </a:r>
            <a:r>
              <a:rPr lang="fa-IR" sz="2500" dirty="0" smtClean="0">
                <a:cs typeface="B Yagut" panose="00000400000000000000" pitchFamily="2" charset="-78"/>
              </a:rPr>
              <a:t>می توانید </a:t>
            </a:r>
            <a:r>
              <a:rPr lang="fa-IR" sz="2500" dirty="0">
                <a:cs typeface="B Yagut" panose="00000400000000000000" pitchFamily="2" charset="-78"/>
              </a:rPr>
              <a:t>مشخص کنید که حاشیه در </a:t>
            </a:r>
            <a:r>
              <a:rPr lang="fa-IR" sz="2500" dirty="0" smtClean="0">
                <a:cs typeface="B Yagut" panose="00000400000000000000" pitchFamily="2" charset="-78"/>
              </a:rPr>
              <a:t>کدام </a:t>
            </a:r>
            <a:r>
              <a:rPr lang="fa-IR" sz="2500" dirty="0">
                <a:cs typeface="B Yagut" panose="00000400000000000000" pitchFamily="2" charset="-78"/>
              </a:rPr>
              <a:t>سمت فعال و در </a:t>
            </a:r>
            <a:r>
              <a:rPr lang="fa-IR" sz="2500" dirty="0" smtClean="0">
                <a:cs typeface="B Yagut" panose="00000400000000000000" pitchFamily="2" charset="-78"/>
              </a:rPr>
              <a:t>کدام </a:t>
            </a:r>
            <a:r>
              <a:rPr lang="fa-IR" sz="2500" dirty="0">
                <a:cs typeface="B Yagut" panose="00000400000000000000" pitchFamily="2" charset="-78"/>
              </a:rPr>
              <a:t>سمت غیر فعال </a:t>
            </a:r>
            <a:r>
              <a:rPr lang="fa-IR" sz="2500" dirty="0" smtClean="0">
                <a:cs typeface="B Yagut" panose="00000400000000000000" pitchFamily="2" charset="-78"/>
              </a:rPr>
              <a:t>باشد.</a:t>
            </a:r>
            <a:endParaRPr lang="fa-IR" sz="2500" dirty="0">
              <a:cs typeface="B Yagut" panose="00000400000000000000" pitchFamily="2"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788" y="6077756"/>
            <a:ext cx="609600" cy="609600"/>
          </a:xfrm>
          <a:prstGeom prst="rect">
            <a:avLst/>
          </a:prstGeom>
        </p:spPr>
      </p:pic>
    </p:spTree>
    <p:extLst>
      <p:ext uri="{BB962C8B-B14F-4D97-AF65-F5344CB8AC3E}">
        <p14:creationId xmlns:p14="http://schemas.microsoft.com/office/powerpoint/2010/main" val="11336016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مازندران</_x062f__x0627__x0646__x0634__x06af__x0627__x0647_>
    <_x0646__x0648__x0639__x0020__x062d__x06cc__x0637__x0647_ xmlns="12fdc5dc-769e-4543-b10d-fbea3dac4417">کار با کامپیوتر و اينترنت؛ آشنايي با نرم‌افزارهاي نظام شبكه</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5NN7CDR5NKU2-831-302</_dlc_DocId>
    <_dlc_DocIdUrl xmlns="1047730d-92e1-4018-9084-d932fd3a7f58">
      <Url>http://www.health.gov.ir/hnd/_layouts/DocIdRedir.aspx?ID=5NN7CDR5NKU2-831-302</Url>
      <Description>5NN7CDR5NKU2-831-302</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D73B52B-D844-4BFE-8C16-3549D68AB3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ADCE61B-AA0E-4913-ACD7-FA9B16234BDC}">
  <ds:schemaRefs>
    <ds:schemaRef ds:uri="12fdc5dc-769e-4543-b10d-fbea3dac4417"/>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purl.org/dc/elements/1.1/"/>
    <ds:schemaRef ds:uri="http://schemas.microsoft.com/office/infopath/2007/PartnerControls"/>
    <ds:schemaRef ds:uri="http://purl.org/dc/terms/"/>
    <ds:schemaRef ds:uri="1047730d-92e1-4018-9084-d932fd3a7f58"/>
    <ds:schemaRef ds:uri="http://www.w3.org/XML/1998/namespace"/>
  </ds:schemaRefs>
</ds:datastoreItem>
</file>

<file path=customXml/itemProps3.xml><?xml version="1.0" encoding="utf-8"?>
<ds:datastoreItem xmlns:ds="http://schemas.openxmlformats.org/officeDocument/2006/customXml" ds:itemID="{C9EC4471-FE85-47C9-B1AD-EF34D1B95247}">
  <ds:schemaRefs>
    <ds:schemaRef ds:uri="http://schemas.microsoft.com/sharepoint/v3/contenttype/forms"/>
  </ds:schemaRefs>
</ds:datastoreItem>
</file>

<file path=customXml/itemProps4.xml><?xml version="1.0" encoding="utf-8"?>
<ds:datastoreItem xmlns:ds="http://schemas.openxmlformats.org/officeDocument/2006/customXml" ds:itemID="{9FE089E1-598F-41B2-94D8-EABA40EF2C9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2484</TotalTime>
  <Words>2981</Words>
  <Application>Microsoft Office PowerPoint</Application>
  <PresentationFormat>Widescreen</PresentationFormat>
  <Paragraphs>168</Paragraphs>
  <Slides>35</Slides>
  <Notes>0</Notes>
  <HiddenSlides>0</HiddenSlides>
  <MMClips>23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B Titr</vt:lpstr>
      <vt:lpstr>B Yagut</vt:lpstr>
      <vt:lpstr>Calibri</vt:lpstr>
      <vt:lpstr>Calibri Light</vt:lpstr>
      <vt:lpstr>Times New Roman</vt:lpstr>
      <vt:lpstr>Office Theme</vt:lpstr>
      <vt:lpstr>کار با کامپیوتر و اینترنت ، آشنایی با نرم افزارهای نظام شبکه</vt:lpstr>
      <vt:lpstr>مشخصات سند</vt:lpstr>
      <vt:lpstr>اهداف آموزشی</vt:lpstr>
      <vt:lpstr>فهرست عناوین آموزشی</vt:lpstr>
      <vt:lpstr>مقدمه</vt:lpstr>
      <vt:lpstr>فصل چهارم</vt:lpstr>
      <vt:lpstr>آموزش حاشیه گذاری صفحات در word</vt:lpstr>
      <vt:lpstr>آموزش حاشیه گذاری صفحات در word</vt:lpstr>
      <vt:lpstr>PowerPoint Presentation</vt:lpstr>
      <vt:lpstr>تنظیمات حاشیه سند ،چند ستون کردن اسناد</vt:lpstr>
      <vt:lpstr>PowerPoint Presentation</vt:lpstr>
      <vt:lpstr>PowerPoint Presentation</vt:lpstr>
      <vt:lpstr>PowerPoint Presentation</vt:lpstr>
      <vt:lpstr>PowerPoint Presentation</vt:lpstr>
      <vt:lpstr>چگونه درWord چند ستونی تایپ کنیم؟</vt:lpstr>
      <vt:lpstr>PowerPoint Presentation</vt:lpstr>
      <vt:lpstr>PowerPoint Presentation</vt:lpstr>
      <vt:lpstr>فصل پنجم</vt:lpstr>
      <vt:lpstr>روش ایجاد یک header  یا footer</vt:lpstr>
      <vt:lpstr>ویرایش قسمتهای headers  و  footers</vt:lpstr>
      <vt:lpstr>ویرایش قسمتهای headers  و  footers </vt:lpstr>
      <vt:lpstr>PowerPoint Presentation</vt:lpstr>
      <vt:lpstr>فصل ششم</vt:lpstr>
      <vt:lpstr>PowerPoint Presentation</vt:lpstr>
      <vt:lpstr>PowerPoint Presentation</vt:lpstr>
      <vt:lpstr>فصل هفتم</vt:lpstr>
      <vt:lpstr>PowerPoint Presentation</vt:lpstr>
      <vt:lpstr>فصل هشتم</vt:lpstr>
      <vt:lpstr>PowerPoint Presentation</vt:lpstr>
      <vt:lpstr>PowerPoint Presentation</vt:lpstr>
      <vt:lpstr>PowerPoint Presentation</vt:lpstr>
      <vt:lpstr>نتیجه گیری</vt:lpstr>
      <vt:lpstr>پرسش و تمرین</vt:lpstr>
      <vt:lpstr>فهرست منابع</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کار با کامپیوتر و اینترنت ، _x000b_آشنایی با نرم افزارهای نظام شبکه</dc:title>
  <dc:creator>HCZ</dc:creator>
  <cp:lastModifiedBy>saberi</cp:lastModifiedBy>
  <cp:revision>475</cp:revision>
  <dcterms:created xsi:type="dcterms:W3CDTF">2020-04-19T06:32:02Z</dcterms:created>
  <dcterms:modified xsi:type="dcterms:W3CDTF">2021-05-19T09:45:57Z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98a7a19c-d194-4199-9bc9-9ee5113cac90</vt:lpwstr>
  </property>
</Properties>
</file>