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</p:sldMasterIdLst>
  <p:notesMasterIdLst>
    <p:notesMasterId r:id="rId23"/>
  </p:notesMasterIdLst>
  <p:sldIdLst>
    <p:sldId id="335" r:id="rId6"/>
    <p:sldId id="347" r:id="rId7"/>
    <p:sldId id="510" r:id="rId8"/>
    <p:sldId id="509" r:id="rId9"/>
    <p:sldId id="256" r:id="rId10"/>
    <p:sldId id="555" r:id="rId11"/>
    <p:sldId id="516" r:id="rId12"/>
    <p:sldId id="519" r:id="rId13"/>
    <p:sldId id="520" r:id="rId14"/>
    <p:sldId id="517" r:id="rId15"/>
    <p:sldId id="521" r:id="rId16"/>
    <p:sldId id="522" r:id="rId17"/>
    <p:sldId id="523" r:id="rId18"/>
    <p:sldId id="370" r:id="rId19"/>
    <p:sldId id="376" r:id="rId20"/>
    <p:sldId id="377" r:id="rId21"/>
    <p:sldId id="378" r:id="rId2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28D78-067E-4072-98CE-B7523C5D4D2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EBAE-36C5-4B3F-B9BD-2C866DC8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8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D037-D5FF-4542-9F52-57BD32F0315C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56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92CB-D6B9-4509-90A1-9A18A47493B4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600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9AA0-BDA0-4A3D-9E42-0E0D4DBE90A3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933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7808-281A-4648-87D5-1C97C6AABD7D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321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3CA3-3741-482A-8D05-A0B8178A46E4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827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ADB5-909D-4730-9FC0-FF4D777BE8D5}" type="datetime8">
              <a:rPr lang="fa-IR" smtClean="0"/>
              <a:t>مه 19،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0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95DF-A094-4DF7-9281-1DE5CAFF1403}" type="datetime8">
              <a:rPr lang="fa-IR" smtClean="0"/>
              <a:t>مه 19، 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305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5C5E-3CE4-4DF6-BDFD-7BD28DBA2694}" type="datetime8">
              <a:rPr lang="fa-IR" smtClean="0"/>
              <a:t>مه 19، 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514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EAE-A996-462D-AEE6-E045C12B115E}" type="datetime8">
              <a:rPr lang="fa-IR" smtClean="0"/>
              <a:t>مه 19، 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899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C233-BA28-4457-B47E-9D88DB226F3F}" type="datetime8">
              <a:rPr lang="fa-IR" smtClean="0"/>
              <a:t>مه 19،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830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6303-6AE7-4F75-A5FA-2E23E399F77F}" type="datetime8">
              <a:rPr lang="fa-IR" smtClean="0"/>
              <a:t>مه 19،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080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0A30-BE09-406E-ABFD-94480BDFEE84}" type="datetime8">
              <a:rPr lang="fa-IR" smtClean="0"/>
              <a:t>مه 19،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70F8-871C-44B1-855E-3280971349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322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926170" cy="1325563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cs typeface="B Yagut" panose="00000400000000000000" pitchFamily="2" charset="-78"/>
              </a:rPr>
              <a:t>کار با کامپیوتر و اینترنت ،</a:t>
            </a:r>
            <a:r>
              <a:rPr lang="en-US" dirty="0" smtClean="0">
                <a:cs typeface="B Yagut" panose="00000400000000000000" pitchFamily="2" charset="-78"/>
              </a:rPr>
              <a:t/>
            </a:r>
            <a:br>
              <a:rPr lang="en-US" dirty="0" smtClean="0">
                <a:cs typeface="B Yagut" panose="00000400000000000000" pitchFamily="2" charset="-78"/>
              </a:rPr>
            </a:br>
            <a:r>
              <a:rPr lang="fa-IR" dirty="0" smtClean="0">
                <a:cs typeface="B Yagut" panose="00000400000000000000" pitchFamily="2" charset="-78"/>
              </a:rPr>
              <a:t>آشنایی با نرم افزارهای نظام شبکه</a:t>
            </a:r>
            <a:endParaRPr lang="fa-IR" dirty="0"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904" y="3183168"/>
            <a:ext cx="9456761" cy="2478420"/>
          </a:xfrm>
        </p:spPr>
        <p:txBody>
          <a:bodyPr>
            <a:normAutofit/>
          </a:bodyPr>
          <a:lstStyle/>
          <a:p>
            <a:endParaRPr lang="fa-IR" sz="25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آشنایی با نرم افزارهای جاری در نظام شبکه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( سامانه </a:t>
            </a:r>
            <a:r>
              <a:rPr lang="fa-IR" sz="2500" dirty="0">
                <a:cs typeface="B Yagut" panose="00000400000000000000" pitchFamily="2" charset="-78"/>
              </a:rPr>
              <a:t>الکترونیکی نظام مراقبت </a:t>
            </a:r>
            <a:r>
              <a:rPr lang="fa-IR" sz="2500" dirty="0" smtClean="0">
                <a:cs typeface="B Yagut" panose="00000400000000000000" pitchFamily="2" charset="-78"/>
              </a:rPr>
              <a:t>سندرمیک</a:t>
            </a:r>
            <a:r>
              <a:rPr lang="fa-IR" sz="2500" dirty="0">
                <a:cs typeface="B Yagut" panose="00000400000000000000" pitchFamily="2" charset="-78"/>
              </a:rPr>
              <a:t> </a:t>
            </a:r>
            <a:r>
              <a:rPr lang="fa-IR" sz="2500" dirty="0" smtClean="0">
                <a:cs typeface="B Yagut" panose="00000400000000000000" pitchFamily="2" charset="-78"/>
              </a:rPr>
              <a:t>)</a:t>
            </a:r>
            <a:endParaRPr lang="fa-IR" sz="25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3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62"/>
          </a:xfrm>
          <a:noFill/>
        </p:spPr>
        <p:txBody>
          <a:bodyPr/>
          <a:lstStyle/>
          <a:p>
            <a:pPr algn="ctr"/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فصل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دوم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2757714"/>
            <a:ext cx="10515600" cy="20900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4400" dirty="0" smtClean="0">
                <a:cs typeface="B Yagut" panose="00000400000000000000" pitchFamily="2" charset="-78"/>
              </a:rPr>
              <a:t>نحوه </a:t>
            </a:r>
            <a:r>
              <a:rPr lang="fa-IR" sz="4400" dirty="0">
                <a:cs typeface="B Yagut" panose="00000400000000000000" pitchFamily="2" charset="-78"/>
              </a:rPr>
              <a:t>ثبت مینیمم </a:t>
            </a:r>
            <a:r>
              <a:rPr lang="fa-IR" sz="4400" dirty="0" smtClean="0">
                <a:cs typeface="B Yagut" panose="00000400000000000000" pitchFamily="2" charset="-78"/>
              </a:rPr>
              <a:t>سندرم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a-IR" sz="4400" dirty="0">
              <a:cs typeface="B Yagut" panose="00000400000000000000" pitchFamily="2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6657" y="60127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"/>
    </mc:Choice>
    <mc:Fallback xmlns="">
      <p:transition spd="slow" advTm="19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659" y="409434"/>
            <a:ext cx="11546006" cy="1951630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0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پس از ورود به تب سندروم گزینه ثبت سندروم مینیمم را انتخاب نموده  و فرم ثبت خطی سندروم  که شامل مشخصات بیمار است باز می شود ابتدا کد ملی بیمار را وارد نموده و گزینه استعلام کدملی را فعال می کنیم ، تلفن همراه ، تلفن ثابت ، وضعیت بیمار در هنگام مراجعه (</a:t>
            </a:r>
            <a:r>
              <a:rPr lang="en-US" sz="2500" dirty="0" smtClean="0">
                <a:cs typeface="B Yagut" panose="00000400000000000000" pitchFamily="2" charset="-78"/>
              </a:rPr>
              <a:t> </a:t>
            </a:r>
            <a:r>
              <a:rPr lang="fa-IR" sz="2500" dirty="0" smtClean="0">
                <a:cs typeface="B Yagut" panose="00000400000000000000" pitchFamily="2" charset="-78"/>
              </a:rPr>
              <a:t>بستری ، سرپایی ) ، نوع سندرم که در قسمت راهنما 15 سندرم به طور کامل توضیح داده شده است به همراه تاریخ ثبت را مشخص نموده و گزینه ارسال خطی سندرم را فعال میکنیم.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r="2491"/>
          <a:stretch/>
        </p:blipFill>
        <p:spPr>
          <a:xfrm>
            <a:off x="491319" y="2361064"/>
            <a:ext cx="8065829" cy="4342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380" y="2369911"/>
            <a:ext cx="3011285" cy="14763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82065" y="5812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"/>
    </mc:Choice>
    <mc:Fallback xmlns="">
      <p:transition spd="slow" advTm="19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659" y="409434"/>
            <a:ext cx="11546006" cy="1951630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0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در صورتی که در حین ثبت فرم خطی سندرم مینیمم فرد مراجعه کننده کد ملی ندارد تیک مربوط به گزینه کدملی را برداشته و اطلاعات مانند تصویر زیر به صورت دستی وارد میگردد و در انتهای کار گزینه ارسال خطی سندرم را فعال می کنیم.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7" y="1683657"/>
            <a:ext cx="8432674" cy="5019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380" y="2369911"/>
            <a:ext cx="3011285" cy="14763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7600" y="5976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"/>
    </mc:Choice>
    <mc:Fallback xmlns="">
      <p:transition spd="slow" advTm="19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144" y="757777"/>
            <a:ext cx="10674065" cy="1549994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0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در سامانه الکترونیکی نظام مراقبت سندرمیک در تب راهنما که در تصویر زیر نمایش داده شده است همکاران محترم بهورز می توانند با انتخاب گزینه راهنمای تشخیص سندرم ها و اقدامات اولیه-ویژه بهورزان با 15 سندرم که در این سامانه قرار داده شده است به طور کامل آشنا شوند.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514" y="2438400"/>
            <a:ext cx="6572524" cy="359455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952" y="6032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"/>
    </mc:Choice>
    <mc:Fallback xmlns="">
      <p:transition spd="slow" advTm="19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580"/>
            <a:ext cx="10515600" cy="858368"/>
          </a:xfrm>
          <a:noFill/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Yagut" panose="00000400000000000000" pitchFamily="2" charset="-78"/>
              </a:rPr>
              <a:t>نتیجه گیری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52" y="1304949"/>
            <a:ext cx="10958848" cy="5211762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6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همه </a:t>
            </a:r>
            <a:r>
              <a:rPr lang="fa-IR" sz="2500" dirty="0">
                <a:cs typeface="B Yagut" panose="00000400000000000000" pitchFamily="2" charset="-78"/>
              </a:rPr>
              <a:t>موارد بيماري كه در حد يك بيمارستان يا يك محله كوچك رخ </a:t>
            </a:r>
            <a:r>
              <a:rPr lang="fa-IR" sz="2500" dirty="0" smtClean="0">
                <a:cs typeface="B Yagut" panose="00000400000000000000" pitchFamily="2" charset="-78"/>
              </a:rPr>
              <a:t>مي</a:t>
            </a:r>
            <a:r>
              <a:rPr lang="en-US" sz="2500" dirty="0" smtClean="0">
                <a:cs typeface="B Yagut" panose="00000400000000000000" pitchFamily="2" charset="-78"/>
              </a:rPr>
              <a:t> </a:t>
            </a:r>
            <a:r>
              <a:rPr lang="fa-IR" sz="2500" dirty="0" smtClean="0">
                <a:cs typeface="B Yagut" panose="00000400000000000000" pitchFamily="2" charset="-78"/>
              </a:rPr>
              <a:t>دهد </a:t>
            </a:r>
            <a:r>
              <a:rPr lang="fa-IR" sz="2500" dirty="0">
                <a:cs typeface="B Yagut" panose="00000400000000000000" pitchFamily="2" charset="-78"/>
              </a:rPr>
              <a:t>و در نظام مراقبت متداول بدون گزارش باقي مي ماند در نوع سندرميك طي چند دقيقه شناسايي ، ثبت و گزارش </a:t>
            </a:r>
            <a:r>
              <a:rPr lang="fa-IR" sz="2500" dirty="0" smtClean="0">
                <a:cs typeface="B Yagut" panose="00000400000000000000" pitchFamily="2" charset="-78"/>
              </a:rPr>
              <a:t>مي</a:t>
            </a:r>
            <a:r>
              <a:rPr lang="en-US" sz="2500" dirty="0" smtClean="0">
                <a:cs typeface="B Yagut" panose="00000400000000000000" pitchFamily="2" charset="-78"/>
              </a:rPr>
              <a:t> </a:t>
            </a:r>
            <a:r>
              <a:rPr lang="fa-IR" sz="2500" dirty="0" smtClean="0">
                <a:cs typeface="B Yagut" panose="00000400000000000000" pitchFamily="2" charset="-78"/>
              </a:rPr>
              <a:t>شود</a:t>
            </a:r>
            <a:r>
              <a:rPr lang="en-US" sz="2500" dirty="0" smtClean="0">
                <a:cs typeface="B Yagut" panose="00000400000000000000" pitchFamily="2" charset="-78"/>
              </a:rPr>
              <a:t>.</a:t>
            </a:r>
            <a:endParaRPr lang="fa-IR" sz="2500" dirty="0">
              <a:cs typeface="B Yagut" panose="00000400000000000000" pitchFamily="2" charset="-78"/>
            </a:endParaRPr>
          </a:p>
          <a:p>
            <a:pPr marL="0" indent="0" algn="justLow">
              <a:lnSpc>
                <a:spcPct val="16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اين </a:t>
            </a:r>
            <a:r>
              <a:rPr lang="fa-IR" sz="2500" dirty="0">
                <a:cs typeface="B Yagut" panose="00000400000000000000" pitchFamily="2" charset="-78"/>
              </a:rPr>
              <a:t>سيستم براي پرسنل بهداشتي درماني بسيار ساده تر است زيرا جمع آوري علائم كليدي بمراتب ساده تر از شك به يك بيماري مشمول مراقبت و ثبت آن است.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952" y="5907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672"/>
          </a:xfrm>
          <a:noFill/>
        </p:spPr>
        <p:txBody>
          <a:bodyPr/>
          <a:lstStyle/>
          <a:p>
            <a:pPr algn="ctr"/>
            <a:r>
              <a:rPr lang="fa-IR" dirty="0">
                <a:cs typeface="B Yagut" panose="00000400000000000000" pitchFamily="2" charset="-78"/>
              </a:rPr>
              <a:t>پرسش و تمرین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a-IR" sz="2500" dirty="0" smtClean="0">
                <a:cs typeface="B Yagut" panose="00000400000000000000" pitchFamily="2" charset="-78"/>
              </a:rPr>
              <a:t>انواع سندرم های مینیمم را در سامانه الکترونیکی نظام مراقبت سندرمیک ثبت کند؟</a:t>
            </a:r>
          </a:p>
        </p:txBody>
      </p:sp>
    </p:spTree>
    <p:extLst>
      <p:ext uri="{BB962C8B-B14F-4D97-AF65-F5344CB8AC3E}">
        <p14:creationId xmlns:p14="http://schemas.microsoft.com/office/powerpoint/2010/main" val="7899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r>
              <a:rPr lang="fa-IR" dirty="0">
                <a:cs typeface="B Yagut" panose="00000400000000000000" pitchFamily="2" charset="-78"/>
              </a:rPr>
              <a:t>فهرست منابع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1" y="1184856"/>
            <a:ext cx="11389659" cy="4992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500" dirty="0" smtClean="0">
                <a:cs typeface="B Yagut" panose="00000400000000000000" pitchFamily="2" charset="-78"/>
              </a:rPr>
              <a:t>مرکز مدیریت بیماریها ، </a:t>
            </a:r>
            <a:r>
              <a:rPr lang="fa-IR" sz="2500" dirty="0">
                <a:cs typeface="B Yagut" panose="00000400000000000000" pitchFamily="2" charset="-78"/>
              </a:rPr>
              <a:t>نرم افزار سامانه الکترونیکی نظام مراقبت سندرمیک </a:t>
            </a:r>
            <a:r>
              <a:rPr lang="fa-IR" sz="2500" dirty="0" smtClean="0">
                <a:cs typeface="B Yagut" panose="00000400000000000000" pitchFamily="2" charset="-78"/>
              </a:rPr>
              <a:t>، </a:t>
            </a:r>
            <a:r>
              <a:rPr lang="fa-IR" sz="2500" dirty="0">
                <a:cs typeface="B Yagut" panose="00000400000000000000" pitchFamily="2" charset="-78"/>
              </a:rPr>
              <a:t>وزارت بهداشت درمان و آموزش پزشکی </a:t>
            </a:r>
            <a:r>
              <a:rPr lang="fa-IR" sz="2500" dirty="0" smtClean="0">
                <a:cs typeface="B Yagut" panose="00000400000000000000" pitchFamily="2" charset="-78"/>
              </a:rPr>
              <a:t>کشور</a:t>
            </a:r>
            <a:endParaRPr lang="fa-IR" sz="25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38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958848" cy="52625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لطفا نظرات و پیشنهادات خود پیرامون این بسته آموزشی را به آدرس زیر ارسال نمایید.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Yagut" panose="000004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>
                <a:cs typeface="B Yagut" panose="00000400000000000000" pitchFamily="2" charset="-78"/>
              </a:rPr>
              <a:t>دانشگاه علوم پزشکی و خدمات بهداشتی درمانی استان </a:t>
            </a:r>
            <a:r>
              <a:rPr lang="fa-IR" dirty="0" smtClean="0">
                <a:cs typeface="B Yagut" panose="00000400000000000000" pitchFamily="2" charset="-78"/>
              </a:rPr>
              <a:t>مازندران ، معاونت بهداشتی</a:t>
            </a:r>
            <a:endParaRPr lang="fa-IR" dirty="0">
              <a:cs typeface="B Yagut" panose="000004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>
                <a:cs typeface="B Yagut" panose="00000400000000000000" pitchFamily="2" charset="-78"/>
              </a:rPr>
              <a:t>یا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>
                <a:cs typeface="B Yagut" panose="00000400000000000000" pitchFamily="2" charset="-78"/>
              </a:rPr>
              <a:t>پست </a:t>
            </a:r>
            <a:r>
              <a:rPr lang="fa-IR" dirty="0" smtClean="0">
                <a:cs typeface="B Yagut" panose="00000400000000000000" pitchFamily="2" charset="-78"/>
              </a:rPr>
              <a:t>الکترونیک </a:t>
            </a:r>
            <a:r>
              <a:rPr lang="en-US" dirty="0" smtClean="0">
                <a:cs typeface="B Yagut" panose="00000400000000000000" pitchFamily="2" charset="-78"/>
              </a:rPr>
              <a:t>shbsav@gmail.com</a:t>
            </a:r>
            <a:endParaRPr lang="fa-IR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1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467617"/>
            <a:ext cx="6768352" cy="1068820"/>
          </a:xfrm>
        </p:spPr>
        <p:txBody>
          <a:bodyPr/>
          <a:lstStyle/>
          <a:p>
            <a:pPr algn="ctr"/>
            <a:r>
              <a:rPr lang="fa-IR" dirty="0">
                <a:cs typeface="B Yagut" panose="00000400000000000000" pitchFamily="2" charset="-78"/>
              </a:rPr>
              <a:t>مشخصات سند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06" y="2030505"/>
            <a:ext cx="6024282" cy="41464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مشخصات مدرس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تصویر پرسنلی مدرس:</a:t>
            </a:r>
          </a:p>
          <a:p>
            <a:endParaRPr lang="fa-IR" sz="1800" dirty="0"/>
          </a:p>
          <a:p>
            <a:endParaRPr lang="fa-IR" sz="1800" dirty="0"/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نام ونام خانوادگی </a:t>
            </a:r>
            <a:r>
              <a:rPr lang="fa-IR" sz="1800" dirty="0" smtClean="0">
                <a:cs typeface="B Yagut" panose="00000400000000000000" pitchFamily="2" charset="-78"/>
              </a:rPr>
              <a:t>مدرس: سمانه وهاب زاده</a:t>
            </a:r>
          </a:p>
          <a:p>
            <a:pPr>
              <a:lnSpc>
                <a:spcPct val="150000"/>
              </a:lnSpc>
            </a:pPr>
            <a:r>
              <a:rPr lang="fa-IR" sz="1800" dirty="0" smtClean="0">
                <a:cs typeface="B Yagut" panose="00000400000000000000" pitchFamily="2" charset="-78"/>
              </a:rPr>
              <a:t>مدرک </a:t>
            </a:r>
            <a:r>
              <a:rPr lang="fa-IR" sz="1800" dirty="0">
                <a:cs typeface="B Yagut" panose="00000400000000000000" pitchFamily="2" charset="-78"/>
              </a:rPr>
              <a:t>تحصیلی:کارشناس </a:t>
            </a:r>
            <a:r>
              <a:rPr lang="fa-IR" sz="1800" dirty="0" smtClean="0">
                <a:cs typeface="B Yagut" panose="00000400000000000000" pitchFamily="2" charset="-78"/>
              </a:rPr>
              <a:t>پرستاری</a:t>
            </a:r>
            <a:endParaRPr lang="fa-IR" sz="1800" dirty="0">
              <a:cs typeface="B Yagut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موقعیت اشتغال سازمانی مدرس</a:t>
            </a:r>
            <a:r>
              <a:rPr lang="fa-IR" sz="1800" dirty="0" smtClean="0">
                <a:cs typeface="B Yagut" panose="00000400000000000000" pitchFamily="2" charset="-78"/>
              </a:rPr>
              <a:t>: مدیر </a:t>
            </a:r>
            <a:r>
              <a:rPr lang="fa-IR" sz="1800" dirty="0">
                <a:cs typeface="B Yagut" panose="00000400000000000000" pitchFamily="2" charset="-78"/>
              </a:rPr>
              <a:t>مرکز آموزش بهورزی شهرستان </a:t>
            </a:r>
            <a:r>
              <a:rPr lang="fa-IR" sz="1800" dirty="0" smtClean="0">
                <a:cs typeface="B Yagut" panose="00000400000000000000" pitchFamily="2" charset="-78"/>
              </a:rPr>
              <a:t>سوادکوه ، دانشگاه علوم پزشکی مازندران</a:t>
            </a:r>
            <a:endParaRPr lang="fa-IR" sz="1800" dirty="0">
              <a:cs typeface="B Yagut" panose="00000400000000000000" pitchFamily="2" charset="-78"/>
            </a:endParaRPr>
          </a:p>
          <a:p>
            <a:endParaRPr lang="fa-IR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588" y="2111188"/>
            <a:ext cx="5354392" cy="39850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مشخصات بسته آموزشی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حیطه درس</a:t>
            </a:r>
            <a:r>
              <a:rPr lang="fa-IR" sz="1800" dirty="0" smtClean="0">
                <a:cs typeface="B Yagut" panose="00000400000000000000" pitchFamily="2" charset="-78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1800" dirty="0" smtClean="0">
                <a:cs typeface="B Yagut" panose="00000400000000000000" pitchFamily="2" charset="-78"/>
              </a:rPr>
              <a:t>کار با کامپیوتر و اینترنت ، آشنایی با نرم افزارهای نظام شبکه</a:t>
            </a:r>
            <a:endParaRPr lang="fa-IR" sz="1800" dirty="0">
              <a:cs typeface="B Yagut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تاریخ آخرین بازنگری: </a:t>
            </a:r>
            <a:r>
              <a:rPr lang="fa-IR" sz="1800" dirty="0" smtClean="0">
                <a:cs typeface="B Yagut" panose="00000400000000000000" pitchFamily="2" charset="-78"/>
              </a:rPr>
              <a:t>15 اردیبهشت </a:t>
            </a:r>
            <a:r>
              <a:rPr lang="fa-IR" sz="1800" dirty="0">
                <a:cs typeface="B Yagut" panose="00000400000000000000" pitchFamily="2" charset="-78"/>
              </a:rPr>
              <a:t>1399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نوبت تهیه : 1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agut" panose="00000400000000000000" pitchFamily="2" charset="-78"/>
              </a:rPr>
              <a:t>نام </a:t>
            </a:r>
            <a:r>
              <a:rPr lang="fa-IR" sz="1800" dirty="0" smtClean="0">
                <a:cs typeface="B Yagut" panose="00000400000000000000" pitchFamily="2" charset="-78"/>
              </a:rPr>
              <a:t>فایل: </a:t>
            </a:r>
            <a:endParaRPr lang="en-US" sz="1800" dirty="0" smtClean="0">
              <a:cs typeface="B Yagut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1800">
                <a:cs typeface="B Yagut" panose="00000400000000000000" pitchFamily="2" charset="-78"/>
              </a:rPr>
              <a:t>co-Ashnayi-ba-narmafzar-nezam-shabake-ISSS-Edi1</a:t>
            </a:r>
            <a:endParaRPr lang="fa-IR" sz="1800" dirty="0">
              <a:cs typeface="B Yagut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69" y="1489448"/>
            <a:ext cx="1624733" cy="18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Yagut" panose="00000400000000000000" pitchFamily="2" charset="-78"/>
              </a:rPr>
              <a:t>اهداف آموزشی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5" y="1181686"/>
            <a:ext cx="11232106" cy="5174664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sz="2500" dirty="0">
                <a:cs typeface="B Yagut" panose="00000400000000000000" pitchFamily="2" charset="-78"/>
              </a:rPr>
              <a:t>انتظار می رود فراگیر پس از مطالعه این فصل بتواند:</a:t>
            </a:r>
          </a:p>
          <a:p>
            <a:pPr marL="457200" indent="-457200" algn="justLow">
              <a:buFont typeface="+mj-lt"/>
              <a:buAutoNum type="arabicPeriod"/>
            </a:pPr>
            <a:r>
              <a:rPr lang="fa-IR" sz="2500" dirty="0" smtClean="0">
                <a:cs typeface="B Yagut" panose="00000400000000000000" pitchFamily="2" charset="-78"/>
              </a:rPr>
              <a:t>طریقه ورود به سامانه الکترونیکی نظام مراقبت سندرمیک را بشناسد .</a:t>
            </a:r>
          </a:p>
          <a:p>
            <a:pPr marL="457200" indent="-457200" algn="justLow">
              <a:buFont typeface="+mj-lt"/>
              <a:buAutoNum type="arabicPeriod"/>
            </a:pPr>
            <a:r>
              <a:rPr lang="fa-IR" sz="2500" dirty="0" smtClean="0">
                <a:cs typeface="B Yagut" panose="00000400000000000000" pitchFamily="2" charset="-78"/>
              </a:rPr>
              <a:t>نحوه </a:t>
            </a:r>
            <a:r>
              <a:rPr lang="fa-IR" sz="2500" dirty="0">
                <a:cs typeface="B Yagut" panose="00000400000000000000" pitchFamily="2" charset="-78"/>
              </a:rPr>
              <a:t>ثبت مینیمم </a:t>
            </a:r>
            <a:r>
              <a:rPr lang="fa-IR" sz="2500" dirty="0" smtClean="0">
                <a:cs typeface="B Yagut" panose="00000400000000000000" pitchFamily="2" charset="-78"/>
              </a:rPr>
              <a:t>سندروم در سامانه را نظام مراقبت سندرمیک را بشناسد و به درستی انجام دهد.</a:t>
            </a:r>
            <a:endParaRPr lang="en-US" sz="25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41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Yagut" panose="00000400000000000000" pitchFamily="2" charset="-78"/>
              </a:rPr>
              <a:t>فهرست عناوین آموزشی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62130"/>
            <a:ext cx="9752463" cy="5138670"/>
          </a:xfrm>
        </p:spPr>
        <p:txBody>
          <a:bodyPr>
            <a:normAutofit/>
          </a:bodyPr>
          <a:lstStyle/>
          <a:p>
            <a:pPr algn="justLow">
              <a:lnSpc>
                <a:spcPct val="100000"/>
              </a:lnSpc>
            </a:pPr>
            <a:r>
              <a:rPr lang="fa-IR" sz="2500" dirty="0" smtClean="0">
                <a:cs typeface="B Yagut" panose="00000400000000000000" pitchFamily="2" charset="-78"/>
              </a:rPr>
              <a:t>ورود </a:t>
            </a:r>
            <a:r>
              <a:rPr lang="fa-IR" sz="2500" dirty="0">
                <a:cs typeface="B Yagut" panose="00000400000000000000" pitchFamily="2" charset="-78"/>
              </a:rPr>
              <a:t>به سامانه الکترونیکی نظام مراقبت سندرمیک</a:t>
            </a:r>
          </a:p>
          <a:p>
            <a:pPr algn="justLow">
              <a:lnSpc>
                <a:spcPct val="100000"/>
              </a:lnSpc>
            </a:pPr>
            <a:r>
              <a:rPr lang="fa-IR" sz="2500" dirty="0" smtClean="0">
                <a:cs typeface="B Yagut" panose="00000400000000000000" pitchFamily="2" charset="-78"/>
              </a:rPr>
              <a:t>نحوه ثبت مینیمم سندرم</a:t>
            </a:r>
          </a:p>
        </p:txBody>
      </p:sp>
    </p:spTree>
    <p:extLst>
      <p:ext uri="{BB962C8B-B14F-4D97-AF65-F5344CB8AC3E}">
        <p14:creationId xmlns:p14="http://schemas.microsoft.com/office/powerpoint/2010/main" val="40832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648" y="170915"/>
            <a:ext cx="9144000" cy="729837"/>
          </a:xfrm>
          <a:noFill/>
        </p:spPr>
        <p:txBody>
          <a:bodyPr>
            <a:normAutofit/>
          </a:bodyPr>
          <a:lstStyle/>
          <a:p>
            <a:r>
              <a:rPr lang="fa-IR" sz="4400" dirty="0" smtClean="0">
                <a:cs typeface="B Yagut" panose="00000400000000000000" pitchFamily="2" charset="-78"/>
              </a:rPr>
              <a:t>مقدمه</a:t>
            </a:r>
            <a:endParaRPr lang="fa-IR" sz="4400" dirty="0">
              <a:cs typeface="B Yagu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46" y="750628"/>
            <a:ext cx="11518710" cy="6005014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2500" dirty="0" smtClean="0">
                <a:cs typeface="B Yagut" panose="00000400000000000000" pitchFamily="2" charset="-78"/>
              </a:rPr>
              <a:t>به طور کلی نرم افزارهای جاری و رایج در نظام شبکه که در خانه های بهداشت نیز مورد استفاده قرار میگیرند شامل اتوماسیون اداری ، سامانه یکپارچه بهداشت (سیب) ، سامانه ناب ، سامانه سینا ، سامانه الکترونیکی نظام مراقبت سندرمیک، سامانه جامع مدیریت بازرسی مرکز سلامت محیط کار می باشند .</a:t>
            </a:r>
          </a:p>
          <a:p>
            <a:pPr algn="justLow">
              <a:lnSpc>
                <a:spcPct val="150000"/>
              </a:lnSpc>
            </a:pPr>
            <a:r>
              <a:rPr lang="fa-IR" sz="2500" dirty="0" smtClean="0">
                <a:cs typeface="B Yagut" panose="00000400000000000000" pitchFamily="2" charset="-78"/>
              </a:rPr>
              <a:t>همانطور که مستحضرید، سامانه </a:t>
            </a:r>
            <a:r>
              <a:rPr lang="fa-IR" sz="2500" dirty="0">
                <a:cs typeface="B Yagut" panose="00000400000000000000" pitchFamily="2" charset="-78"/>
              </a:rPr>
              <a:t>یکپارچه بهداشت (سیب) </a:t>
            </a:r>
            <a:r>
              <a:rPr lang="fa-IR" sz="2500" dirty="0" smtClean="0">
                <a:cs typeface="B Yagut" panose="00000400000000000000" pitchFamily="2" charset="-78"/>
              </a:rPr>
              <a:t>، توسط گروه تدوین بسته آموزشی دانشگاه علوم پزشکی استان اهواز ، سامانه سینا </a:t>
            </a:r>
            <a:r>
              <a:rPr lang="fa-IR" sz="2500" dirty="0">
                <a:cs typeface="B Yagut" panose="00000400000000000000" pitchFamily="2" charset="-78"/>
              </a:rPr>
              <a:t>توسط گروه تدوین بسته آموزشی دانشگاه علوم </a:t>
            </a:r>
            <a:r>
              <a:rPr lang="fa-IR" sz="2500" dirty="0" smtClean="0">
                <a:cs typeface="B Yagut" panose="00000400000000000000" pitchFamily="2" charset="-78"/>
              </a:rPr>
              <a:t>پزشکی استان مشهد و سامانه ناب </a:t>
            </a:r>
            <a:r>
              <a:rPr lang="fa-IR" sz="2500" dirty="0">
                <a:cs typeface="B Yagut" panose="00000400000000000000" pitchFamily="2" charset="-78"/>
              </a:rPr>
              <a:t>توسط گروه تدوین بسته آموزشی دانشگاه علوم </a:t>
            </a:r>
            <a:r>
              <a:rPr lang="fa-IR" sz="2500" dirty="0" smtClean="0">
                <a:cs typeface="B Yagut" panose="00000400000000000000" pitchFamily="2" charset="-78"/>
              </a:rPr>
              <a:t>پزشکی استان گلستان آموزش داده خواهد شد که در این بسته آموزشی از عنوان مجدد آنها خودداری می گردد . همچنین به دلیل عدم دسترسی کشوری به سامانه جامع مدیریت </a:t>
            </a:r>
            <a:r>
              <a:rPr lang="fa-IR" sz="2500" dirty="0">
                <a:cs typeface="B Yagut" panose="00000400000000000000" pitchFamily="2" charset="-78"/>
              </a:rPr>
              <a:t>بازرسی مرکز سلامت محیط کار </a:t>
            </a:r>
            <a:r>
              <a:rPr lang="fa-IR" sz="2500" dirty="0" smtClean="0">
                <a:cs typeface="B Yagut" panose="00000400000000000000" pitchFamily="2" charset="-78"/>
              </a:rPr>
              <a:t>از آموزش این سامانه در این بسته آموزشی خودداری گردیده است . در این بسته آموزشی از نرم افزار های جاری در نظام شبکه به آشنایی با </a:t>
            </a:r>
            <a:r>
              <a:rPr lang="fa-IR" sz="2500" dirty="0">
                <a:cs typeface="B Yagut" panose="00000400000000000000" pitchFamily="2" charset="-78"/>
              </a:rPr>
              <a:t>سامانه الکترونیکی نظام مراقبت سندرمیک پرداخته می شود</a:t>
            </a:r>
            <a:r>
              <a:rPr lang="fa-IR" sz="2500" dirty="0" smtClean="0">
                <a:cs typeface="B Yagut" panose="00000400000000000000" pitchFamily="2" charset="-78"/>
              </a:rPr>
              <a:t>.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61460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704" y="293745"/>
            <a:ext cx="9144000" cy="729837"/>
          </a:xfrm>
          <a:noFill/>
        </p:spPr>
        <p:txBody>
          <a:bodyPr>
            <a:normAutofit/>
          </a:bodyPr>
          <a:lstStyle/>
          <a:p>
            <a:r>
              <a:rPr lang="fa-IR" sz="4400" dirty="0" smtClean="0">
                <a:cs typeface="B Yagut" panose="00000400000000000000" pitchFamily="2" charset="-78"/>
              </a:rPr>
              <a:t>مقدمه</a:t>
            </a:r>
            <a:endParaRPr lang="fa-IR" sz="4400" dirty="0">
              <a:cs typeface="B Yagu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251" y="1023582"/>
            <a:ext cx="11518710" cy="54734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sz="2500" dirty="0" smtClean="0">
                <a:cs typeface="B Yagut" panose="00000400000000000000" pitchFamily="2" charset="-78"/>
              </a:rPr>
              <a:t>ﺗﺎرﻳﺨﭽﻪ </a:t>
            </a:r>
            <a:r>
              <a:rPr lang="fa-IR" sz="2500" dirty="0">
                <a:cs typeface="B Yagut" panose="00000400000000000000" pitchFamily="2" charset="-78"/>
              </a:rPr>
              <a:t>ﻣﺮاﻗﺒﺖ ﺑﻴﻤﺎرﻳﻬﺎ در اﻳﺮان ﻧﺸﺎن دﻫﻨﺪه آﻧﺴﺖ ﻛﻪ ﺑﺮﻗﺮاري ﻧﻈﺎم ﻣﻨﺪ ﺟﻤﻊ آوري اﻃﻼﻋﺎت و ﺗﺠﺰﻳﻪ و ﺗﺤﻠﻴﻞ آن و ﺑﺪﺳﺖ آوردن ﻳﻜﺴﺮي داده ﻫﺎي ﻗﺎﺑﻞ ﻋﻤﻞ از ﭼﻨﺪﻳﻦ ﺳﺎل ﮔﺬﺷﺘﻪ ﻣﺮﺳﻮم ﺑﻮده و ﺗﺤﺖ ﻋﻨﻮان ﻣﺮاﻗﺒﺖ راﻳﺞ و ﻳﺎ ﻣﺮاﻗﺒﺖ ﻣﻌﻤﻮل ﺑﻪ اﺟﺮا در ﻣﻲ آﻣﺪه اﺳﺖ. اﺳﺎس اﻳﻦ ﻣﺮاﻗﺒﺖ ﺑﻴﻤﺎري ﻣﺤﻮر ﻃﺮاﺣﻲ ﮔﺮدﻳﺪ و ﻫﻤﻮاره در ﺑﺤﺚ ﺗﺸﺨﻴﺺ ﻗﻄﻌﻲ ﺑﻴﻤﺎرﻳﻬﺎي ﻣﻴﻜﺮوﺑﻲ و وﻳﺮوﺳﻲ زﻣﺎن ﻗﺎﺑﻞ ﺗﻮﺟﻬﻲ ﺻﺮف ﮔﺮدﻳﺪه و ﻳﻜﻲ از ﻧﻘﺎﻳﺺ اﻳﻦ ﻧﻈﺎم ﻣﺮاﻗﺒﺖ ﺟﺎري اﻳﺠﺎد ﻓﺎﺻﻠﻪ ﻓﻲ ﻣﺎﺑﻴﻦ زﻣﺎن ﺑﺮوز و زﻣﺎن ﭘﺎﺳﺦ ﺑﻮده و ﺧﻮاﻫﺪ ﺑﻮد.</a:t>
            </a:r>
            <a:endParaRPr lang="fa-IR" sz="2500" dirty="0" smtClean="0">
              <a:cs typeface="B Yagut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500" dirty="0">
                <a:cs typeface="B Yagut" panose="00000400000000000000" pitchFamily="2" charset="-78"/>
              </a:rPr>
              <a:t>راه اندازي و گنجاندن نظام مراقبت سندرميك در كنار نظام مراقبت </a:t>
            </a:r>
            <a:r>
              <a:rPr lang="fa-IR" sz="2500" dirty="0" smtClean="0">
                <a:cs typeface="B Yagut" panose="00000400000000000000" pitchFamily="2" charset="-78"/>
              </a:rPr>
              <a:t>روتين کمک شایانی به این مهم</a:t>
            </a:r>
            <a:r>
              <a:rPr lang="en-US" sz="2500" dirty="0" smtClean="0">
                <a:cs typeface="B Yagut" panose="00000400000000000000" pitchFamily="2" charset="-78"/>
              </a:rPr>
              <a:t>        </a:t>
            </a:r>
            <a:r>
              <a:rPr lang="fa-IR" sz="2500" dirty="0" smtClean="0">
                <a:cs typeface="B Yagut" panose="00000400000000000000" pitchFamily="2" charset="-78"/>
              </a:rPr>
              <a:t> نموده است .</a:t>
            </a:r>
            <a:endParaRPr lang="fa-IR" sz="2500" dirty="0">
              <a:cs typeface="B Yagut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251" y="6021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1"/>
    </mc:Choice>
    <mc:Fallback xmlns="">
      <p:transition spd="slow" advTm="652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38082"/>
            <a:ext cx="10515600" cy="922762"/>
          </a:xfrm>
          <a:noFill/>
        </p:spPr>
        <p:txBody>
          <a:bodyPr/>
          <a:lstStyle/>
          <a:p>
            <a:pPr algn="ctr"/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فصل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اول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2757714"/>
            <a:ext cx="10515600" cy="20900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4400" dirty="0" smtClean="0">
                <a:cs typeface="B Yagut" panose="00000400000000000000" pitchFamily="2" charset="-78"/>
              </a:rPr>
              <a:t>ورود </a:t>
            </a:r>
            <a:r>
              <a:rPr lang="fa-IR" sz="4400" dirty="0">
                <a:cs typeface="B Yagut" panose="00000400000000000000" pitchFamily="2" charset="-78"/>
              </a:rPr>
              <a:t>به سامانه الکترونیکی نظام مراقبت سندرمیک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a-IR" sz="44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97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"/>
    </mc:Choice>
    <mc:Fallback xmlns="">
      <p:transition spd="slow" advTm="19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9856" y="518615"/>
            <a:ext cx="5431809" cy="5854889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ورود </a:t>
            </a:r>
            <a:r>
              <a:rPr lang="fa-IR" sz="2500" dirty="0">
                <a:cs typeface="B Yagut" panose="00000400000000000000" pitchFamily="2" charset="-78"/>
              </a:rPr>
              <a:t>به سامانه الکترونیکی نظام مراقبت </a:t>
            </a:r>
            <a:r>
              <a:rPr lang="fa-IR" sz="2500" dirty="0" smtClean="0">
                <a:cs typeface="B Yagut" panose="00000400000000000000" pitchFamily="2" charset="-78"/>
              </a:rPr>
              <a:t>سندرمیک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جهت ورود به سامانه از طریق مرورگر </a:t>
            </a:r>
            <a:r>
              <a:rPr lang="fa-IR" sz="2500" dirty="0">
                <a:cs typeface="B Yagut" panose="00000400000000000000" pitchFamily="2" charset="-78"/>
              </a:rPr>
              <a:t>گوگل کروم </a:t>
            </a:r>
            <a:r>
              <a:rPr lang="fa-IR" sz="2500" dirty="0" smtClean="0">
                <a:cs typeface="B Yagut" panose="00000400000000000000" pitchFamily="2" charset="-78"/>
              </a:rPr>
              <a:t>واردآدرس</a:t>
            </a:r>
            <a:r>
              <a:rPr lang="en-US" sz="2500" dirty="0" smtClean="0">
                <a:cs typeface="B Yagut" panose="00000400000000000000" pitchFamily="2" charset="-78"/>
              </a:rPr>
              <a:t>www.isss.behdasht.gov.ir</a:t>
            </a:r>
            <a:r>
              <a:rPr lang="fa-IR" sz="2500" dirty="0" smtClean="0">
                <a:cs typeface="B Yagut" panose="00000400000000000000" pitchFamily="2" charset="-78"/>
              </a:rPr>
              <a:t> شده، پس از ورود به سامانه صفحه مورد نظر باز می شود که شامل نام کاربری ( کد ملی کاربر ) و کلمه عبور ( پیش فرض توسط معاونت بهداشتی عدد 123 درنظر گرفته شده است که توسط کاربر قابل تغییر است ) .</a:t>
            </a:r>
            <a:endParaRPr lang="fa-IR" sz="2500" dirty="0">
              <a:cs typeface="B Yagut" panose="00000400000000000000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2" y="352366"/>
            <a:ext cx="6182465" cy="602113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2065" y="5930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"/>
    </mc:Choice>
    <mc:Fallback xmlns="">
      <p:transition spd="slow" advTm="19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659" y="409434"/>
            <a:ext cx="11546006" cy="1951630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0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پس از ورود به سامانه الکترونیکی نظام مراقبت سندرمیک طبق تصویر با تب های زیر روبرو می شویم.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fa-IR" sz="2500" dirty="0" smtClean="0">
                <a:cs typeface="B Yagut" panose="00000400000000000000" pitchFamily="2" charset="-78"/>
              </a:rPr>
              <a:t>تب سندرم، فرم های ثبت بررسی انفرادی ، گزارشات ، آزمایشگاه ، دانلود های مورد نیاز ، راهنما ، تغییر کلمه عبور ، خروج. که برای همکاران محترم بهورز تب های سندرم جهت ثبت مینیمم سندرم و راهنما برای آشنایی با انواع سندرم ها کاربرد دارد.</a:t>
            </a:r>
            <a:endParaRPr lang="fa-IR" sz="2500" dirty="0">
              <a:cs typeface="B Yagu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r="9410"/>
          <a:stretch/>
        </p:blipFill>
        <p:spPr>
          <a:xfrm>
            <a:off x="2784143" y="2361064"/>
            <a:ext cx="7397088" cy="436825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2065" y="5935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"/>
    </mc:Choice>
    <mc:Fallback xmlns="">
      <p:transition spd="slow" advTm="197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مازندران</_x062f__x0627__x0646__x0634__x06af__x0627__x0647_>
    <_x0646__x0648__x0639__x0020__x062d__x06cc__x0637__x0647_ xmlns="12fdc5dc-769e-4543-b10d-fbea3dac4417">کار با کامپیوتر و اينترنت؛ آشنايي با نرم‌افزارهاي نظام شبكه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5NN7CDR5NKU2-831-293</_dlc_DocId>
    <_dlc_DocIdUrl xmlns="1047730d-92e1-4018-9084-d932fd3a7f58">
      <Url>http://www.health.gov.ir/hnd/_layouts/DocIdRedir.aspx?ID=5NN7CDR5NKU2-831-293</Url>
      <Description>5NN7CDR5NKU2-831-293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BA37C7-AEB4-472C-A150-2DF83D27DBB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66E2784-E67F-4575-989E-9A5CF48F7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79B820-B0FF-4255-B674-D05DB6378723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12fdc5dc-769e-4543-b10d-fbea3dac4417"/>
    <ds:schemaRef ds:uri="1047730d-92e1-4018-9084-d932fd3a7f58"/>
    <ds:schemaRef ds:uri="http://purl.org/dc/dcmitype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924ED5A7-CE40-4960-8657-06D52D8804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904</Words>
  <Application>Microsoft Office PowerPoint</Application>
  <PresentationFormat>Widescreen</PresentationFormat>
  <Paragraphs>55</Paragraphs>
  <Slides>17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 Titr</vt:lpstr>
      <vt:lpstr>B Yagut</vt:lpstr>
      <vt:lpstr>Calibri</vt:lpstr>
      <vt:lpstr>Calibri Light</vt:lpstr>
      <vt:lpstr>Times New Roman</vt:lpstr>
      <vt:lpstr>Office Theme</vt:lpstr>
      <vt:lpstr>کار با کامپیوتر و اینترنت ، آشنایی با نرم افزارهای نظام شبکه</vt:lpstr>
      <vt:lpstr>مشخصات سند</vt:lpstr>
      <vt:lpstr>اهداف آموزشی</vt:lpstr>
      <vt:lpstr>فهرست عناوین آموزشی</vt:lpstr>
      <vt:lpstr>مقدمه</vt:lpstr>
      <vt:lpstr>مقدمه</vt:lpstr>
      <vt:lpstr>فصل اول</vt:lpstr>
      <vt:lpstr>PowerPoint Presentation</vt:lpstr>
      <vt:lpstr>PowerPoint Presentation</vt:lpstr>
      <vt:lpstr>فصل دوم</vt:lpstr>
      <vt:lpstr>PowerPoint Presentation</vt:lpstr>
      <vt:lpstr>PowerPoint Presentation</vt:lpstr>
      <vt:lpstr>PowerPoint Presentation</vt:lpstr>
      <vt:lpstr>نتیجه گیری</vt:lpstr>
      <vt:lpstr>پرسش و تمرین</vt:lpstr>
      <vt:lpstr>فهرست منابع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کار با کامپیوتر و اینترنت ، _x000b_آشنایی با نرم افزارهای نظام شبکه</dc:title>
  <dc:creator>HCZ</dc:creator>
  <cp:lastModifiedBy>saberi</cp:lastModifiedBy>
  <cp:revision>482</cp:revision>
  <dcterms:created xsi:type="dcterms:W3CDTF">2020-04-19T06:32:02Z</dcterms:created>
  <dcterms:modified xsi:type="dcterms:W3CDTF">2021-05-19T09:42:39Z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82e2f0f6-7b19-435d-9047-c3ec413700f7</vt:lpwstr>
  </property>
</Properties>
</file>