
<file path=[Content_Types].xml><?xml version="1.0" encoding="utf-8"?>
<Types xmlns="http://schemas.openxmlformats.org/package/2006/content-types">
  <Default Extension="png" ContentType="image/png"/>
  <Default Extension="wma" ContentType="audio/x-ms-wma"/>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Lst>
  <p:notesMasterIdLst>
    <p:notesMasterId r:id="rId35"/>
  </p:notesMasterIdLst>
  <p:sldIdLst>
    <p:sldId id="335" r:id="rId6"/>
    <p:sldId id="347" r:id="rId7"/>
    <p:sldId id="336" r:id="rId8"/>
    <p:sldId id="338" r:id="rId9"/>
    <p:sldId id="256" r:id="rId10"/>
    <p:sldId id="518" r:id="rId11"/>
    <p:sldId id="259" r:id="rId12"/>
    <p:sldId id="381" r:id="rId13"/>
    <p:sldId id="524" r:id="rId14"/>
    <p:sldId id="390" r:id="rId15"/>
    <p:sldId id="525" r:id="rId16"/>
    <p:sldId id="526" r:id="rId17"/>
    <p:sldId id="527" r:id="rId18"/>
    <p:sldId id="528" r:id="rId19"/>
    <p:sldId id="529" r:id="rId20"/>
    <p:sldId id="530" r:id="rId21"/>
    <p:sldId id="395" r:id="rId22"/>
    <p:sldId id="531" r:id="rId23"/>
    <p:sldId id="532" r:id="rId24"/>
    <p:sldId id="533" r:id="rId25"/>
    <p:sldId id="534" r:id="rId26"/>
    <p:sldId id="535" r:id="rId27"/>
    <p:sldId id="433" r:id="rId28"/>
    <p:sldId id="536" r:id="rId29"/>
    <p:sldId id="538" r:id="rId30"/>
    <p:sldId id="370" r:id="rId31"/>
    <p:sldId id="555" r:id="rId32"/>
    <p:sldId id="377" r:id="rId33"/>
    <p:sldId id="378" r:id="rId34"/>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044" autoAdjust="0"/>
    <p:restoredTop sz="94660"/>
  </p:normalViewPr>
  <p:slideViewPr>
    <p:cSldViewPr snapToGrid="0">
      <p:cViewPr varScale="1">
        <p:scale>
          <a:sx n="73" d="100"/>
          <a:sy n="73" d="100"/>
        </p:scale>
        <p:origin x="786" y="72"/>
      </p:cViewPr>
      <p:guideLst/>
    </p:cSldViewPr>
  </p:slideViewPr>
  <p:notesTextViewPr>
    <p:cViewPr>
      <p:scale>
        <a:sx n="1" d="1"/>
        <a:sy n="1" d="1"/>
      </p:scale>
      <p:origin x="0" y="0"/>
    </p:cViewPr>
  </p:notesTextViewPr>
  <p:sorterViewPr>
    <p:cViewPr>
      <p:scale>
        <a:sx n="100" d="100"/>
        <a:sy n="100" d="100"/>
      </p:scale>
      <p:origin x="0" y="-219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28D78-067E-4072-98CE-B7523C5D4D2D}"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3EBAE-36C5-4B3F-B9BD-2C866DC81FAC}" type="slidenum">
              <a:rPr lang="en-US" smtClean="0"/>
              <a:t>‹#›</a:t>
            </a:fld>
            <a:endParaRPr lang="en-US"/>
          </a:p>
        </p:txBody>
      </p:sp>
    </p:spTree>
    <p:extLst>
      <p:ext uri="{BB962C8B-B14F-4D97-AF65-F5344CB8AC3E}">
        <p14:creationId xmlns:p14="http://schemas.microsoft.com/office/powerpoint/2010/main" val="147878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A19BD037-D5FF-4542-9F52-57BD32F0315C}"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69560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CE0692CB-D6B9-4509-90A1-9A18A47493B4}"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486006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161F9AA0-BDA0-4A3D-9E42-0E0D4DBE90A3}"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35933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FA5F7808-281A-4648-87D5-1C97C6AABD7D}"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30321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8E3CA3-3741-482A-8D05-A0B8178A46E4}" type="datetime8">
              <a:rPr lang="fa-IR" smtClean="0"/>
              <a:t>مه 19، 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468273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B2CEADB5-909D-4730-9FC0-FF4D777BE8D5}"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411083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BB0F95DF-A094-4DF7-9281-1DE5CAFF1403}" type="datetime8">
              <a:rPr lang="fa-IR" smtClean="0"/>
              <a:t>مه 19، 21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271305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35FB5C5E-3CE4-4DF6-BDFD-7BD28DBA2694}" type="datetime8">
              <a:rPr lang="fa-IR" smtClean="0"/>
              <a:t>مه 19، 21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625141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736EAE-A996-462D-AEE6-E045C12B115E}" type="datetime8">
              <a:rPr lang="fa-IR" smtClean="0"/>
              <a:t>مه 19، 21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438998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4AC233-BA28-4457-B47E-9D88DB226F3F}"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367830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726303-6AE7-4F75-A5FA-2E23E399F77F}" type="datetime8">
              <a:rPr lang="fa-IR" smtClean="0"/>
              <a:t>مه 19، 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16970F8-871C-44B1-855E-328097134970}" type="slidenum">
              <a:rPr lang="fa-IR" smtClean="0"/>
              <a:t>‹#›</a:t>
            </a:fld>
            <a:endParaRPr lang="fa-IR"/>
          </a:p>
        </p:txBody>
      </p:sp>
    </p:spTree>
    <p:extLst>
      <p:ext uri="{BB962C8B-B14F-4D97-AF65-F5344CB8AC3E}">
        <p14:creationId xmlns:p14="http://schemas.microsoft.com/office/powerpoint/2010/main" val="1220806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4090A30-BE09-406E-ABFD-94480BDFEE84}" type="datetime8">
              <a:rPr lang="fa-IR" smtClean="0"/>
              <a:t>مه 19، 21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16970F8-871C-44B1-855E-328097134970}" type="slidenum">
              <a:rPr lang="fa-IR" smtClean="0"/>
              <a:t>‹#›</a:t>
            </a:fld>
            <a:endParaRPr lang="fa-IR"/>
          </a:p>
        </p:txBody>
      </p:sp>
    </p:spTree>
    <p:extLst>
      <p:ext uri="{BB962C8B-B14F-4D97-AF65-F5344CB8AC3E}">
        <p14:creationId xmlns:p14="http://schemas.microsoft.com/office/powerpoint/2010/main" val="3673224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2843"/>
            <a:ext cx="10926170" cy="1325563"/>
          </a:xfrm>
        </p:spPr>
        <p:txBody>
          <a:bodyPr>
            <a:normAutofit/>
          </a:bodyPr>
          <a:lstStyle/>
          <a:p>
            <a:pPr algn="ctr"/>
            <a:r>
              <a:rPr lang="fa-IR" dirty="0" smtClean="0">
                <a:cs typeface="B Yagut" panose="00000400000000000000" pitchFamily="2" charset="-78"/>
              </a:rPr>
              <a:t>کار با کامپیوتر و اینترنت ،</a:t>
            </a:r>
            <a:r>
              <a:rPr lang="en-US" dirty="0" smtClean="0">
                <a:cs typeface="B Yagut" panose="00000400000000000000" pitchFamily="2" charset="-78"/>
              </a:rPr>
              <a:t/>
            </a:r>
            <a:br>
              <a:rPr lang="en-US" dirty="0" smtClean="0">
                <a:cs typeface="B Yagut" panose="00000400000000000000" pitchFamily="2" charset="-78"/>
              </a:rPr>
            </a:br>
            <a:r>
              <a:rPr lang="fa-IR" dirty="0" smtClean="0">
                <a:cs typeface="B Yagut" panose="00000400000000000000" pitchFamily="2" charset="-78"/>
              </a:rPr>
              <a:t>آشنایی با نرم افزارهای نظام شبکه</a:t>
            </a:r>
            <a:endParaRPr lang="fa-IR" dirty="0">
              <a:cs typeface="B Yagut" panose="00000400000000000000" pitchFamily="2" charset="-78"/>
            </a:endParaRPr>
          </a:p>
        </p:txBody>
      </p:sp>
      <p:sp>
        <p:nvSpPr>
          <p:cNvPr id="3" name="Content Placeholder 2"/>
          <p:cNvSpPr>
            <a:spLocks noGrp="1"/>
          </p:cNvSpPr>
          <p:nvPr>
            <p:ph idx="1"/>
          </p:nvPr>
        </p:nvSpPr>
        <p:spPr>
          <a:xfrm>
            <a:off x="1572904" y="3183168"/>
            <a:ext cx="9456761" cy="2478420"/>
          </a:xfrm>
        </p:spPr>
        <p:txBody>
          <a:bodyPr>
            <a:normAutofit/>
          </a:bodyPr>
          <a:lstStyle/>
          <a:p>
            <a:endParaRPr lang="fa-IR" sz="2500" dirty="0"/>
          </a:p>
          <a:p>
            <a:pPr marL="0" indent="0" algn="ctr">
              <a:lnSpc>
                <a:spcPct val="150000"/>
              </a:lnSpc>
              <a:buNone/>
            </a:pPr>
            <a:r>
              <a:rPr lang="fa-IR" sz="2500" dirty="0" smtClean="0">
                <a:cs typeface="B Yagut" panose="00000400000000000000" pitchFamily="2" charset="-78"/>
              </a:rPr>
              <a:t>آشنایی با نرم افزارهای جاری در نظام شبکه</a:t>
            </a:r>
          </a:p>
          <a:p>
            <a:pPr marL="0" indent="0" algn="ctr">
              <a:lnSpc>
                <a:spcPct val="150000"/>
              </a:lnSpc>
              <a:buNone/>
            </a:pPr>
            <a:r>
              <a:rPr lang="fa-IR" sz="2500" dirty="0">
                <a:cs typeface="B Yagut" panose="00000400000000000000" pitchFamily="2" charset="-78"/>
              </a:rPr>
              <a:t>( اتوماسیون اداری </a:t>
            </a:r>
            <a:r>
              <a:rPr lang="fa-IR" sz="2500" dirty="0" smtClean="0">
                <a:cs typeface="B Yagut" panose="00000400000000000000" pitchFamily="2" charset="-78"/>
              </a:rPr>
              <a:t>)</a:t>
            </a:r>
            <a:endParaRPr lang="fa-IR" sz="2500" dirty="0">
              <a:cs typeface="B Yagut" panose="00000400000000000000" pitchFamily="2" charset="-78"/>
            </a:endParaRPr>
          </a:p>
        </p:txBody>
      </p:sp>
    </p:spTree>
    <p:extLst>
      <p:ext uri="{BB962C8B-B14F-4D97-AF65-F5344CB8AC3E}">
        <p14:creationId xmlns:p14="http://schemas.microsoft.com/office/powerpoint/2010/main" val="3259375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noFill/>
        </p:spPr>
        <p:txBody>
          <a:bodyPr/>
          <a:lstStyle/>
          <a:p>
            <a:pPr algn="ctr"/>
            <a:r>
              <a:rPr lang="fa-IR" dirty="0">
                <a:solidFill>
                  <a:prstClr val="black"/>
                </a:solidFill>
                <a:cs typeface="B Yagut" panose="00000400000000000000" pitchFamily="2" charset="-78"/>
              </a:rPr>
              <a:t>فصل دوم</a:t>
            </a:r>
            <a:endParaRPr lang="fa-IR" dirty="0"/>
          </a:p>
        </p:txBody>
      </p:sp>
      <p:sp>
        <p:nvSpPr>
          <p:cNvPr id="4" name="Content Placeholder 3"/>
          <p:cNvSpPr>
            <a:spLocks noGrp="1"/>
          </p:cNvSpPr>
          <p:nvPr>
            <p:ph sz="half" idx="2"/>
          </p:nvPr>
        </p:nvSpPr>
        <p:spPr>
          <a:xfrm>
            <a:off x="838201" y="1756228"/>
            <a:ext cx="10515600" cy="3570515"/>
          </a:xfrm>
        </p:spPr>
        <p:txBody>
          <a:bodyPr>
            <a:noAutofit/>
          </a:bodyPr>
          <a:lstStyle/>
          <a:p>
            <a:pPr marL="0" indent="0" algn="ctr">
              <a:lnSpc>
                <a:spcPct val="150000"/>
              </a:lnSpc>
              <a:buNone/>
            </a:pPr>
            <a:endParaRPr lang="fa-IR" sz="4400" dirty="0">
              <a:cs typeface="B Yagut" panose="00000400000000000000" pitchFamily="2" charset="-78"/>
            </a:endParaRPr>
          </a:p>
          <a:p>
            <a:pPr marL="0" indent="0" algn="ctr">
              <a:buNone/>
            </a:pPr>
            <a:r>
              <a:rPr lang="fa-IR" sz="4400" dirty="0" smtClean="0">
                <a:cs typeface="B Yagut" panose="00000400000000000000" pitchFamily="2" charset="-78"/>
              </a:rPr>
              <a:t>ثبت نامه داخلی</a:t>
            </a:r>
            <a:endParaRPr lang="en-US" sz="4400" dirty="0">
              <a:cs typeface="B Yagut" panose="00000400000000000000" pitchFamily="2" charset="-78"/>
            </a:endParaRPr>
          </a:p>
        </p:txBody>
      </p:sp>
    </p:spTree>
    <p:extLst>
      <p:ext uri="{BB962C8B-B14F-4D97-AF65-F5344CB8AC3E}">
        <p14:creationId xmlns:p14="http://schemas.microsoft.com/office/powerpoint/2010/main" val="3865688486"/>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2124"/>
            <a:ext cx="10515600" cy="695459"/>
          </a:xfrm>
          <a:noFill/>
        </p:spPr>
        <p:txBody>
          <a:bodyPr>
            <a:normAutofit/>
          </a:bodyPr>
          <a:lstStyle/>
          <a:p>
            <a:pPr algn="ctr"/>
            <a:r>
              <a:rPr lang="fa-IR" dirty="0" smtClean="0">
                <a:cs typeface="B Yagut" panose="00000400000000000000" pitchFamily="2" charset="-78"/>
              </a:rPr>
              <a:t>ثبت نامه داخلی</a:t>
            </a:r>
            <a:endParaRPr lang="en-US" dirty="0">
              <a:cs typeface="B Yagut" panose="00000400000000000000" pitchFamily="2" charset="-78"/>
            </a:endParaRPr>
          </a:p>
        </p:txBody>
      </p:sp>
      <p:sp>
        <p:nvSpPr>
          <p:cNvPr id="4" name="Subtitle 2"/>
          <p:cNvSpPr txBox="1">
            <a:spLocks/>
          </p:cNvSpPr>
          <p:nvPr/>
        </p:nvSpPr>
        <p:spPr>
          <a:xfrm>
            <a:off x="736980" y="1460310"/>
            <a:ext cx="10582700" cy="286603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2500" dirty="0" smtClean="0">
                <a:cs typeface="B Yagut" panose="00000400000000000000" pitchFamily="2" charset="-78"/>
              </a:rPr>
              <a:t>نامه هایی که از شخصی در یک دبیرخانه برای اشخاص دیگر در همان دبیرخانه ارسال می شوند مفهوم نامه داخلی داشته و باید از طریق سیستم ثبت شماره گذاری ، بایگانی و ارسال گردند . همچنین نامه های بین کارمندان ، دبیرخانه های جدا در یک سازمان میتوانند توسط این امکان ثبت شوند . هر کارمندی این امکان را دارد توسط تهیه مکتوب رسمی در دبیرخانه آن را طریق نامه داخلی برای کارمند دیگری در همان دبیرخانه یا کارمند دبیرخانه دیگر ارسال نماید. برای استفاده از این امکان در منوی اصلی نرم افزار مکاتبات گزینه ثبت نامه داخلی را کلیک نمایید</a:t>
            </a:r>
          </a:p>
        </p:txBody>
      </p:sp>
      <p:pic>
        <p:nvPicPr>
          <p:cNvPr id="3" name="Picture 2"/>
          <p:cNvPicPr>
            <a:picLocks noChangeAspect="1"/>
          </p:cNvPicPr>
          <p:nvPr/>
        </p:nvPicPr>
        <p:blipFill>
          <a:blip r:embed="rId4"/>
          <a:stretch>
            <a:fillRect/>
          </a:stretch>
        </p:blipFill>
        <p:spPr>
          <a:xfrm>
            <a:off x="5472467" y="3937379"/>
            <a:ext cx="1744361" cy="2245057"/>
          </a:xfrm>
          <a:prstGeom prst="rect">
            <a:avLst/>
          </a:prstGeom>
        </p:spPr>
      </p:pic>
      <p:pic>
        <p:nvPicPr>
          <p:cNvPr id="5" name=" 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6980" y="6058469"/>
            <a:ext cx="609600" cy="609600"/>
          </a:xfrm>
          <a:prstGeom prst="rect">
            <a:avLst/>
          </a:prstGeom>
        </p:spPr>
      </p:pic>
    </p:spTree>
    <p:extLst>
      <p:ext uri="{BB962C8B-B14F-4D97-AF65-F5344CB8AC3E}">
        <p14:creationId xmlns:p14="http://schemas.microsoft.com/office/powerpoint/2010/main" val="3235976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736980" y="600501"/>
            <a:ext cx="10582700" cy="5718412"/>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در قسمت فرستنده دبیرخانه مربوطه کارمندی که در حال ارسال نامه می باشد و اندیکاتور نامه مشخص شده است. با توجه به اینکه ارسال نامه از طریق نامه داخلی از کارتابل کارمند ارسال کننده انجام می شود بنابراین در قسمت فرستنده سمت یا سمت های کاربر مشاهده می شود . </a:t>
            </a:r>
          </a:p>
          <a:p>
            <a:pPr marL="0" indent="0" algn="justLow">
              <a:lnSpc>
                <a:spcPct val="100000"/>
              </a:lnSpc>
              <a:buNone/>
            </a:pPr>
            <a:r>
              <a:rPr lang="fa-IR" sz="2500" dirty="0" smtClean="0">
                <a:cs typeface="B Yagut" panose="00000400000000000000" pitchFamily="2" charset="-78"/>
              </a:rPr>
              <a:t>در قسمت گیرندگان با کلیک بر گزینه انتخاب صفحه انتخاب گیرندگان باز می شود . </a:t>
            </a:r>
          </a:p>
          <a:p>
            <a:pPr marL="0" indent="0" algn="justLow">
              <a:lnSpc>
                <a:spcPct val="100000"/>
              </a:lnSpc>
              <a:buNone/>
            </a:pPr>
            <a:r>
              <a:rPr lang="fa-IR" sz="2500" dirty="0" smtClean="0">
                <a:cs typeface="B Yagut" panose="00000400000000000000" pitchFamily="2" charset="-78"/>
              </a:rPr>
              <a:t>گیرنده را می توانید از کارمندان سازمان یا یکی از گروه های شخصی تعیین شده انتخاب نمایید. همچنین باید نوع ارسال نامه ( اصل ، رونوشت و یا رونوشت مخفی ) را مشخص نمایید . توضیح اینکه نامه باید یک گیرنده اصل داشته باشد.</a:t>
            </a:r>
          </a:p>
          <a:p>
            <a:pPr marL="0" indent="0" algn="justLow">
              <a:lnSpc>
                <a:spcPct val="100000"/>
              </a:lnSpc>
              <a:buNone/>
            </a:pPr>
            <a:r>
              <a:rPr lang="fa-IR" sz="2500" dirty="0" smtClean="0">
                <a:cs typeface="B Yagut" panose="00000400000000000000" pitchFamily="2" charset="-78"/>
              </a:rPr>
              <a:t>در صورتی که بخواهید شخصی را از لیست گیرنده ها حذف نمایید باید پس از انتخاب نام وی کلید حذف را بزنید.</a:t>
            </a:r>
          </a:p>
          <a:p>
            <a:pPr marL="0" indent="0" algn="justLow">
              <a:lnSpc>
                <a:spcPct val="100000"/>
              </a:lnSpc>
              <a:buNone/>
            </a:pPr>
            <a:r>
              <a:rPr lang="fa-IR" sz="2500" dirty="0" smtClean="0">
                <a:cs typeface="B Yagut" panose="00000400000000000000" pitchFamily="2" charset="-78"/>
              </a:rPr>
              <a:t>کلید </a:t>
            </a:r>
            <a:r>
              <a:rPr lang="en-US" sz="2500" dirty="0" smtClean="0">
                <a:cs typeface="B Yagut" panose="00000400000000000000" pitchFamily="2" charset="-78"/>
              </a:rPr>
              <a:t>Undo</a:t>
            </a:r>
            <a:r>
              <a:rPr lang="fa-IR" sz="2500" dirty="0" smtClean="0">
                <a:cs typeface="B Yagut" panose="00000400000000000000" pitchFamily="2" charset="-78"/>
              </a:rPr>
              <a:t> جهت بازگشت به آخرین عملیات و کلید </a:t>
            </a:r>
            <a:r>
              <a:rPr lang="en-US" sz="2500" dirty="0" smtClean="0">
                <a:cs typeface="B Yagut" panose="00000400000000000000" pitchFamily="2" charset="-78"/>
              </a:rPr>
              <a:t>Redo </a:t>
            </a:r>
            <a:r>
              <a:rPr lang="fa-IR" sz="2500" dirty="0" smtClean="0">
                <a:cs typeface="B Yagut" panose="00000400000000000000" pitchFamily="2" charset="-78"/>
              </a:rPr>
              <a:t> به صورت عکس عمل میکند.</a:t>
            </a:r>
          </a:p>
          <a:p>
            <a:pPr marL="0" indent="0" algn="justLow">
              <a:lnSpc>
                <a:spcPct val="100000"/>
              </a:lnSpc>
              <a:buNone/>
            </a:pPr>
            <a:r>
              <a:rPr lang="fa-IR" sz="2500" dirty="0" smtClean="0">
                <a:cs typeface="B Yagut" panose="00000400000000000000" pitchFamily="2" charset="-78"/>
              </a:rPr>
              <a:t>با کلیک بر گزینه تایید گیرنده یا گیرندگان به لیست اضافه می شود و در صورت کلیک بر کلید انصراف تمام اعمال انجام شده از بین می رود.</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6980" y="6014113"/>
            <a:ext cx="609600" cy="609600"/>
          </a:xfrm>
          <a:prstGeom prst="rect">
            <a:avLst/>
          </a:prstGeom>
        </p:spPr>
      </p:pic>
    </p:spTree>
    <p:extLst>
      <p:ext uri="{BB962C8B-B14F-4D97-AF65-F5344CB8AC3E}">
        <p14:creationId xmlns:p14="http://schemas.microsoft.com/office/powerpoint/2010/main" val="2119468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9377" y="376691"/>
            <a:ext cx="8515378" cy="6201530"/>
          </a:xfrm>
          <a:prstGeom prst="rect">
            <a:avLst/>
          </a:prstGeom>
        </p:spPr>
      </p:pic>
    </p:spTree>
    <p:extLst>
      <p:ext uri="{BB962C8B-B14F-4D97-AF65-F5344CB8AC3E}">
        <p14:creationId xmlns:p14="http://schemas.microsoft.com/office/powerpoint/2010/main" val="458994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08490" y="195253"/>
            <a:ext cx="8909218" cy="6490159"/>
          </a:xfrm>
          <a:prstGeom prst="rect">
            <a:avLst/>
          </a:prstGeom>
        </p:spPr>
      </p:pic>
    </p:spTree>
    <p:extLst>
      <p:ext uri="{BB962C8B-B14F-4D97-AF65-F5344CB8AC3E}">
        <p14:creationId xmlns:p14="http://schemas.microsoft.com/office/powerpoint/2010/main" val="1760491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736980" y="1119112"/>
            <a:ext cx="10582700" cy="1719621"/>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2500" dirty="0" smtClean="0">
                <a:cs typeface="B Yagut" panose="00000400000000000000" pitchFamily="2" charset="-78"/>
              </a:rPr>
              <a:t>با کلیک بر تب فایل متن با انتخاب گزینه الگوی نامه لیست گزینه های الگوی نامه باز می شود که با انتخاب هر کدام از سربرگ های موجود امکان تایپ نامه روی سربرگ نامه وجود دارد</a:t>
            </a:r>
          </a:p>
          <a:p>
            <a:pPr marL="0" indent="0" algn="just">
              <a:lnSpc>
                <a:spcPct val="100000"/>
              </a:lnSpc>
              <a:buNone/>
            </a:pPr>
            <a:r>
              <a:rPr lang="fa-IR" sz="2500" dirty="0" smtClean="0">
                <a:cs typeface="B Yagut" panose="00000400000000000000" pitchFamily="2" charset="-78"/>
              </a:rPr>
              <a:t>چنانچه بخواهید متن را ویرایش نمایید با کلیک بر روی گزینه ویرایش امکان اصلاح متن نامه وجود دارد . برای حذف فایل نامه با انتخاب گزینه حذف فایل تان حذف می شود</a:t>
            </a:r>
          </a:p>
        </p:txBody>
      </p:sp>
      <p:sp>
        <p:nvSpPr>
          <p:cNvPr id="3" name="Subtitle 2"/>
          <p:cNvSpPr txBox="1">
            <a:spLocks/>
          </p:cNvSpPr>
          <p:nvPr/>
        </p:nvSpPr>
        <p:spPr>
          <a:xfrm>
            <a:off x="8243248" y="436725"/>
            <a:ext cx="3076432" cy="77792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فایل متن :</a:t>
            </a:r>
          </a:p>
        </p:txBody>
      </p:sp>
      <p:pic>
        <p:nvPicPr>
          <p:cNvPr id="5" name="Picture 4"/>
          <p:cNvPicPr>
            <a:picLocks noChangeAspect="1"/>
          </p:cNvPicPr>
          <p:nvPr/>
        </p:nvPicPr>
        <p:blipFill rotWithShape="1">
          <a:blip r:embed="rId4"/>
          <a:srcRect l="1121" t="2488" b="6964"/>
          <a:stretch/>
        </p:blipFill>
        <p:spPr>
          <a:xfrm>
            <a:off x="450376" y="2838733"/>
            <a:ext cx="6892120" cy="3746239"/>
          </a:xfrm>
          <a:prstGeom prst="rect">
            <a:avLst/>
          </a:prstGeom>
        </p:spPr>
      </p:pic>
      <p:pic>
        <p:nvPicPr>
          <p:cNvPr id="6" name="Picture 5"/>
          <p:cNvPicPr>
            <a:picLocks noChangeAspect="1"/>
          </p:cNvPicPr>
          <p:nvPr/>
        </p:nvPicPr>
        <p:blipFill>
          <a:blip r:embed="rId5"/>
          <a:stretch>
            <a:fillRect/>
          </a:stretch>
        </p:blipFill>
        <p:spPr>
          <a:xfrm>
            <a:off x="7587388" y="2838733"/>
            <a:ext cx="3732292" cy="3538882"/>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980" y="5768015"/>
            <a:ext cx="609600" cy="609600"/>
          </a:xfrm>
          <a:prstGeom prst="rect">
            <a:avLst/>
          </a:prstGeom>
        </p:spPr>
      </p:pic>
    </p:spTree>
    <p:extLst>
      <p:ext uri="{BB962C8B-B14F-4D97-AF65-F5344CB8AC3E}">
        <p14:creationId xmlns:p14="http://schemas.microsoft.com/office/powerpoint/2010/main" val="3873716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1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950423" y="1119111"/>
            <a:ext cx="5663821" cy="408068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جهت افزودن پیوست به نامه در سیستم ، با کلیک بر تب پیوست ها در قسمت بالای صفحه پنجره پیوست های نامه باز می گردد . چنانچه فایل پیوست مورد نظر را قبلاً تهیه نموده اید . با انتخاب گزینه جستجو امکان جستجو و ارسال فایل پیوست نامه وجود دارد . همچنین می توانید با کلیک بر گزینه اسکن در صورت در اختیار داشتن اسکنر پیوست های مورد نظر را اسکن نموده و ضمیمه نامه فرمایید . پس از اتمام کلیه مراحل کلید ثبت را کلیک کنید تا نامه مورد نظر ارسال و بایگانی شود .و شما می توانید پس از انتخاب گزینه ثبت هر یک از چهار گزینه ( مشاهده ، ثبت نامه جدید ، تهیه نامه مشابه و بستن ) انتخاب نمایید .</a:t>
            </a:r>
          </a:p>
        </p:txBody>
      </p:sp>
      <p:sp>
        <p:nvSpPr>
          <p:cNvPr id="3" name="Subtitle 2"/>
          <p:cNvSpPr txBox="1">
            <a:spLocks/>
          </p:cNvSpPr>
          <p:nvPr/>
        </p:nvSpPr>
        <p:spPr>
          <a:xfrm>
            <a:off x="8243248" y="436725"/>
            <a:ext cx="3076432" cy="77792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پیوست نامه :</a:t>
            </a:r>
          </a:p>
        </p:txBody>
      </p:sp>
      <p:pic>
        <p:nvPicPr>
          <p:cNvPr id="2" name="Picture 1"/>
          <p:cNvPicPr>
            <a:picLocks noChangeAspect="1"/>
          </p:cNvPicPr>
          <p:nvPr/>
        </p:nvPicPr>
        <p:blipFill>
          <a:blip r:embed="rId4"/>
          <a:stretch>
            <a:fillRect/>
          </a:stretch>
        </p:blipFill>
        <p:spPr>
          <a:xfrm>
            <a:off x="477672" y="436725"/>
            <a:ext cx="5314665" cy="3834926"/>
          </a:xfrm>
          <a:prstGeom prst="rect">
            <a:avLst/>
          </a:prstGeom>
        </p:spPr>
      </p:pic>
      <p:pic>
        <p:nvPicPr>
          <p:cNvPr id="7" name="Picture 6"/>
          <p:cNvPicPr>
            <a:picLocks noChangeAspect="1"/>
          </p:cNvPicPr>
          <p:nvPr/>
        </p:nvPicPr>
        <p:blipFill>
          <a:blip r:embed="rId5"/>
          <a:stretch>
            <a:fillRect/>
          </a:stretch>
        </p:blipFill>
        <p:spPr>
          <a:xfrm>
            <a:off x="477672" y="4490113"/>
            <a:ext cx="5376478" cy="1845761"/>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967" y="6031074"/>
            <a:ext cx="609600" cy="609600"/>
          </a:xfrm>
          <a:prstGeom prst="rect">
            <a:avLst/>
          </a:prstGeom>
        </p:spPr>
      </p:pic>
    </p:spTree>
    <p:extLst>
      <p:ext uri="{BB962C8B-B14F-4D97-AF65-F5344CB8AC3E}">
        <p14:creationId xmlns:p14="http://schemas.microsoft.com/office/powerpoint/2010/main" val="2870156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6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noFill/>
        </p:spPr>
        <p:txBody>
          <a:bodyPr/>
          <a:lstStyle/>
          <a:p>
            <a:pPr algn="ctr"/>
            <a:r>
              <a:rPr lang="fa-IR" dirty="0">
                <a:solidFill>
                  <a:prstClr val="black"/>
                </a:solidFill>
                <a:cs typeface="B Yagut" panose="00000400000000000000" pitchFamily="2" charset="-78"/>
              </a:rPr>
              <a:t>فصل سوم</a:t>
            </a:r>
            <a:endParaRPr lang="fa-IR" dirty="0"/>
          </a:p>
        </p:txBody>
      </p:sp>
      <p:sp>
        <p:nvSpPr>
          <p:cNvPr id="4" name="Content Placeholder 3"/>
          <p:cNvSpPr>
            <a:spLocks noGrp="1"/>
          </p:cNvSpPr>
          <p:nvPr>
            <p:ph sz="half" idx="2"/>
          </p:nvPr>
        </p:nvSpPr>
        <p:spPr>
          <a:xfrm>
            <a:off x="838201" y="1287888"/>
            <a:ext cx="10515600" cy="5456170"/>
          </a:xfrm>
        </p:spPr>
        <p:txBody>
          <a:bodyPr>
            <a:noAutofit/>
          </a:bodyPr>
          <a:lstStyle/>
          <a:p>
            <a:pPr marL="0" indent="0" algn="ctr">
              <a:lnSpc>
                <a:spcPct val="150000"/>
              </a:lnSpc>
              <a:buNone/>
            </a:pPr>
            <a:endParaRPr lang="fa-IR" sz="4400" dirty="0">
              <a:cs typeface="B Yagut" panose="00000400000000000000" pitchFamily="2" charset="-78"/>
            </a:endParaRPr>
          </a:p>
          <a:p>
            <a:pPr marL="0" indent="0" algn="ctr">
              <a:lnSpc>
                <a:spcPct val="150000"/>
              </a:lnSpc>
              <a:buNone/>
            </a:pPr>
            <a:r>
              <a:rPr lang="fa-IR" sz="4400" dirty="0" smtClean="0">
                <a:cs typeface="B Yagut" panose="00000400000000000000" pitchFamily="2" charset="-78"/>
              </a:rPr>
              <a:t>کارتابل نامه های دریافتی</a:t>
            </a:r>
            <a:endParaRPr lang="fa-IR" sz="4400" dirty="0">
              <a:cs typeface="B Yagut" panose="00000400000000000000" pitchFamily="2" charset="-78"/>
            </a:endParaRPr>
          </a:p>
        </p:txBody>
      </p:sp>
    </p:spTree>
    <p:extLst>
      <p:ext uri="{BB962C8B-B14F-4D97-AF65-F5344CB8AC3E}">
        <p14:creationId xmlns:p14="http://schemas.microsoft.com/office/powerpoint/2010/main" val="282222886"/>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914401" y="1119111"/>
            <a:ext cx="10699844" cy="5049677"/>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کارتابل نامه ها به طور معمول شامل لیست نامه های دریافتی و نامه های ارسال کاربر می باشد.</a:t>
            </a:r>
          </a:p>
          <a:p>
            <a:pPr marL="0" indent="0" algn="justLow">
              <a:lnSpc>
                <a:spcPct val="100000"/>
              </a:lnSpc>
              <a:buNone/>
            </a:pPr>
            <a:r>
              <a:rPr lang="fa-IR" sz="2500" dirty="0" smtClean="0">
                <a:cs typeface="B Yagut" panose="00000400000000000000" pitchFamily="2" charset="-78"/>
              </a:rPr>
              <a:t>پس از ورود نامه ها به سازمان توسط دبیرخانه ثبت می گردد و به طور خودکار در کارتابل دریافتی کارمند قرار میگیرد</a:t>
            </a:r>
          </a:p>
          <a:p>
            <a:pPr marL="0" indent="0" algn="justLow">
              <a:lnSpc>
                <a:spcPct val="100000"/>
              </a:lnSpc>
              <a:buNone/>
            </a:pPr>
            <a:r>
              <a:rPr lang="fa-IR" sz="2500" dirty="0" smtClean="0">
                <a:cs typeface="B Yagut" panose="00000400000000000000" pitchFamily="2" charset="-78"/>
              </a:rPr>
              <a:t>برای مشاهده کردن نامه ساده ترین روش دوبار کلیک روی لیست نامه ها می باشد و یا با کلیک راست و انتخاب گزینه نمایش نامه نیز امکان مشاهده نامه نیز وجود دارد.</a:t>
            </a:r>
          </a:p>
        </p:txBody>
      </p:sp>
      <p:sp>
        <p:nvSpPr>
          <p:cNvPr id="3" name="Subtitle 2"/>
          <p:cNvSpPr txBox="1">
            <a:spLocks/>
          </p:cNvSpPr>
          <p:nvPr/>
        </p:nvSpPr>
        <p:spPr>
          <a:xfrm>
            <a:off x="5950424" y="436725"/>
            <a:ext cx="5369256" cy="77792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کارتابل نامه های دریافتی </a:t>
            </a:r>
          </a:p>
        </p:txBody>
      </p:sp>
      <p:pic>
        <p:nvPicPr>
          <p:cNvPr id="5" name="Picture 4"/>
          <p:cNvPicPr>
            <a:picLocks noChangeAspect="1"/>
          </p:cNvPicPr>
          <p:nvPr/>
        </p:nvPicPr>
        <p:blipFill>
          <a:blip r:embed="rId4"/>
          <a:stretch>
            <a:fillRect/>
          </a:stretch>
        </p:blipFill>
        <p:spPr>
          <a:xfrm>
            <a:off x="3676503" y="3500792"/>
            <a:ext cx="4958549" cy="2463279"/>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2510" y="5863988"/>
            <a:ext cx="609600" cy="609600"/>
          </a:xfrm>
          <a:prstGeom prst="rect">
            <a:avLst/>
          </a:prstGeom>
        </p:spPr>
      </p:pic>
    </p:spTree>
    <p:extLst>
      <p:ext uri="{BB962C8B-B14F-4D97-AF65-F5344CB8AC3E}">
        <p14:creationId xmlns:p14="http://schemas.microsoft.com/office/powerpoint/2010/main" val="331013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914401" y="1119111"/>
            <a:ext cx="10699844" cy="5049677"/>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در قسمت اطلاعات اصلی فرستنده نام یا سمت فرستنده ، شماره نامه دریافتی ، تاریخ وارده، نام ثبت کننده نامه و تاریخ ثبت نامه مشخص شده است .</a:t>
            </a:r>
          </a:p>
          <a:p>
            <a:pPr marL="0" indent="0" algn="justLow">
              <a:lnSpc>
                <a:spcPct val="100000"/>
              </a:lnSpc>
              <a:buNone/>
            </a:pPr>
            <a:r>
              <a:rPr lang="fa-IR" sz="2500" dirty="0" smtClean="0">
                <a:cs typeface="B Yagut" panose="00000400000000000000" pitchFamily="2" charset="-78"/>
              </a:rPr>
              <a:t>در قسمت مشخصات اطلاعات مربوط به سازمان گیرنده نامه مانند اندیکاتور مربوطه ، شماره نامه امنیت ، نوع ، اولویت نامه ، مشاهده می شود .  </a:t>
            </a:r>
          </a:p>
        </p:txBody>
      </p:sp>
      <p:sp>
        <p:nvSpPr>
          <p:cNvPr id="3" name="Subtitle 2"/>
          <p:cNvSpPr txBox="1">
            <a:spLocks/>
          </p:cNvSpPr>
          <p:nvPr/>
        </p:nvSpPr>
        <p:spPr>
          <a:xfrm>
            <a:off x="5950424" y="436725"/>
            <a:ext cx="5369256" cy="77792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اطلاعات اصلی</a:t>
            </a:r>
          </a:p>
        </p:txBody>
      </p:sp>
      <p:pic>
        <p:nvPicPr>
          <p:cNvPr id="2" name="Picture 1"/>
          <p:cNvPicPr>
            <a:picLocks noChangeAspect="1"/>
          </p:cNvPicPr>
          <p:nvPr/>
        </p:nvPicPr>
        <p:blipFill>
          <a:blip r:embed="rId4"/>
          <a:stretch>
            <a:fillRect/>
          </a:stretch>
        </p:blipFill>
        <p:spPr>
          <a:xfrm>
            <a:off x="914401" y="3049706"/>
            <a:ext cx="10409288" cy="2982604"/>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1" y="6168788"/>
            <a:ext cx="609600" cy="609600"/>
          </a:xfrm>
          <a:prstGeom prst="rect">
            <a:avLst/>
          </a:prstGeom>
        </p:spPr>
      </p:pic>
    </p:spTree>
    <p:extLst>
      <p:ext uri="{BB962C8B-B14F-4D97-AF65-F5344CB8AC3E}">
        <p14:creationId xmlns:p14="http://schemas.microsoft.com/office/powerpoint/2010/main" val="2030895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94" y="563902"/>
            <a:ext cx="8001000" cy="1068820"/>
          </a:xfrm>
        </p:spPr>
        <p:txBody>
          <a:bodyPr/>
          <a:lstStyle/>
          <a:p>
            <a:pPr algn="ctr"/>
            <a:r>
              <a:rPr lang="fa-IR" dirty="0">
                <a:cs typeface="B Yagut" panose="00000400000000000000" pitchFamily="2" charset="-78"/>
              </a:rPr>
              <a:t>مشخصات سند</a:t>
            </a:r>
            <a:endParaRPr lang="fa-IR" dirty="0"/>
          </a:p>
        </p:txBody>
      </p:sp>
      <p:sp>
        <p:nvSpPr>
          <p:cNvPr id="3" name="Content Placeholder 2"/>
          <p:cNvSpPr>
            <a:spLocks noGrp="1"/>
          </p:cNvSpPr>
          <p:nvPr>
            <p:ph sz="half" idx="1"/>
          </p:nvPr>
        </p:nvSpPr>
        <p:spPr>
          <a:xfrm>
            <a:off x="323423" y="1721224"/>
            <a:ext cx="5378130" cy="4464423"/>
          </a:xfrm>
        </p:spPr>
        <p:txBody>
          <a:bodyPr>
            <a:normAutofit/>
          </a:bodyPr>
          <a:lstStyle/>
          <a:p>
            <a:pPr>
              <a:lnSpc>
                <a:spcPct val="150000"/>
              </a:lnSpc>
            </a:pPr>
            <a:r>
              <a:rPr lang="fa-IR" sz="1800" dirty="0">
                <a:cs typeface="B Yagut" panose="00000400000000000000" pitchFamily="2" charset="-78"/>
              </a:rPr>
              <a:t>مشخصات مدرس</a:t>
            </a:r>
          </a:p>
          <a:p>
            <a:pPr>
              <a:lnSpc>
                <a:spcPct val="150000"/>
              </a:lnSpc>
            </a:pPr>
            <a:r>
              <a:rPr lang="fa-IR" sz="1800" dirty="0">
                <a:cs typeface="B Yagut" panose="00000400000000000000" pitchFamily="2" charset="-78"/>
              </a:rPr>
              <a:t>تصویر پرسنلی مدرس:</a:t>
            </a:r>
          </a:p>
          <a:p>
            <a:endParaRPr lang="fa-IR" sz="1800" dirty="0"/>
          </a:p>
          <a:p>
            <a:endParaRPr lang="fa-IR" sz="1800" dirty="0"/>
          </a:p>
          <a:p>
            <a:pPr>
              <a:lnSpc>
                <a:spcPct val="150000"/>
              </a:lnSpc>
            </a:pPr>
            <a:r>
              <a:rPr lang="fa-IR" sz="1800" dirty="0">
                <a:cs typeface="B Yagut" panose="00000400000000000000" pitchFamily="2" charset="-78"/>
              </a:rPr>
              <a:t>نام ونام خانوادگی </a:t>
            </a:r>
            <a:r>
              <a:rPr lang="fa-IR" sz="1800" dirty="0" smtClean="0">
                <a:cs typeface="B Yagut" panose="00000400000000000000" pitchFamily="2" charset="-78"/>
              </a:rPr>
              <a:t>مدرس: سمانه وهاب زاده</a:t>
            </a:r>
          </a:p>
          <a:p>
            <a:pPr>
              <a:lnSpc>
                <a:spcPct val="150000"/>
              </a:lnSpc>
            </a:pPr>
            <a:r>
              <a:rPr lang="fa-IR" sz="1800" dirty="0" smtClean="0">
                <a:cs typeface="B Yagut" panose="00000400000000000000" pitchFamily="2" charset="-78"/>
              </a:rPr>
              <a:t>مدرک </a:t>
            </a:r>
            <a:r>
              <a:rPr lang="fa-IR" sz="1800" dirty="0">
                <a:cs typeface="B Yagut" panose="00000400000000000000" pitchFamily="2" charset="-78"/>
              </a:rPr>
              <a:t>تحصیلی:کارشناس </a:t>
            </a:r>
            <a:r>
              <a:rPr lang="fa-IR" sz="1800" dirty="0" smtClean="0">
                <a:cs typeface="B Yagut" panose="00000400000000000000" pitchFamily="2" charset="-78"/>
              </a:rPr>
              <a:t>پرستاری</a:t>
            </a:r>
            <a:endParaRPr lang="fa-IR" sz="1800" dirty="0">
              <a:cs typeface="B Yagut" panose="00000400000000000000" pitchFamily="2" charset="-78"/>
            </a:endParaRPr>
          </a:p>
          <a:p>
            <a:pPr>
              <a:lnSpc>
                <a:spcPct val="150000"/>
              </a:lnSpc>
            </a:pPr>
            <a:r>
              <a:rPr lang="fa-IR" sz="1800" dirty="0">
                <a:cs typeface="B Yagut" panose="00000400000000000000" pitchFamily="2" charset="-78"/>
              </a:rPr>
              <a:t>موقعیت اشتغال سازمانی مدرس</a:t>
            </a:r>
            <a:r>
              <a:rPr lang="fa-IR" sz="1800" dirty="0" smtClean="0">
                <a:cs typeface="B Yagut" panose="00000400000000000000" pitchFamily="2" charset="-78"/>
              </a:rPr>
              <a:t>: مدیر </a:t>
            </a:r>
            <a:r>
              <a:rPr lang="fa-IR" sz="1800" dirty="0">
                <a:cs typeface="B Yagut" panose="00000400000000000000" pitchFamily="2" charset="-78"/>
              </a:rPr>
              <a:t>مرکز آموزش بهورزی شهرستان </a:t>
            </a:r>
            <a:r>
              <a:rPr lang="fa-IR" sz="1800" dirty="0" smtClean="0">
                <a:cs typeface="B Yagut" panose="00000400000000000000" pitchFamily="2" charset="-78"/>
              </a:rPr>
              <a:t>سوادکوه ، دانشگاه علوم پزشکی مازندران</a:t>
            </a:r>
            <a:endParaRPr lang="fa-IR" sz="1800" dirty="0">
              <a:cs typeface="B Yagut" panose="00000400000000000000" pitchFamily="2" charset="-78"/>
            </a:endParaRPr>
          </a:p>
          <a:p>
            <a:endParaRPr lang="fa-IR" sz="1800" dirty="0"/>
          </a:p>
        </p:txBody>
      </p:sp>
      <p:sp>
        <p:nvSpPr>
          <p:cNvPr id="4" name="Content Placeholder 3"/>
          <p:cNvSpPr>
            <a:spLocks noGrp="1"/>
          </p:cNvSpPr>
          <p:nvPr>
            <p:ph sz="half" idx="2"/>
          </p:nvPr>
        </p:nvSpPr>
        <p:spPr>
          <a:xfrm>
            <a:off x="5701553" y="2366681"/>
            <a:ext cx="6136341" cy="3966883"/>
          </a:xfrm>
        </p:spPr>
        <p:txBody>
          <a:bodyPr>
            <a:noAutofit/>
          </a:bodyPr>
          <a:lstStyle/>
          <a:p>
            <a:pPr>
              <a:lnSpc>
                <a:spcPct val="150000"/>
              </a:lnSpc>
            </a:pPr>
            <a:r>
              <a:rPr lang="fa-IR" sz="1800" dirty="0">
                <a:cs typeface="B Yagut" panose="00000400000000000000" pitchFamily="2" charset="-78"/>
              </a:rPr>
              <a:t>مشخصات بسته آموزشی</a:t>
            </a:r>
          </a:p>
          <a:p>
            <a:pPr>
              <a:lnSpc>
                <a:spcPct val="150000"/>
              </a:lnSpc>
            </a:pPr>
            <a:r>
              <a:rPr lang="fa-IR" sz="1800" dirty="0">
                <a:cs typeface="B Yagut" panose="00000400000000000000" pitchFamily="2" charset="-78"/>
              </a:rPr>
              <a:t>حیطه درس</a:t>
            </a:r>
            <a:r>
              <a:rPr lang="fa-IR" sz="1800" dirty="0" smtClean="0">
                <a:cs typeface="B Yagut" panose="00000400000000000000" pitchFamily="2" charset="-78"/>
              </a:rPr>
              <a:t>: </a:t>
            </a:r>
          </a:p>
          <a:p>
            <a:pPr marL="0" indent="0">
              <a:lnSpc>
                <a:spcPct val="150000"/>
              </a:lnSpc>
              <a:buNone/>
            </a:pPr>
            <a:r>
              <a:rPr lang="fa-IR" sz="1800" dirty="0" smtClean="0">
                <a:cs typeface="B Yagut" panose="00000400000000000000" pitchFamily="2" charset="-78"/>
              </a:rPr>
              <a:t>کار با کامپیوتر و اینترنت ، آشنایی با نرم افزارهای نظام شبکه</a:t>
            </a:r>
            <a:endParaRPr lang="fa-IR" sz="1800" dirty="0">
              <a:cs typeface="B Yagut" panose="00000400000000000000" pitchFamily="2" charset="-78"/>
            </a:endParaRPr>
          </a:p>
          <a:p>
            <a:pPr>
              <a:lnSpc>
                <a:spcPct val="150000"/>
              </a:lnSpc>
            </a:pPr>
            <a:r>
              <a:rPr lang="fa-IR" sz="1800" dirty="0">
                <a:cs typeface="B Yagut" panose="00000400000000000000" pitchFamily="2" charset="-78"/>
              </a:rPr>
              <a:t>تاریخ آخرین بازنگری: </a:t>
            </a:r>
            <a:r>
              <a:rPr lang="fa-IR" sz="1800" dirty="0" smtClean="0">
                <a:cs typeface="B Yagut" panose="00000400000000000000" pitchFamily="2" charset="-78"/>
              </a:rPr>
              <a:t>15 اردیبهشت </a:t>
            </a:r>
            <a:r>
              <a:rPr lang="fa-IR" sz="1800" dirty="0">
                <a:cs typeface="B Yagut" panose="00000400000000000000" pitchFamily="2" charset="-78"/>
              </a:rPr>
              <a:t>1399</a:t>
            </a:r>
          </a:p>
          <a:p>
            <a:pPr>
              <a:lnSpc>
                <a:spcPct val="150000"/>
              </a:lnSpc>
            </a:pPr>
            <a:r>
              <a:rPr lang="fa-IR" sz="1800" dirty="0">
                <a:cs typeface="B Yagut" panose="00000400000000000000" pitchFamily="2" charset="-78"/>
              </a:rPr>
              <a:t>نوبت تهیه : 1</a:t>
            </a:r>
          </a:p>
          <a:p>
            <a:pPr>
              <a:lnSpc>
                <a:spcPct val="150000"/>
              </a:lnSpc>
            </a:pPr>
            <a:r>
              <a:rPr lang="fa-IR" sz="1800" dirty="0">
                <a:cs typeface="B Yagut" panose="00000400000000000000" pitchFamily="2" charset="-78"/>
              </a:rPr>
              <a:t>نام </a:t>
            </a:r>
            <a:r>
              <a:rPr lang="fa-IR" sz="1800" dirty="0" smtClean="0">
                <a:cs typeface="B Yagut" panose="00000400000000000000" pitchFamily="2" charset="-78"/>
              </a:rPr>
              <a:t>فایل: </a:t>
            </a:r>
            <a:endParaRPr lang="en-US" sz="1800" dirty="0" smtClean="0">
              <a:cs typeface="B Yagut" panose="00000400000000000000" pitchFamily="2" charset="-78"/>
            </a:endParaRPr>
          </a:p>
          <a:p>
            <a:pPr>
              <a:lnSpc>
                <a:spcPct val="150000"/>
              </a:lnSpc>
            </a:pPr>
            <a:r>
              <a:rPr lang="en-US" sz="1800" dirty="0">
                <a:cs typeface="B Yagut" panose="00000400000000000000" pitchFamily="2" charset="-78"/>
              </a:rPr>
              <a:t>co-Ashnayi-ba-narmafzar-nezam-shabake-automasion1-Edi1</a:t>
            </a:r>
            <a:endParaRPr lang="fa-IR" sz="1800" dirty="0">
              <a:cs typeface="B Yagut" panose="00000400000000000000"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517" y="1444893"/>
            <a:ext cx="1624733" cy="1843575"/>
          </a:xfrm>
          <a:prstGeom prst="rect">
            <a:avLst/>
          </a:prstGeom>
        </p:spPr>
      </p:pic>
    </p:spTree>
    <p:extLst>
      <p:ext uri="{BB962C8B-B14F-4D97-AF65-F5344CB8AC3E}">
        <p14:creationId xmlns:p14="http://schemas.microsoft.com/office/powerpoint/2010/main" val="1748937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8952932" y="1487600"/>
            <a:ext cx="2688608" cy="4449176"/>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با انتخاب تب فایل های متن در بالای صفحه متن نامه قابل مشاهده می باشد </a:t>
            </a:r>
          </a:p>
          <a:p>
            <a:pPr marL="0" indent="0" algn="justLow">
              <a:lnSpc>
                <a:spcPct val="100000"/>
              </a:lnSpc>
              <a:buNone/>
            </a:pPr>
            <a:r>
              <a:rPr lang="fa-IR" sz="2500" dirty="0" smtClean="0">
                <a:cs typeface="B Yagut" panose="00000400000000000000" pitchFamily="2" charset="-78"/>
              </a:rPr>
              <a:t>با کلیک رو کلید دریافت و انتخاب گزینه </a:t>
            </a:r>
            <a:r>
              <a:rPr lang="en-US" sz="2500" dirty="0" smtClean="0">
                <a:cs typeface="B Yagut" panose="00000400000000000000" pitchFamily="2" charset="-78"/>
              </a:rPr>
              <a:t>Save</a:t>
            </a:r>
            <a:r>
              <a:rPr lang="fa-IR" sz="2500" dirty="0" smtClean="0">
                <a:cs typeface="B Yagut" panose="00000400000000000000" pitchFamily="2" charset="-78"/>
              </a:rPr>
              <a:t> می توایند نامه را ذخیره یا مشاهده نمایید.</a:t>
            </a:r>
          </a:p>
        </p:txBody>
      </p:sp>
      <p:sp>
        <p:nvSpPr>
          <p:cNvPr id="3" name="Subtitle 2"/>
          <p:cNvSpPr txBox="1">
            <a:spLocks/>
          </p:cNvSpPr>
          <p:nvPr/>
        </p:nvSpPr>
        <p:spPr>
          <a:xfrm>
            <a:off x="5950424" y="436725"/>
            <a:ext cx="5369256" cy="77792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فایل متن</a:t>
            </a:r>
          </a:p>
        </p:txBody>
      </p:sp>
      <p:pic>
        <p:nvPicPr>
          <p:cNvPr id="6" name="Picture 5"/>
          <p:cNvPicPr>
            <a:picLocks noChangeAspect="1"/>
          </p:cNvPicPr>
          <p:nvPr/>
        </p:nvPicPr>
        <p:blipFill>
          <a:blip r:embed="rId4"/>
          <a:stretch>
            <a:fillRect/>
          </a:stretch>
        </p:blipFill>
        <p:spPr>
          <a:xfrm>
            <a:off x="466441" y="292153"/>
            <a:ext cx="8165856" cy="6108647"/>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1122" y="5904928"/>
            <a:ext cx="609600" cy="609600"/>
          </a:xfrm>
          <a:prstGeom prst="rect">
            <a:avLst/>
          </a:prstGeom>
        </p:spPr>
      </p:pic>
    </p:spTree>
    <p:extLst>
      <p:ext uri="{BB962C8B-B14F-4D97-AF65-F5344CB8AC3E}">
        <p14:creationId xmlns:p14="http://schemas.microsoft.com/office/powerpoint/2010/main" val="903137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7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8679977" y="1214648"/>
            <a:ext cx="2961564" cy="532263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در صورتی که نامه دارای پیوست باشد با کلیک بر تب پیوست ها صفحه پیوست ها با می گردد.</a:t>
            </a:r>
          </a:p>
          <a:p>
            <a:pPr marL="0" indent="0" algn="justLow">
              <a:lnSpc>
                <a:spcPct val="100000"/>
              </a:lnSpc>
              <a:buNone/>
            </a:pPr>
            <a:r>
              <a:rPr lang="fa-IR" sz="2500" dirty="0" smtClean="0">
                <a:cs typeface="B Yagut" panose="00000400000000000000" pitchFamily="2" charset="-78"/>
              </a:rPr>
              <a:t>برای دریافت و ذخیره فایل پیوست با انتخاب فایل و کلیک بر روی گزینه دریافت صفحه دریافت فایل مربوطه باز میگردد. برای مشاهده فایل گزینه </a:t>
            </a:r>
            <a:r>
              <a:rPr lang="en-US" sz="2500" dirty="0" smtClean="0">
                <a:cs typeface="B Yagut" panose="00000400000000000000" pitchFamily="2" charset="-78"/>
              </a:rPr>
              <a:t>Open</a:t>
            </a:r>
            <a:r>
              <a:rPr lang="fa-IR" sz="2500" dirty="0" smtClean="0">
                <a:cs typeface="B Yagut" panose="00000400000000000000" pitchFamily="2" charset="-78"/>
              </a:rPr>
              <a:t> و جهت ذخیره آن </a:t>
            </a:r>
            <a:r>
              <a:rPr lang="en-US" sz="2500" dirty="0" smtClean="0">
                <a:cs typeface="B Yagut" panose="00000400000000000000" pitchFamily="2" charset="-78"/>
              </a:rPr>
              <a:t>Save</a:t>
            </a:r>
            <a:r>
              <a:rPr lang="fa-IR" sz="2500" dirty="0" smtClean="0">
                <a:cs typeface="B Yagut" panose="00000400000000000000" pitchFamily="2" charset="-78"/>
              </a:rPr>
              <a:t> را انتخاب نمایید</a:t>
            </a:r>
          </a:p>
        </p:txBody>
      </p:sp>
      <p:sp>
        <p:nvSpPr>
          <p:cNvPr id="3" name="Subtitle 2"/>
          <p:cNvSpPr txBox="1">
            <a:spLocks/>
          </p:cNvSpPr>
          <p:nvPr/>
        </p:nvSpPr>
        <p:spPr>
          <a:xfrm>
            <a:off x="5950424" y="436725"/>
            <a:ext cx="5691116" cy="77792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پیوست ها</a:t>
            </a:r>
          </a:p>
        </p:txBody>
      </p:sp>
      <p:pic>
        <p:nvPicPr>
          <p:cNvPr id="2" name="Picture 1"/>
          <p:cNvPicPr>
            <a:picLocks noChangeAspect="1"/>
          </p:cNvPicPr>
          <p:nvPr/>
        </p:nvPicPr>
        <p:blipFill>
          <a:blip r:embed="rId4"/>
          <a:stretch>
            <a:fillRect/>
          </a:stretch>
        </p:blipFill>
        <p:spPr>
          <a:xfrm>
            <a:off x="469283" y="281341"/>
            <a:ext cx="8059247" cy="605121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9283" y="6027760"/>
            <a:ext cx="609600" cy="609600"/>
          </a:xfrm>
          <a:prstGeom prst="rect">
            <a:avLst/>
          </a:prstGeom>
        </p:spPr>
      </p:pic>
    </p:spTree>
    <p:extLst>
      <p:ext uri="{BB962C8B-B14F-4D97-AF65-F5344CB8AC3E}">
        <p14:creationId xmlns:p14="http://schemas.microsoft.com/office/powerpoint/2010/main" val="3568569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73206" y="1214648"/>
            <a:ext cx="11068335" cy="1160062"/>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در صورتی که لازم است نامه را پس از مطالعه ارجاع، پاسخ یا عودت دهید در پنجره مشاهده نامه ، گزینه ارجاع را انتخاب کنید تا صفحه ارجاع نامه باز شود . با کلیک روی هر یک از کلید های اصل،رونوشت و رونوشت مخفی نامه به گیرندگان ارجاع داده می شود.</a:t>
            </a:r>
          </a:p>
        </p:txBody>
      </p:sp>
      <p:sp>
        <p:nvSpPr>
          <p:cNvPr id="3" name="Subtitle 2"/>
          <p:cNvSpPr txBox="1">
            <a:spLocks/>
          </p:cNvSpPr>
          <p:nvPr/>
        </p:nvSpPr>
        <p:spPr>
          <a:xfrm>
            <a:off x="5950424" y="436725"/>
            <a:ext cx="5691116" cy="77792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ارجاع نامه</a:t>
            </a:r>
          </a:p>
        </p:txBody>
      </p:sp>
      <p:pic>
        <p:nvPicPr>
          <p:cNvPr id="6" name="Picture 5"/>
          <p:cNvPicPr>
            <a:picLocks noChangeAspect="1"/>
          </p:cNvPicPr>
          <p:nvPr/>
        </p:nvPicPr>
        <p:blipFill>
          <a:blip r:embed="rId4"/>
          <a:stretch>
            <a:fillRect/>
          </a:stretch>
        </p:blipFill>
        <p:spPr>
          <a:xfrm>
            <a:off x="1429194" y="2388157"/>
            <a:ext cx="9658350" cy="3962400"/>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8406" y="5921991"/>
            <a:ext cx="609600" cy="609600"/>
          </a:xfrm>
          <a:prstGeom prst="rect">
            <a:avLst/>
          </a:prstGeom>
        </p:spPr>
      </p:pic>
    </p:spTree>
    <p:extLst>
      <p:ext uri="{BB962C8B-B14F-4D97-AF65-F5344CB8AC3E}">
        <p14:creationId xmlns:p14="http://schemas.microsoft.com/office/powerpoint/2010/main" val="1640705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1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2762"/>
          </a:xfrm>
          <a:noFill/>
        </p:spPr>
        <p:txBody>
          <a:bodyPr/>
          <a:lstStyle/>
          <a:p>
            <a:pPr algn="ctr"/>
            <a:r>
              <a:rPr lang="fa-IR" dirty="0">
                <a:solidFill>
                  <a:prstClr val="black"/>
                </a:solidFill>
                <a:cs typeface="B Yagut" panose="00000400000000000000" pitchFamily="2" charset="-78"/>
              </a:rPr>
              <a:t>فصل </a:t>
            </a:r>
            <a:r>
              <a:rPr lang="fa-IR" dirty="0" smtClean="0">
                <a:solidFill>
                  <a:prstClr val="black"/>
                </a:solidFill>
                <a:cs typeface="B Yagut" panose="00000400000000000000" pitchFamily="2" charset="-78"/>
              </a:rPr>
              <a:t>چهارم</a:t>
            </a:r>
            <a:endParaRPr lang="fa-IR" dirty="0"/>
          </a:p>
        </p:txBody>
      </p:sp>
      <p:sp>
        <p:nvSpPr>
          <p:cNvPr id="4" name="Content Placeholder 3"/>
          <p:cNvSpPr>
            <a:spLocks noGrp="1"/>
          </p:cNvSpPr>
          <p:nvPr>
            <p:ph sz="half" idx="2"/>
          </p:nvPr>
        </p:nvSpPr>
        <p:spPr>
          <a:xfrm>
            <a:off x="838201" y="1287888"/>
            <a:ext cx="10515600" cy="5456170"/>
          </a:xfrm>
        </p:spPr>
        <p:txBody>
          <a:bodyPr>
            <a:noAutofit/>
          </a:bodyPr>
          <a:lstStyle/>
          <a:p>
            <a:pPr marL="0" indent="0" algn="ctr">
              <a:lnSpc>
                <a:spcPct val="150000"/>
              </a:lnSpc>
              <a:buNone/>
            </a:pPr>
            <a:endParaRPr lang="fa-IR" sz="4400" dirty="0">
              <a:cs typeface="B Yagut" panose="00000400000000000000" pitchFamily="2" charset="-78"/>
            </a:endParaRPr>
          </a:p>
          <a:p>
            <a:pPr marL="0" indent="0" algn="ctr">
              <a:lnSpc>
                <a:spcPct val="150000"/>
              </a:lnSpc>
              <a:buNone/>
            </a:pPr>
            <a:r>
              <a:rPr lang="fa-IR" sz="4400" dirty="0" smtClean="0">
                <a:cs typeface="B Yagut" panose="00000400000000000000" pitchFamily="2" charset="-78"/>
              </a:rPr>
              <a:t>امکانات راست کلیک روی نامه</a:t>
            </a:r>
            <a:endParaRPr lang="fa-IR" sz="4400" dirty="0">
              <a:cs typeface="B Yagut" panose="00000400000000000000" pitchFamily="2" charset="-78"/>
            </a:endParaRPr>
          </a:p>
        </p:txBody>
      </p:sp>
    </p:spTree>
    <p:extLst>
      <p:ext uri="{BB962C8B-B14F-4D97-AF65-F5344CB8AC3E}">
        <p14:creationId xmlns:p14="http://schemas.microsoft.com/office/powerpoint/2010/main" val="3072822475"/>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4935673" y="497791"/>
            <a:ext cx="6987654" cy="272955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تبدیل به جدید :</a:t>
            </a:r>
          </a:p>
          <a:p>
            <a:pPr marL="0" indent="0" algn="justLow">
              <a:lnSpc>
                <a:spcPct val="100000"/>
              </a:lnSpc>
              <a:buNone/>
            </a:pPr>
            <a:r>
              <a:rPr lang="fa-IR" sz="2500" dirty="0" smtClean="0">
                <a:cs typeface="B Yagut" panose="00000400000000000000" pitchFamily="2" charset="-78"/>
              </a:rPr>
              <a:t>تا زمانی که نامه ای توسط کاربر خوانده نشود آن نامه بصورت پر رنگ نمایش داده می شود اما پس از کلیک روی آن نامه از حالت پر رنگ خارج می شود و اگر مایلید نامه هایی را که قبلا مطالعه کرده اید مجددا به صورت پر رنگ مشاهده نمایید، میتوانید از کلید تبدیل به جدید استفاده می کنید.</a:t>
            </a:r>
          </a:p>
          <a:p>
            <a:pPr marL="0" indent="0" algn="just">
              <a:lnSpc>
                <a:spcPct val="100000"/>
              </a:lnSpc>
              <a:buNone/>
            </a:pPr>
            <a:endParaRPr lang="fa-IR" sz="2500" dirty="0" smtClean="0">
              <a:cs typeface="B Yagut" panose="00000400000000000000" pitchFamily="2" charset="-78"/>
            </a:endParaRPr>
          </a:p>
        </p:txBody>
      </p:sp>
      <p:pic>
        <p:nvPicPr>
          <p:cNvPr id="2" name="Picture 1"/>
          <p:cNvPicPr>
            <a:picLocks noChangeAspect="1"/>
          </p:cNvPicPr>
          <p:nvPr/>
        </p:nvPicPr>
        <p:blipFill>
          <a:blip r:embed="rId4"/>
          <a:stretch>
            <a:fillRect/>
          </a:stretch>
        </p:blipFill>
        <p:spPr>
          <a:xfrm>
            <a:off x="1779824" y="741869"/>
            <a:ext cx="2505573" cy="497095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290" y="5712819"/>
            <a:ext cx="609600" cy="609600"/>
          </a:xfrm>
          <a:prstGeom prst="rect">
            <a:avLst/>
          </a:prstGeom>
        </p:spPr>
      </p:pic>
    </p:spTree>
    <p:extLst>
      <p:ext uri="{BB962C8B-B14F-4D97-AF65-F5344CB8AC3E}">
        <p14:creationId xmlns:p14="http://schemas.microsoft.com/office/powerpoint/2010/main" val="2880863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6877318" y="668740"/>
            <a:ext cx="4932608" cy="5595582"/>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a-IR" sz="4400" dirty="0" smtClean="0">
                <a:cs typeface="B Yagut" panose="00000400000000000000" pitchFamily="2" charset="-78"/>
              </a:rPr>
              <a:t>تبدیل پیش نویس مشابه :</a:t>
            </a:r>
          </a:p>
          <a:p>
            <a:pPr marL="0" indent="0" algn="justLow">
              <a:lnSpc>
                <a:spcPct val="100000"/>
              </a:lnSpc>
              <a:buNone/>
            </a:pPr>
            <a:r>
              <a:rPr lang="fa-IR" sz="2500" dirty="0" smtClean="0">
                <a:cs typeface="B Yagut" panose="00000400000000000000" pitchFamily="2" charset="-78"/>
              </a:rPr>
              <a:t>در صورتی که قصد دارید در پاسخ یا پیرو نامه حاضر پیش نویس تهیه کنید ، گزینه تهیه پیش نویس را انتخاب نمایید. با انتخاب این گزینه ابتدا پنجره باز می شود که شماره ، تاریخ نامه های انتخابی را به صورت مرجع نامه انتخاب می کند. با تأیید این مشخصات پنجره ارسال پیش نویس مشاهده می شود  که در بخش مربوط به خود توضیح داده می شود . </a:t>
            </a:r>
          </a:p>
        </p:txBody>
      </p:sp>
      <p:pic>
        <p:nvPicPr>
          <p:cNvPr id="3" name="Picture 2"/>
          <p:cNvPicPr>
            <a:picLocks noChangeAspect="1"/>
          </p:cNvPicPr>
          <p:nvPr/>
        </p:nvPicPr>
        <p:blipFill>
          <a:blip r:embed="rId4"/>
          <a:stretch>
            <a:fillRect/>
          </a:stretch>
        </p:blipFill>
        <p:spPr>
          <a:xfrm>
            <a:off x="390099" y="445471"/>
            <a:ext cx="6228007" cy="531138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0099" y="6072014"/>
            <a:ext cx="609600" cy="609600"/>
          </a:xfrm>
          <a:prstGeom prst="rect">
            <a:avLst/>
          </a:prstGeom>
        </p:spPr>
      </p:pic>
    </p:spTree>
    <p:extLst>
      <p:ext uri="{BB962C8B-B14F-4D97-AF65-F5344CB8AC3E}">
        <p14:creationId xmlns:p14="http://schemas.microsoft.com/office/powerpoint/2010/main" val="1055114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0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6580"/>
            <a:ext cx="10515600" cy="858368"/>
          </a:xfrm>
          <a:noFill/>
        </p:spPr>
        <p:txBody>
          <a:bodyPr>
            <a:normAutofit/>
          </a:bodyPr>
          <a:lstStyle/>
          <a:p>
            <a:pPr algn="ctr"/>
            <a:r>
              <a:rPr lang="fa-IR" dirty="0">
                <a:cs typeface="B Yagut" panose="00000400000000000000" pitchFamily="2" charset="-78"/>
              </a:rPr>
              <a:t>نتیجه گیری</a:t>
            </a:r>
          </a:p>
        </p:txBody>
      </p:sp>
      <p:sp>
        <p:nvSpPr>
          <p:cNvPr id="3" name="Content Placeholder 2"/>
          <p:cNvSpPr>
            <a:spLocks noGrp="1"/>
          </p:cNvSpPr>
          <p:nvPr>
            <p:ph idx="1"/>
          </p:nvPr>
        </p:nvSpPr>
        <p:spPr>
          <a:xfrm>
            <a:off x="838200" y="1304949"/>
            <a:ext cx="10515600" cy="4542060"/>
          </a:xfrm>
        </p:spPr>
        <p:txBody>
          <a:bodyPr>
            <a:normAutofit/>
          </a:bodyPr>
          <a:lstStyle/>
          <a:p>
            <a:pPr marL="0" indent="0" algn="justLow">
              <a:lnSpc>
                <a:spcPct val="100000"/>
              </a:lnSpc>
              <a:buNone/>
            </a:pPr>
            <a:r>
              <a:rPr lang="fa-IR" sz="2500" dirty="0">
                <a:cs typeface="B Yagut" panose="00000400000000000000" pitchFamily="2" charset="-78"/>
              </a:rPr>
              <a:t>سیستم اتوماسیون اداری یک سیستم اطلاعاتی مبتنی بر کامپیو‌تر است که وظیفه جمع‌آوری، ذخیره و توزیع مستندات، پیام‌های الکترونیک و سایر فرم‌های ارتباطات اداری را بین افراد، گروه‌های کاری و سازمان‌ها بر عهده دارد. بخش‌هایی از این سیستم‌ها عموماً شامل نرم‌افزارهای </a:t>
            </a:r>
            <a:r>
              <a:rPr lang="fa-IR" sz="2500" dirty="0" smtClean="0">
                <a:cs typeface="B Yagut" panose="00000400000000000000" pitchFamily="2" charset="-78"/>
              </a:rPr>
              <a:t>مکتوبات اداری می باشد ، که در این مبحث آموزشـی عناوین آموزشــی ، نحوه ورود به سیــستم ، صفــحه رابط کـاربری ، ثبت نامه داخلی ، کارتابل نامه های دریافتی و امکانات راست کلیک روی نامه ها توضیح داده شده است.</a:t>
            </a:r>
            <a:endParaRPr lang="fa-IR" sz="2500"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5847009"/>
            <a:ext cx="609600" cy="609600"/>
          </a:xfrm>
          <a:prstGeom prst="rect">
            <a:avLst/>
          </a:prstGeom>
        </p:spPr>
      </p:pic>
    </p:spTree>
    <p:extLst>
      <p:ext uri="{BB962C8B-B14F-4D97-AF65-F5344CB8AC3E}">
        <p14:creationId xmlns:p14="http://schemas.microsoft.com/office/powerpoint/2010/main" val="298447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0293"/>
            <a:ext cx="10515600" cy="858368"/>
          </a:xfrm>
          <a:noFill/>
        </p:spPr>
        <p:txBody>
          <a:bodyPr>
            <a:normAutofit/>
          </a:bodyPr>
          <a:lstStyle/>
          <a:p>
            <a:pPr algn="ctr"/>
            <a:r>
              <a:rPr lang="fa-IR" dirty="0">
                <a:cs typeface="B Yagut" panose="00000400000000000000" pitchFamily="2" charset="-78"/>
              </a:rPr>
              <a:t>پرسش و تمرین</a:t>
            </a:r>
          </a:p>
        </p:txBody>
      </p:sp>
      <p:sp>
        <p:nvSpPr>
          <p:cNvPr id="3" name="Content Placeholder 2"/>
          <p:cNvSpPr>
            <a:spLocks noGrp="1"/>
          </p:cNvSpPr>
          <p:nvPr>
            <p:ph idx="1"/>
          </p:nvPr>
        </p:nvSpPr>
        <p:spPr>
          <a:xfrm>
            <a:off x="838200" y="1397358"/>
            <a:ext cx="10515600" cy="4926169"/>
          </a:xfrm>
        </p:spPr>
        <p:txBody>
          <a:bodyPr>
            <a:normAutofit/>
          </a:bodyPr>
          <a:lstStyle/>
          <a:p>
            <a:pPr marL="0" indent="0" algn="just">
              <a:lnSpc>
                <a:spcPct val="160000"/>
              </a:lnSpc>
              <a:buNone/>
            </a:pPr>
            <a:r>
              <a:rPr lang="fa-IR" sz="2500" dirty="0" smtClean="0">
                <a:cs typeface="B Yagut" panose="00000400000000000000" pitchFamily="2" charset="-78"/>
              </a:rPr>
              <a:t>1- یک نامه داخلی با هر عنوان پیش فرض به همراه فایل پیوست به کارتابل اتوماسیون یکی از مربیان مرکز آموزش بهورزی ارسال نمایید.</a:t>
            </a:r>
          </a:p>
          <a:p>
            <a:pPr marL="0" indent="0" algn="just">
              <a:lnSpc>
                <a:spcPct val="160000"/>
              </a:lnSpc>
              <a:buNone/>
            </a:pPr>
            <a:r>
              <a:rPr lang="fa-IR" sz="2500" dirty="0" smtClean="0">
                <a:cs typeface="B Yagut" panose="00000400000000000000" pitchFamily="2" charset="-78"/>
              </a:rPr>
              <a:t>2- یک فایل متن با الگوی نامه داخلی </a:t>
            </a:r>
            <a:r>
              <a:rPr lang="en-US" sz="2500" dirty="0" smtClean="0">
                <a:cs typeface="B Yagut" panose="00000400000000000000" pitchFamily="2" charset="-78"/>
              </a:rPr>
              <a:t>A5</a:t>
            </a:r>
            <a:r>
              <a:rPr lang="fa-IR" sz="2500" dirty="0" smtClean="0">
                <a:cs typeface="B Yagut" panose="00000400000000000000" pitchFamily="2" charset="-78"/>
              </a:rPr>
              <a:t> تنظیم نموده و به کارتابل </a:t>
            </a:r>
            <a:r>
              <a:rPr lang="fa-IR" sz="2500" dirty="0">
                <a:cs typeface="B Yagut" panose="00000400000000000000" pitchFamily="2" charset="-78"/>
              </a:rPr>
              <a:t>اتوماسیون یکی از مربیان مرکز آموزش بهورزی ارسال نمایید</a:t>
            </a:r>
            <a:r>
              <a:rPr lang="fa-IR" sz="2500" dirty="0" smtClean="0">
                <a:cs typeface="B Yagut" panose="00000400000000000000" pitchFamily="2" charset="-78"/>
              </a:rPr>
              <a:t>.</a:t>
            </a:r>
            <a:endParaRPr lang="fa-IR" sz="2500" dirty="0">
              <a:cs typeface="B Yagut" panose="00000400000000000000" pitchFamily="2" charset="-78"/>
            </a:endParaRPr>
          </a:p>
        </p:txBody>
      </p:sp>
    </p:spTree>
    <p:extLst>
      <p:ext uri="{BB962C8B-B14F-4D97-AF65-F5344CB8AC3E}">
        <p14:creationId xmlns:p14="http://schemas.microsoft.com/office/powerpoint/2010/main" val="35933428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9731"/>
          </a:xfrm>
        </p:spPr>
        <p:txBody>
          <a:bodyPr>
            <a:normAutofit/>
          </a:bodyPr>
          <a:lstStyle/>
          <a:p>
            <a:r>
              <a:rPr lang="fa-IR" dirty="0">
                <a:cs typeface="B Yagut" panose="00000400000000000000" pitchFamily="2" charset="-78"/>
              </a:rPr>
              <a:t>فهرست منابع</a:t>
            </a:r>
          </a:p>
        </p:txBody>
      </p:sp>
      <p:sp>
        <p:nvSpPr>
          <p:cNvPr id="3" name="Content Placeholder 2"/>
          <p:cNvSpPr>
            <a:spLocks noGrp="1"/>
          </p:cNvSpPr>
          <p:nvPr>
            <p:ph idx="1"/>
          </p:nvPr>
        </p:nvSpPr>
        <p:spPr>
          <a:xfrm>
            <a:off x="838200" y="1184856"/>
            <a:ext cx="10901082" cy="4992107"/>
          </a:xfrm>
        </p:spPr>
        <p:txBody>
          <a:bodyPr>
            <a:normAutofit/>
          </a:bodyPr>
          <a:lstStyle/>
          <a:p>
            <a:pPr>
              <a:lnSpc>
                <a:spcPct val="150000"/>
              </a:lnSpc>
            </a:pPr>
            <a:r>
              <a:rPr lang="fa-IR" sz="2500" smtClean="0">
                <a:cs typeface="B Yagut" panose="00000400000000000000" pitchFamily="2" charset="-78"/>
              </a:rPr>
              <a:t>راهنمای </a:t>
            </a:r>
            <a:r>
              <a:rPr lang="fa-IR" sz="2500" dirty="0" smtClean="0">
                <a:cs typeface="B Yagut" panose="00000400000000000000" pitchFamily="2" charset="-78"/>
              </a:rPr>
              <a:t>نرم افزار مکاتبات اتوماسیون اداری ، شرکت چارگون ، بهار 1389</a:t>
            </a:r>
            <a:endParaRPr lang="fa-IR" sz="2500" dirty="0">
              <a:cs typeface="B Yagut" panose="00000400000000000000" pitchFamily="2" charset="-78"/>
            </a:endParaRPr>
          </a:p>
        </p:txBody>
      </p:sp>
    </p:spTree>
    <p:extLst>
      <p:ext uri="{BB962C8B-B14F-4D97-AF65-F5344CB8AC3E}">
        <p14:creationId xmlns:p14="http://schemas.microsoft.com/office/powerpoint/2010/main" val="3523807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14400"/>
            <a:ext cx="10958848" cy="5262563"/>
          </a:xfrm>
        </p:spPr>
        <p:txBody>
          <a:bodyPr/>
          <a:lstStyle/>
          <a:p>
            <a:pPr marL="0" indent="0" algn="ctr">
              <a:lnSpc>
                <a:spcPct val="150000"/>
              </a:lnSpc>
              <a:buNone/>
            </a:pPr>
            <a:r>
              <a:rPr lang="fa-IR" dirty="0">
                <a:cs typeface="B Titr" panose="00000700000000000000" pitchFamily="2" charset="-78"/>
              </a:rPr>
              <a:t>لطفا نظرات و پیشنهادات خود پیرامون این بسته آموزشی را به آدرس زیر ارسال نمایید.</a:t>
            </a:r>
          </a:p>
          <a:p>
            <a:pPr marL="0" indent="0">
              <a:lnSpc>
                <a:spcPct val="150000"/>
              </a:lnSpc>
              <a:buNone/>
            </a:pPr>
            <a:endParaRPr lang="fa-IR" dirty="0" smtClean="0">
              <a:cs typeface="B Yagut" panose="00000400000000000000" pitchFamily="2" charset="-78"/>
            </a:endParaRPr>
          </a:p>
          <a:p>
            <a:pPr marL="0" indent="0">
              <a:lnSpc>
                <a:spcPct val="150000"/>
              </a:lnSpc>
              <a:buNone/>
            </a:pPr>
            <a:r>
              <a:rPr lang="fa-IR" sz="2500" dirty="0" smtClean="0">
                <a:cs typeface="B Yagut" panose="00000400000000000000" pitchFamily="2" charset="-78"/>
              </a:rPr>
              <a:t>دانشگاه </a:t>
            </a:r>
            <a:r>
              <a:rPr lang="fa-IR" sz="2500" dirty="0">
                <a:cs typeface="B Yagut" panose="00000400000000000000" pitchFamily="2" charset="-78"/>
              </a:rPr>
              <a:t>علوم پزشکی و خدمات بهداشتی درمانی استان </a:t>
            </a:r>
            <a:r>
              <a:rPr lang="fa-IR" sz="2500" dirty="0" smtClean="0">
                <a:cs typeface="B Yagut" panose="00000400000000000000" pitchFamily="2" charset="-78"/>
              </a:rPr>
              <a:t>مازندران ، معاونت بهداشتی</a:t>
            </a:r>
            <a:endParaRPr lang="fa-IR" sz="2500" dirty="0">
              <a:cs typeface="B Yagut" panose="00000400000000000000" pitchFamily="2" charset="-78"/>
            </a:endParaRPr>
          </a:p>
          <a:p>
            <a:pPr marL="0" indent="0">
              <a:lnSpc>
                <a:spcPct val="150000"/>
              </a:lnSpc>
              <a:buNone/>
            </a:pPr>
            <a:r>
              <a:rPr lang="fa-IR" sz="2500" dirty="0">
                <a:cs typeface="B Yagut" panose="00000400000000000000" pitchFamily="2" charset="-78"/>
              </a:rPr>
              <a:t>یا</a:t>
            </a:r>
          </a:p>
          <a:p>
            <a:pPr marL="0" indent="0">
              <a:lnSpc>
                <a:spcPct val="150000"/>
              </a:lnSpc>
              <a:buNone/>
            </a:pPr>
            <a:r>
              <a:rPr lang="fa-IR" sz="2500" dirty="0">
                <a:cs typeface="B Yagut" panose="00000400000000000000" pitchFamily="2" charset="-78"/>
              </a:rPr>
              <a:t>پست </a:t>
            </a:r>
            <a:r>
              <a:rPr lang="fa-IR" sz="2500" dirty="0" smtClean="0">
                <a:cs typeface="B Yagut" panose="00000400000000000000" pitchFamily="2" charset="-78"/>
              </a:rPr>
              <a:t>الکترونیک </a:t>
            </a:r>
            <a:r>
              <a:rPr lang="en-US" sz="2500" dirty="0" smtClean="0">
                <a:cs typeface="B Yagut" panose="00000400000000000000" pitchFamily="2" charset="-78"/>
              </a:rPr>
              <a:t>shbsav@gmail.com</a:t>
            </a:r>
            <a:endParaRPr lang="fa-IR" sz="2500" dirty="0">
              <a:cs typeface="B Yagut" panose="00000400000000000000" pitchFamily="2" charset="-78"/>
            </a:endParaRPr>
          </a:p>
        </p:txBody>
      </p:sp>
    </p:spTree>
    <p:extLst>
      <p:ext uri="{BB962C8B-B14F-4D97-AF65-F5344CB8AC3E}">
        <p14:creationId xmlns:p14="http://schemas.microsoft.com/office/powerpoint/2010/main" val="2908144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43170"/>
          </a:xfrm>
        </p:spPr>
        <p:txBody>
          <a:bodyPr>
            <a:normAutofit/>
          </a:bodyPr>
          <a:lstStyle/>
          <a:p>
            <a:pPr algn="ctr"/>
            <a:r>
              <a:rPr lang="fa-IR" dirty="0">
                <a:cs typeface="B Yagut" panose="00000400000000000000" pitchFamily="2" charset="-78"/>
              </a:rPr>
              <a:t>اهداف آموزشی</a:t>
            </a:r>
          </a:p>
        </p:txBody>
      </p:sp>
      <p:sp>
        <p:nvSpPr>
          <p:cNvPr id="3" name="Content Placeholder 2"/>
          <p:cNvSpPr>
            <a:spLocks noGrp="1"/>
          </p:cNvSpPr>
          <p:nvPr>
            <p:ph idx="1"/>
          </p:nvPr>
        </p:nvSpPr>
        <p:spPr>
          <a:xfrm>
            <a:off x="627797" y="1181685"/>
            <a:ext cx="11068333" cy="5505717"/>
          </a:xfrm>
        </p:spPr>
        <p:txBody>
          <a:bodyPr>
            <a:noAutofit/>
          </a:bodyPr>
          <a:lstStyle/>
          <a:p>
            <a:pPr marL="0" indent="0">
              <a:lnSpc>
                <a:spcPct val="150000"/>
              </a:lnSpc>
              <a:buNone/>
            </a:pPr>
            <a:r>
              <a:rPr lang="fa-IR" sz="2500" dirty="0">
                <a:cs typeface="B Yagut" panose="00000400000000000000" pitchFamily="2" charset="-78"/>
              </a:rPr>
              <a:t>انتظار می رود فراگیر پس از مطالعه این فصل بتواند:</a:t>
            </a:r>
          </a:p>
          <a:p>
            <a:pPr marL="514350" indent="-514350">
              <a:buFont typeface="+mj-lt"/>
              <a:buAutoNum type="arabicPeriod"/>
            </a:pPr>
            <a:r>
              <a:rPr lang="fa-IR" sz="2500" dirty="0" smtClean="0">
                <a:cs typeface="B Yagut" panose="00000400000000000000" pitchFamily="2" charset="-78"/>
              </a:rPr>
              <a:t>طریقه ورود به سیستم اتوماسیون اداری را بشناسد.</a:t>
            </a:r>
          </a:p>
          <a:p>
            <a:pPr marL="514350" indent="-514350">
              <a:buFont typeface="+mj-lt"/>
              <a:buAutoNum type="arabicPeriod"/>
            </a:pPr>
            <a:r>
              <a:rPr lang="fa-IR" sz="2500" dirty="0" smtClean="0">
                <a:cs typeface="B Yagut" panose="00000400000000000000" pitchFamily="2" charset="-78"/>
              </a:rPr>
              <a:t>محیط رابط کاربری و اجزای آن را بشناسد و استفاده از هر یک را بداند .</a:t>
            </a:r>
            <a:endParaRPr lang="en-US" sz="2500" dirty="0">
              <a:cs typeface="B Yagut" panose="00000400000000000000" pitchFamily="2" charset="-78"/>
            </a:endParaRPr>
          </a:p>
          <a:p>
            <a:pPr marL="514350" indent="-514350">
              <a:buFont typeface="+mj-lt"/>
              <a:buAutoNum type="arabicPeriod"/>
            </a:pPr>
            <a:r>
              <a:rPr lang="fa-IR" sz="2500" dirty="0">
                <a:cs typeface="B Yagut" panose="00000400000000000000" pitchFamily="2" charset="-78"/>
              </a:rPr>
              <a:t>تنظیمات </a:t>
            </a:r>
            <a:r>
              <a:rPr lang="fa-IR" sz="2500" dirty="0" smtClean="0">
                <a:cs typeface="B Yagut" panose="00000400000000000000" pitchFamily="2" charset="-78"/>
              </a:rPr>
              <a:t>ثبت نامه داخ</a:t>
            </a:r>
            <a:r>
              <a:rPr lang="fa-IR" sz="2500" dirty="0">
                <a:cs typeface="B Yagut" panose="00000400000000000000" pitchFamily="2" charset="-78"/>
              </a:rPr>
              <a:t>ل</a:t>
            </a:r>
            <a:r>
              <a:rPr lang="fa-IR" sz="2500" dirty="0" smtClean="0">
                <a:cs typeface="B Yagut" panose="00000400000000000000" pitchFamily="2" charset="-78"/>
              </a:rPr>
              <a:t>ی را </a:t>
            </a:r>
            <a:r>
              <a:rPr lang="fa-IR" sz="2500" dirty="0">
                <a:cs typeface="B Yagut" panose="00000400000000000000" pitchFamily="2" charset="-78"/>
              </a:rPr>
              <a:t>بشناسد و به درستی انجام دهد .</a:t>
            </a:r>
            <a:endParaRPr lang="en-US" sz="2500" dirty="0">
              <a:cs typeface="B Yagut" panose="00000400000000000000" pitchFamily="2" charset="-78"/>
            </a:endParaRPr>
          </a:p>
          <a:p>
            <a:pPr marL="514350" indent="-514350">
              <a:buFont typeface="+mj-lt"/>
              <a:buAutoNum type="arabicPeriod"/>
            </a:pPr>
            <a:r>
              <a:rPr lang="fa-IR" sz="2500" dirty="0" smtClean="0">
                <a:cs typeface="B Yagut" panose="00000400000000000000" pitchFamily="2" charset="-78"/>
              </a:rPr>
              <a:t>اجزای کارتابل نامه های دریافتی را </a:t>
            </a:r>
            <a:r>
              <a:rPr lang="fa-IR" sz="2500" dirty="0">
                <a:cs typeface="B Yagut" panose="00000400000000000000" pitchFamily="2" charset="-78"/>
              </a:rPr>
              <a:t>بشناسد و </a:t>
            </a:r>
            <a:r>
              <a:rPr lang="fa-IR" sz="2500" dirty="0" smtClean="0">
                <a:cs typeface="B Yagut" panose="00000400000000000000" pitchFamily="2" charset="-78"/>
              </a:rPr>
              <a:t>مهارت استفاده از هر جزء را کسب کند.</a:t>
            </a:r>
            <a:endParaRPr lang="en-US" sz="2500" dirty="0">
              <a:cs typeface="B Yagut" panose="00000400000000000000" pitchFamily="2" charset="-78"/>
            </a:endParaRPr>
          </a:p>
          <a:p>
            <a:pPr marL="514350" indent="-514350">
              <a:buFont typeface="+mj-lt"/>
              <a:buAutoNum type="arabicPeriod"/>
            </a:pPr>
            <a:r>
              <a:rPr lang="fa-IR" sz="2500" dirty="0" smtClean="0">
                <a:cs typeface="B Yagut" panose="00000400000000000000" pitchFamily="2" charset="-78"/>
              </a:rPr>
              <a:t>با امکانات راست کلیک روی نامه آشنا شود و </a:t>
            </a:r>
            <a:r>
              <a:rPr lang="fa-IR" sz="2500" dirty="0">
                <a:cs typeface="B Yagut" panose="00000400000000000000" pitchFamily="2" charset="-78"/>
              </a:rPr>
              <a:t>مهارت استفاده از هر جزء را کسب کند</a:t>
            </a:r>
            <a:r>
              <a:rPr lang="fa-IR" sz="2500" dirty="0" smtClean="0">
                <a:cs typeface="B Yagut" panose="00000400000000000000" pitchFamily="2" charset="-78"/>
              </a:rPr>
              <a:t>.</a:t>
            </a:r>
            <a:endParaRPr lang="en-US" sz="2500" dirty="0">
              <a:cs typeface="B Yagut" panose="00000400000000000000" pitchFamily="2" charset="-78"/>
            </a:endParaRPr>
          </a:p>
        </p:txBody>
      </p:sp>
    </p:spTree>
    <p:extLst>
      <p:ext uri="{BB962C8B-B14F-4D97-AF65-F5344CB8AC3E}">
        <p14:creationId xmlns:p14="http://schemas.microsoft.com/office/powerpoint/2010/main" val="110696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7005"/>
          </a:xfrm>
        </p:spPr>
        <p:txBody>
          <a:bodyPr>
            <a:normAutofit/>
          </a:bodyPr>
          <a:lstStyle/>
          <a:p>
            <a:pPr algn="ctr"/>
            <a:r>
              <a:rPr lang="fa-IR" dirty="0">
                <a:cs typeface="B Yagut" panose="00000400000000000000" pitchFamily="2" charset="-78"/>
              </a:rPr>
              <a:t>فهرست عناوین آموزشی</a:t>
            </a:r>
          </a:p>
        </p:txBody>
      </p:sp>
      <p:sp>
        <p:nvSpPr>
          <p:cNvPr id="6" name="Content Placeholder 5"/>
          <p:cNvSpPr>
            <a:spLocks noGrp="1"/>
          </p:cNvSpPr>
          <p:nvPr>
            <p:ph idx="1"/>
          </p:nvPr>
        </p:nvSpPr>
        <p:spPr>
          <a:xfrm>
            <a:off x="838200" y="1262130"/>
            <a:ext cx="9752463" cy="5138670"/>
          </a:xfrm>
        </p:spPr>
        <p:txBody>
          <a:bodyPr>
            <a:normAutofit/>
          </a:bodyPr>
          <a:lstStyle/>
          <a:p>
            <a:pPr>
              <a:lnSpc>
                <a:spcPct val="100000"/>
              </a:lnSpc>
            </a:pPr>
            <a:r>
              <a:rPr lang="fa-IR" sz="2500" dirty="0" smtClean="0">
                <a:cs typeface="B Yagut" panose="00000400000000000000" pitchFamily="2" charset="-78"/>
              </a:rPr>
              <a:t>ورود به سیستم </a:t>
            </a:r>
          </a:p>
          <a:p>
            <a:pPr>
              <a:lnSpc>
                <a:spcPct val="100000"/>
              </a:lnSpc>
            </a:pPr>
            <a:r>
              <a:rPr lang="fa-IR" sz="2500" dirty="0" smtClean="0">
                <a:cs typeface="B Yagut" panose="00000400000000000000" pitchFamily="2" charset="-78"/>
              </a:rPr>
              <a:t>صفحه ثبت </a:t>
            </a:r>
            <a:r>
              <a:rPr lang="fa-IR" sz="2500" dirty="0">
                <a:cs typeface="B Yagut" panose="00000400000000000000" pitchFamily="2" charset="-78"/>
              </a:rPr>
              <a:t>نامه داخلی</a:t>
            </a:r>
          </a:p>
          <a:p>
            <a:pPr>
              <a:lnSpc>
                <a:spcPct val="100000"/>
              </a:lnSpc>
            </a:pPr>
            <a:r>
              <a:rPr lang="fa-IR" sz="2500" dirty="0" smtClean="0">
                <a:cs typeface="B Yagut" panose="00000400000000000000" pitchFamily="2" charset="-78"/>
              </a:rPr>
              <a:t>صفحه رابط کاربری</a:t>
            </a:r>
          </a:p>
          <a:p>
            <a:pPr>
              <a:lnSpc>
                <a:spcPct val="100000"/>
              </a:lnSpc>
            </a:pPr>
            <a:r>
              <a:rPr lang="fa-IR" sz="2500" dirty="0" smtClean="0">
                <a:cs typeface="B Yagut" panose="00000400000000000000" pitchFamily="2" charset="-78"/>
              </a:rPr>
              <a:t>کارتابل نامه های دریافتی</a:t>
            </a:r>
          </a:p>
          <a:p>
            <a:pPr>
              <a:lnSpc>
                <a:spcPct val="100000"/>
              </a:lnSpc>
            </a:pPr>
            <a:r>
              <a:rPr lang="fa-IR" sz="2500" dirty="0" smtClean="0">
                <a:cs typeface="B Yagut" panose="00000400000000000000" pitchFamily="2" charset="-78"/>
              </a:rPr>
              <a:t>امکانات راست کلیک روی نامه</a:t>
            </a:r>
          </a:p>
        </p:txBody>
      </p:sp>
    </p:spTree>
    <p:extLst>
      <p:ext uri="{BB962C8B-B14F-4D97-AF65-F5344CB8AC3E}">
        <p14:creationId xmlns:p14="http://schemas.microsoft.com/office/powerpoint/2010/main" val="3234778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6704" y="293745"/>
            <a:ext cx="9144000" cy="729837"/>
          </a:xfrm>
          <a:noFill/>
        </p:spPr>
        <p:txBody>
          <a:bodyPr>
            <a:normAutofit/>
          </a:bodyPr>
          <a:lstStyle/>
          <a:p>
            <a:r>
              <a:rPr lang="fa-IR" sz="4400" dirty="0" smtClean="0">
                <a:cs typeface="B Yagut" panose="00000400000000000000" pitchFamily="2" charset="-78"/>
              </a:rPr>
              <a:t>مقدمه</a:t>
            </a:r>
            <a:endParaRPr lang="fa-IR" sz="4400" dirty="0">
              <a:cs typeface="B Yagut" panose="00000400000000000000" pitchFamily="2" charset="-78"/>
            </a:endParaRPr>
          </a:p>
        </p:txBody>
      </p:sp>
      <p:sp>
        <p:nvSpPr>
          <p:cNvPr id="3" name="Subtitle 2"/>
          <p:cNvSpPr>
            <a:spLocks noGrp="1"/>
          </p:cNvSpPr>
          <p:nvPr>
            <p:ph type="subTitle" idx="1"/>
          </p:nvPr>
        </p:nvSpPr>
        <p:spPr>
          <a:xfrm>
            <a:off x="300251" y="1023582"/>
            <a:ext cx="11518710" cy="5473473"/>
          </a:xfrm>
        </p:spPr>
        <p:txBody>
          <a:bodyPr>
            <a:noAutofit/>
          </a:bodyPr>
          <a:lstStyle/>
          <a:p>
            <a:pPr algn="just">
              <a:lnSpc>
                <a:spcPct val="100000"/>
              </a:lnSpc>
            </a:pPr>
            <a:r>
              <a:rPr lang="fa-IR" sz="2500" dirty="0" smtClean="0">
                <a:cs typeface="B Yagut" panose="00000400000000000000" pitchFamily="2" charset="-78"/>
              </a:rPr>
              <a:t>به طور کلی نرم افزارهای جاری و رایج در نظام شبکه که در خانه های بهداشت نیز مورد استفاده قرار می گیرند شامل اتوماسیون اداری ، سامانه یکپارچه بهداشت (سیب) ، سامانه ناب ، سامانه سینا ، سامانه الکترونیکی نظام مراقبت سندرمیک، سامانه جامع مدیریت بازرسی مرکز سلامت محیط کار می باشند .</a:t>
            </a:r>
          </a:p>
          <a:p>
            <a:pPr algn="just">
              <a:lnSpc>
                <a:spcPct val="100000"/>
              </a:lnSpc>
            </a:pPr>
            <a:r>
              <a:rPr lang="fa-IR" sz="2500" dirty="0" smtClean="0">
                <a:cs typeface="B Yagut" panose="00000400000000000000" pitchFamily="2" charset="-78"/>
              </a:rPr>
              <a:t>همانطور که مستحضرید، سامانه </a:t>
            </a:r>
            <a:r>
              <a:rPr lang="fa-IR" sz="2500" dirty="0">
                <a:cs typeface="B Yagut" panose="00000400000000000000" pitchFamily="2" charset="-78"/>
              </a:rPr>
              <a:t>یکپارچه بهداشت (سیب) </a:t>
            </a:r>
            <a:r>
              <a:rPr lang="fa-IR" sz="2500" dirty="0" smtClean="0">
                <a:cs typeface="B Yagut" panose="00000400000000000000" pitchFamily="2" charset="-78"/>
              </a:rPr>
              <a:t>، توسط گروه تدوین بسته آموزشی دانشگاه علوم پزشکی استان اهواز ، سامانه سینا </a:t>
            </a:r>
            <a:r>
              <a:rPr lang="fa-IR" sz="2500" dirty="0">
                <a:cs typeface="B Yagut" panose="00000400000000000000" pitchFamily="2" charset="-78"/>
              </a:rPr>
              <a:t>توسط گروه تدوین بسته آموزشی دانشگاه علوم </a:t>
            </a:r>
            <a:r>
              <a:rPr lang="fa-IR" sz="2500" dirty="0" smtClean="0">
                <a:cs typeface="B Yagut" panose="00000400000000000000" pitchFamily="2" charset="-78"/>
              </a:rPr>
              <a:t>پزشکی استان مشهد و سامانه ناب </a:t>
            </a:r>
            <a:r>
              <a:rPr lang="fa-IR" sz="2500" dirty="0">
                <a:cs typeface="B Yagut" panose="00000400000000000000" pitchFamily="2" charset="-78"/>
              </a:rPr>
              <a:t>توسط گروه تدوین بسته آموزشی دانشگاه علوم </a:t>
            </a:r>
            <a:r>
              <a:rPr lang="fa-IR" sz="2500" dirty="0" smtClean="0">
                <a:cs typeface="B Yagut" panose="00000400000000000000" pitchFamily="2" charset="-78"/>
              </a:rPr>
              <a:t>پزشکی استان گلستان آموزش داده خواهد شد که در این بسته آموزشی از عنوان مجدد آنها خودداری می گردد . همچنین به دلیل عدم دسترسی کشوری به سامانه جامع مدیریت </a:t>
            </a:r>
            <a:r>
              <a:rPr lang="fa-IR" sz="2500" dirty="0">
                <a:cs typeface="B Yagut" panose="00000400000000000000" pitchFamily="2" charset="-78"/>
              </a:rPr>
              <a:t>بازرسی مرکز سلامت محیط کار </a:t>
            </a:r>
            <a:r>
              <a:rPr lang="fa-IR" sz="2500" dirty="0" smtClean="0">
                <a:cs typeface="B Yagut" panose="00000400000000000000" pitchFamily="2" charset="-78"/>
              </a:rPr>
              <a:t>از آموزش این سامانه در این بسته آموزشی خودداری گردیده است . در این بسته آموزشی از نرم افزار های جاری در نظام شبکه به آشنایی </a:t>
            </a:r>
            <a:r>
              <a:rPr lang="fa-IR" sz="2500" dirty="0">
                <a:cs typeface="B Yagut" panose="00000400000000000000" pitchFamily="2" charset="-78"/>
              </a:rPr>
              <a:t>با نرم افزار اتوماسیون اداری </a:t>
            </a:r>
            <a:r>
              <a:rPr lang="fa-IR" sz="2500" dirty="0" smtClean="0">
                <a:cs typeface="B Yagut" panose="00000400000000000000" pitchFamily="2" charset="-78"/>
              </a:rPr>
              <a:t>پرداخته </a:t>
            </a:r>
            <a:r>
              <a:rPr lang="fa-IR" sz="2500" dirty="0">
                <a:cs typeface="B Yagut" panose="00000400000000000000" pitchFamily="2" charset="-78"/>
              </a:rPr>
              <a:t>می شود.</a:t>
            </a:r>
          </a:p>
          <a:p>
            <a:pPr algn="just">
              <a:lnSpc>
                <a:spcPct val="100000"/>
              </a:lnSpc>
            </a:pPr>
            <a:endParaRPr lang="fa-IR" sz="2500" dirty="0">
              <a:cs typeface="B Yagut" panose="00000400000000000000" pitchFamily="2" charset="-78"/>
            </a:endParaRPr>
          </a:p>
        </p:txBody>
      </p:sp>
    </p:spTree>
    <p:extLst>
      <p:ext uri="{BB962C8B-B14F-4D97-AF65-F5344CB8AC3E}">
        <p14:creationId xmlns:p14="http://schemas.microsoft.com/office/powerpoint/2010/main" val="3736331526"/>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6704" y="293745"/>
            <a:ext cx="9144000" cy="729837"/>
          </a:xfrm>
          <a:noFill/>
        </p:spPr>
        <p:txBody>
          <a:bodyPr>
            <a:normAutofit/>
          </a:bodyPr>
          <a:lstStyle/>
          <a:p>
            <a:r>
              <a:rPr lang="fa-IR" sz="4400" dirty="0" smtClean="0">
                <a:cs typeface="B Yagut" panose="00000400000000000000" pitchFamily="2" charset="-78"/>
              </a:rPr>
              <a:t>مقدمه</a:t>
            </a:r>
            <a:endParaRPr lang="fa-IR" sz="4400" dirty="0">
              <a:cs typeface="B Yagut" panose="00000400000000000000" pitchFamily="2" charset="-78"/>
            </a:endParaRPr>
          </a:p>
        </p:txBody>
      </p:sp>
      <p:sp>
        <p:nvSpPr>
          <p:cNvPr id="3" name="Subtitle 2"/>
          <p:cNvSpPr>
            <a:spLocks noGrp="1"/>
          </p:cNvSpPr>
          <p:nvPr>
            <p:ph type="subTitle" idx="1"/>
          </p:nvPr>
        </p:nvSpPr>
        <p:spPr>
          <a:xfrm>
            <a:off x="354842" y="1214652"/>
            <a:ext cx="11518710" cy="5281682"/>
          </a:xfrm>
        </p:spPr>
        <p:txBody>
          <a:bodyPr>
            <a:noAutofit/>
          </a:bodyPr>
          <a:lstStyle/>
          <a:p>
            <a:pPr algn="just">
              <a:lnSpc>
                <a:spcPct val="100000"/>
              </a:lnSpc>
            </a:pPr>
            <a:r>
              <a:rPr lang="fa-IR" sz="2500" dirty="0" smtClean="0">
                <a:cs typeface="B Yagut" panose="00000400000000000000" pitchFamily="2" charset="-78"/>
              </a:rPr>
              <a:t>بطور </a:t>
            </a:r>
            <a:r>
              <a:rPr lang="fa-IR" sz="2500" dirty="0">
                <a:cs typeface="B Yagut" panose="00000400000000000000" pitchFamily="2" charset="-78"/>
              </a:rPr>
              <a:t>کلی آنچه از آن به عنوان سیستم اتوماسیون اداری یاد می‌شود، شکل تکامل یافته سیستم دبیرخانه است که برای جایگزین شدن روش دستی ثبت و شماره‌دهی مکاتبات شامل انواع نامه‌های اداری به کار می‌رفت. امروزه سیستم‌های نرم‌افزاری اتوماسیون اداری در ایران با دید مکانیزه کردن مکاتبات سازمانی شامل گردش فرم‌ها، نامه‌ها و به طور کلی مکاتبات اداری داخل و خارج یک سازمان طراحی شده است که در سازمان‌هایی مانند سازمان‌های دولتی و خدماتی، بخش مهمی از کار عملیات سازمان محسوب می‌شود</a:t>
            </a:r>
            <a:r>
              <a:rPr lang="fa-IR" sz="2500" dirty="0" smtClean="0">
                <a:cs typeface="B Yagut" panose="00000400000000000000" pitchFamily="2" charset="-78"/>
              </a:rPr>
              <a:t>. </a:t>
            </a:r>
          </a:p>
          <a:p>
            <a:pPr algn="just">
              <a:lnSpc>
                <a:spcPct val="100000"/>
              </a:lnSpc>
            </a:pPr>
            <a:r>
              <a:rPr lang="fa-IR" sz="2500" dirty="0">
                <a:cs typeface="B Yagut" panose="00000400000000000000" pitchFamily="2" charset="-78"/>
              </a:rPr>
              <a:t>سیستم اتوماسیون اداری تحت وب شرکت چارگون (دیدگاه) ، ضمن ساماندهی فرایندهای سازمانی، امکان انجام مکاتبات اداری را به صورت الکترونیک از هر نقطه جغرافیایی با سرعت بالا، سهولت کاربری و در محیطی امن فراهم می‌کند. سیستم اتوماسیون اداری تحت وب شرکت چارگون (دیدگاه) ، با ایجاد بستری مناسب برای ثبت و گردش نامه و انواع فرم‌های سازمانی، پیگیری دقیق، گزارش اقدامات لازم و مدیریت بهینه جلسات، ضمن سرعت بخشیدن به روند مکاتبات درون سازمانی، امکان تعامل الکترونیک برون سازمانی را نیز فراهم می‌کند. مجموعه این امکانات با بهره‌گیری از بر‌ترین فناوری‌های تولید نرم‌افزار، با کاربری ساده و امنیت بالا ساخته شده است.</a:t>
            </a:r>
          </a:p>
          <a:p>
            <a:pPr algn="just">
              <a:lnSpc>
                <a:spcPct val="100000"/>
              </a:lnSpc>
            </a:pPr>
            <a:endParaRPr lang="fa-IR" sz="2500"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9347" y="5886734"/>
            <a:ext cx="609600" cy="609600"/>
          </a:xfrm>
          <a:prstGeom prst="rect">
            <a:avLst/>
          </a:prstGeom>
        </p:spPr>
      </p:pic>
    </p:spTree>
    <p:extLst>
      <p:ext uri="{BB962C8B-B14F-4D97-AF65-F5344CB8AC3E}">
        <p14:creationId xmlns:p14="http://schemas.microsoft.com/office/powerpoint/2010/main" val="4181393732"/>
      </p:ext>
    </p:extLst>
  </p:cSld>
  <p:clrMapOvr>
    <a:masterClrMapping/>
  </p:clrMapOvr>
  <mc:AlternateContent xmlns:mc="http://schemas.openxmlformats.org/markup-compatibility/2006" xmlns:p14="http://schemas.microsoft.com/office/powerpoint/2010/main">
    <mc:Choice Requires="p14">
      <p:transition spd="slow" p14:dur="2000" advTm="6521"/>
    </mc:Choice>
    <mc:Fallback xmlns="">
      <p:transition spd="slow" advTm="6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826507"/>
            <a:ext cx="10515600" cy="922762"/>
          </a:xfrm>
          <a:noFill/>
        </p:spPr>
        <p:txBody>
          <a:bodyPr/>
          <a:lstStyle/>
          <a:p>
            <a:pPr algn="ctr"/>
            <a:r>
              <a:rPr lang="fa-IR" dirty="0">
                <a:solidFill>
                  <a:prstClr val="black"/>
                </a:solidFill>
                <a:cs typeface="B Yagut" panose="00000400000000000000" pitchFamily="2" charset="-78"/>
              </a:rPr>
              <a:t>فصل اول</a:t>
            </a:r>
            <a:endParaRPr lang="fa-IR" dirty="0"/>
          </a:p>
        </p:txBody>
      </p:sp>
      <p:sp>
        <p:nvSpPr>
          <p:cNvPr id="4" name="Content Placeholder 3"/>
          <p:cNvSpPr>
            <a:spLocks noGrp="1"/>
          </p:cNvSpPr>
          <p:nvPr>
            <p:ph sz="half" idx="2"/>
          </p:nvPr>
        </p:nvSpPr>
        <p:spPr>
          <a:xfrm>
            <a:off x="838201" y="2148114"/>
            <a:ext cx="10515600" cy="3091543"/>
          </a:xfrm>
        </p:spPr>
        <p:txBody>
          <a:bodyPr>
            <a:noAutofit/>
          </a:bodyPr>
          <a:lstStyle/>
          <a:p>
            <a:pPr marL="0" indent="0" algn="ctr">
              <a:lnSpc>
                <a:spcPct val="150000"/>
              </a:lnSpc>
              <a:buNone/>
            </a:pPr>
            <a:endParaRPr lang="fa-IR" sz="4400" dirty="0">
              <a:cs typeface="B Yagut" panose="00000400000000000000" pitchFamily="2" charset="-78"/>
            </a:endParaRPr>
          </a:p>
          <a:p>
            <a:pPr marL="0" indent="0" algn="ctr">
              <a:buNone/>
            </a:pPr>
            <a:r>
              <a:rPr lang="fa-IR" sz="4400" dirty="0" smtClean="0">
                <a:cs typeface="B Yagut" panose="00000400000000000000" pitchFamily="2" charset="-78"/>
              </a:rPr>
              <a:t>ورود به سیستم و صفحه رابط کاربری</a:t>
            </a:r>
            <a:endParaRPr lang="en-US" sz="4400" dirty="0">
              <a:cs typeface="B Yagut" panose="00000400000000000000" pitchFamily="2" charset="-78"/>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3401" y="5970431"/>
            <a:ext cx="609600" cy="609600"/>
          </a:xfrm>
          <a:prstGeom prst="rect">
            <a:avLst/>
          </a:prstGeom>
        </p:spPr>
      </p:pic>
    </p:spTree>
    <p:extLst>
      <p:ext uri="{BB962C8B-B14F-4D97-AF65-F5344CB8AC3E}">
        <p14:creationId xmlns:p14="http://schemas.microsoft.com/office/powerpoint/2010/main" val="2909868446"/>
      </p:ext>
    </p:extLst>
  </p:cSld>
  <p:clrMapOvr>
    <a:masterClrMapping/>
  </p:clrMapOvr>
  <mc:AlternateContent xmlns:mc="http://schemas.openxmlformats.org/markup-compatibility/2006" xmlns:p14="http://schemas.microsoft.com/office/powerpoint/2010/main">
    <mc:Choice Requires="p14">
      <p:transition spd="slow" p14:dur="2000" advTm="1976"/>
    </mc:Choice>
    <mc:Fallback xmlns="">
      <p:transition spd="slow" advTm="197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2124"/>
            <a:ext cx="10515600" cy="695459"/>
          </a:xfrm>
          <a:noFill/>
        </p:spPr>
        <p:txBody>
          <a:bodyPr>
            <a:normAutofit/>
          </a:bodyPr>
          <a:lstStyle/>
          <a:p>
            <a:pPr algn="ctr"/>
            <a:r>
              <a:rPr lang="fa-IR" dirty="0">
                <a:cs typeface="B Yagut" panose="00000400000000000000" pitchFamily="2" charset="-78"/>
              </a:rPr>
              <a:t>ورود به سیستم و صفحه رابط کاربری</a:t>
            </a:r>
            <a:endParaRPr lang="en-US" dirty="0">
              <a:cs typeface="B Yagut" panose="00000400000000000000" pitchFamily="2" charset="-78"/>
            </a:endParaRPr>
          </a:p>
        </p:txBody>
      </p:sp>
      <p:sp>
        <p:nvSpPr>
          <p:cNvPr id="4" name="Subtitle 2"/>
          <p:cNvSpPr txBox="1">
            <a:spLocks/>
          </p:cNvSpPr>
          <p:nvPr/>
        </p:nvSpPr>
        <p:spPr>
          <a:xfrm>
            <a:off x="7424382" y="1624084"/>
            <a:ext cx="4408226" cy="4763068"/>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جهت کار با نرم افزار در قسمت نوار آدرس در پنجره </a:t>
            </a:r>
            <a:r>
              <a:rPr lang="en-US" sz="2500" dirty="0" smtClean="0">
                <a:cs typeface="B Yagut" panose="00000400000000000000" pitchFamily="2" charset="-78"/>
              </a:rPr>
              <a:t>IE</a:t>
            </a:r>
            <a:r>
              <a:rPr lang="fa-IR" sz="2500" dirty="0" smtClean="0">
                <a:cs typeface="B Yagut" panose="00000400000000000000" pitchFamily="2" charset="-78"/>
              </a:rPr>
              <a:t> اینترنت اکسپلورر با وارد کردن آدرس سرور دانشگاه علوم پزشکی صفحه ورودی نرم افزار قابل مشاهده می باشد. جهت ورود به سیستم کد کاربری و رمز عبور خود را در صفحه ورودی نرم افزار وارد نمایید. پس از اطلاع از کد کاربری و رمز خود توسط مدیر سیستم در اولین فرصت باید نسبت به تغییر رمز عبور اقدام نمایید .</a:t>
            </a:r>
            <a:endParaRPr lang="fa-IR" sz="2500" dirty="0">
              <a:cs typeface="B Yagut" panose="00000400000000000000" pitchFamily="2" charset="-78"/>
            </a:endParaRPr>
          </a:p>
        </p:txBody>
      </p:sp>
      <p:pic>
        <p:nvPicPr>
          <p:cNvPr id="5" name="Picture 4"/>
          <p:cNvPicPr>
            <a:picLocks noChangeAspect="1"/>
          </p:cNvPicPr>
          <p:nvPr/>
        </p:nvPicPr>
        <p:blipFill>
          <a:blip r:embed="rId4"/>
          <a:stretch>
            <a:fillRect/>
          </a:stretch>
        </p:blipFill>
        <p:spPr>
          <a:xfrm>
            <a:off x="461607" y="1381480"/>
            <a:ext cx="6962775" cy="524827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5660" y="5898854"/>
            <a:ext cx="609600" cy="609600"/>
          </a:xfrm>
          <a:prstGeom prst="rect">
            <a:avLst/>
          </a:prstGeom>
        </p:spPr>
      </p:pic>
    </p:spTree>
    <p:extLst>
      <p:ext uri="{BB962C8B-B14F-4D97-AF65-F5344CB8AC3E}">
        <p14:creationId xmlns:p14="http://schemas.microsoft.com/office/powerpoint/2010/main" val="4045852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2124"/>
            <a:ext cx="10515600" cy="695459"/>
          </a:xfrm>
          <a:noFill/>
        </p:spPr>
        <p:txBody>
          <a:bodyPr>
            <a:normAutofit/>
          </a:bodyPr>
          <a:lstStyle/>
          <a:p>
            <a:pPr algn="ctr"/>
            <a:r>
              <a:rPr lang="fa-IR" dirty="0">
                <a:cs typeface="B Yagut" panose="00000400000000000000" pitchFamily="2" charset="-78"/>
              </a:rPr>
              <a:t>ورود به سیستم و صفحه رابط کاربری</a:t>
            </a:r>
            <a:endParaRPr lang="en-US" dirty="0">
              <a:cs typeface="B Yagut" panose="00000400000000000000" pitchFamily="2" charset="-78"/>
            </a:endParaRPr>
          </a:p>
        </p:txBody>
      </p:sp>
      <p:sp>
        <p:nvSpPr>
          <p:cNvPr id="4" name="Subtitle 2"/>
          <p:cNvSpPr txBox="1">
            <a:spLocks/>
          </p:cNvSpPr>
          <p:nvPr/>
        </p:nvSpPr>
        <p:spPr>
          <a:xfrm>
            <a:off x="7478972" y="1460310"/>
            <a:ext cx="3840707" cy="4817660"/>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Low">
              <a:lnSpc>
                <a:spcPct val="100000"/>
              </a:lnSpc>
              <a:buNone/>
            </a:pPr>
            <a:r>
              <a:rPr lang="fa-IR" sz="2500" dirty="0" smtClean="0">
                <a:cs typeface="B Yagut" panose="00000400000000000000" pitchFamily="2" charset="-78"/>
              </a:rPr>
              <a:t>برای استفاده از هر سیستمی آشنایی با محیط و استانداردهای نرم افزار برای هر کاربر الزامی می باشد. صفحه رابط کاربری سیستم مکاتبات ، از دو بخش اصلی :</a:t>
            </a:r>
          </a:p>
          <a:p>
            <a:pPr marL="0" indent="0" algn="justLow">
              <a:lnSpc>
                <a:spcPct val="100000"/>
              </a:lnSpc>
              <a:buNone/>
            </a:pPr>
            <a:r>
              <a:rPr lang="fa-IR" sz="2500" dirty="0" smtClean="0">
                <a:cs typeface="B Yagut" panose="00000400000000000000" pitchFamily="2" charset="-78"/>
              </a:rPr>
              <a:t>1- منوهای نرم افزار</a:t>
            </a:r>
          </a:p>
          <a:p>
            <a:pPr marL="0" indent="0" algn="justLow">
              <a:lnSpc>
                <a:spcPct val="100000"/>
              </a:lnSpc>
              <a:buNone/>
            </a:pPr>
            <a:r>
              <a:rPr lang="fa-IR" sz="2500" dirty="0" smtClean="0">
                <a:cs typeface="B Yagut" panose="00000400000000000000" pitchFamily="2" charset="-78"/>
              </a:rPr>
              <a:t>2- منوی عمومی</a:t>
            </a:r>
          </a:p>
          <a:p>
            <a:pPr marL="0" indent="0" algn="justLow">
              <a:lnSpc>
                <a:spcPct val="100000"/>
              </a:lnSpc>
              <a:buNone/>
            </a:pPr>
            <a:r>
              <a:rPr lang="fa-IR" sz="2500" dirty="0" smtClean="0">
                <a:cs typeface="B Yagut" panose="00000400000000000000" pitchFamily="2" charset="-78"/>
              </a:rPr>
              <a:t>3- لیست کارتابل</a:t>
            </a:r>
          </a:p>
          <a:p>
            <a:pPr marL="0" indent="0" algn="justLow">
              <a:lnSpc>
                <a:spcPct val="100000"/>
              </a:lnSpc>
              <a:buNone/>
            </a:pPr>
            <a:r>
              <a:rPr lang="fa-IR" sz="2500" dirty="0" smtClean="0">
                <a:cs typeface="B Yagut" panose="00000400000000000000" pitchFamily="2" charset="-78"/>
              </a:rPr>
              <a:t>4- منوی ابزار ها و منو شخصی</a:t>
            </a:r>
          </a:p>
        </p:txBody>
      </p:sp>
      <p:pic>
        <p:nvPicPr>
          <p:cNvPr id="13" name="Picture 12"/>
          <p:cNvPicPr>
            <a:picLocks noChangeAspect="1"/>
          </p:cNvPicPr>
          <p:nvPr/>
        </p:nvPicPr>
        <p:blipFill>
          <a:blip r:embed="rId4"/>
          <a:stretch>
            <a:fillRect/>
          </a:stretch>
        </p:blipFill>
        <p:spPr>
          <a:xfrm>
            <a:off x="484708" y="1460310"/>
            <a:ext cx="6755591" cy="5131559"/>
          </a:xfrm>
          <a:prstGeom prst="rect">
            <a:avLst/>
          </a:prstGeom>
        </p:spPr>
      </p:pic>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78972" y="5982269"/>
            <a:ext cx="609600" cy="609600"/>
          </a:xfrm>
          <a:prstGeom prst="rect">
            <a:avLst/>
          </a:prstGeom>
        </p:spPr>
      </p:pic>
    </p:spTree>
    <p:extLst>
      <p:ext uri="{BB962C8B-B14F-4D97-AF65-F5344CB8AC3E}">
        <p14:creationId xmlns:p14="http://schemas.microsoft.com/office/powerpoint/2010/main" val="4220919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21"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مازندران</_x062f__x0627__x0646__x0634__x06af__x0627__x0647_>
    <_x0646__x0648__x0639__x0020__x062d__x06cc__x0637__x0647_ xmlns="12fdc5dc-769e-4543-b10d-fbea3dac4417">کار با کامپیوتر و اينترنت؛ آشنايي با نرم‌افزارهاي نظام شبكه</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5NN7CDR5NKU2-831-291</_dlc_DocId>
    <_dlc_DocIdUrl xmlns="1047730d-92e1-4018-9084-d932fd3a7f58">
      <Url>http://www.health.gov.ir/hnd/_layouts/DocIdRedir.aspx?ID=5NN7CDR5NKU2-831-291</Url>
      <Description>5NN7CDR5NKU2-831-291</Description>
    </_dlc_DocIdUrl>
  </documentManagement>
</p:properties>
</file>

<file path=customXml/itemProps1.xml><?xml version="1.0" encoding="utf-8"?>
<ds:datastoreItem xmlns:ds="http://schemas.openxmlformats.org/officeDocument/2006/customXml" ds:itemID="{2F09F8CE-CFC2-42CF-8E05-CB7E72DC7BFC}">
  <ds:schemaRefs>
    <ds:schemaRef ds:uri="http://schemas.microsoft.com/sharepoint/v3/contenttype/forms"/>
  </ds:schemaRefs>
</ds:datastoreItem>
</file>

<file path=customXml/itemProps2.xml><?xml version="1.0" encoding="utf-8"?>
<ds:datastoreItem xmlns:ds="http://schemas.openxmlformats.org/officeDocument/2006/customXml" ds:itemID="{FDB65509-D364-43A2-907C-91E3ACDF3F97}">
  <ds:schemaRefs>
    <ds:schemaRef ds:uri="http://schemas.microsoft.com/sharepoint/events"/>
  </ds:schemaRefs>
</ds:datastoreItem>
</file>

<file path=customXml/itemProps3.xml><?xml version="1.0" encoding="utf-8"?>
<ds:datastoreItem xmlns:ds="http://schemas.openxmlformats.org/officeDocument/2006/customXml" ds:itemID="{15875758-CC21-4935-8832-F66E4E40A3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EAE5872-C195-4D2B-AA60-5B8464D74D94}">
  <ds:schemaRefs>
    <ds:schemaRef ds:uri="http://purl.org/dc/dcmitype/"/>
    <ds:schemaRef ds:uri="http://schemas.microsoft.com/office/2006/documentManagement/types"/>
    <ds:schemaRef ds:uri="http://schemas.microsoft.com/office/infopath/2007/PartnerControls"/>
    <ds:schemaRef ds:uri="12fdc5dc-769e-4543-b10d-fbea3dac4417"/>
    <ds:schemaRef ds:uri="http://schemas.openxmlformats.org/package/2006/metadata/core-properties"/>
    <ds:schemaRef ds:uri="http://www.w3.org/XML/1998/namespace"/>
    <ds:schemaRef ds:uri="http://purl.org/dc/terms/"/>
    <ds:schemaRef ds:uri="1047730d-92e1-4018-9084-d932fd3a7f58"/>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2575</TotalTime>
  <Words>1826</Words>
  <Application>Microsoft Office PowerPoint</Application>
  <PresentationFormat>Widescreen</PresentationFormat>
  <Paragraphs>102</Paragraphs>
  <Slides>29</Slides>
  <Notes>0</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B Titr</vt:lpstr>
      <vt:lpstr>B Yagut</vt:lpstr>
      <vt:lpstr>Calibri</vt:lpstr>
      <vt:lpstr>Calibri Light</vt:lpstr>
      <vt:lpstr>Times New Roman</vt:lpstr>
      <vt:lpstr>Office Theme</vt:lpstr>
      <vt:lpstr>کار با کامپیوتر و اینترنت ، آشنایی با نرم افزارهای نظام شبکه</vt:lpstr>
      <vt:lpstr>مشخصات سند</vt:lpstr>
      <vt:lpstr>اهداف آموزشی</vt:lpstr>
      <vt:lpstr>فهرست عناوین آموزشی</vt:lpstr>
      <vt:lpstr>مقدمه</vt:lpstr>
      <vt:lpstr>مقدمه</vt:lpstr>
      <vt:lpstr>فصل اول</vt:lpstr>
      <vt:lpstr>ورود به سیستم و صفحه رابط کاربری</vt:lpstr>
      <vt:lpstr>ورود به سیستم و صفحه رابط کاربری</vt:lpstr>
      <vt:lpstr>فصل دوم</vt:lpstr>
      <vt:lpstr>ثبت نامه داخلی</vt:lpstr>
      <vt:lpstr>PowerPoint Presentation</vt:lpstr>
      <vt:lpstr>PowerPoint Presentation</vt:lpstr>
      <vt:lpstr>PowerPoint Presentation</vt:lpstr>
      <vt:lpstr>PowerPoint Presentation</vt:lpstr>
      <vt:lpstr>PowerPoint Presentation</vt:lpstr>
      <vt:lpstr>فصل سوم</vt:lpstr>
      <vt:lpstr>PowerPoint Presentation</vt:lpstr>
      <vt:lpstr>PowerPoint Presentation</vt:lpstr>
      <vt:lpstr>PowerPoint Presentation</vt:lpstr>
      <vt:lpstr>PowerPoint Presentation</vt:lpstr>
      <vt:lpstr>PowerPoint Presentation</vt:lpstr>
      <vt:lpstr>فصل چهارم</vt:lpstr>
      <vt:lpstr>PowerPoint Presentation</vt:lpstr>
      <vt:lpstr>PowerPoint Presentation</vt:lpstr>
      <vt:lpstr>نتیجه گیری</vt:lpstr>
      <vt:lpstr>پرسش و تمرین</vt:lpstr>
      <vt:lpstr>فهرست منابع</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 با کامپیوتر و اینترنت ، _x000b_آشنایی با نرم افزارهای نظام شبکه</dc:title>
  <dc:creator>HCZ</dc:creator>
  <cp:lastModifiedBy>saberi</cp:lastModifiedBy>
  <cp:revision>492</cp:revision>
  <dcterms:created xsi:type="dcterms:W3CDTF">2020-04-19T06:32:02Z</dcterms:created>
  <dcterms:modified xsi:type="dcterms:W3CDTF">2021-05-19T09:41:40Z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b0cb8ab3-6aae-4fcf-b39e-109f42fd155b</vt:lpwstr>
  </property>
</Properties>
</file>