
<file path=[Content_Types].xml><?xml version="1.0" encoding="utf-8"?>
<Types xmlns="http://schemas.openxmlformats.org/package/2006/content-types">
  <Default Extension="png" ContentType="image/png"/>
  <Default Extension="wma" ContentType="audio/x-ms-wma"/>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40"/>
  </p:notesMasterIdLst>
  <p:sldIdLst>
    <p:sldId id="335" r:id="rId6"/>
    <p:sldId id="556" r:id="rId7"/>
    <p:sldId id="336" r:id="rId8"/>
    <p:sldId id="338" r:id="rId9"/>
    <p:sldId id="256" r:id="rId10"/>
    <p:sldId id="518" r:id="rId11"/>
    <p:sldId id="434" r:id="rId12"/>
    <p:sldId id="539" r:id="rId13"/>
    <p:sldId id="435" r:id="rId14"/>
    <p:sldId id="540" r:id="rId15"/>
    <p:sldId id="436" r:id="rId16"/>
    <p:sldId id="542" r:id="rId17"/>
    <p:sldId id="543" r:id="rId18"/>
    <p:sldId id="544" r:id="rId19"/>
    <p:sldId id="545" r:id="rId20"/>
    <p:sldId id="541" r:id="rId21"/>
    <p:sldId id="546" r:id="rId22"/>
    <p:sldId id="437" r:id="rId23"/>
    <p:sldId id="547" r:id="rId24"/>
    <p:sldId id="438" r:id="rId25"/>
    <p:sldId id="548" r:id="rId26"/>
    <p:sldId id="549" r:id="rId27"/>
    <p:sldId id="550" r:id="rId28"/>
    <p:sldId id="512" r:id="rId29"/>
    <p:sldId id="551" r:id="rId30"/>
    <p:sldId id="552" r:id="rId31"/>
    <p:sldId id="513" r:id="rId32"/>
    <p:sldId id="553" r:id="rId33"/>
    <p:sldId id="514" r:id="rId34"/>
    <p:sldId id="554" r:id="rId35"/>
    <p:sldId id="370" r:id="rId36"/>
    <p:sldId id="555" r:id="rId37"/>
    <p:sldId id="377" r:id="rId38"/>
    <p:sldId id="378" r:id="rId39"/>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44" autoAdjust="0"/>
    <p:restoredTop sz="94660"/>
  </p:normalViewPr>
  <p:slideViewPr>
    <p:cSldViewPr snapToGrid="0">
      <p:cViewPr varScale="1">
        <p:scale>
          <a:sx n="73" d="100"/>
          <a:sy n="73" d="100"/>
        </p:scale>
        <p:origin x="786"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با نرم افزارهای جاری در نظام شبکه</a:t>
            </a:r>
          </a:p>
          <a:p>
            <a:pPr marL="0" indent="0" algn="ctr">
              <a:lnSpc>
                <a:spcPct val="150000"/>
              </a:lnSpc>
              <a:buNone/>
            </a:pPr>
            <a:r>
              <a:rPr lang="fa-IR" sz="2500" dirty="0">
                <a:cs typeface="B Yagut" panose="00000400000000000000" pitchFamily="2" charset="-78"/>
              </a:rPr>
              <a:t>( اتوماسیون اداری </a:t>
            </a:r>
            <a:r>
              <a:rPr lang="fa-IR"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943672" y="1808785"/>
            <a:ext cx="5472754" cy="30298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نامه هایی که بصورت اصل ارجاع داده شده اند به صورت خودکار در کارتابل نامه های ارجاع داده شما قرار می</a:t>
            </a:r>
            <a:r>
              <a:rPr lang="en-US" sz="2500" dirty="0" smtClean="0">
                <a:cs typeface="B Yagut" panose="00000400000000000000" pitchFamily="2" charset="-78"/>
              </a:rPr>
              <a:t> </a:t>
            </a:r>
            <a:r>
              <a:rPr lang="fa-IR" sz="2500" dirty="0" smtClean="0">
                <a:cs typeface="B Yagut" panose="00000400000000000000" pitchFamily="2" charset="-78"/>
              </a:rPr>
              <a:t>گیرند .</a:t>
            </a:r>
          </a:p>
        </p:txBody>
      </p:sp>
      <p:pic>
        <p:nvPicPr>
          <p:cNvPr id="2" name="Picture 1"/>
          <p:cNvPicPr>
            <a:picLocks noChangeAspect="1"/>
          </p:cNvPicPr>
          <p:nvPr/>
        </p:nvPicPr>
        <p:blipFill>
          <a:blip r:embed="rId4"/>
          <a:stretch>
            <a:fillRect/>
          </a:stretch>
        </p:blipFill>
        <p:spPr>
          <a:xfrm>
            <a:off x="1364778" y="1808785"/>
            <a:ext cx="4578894" cy="302252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626" y="5840105"/>
            <a:ext cx="609600" cy="609600"/>
          </a:xfrm>
          <a:prstGeom prst="rect">
            <a:avLst/>
          </a:prstGeom>
        </p:spPr>
      </p:pic>
    </p:spTree>
    <p:extLst>
      <p:ext uri="{BB962C8B-B14F-4D97-AF65-F5344CB8AC3E}">
        <p14:creationId xmlns:p14="http://schemas.microsoft.com/office/powerpoint/2010/main" val="3078270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هفتم</a:t>
            </a:r>
            <a:endParaRPr lang="fa-IR" dirty="0"/>
          </a:p>
        </p:txBody>
      </p:sp>
      <p:sp>
        <p:nvSpPr>
          <p:cNvPr id="4" name="Content Placeholder 3"/>
          <p:cNvSpPr>
            <a:spLocks noGrp="1"/>
          </p:cNvSpPr>
          <p:nvPr>
            <p:ph sz="half" idx="2"/>
          </p:nvPr>
        </p:nvSpPr>
        <p:spPr>
          <a:xfrm>
            <a:off x="2647666" y="2374709"/>
            <a:ext cx="7137780" cy="2074461"/>
          </a:xfrm>
        </p:spPr>
        <p:txBody>
          <a:bodyPr>
            <a:noAutofit/>
          </a:bodyPr>
          <a:lstStyle/>
          <a:p>
            <a:pPr marL="0" indent="0" algn="ctr">
              <a:lnSpc>
                <a:spcPct val="150000"/>
              </a:lnSpc>
              <a:buNone/>
            </a:pPr>
            <a:r>
              <a:rPr lang="fa-IR" sz="4400" dirty="0" smtClean="0">
                <a:cs typeface="B Yagut" panose="00000400000000000000" pitchFamily="2" charset="-78"/>
              </a:rPr>
              <a:t>ارسال پیش نویس</a:t>
            </a:r>
            <a:endParaRPr lang="fa-IR" sz="4400" dirty="0">
              <a:cs typeface="B Yagut" panose="00000400000000000000" pitchFamily="2" charset="-78"/>
            </a:endParaRPr>
          </a:p>
        </p:txBody>
      </p:sp>
    </p:spTree>
    <p:extLst>
      <p:ext uri="{BB962C8B-B14F-4D97-AF65-F5344CB8AC3E}">
        <p14:creationId xmlns:p14="http://schemas.microsoft.com/office/powerpoint/2010/main" val="705134041"/>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379724" y="1549478"/>
            <a:ext cx="3214121" cy="228554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برای تهیه پیش نویس با کلیک بر گزینه پیش نویس در منوی اصلی نرم افزار مکاتبات پنجره ارسال پیش نویس باز می شود.</a:t>
            </a:r>
          </a:p>
        </p:txBody>
      </p:sp>
      <p:pic>
        <p:nvPicPr>
          <p:cNvPr id="3" name="Picture 2"/>
          <p:cNvPicPr>
            <a:picLocks noChangeAspect="1"/>
          </p:cNvPicPr>
          <p:nvPr/>
        </p:nvPicPr>
        <p:blipFill>
          <a:blip r:embed="rId4"/>
          <a:stretch>
            <a:fillRect/>
          </a:stretch>
        </p:blipFill>
        <p:spPr>
          <a:xfrm>
            <a:off x="938743" y="539543"/>
            <a:ext cx="7440981" cy="530169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0180" y="5841242"/>
            <a:ext cx="609600" cy="609600"/>
          </a:xfrm>
          <a:prstGeom prst="rect">
            <a:avLst/>
          </a:prstGeom>
        </p:spPr>
      </p:pic>
    </p:spTree>
    <p:extLst>
      <p:ext uri="{BB962C8B-B14F-4D97-AF65-F5344CB8AC3E}">
        <p14:creationId xmlns:p14="http://schemas.microsoft.com/office/powerpoint/2010/main" val="399719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96036" y="403067"/>
            <a:ext cx="10911458" cy="178974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قسمت فرستنده ، دبیرخانه مربوطه ، کارمند ارسال کننده پیش نویس ، اولویت و امنیت پیش نویس مشخص می شود. در قسمت گیرنده پیش نویس با گزینه انتخاب گیرنده را مشخص می نماییم. در قسمت امضا کننده نهایی نامه عنوان امضا کننده پیش نویس را درج می کنیم . در قسمت گیرندگان نهایی نامه عناوین گیرندگان اصلی و رونوشت نامه را انتخاب می نماییم. در صورت زدن تیک افزودن ارسال کننده یک نسخه از نامه برای شما که فرستنده پیش نویس هستید ارسال می شود.</a:t>
            </a:r>
          </a:p>
        </p:txBody>
      </p:sp>
      <p:pic>
        <p:nvPicPr>
          <p:cNvPr id="2" name="Picture 1"/>
          <p:cNvPicPr>
            <a:picLocks noChangeAspect="1"/>
          </p:cNvPicPr>
          <p:nvPr/>
        </p:nvPicPr>
        <p:blipFill>
          <a:blip r:embed="rId4"/>
          <a:stretch>
            <a:fillRect/>
          </a:stretch>
        </p:blipFill>
        <p:spPr>
          <a:xfrm>
            <a:off x="1902371" y="2438976"/>
            <a:ext cx="8498788" cy="416195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236" y="5676332"/>
            <a:ext cx="609600" cy="609600"/>
          </a:xfrm>
          <a:prstGeom prst="rect">
            <a:avLst/>
          </a:prstGeom>
        </p:spPr>
      </p:pic>
    </p:spTree>
    <p:extLst>
      <p:ext uri="{BB962C8B-B14F-4D97-AF65-F5344CB8AC3E}">
        <p14:creationId xmlns:p14="http://schemas.microsoft.com/office/powerpoint/2010/main" val="3106085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96036" y="403066"/>
            <a:ext cx="10911458" cy="23264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پیوست پیش نویس :</a:t>
            </a:r>
          </a:p>
          <a:p>
            <a:pPr marL="0" indent="0" algn="justLow">
              <a:lnSpc>
                <a:spcPct val="100000"/>
              </a:lnSpc>
              <a:buNone/>
            </a:pPr>
            <a:r>
              <a:rPr lang="fa-IR" sz="2500" dirty="0" smtClean="0">
                <a:cs typeface="B Yagut" panose="00000400000000000000" pitchFamily="2" charset="-78"/>
              </a:rPr>
              <a:t>در صورتی که پیش نویس شما دارای پیوست باشد با کلیک بر تب پیوست ها در بالای صفحه ارسال پیش نویس ، صفحه پیوست ها باز می شود که می توان نوع فایل پیوست را به صورت فایل ، پوشه و فایل های متعدد با انتخاب گزینه </a:t>
            </a:r>
            <a:r>
              <a:rPr lang="en-US" sz="2500" dirty="0" smtClean="0">
                <a:cs typeface="B Yagut" panose="00000400000000000000" pitchFamily="2" charset="-78"/>
              </a:rPr>
              <a:t>Browse</a:t>
            </a:r>
            <a:r>
              <a:rPr lang="fa-IR" sz="2500" dirty="0" smtClean="0">
                <a:cs typeface="B Yagut" panose="00000400000000000000" pitchFamily="2" charset="-78"/>
              </a:rPr>
              <a:t> انتخاب نموده و کلیک بر روی گزینه ارسال فایل مربوطه در قسمت پیوست ها بارگذاری می شود.</a:t>
            </a:r>
          </a:p>
        </p:txBody>
      </p:sp>
      <p:pic>
        <p:nvPicPr>
          <p:cNvPr id="3" name="Picture 2"/>
          <p:cNvPicPr>
            <a:picLocks noChangeAspect="1"/>
          </p:cNvPicPr>
          <p:nvPr/>
        </p:nvPicPr>
        <p:blipFill>
          <a:blip r:embed="rId4"/>
          <a:stretch>
            <a:fillRect/>
          </a:stretch>
        </p:blipFill>
        <p:spPr>
          <a:xfrm>
            <a:off x="696036" y="2482796"/>
            <a:ext cx="5622877" cy="409407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7894" y="5921991"/>
            <a:ext cx="609600" cy="609600"/>
          </a:xfrm>
          <a:prstGeom prst="rect">
            <a:avLst/>
          </a:prstGeom>
        </p:spPr>
      </p:pic>
    </p:spTree>
    <p:extLst>
      <p:ext uri="{BB962C8B-B14F-4D97-AF65-F5344CB8AC3E}">
        <p14:creationId xmlns:p14="http://schemas.microsoft.com/office/powerpoint/2010/main" val="811673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670043" y="1125075"/>
            <a:ext cx="3923804" cy="4569311"/>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با کلیک بر تب فایل متن و انتخاب الگوی نامه ، امکان تایپ نامه در محیط ورد وجود دارد. همچنین اگر فایل پیش نویس مورد نظر در سیستم موجود باشد. امکان دریافت آن از طریق گزینه جستجو وجود دارد و امکان ارسال فایل متن نامه وجود دارد پس از اتمام مراحل کار با کلیک بر روی گزینه ثبت پیش نویس ارسال می گردد .</a:t>
            </a:r>
          </a:p>
        </p:txBody>
      </p:sp>
      <p:pic>
        <p:nvPicPr>
          <p:cNvPr id="5" name="Picture 4"/>
          <p:cNvPicPr>
            <a:picLocks noChangeAspect="1"/>
          </p:cNvPicPr>
          <p:nvPr/>
        </p:nvPicPr>
        <p:blipFill>
          <a:blip r:embed="rId4"/>
          <a:stretch>
            <a:fillRect/>
          </a:stretch>
        </p:blipFill>
        <p:spPr>
          <a:xfrm>
            <a:off x="351512" y="1125076"/>
            <a:ext cx="7138000" cy="481765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164" y="6085764"/>
            <a:ext cx="609600" cy="609600"/>
          </a:xfrm>
          <a:prstGeom prst="rect">
            <a:avLst/>
          </a:prstGeom>
        </p:spPr>
      </p:pic>
      <p:sp>
        <p:nvSpPr>
          <p:cNvPr id="7" name="Subtitle 2"/>
          <p:cNvSpPr txBox="1">
            <a:spLocks/>
          </p:cNvSpPr>
          <p:nvPr/>
        </p:nvSpPr>
        <p:spPr>
          <a:xfrm>
            <a:off x="3198927" y="187192"/>
            <a:ext cx="8394920" cy="79485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فایل متن پیش نویس :</a:t>
            </a:r>
          </a:p>
        </p:txBody>
      </p:sp>
    </p:spTree>
    <p:extLst>
      <p:ext uri="{BB962C8B-B14F-4D97-AF65-F5344CB8AC3E}">
        <p14:creationId xmlns:p14="http://schemas.microsoft.com/office/powerpoint/2010/main" val="3986073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هفتم</a:t>
            </a:r>
            <a:endParaRPr lang="fa-IR" dirty="0"/>
          </a:p>
        </p:txBody>
      </p:sp>
      <p:sp>
        <p:nvSpPr>
          <p:cNvPr id="4" name="Content Placeholder 3"/>
          <p:cNvSpPr>
            <a:spLocks noGrp="1"/>
          </p:cNvSpPr>
          <p:nvPr>
            <p:ph sz="half" idx="2"/>
          </p:nvPr>
        </p:nvSpPr>
        <p:spPr>
          <a:xfrm>
            <a:off x="838201" y="2101755"/>
            <a:ext cx="10515600" cy="3747502"/>
          </a:xfrm>
        </p:spPr>
        <p:txBody>
          <a:bodyPr>
            <a:noAutofit/>
          </a:bodyPr>
          <a:lstStyle/>
          <a:p>
            <a:pPr marL="0" indent="0" algn="ctr">
              <a:lnSpc>
                <a:spcPct val="150000"/>
              </a:lnSpc>
              <a:buNone/>
            </a:pPr>
            <a:r>
              <a:rPr lang="fa-IR" sz="4400" dirty="0">
                <a:cs typeface="B Yagut" panose="00000400000000000000" pitchFamily="2" charset="-78"/>
              </a:rPr>
              <a:t>کارتابل </a:t>
            </a:r>
            <a:r>
              <a:rPr lang="fa-IR" sz="4400" dirty="0" smtClean="0">
                <a:cs typeface="B Yagut" panose="00000400000000000000" pitchFamily="2" charset="-78"/>
              </a:rPr>
              <a:t>پیش نویس های دریافتی</a:t>
            </a:r>
            <a:endParaRPr lang="fa-IR" sz="4400" dirty="0">
              <a:cs typeface="B Yagut" panose="00000400000000000000" pitchFamily="2" charset="-78"/>
            </a:endParaRPr>
          </a:p>
        </p:txBody>
      </p:sp>
    </p:spTree>
    <p:extLst>
      <p:ext uri="{BB962C8B-B14F-4D97-AF65-F5344CB8AC3E}">
        <p14:creationId xmlns:p14="http://schemas.microsoft.com/office/powerpoint/2010/main" val="2684299980"/>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670043" y="953737"/>
            <a:ext cx="3923804" cy="484822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پیش نویس های ارسالی و یا ارجاعی برای هر کاربر در این کارتابل نمایش داده می شود .با کلیک بر گزینه پیش نویس های دریافتی در شاخه کارتابل پیش نویس ها ، لیست پیش نویس های دریافتی مشاهده می گردد.</a:t>
            </a:r>
          </a:p>
        </p:txBody>
      </p:sp>
      <p:pic>
        <p:nvPicPr>
          <p:cNvPr id="7" name="Picture 6"/>
          <p:cNvPicPr>
            <a:picLocks noChangeAspect="1"/>
          </p:cNvPicPr>
          <p:nvPr/>
        </p:nvPicPr>
        <p:blipFill>
          <a:blip r:embed="rId4"/>
          <a:stretch>
            <a:fillRect/>
          </a:stretch>
        </p:blipFill>
        <p:spPr>
          <a:xfrm>
            <a:off x="642724" y="846161"/>
            <a:ext cx="6807104" cy="5129709"/>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7924" y="5975870"/>
            <a:ext cx="609600" cy="609600"/>
          </a:xfrm>
          <a:prstGeom prst="rect">
            <a:avLst/>
          </a:prstGeom>
        </p:spPr>
      </p:pic>
      <p:sp>
        <p:nvSpPr>
          <p:cNvPr id="5" name="Subtitle 2"/>
          <p:cNvSpPr txBox="1">
            <a:spLocks/>
          </p:cNvSpPr>
          <p:nvPr/>
        </p:nvSpPr>
        <p:spPr>
          <a:xfrm>
            <a:off x="3526024" y="236561"/>
            <a:ext cx="8186364" cy="60960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پیش نویس ها :</a:t>
            </a:r>
          </a:p>
        </p:txBody>
      </p:sp>
    </p:spTree>
    <p:extLst>
      <p:ext uri="{BB962C8B-B14F-4D97-AF65-F5344CB8AC3E}">
        <p14:creationId xmlns:p14="http://schemas.microsoft.com/office/powerpoint/2010/main" val="26034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هشتم</a:t>
            </a:r>
            <a:endParaRPr lang="fa-IR" dirty="0"/>
          </a:p>
        </p:txBody>
      </p:sp>
      <p:sp>
        <p:nvSpPr>
          <p:cNvPr id="5" name="Content Placeholder 3"/>
          <p:cNvSpPr>
            <a:spLocks noGrp="1"/>
          </p:cNvSpPr>
          <p:nvPr>
            <p:ph sz="half" idx="2"/>
          </p:nvPr>
        </p:nvSpPr>
        <p:spPr>
          <a:xfrm>
            <a:off x="838201" y="2101755"/>
            <a:ext cx="10515600" cy="3747502"/>
          </a:xfrm>
        </p:spPr>
        <p:txBody>
          <a:bodyPr>
            <a:noAutofit/>
          </a:bodyPr>
          <a:lstStyle/>
          <a:p>
            <a:pPr marL="0" indent="0" algn="ctr">
              <a:lnSpc>
                <a:spcPct val="150000"/>
              </a:lnSpc>
              <a:buNone/>
            </a:pPr>
            <a:r>
              <a:rPr lang="fa-IR" sz="4400" dirty="0">
                <a:cs typeface="B Yagut" panose="00000400000000000000" pitchFamily="2" charset="-78"/>
              </a:rPr>
              <a:t>کارتابل </a:t>
            </a:r>
            <a:r>
              <a:rPr lang="fa-IR" sz="4400" dirty="0" smtClean="0">
                <a:cs typeface="B Yagut" panose="00000400000000000000" pitchFamily="2" charset="-78"/>
              </a:rPr>
              <a:t>پیش نویس های ارسالی</a:t>
            </a:r>
            <a:endParaRPr lang="fa-IR" sz="4400" dirty="0">
              <a:cs typeface="B Yagut" panose="00000400000000000000" pitchFamily="2" charset="-78"/>
            </a:endParaRPr>
          </a:p>
        </p:txBody>
      </p:sp>
    </p:spTree>
    <p:extLst>
      <p:ext uri="{BB962C8B-B14F-4D97-AF65-F5344CB8AC3E}">
        <p14:creationId xmlns:p14="http://schemas.microsoft.com/office/powerpoint/2010/main" val="3292637867"/>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670043" y="926843"/>
            <a:ext cx="3923804" cy="484822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کلیه پیش نویس های ارسالی ، ارجاع و یا پاسخ داده شده به این کارتابل ارسال می شود. با کلیک روی پیش نویس های ارسالی در کارتابل پیش نویس ها لیست پیش نویس ها باز می شود که شامل موضوع پیش نویس ، گیرنده ، تاریخ ارسال و ... آن می باشد.</a:t>
            </a:r>
          </a:p>
        </p:txBody>
      </p:sp>
      <p:pic>
        <p:nvPicPr>
          <p:cNvPr id="2" name="Picture 1"/>
          <p:cNvPicPr>
            <a:picLocks noChangeAspect="1"/>
          </p:cNvPicPr>
          <p:nvPr/>
        </p:nvPicPr>
        <p:blipFill>
          <a:blip r:embed="rId4"/>
          <a:stretch>
            <a:fillRect/>
          </a:stretch>
        </p:blipFill>
        <p:spPr>
          <a:xfrm>
            <a:off x="550460" y="846161"/>
            <a:ext cx="6935084" cy="468118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925" y="5990230"/>
            <a:ext cx="609600" cy="609600"/>
          </a:xfrm>
          <a:prstGeom prst="rect">
            <a:avLst/>
          </a:prstGeom>
        </p:spPr>
      </p:pic>
      <p:sp>
        <p:nvSpPr>
          <p:cNvPr id="5" name="Subtitle 2"/>
          <p:cNvSpPr txBox="1">
            <a:spLocks/>
          </p:cNvSpPr>
          <p:nvPr/>
        </p:nvSpPr>
        <p:spPr>
          <a:xfrm>
            <a:off x="3526024" y="236561"/>
            <a:ext cx="8186364" cy="60960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پیش نویس ها :</a:t>
            </a:r>
          </a:p>
        </p:txBody>
      </p:sp>
    </p:spTree>
    <p:extLst>
      <p:ext uri="{BB962C8B-B14F-4D97-AF65-F5344CB8AC3E}">
        <p14:creationId xmlns:p14="http://schemas.microsoft.com/office/powerpoint/2010/main" val="782253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083" y="617156"/>
            <a:ext cx="9605682"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323424" y="1842247"/>
            <a:ext cx="5351236" cy="4491317"/>
          </a:xfrm>
        </p:spPr>
        <p:txBody>
          <a:bodyPr>
            <a:norm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2000" dirty="0"/>
          </a:p>
        </p:txBody>
      </p:sp>
      <p:sp>
        <p:nvSpPr>
          <p:cNvPr id="4" name="Content Placeholder 3"/>
          <p:cNvSpPr>
            <a:spLocks noGrp="1"/>
          </p:cNvSpPr>
          <p:nvPr>
            <p:ph sz="half" idx="2"/>
          </p:nvPr>
        </p:nvSpPr>
        <p:spPr>
          <a:xfrm>
            <a:off x="5674660" y="2433918"/>
            <a:ext cx="6069106" cy="3899646"/>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 </a:t>
            </a:r>
            <a:endParaRPr lang="en-US" sz="1800" dirty="0" smtClean="0">
              <a:cs typeface="B Yagut" panose="00000400000000000000" pitchFamily="2" charset="-78"/>
            </a:endParaRPr>
          </a:p>
          <a:p>
            <a:pPr>
              <a:lnSpc>
                <a:spcPct val="150000"/>
              </a:lnSpc>
            </a:pPr>
            <a:r>
              <a:rPr lang="en-US" sz="1800" dirty="0">
                <a:cs typeface="B Yagut" panose="00000400000000000000" pitchFamily="2" charset="-78"/>
              </a:rPr>
              <a:t>co-Ashnayi-ba-narmafzar-nezam-shabake-automasion1-Edi1</a:t>
            </a:r>
            <a:endParaRPr lang="fa-IR" sz="1800" dirty="0">
              <a:cs typeface="B Yagut"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17" y="1512130"/>
            <a:ext cx="1624733" cy="1843575"/>
          </a:xfrm>
          <a:prstGeom prst="rect">
            <a:avLst/>
          </a:prstGeom>
        </p:spPr>
      </p:pic>
    </p:spTree>
    <p:extLst>
      <p:ext uri="{BB962C8B-B14F-4D97-AF65-F5344CB8AC3E}">
        <p14:creationId xmlns:p14="http://schemas.microsoft.com/office/powerpoint/2010/main" val="1011959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نهم</a:t>
            </a:r>
            <a:endParaRPr lang="fa-IR" dirty="0"/>
          </a:p>
        </p:txBody>
      </p:sp>
      <p:sp>
        <p:nvSpPr>
          <p:cNvPr id="4" name="Content Placeholder 3"/>
          <p:cNvSpPr>
            <a:spLocks noGrp="1"/>
          </p:cNvSpPr>
          <p:nvPr>
            <p:ph sz="half" idx="2"/>
          </p:nvPr>
        </p:nvSpPr>
        <p:spPr>
          <a:xfrm>
            <a:off x="838201" y="2757714"/>
            <a:ext cx="10515600" cy="2090057"/>
          </a:xfrm>
        </p:spPr>
        <p:txBody>
          <a:bodyPr>
            <a:noAutofit/>
          </a:bodyPr>
          <a:lstStyle/>
          <a:p>
            <a:pPr marL="0" indent="0" algn="ctr">
              <a:lnSpc>
                <a:spcPct val="150000"/>
              </a:lnSpc>
              <a:buNone/>
            </a:pPr>
            <a:r>
              <a:rPr lang="fa-IR" sz="4400" dirty="0" smtClean="0">
                <a:cs typeface="B Yagut" panose="00000400000000000000" pitchFamily="2" charset="-78"/>
              </a:rPr>
              <a:t>ارسال پیام</a:t>
            </a:r>
            <a:endParaRPr lang="fa-IR" sz="4400" dirty="0">
              <a:cs typeface="B Yagut" panose="00000400000000000000" pitchFamily="2" charset="-78"/>
            </a:endParaRPr>
          </a:p>
        </p:txBody>
      </p:sp>
    </p:spTree>
    <p:extLst>
      <p:ext uri="{BB962C8B-B14F-4D97-AF65-F5344CB8AC3E}">
        <p14:creationId xmlns:p14="http://schemas.microsoft.com/office/powerpoint/2010/main" val="175554813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233313" y="1514897"/>
            <a:ext cx="4230806" cy="271591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جهت استفاده از ارسال پیام با کلیک بر گزینه پیام در منوی اصلی نرم افزار مکاتبات ، پنجره ارسال پیام باز می گردد. برای انتخاب گیرندگان پیام با کلیک بر گزینه اضافه ، کاربران و نوع ارسال پیام مشخص می شود .</a:t>
            </a:r>
          </a:p>
        </p:txBody>
      </p:sp>
      <p:sp>
        <p:nvSpPr>
          <p:cNvPr id="3" name="Subtitle 2"/>
          <p:cNvSpPr txBox="1">
            <a:spLocks/>
          </p:cNvSpPr>
          <p:nvPr/>
        </p:nvSpPr>
        <p:spPr>
          <a:xfrm>
            <a:off x="5950424" y="436725"/>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ارسال پیام</a:t>
            </a:r>
          </a:p>
        </p:txBody>
      </p:sp>
      <p:pic>
        <p:nvPicPr>
          <p:cNvPr id="5" name="Picture 4"/>
          <p:cNvPicPr>
            <a:picLocks noChangeAspect="1"/>
          </p:cNvPicPr>
          <p:nvPr/>
        </p:nvPicPr>
        <p:blipFill rotWithShape="1">
          <a:blip r:embed="rId4"/>
          <a:srcRect b="8995"/>
          <a:stretch/>
        </p:blipFill>
        <p:spPr>
          <a:xfrm>
            <a:off x="1156790" y="825686"/>
            <a:ext cx="5312249" cy="486001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190" y="5867400"/>
            <a:ext cx="609600" cy="609600"/>
          </a:xfrm>
          <a:prstGeom prst="rect">
            <a:avLst/>
          </a:prstGeom>
        </p:spPr>
      </p:pic>
    </p:spTree>
    <p:extLst>
      <p:ext uri="{BB962C8B-B14F-4D97-AF65-F5344CB8AC3E}">
        <p14:creationId xmlns:p14="http://schemas.microsoft.com/office/powerpoint/2010/main" val="156104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482687" y="436725"/>
            <a:ext cx="4981432" cy="601879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با مشاهده نام فرد روی کاربر مورد نظر کلیک کرده و گزینه انتخاب را کلیک نمایید</a:t>
            </a:r>
            <a:r>
              <a:rPr lang="en-US" sz="2500" dirty="0" smtClean="0">
                <a:cs typeface="B Yagut" panose="00000400000000000000" pitchFamily="2" charset="-78"/>
              </a:rPr>
              <a:t>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نام کاربر انتخابی شما به لیست گیرندگان اضافه می شود. گیرندگان نامه می توانند به صورت اصل ، رونوشت یا رونوشت مخفی انتخاب شوند . در قسمت مشخصات موضوع پیام ضروری است که ثبت گردد . </a:t>
            </a:r>
          </a:p>
          <a:p>
            <a:pPr marL="0" indent="0" algn="justLow">
              <a:lnSpc>
                <a:spcPct val="100000"/>
              </a:lnSpc>
              <a:buNone/>
            </a:pPr>
            <a:r>
              <a:rPr lang="fa-IR" sz="2500" dirty="0" smtClean="0">
                <a:cs typeface="B Yagut" panose="00000400000000000000" pitchFamily="2" charset="-78"/>
              </a:rPr>
              <a:t>در قسمت متن پیام متن مورد نظر تایپ می</a:t>
            </a:r>
            <a:r>
              <a:rPr lang="en-US" sz="2500" dirty="0" smtClean="0">
                <a:cs typeface="B Yagut" panose="00000400000000000000" pitchFamily="2" charset="-78"/>
              </a:rPr>
              <a:t> </a:t>
            </a:r>
            <a:r>
              <a:rPr lang="fa-IR" sz="2500" dirty="0" smtClean="0">
                <a:cs typeface="B Yagut" panose="00000400000000000000" pitchFamily="2" charset="-78"/>
              </a:rPr>
              <a:t>گردد .</a:t>
            </a:r>
          </a:p>
        </p:txBody>
      </p:sp>
      <p:pic>
        <p:nvPicPr>
          <p:cNvPr id="2" name="Picture 1"/>
          <p:cNvPicPr>
            <a:picLocks noChangeAspect="1"/>
          </p:cNvPicPr>
          <p:nvPr/>
        </p:nvPicPr>
        <p:blipFill>
          <a:blip r:embed="rId4"/>
          <a:stretch>
            <a:fillRect/>
          </a:stretch>
        </p:blipFill>
        <p:spPr>
          <a:xfrm>
            <a:off x="940559" y="436725"/>
            <a:ext cx="5009865" cy="601879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248" y="5845921"/>
            <a:ext cx="609600" cy="609600"/>
          </a:xfrm>
          <a:prstGeom prst="rect">
            <a:avLst/>
          </a:prstGeom>
        </p:spPr>
      </p:pic>
    </p:spTree>
    <p:extLst>
      <p:ext uri="{BB962C8B-B14F-4D97-AF65-F5344CB8AC3E}">
        <p14:creationId xmlns:p14="http://schemas.microsoft.com/office/powerpoint/2010/main" val="2659746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20669" y="1337280"/>
            <a:ext cx="3043450" cy="509041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صورتی که پیام شما دارای پیوست باشد با کلیک بر روی گزینه پیوست ها صفحه پیوست ها باز شده و با انتخاب گزینه جستجو امکان جستجو و ارسال فایل پیوست وجود دارد . پس از اتمام و تکمیل مراحل مربوطه کلید ثبت را کلیک کنید . پیام موردنظر با مشخصات وارد شده ثبت و ارسال می شود</a:t>
            </a:r>
            <a:r>
              <a:rPr lang="en-US" sz="2500" dirty="0" smtClean="0">
                <a:cs typeface="B Yagut" panose="00000400000000000000" pitchFamily="2" charset="-78"/>
              </a:rPr>
              <a:t>.</a:t>
            </a:r>
            <a:endParaRPr lang="fa-IR" sz="2500" dirty="0" smtClean="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649264" y="681462"/>
            <a:ext cx="7258050" cy="5324475"/>
          </a:xfrm>
          <a:prstGeom prst="rect">
            <a:avLst/>
          </a:prstGeom>
        </p:spPr>
      </p:pic>
      <p:sp>
        <p:nvSpPr>
          <p:cNvPr id="5" name="Subtitle 2"/>
          <p:cNvSpPr txBox="1">
            <a:spLocks/>
          </p:cNvSpPr>
          <p:nvPr/>
        </p:nvSpPr>
        <p:spPr>
          <a:xfrm>
            <a:off x="5950424" y="436725"/>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پیوست پیام</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464" y="6005937"/>
            <a:ext cx="609600" cy="609600"/>
          </a:xfrm>
          <a:prstGeom prst="rect">
            <a:avLst/>
          </a:prstGeom>
        </p:spPr>
      </p:pic>
    </p:spTree>
    <p:extLst>
      <p:ext uri="{BB962C8B-B14F-4D97-AF65-F5344CB8AC3E}">
        <p14:creationId xmlns:p14="http://schemas.microsoft.com/office/powerpoint/2010/main" val="1361057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یازدهم</a:t>
            </a:r>
            <a:endParaRPr lang="fa-IR" dirty="0"/>
          </a:p>
        </p:txBody>
      </p:sp>
      <p:sp>
        <p:nvSpPr>
          <p:cNvPr id="4" name="Content Placeholder 3"/>
          <p:cNvSpPr>
            <a:spLocks noGrp="1"/>
          </p:cNvSpPr>
          <p:nvPr>
            <p:ph sz="half" idx="2"/>
          </p:nvPr>
        </p:nvSpPr>
        <p:spPr>
          <a:xfrm>
            <a:off x="838201" y="2757714"/>
            <a:ext cx="10515600" cy="2090057"/>
          </a:xfrm>
        </p:spPr>
        <p:txBody>
          <a:bodyPr>
            <a:noAutofit/>
          </a:bodyPr>
          <a:lstStyle/>
          <a:p>
            <a:pPr marL="0" indent="0" algn="ctr">
              <a:lnSpc>
                <a:spcPct val="150000"/>
              </a:lnSpc>
              <a:buNone/>
            </a:pPr>
            <a:r>
              <a:rPr lang="fa-IR" sz="4400" dirty="0" smtClean="0">
                <a:cs typeface="B Yagut" panose="00000400000000000000" pitchFamily="2" charset="-78"/>
              </a:rPr>
              <a:t>کارتابل پیام ها</a:t>
            </a:r>
            <a:endParaRPr lang="fa-IR" sz="4400" dirty="0">
              <a:cs typeface="B Yagut" panose="00000400000000000000" pitchFamily="2" charset="-78"/>
            </a:endParaRPr>
          </a:p>
        </p:txBody>
      </p:sp>
    </p:spTree>
    <p:extLst>
      <p:ext uri="{BB962C8B-B14F-4D97-AF65-F5344CB8AC3E}">
        <p14:creationId xmlns:p14="http://schemas.microsoft.com/office/powerpoint/2010/main" val="923103967"/>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605517" y="3439236"/>
            <a:ext cx="4966362" cy="237471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تمام پیام هایی که برای شما ارسال می شود تا زمانی که توسط شما حذف  یا ارجاع نشده باشد در این کارتابل باقی می ماند</a:t>
            </a:r>
            <a:r>
              <a:rPr lang="en-US" sz="2500" dirty="0" smtClean="0">
                <a:cs typeface="B Yagut" panose="00000400000000000000" pitchFamily="2" charset="-78"/>
              </a:rPr>
              <a:t>.</a:t>
            </a:r>
            <a:endParaRPr lang="fa-IR" sz="2500" dirty="0" smtClean="0">
              <a:cs typeface="B Yagut" panose="00000400000000000000" pitchFamily="2" charset="-78"/>
            </a:endParaRPr>
          </a:p>
        </p:txBody>
      </p:sp>
      <p:sp>
        <p:nvSpPr>
          <p:cNvPr id="5" name="Subtitle 2"/>
          <p:cNvSpPr txBox="1">
            <a:spLocks/>
          </p:cNvSpPr>
          <p:nvPr/>
        </p:nvSpPr>
        <p:spPr>
          <a:xfrm>
            <a:off x="5687989" y="566943"/>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پیام ها</a:t>
            </a:r>
          </a:p>
        </p:txBody>
      </p:sp>
      <p:pic>
        <p:nvPicPr>
          <p:cNvPr id="2" name="Picture 1"/>
          <p:cNvPicPr>
            <a:picLocks noChangeAspect="1"/>
          </p:cNvPicPr>
          <p:nvPr/>
        </p:nvPicPr>
        <p:blipFill>
          <a:blip r:embed="rId4"/>
          <a:stretch>
            <a:fillRect/>
          </a:stretch>
        </p:blipFill>
        <p:spPr>
          <a:xfrm>
            <a:off x="775931" y="1969206"/>
            <a:ext cx="5706755" cy="4330658"/>
          </a:xfrm>
          <a:prstGeom prst="rect">
            <a:avLst/>
          </a:prstGeom>
        </p:spPr>
      </p:pic>
      <p:sp>
        <p:nvSpPr>
          <p:cNvPr id="6" name="Subtitle 2"/>
          <p:cNvSpPr txBox="1">
            <a:spLocks/>
          </p:cNvSpPr>
          <p:nvPr/>
        </p:nvSpPr>
        <p:spPr>
          <a:xfrm>
            <a:off x="696604" y="1404295"/>
            <a:ext cx="10360641" cy="50496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این کارتابل محل نگهداری پیام های دریافتی ، ارسالی و حذف شده هر کاربر می باشد. </a:t>
            </a:r>
          </a:p>
        </p:txBody>
      </p:sp>
      <p:sp>
        <p:nvSpPr>
          <p:cNvPr id="7" name="Subtitle 2"/>
          <p:cNvSpPr txBox="1">
            <a:spLocks/>
          </p:cNvSpPr>
          <p:nvPr/>
        </p:nvSpPr>
        <p:spPr>
          <a:xfrm>
            <a:off x="6202623" y="2545306"/>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پیام های دریافتی</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7245" y="5786651"/>
            <a:ext cx="609600" cy="609600"/>
          </a:xfrm>
          <a:prstGeom prst="rect">
            <a:avLst/>
          </a:prstGeom>
        </p:spPr>
      </p:pic>
    </p:spTree>
    <p:extLst>
      <p:ext uri="{BB962C8B-B14F-4D97-AF65-F5344CB8AC3E}">
        <p14:creationId xmlns:p14="http://schemas.microsoft.com/office/powerpoint/2010/main" val="99344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5687989" y="632012"/>
            <a:ext cx="5369256" cy="71285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مشاهده پیام</a:t>
            </a:r>
          </a:p>
        </p:txBody>
      </p:sp>
      <p:sp>
        <p:nvSpPr>
          <p:cNvPr id="6" name="Subtitle 2"/>
          <p:cNvSpPr txBox="1">
            <a:spLocks/>
          </p:cNvSpPr>
          <p:nvPr/>
        </p:nvSpPr>
        <p:spPr>
          <a:xfrm>
            <a:off x="696604" y="1417741"/>
            <a:ext cx="10549151" cy="103865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با دوبار کلیک کردن و یا راست کلیک بر روی پیام مورد نظر و انتخاب مشاهده پیام پنجره مشاهده پیام باز می شود .</a:t>
            </a:r>
          </a:p>
        </p:txBody>
      </p:sp>
      <p:sp>
        <p:nvSpPr>
          <p:cNvPr id="8" name="Subtitle 2"/>
          <p:cNvSpPr txBox="1">
            <a:spLocks/>
          </p:cNvSpPr>
          <p:nvPr/>
        </p:nvSpPr>
        <p:spPr>
          <a:xfrm>
            <a:off x="5687989" y="2502377"/>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پیوست پیام</a:t>
            </a:r>
          </a:p>
        </p:txBody>
      </p:sp>
      <p:sp>
        <p:nvSpPr>
          <p:cNvPr id="9" name="Subtitle 2"/>
          <p:cNvSpPr txBox="1">
            <a:spLocks/>
          </p:cNvSpPr>
          <p:nvPr/>
        </p:nvSpPr>
        <p:spPr>
          <a:xfrm>
            <a:off x="696604" y="3339728"/>
            <a:ext cx="10549151" cy="103865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چنانچه پیام دریافتی دارای پیوست باشد ، گزینه پیوست ها فعال بوده و میتوانیم فایل مربوطه را مشاهده و دریافت نماییم.</a:t>
            </a:r>
          </a:p>
        </p:txBody>
      </p:sp>
      <p:sp>
        <p:nvSpPr>
          <p:cNvPr id="10" name="Subtitle 2"/>
          <p:cNvSpPr txBox="1">
            <a:spLocks/>
          </p:cNvSpPr>
          <p:nvPr/>
        </p:nvSpPr>
        <p:spPr>
          <a:xfrm>
            <a:off x="5687989" y="4437811"/>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ارجاع پیام</a:t>
            </a:r>
          </a:p>
        </p:txBody>
      </p:sp>
      <p:sp>
        <p:nvSpPr>
          <p:cNvPr id="11" name="Subtitle 2"/>
          <p:cNvSpPr txBox="1">
            <a:spLocks/>
          </p:cNvSpPr>
          <p:nvPr/>
        </p:nvSpPr>
        <p:spPr>
          <a:xfrm>
            <a:off x="696604" y="5275162"/>
            <a:ext cx="10549151" cy="103865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برای ارجاع پیام روی گزینه ارجاع کلیک کنید و پس از انتخاب گیرندگان پیام را به صورت اصل ، رونوشت یا رونوشت مخفی ارجاع دهید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1804" y="6009017"/>
            <a:ext cx="609600" cy="609600"/>
          </a:xfrm>
          <a:prstGeom prst="rect">
            <a:avLst/>
          </a:prstGeom>
        </p:spPr>
      </p:pic>
    </p:spTree>
    <p:extLst>
      <p:ext uri="{BB962C8B-B14F-4D97-AF65-F5344CB8AC3E}">
        <p14:creationId xmlns:p14="http://schemas.microsoft.com/office/powerpoint/2010/main" val="4291614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دوازدهم</a:t>
            </a:r>
            <a:endParaRPr lang="fa-IR" dirty="0"/>
          </a:p>
        </p:txBody>
      </p:sp>
      <p:sp>
        <p:nvSpPr>
          <p:cNvPr id="4" name="Content Placeholder 3"/>
          <p:cNvSpPr>
            <a:spLocks noGrp="1"/>
          </p:cNvSpPr>
          <p:nvPr>
            <p:ph sz="half" idx="2"/>
          </p:nvPr>
        </p:nvSpPr>
        <p:spPr>
          <a:xfrm>
            <a:off x="838201" y="2757714"/>
            <a:ext cx="10515600" cy="2090057"/>
          </a:xfrm>
        </p:spPr>
        <p:txBody>
          <a:bodyPr>
            <a:noAutofit/>
          </a:bodyPr>
          <a:lstStyle/>
          <a:p>
            <a:pPr marL="0" indent="0" algn="ctr">
              <a:lnSpc>
                <a:spcPct val="150000"/>
              </a:lnSpc>
              <a:buNone/>
            </a:pPr>
            <a:r>
              <a:rPr lang="fa-IR" sz="4400" dirty="0" smtClean="0">
                <a:cs typeface="B Yagut" panose="00000400000000000000" pitchFamily="2" charset="-78"/>
              </a:rPr>
              <a:t>کارتابل پیام های ارسالی</a:t>
            </a:r>
            <a:endParaRPr lang="fa-IR" sz="4400" dirty="0">
              <a:cs typeface="B Yagut" panose="00000400000000000000" pitchFamily="2" charset="-78"/>
            </a:endParaRPr>
          </a:p>
        </p:txBody>
      </p:sp>
    </p:spTree>
    <p:extLst>
      <p:ext uri="{BB962C8B-B14F-4D97-AF65-F5344CB8AC3E}">
        <p14:creationId xmlns:p14="http://schemas.microsoft.com/office/powerpoint/2010/main" val="1903367259"/>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5666098" y="620732"/>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پیام های ارسالی</a:t>
            </a:r>
          </a:p>
        </p:txBody>
      </p:sp>
      <p:sp>
        <p:nvSpPr>
          <p:cNvPr id="6" name="Subtitle 2"/>
          <p:cNvSpPr txBox="1">
            <a:spLocks/>
          </p:cNvSpPr>
          <p:nvPr/>
        </p:nvSpPr>
        <p:spPr>
          <a:xfrm>
            <a:off x="3466531" y="2003303"/>
            <a:ext cx="6079226" cy="157091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تمامی پیام هایی که از سوی کاربر به دیگران ارسال می شود در این قسمت ذخیره و قابل مشاهده می باشد</a:t>
            </a:r>
            <a:r>
              <a:rPr lang="en-US" sz="2500" dirty="0" smtClean="0">
                <a:cs typeface="B Yagut" panose="00000400000000000000" pitchFamily="2" charset="-78"/>
              </a:rPr>
              <a:t>.</a:t>
            </a:r>
            <a:r>
              <a:rPr lang="fa-IR" sz="2500" dirty="0" smtClean="0">
                <a:cs typeface="B Yagut" panose="00000400000000000000" pitchFamily="2" charset="-78"/>
              </a:rPr>
              <a:t> </a:t>
            </a:r>
          </a:p>
        </p:txBody>
      </p:sp>
      <p:pic>
        <p:nvPicPr>
          <p:cNvPr id="3" name="Picture 2"/>
          <p:cNvPicPr>
            <a:picLocks noChangeAspect="1"/>
          </p:cNvPicPr>
          <p:nvPr/>
        </p:nvPicPr>
        <p:blipFill rotWithShape="1">
          <a:blip r:embed="rId4"/>
          <a:srcRect l="20703" b="19565"/>
          <a:stretch/>
        </p:blipFill>
        <p:spPr>
          <a:xfrm>
            <a:off x="4121624" y="3574221"/>
            <a:ext cx="4229102" cy="188488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597" y="5744570"/>
            <a:ext cx="609600" cy="609600"/>
          </a:xfrm>
          <a:prstGeom prst="rect">
            <a:avLst/>
          </a:prstGeom>
        </p:spPr>
      </p:pic>
    </p:spTree>
    <p:extLst>
      <p:ext uri="{BB962C8B-B14F-4D97-AF65-F5344CB8AC3E}">
        <p14:creationId xmlns:p14="http://schemas.microsoft.com/office/powerpoint/2010/main" val="476225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سیزدهم</a:t>
            </a:r>
            <a:endParaRPr lang="fa-IR" dirty="0"/>
          </a:p>
        </p:txBody>
      </p:sp>
      <p:sp>
        <p:nvSpPr>
          <p:cNvPr id="4" name="Content Placeholder 3"/>
          <p:cNvSpPr>
            <a:spLocks noGrp="1"/>
          </p:cNvSpPr>
          <p:nvPr>
            <p:ph sz="half" idx="2"/>
          </p:nvPr>
        </p:nvSpPr>
        <p:spPr>
          <a:xfrm>
            <a:off x="838201" y="2757714"/>
            <a:ext cx="10515600" cy="2090057"/>
          </a:xfrm>
        </p:spPr>
        <p:txBody>
          <a:bodyPr>
            <a:noAutofit/>
          </a:bodyPr>
          <a:lstStyle/>
          <a:p>
            <a:pPr marL="0" indent="0" algn="ctr">
              <a:lnSpc>
                <a:spcPct val="150000"/>
              </a:lnSpc>
              <a:buNone/>
            </a:pPr>
            <a:r>
              <a:rPr lang="fa-IR" sz="4400" dirty="0" smtClean="0">
                <a:cs typeface="B Yagut" panose="00000400000000000000" pitchFamily="2" charset="-78"/>
              </a:rPr>
              <a:t>کارتابل پیام های حذف شده</a:t>
            </a:r>
            <a:endParaRPr lang="fa-IR" sz="4400" dirty="0">
              <a:cs typeface="B Yagut" panose="00000400000000000000" pitchFamily="2" charset="-78"/>
            </a:endParaRPr>
          </a:p>
        </p:txBody>
      </p:sp>
    </p:spTree>
    <p:extLst>
      <p:ext uri="{BB962C8B-B14F-4D97-AF65-F5344CB8AC3E}">
        <p14:creationId xmlns:p14="http://schemas.microsoft.com/office/powerpoint/2010/main" val="365670284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437883" y="1181685"/>
            <a:ext cx="11258248" cy="5505717"/>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marL="457200" indent="-457200" algn="justLow">
              <a:buFont typeface="+mj-lt"/>
              <a:buAutoNum type="arabicPeriod"/>
            </a:pPr>
            <a:r>
              <a:rPr lang="fa-IR" sz="2500" dirty="0" smtClean="0">
                <a:cs typeface="B Yagut" panose="00000400000000000000" pitchFamily="2" charset="-78"/>
              </a:rPr>
              <a:t>محیط </a:t>
            </a:r>
            <a:r>
              <a:rPr lang="fa-IR" sz="2500" dirty="0">
                <a:cs typeface="B Yagut" panose="00000400000000000000" pitchFamily="2" charset="-78"/>
              </a:rPr>
              <a:t>کارتابل نامه های ارسالی را بشناسد و </a:t>
            </a:r>
            <a:r>
              <a:rPr lang="fa-IR" sz="2500" dirty="0" smtClean="0">
                <a:cs typeface="B Yagut" panose="00000400000000000000" pitchFamily="2" charset="-78"/>
              </a:rPr>
              <a:t>مهارت استفاده </a:t>
            </a:r>
            <a:r>
              <a:rPr lang="fa-IR" sz="2500" dirty="0">
                <a:cs typeface="B Yagut" panose="00000400000000000000" pitchFamily="2" charset="-78"/>
              </a:rPr>
              <a:t>از هر جزء را کسب کند</a:t>
            </a:r>
            <a:r>
              <a:rPr lang="fa-IR" sz="2500" dirty="0" smtClean="0">
                <a:cs typeface="B Yagut" panose="00000400000000000000" pitchFamily="2" charset="-78"/>
              </a:rPr>
              <a:t>.</a:t>
            </a:r>
            <a:endParaRPr lang="en-US" sz="2500" dirty="0">
              <a:cs typeface="B Yagut" panose="00000400000000000000" pitchFamily="2" charset="-78"/>
            </a:endParaRPr>
          </a:p>
          <a:p>
            <a:pPr marL="457200" indent="-457200" algn="justLow">
              <a:buFont typeface="+mj-lt"/>
              <a:buAutoNum type="arabicPeriod"/>
            </a:pPr>
            <a:r>
              <a:rPr lang="fa-IR" sz="2500" dirty="0">
                <a:cs typeface="B Yagut" panose="00000400000000000000" pitchFamily="2" charset="-78"/>
              </a:rPr>
              <a:t>محیط کارتابل نامه های </a:t>
            </a:r>
            <a:r>
              <a:rPr lang="fa-IR" sz="2500" dirty="0" smtClean="0">
                <a:cs typeface="B Yagut" panose="00000400000000000000" pitchFamily="2" charset="-78"/>
              </a:rPr>
              <a:t>ارجاع داده شده </a:t>
            </a:r>
            <a:r>
              <a:rPr lang="fa-IR" sz="2500" dirty="0">
                <a:cs typeface="B Yagut" panose="00000400000000000000" pitchFamily="2" charset="-78"/>
              </a:rPr>
              <a:t>را بشناسد و </a:t>
            </a:r>
            <a:r>
              <a:rPr lang="fa-IR" sz="2500" dirty="0" smtClean="0">
                <a:cs typeface="B Yagut" panose="00000400000000000000" pitchFamily="2" charset="-78"/>
              </a:rPr>
              <a:t>مهارت استفاده </a:t>
            </a:r>
            <a:r>
              <a:rPr lang="fa-IR" sz="2500" dirty="0">
                <a:cs typeface="B Yagut" panose="00000400000000000000" pitchFamily="2" charset="-78"/>
              </a:rPr>
              <a:t>از هر جزء را کسب </a:t>
            </a:r>
            <a:r>
              <a:rPr lang="fa-IR" sz="2500" dirty="0" smtClean="0">
                <a:cs typeface="B Yagut" panose="00000400000000000000" pitchFamily="2" charset="-78"/>
              </a:rPr>
              <a:t>کند.</a:t>
            </a:r>
            <a:endParaRPr lang="en-US" sz="2500" dirty="0">
              <a:cs typeface="B Yagut" panose="00000400000000000000" pitchFamily="2" charset="-78"/>
            </a:endParaRPr>
          </a:p>
          <a:p>
            <a:pPr marL="457200" indent="-457200" algn="justLow">
              <a:buFont typeface="+mj-lt"/>
              <a:buAutoNum type="arabicPeriod"/>
            </a:pPr>
            <a:r>
              <a:rPr lang="fa-IR" sz="2500" dirty="0" smtClean="0">
                <a:cs typeface="B Yagut" panose="00000400000000000000" pitchFamily="2" charset="-78"/>
              </a:rPr>
              <a:t>طریقه ارسال پیش نویس را بشناسد و به درستی انجام دهد</a:t>
            </a:r>
            <a:endParaRPr lang="en-US" sz="2500" dirty="0">
              <a:cs typeface="B Yagut" panose="00000400000000000000" pitchFamily="2" charset="-78"/>
            </a:endParaRPr>
          </a:p>
          <a:p>
            <a:pPr marL="457200" indent="-457200" algn="justLow">
              <a:buFont typeface="+mj-lt"/>
              <a:buAutoNum type="arabicPeriod"/>
            </a:pPr>
            <a:r>
              <a:rPr lang="fa-IR" sz="2500" dirty="0" smtClean="0">
                <a:cs typeface="B Yagut" panose="00000400000000000000" pitchFamily="2" charset="-78"/>
              </a:rPr>
              <a:t>محیط کارتابل پیش نویس های دریافتی را </a:t>
            </a:r>
            <a:r>
              <a:rPr lang="fa-IR" sz="2500" dirty="0">
                <a:cs typeface="B Yagut" panose="00000400000000000000" pitchFamily="2" charset="-78"/>
              </a:rPr>
              <a:t>بشناسند و مهارت استفاده از هر جزء را کسب کند</a:t>
            </a:r>
            <a:r>
              <a:rPr lang="fa-IR" sz="2500" dirty="0" smtClean="0">
                <a:cs typeface="B Yagut" panose="00000400000000000000" pitchFamily="2" charset="-78"/>
              </a:rPr>
              <a:t>.</a:t>
            </a:r>
            <a:endParaRPr lang="en-US" sz="2500" dirty="0">
              <a:cs typeface="B Yagut" panose="00000400000000000000" pitchFamily="2" charset="-78"/>
            </a:endParaRPr>
          </a:p>
          <a:p>
            <a:pPr marL="457200" indent="-457200" algn="justLow">
              <a:buFont typeface="+mj-lt"/>
              <a:buAutoNum type="arabicPeriod"/>
            </a:pPr>
            <a:r>
              <a:rPr lang="fa-IR" sz="2500" dirty="0">
                <a:cs typeface="B Yagut" panose="00000400000000000000" pitchFamily="2" charset="-78"/>
              </a:rPr>
              <a:t>محیط کارتابل پیش نویس های </a:t>
            </a:r>
            <a:r>
              <a:rPr lang="fa-IR" sz="2500" dirty="0" smtClean="0">
                <a:cs typeface="B Yagut" panose="00000400000000000000" pitchFamily="2" charset="-78"/>
              </a:rPr>
              <a:t>ارسالی </a:t>
            </a:r>
            <a:r>
              <a:rPr lang="fa-IR" sz="2500" dirty="0">
                <a:cs typeface="B Yagut" panose="00000400000000000000" pitchFamily="2" charset="-78"/>
              </a:rPr>
              <a:t>را بشناسند و مهارت استفاده از هر جزء را کسب کند</a:t>
            </a:r>
            <a:r>
              <a:rPr lang="fa-IR" sz="2500" dirty="0" smtClean="0">
                <a:cs typeface="B Yagut" panose="00000400000000000000" pitchFamily="2" charset="-78"/>
              </a:rPr>
              <a:t>.</a:t>
            </a:r>
            <a:endParaRPr lang="en-US" sz="2500" dirty="0" smtClean="0">
              <a:cs typeface="B Yagut" panose="00000400000000000000" pitchFamily="2" charset="-78"/>
            </a:endParaRPr>
          </a:p>
          <a:p>
            <a:pPr marL="457200" indent="-457200" algn="justLow">
              <a:buFont typeface="+mj-lt"/>
              <a:buAutoNum type="arabicPeriod"/>
            </a:pPr>
            <a:r>
              <a:rPr lang="fa-IR" sz="2500" dirty="0">
                <a:cs typeface="B Yagut" panose="00000400000000000000" pitchFamily="2" charset="-78"/>
              </a:rPr>
              <a:t>طریقه ارسال پیام را بشناسد و به درستی انجام دهد</a:t>
            </a:r>
            <a:endParaRPr lang="en-US" sz="2500" dirty="0">
              <a:cs typeface="B Yagut" panose="00000400000000000000" pitchFamily="2" charset="-78"/>
            </a:endParaRPr>
          </a:p>
          <a:p>
            <a:pPr marL="457200" indent="-457200" algn="justLow">
              <a:buFont typeface="+mj-lt"/>
              <a:buAutoNum type="arabicPeriod"/>
            </a:pPr>
            <a:r>
              <a:rPr lang="fa-IR" sz="2500" dirty="0" smtClean="0">
                <a:cs typeface="B Yagut" panose="00000400000000000000" pitchFamily="2" charset="-78"/>
              </a:rPr>
              <a:t>محیط </a:t>
            </a:r>
            <a:r>
              <a:rPr lang="fa-IR" sz="2500" dirty="0">
                <a:cs typeface="B Yagut" panose="00000400000000000000" pitchFamily="2" charset="-78"/>
              </a:rPr>
              <a:t>کارتابل پیام های دریافتی را بشناسند و مهارت استفاده از هر جزء را کسب کند.</a:t>
            </a:r>
            <a:endParaRPr lang="en-US" sz="2500" dirty="0">
              <a:cs typeface="B Yagut" panose="00000400000000000000" pitchFamily="2" charset="-78"/>
            </a:endParaRPr>
          </a:p>
          <a:p>
            <a:pPr marL="457200" indent="-457200" algn="justLow">
              <a:buFont typeface="+mj-lt"/>
              <a:buAutoNum type="arabicPeriod"/>
            </a:pPr>
            <a:r>
              <a:rPr lang="fa-IR" sz="2500" dirty="0" smtClean="0">
                <a:cs typeface="B Yagut" panose="00000400000000000000" pitchFamily="2" charset="-78"/>
              </a:rPr>
              <a:t>محیط </a:t>
            </a:r>
            <a:r>
              <a:rPr lang="fa-IR" sz="2500" dirty="0">
                <a:cs typeface="B Yagut" panose="00000400000000000000" pitchFamily="2" charset="-78"/>
              </a:rPr>
              <a:t>کارتابل پیام های ارسالی را بشناسند و مهارت استفاده از هر جزء را کسب کند</a:t>
            </a:r>
            <a:r>
              <a:rPr lang="fa-IR"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935071" y="660398"/>
            <a:ext cx="6122174"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پیام های حذف شده</a:t>
            </a:r>
          </a:p>
        </p:txBody>
      </p:sp>
      <p:sp>
        <p:nvSpPr>
          <p:cNvPr id="6" name="Subtitle 2"/>
          <p:cNvSpPr txBox="1">
            <a:spLocks/>
          </p:cNvSpPr>
          <p:nvPr/>
        </p:nvSpPr>
        <p:spPr>
          <a:xfrm>
            <a:off x="2926593" y="2003303"/>
            <a:ext cx="6619164" cy="157091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2500" dirty="0" smtClean="0">
                <a:cs typeface="B Yagut" panose="00000400000000000000" pitchFamily="2" charset="-78"/>
              </a:rPr>
              <a:t>در این قسمت پیام های حذف شده نگهداری می شود</a:t>
            </a:r>
            <a:r>
              <a:rPr lang="en-US" sz="2500" dirty="0" smtClean="0">
                <a:cs typeface="B Yagut" panose="00000400000000000000" pitchFamily="2" charset="-78"/>
              </a:rPr>
              <a:t>.</a:t>
            </a:r>
            <a:endParaRPr lang="fa-IR" sz="2500" dirty="0" smtClean="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3992963" y="3133266"/>
            <a:ext cx="5004127" cy="219878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937" y="5881048"/>
            <a:ext cx="609600" cy="609600"/>
          </a:xfrm>
          <a:prstGeom prst="rect">
            <a:avLst/>
          </a:prstGeom>
        </p:spPr>
      </p:pic>
    </p:spTree>
    <p:extLst>
      <p:ext uri="{BB962C8B-B14F-4D97-AF65-F5344CB8AC3E}">
        <p14:creationId xmlns:p14="http://schemas.microsoft.com/office/powerpoint/2010/main" val="1996036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580"/>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1326523" y="1304949"/>
            <a:ext cx="9151513" cy="4238602"/>
          </a:xfrm>
        </p:spPr>
        <p:txBody>
          <a:bodyPr>
            <a:normAutofit/>
          </a:bodyPr>
          <a:lstStyle/>
          <a:p>
            <a:pPr marL="0" indent="0" algn="justLow">
              <a:lnSpc>
                <a:spcPct val="100000"/>
              </a:lnSpc>
              <a:buNone/>
            </a:pPr>
            <a:r>
              <a:rPr lang="fa-IR" dirty="0">
                <a:cs typeface="B Yagut" panose="00000400000000000000" pitchFamily="2" charset="-78"/>
              </a:rPr>
              <a:t>سیستم اتوماسیون اداری یک سیستم اطلاعاتی مبتنی بر کامپیو‌تر است که وظیفه جمع‌آوری، ذخیره و توزیع مستندات، پیام‌های الکترونیک و سایر فرم‌های ارتباطات اداری را بین افراد، گروه‌های کاری و سازمان‌ها بر عهده دارد. بخش‌هایی از این سیستم‌ها عموماً شامل نرم‌افزارهای مکتوبات اداری می باشد ، که در این مبحث آموزشـی عناوین آموزشــی ، </a:t>
            </a:r>
            <a:r>
              <a:rPr lang="fa-IR" dirty="0" smtClean="0">
                <a:cs typeface="B Yagut" panose="00000400000000000000" pitchFamily="2" charset="-78"/>
              </a:rPr>
              <a:t>کارتابل نامه های ارسالی ، کارتابل نامه های ارجاع داده شده، ارسال پیشــنویس ، کارتابل پیش نویس های دریافتی ، کارتابل پیش نویس های ارسالی، ارسال پیام ، کارتابل پیام ها ، </a:t>
            </a:r>
            <a:r>
              <a:rPr lang="fa-IR" dirty="0">
                <a:cs typeface="B Yagut" panose="00000400000000000000" pitchFamily="2" charset="-78"/>
              </a:rPr>
              <a:t>کارتابل پیام </a:t>
            </a:r>
            <a:r>
              <a:rPr lang="fa-IR" dirty="0" smtClean="0">
                <a:cs typeface="B Yagut" panose="00000400000000000000" pitchFamily="2" charset="-78"/>
              </a:rPr>
              <a:t>های ارسالی ، </a:t>
            </a:r>
            <a:r>
              <a:rPr lang="fa-IR" dirty="0">
                <a:cs typeface="B Yagut" panose="00000400000000000000" pitchFamily="2" charset="-78"/>
              </a:rPr>
              <a:t>کارتابل پیام </a:t>
            </a:r>
            <a:r>
              <a:rPr lang="fa-IR" dirty="0" smtClean="0">
                <a:cs typeface="B Yagut" panose="00000400000000000000" pitchFamily="2" charset="-78"/>
              </a:rPr>
              <a:t>های حذف شده توضیح </a:t>
            </a:r>
            <a:r>
              <a:rPr lang="fa-IR" dirty="0">
                <a:cs typeface="B Yagut" panose="00000400000000000000" pitchFamily="2" charset="-78"/>
              </a:rPr>
              <a:t>داده شده است.</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5970431"/>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580"/>
            <a:ext cx="10515600" cy="858368"/>
          </a:xfrm>
          <a:noFill/>
        </p:spPr>
        <p:txBody>
          <a:bodyPr>
            <a:normAutofit/>
          </a:bodyPr>
          <a:lstStyle/>
          <a:p>
            <a:pPr algn="ctr"/>
            <a:r>
              <a:rPr lang="fa-IR" dirty="0">
                <a:cs typeface="B Yagut" panose="00000400000000000000" pitchFamily="2" charset="-78"/>
              </a:rPr>
              <a:t>پرسش و </a:t>
            </a:r>
            <a:r>
              <a:rPr lang="fa-IR" dirty="0" smtClean="0">
                <a:cs typeface="B Yagut" panose="00000400000000000000" pitchFamily="2" charset="-78"/>
              </a:rPr>
              <a:t>تمرین</a:t>
            </a:r>
            <a:endParaRPr lang="fa-IR" dirty="0">
              <a:cs typeface="B Yagut" panose="00000400000000000000" pitchFamily="2" charset="-78"/>
            </a:endParaRPr>
          </a:p>
        </p:txBody>
      </p:sp>
      <p:sp>
        <p:nvSpPr>
          <p:cNvPr id="3" name="Content Placeholder 2"/>
          <p:cNvSpPr>
            <a:spLocks noGrp="1"/>
          </p:cNvSpPr>
          <p:nvPr>
            <p:ph idx="1"/>
          </p:nvPr>
        </p:nvSpPr>
        <p:spPr>
          <a:xfrm>
            <a:off x="838200" y="1304949"/>
            <a:ext cx="10515600" cy="4915548"/>
          </a:xfrm>
        </p:spPr>
        <p:txBody>
          <a:bodyPr>
            <a:normAutofit/>
          </a:bodyPr>
          <a:lstStyle/>
          <a:p>
            <a:pPr marL="0" indent="0" algn="justLow">
              <a:lnSpc>
                <a:spcPct val="160000"/>
              </a:lnSpc>
              <a:buNone/>
            </a:pPr>
            <a:r>
              <a:rPr lang="fa-IR" dirty="0" smtClean="0">
                <a:cs typeface="B Yagut" panose="00000400000000000000" pitchFamily="2" charset="-78"/>
              </a:rPr>
              <a:t>1- یک پیش نویس اداری با موضوع بهداشتی و فایل پیوست برای کارتابل اتوماسیون مسئول مرکز خدمات جامع سلامت خودتان ارسال نمایید.</a:t>
            </a:r>
          </a:p>
          <a:p>
            <a:pPr marL="0" indent="0" algn="justLow">
              <a:lnSpc>
                <a:spcPct val="160000"/>
              </a:lnSpc>
              <a:buNone/>
            </a:pPr>
            <a:r>
              <a:rPr lang="fa-IR" dirty="0" smtClean="0">
                <a:cs typeface="B Yagut" panose="00000400000000000000" pitchFamily="2" charset="-78"/>
              </a:rPr>
              <a:t>2- یک پیام با موضوع گزارش برنامه های آموزشی برای گروه هدف سالمندان بهمراه فایل پیوست برای کارتابل اتوماسیون مدیر مرکز آموزش بهورزی ارسال نمایید</a:t>
            </a:r>
            <a:r>
              <a:rPr lang="en-US" dirty="0" smtClean="0">
                <a:cs typeface="B Yagut" panose="00000400000000000000" pitchFamily="2" charset="-78"/>
              </a:rPr>
              <a:t>.</a:t>
            </a:r>
            <a:endParaRPr lang="fa-IR" dirty="0">
              <a:cs typeface="B Yagut" panose="00000400000000000000" pitchFamily="2" charset="-78"/>
            </a:endParaRPr>
          </a:p>
        </p:txBody>
      </p:sp>
    </p:spTree>
    <p:extLst>
      <p:ext uri="{BB962C8B-B14F-4D97-AF65-F5344CB8AC3E}">
        <p14:creationId xmlns:p14="http://schemas.microsoft.com/office/powerpoint/2010/main" val="3593342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685800" y="1184856"/>
            <a:ext cx="11026588" cy="4992107"/>
          </a:xfrm>
        </p:spPr>
        <p:txBody>
          <a:bodyPr>
            <a:normAutofit/>
          </a:bodyPr>
          <a:lstStyle/>
          <a:p>
            <a:pPr>
              <a:lnSpc>
                <a:spcPct val="150000"/>
              </a:lnSpc>
            </a:pPr>
            <a:r>
              <a:rPr lang="fa-IR" sz="2500">
                <a:cs typeface="B Yagut" panose="00000400000000000000" pitchFamily="2" charset="-78"/>
              </a:rPr>
              <a:t>راهنمای نرم افزار مکاتبات اتوماسیون اداری ، شرکت چارگون ، بهار 1389</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a:t>
            </a:r>
            <a:r>
              <a:rPr lang="fa-IR" dirty="0" smtClean="0">
                <a:cs typeface="B Yagut" panose="00000400000000000000" pitchFamily="2" charset="-78"/>
              </a:rPr>
              <a:t>مازندران ، معاونت بهداشتی</a:t>
            </a: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a:t>
            </a:r>
            <a:r>
              <a:rPr lang="fa-IR" dirty="0" smtClean="0">
                <a:cs typeface="B Yagut" panose="00000400000000000000" pitchFamily="2" charset="-78"/>
              </a:rPr>
              <a:t>الکترونیک </a:t>
            </a:r>
            <a:r>
              <a:rPr lang="en-US" dirty="0" smtClean="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9752463" cy="5138670"/>
          </a:xfrm>
        </p:spPr>
        <p:txBody>
          <a:bodyPr>
            <a:normAutofit/>
          </a:bodyPr>
          <a:lstStyle/>
          <a:p>
            <a:pPr algn="justLow">
              <a:lnSpc>
                <a:spcPct val="100000"/>
              </a:lnSpc>
            </a:pPr>
            <a:r>
              <a:rPr lang="fa-IR" sz="2500" dirty="0" smtClean="0">
                <a:cs typeface="B Yagut" panose="00000400000000000000" pitchFamily="2" charset="-78"/>
              </a:rPr>
              <a:t>کارتابل نامه های ارسالی</a:t>
            </a:r>
          </a:p>
          <a:p>
            <a:pPr algn="justLow">
              <a:lnSpc>
                <a:spcPct val="100000"/>
              </a:lnSpc>
            </a:pPr>
            <a:r>
              <a:rPr lang="fa-IR" sz="2500" dirty="0" smtClean="0">
                <a:cs typeface="B Yagut" panose="00000400000000000000" pitchFamily="2" charset="-78"/>
              </a:rPr>
              <a:t>کارتابل نامه های ارجاع شده</a:t>
            </a:r>
          </a:p>
          <a:p>
            <a:pPr algn="justLow">
              <a:lnSpc>
                <a:spcPct val="100000"/>
              </a:lnSpc>
            </a:pPr>
            <a:r>
              <a:rPr lang="fa-IR" sz="2500" dirty="0" smtClean="0">
                <a:cs typeface="B Yagut" panose="00000400000000000000" pitchFamily="2" charset="-78"/>
              </a:rPr>
              <a:t>ارسال پیش نویس</a:t>
            </a:r>
          </a:p>
          <a:p>
            <a:pPr algn="justLow">
              <a:lnSpc>
                <a:spcPct val="100000"/>
              </a:lnSpc>
            </a:pPr>
            <a:r>
              <a:rPr lang="fa-IR" sz="2500" dirty="0" smtClean="0">
                <a:cs typeface="B Yagut" panose="00000400000000000000" pitchFamily="2" charset="-78"/>
              </a:rPr>
              <a:t>کارتابل پیش نویس های دریافتی</a:t>
            </a:r>
          </a:p>
          <a:p>
            <a:pPr algn="justLow">
              <a:lnSpc>
                <a:spcPct val="100000"/>
              </a:lnSpc>
            </a:pPr>
            <a:r>
              <a:rPr lang="fa-IR" sz="2500" dirty="0" smtClean="0">
                <a:cs typeface="B Yagut" panose="00000400000000000000" pitchFamily="2" charset="-78"/>
              </a:rPr>
              <a:t>کارتابل پیش نویس های ارسالی</a:t>
            </a:r>
            <a:endParaRPr lang="en-US" sz="2500" dirty="0" smtClean="0">
              <a:cs typeface="B Yagut" panose="00000400000000000000" pitchFamily="2" charset="-78"/>
            </a:endParaRPr>
          </a:p>
          <a:p>
            <a:pPr algn="justLow">
              <a:lnSpc>
                <a:spcPct val="100000"/>
              </a:lnSpc>
            </a:pPr>
            <a:r>
              <a:rPr lang="fa-IR" sz="2500" dirty="0">
                <a:cs typeface="B Yagut" panose="00000400000000000000" pitchFamily="2" charset="-78"/>
              </a:rPr>
              <a:t>ارسال پیام</a:t>
            </a:r>
          </a:p>
          <a:p>
            <a:pPr algn="justLow">
              <a:lnSpc>
                <a:spcPct val="100000"/>
              </a:lnSpc>
            </a:pPr>
            <a:r>
              <a:rPr lang="fa-IR" sz="2500" dirty="0" smtClean="0">
                <a:cs typeface="B Yagut" panose="00000400000000000000" pitchFamily="2" charset="-78"/>
              </a:rPr>
              <a:t>کارتابل </a:t>
            </a:r>
            <a:r>
              <a:rPr lang="fa-IR" sz="2500" dirty="0">
                <a:cs typeface="B Yagut" panose="00000400000000000000" pitchFamily="2" charset="-78"/>
              </a:rPr>
              <a:t>پیام ها</a:t>
            </a:r>
          </a:p>
          <a:p>
            <a:pPr algn="justLow">
              <a:lnSpc>
                <a:spcPct val="100000"/>
              </a:lnSpc>
            </a:pPr>
            <a:r>
              <a:rPr lang="fa-IR" sz="2500" dirty="0">
                <a:cs typeface="B Yagut" panose="00000400000000000000" pitchFamily="2" charset="-78"/>
              </a:rPr>
              <a:t>کارتابل پیام های ارسالی</a:t>
            </a:r>
          </a:p>
          <a:p>
            <a:pPr algn="justLow">
              <a:lnSpc>
                <a:spcPct val="100000"/>
              </a:lnSpc>
            </a:pPr>
            <a:r>
              <a:rPr lang="fa-IR" sz="2500" dirty="0">
                <a:cs typeface="B Yagut" panose="00000400000000000000" pitchFamily="2" charset="-78"/>
              </a:rPr>
              <a:t>کارتابل پیام های حذف </a:t>
            </a:r>
            <a:r>
              <a:rPr lang="fa-IR" sz="2500" dirty="0" smtClean="0">
                <a:cs typeface="B Yagut" panose="00000400000000000000" pitchFamily="2" charset="-78"/>
              </a:rPr>
              <a:t>شده</a:t>
            </a:r>
            <a:endParaRPr lang="fa-IR"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93745"/>
            <a:ext cx="9144000" cy="729837"/>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300251" y="1023582"/>
            <a:ext cx="11518710" cy="5473473"/>
          </a:xfrm>
        </p:spPr>
        <p:txBody>
          <a:bodyPr>
            <a:noAutofit/>
          </a:bodyPr>
          <a:lstStyle/>
          <a:p>
            <a:pPr algn="justLow">
              <a:lnSpc>
                <a:spcPct val="100000"/>
              </a:lnSpc>
            </a:pPr>
            <a:r>
              <a:rPr lang="fa-IR" sz="2500" dirty="0" smtClean="0">
                <a:cs typeface="B Yagut" panose="00000400000000000000" pitchFamily="2" charset="-78"/>
              </a:rPr>
              <a:t>به طور کلی نرم افزارهای جاری و رایج در نظام شبکه که در خانه های بهداشت نیز مورد استفاده قرار میگیرند شامل اتوماسیون اداری ، سامانه یکپارچه بهداشت (سیب) ، سامانه ناب ، سامانه سینا ، سامانه الکترونیکی نظام مراقبت سندرمیک، سامانه جامع مدیریت بازرسی مرکز سلامت محیط کار می باشند .</a:t>
            </a:r>
          </a:p>
          <a:p>
            <a:pPr algn="justLow">
              <a:lnSpc>
                <a:spcPct val="100000"/>
              </a:lnSpc>
            </a:pPr>
            <a:r>
              <a:rPr lang="fa-IR" sz="2500" dirty="0" smtClean="0">
                <a:cs typeface="B Yagut" panose="00000400000000000000" pitchFamily="2" charset="-78"/>
              </a:rPr>
              <a:t>همانطور که مستحضرید، سامانه </a:t>
            </a:r>
            <a:r>
              <a:rPr lang="fa-IR" sz="2500" dirty="0">
                <a:cs typeface="B Yagut" panose="00000400000000000000" pitchFamily="2" charset="-78"/>
              </a:rPr>
              <a:t>یکپارچه بهداشت (سیب) </a:t>
            </a:r>
            <a:r>
              <a:rPr lang="fa-IR" sz="2500" dirty="0" smtClean="0">
                <a:cs typeface="B Yagut" panose="00000400000000000000" pitchFamily="2" charset="-78"/>
              </a:rPr>
              <a:t>، توسط گروه تدوین بسته آموزشی دانشگاه علوم پزشکی استان اهواز ، سامانه سینا </a:t>
            </a:r>
            <a:r>
              <a:rPr lang="fa-IR" sz="2500" dirty="0">
                <a:cs typeface="B Yagut" panose="00000400000000000000" pitchFamily="2" charset="-78"/>
              </a:rPr>
              <a:t>توسط گروه تدوین بسته آموزشی دانشگاه علوم </a:t>
            </a:r>
            <a:r>
              <a:rPr lang="fa-IR" sz="2500" dirty="0" smtClean="0">
                <a:cs typeface="B Yagut" panose="00000400000000000000" pitchFamily="2" charset="-78"/>
              </a:rPr>
              <a:t>پزشکی استان مشهد و سامانه ناب </a:t>
            </a:r>
            <a:r>
              <a:rPr lang="fa-IR" sz="2500" dirty="0">
                <a:cs typeface="B Yagut" panose="00000400000000000000" pitchFamily="2" charset="-78"/>
              </a:rPr>
              <a:t>توسط گروه تدوین بسته آموزشی دانشگاه علوم </a:t>
            </a:r>
            <a:r>
              <a:rPr lang="fa-IR" sz="2500" dirty="0" smtClean="0">
                <a:cs typeface="B Yagut" panose="00000400000000000000" pitchFamily="2" charset="-78"/>
              </a:rPr>
              <a:t>پزشکی استان گلستان آموزش داده خواهد شد که در این بسته آموزشی از عنوان مجدد آنها خودداری می گردد . همچنین به دلیل عدم دسترسی کشوری به سامانه جامع مدیریت </a:t>
            </a:r>
            <a:r>
              <a:rPr lang="fa-IR" sz="2500" dirty="0">
                <a:cs typeface="B Yagut" panose="00000400000000000000" pitchFamily="2" charset="-78"/>
              </a:rPr>
              <a:t>بازرسی مرکز سلامت محیط کار </a:t>
            </a:r>
            <a:r>
              <a:rPr lang="fa-IR" sz="2500" dirty="0" smtClean="0">
                <a:cs typeface="B Yagut" panose="00000400000000000000" pitchFamily="2" charset="-78"/>
              </a:rPr>
              <a:t>از آموزش این سامانه در این بسته آموزشی خودداری گردیده است . در این بسته آموزشی از نرم افزار های جاری در نظام شبکه به</a:t>
            </a:r>
            <a:r>
              <a:rPr lang="en-US" sz="2500" dirty="0" smtClean="0">
                <a:cs typeface="B Yagut" panose="00000400000000000000" pitchFamily="2" charset="-78"/>
              </a:rPr>
              <a:t> </a:t>
            </a:r>
            <a:r>
              <a:rPr lang="fa-IR" sz="2500" dirty="0" smtClean="0">
                <a:cs typeface="B Yagut" panose="00000400000000000000" pitchFamily="2" charset="-78"/>
              </a:rPr>
              <a:t>آشنایی </a:t>
            </a:r>
            <a:r>
              <a:rPr lang="fa-IR" sz="2500" dirty="0">
                <a:cs typeface="B Yagut" panose="00000400000000000000" pitchFamily="2" charset="-78"/>
              </a:rPr>
              <a:t>با نرم افزار اتوماسیون اداری </a:t>
            </a:r>
            <a:r>
              <a:rPr lang="fa-IR" sz="2500" dirty="0" smtClean="0">
                <a:cs typeface="B Yagut" panose="00000400000000000000" pitchFamily="2" charset="-78"/>
              </a:rPr>
              <a:t>پرداخته </a:t>
            </a:r>
            <a:r>
              <a:rPr lang="fa-IR" sz="2500" dirty="0">
                <a:cs typeface="B Yagut" panose="00000400000000000000" pitchFamily="2" charset="-78"/>
              </a:rPr>
              <a:t>می شود.</a:t>
            </a:r>
          </a:p>
          <a:p>
            <a:pPr algn="just">
              <a:lnSpc>
                <a:spcPct val="100000"/>
              </a:lnSpc>
            </a:pPr>
            <a:endParaRPr lang="fa-IR" sz="2500" dirty="0">
              <a:cs typeface="B Yagut" panose="00000400000000000000" pitchFamily="2" charset="-78"/>
            </a:endParaRPr>
          </a:p>
        </p:txBody>
      </p:sp>
    </p:spTree>
    <p:extLst>
      <p:ext uri="{BB962C8B-B14F-4D97-AF65-F5344CB8AC3E}">
        <p14:creationId xmlns:p14="http://schemas.microsoft.com/office/powerpoint/2010/main" val="373633152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93745"/>
            <a:ext cx="9144000" cy="729837"/>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380600" y="1023582"/>
            <a:ext cx="11518710" cy="5281682"/>
          </a:xfrm>
        </p:spPr>
        <p:txBody>
          <a:bodyPr>
            <a:noAutofit/>
          </a:bodyPr>
          <a:lstStyle/>
          <a:p>
            <a:pPr algn="justLow">
              <a:lnSpc>
                <a:spcPct val="100000"/>
              </a:lnSpc>
            </a:pPr>
            <a:r>
              <a:rPr lang="fa-IR" sz="2500" dirty="0" smtClean="0">
                <a:cs typeface="B Yagut" panose="00000400000000000000" pitchFamily="2" charset="-78"/>
              </a:rPr>
              <a:t>بطور </a:t>
            </a:r>
            <a:r>
              <a:rPr lang="fa-IR" sz="2500" dirty="0">
                <a:cs typeface="B Yagut" panose="00000400000000000000" pitchFamily="2" charset="-78"/>
              </a:rPr>
              <a:t>کلی آنچه از آن به عنوان سیستم اتوماسیون اداری یاد می‌شود، شکل تکامل یافته سیستم دبیرخانه است که برای جایگزین شدن روش دستی ثبت و شماره‌دهی مکاتبات شامل انواع نامه‌های اداری به کار می‌رفت. امروزه سیستم‌های نرم‌افزاری اتوماسیون اداری در ایران با دید مکانیزه کردن مکاتبات سازمانی شامل گردش فرم‌ها، نامه‌ها و به طور کلی مکاتبات اداری داخل و خارج یک سازمان طراحی شده است که در سازمان‌هایی مانند سازمان‌های دولتی و خدماتی، بخش مهمی از کار عملیات سازمان محسوب می‌شود</a:t>
            </a:r>
            <a:r>
              <a:rPr lang="fa-IR" sz="2500" dirty="0" smtClean="0">
                <a:cs typeface="B Yagut" panose="00000400000000000000" pitchFamily="2" charset="-78"/>
              </a:rPr>
              <a:t>. </a:t>
            </a:r>
          </a:p>
          <a:p>
            <a:pPr algn="justLow">
              <a:lnSpc>
                <a:spcPct val="100000"/>
              </a:lnSpc>
            </a:pPr>
            <a:r>
              <a:rPr lang="fa-IR" sz="2500" dirty="0">
                <a:cs typeface="B Yagut" panose="00000400000000000000" pitchFamily="2" charset="-78"/>
              </a:rPr>
              <a:t>سیستم اتوماسیون اداری تحت وب شرکت چارگون (دیدگاه) ، ضمن ساماندهی فرایندهای سازمانی، امکان انجام مکاتبات اداری را به صورت الکترونیک از هر نقطه جغرافیایی با سرعت بالا، سهولت کاربری و در محیطی امن فراهم می‌کند. سیستم اتوماسیون اداری تحت وب شرکت چارگون (دیدگاه) ، با ایجاد بستری مناسب برای ثبت و گردش نامه و انواع فرم‌های سازمانی، پیگیری دقیق، گزارش اقدامات لازم و مدیریت بهینه جلسات، ضمن سرعت بخشیدن به روند مکاتبات درون سازمانی، امکان تعامل الکترونیک برون سازمانی را نیز فراهم می‌کند. مجموعه این امکانات با بهره‌گیری از بر‌ترین فناوری‌های تولید نرم‌افزار، با کاربری ساده و امنیت بالا ساخته شده است.</a:t>
            </a:r>
          </a:p>
          <a:p>
            <a:pPr algn="just">
              <a:lnSpc>
                <a:spcPct val="100000"/>
              </a:lnSpc>
            </a:pP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772" y="5867400"/>
            <a:ext cx="609600" cy="609600"/>
          </a:xfrm>
          <a:prstGeom prst="rect">
            <a:avLst/>
          </a:prstGeom>
        </p:spPr>
      </p:pic>
    </p:spTree>
    <p:extLst>
      <p:ext uri="{BB962C8B-B14F-4D97-AF65-F5344CB8AC3E}">
        <p14:creationId xmlns:p14="http://schemas.microsoft.com/office/powerpoint/2010/main" val="4181393732"/>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پنجم</a:t>
            </a:r>
            <a:endParaRPr lang="fa-IR" dirty="0"/>
          </a:p>
        </p:txBody>
      </p:sp>
      <p:sp>
        <p:nvSpPr>
          <p:cNvPr id="4" name="Content Placeholder 3"/>
          <p:cNvSpPr>
            <a:spLocks noGrp="1"/>
          </p:cNvSpPr>
          <p:nvPr>
            <p:ph sz="half" idx="2"/>
          </p:nvPr>
        </p:nvSpPr>
        <p:spPr>
          <a:xfrm>
            <a:off x="838201" y="1287888"/>
            <a:ext cx="10515600" cy="4561369"/>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smtClean="0">
                <a:cs typeface="B Yagut" panose="00000400000000000000" pitchFamily="2" charset="-78"/>
              </a:rPr>
              <a:t>کارتابل نامه های ارسالی</a:t>
            </a:r>
            <a:endParaRPr lang="fa-IR" sz="4400" dirty="0">
              <a:cs typeface="B Yagut" panose="00000400000000000000" pitchFamily="2" charset="-78"/>
            </a:endParaRPr>
          </a:p>
        </p:txBody>
      </p:sp>
    </p:spTree>
    <p:extLst>
      <p:ext uri="{BB962C8B-B14F-4D97-AF65-F5344CB8AC3E}">
        <p14:creationId xmlns:p14="http://schemas.microsoft.com/office/powerpoint/2010/main" val="15636895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637929" y="1105467"/>
            <a:ext cx="4140091" cy="464024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نامه های داخلی پس از ثبت و ارسال توسط کاربر در این کارتابل قرار می</a:t>
            </a:r>
            <a:r>
              <a:rPr lang="en-US" sz="2500" dirty="0" smtClean="0">
                <a:cs typeface="B Yagut" panose="00000400000000000000" pitchFamily="2" charset="-78"/>
              </a:rPr>
              <a:t> </a:t>
            </a:r>
            <a:r>
              <a:rPr lang="fa-IR" sz="2500" dirty="0" smtClean="0">
                <a:cs typeface="B Yagut" panose="00000400000000000000" pitchFamily="2" charset="-78"/>
              </a:rPr>
              <a:t>گیرد</a:t>
            </a:r>
            <a:r>
              <a:rPr lang="en-US" sz="2500" dirty="0" smtClean="0">
                <a:cs typeface="B Yagut" panose="00000400000000000000" pitchFamily="2" charset="-78"/>
              </a:rPr>
              <a:t>.</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با کلیک راست روی هر کدام از نامه ها مانند تصویر پنجره ای باز می شود که دارای چند گزینه می باشد .</a:t>
            </a:r>
          </a:p>
          <a:p>
            <a:pPr marL="0" indent="0" algn="justLow">
              <a:lnSpc>
                <a:spcPct val="100000"/>
              </a:lnSpc>
              <a:buNone/>
            </a:pPr>
            <a:r>
              <a:rPr lang="fa-IR" sz="2500" dirty="0" smtClean="0">
                <a:cs typeface="B Yagut" panose="00000400000000000000" pitchFamily="2" charset="-78"/>
              </a:rPr>
              <a:t>کلیدهای این قسمت نیز مانند کارتابل نامه های دریافتی می باشد  و تنها کلید حذف به آنها اضافه شده است.</a:t>
            </a:r>
          </a:p>
        </p:txBody>
      </p:sp>
      <p:pic>
        <p:nvPicPr>
          <p:cNvPr id="5" name="Picture 4"/>
          <p:cNvPicPr>
            <a:picLocks noChangeAspect="1"/>
          </p:cNvPicPr>
          <p:nvPr/>
        </p:nvPicPr>
        <p:blipFill rotWithShape="1">
          <a:blip r:embed="rId4"/>
          <a:srcRect l="18104" r="958" b="23821"/>
          <a:stretch/>
        </p:blipFill>
        <p:spPr>
          <a:xfrm>
            <a:off x="386687" y="848368"/>
            <a:ext cx="6925628" cy="474942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6687" y="6248400"/>
            <a:ext cx="609600" cy="609600"/>
          </a:xfrm>
          <a:prstGeom prst="rect">
            <a:avLst/>
          </a:prstGeom>
        </p:spPr>
      </p:pic>
    </p:spTree>
    <p:extLst>
      <p:ext uri="{BB962C8B-B14F-4D97-AF65-F5344CB8AC3E}">
        <p14:creationId xmlns:p14="http://schemas.microsoft.com/office/powerpoint/2010/main" val="167454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826507"/>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ششم</a:t>
            </a:r>
            <a:endParaRPr lang="fa-IR" dirty="0"/>
          </a:p>
        </p:txBody>
      </p:sp>
      <p:sp>
        <p:nvSpPr>
          <p:cNvPr id="4" name="Content Placeholder 3"/>
          <p:cNvSpPr>
            <a:spLocks noGrp="1"/>
          </p:cNvSpPr>
          <p:nvPr>
            <p:ph sz="half" idx="2"/>
          </p:nvPr>
        </p:nvSpPr>
        <p:spPr>
          <a:xfrm>
            <a:off x="838201" y="1287888"/>
            <a:ext cx="10515600" cy="4561369"/>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smtClean="0">
                <a:cs typeface="B Yagut" panose="00000400000000000000" pitchFamily="2" charset="-78"/>
              </a:rPr>
              <a:t>کارتابل نامه های ارجاع داده شده</a:t>
            </a:r>
            <a:endParaRPr lang="fa-IR" sz="4400" dirty="0">
              <a:cs typeface="B Yagut" panose="00000400000000000000" pitchFamily="2" charset="-78"/>
            </a:endParaRPr>
          </a:p>
        </p:txBody>
      </p:sp>
    </p:spTree>
    <p:extLst>
      <p:ext uri="{BB962C8B-B14F-4D97-AF65-F5344CB8AC3E}">
        <p14:creationId xmlns:p14="http://schemas.microsoft.com/office/powerpoint/2010/main" val="4055343571"/>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5NN7CDR5NKU2-831-292</_dlc_DocId>
    <_dlc_DocIdUrl xmlns="1047730d-92e1-4018-9084-d932fd3a7f58">
      <Url>http://www.health.gov.ir/hnd/_layouts/DocIdRedir.aspx?ID=5NN7CDR5NKU2-831-292</Url>
      <Description>5NN7CDR5NKU2-831-292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447B5A-4BF5-4F51-B24D-A278E2B10644}">
  <ds:schemaRefs>
    <ds:schemaRef ds:uri="http://schemas.microsoft.com/sharepoint/events"/>
  </ds:schemaRefs>
</ds:datastoreItem>
</file>

<file path=customXml/itemProps2.xml><?xml version="1.0" encoding="utf-8"?>
<ds:datastoreItem xmlns:ds="http://schemas.openxmlformats.org/officeDocument/2006/customXml" ds:itemID="{5A767296-22DF-4D40-98EF-5A145E6D4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E14031-96C6-453B-9599-48BAB19D1281}">
  <ds:schemaRefs>
    <ds:schemaRef ds:uri="1047730d-92e1-4018-9084-d932fd3a7f58"/>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12fdc5dc-769e-4543-b10d-fbea3dac4417"/>
    <ds:schemaRef ds:uri="http://schemas.openxmlformats.org/package/2006/metadata/core-properties"/>
    <ds:schemaRef ds:uri="http://purl.org/dc/terms/"/>
  </ds:schemaRefs>
</ds:datastoreItem>
</file>

<file path=customXml/itemProps4.xml><?xml version="1.0" encoding="utf-8"?>
<ds:datastoreItem xmlns:ds="http://schemas.openxmlformats.org/officeDocument/2006/customXml" ds:itemID="{FC9B3AAB-79D0-4AD7-93DF-68705C50C8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2547</TotalTime>
  <Words>1688</Words>
  <Application>Microsoft Office PowerPoint</Application>
  <PresentationFormat>Widescreen</PresentationFormat>
  <Paragraphs>112</Paragraphs>
  <Slides>34</Slides>
  <Notes>0</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مقدمه</vt:lpstr>
      <vt:lpstr>فصل پنجم</vt:lpstr>
      <vt:lpstr>PowerPoint Presentation</vt:lpstr>
      <vt:lpstr>فصل ششم</vt:lpstr>
      <vt:lpstr>PowerPoint Presentation</vt:lpstr>
      <vt:lpstr>فصل هفتم</vt:lpstr>
      <vt:lpstr>PowerPoint Presentation</vt:lpstr>
      <vt:lpstr>PowerPoint Presentation</vt:lpstr>
      <vt:lpstr>PowerPoint Presentation</vt:lpstr>
      <vt:lpstr>PowerPoint Presentation</vt:lpstr>
      <vt:lpstr>فصل هفتم</vt:lpstr>
      <vt:lpstr>PowerPoint Presentation</vt:lpstr>
      <vt:lpstr>فصل هشتم</vt:lpstr>
      <vt:lpstr>PowerPoint Presentation</vt:lpstr>
      <vt:lpstr>فصل نهم</vt:lpstr>
      <vt:lpstr>PowerPoint Presentation</vt:lpstr>
      <vt:lpstr>PowerPoint Presentation</vt:lpstr>
      <vt:lpstr>PowerPoint Presentation</vt:lpstr>
      <vt:lpstr>فصل یازدهم</vt:lpstr>
      <vt:lpstr>PowerPoint Presentation</vt:lpstr>
      <vt:lpstr>PowerPoint Presentation</vt:lpstr>
      <vt:lpstr>فصل دوازدهم</vt:lpstr>
      <vt:lpstr>PowerPoint Presentation</vt:lpstr>
      <vt:lpstr>فصل سیزدهم</vt:lpstr>
      <vt:lpstr>PowerPoint Presentation</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486</cp:revision>
  <dcterms:created xsi:type="dcterms:W3CDTF">2020-04-19T06:32:02Z</dcterms:created>
  <dcterms:modified xsi:type="dcterms:W3CDTF">2021-05-19T09:42:20Z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1048f0b9-20f9-4293-8f2b-9f67b5db72a8</vt:lpwstr>
  </property>
</Properties>
</file>