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5"/>
  </p:notesMasterIdLst>
  <p:sldIdLst>
    <p:sldId id="257" r:id="rId6"/>
    <p:sldId id="258" r:id="rId7"/>
    <p:sldId id="259" r:id="rId8"/>
    <p:sldId id="260" r:id="rId9"/>
    <p:sldId id="261" r:id="rId10"/>
    <p:sldId id="262" r:id="rId11"/>
    <p:sldId id="263"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8" r:id="rId40"/>
    <p:sldId id="294" r:id="rId41"/>
    <p:sldId id="295" r:id="rId42"/>
    <p:sldId id="296"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78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849F4-668C-4906-9B41-B21A32A18F05}"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BB966-810B-495F-83FC-B0545B4452C0}" type="slidenum">
              <a:rPr lang="en-US" smtClean="0"/>
              <a:t>‹#›</a:t>
            </a:fld>
            <a:endParaRPr lang="en-US"/>
          </a:p>
        </p:txBody>
      </p:sp>
    </p:spTree>
    <p:extLst>
      <p:ext uri="{BB962C8B-B14F-4D97-AF65-F5344CB8AC3E}">
        <p14:creationId xmlns:p14="http://schemas.microsoft.com/office/powerpoint/2010/main" val="367937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1397</a:t>
            </a:r>
          </a:p>
        </p:txBody>
      </p:sp>
      <p:sp>
        <p:nvSpPr>
          <p:cNvPr id="1638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oloumi</a:t>
            </a:r>
          </a:p>
        </p:txBody>
      </p:sp>
      <p:sp>
        <p:nvSpPr>
          <p:cNvPr id="1639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01481C-C7EA-4D79-8ECD-DB7E3857893F}" type="slidenum">
              <a:rPr lang="fa-IR" altLang="en-US" smtClean="0"/>
              <a:pPr/>
              <a:t>1</a:t>
            </a:fld>
            <a:endParaRPr lang="en-US" altLang="en-US"/>
          </a:p>
        </p:txBody>
      </p:sp>
    </p:spTree>
    <p:extLst>
      <p:ext uri="{BB962C8B-B14F-4D97-AF65-F5344CB8AC3E}">
        <p14:creationId xmlns:p14="http://schemas.microsoft.com/office/powerpoint/2010/main" val="419327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86204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100812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57669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88005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265772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E5C762-1CE4-4CB5-AF02-AACB46BE305A}"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25452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E5C762-1CE4-4CB5-AF02-AACB46BE305A}"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6107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E5C762-1CE4-4CB5-AF02-AACB46BE305A}"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69516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5C762-1CE4-4CB5-AF02-AACB46BE305A}"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51392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5C762-1CE4-4CB5-AF02-AACB46BE305A}"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49678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5C762-1CE4-4CB5-AF02-AACB46BE305A}"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43392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5C762-1CE4-4CB5-AF02-AACB46BE305A}"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0D723-3008-4F4E-9C7C-3D659E654F6C}" type="slidenum">
              <a:rPr lang="en-US" smtClean="0"/>
              <a:t>‹#›</a:t>
            </a:fld>
            <a:endParaRPr lang="en-US"/>
          </a:p>
        </p:txBody>
      </p:sp>
    </p:spTree>
    <p:extLst>
      <p:ext uri="{BB962C8B-B14F-4D97-AF65-F5344CB8AC3E}">
        <p14:creationId xmlns:p14="http://schemas.microsoft.com/office/powerpoint/2010/main" val="153846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4"/>
          <p:cNvSpPr>
            <a:spLocks noGrp="1"/>
          </p:cNvSpPr>
          <p:nvPr>
            <p:ph idx="1"/>
          </p:nvPr>
        </p:nvSpPr>
        <p:spPr>
          <a:xfrm>
            <a:off x="838200" y="811213"/>
            <a:ext cx="10363200" cy="5545137"/>
          </a:xfrm>
        </p:spPr>
        <p:txBody>
          <a:bodyPr/>
          <a:lstStyle/>
          <a:p>
            <a:pPr marL="0" indent="0" algn="ctr">
              <a:lnSpc>
                <a:spcPct val="200000"/>
              </a:lnSpc>
              <a:buNone/>
            </a:pPr>
            <a:r>
              <a:rPr lang="fa-IR" altLang="en-US" sz="4000" b="1" dirty="0">
                <a:cs typeface="B Yagut" panose="00000400000000000000" pitchFamily="2" charset="-78"/>
              </a:rPr>
              <a:t>آشنایی با </a:t>
            </a:r>
            <a:br>
              <a:rPr lang="fa-IR" altLang="en-US" sz="4000" b="1" dirty="0">
                <a:cs typeface="B Yagut" panose="00000400000000000000" pitchFamily="2" charset="-78"/>
              </a:rPr>
            </a:br>
            <a:r>
              <a:rPr lang="fa-IR" altLang="en-US" sz="4000" b="1" dirty="0">
                <a:cs typeface="B Yagut" panose="00000400000000000000" pitchFamily="2" charset="-78"/>
              </a:rPr>
              <a:t>زنجیره سرما و نحوه نگهداری واکسن در یخچال و</a:t>
            </a:r>
            <a:br>
              <a:rPr lang="fa-IR" altLang="en-US" sz="4000" b="1" dirty="0">
                <a:cs typeface="B Yagut" panose="00000400000000000000" pitchFamily="2" charset="-78"/>
              </a:rPr>
            </a:br>
            <a:r>
              <a:rPr lang="fa-IR" altLang="en-US" sz="4000" b="1" dirty="0">
                <a:cs typeface="B Yagut" panose="00000400000000000000" pitchFamily="2" charset="-78"/>
              </a:rPr>
              <a:t> فرم های مربوطه </a:t>
            </a:r>
            <a:endParaRPr lang="en-US" altLang="en-US" sz="4000" b="1" dirty="0">
              <a:cs typeface="B Yagut" panose="00000400000000000000" pitchFamily="2" charset="-78"/>
            </a:endParaRPr>
          </a:p>
          <a:p>
            <a:pPr marL="0" indent="0" algn="ctr">
              <a:lnSpc>
                <a:spcPct val="200000"/>
              </a:lnSpc>
              <a:buNone/>
            </a:pPr>
            <a:r>
              <a:rPr lang="fa-IR" altLang="en-US" sz="4000" b="1" dirty="0">
                <a:cs typeface="B Yagut" panose="00000400000000000000" pitchFamily="2" charset="-78"/>
              </a:rPr>
              <a:t>(قسمت اول)</a:t>
            </a:r>
            <a:endParaRPr lang="en-US" altLang="en-US" sz="4000"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CFD26B8C-B336-4290-971F-1C2D3E9ECB10}" type="slidenum">
              <a:rPr lang="en-US" altLang="en-US" smtClean="0"/>
              <a:pPr>
                <a:defRPr/>
              </a:pPr>
              <a:t>1</a:t>
            </a:fld>
            <a:endParaRPr lang="en-US" alt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9170735"/>
      </p:ext>
    </p:extLst>
  </p:cSld>
  <p:clrMapOvr>
    <a:masterClrMapping/>
  </p:clrMapOvr>
  <mc:AlternateContent xmlns:mc="http://schemas.openxmlformats.org/markup-compatibility/2006" xmlns:p14="http://schemas.microsoft.com/office/powerpoint/2010/main">
    <mc:Choice Requires="p14">
      <p:transition spd="slow" p14:dur="2000" advTm="8731"/>
    </mc:Choice>
    <mc:Fallback xmlns="">
      <p:transition spd="slow" advTm="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65672" y="320675"/>
            <a:ext cx="10515600" cy="1325563"/>
          </a:xfrm>
        </p:spPr>
        <p:txBody>
          <a:bodyPr/>
          <a:lstStyle/>
          <a:p>
            <a:pPr algn="r" rtl="1"/>
            <a:r>
              <a:rPr lang="fa-IR" altLang="en-US" sz="4000" b="1" dirty="0">
                <a:latin typeface="Stencil" panose="040409050D0802020404" pitchFamily="82" charset="0"/>
                <a:cs typeface="B Yagut" panose="00000400000000000000" pitchFamily="2" charset="-78"/>
              </a:rPr>
              <a:t>سردخانه </a:t>
            </a:r>
            <a:br>
              <a:rPr lang="fa-IR" altLang="en-US" sz="4000" b="1" dirty="0">
                <a:latin typeface="Stencil" panose="040409050D0802020404" pitchFamily="82" charset="0"/>
                <a:cs typeface="B Yagut" panose="00000400000000000000" pitchFamily="2" charset="-78"/>
              </a:rPr>
            </a:br>
            <a:endParaRPr lang="en-US" altLang="en-US" sz="2800" b="1" dirty="0">
              <a:cs typeface="B Yagut" panose="00000400000000000000" pitchFamily="2" charset="-78"/>
            </a:endParaRPr>
          </a:p>
        </p:txBody>
      </p:sp>
      <p:sp>
        <p:nvSpPr>
          <p:cNvPr id="26627" name="Rectangle 3"/>
          <p:cNvSpPr>
            <a:spLocks noGrp="1" noChangeArrowheads="1"/>
          </p:cNvSpPr>
          <p:nvPr>
            <p:ph idx="1"/>
          </p:nvPr>
        </p:nvSpPr>
        <p:spPr>
          <a:xfrm>
            <a:off x="976224" y="1825625"/>
            <a:ext cx="10205048" cy="4351338"/>
          </a:xfrm>
        </p:spPr>
        <p:txBody>
          <a:bodyPr>
            <a:normAutofit lnSpcReduction="10000"/>
          </a:bodyPr>
          <a:lstStyle/>
          <a:p>
            <a:pPr algn="justLow" rtl="1">
              <a:lnSpc>
                <a:spcPct val="150000"/>
              </a:lnSpc>
            </a:pPr>
            <a:r>
              <a:rPr lang="fa-IR" altLang="en-US" dirty="0">
                <a:latin typeface="Stencil" panose="040409050D0802020404" pitchFamily="82" charset="0"/>
                <a:cs typeface="B Yagut" panose="00000400000000000000" pitchFamily="2" charset="-78"/>
              </a:rPr>
              <a:t>یکی از مهمترین</a:t>
            </a:r>
            <a:r>
              <a:rPr lang="en-US" altLang="en-US" dirty="0">
                <a:latin typeface="Stencil" panose="040409050D0802020404" pitchFamily="82" charset="0"/>
                <a:cs typeface="B Yagut" panose="00000400000000000000" pitchFamily="2" charset="-78"/>
              </a:rPr>
              <a:t> </a:t>
            </a:r>
            <a:r>
              <a:rPr lang="fa-IR" altLang="en-US" dirty="0">
                <a:latin typeface="Stencil" panose="040409050D0802020404" pitchFamily="82" charset="0"/>
                <a:cs typeface="B Yagut" panose="00000400000000000000" pitchFamily="2" charset="-78"/>
              </a:rPr>
              <a:t>قسمت های زنجیره سرما می باشد. </a:t>
            </a:r>
          </a:p>
          <a:p>
            <a:pPr algn="justLow" rtl="1">
              <a:lnSpc>
                <a:spcPct val="150000"/>
              </a:lnSpc>
            </a:pPr>
            <a:r>
              <a:rPr lang="fa-IR" altLang="en-US" dirty="0">
                <a:latin typeface="Stencil" panose="040409050D0802020404" pitchFamily="82" charset="0"/>
                <a:cs typeface="B Yagut" panose="00000400000000000000" pitchFamily="2" charset="-78"/>
              </a:rPr>
              <a:t> مقدار زیادی واکسن در آن نگهداری می شود. </a:t>
            </a:r>
          </a:p>
          <a:p>
            <a:pPr algn="justLow" rtl="1">
              <a:lnSpc>
                <a:spcPct val="150000"/>
              </a:lnSpc>
            </a:pPr>
            <a:r>
              <a:rPr lang="fa-IR" altLang="en-US" dirty="0">
                <a:latin typeface="Stencil" panose="040409050D0802020404" pitchFamily="82" charset="0"/>
                <a:cs typeface="B Yagut" panose="00000400000000000000" pitchFamily="2" charset="-78"/>
              </a:rPr>
              <a:t>سردخانه معمولا در کارخانه سازنده واکسن ، فرودگاه، انبار کشوری، انبار استانی و</a:t>
            </a:r>
            <a:r>
              <a:rPr lang="en-US" altLang="en-US" dirty="0">
                <a:latin typeface="Stencil" panose="040409050D0802020404" pitchFamily="82" charset="0"/>
                <a:cs typeface="B Yagut" panose="00000400000000000000" pitchFamily="2" charset="-78"/>
              </a:rPr>
              <a:t> </a:t>
            </a:r>
            <a:r>
              <a:rPr lang="fa-IR" altLang="en-US" dirty="0">
                <a:latin typeface="Stencil" panose="040409050D0802020404" pitchFamily="82" charset="0"/>
                <a:cs typeface="B Yagut" panose="00000400000000000000" pitchFamily="2" charset="-78"/>
              </a:rPr>
              <a:t>گاها انبار شهرستانی وجود دارد.</a:t>
            </a:r>
            <a:endParaRPr lang="en-US" altLang="en-US" dirty="0">
              <a:latin typeface="Stencil" panose="040409050D0802020404" pitchFamily="82" charset="0"/>
              <a:cs typeface="B Yagut" panose="00000400000000000000" pitchFamily="2" charset="-78"/>
            </a:endParaRPr>
          </a:p>
          <a:p>
            <a:pPr algn="justLow" rtl="1">
              <a:lnSpc>
                <a:spcPct val="150000"/>
              </a:lnSpc>
            </a:pPr>
            <a:r>
              <a:rPr lang="fa-IR" altLang="en-US" dirty="0">
                <a:latin typeface="Stencil" panose="040409050D0802020404" pitchFamily="82" charset="0"/>
                <a:cs typeface="B Yagut" panose="00000400000000000000" pitchFamily="2" charset="-78"/>
              </a:rPr>
              <a:t>سردخانه زیر صفر (15- تا 25- درجه سانتی گراد)</a:t>
            </a:r>
          </a:p>
          <a:p>
            <a:pPr algn="justLow" rtl="1">
              <a:lnSpc>
                <a:spcPct val="150000"/>
              </a:lnSpc>
            </a:pPr>
            <a:r>
              <a:rPr lang="fa-IR" altLang="en-US" dirty="0">
                <a:latin typeface="Stencil" panose="040409050D0802020404" pitchFamily="82" charset="0"/>
                <a:cs typeface="B Yagut" panose="00000400000000000000" pitchFamily="2" charset="-78"/>
              </a:rPr>
              <a:t>سردخانه بالای صفر (2+ تا 8+ درجه سانتی گراد)</a:t>
            </a:r>
            <a:endParaRPr lang="en-US" altLang="en-US" dirty="0">
              <a:latin typeface="Stencil" panose="040409050D0802020404"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8887F38B-1BC8-4CBE-9E83-5D472A5BC8C1}" type="slidenum">
              <a:rPr lang="en-US" altLang="en-US" smtClean="0"/>
              <a:pPr>
                <a:defRPr/>
              </a:pPr>
              <a:t>10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5454222"/>
      </p:ext>
    </p:extLst>
  </p:cSld>
  <p:clrMapOvr>
    <a:masterClrMapping/>
  </p:clrMapOvr>
  <mc:AlternateContent xmlns:mc="http://schemas.openxmlformats.org/markup-compatibility/2006" xmlns:p14="http://schemas.microsoft.com/office/powerpoint/2010/main">
    <mc:Choice Requires="p14">
      <p:transition spd="slow" p14:dur="2000" advTm="43920"/>
    </mc:Choice>
    <mc:Fallback xmlns="">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IMAG00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3357564"/>
            <a:ext cx="431165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Picture 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1865314"/>
            <a:ext cx="3576638"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4" descr="C:\Documents and Settings\jafariy1\Desktop\2-bulk-vacc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775" y="438151"/>
            <a:ext cx="43434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p:cNvSpPr txBox="1">
            <a:spLocks noChangeArrowheads="1"/>
          </p:cNvSpPr>
          <p:nvPr/>
        </p:nvSpPr>
        <p:spPr bwMode="auto">
          <a:xfrm>
            <a:off x="6438900" y="688323"/>
            <a:ext cx="4343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fa-IR" altLang="en-US" sz="4000" b="1" dirty="0">
                <a:cs typeface="B Yagut" panose="00000400000000000000" pitchFamily="2" charset="-78"/>
              </a:rPr>
              <a:t>اتومبیل سردخانه دار</a:t>
            </a:r>
            <a:endParaRPr lang="en-US" altLang="en-US" sz="4000"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42390955-CCC3-4338-A369-35E60A9A31E5}" type="slidenum">
              <a:rPr lang="en-US" altLang="en-US" smtClean="0"/>
              <a:pPr>
                <a:defRPr/>
              </a:pPr>
              <a:t>11</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4575245"/>
      </p:ext>
    </p:extLst>
  </p:cSld>
  <p:clrMapOvr>
    <a:masterClrMapping/>
  </p:clrMapOvr>
  <mc:AlternateContent xmlns:mc="http://schemas.openxmlformats.org/markup-compatibility/2006" xmlns:p14="http://schemas.microsoft.com/office/powerpoint/2010/main">
    <mc:Choice Requires="p14">
      <p:transition spd="slow" p14:dur="2000" advTm="43450"/>
    </mc:Choice>
    <mc:Fallback xmlns="">
      <p:transition spd="slow" advTm="4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0"/>
          <p:cNvSpPr>
            <a:spLocks noGrp="1"/>
          </p:cNvSpPr>
          <p:nvPr>
            <p:ph type="title"/>
          </p:nvPr>
        </p:nvSpPr>
        <p:spPr>
          <a:xfrm>
            <a:off x="2152650" y="620714"/>
            <a:ext cx="7886700" cy="1069975"/>
          </a:xfrm>
        </p:spPr>
        <p:txBody>
          <a:bodyPr/>
          <a:lstStyle/>
          <a:p>
            <a:pPr algn="r" rtl="1" eaLnBrk="1" hangingPunct="1"/>
            <a:r>
              <a:rPr lang="fa-IR" altLang="en-US" sz="4000" b="1" smtClean="0">
                <a:latin typeface="Stencil" panose="040409050D0802020404" pitchFamily="82" charset="0"/>
                <a:cs typeface="B Yagut" panose="00000400000000000000" pitchFamily="2" charset="-78"/>
              </a:rPr>
              <a:t>یخچــال</a:t>
            </a:r>
            <a:endParaRPr lang="fa-IR" altLang="en-US" sz="3600" b="1" dirty="0">
              <a:highlight>
                <a:srgbClr val="FFFF00"/>
              </a:highlight>
              <a:cs typeface="B Yagut" panose="00000400000000000000" pitchFamily="2" charset="-78"/>
            </a:endParaRPr>
          </a:p>
        </p:txBody>
      </p:sp>
      <p:pic>
        <p:nvPicPr>
          <p:cNvPr id="158723" name="Picture 3"/>
          <p:cNvPicPr>
            <a:picLocks noGrp="1" noChangeAspect="1" noChangeArrowheads="1"/>
          </p:cNvPicPr>
          <p:nvPr>
            <p:ph idx="1"/>
          </p:nvPr>
        </p:nvPicPr>
        <p:blipFill>
          <a:blip r:embed="rId4"/>
          <a:stretch>
            <a:fillRect/>
          </a:stretch>
        </p:blipFill>
        <p:spPr>
          <a:xfrm>
            <a:off x="4161752" y="1862932"/>
            <a:ext cx="4176712" cy="4321175"/>
          </a:xfrm>
          <a:ln w="25400">
            <a:solidFill>
              <a:schemeClr val="accent6">
                <a:lumMod val="75000"/>
              </a:schemeClr>
            </a:solidFill>
          </a:ln>
        </p:spPr>
      </p:pic>
      <p:sp>
        <p:nvSpPr>
          <p:cNvPr id="2" name="Slide Number Placeholder 1"/>
          <p:cNvSpPr>
            <a:spLocks noGrp="1"/>
          </p:cNvSpPr>
          <p:nvPr>
            <p:ph type="sldNum" sz="quarter" idx="12"/>
          </p:nvPr>
        </p:nvSpPr>
        <p:spPr/>
        <p:txBody>
          <a:bodyPr/>
          <a:lstStyle/>
          <a:p>
            <a:pPr>
              <a:defRPr/>
            </a:pPr>
            <a:fld id="{7C7BEF01-B160-45A1-8F7F-88FA69C16D32}" type="slidenum">
              <a:rPr lang="en-US" altLang="en-US" smtClean="0"/>
              <a:pPr>
                <a:defRPr/>
              </a:pPr>
              <a:t>12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3785373"/>
      </p:ext>
    </p:extLst>
  </p:cSld>
  <p:clrMapOvr>
    <a:masterClrMapping/>
  </p:clrMapOvr>
  <mc:AlternateContent xmlns:mc="http://schemas.openxmlformats.org/markup-compatibility/2006" xmlns:p14="http://schemas.microsoft.com/office/powerpoint/2010/main">
    <mc:Choice Requires="p14">
      <p:transition spd="slow" p14:dur="2000" advTm="62855"/>
    </mc:Choice>
    <mc:Fallback xmlns="">
      <p:transition spd="slow" advTm="6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31068" x="4062413" y="3044825"/>
          <p14:tracePt t="31080" x="4062413" y="3054350"/>
          <p14:tracePt t="31084" x="4062413" y="3062288"/>
          <p14:tracePt t="31104" x="4071938" y="3089275"/>
          <p14:tracePt t="31124" x="4089400" y="3116263"/>
          <p14:tracePt t="31164" x="4089400" y="3133725"/>
          <p14:tracePt t="31204" x="4098925" y="3170238"/>
          <p14:tracePt t="31224" x="4098925" y="3197225"/>
          <p14:tracePt t="31244" x="4098925" y="3205163"/>
          <p14:tracePt t="31284" x="4125913" y="3241675"/>
          <p14:tracePt t="31304" x="4125913" y="3251200"/>
          <p14:tracePt t="31324" x="4251325" y="3394075"/>
          <p14:tracePt t="31344" x="4357688" y="3527425"/>
          <p14:tracePt t="31364" x="4465638" y="3714750"/>
          <p14:tracePt t="31384" x="4510088" y="3732213"/>
          <p14:tracePt t="31404" x="4545013" y="3768725"/>
          <p14:tracePt t="31424" x="4562475" y="3786188"/>
          <p14:tracePt t="31444" x="4652963" y="3894138"/>
          <p14:tracePt t="31464" x="4687888" y="3965575"/>
          <p14:tracePt t="31485" x="4679950" y="4000500"/>
          <p14:tracePt t="31504" x="4679950" y="4054475"/>
          <p14:tracePt t="31525" x="4857750" y="4232275"/>
          <p14:tracePt t="31545" x="4983163" y="4348163"/>
          <p14:tracePt t="31565" x="5089525" y="4500563"/>
          <p14:tracePt t="31585" x="5089525" y="4554538"/>
          <p14:tracePt t="31605" x="5089525" y="4572000"/>
          <p14:tracePt t="31692" x="5099050" y="4581525"/>
          <p14:tracePt t="31700" x="5108575" y="4589463"/>
          <p14:tracePt t="31708" x="5133975" y="4598988"/>
          <p14:tracePt t="31725" x="5197475" y="4598988"/>
          <p14:tracePt t="31745" x="5348288" y="4608513"/>
          <p14:tracePt t="31765" x="5562600" y="4608513"/>
          <p14:tracePt t="31785" x="5705475" y="4608513"/>
          <p14:tracePt t="31805" x="5956300" y="4608513"/>
          <p14:tracePt t="31825" x="6116638" y="4589463"/>
          <p14:tracePt t="31845" x="6323013" y="4500563"/>
          <p14:tracePt t="31865" x="6411913" y="4419600"/>
          <p14:tracePt t="31885" x="6456363" y="4251325"/>
          <p14:tracePt t="31905" x="6456363" y="4071938"/>
          <p14:tracePt t="31925" x="6357938" y="3751263"/>
          <p14:tracePt t="31945" x="6259513" y="3562350"/>
          <p14:tracePt t="31965" x="6134100" y="3411538"/>
          <p14:tracePt t="31985" x="6081713" y="3357563"/>
          <p14:tracePt t="32005" x="6000750" y="3286125"/>
          <p14:tracePt t="32025" x="5919788" y="3224213"/>
          <p14:tracePt t="32045" x="5795963" y="3187700"/>
          <p14:tracePt t="32065" x="5759450" y="3170238"/>
          <p14:tracePt t="32085" x="5732463" y="3152775"/>
          <p14:tracePt t="32105" x="5724525" y="3152775"/>
          <p14:tracePt t="32125" x="5705475" y="3152775"/>
          <p14:tracePt t="32145" x="5670550" y="3152775"/>
          <p14:tracePt t="32165" x="5616575" y="3160713"/>
          <p14:tracePt t="32185" x="5545138" y="3179763"/>
          <p14:tracePt t="32205" x="5419725" y="3251200"/>
          <p14:tracePt t="32225" x="5340350" y="3313113"/>
          <p14:tracePt t="32245" x="5286375" y="3394075"/>
          <p14:tracePt t="32265" x="5268913" y="3429000"/>
          <p14:tracePt t="32285" x="5259388" y="3500438"/>
          <p14:tracePt t="32305" x="5259388" y="3544888"/>
          <p14:tracePt t="32325" x="5259388" y="3589338"/>
          <p14:tracePt t="32345" x="5259388" y="3625850"/>
          <p14:tracePt t="32365" x="5259388" y="3679825"/>
          <p14:tracePt t="32385" x="5259388" y="3724275"/>
          <p14:tracePt t="32405" x="5259388" y="3776663"/>
          <p14:tracePt t="32436" x="5259388" y="3786188"/>
          <p14:tracePt t="32452" x="5259388" y="3795713"/>
          <p14:tracePt t="32465" x="5259388" y="3813175"/>
          <p14:tracePt t="32485" x="5259388" y="3867150"/>
          <p14:tracePt t="32505" x="5251450" y="3894138"/>
          <p14:tracePt t="32525" x="5241925" y="3911600"/>
          <p14:tracePt t="32545" x="5241925" y="3929063"/>
          <p14:tracePt t="32585" x="5232400" y="3938588"/>
          <p14:tracePt t="32605" x="5214938" y="3956050"/>
          <p14:tracePt t="32625" x="5205413" y="3965575"/>
          <p14:tracePt t="32645" x="5205413" y="3973513"/>
          <p14:tracePt t="32836" x="5197475" y="3983038"/>
          <p14:tracePt t="32844" x="5197475" y="3990975"/>
          <p14:tracePt t="32860" x="5180013" y="3990975"/>
          <p14:tracePt t="32868" x="5160963" y="4000500"/>
          <p14:tracePt t="32886" x="5108575" y="4010025"/>
          <p14:tracePt t="32906" x="5018088" y="4027488"/>
          <p14:tracePt t="32926" x="4875213" y="4054475"/>
          <p14:tracePt t="32946" x="4822825" y="4062413"/>
          <p14:tracePt t="32966" x="4813300" y="4071938"/>
          <p14:tracePt t="33006" x="4813300" y="4081463"/>
          <p14:tracePt t="33028" x="4813300" y="4089400"/>
          <p14:tracePt t="33046" x="4795838" y="4089400"/>
          <p14:tracePt t="33066" x="4776788" y="4089400"/>
          <p14:tracePt t="33086" x="4732338" y="4089400"/>
          <p14:tracePt t="33106" x="4714875" y="4089400"/>
          <p14:tracePt t="33126" x="4697413" y="4089400"/>
          <p14:tracePt t="33300" x="4687888" y="4098925"/>
          <p14:tracePt t="33316" x="4687888" y="4125913"/>
          <p14:tracePt t="33324" x="4687888" y="4152900"/>
          <p14:tracePt t="33332" x="4687888" y="4187825"/>
          <p14:tracePt t="33346" x="4687888" y="4224338"/>
          <p14:tracePt t="33366" x="4697413" y="4340225"/>
          <p14:tracePt t="33386" x="4705350" y="4384675"/>
          <p14:tracePt t="33406" x="4705350" y="4438650"/>
          <p14:tracePt t="33426" x="4705350" y="4465638"/>
          <p14:tracePt t="33446" x="4705350" y="4510088"/>
          <p14:tracePt t="33466" x="4705350" y="4545013"/>
          <p14:tracePt t="33486" x="4705350" y="4589463"/>
          <p14:tracePt t="33506" x="4705350" y="4616450"/>
          <p14:tracePt t="33526" x="4705350" y="4633913"/>
          <p14:tracePt t="33612" x="4697413" y="4625975"/>
          <p14:tracePt t="33620" x="4697413" y="4608513"/>
          <p14:tracePt t="33628" x="4697413" y="4589463"/>
          <p14:tracePt t="33646" x="4697413" y="4545013"/>
          <p14:tracePt t="33666" x="4697413" y="4510088"/>
          <p14:tracePt t="33686" x="4697413" y="4456113"/>
          <p14:tracePt t="33706" x="4705350" y="4419600"/>
          <p14:tracePt t="33726" x="4724400" y="4384675"/>
          <p14:tracePt t="33746" x="4732338" y="4357688"/>
          <p14:tracePt t="33766" x="4759325" y="4322763"/>
          <p14:tracePt t="33786" x="4768850" y="4295775"/>
          <p14:tracePt t="33806" x="4768850" y="4286250"/>
          <p14:tracePt t="33826" x="4768850" y="4268788"/>
          <p14:tracePt t="33846" x="4776788" y="4241800"/>
          <p14:tracePt t="33866" x="4803775" y="4224338"/>
          <p14:tracePt t="33906" x="4803775" y="4214813"/>
          <p14:tracePt t="33926" x="4803775" y="4179888"/>
          <p14:tracePt t="33946" x="4803775" y="4152900"/>
          <p14:tracePt t="33966" x="4840288" y="4108450"/>
          <p14:tracePt t="33986" x="4884738" y="4054475"/>
          <p14:tracePt t="34007" x="4973638" y="3956050"/>
          <p14:tracePt t="34027" x="5027613" y="3929063"/>
          <p14:tracePt t="34047" x="5099050" y="3884613"/>
          <p14:tracePt t="34067" x="5143500" y="3857625"/>
          <p14:tracePt t="34087" x="5180013" y="3830638"/>
          <p14:tracePt t="34107" x="5180013" y="3822700"/>
          <p14:tracePt t="34212" x="5197475" y="3822700"/>
          <p14:tracePt t="34220" x="5197475" y="3830638"/>
          <p14:tracePt t="34229" x="5197475" y="3867150"/>
          <p14:tracePt t="34247" x="5214938" y="3946525"/>
          <p14:tracePt t="34267" x="5241925" y="4027488"/>
          <p14:tracePt t="34287" x="5259388" y="4143375"/>
          <p14:tracePt t="34307" x="5259388" y="4179888"/>
          <p14:tracePt t="34327" x="5259388" y="4205288"/>
          <p14:tracePt t="34347" x="5259388" y="4214813"/>
          <p14:tracePt t="34367" x="5259388" y="4232275"/>
          <p14:tracePt t="34407" x="5259388" y="4259263"/>
          <p14:tracePt t="34427" x="5259388" y="4295775"/>
          <p14:tracePt t="34447" x="5259388" y="4348163"/>
          <p14:tracePt t="34467" x="5259388" y="4402138"/>
          <p14:tracePt t="34487" x="5259388" y="4491038"/>
          <p14:tracePt t="34507" x="5259388" y="4545013"/>
          <p14:tracePt t="34527" x="5259388" y="4616450"/>
          <p14:tracePt t="34547" x="5251450" y="4660900"/>
          <p14:tracePt t="34567" x="5241925" y="4724400"/>
          <p14:tracePt t="34587" x="5241925" y="4759325"/>
          <p14:tracePt t="34607" x="5232400" y="4795838"/>
          <p14:tracePt t="34627" x="5232400" y="4813300"/>
          <p14:tracePt t="34647" x="5232400" y="4830763"/>
          <p14:tracePt t="34667" x="5232400" y="4848225"/>
          <p14:tracePt t="34708" x="5224463" y="4848225"/>
          <p14:tracePt t="34732" x="5224463" y="4867275"/>
          <p14:tracePt t="34747" x="5214938" y="4875213"/>
          <p14:tracePt t="34767" x="5197475" y="4911725"/>
          <p14:tracePt t="34787" x="5180013" y="4946650"/>
          <p14:tracePt t="34807" x="5153025" y="4991100"/>
          <p14:tracePt t="34827" x="5143500" y="5000625"/>
          <p14:tracePt t="34847" x="5143500" y="5010150"/>
          <p14:tracePt t="34867" x="5133975" y="5018088"/>
          <p14:tracePt t="34932" x="5116513" y="5027613"/>
          <p14:tracePt t="34948" x="5099050" y="5027613"/>
          <p14:tracePt t="34956" x="5089525" y="5027613"/>
          <p14:tracePt t="34967" x="5072063" y="5027613"/>
          <p14:tracePt t="34987" x="5045075" y="5027613"/>
          <p14:tracePt t="35007" x="4973638" y="5027613"/>
          <p14:tracePt t="35027" x="4919663" y="5010150"/>
          <p14:tracePt t="35047" x="4867275" y="4983163"/>
          <p14:tracePt t="35067" x="4848225" y="4956175"/>
          <p14:tracePt t="35087" x="4822825" y="4884738"/>
          <p14:tracePt t="35107" x="4813300" y="4813300"/>
          <p14:tracePt t="35127" x="4786313" y="4670425"/>
          <p14:tracePt t="35147" x="4776788" y="4545013"/>
          <p14:tracePt t="35167" x="4776788" y="4340225"/>
          <p14:tracePt t="35187" x="4776788" y="4241800"/>
          <p14:tracePt t="35207" x="4776788" y="4054475"/>
          <p14:tracePt t="35227" x="4776788" y="3911600"/>
          <p14:tracePt t="35247" x="4803775" y="3679825"/>
          <p14:tracePt t="35267" x="4830763" y="3554413"/>
          <p14:tracePt t="35288" x="4884738" y="3402013"/>
          <p14:tracePt t="35308" x="4938713" y="3303588"/>
          <p14:tracePt t="35328" x="4956175" y="3187700"/>
          <p14:tracePt t="35348" x="4973638" y="3108325"/>
          <p14:tracePt t="35368" x="5000625" y="3044825"/>
          <p14:tracePt t="35388" x="5045075" y="2990850"/>
          <p14:tracePt t="35408" x="5081588" y="2946400"/>
          <p14:tracePt t="35428" x="5089525" y="2946400"/>
          <p14:tracePt t="35448" x="5099050" y="2946400"/>
          <p14:tracePt t="35492" x="5108575" y="2946400"/>
          <p14:tracePt t="35500" x="5116513" y="2955925"/>
          <p14:tracePt t="35508" x="5143500" y="2982913"/>
          <p14:tracePt t="35528" x="5232400" y="3089275"/>
          <p14:tracePt t="35548" x="5313363" y="3205163"/>
          <p14:tracePt t="35568" x="5411788" y="3348038"/>
          <p14:tracePt t="35588" x="5456238" y="3446463"/>
          <p14:tracePt t="35608" x="5510213" y="3527425"/>
          <p14:tracePt t="35628" x="5527675" y="3581400"/>
          <p14:tracePt t="35648" x="5527675" y="3616325"/>
          <p14:tracePt t="35668" x="5527675" y="3670300"/>
          <p14:tracePt t="35688" x="5527675" y="3697288"/>
          <p14:tracePt t="35708" x="5527675" y="3714750"/>
          <p14:tracePt t="35728" x="5527675" y="3751263"/>
          <p14:tracePt t="35748" x="5527675" y="3822700"/>
          <p14:tracePt t="35768" x="5527675" y="3875088"/>
          <p14:tracePt t="35788" x="5510213" y="3938588"/>
          <p14:tracePt t="35808" x="5510213" y="3956050"/>
          <p14:tracePt t="35828" x="5500688" y="4017963"/>
          <p14:tracePt t="35848" x="5500688" y="4054475"/>
          <p14:tracePt t="35868" x="5500688" y="4133850"/>
          <p14:tracePt t="35888" x="5500688" y="4179888"/>
          <p14:tracePt t="35908" x="5491163" y="4232275"/>
          <p14:tracePt t="35928" x="5483225" y="4268788"/>
          <p14:tracePt t="35948" x="5473700" y="4295775"/>
          <p14:tracePt t="35968" x="5465763" y="4322763"/>
          <p14:tracePt t="35988" x="5465763" y="4367213"/>
          <p14:tracePt t="36008" x="5456238" y="4411663"/>
          <p14:tracePt t="36028" x="5438775" y="4483100"/>
          <p14:tracePt t="36048" x="5429250" y="4518025"/>
          <p14:tracePt t="36068" x="5429250" y="4581525"/>
          <p14:tracePt t="36088" x="5419725" y="4633913"/>
          <p14:tracePt t="36108" x="5402263" y="4697413"/>
          <p14:tracePt t="36128" x="5402263" y="4732338"/>
          <p14:tracePt t="36148" x="5384800" y="4795838"/>
          <p14:tracePt t="36168" x="5375275" y="4830763"/>
          <p14:tracePt t="36188" x="5340350" y="4902200"/>
          <p14:tracePt t="36208" x="5322888" y="4938713"/>
          <p14:tracePt t="36228" x="5276850" y="4991100"/>
          <p14:tracePt t="36248" x="5251450" y="5018088"/>
          <p14:tracePt t="36268" x="5214938" y="5045075"/>
          <p14:tracePt t="36288" x="5197475" y="5054600"/>
          <p14:tracePt t="36308" x="5170488" y="5062538"/>
          <p14:tracePt t="36328" x="5153025" y="5062538"/>
          <p14:tracePt t="36348" x="5089525" y="5062538"/>
          <p14:tracePt t="36368" x="5045075" y="5062538"/>
          <p14:tracePt t="36388" x="4973638" y="5062538"/>
          <p14:tracePt t="36408" x="4929188" y="5037138"/>
          <p14:tracePt t="36428" x="4848225" y="4946650"/>
          <p14:tracePt t="36448" x="4786313" y="4857750"/>
          <p14:tracePt t="36468" x="4732338" y="4679950"/>
          <p14:tracePt t="36488" x="4714875" y="4581525"/>
          <p14:tracePt t="36508" x="4714875" y="4402138"/>
          <p14:tracePt t="36528" x="4751388" y="4276725"/>
          <p14:tracePt t="36548" x="4813300" y="4108450"/>
          <p14:tracePt t="36569" x="4840288" y="4010025"/>
          <p14:tracePt t="36589" x="4867275" y="3894138"/>
          <p14:tracePt t="36609" x="4875213" y="3813175"/>
          <p14:tracePt t="36629" x="4902200" y="3732213"/>
          <p14:tracePt t="36649" x="4929188" y="3670300"/>
          <p14:tracePt t="36669" x="4965700" y="3598863"/>
          <p14:tracePt t="36689" x="4991100" y="3554413"/>
          <p14:tracePt t="36709" x="5037138" y="3490913"/>
          <p14:tracePt t="36729" x="5072063" y="3473450"/>
          <p14:tracePt t="36749" x="5108575" y="3446463"/>
          <p14:tracePt t="36769" x="5126038" y="3465513"/>
          <p14:tracePt t="36789" x="5180013" y="3465513"/>
          <p14:tracePt t="36809" x="5214938" y="3465513"/>
          <p14:tracePt t="36829" x="5241925" y="3455988"/>
          <p14:tracePt t="36849" x="5251450" y="3446463"/>
          <p14:tracePt t="36869" x="5276850" y="3429000"/>
          <p14:tracePt t="36889" x="5303838" y="3465513"/>
          <p14:tracePt t="36909" x="5394325" y="3571875"/>
          <p14:tracePt t="36929" x="5438775" y="3652838"/>
          <p14:tracePt t="36949" x="5518150" y="3741738"/>
          <p14:tracePt t="36969" x="5554663" y="3795713"/>
          <p14:tracePt t="36989" x="5572125" y="3813175"/>
          <p14:tracePt t="37029" x="5581650" y="3840163"/>
          <p14:tracePt t="37049" x="5589588" y="3884613"/>
          <p14:tracePt t="37069" x="5589588" y="3946525"/>
          <p14:tracePt t="37089" x="5589588" y="3983038"/>
          <p14:tracePt t="37109" x="5589588" y="4027488"/>
          <p14:tracePt t="37129" x="5589588" y="4071938"/>
          <p14:tracePt t="37149" x="5589588" y="4152900"/>
          <p14:tracePt t="37169" x="5589588" y="4205288"/>
          <p14:tracePt t="37189" x="5589588" y="4259263"/>
          <p14:tracePt t="37209" x="5589588" y="4303713"/>
          <p14:tracePt t="37229" x="5589588" y="4384675"/>
          <p14:tracePt t="37249" x="5572125" y="4446588"/>
          <p14:tracePt t="37269" x="5545138" y="4589463"/>
          <p14:tracePt t="37289" x="5527675" y="4705350"/>
          <p14:tracePt t="37309" x="5527675" y="4813300"/>
          <p14:tracePt t="37329" x="5527675" y="4848225"/>
          <p14:tracePt t="37349" x="5527675" y="4884738"/>
          <p14:tracePt t="37369" x="5527675" y="4902200"/>
          <p14:tracePt t="37389" x="5527675" y="4946650"/>
          <p14:tracePt t="37409" x="5527675" y="4965700"/>
          <p14:tracePt t="37429" x="5518150" y="5000625"/>
          <p14:tracePt t="37469" x="5510213" y="5010150"/>
          <p14:tracePt t="37489" x="5500688" y="5018088"/>
          <p14:tracePt t="37541" x="5491163" y="5018088"/>
          <p14:tracePt t="37557" x="5483225" y="5018088"/>
          <p14:tracePt t="37573" x="5465763" y="5018088"/>
          <p14:tracePt t="37589" x="5438775" y="5018088"/>
          <p14:tracePt t="37609" x="5402263" y="5018088"/>
          <p14:tracePt t="37629" x="5375275" y="5018088"/>
          <p14:tracePt t="37649" x="5348288" y="5018088"/>
          <p14:tracePt t="37669" x="5340350" y="5018088"/>
          <p14:tracePt t="37709" x="5330825" y="5018088"/>
          <p14:tracePt t="37741" x="5322888" y="5018088"/>
          <p14:tracePt t="37750" x="5313363" y="5018088"/>
          <p14:tracePt t="37773" x="5303838" y="5018088"/>
          <p14:tracePt t="37789" x="5295900" y="5018088"/>
          <p14:tracePt t="37810" x="5286375" y="5018088"/>
          <p14:tracePt t="37829" x="5268913" y="5018088"/>
          <p14:tracePt t="37850" x="5259388" y="5027613"/>
          <p14:tracePt t="37870" x="5251450" y="5027613"/>
          <p14:tracePt t="37890" x="5232400" y="5027613"/>
          <p14:tracePt t="37910" x="5224463" y="5027613"/>
          <p14:tracePt t="37930" x="5214938" y="5045075"/>
          <p14:tracePt t="37950" x="5197475" y="5045075"/>
          <p14:tracePt t="37970" x="5187950" y="5045075"/>
          <p14:tracePt t="37990" x="5153025" y="5045075"/>
          <p14:tracePt t="38010" x="5133975" y="5045075"/>
          <p14:tracePt t="38030" x="5126038" y="5045075"/>
          <p14:tracePt t="38125" x="5116513" y="5045075"/>
          <p14:tracePt t="38133" x="5108575" y="5045075"/>
          <p14:tracePt t="38141" x="5089525" y="5045075"/>
          <p14:tracePt t="38150" x="5089525" y="5027613"/>
          <p14:tracePt t="38170" x="5062538" y="5000625"/>
          <p14:tracePt t="38190" x="5027613" y="4929188"/>
          <p14:tracePt t="38210" x="5010150" y="4894263"/>
          <p14:tracePt t="38230" x="5010150" y="4830763"/>
          <p14:tracePt t="38250" x="5010150" y="4795838"/>
          <p14:tracePt t="38270" x="5010150" y="4741863"/>
          <p14:tracePt t="38290" x="5010150" y="4705350"/>
          <p14:tracePt t="38310" x="5010150" y="4660900"/>
          <p14:tracePt t="38330" x="5010150" y="4616450"/>
          <p14:tracePt t="38350" x="4983163" y="4554538"/>
          <p14:tracePt t="38370" x="4983163" y="4491038"/>
          <p14:tracePt t="38390" x="4983163" y="4384675"/>
          <p14:tracePt t="38410" x="4983163" y="4313238"/>
          <p14:tracePt t="38430" x="4983163" y="4232275"/>
          <p14:tracePt t="38450" x="4983163" y="4187825"/>
          <p14:tracePt t="38470" x="4983163" y="4133850"/>
          <p14:tracePt t="38490" x="4983163" y="4081463"/>
          <p14:tracePt t="38510" x="4983163" y="4000500"/>
          <p14:tracePt t="38530" x="5000625" y="3938588"/>
          <p14:tracePt t="38550" x="5027613" y="3840163"/>
          <p14:tracePt t="38570" x="5037138" y="3822700"/>
          <p14:tracePt t="38590" x="5062538" y="3768725"/>
          <p14:tracePt t="38610" x="5081588" y="3724275"/>
          <p14:tracePt t="38630" x="5116513" y="3687763"/>
          <p14:tracePt t="38650" x="5116513" y="3679825"/>
          <p14:tracePt t="38670" x="5116513" y="3660775"/>
          <p14:tracePt t="38690" x="5116513" y="3652838"/>
          <p14:tracePt t="38781" x="5126038" y="3652838"/>
          <p14:tracePt t="38789" x="5133975" y="3652838"/>
          <p14:tracePt t="38797" x="5143500" y="3652838"/>
          <p14:tracePt t="38810" x="5153025" y="3652838"/>
          <p14:tracePt t="38830" x="5205413" y="3652838"/>
          <p14:tracePt t="38850" x="5241925" y="3643313"/>
          <p14:tracePt t="38870" x="5276850" y="3643313"/>
          <p14:tracePt t="38890" x="5286375" y="3643313"/>
          <p14:tracePt t="38910" x="5348288" y="3652838"/>
          <p14:tracePt t="38930" x="5367338" y="3670300"/>
          <p14:tracePt t="38950" x="5384800" y="3679825"/>
          <p14:tracePt t="38970" x="5419725" y="3687763"/>
          <p14:tracePt t="38990" x="5438775" y="3687763"/>
          <p14:tracePt t="39010" x="5456238" y="3697288"/>
          <p14:tracePt t="39030" x="5473700" y="3697288"/>
          <p14:tracePt t="39050" x="5491163" y="3697288"/>
          <p14:tracePt t="39070" x="5491163" y="3705225"/>
          <p14:tracePt t="39090" x="5500688" y="3705225"/>
          <p14:tracePt t="39110" x="5510213" y="3714750"/>
          <p14:tracePt t="39131" x="5518150" y="3714750"/>
          <p14:tracePt t="39151" x="5527675" y="3724275"/>
          <p14:tracePt t="39171" x="5537200" y="3732213"/>
          <p14:tracePt t="39191" x="5554663" y="3759200"/>
          <p14:tracePt t="39211" x="5572125" y="3786188"/>
          <p14:tracePt t="39231" x="5581650" y="3803650"/>
          <p14:tracePt t="39251" x="5589588" y="3830638"/>
          <p14:tracePt t="39271" x="5589588" y="3884613"/>
          <p14:tracePt t="39291" x="5589588" y="3946525"/>
          <p14:tracePt t="39311" x="5589588" y="4037013"/>
          <p14:tracePt t="39331" x="5581650" y="4081463"/>
          <p14:tracePt t="39351" x="5572125" y="4116388"/>
          <p14:tracePt t="39371" x="5562600" y="4152900"/>
          <p14:tracePt t="39391" x="5554663" y="4187825"/>
          <p14:tracePt t="39411" x="5537200" y="4232275"/>
          <p14:tracePt t="39431" x="5518150" y="4303713"/>
          <p14:tracePt t="39451" x="5510213" y="4340225"/>
          <p14:tracePt t="39471" x="5500688" y="4375150"/>
          <p14:tracePt t="39491" x="5500688" y="4402138"/>
          <p14:tracePt t="39511" x="5491163" y="4438650"/>
          <p14:tracePt t="39531" x="5483225" y="4465638"/>
          <p14:tracePt t="39551" x="5483225" y="4518025"/>
          <p14:tracePt t="39571" x="5483225" y="4554538"/>
          <p14:tracePt t="39591" x="5483225" y="4589463"/>
          <p14:tracePt t="39611" x="5483225" y="4598988"/>
          <p14:tracePt t="39631" x="5483225" y="4616450"/>
          <p14:tracePt t="39651" x="5483225" y="4625975"/>
          <p14:tracePt t="39671" x="5483225" y="4660900"/>
          <p14:tracePt t="39691" x="5483225" y="4687888"/>
          <p14:tracePt t="39711" x="5483225" y="4697413"/>
          <p14:tracePt t="39731" x="5483225" y="4714875"/>
          <p14:tracePt t="39751" x="5473700" y="4732338"/>
          <p14:tracePt t="39771" x="5473700" y="4759325"/>
          <p14:tracePt t="39791" x="5473700" y="4803775"/>
          <p14:tracePt t="39811" x="5473700" y="4813300"/>
          <p14:tracePt t="39831" x="5473700" y="4822825"/>
          <p14:tracePt t="39851" x="5473700" y="4830763"/>
          <p14:tracePt t="39871" x="5473700" y="4848225"/>
          <p14:tracePt t="39891" x="5473700" y="4857750"/>
          <p14:tracePt t="39911" x="5473700" y="4884738"/>
          <p14:tracePt t="39931" x="5473700" y="4902200"/>
          <p14:tracePt t="39951" x="5465763" y="4911725"/>
          <p14:tracePt t="39971" x="5465763" y="4919663"/>
          <p14:tracePt t="39991" x="5465763" y="4938713"/>
          <p14:tracePt t="40011" x="5465763" y="4965700"/>
          <p14:tracePt t="40031" x="5465763" y="4983163"/>
          <p14:tracePt t="40051" x="5465763" y="4991100"/>
          <p14:tracePt t="40071" x="5446713" y="5010150"/>
          <p14:tracePt t="40091" x="5446713" y="5027613"/>
          <p14:tracePt t="40111" x="5438775" y="5037138"/>
          <p14:tracePt t="40131" x="5419725" y="5054600"/>
          <p14:tracePt t="40151" x="5402263" y="5062538"/>
          <p14:tracePt t="40171" x="5375275" y="5072063"/>
          <p14:tracePt t="40191" x="5348288" y="5081588"/>
          <p14:tracePt t="40211" x="5340350" y="5081588"/>
          <p14:tracePt t="40341" x="5330825" y="5081588"/>
          <p14:tracePt t="40349" x="5322888" y="5081588"/>
          <p14:tracePt t="40365" x="5313363" y="5081588"/>
          <p14:tracePt t="40381" x="5303838" y="5081588"/>
          <p14:tracePt t="40398" x="5286375" y="5081588"/>
          <p14:tracePt t="40412" x="5276850" y="5081588"/>
          <p14:tracePt t="40431" x="5241925" y="5081588"/>
          <p14:tracePt t="40452" x="5224463" y="5081588"/>
          <p14:tracePt t="40472" x="5205413" y="5081588"/>
          <p14:tracePt t="40541" x="5197475" y="5072063"/>
          <p14:tracePt t="40549" x="5197475" y="5062538"/>
          <p14:tracePt t="40557" x="5180013" y="5062538"/>
          <p14:tracePt t="40572" x="5170488" y="5054600"/>
          <p14:tracePt t="40592" x="5116513" y="5037138"/>
          <p14:tracePt t="40612" x="5089525" y="5027613"/>
          <p14:tracePt t="40632" x="5072063" y="5027613"/>
          <p14:tracePt t="43109" x="5072063" y="5018088"/>
          <p14:tracePt t="43253" x="5072063" y="5010150"/>
          <p14:tracePt t="43277" x="5072063" y="4991100"/>
          <p14:tracePt t="43285" x="5072063" y="4983163"/>
          <p14:tracePt t="43294" x="5081588" y="4965700"/>
          <p14:tracePt t="43314" x="5089525" y="4938713"/>
          <p14:tracePt t="43334" x="5116513" y="4848225"/>
          <p14:tracePt t="43354" x="5116513" y="4786313"/>
          <p14:tracePt t="43374" x="5126038" y="4643438"/>
          <p14:tracePt t="43394" x="5133975" y="4572000"/>
          <p14:tracePt t="43414" x="5160963" y="4438650"/>
          <p14:tracePt t="43434" x="5180013" y="4340225"/>
          <p14:tracePt t="43454" x="5224463" y="4160838"/>
          <p14:tracePt t="43474" x="5241925" y="4062413"/>
          <p14:tracePt t="43494" x="5259388" y="3946525"/>
          <p14:tracePt t="43514" x="5276850" y="3894138"/>
          <p14:tracePt t="43534" x="5313363" y="3759200"/>
          <p14:tracePt t="43554" x="5348288" y="3660775"/>
          <p14:tracePt t="43574" x="5384800" y="3473450"/>
          <p14:tracePt t="43594" x="5402263" y="3357563"/>
          <p14:tracePt t="43614" x="5438775" y="3187700"/>
          <p14:tracePt t="43634" x="5465763" y="3071813"/>
          <p14:tracePt t="43654" x="5473700" y="2946400"/>
          <p14:tracePt t="43674" x="5483225" y="2874963"/>
          <p14:tracePt t="43694" x="5491163" y="2822575"/>
          <p14:tracePt t="43714" x="5491163" y="2795588"/>
          <p14:tracePt t="43734" x="5510213" y="2759075"/>
          <p14:tracePt t="43754" x="5510213" y="2751138"/>
          <p14:tracePt t="43774" x="5527675" y="2705100"/>
          <p14:tracePt t="43794" x="5545138" y="2660650"/>
          <p14:tracePt t="43814" x="5572125" y="2589213"/>
          <p14:tracePt t="43834" x="5581650" y="2554288"/>
          <p14:tracePt t="43854" x="5589588" y="2527300"/>
          <p14:tracePt t="43965" x="5589588" y="2536825"/>
          <p14:tracePt t="43973" x="5589588" y="2554288"/>
          <p14:tracePt t="43981" x="5589588" y="2589213"/>
          <p14:tracePt t="43994" x="5589588" y="2643188"/>
          <p14:tracePt t="44014" x="5572125" y="2830513"/>
          <p14:tracePt t="44034" x="5562600" y="2894013"/>
          <p14:tracePt t="44054" x="5562600" y="2911475"/>
          <p14:tracePt t="44094" x="5562600" y="2919413"/>
          <p14:tracePt t="44114" x="5562600" y="2911475"/>
          <p14:tracePt t="44134" x="5562600" y="2894013"/>
          <p14:tracePt t="44154" x="5562600" y="2884488"/>
          <p14:tracePt t="44277" x="5562600" y="2874963"/>
          <p14:tracePt t="44350" x="5554663" y="2874963"/>
          <p14:tracePt t="44357" x="5545138" y="2874963"/>
          <p14:tracePt t="44373" x="5527675" y="2874963"/>
          <p14:tracePt t="44382" x="5491163" y="2884488"/>
          <p14:tracePt t="44395" x="5483225" y="2884488"/>
          <p14:tracePt t="44415" x="5446713" y="2884488"/>
          <p14:tracePt t="44435" x="5438775" y="2884488"/>
          <p14:tracePt t="44455" x="5429250" y="2884488"/>
          <p14:tracePt t="44541" x="5419725" y="2884488"/>
          <p14:tracePt t="44557" x="5411788" y="2884488"/>
          <p14:tracePt t="44573" x="5394325" y="2884488"/>
          <p14:tracePt t="44582" x="5384800" y="2884488"/>
          <p14:tracePt t="44595" x="5375275" y="2884488"/>
          <p14:tracePt t="44615" x="5348288" y="2884488"/>
          <p14:tracePt t="44635" x="5330825" y="2884488"/>
          <p14:tracePt t="44655" x="5295900" y="2884488"/>
          <p14:tracePt t="44675" x="5268913" y="2884488"/>
          <p14:tracePt t="44695" x="5214938" y="2884488"/>
          <p14:tracePt t="44715" x="5180013" y="2874963"/>
          <p14:tracePt t="44735" x="5160963" y="2867025"/>
          <p14:tracePt t="44755" x="5153025" y="2867025"/>
          <p14:tracePt t="44775" x="5133975" y="2867025"/>
          <p14:tracePt t="45030" x="5143500" y="2867025"/>
          <p14:tracePt t="45038" x="5153025" y="2857500"/>
          <p14:tracePt t="45046" x="5160963" y="2857500"/>
          <p14:tracePt t="45055" x="5170488" y="2857500"/>
          <p14:tracePt t="45075" x="5197475" y="2857500"/>
          <p14:tracePt t="45095" x="5232400" y="2857500"/>
          <p14:tracePt t="45115" x="5241925" y="2857500"/>
          <p14:tracePt t="46374" x="5251450" y="2857500"/>
          <p14:tracePt t="46382" x="5259388" y="2857500"/>
          <p14:tracePt t="46398" x="5276850" y="2847975"/>
          <p14:tracePt t="46416" x="5295900" y="2847975"/>
          <p14:tracePt t="46436" x="5322888" y="2847975"/>
          <p14:tracePt t="46456" x="5340350" y="2847975"/>
          <p14:tracePt t="46476" x="5348288" y="2847975"/>
          <p14:tracePt t="46496" x="5375275" y="2847975"/>
          <p14:tracePt t="46516" x="5402263" y="2847975"/>
          <p14:tracePt t="46536" x="5411788" y="2847975"/>
          <p14:tracePt t="46646" x="5419725" y="2847975"/>
          <p14:tracePt t="46662" x="5429250" y="2847975"/>
          <p14:tracePt t="46774" x="5419725" y="2847975"/>
          <p14:tracePt t="46782" x="5394325" y="2847975"/>
          <p14:tracePt t="46790" x="5357813" y="2847975"/>
          <p14:tracePt t="46798" x="5330825" y="2840038"/>
          <p14:tracePt t="46816" x="5286375" y="2840038"/>
          <p14:tracePt t="46837" x="5232400" y="2840038"/>
          <p14:tracePt t="46857" x="5187950" y="2840038"/>
          <p14:tracePt t="46918" x="5180013" y="2840038"/>
          <p14:tracePt t="47638" x="5170488" y="2840038"/>
          <p14:tracePt t="47646" x="5160963" y="2857500"/>
          <p14:tracePt t="47657" x="5143500" y="2874963"/>
          <p14:tracePt t="47677" x="5116513" y="3000375"/>
          <p14:tracePt t="47697" x="5072063" y="3143250"/>
          <p14:tracePt t="47717" x="5010150" y="3438525"/>
          <p14:tracePt t="47737" x="4938713" y="3679825"/>
          <p14:tracePt t="47757" x="4776788" y="4322763"/>
          <p14:tracePt t="47777" x="4625975" y="4857750"/>
          <p14:tracePt t="47797" x="4348163" y="5688013"/>
          <p14:tracePt t="47817" x="4179888" y="6296025"/>
          <p14:tracePt t="47837" x="3848100" y="6848475"/>
          <p14:tracePt t="47857" x="3598863" y="6848475"/>
          <p14:tracePt t="47877" x="3367088" y="6848475"/>
          <p14:tracePt t="47897" x="3241675" y="6848475"/>
          <p14:tracePt t="47917" x="2857500" y="6848475"/>
          <p14:tracePt t="47937" x="2741613" y="6848475"/>
          <p14:tracePt t="47957" x="2660650" y="6848475"/>
          <p14:tracePt t="47977" x="2562225" y="6848475"/>
          <p14:tracePt t="47997" x="2455863" y="6848475"/>
          <p14:tracePt t="48017" x="2339975" y="6848475"/>
          <p14:tracePt t="48037" x="2312988" y="6848475"/>
          <p14:tracePt t="48077" x="2224088" y="6848475"/>
          <p14:tracePt t="48097" x="2143125" y="6848475"/>
          <p14:tracePt t="48117" x="2071688" y="6848475"/>
          <p14:tracePt t="48137" x="2054225" y="6848475"/>
          <p14:tracePt t="48198" x="2044700" y="6848475"/>
          <p14:tracePt t="48222" x="2036763" y="6848475"/>
          <p14:tracePt t="48598" x="1990725" y="6367463"/>
          <p14:tracePt t="48606" x="1990725" y="6340475"/>
          <p14:tracePt t="48618" x="1990725" y="6323013"/>
          <p14:tracePt t="48638" x="2098675" y="6232525"/>
          <p14:tracePt t="48658" x="2276475" y="6108700"/>
          <p14:tracePt t="48678" x="2473325" y="5911850"/>
          <p14:tracePt t="48698" x="2625725" y="5795963"/>
          <p14:tracePt t="48718" x="2847975" y="5680075"/>
          <p14:tracePt t="48738" x="3036888" y="5626100"/>
          <p14:tracePt t="48758" x="3170238" y="5589588"/>
          <p14:tracePt t="48822" x="3187700" y="5589588"/>
          <p14:tracePt t="48830" x="3187700" y="5572125"/>
          <p14:tracePt t="48838" x="3197225" y="5562600"/>
          <p14:tracePt t="48858" x="3205163" y="5537200"/>
          <p14:tracePt t="48878" x="3214688" y="5537200"/>
          <p14:tracePt t="49014" x="3214688" y="5545138"/>
          <p14:tracePt t="49022" x="3214688" y="5554663"/>
          <p14:tracePt t="49030" x="3214688" y="5581650"/>
          <p14:tracePt t="49038" x="3205163" y="5599113"/>
          <p14:tracePt t="49058" x="3179763" y="5608638"/>
          <p14:tracePt t="49078" x="3044825" y="5608638"/>
          <p14:tracePt t="49098" x="2901950" y="5581650"/>
          <p14:tracePt t="49118" x="2670175" y="5510213"/>
          <p14:tracePt t="49138" x="2544763" y="5473700"/>
          <p14:tracePt t="49158" x="2411413" y="5446713"/>
          <p14:tracePt t="49178" x="2366963" y="5438775"/>
          <p14:tracePt t="49198" x="2347913" y="5438775"/>
          <p14:tracePt t="49218" x="2347913" y="5419725"/>
          <p14:tracePt t="49238" x="2322513" y="5313363"/>
          <p14:tracePt t="49258" x="2286000" y="5224463"/>
          <p14:tracePt t="49278" x="2286000" y="5027613"/>
          <p14:tracePt t="49298" x="2286000" y="4776788"/>
          <p14:tracePt t="49318" x="2482850" y="4313238"/>
          <p14:tracePt t="49338" x="2670175" y="4037013"/>
          <p14:tracePt t="49358" x="2990850" y="3473450"/>
          <p14:tracePt t="49379" x="3143250" y="2938463"/>
          <p14:tracePt t="49399" x="3438525" y="2108200"/>
          <p14:tracePt t="49419" x="3714750" y="1544638"/>
          <p14:tracePt t="49439" x="3884613" y="1223963"/>
          <p14:tracePt t="49459" x="3884613" y="1204913"/>
          <p14:tracePt t="49479" x="3884613" y="1196975"/>
          <p14:tracePt t="49519" x="3867150" y="1196975"/>
          <p14:tracePt t="49539" x="3857625" y="1196975"/>
          <p14:tracePt t="49559" x="3840163" y="1204913"/>
          <p14:tracePt t="49579" x="3857625" y="1231900"/>
          <p14:tracePt t="49599" x="3990975" y="1303338"/>
          <p14:tracePt t="49619" x="4098925" y="1357313"/>
          <p14:tracePt t="49639" x="4251325" y="1393825"/>
          <p14:tracePt t="49659" x="4276725" y="1401763"/>
          <p14:tracePt t="49679" x="4322763" y="1428750"/>
          <p14:tracePt t="49699" x="4419600" y="1490663"/>
          <p14:tracePt t="49719" x="4616450" y="1633538"/>
          <p14:tracePt t="49739" x="4687888" y="1724025"/>
          <p14:tracePt t="49759" x="4776788" y="1901825"/>
          <p14:tracePt t="49779" x="4830763" y="2062163"/>
          <p14:tracePt t="49799" x="4884738" y="2276475"/>
          <p14:tracePt t="49819" x="4884738" y="2339975"/>
          <p14:tracePt t="49839" x="4884738" y="2374900"/>
          <p14:tracePt t="49859" x="4894263" y="2419350"/>
          <p14:tracePt t="49879" x="4911725" y="2465388"/>
          <p14:tracePt t="49899" x="4919663" y="2527300"/>
          <p14:tracePt t="49919" x="4938713" y="2581275"/>
          <p14:tracePt t="49939" x="4946650" y="2643188"/>
          <p14:tracePt t="49959" x="4965700" y="2697163"/>
          <p14:tracePt t="49979" x="4965700" y="2705100"/>
          <p14:tracePt t="49999" x="4965700" y="2724150"/>
          <p14:tracePt t="50019" x="4983163" y="2732088"/>
          <p14:tracePt t="50039" x="4991100" y="2759075"/>
          <p14:tracePt t="50059" x="4991100" y="2768600"/>
          <p14:tracePt t="50110" x="5010150" y="2786063"/>
          <p14:tracePt t="50119" x="5010150" y="2795588"/>
          <p14:tracePt t="50139" x="5027613" y="2822575"/>
          <p14:tracePt t="50159" x="5045075" y="2847975"/>
          <p14:tracePt t="6092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919288" y="365126"/>
            <a:ext cx="8120062" cy="1325563"/>
          </a:xfrm>
        </p:spPr>
        <p:txBody>
          <a:bodyPr/>
          <a:lstStyle/>
          <a:p>
            <a:pPr algn="r" rtl="1"/>
            <a:r>
              <a:rPr lang="fa-IR" altLang="en-US" sz="4000" b="1" dirty="0">
                <a:cs typeface="B Yagut" panose="00000400000000000000" pitchFamily="2" charset="-78"/>
              </a:rPr>
              <a:t>استاندارد محل نگهداری یخچال</a:t>
            </a:r>
            <a:endParaRPr lang="en-US" altLang="en-US" sz="4000" b="1" dirty="0">
              <a:cs typeface="B Yagut" panose="00000400000000000000" pitchFamily="2" charset="-78"/>
            </a:endParaRPr>
          </a:p>
        </p:txBody>
      </p:sp>
      <p:sp>
        <p:nvSpPr>
          <p:cNvPr id="73731" name="Rectangle 3"/>
          <p:cNvSpPr>
            <a:spLocks noGrp="1" noChangeArrowheads="1"/>
          </p:cNvSpPr>
          <p:nvPr>
            <p:ph idx="1"/>
          </p:nvPr>
        </p:nvSpPr>
        <p:spPr>
          <a:xfrm>
            <a:off x="923028" y="1825625"/>
            <a:ext cx="10068464" cy="4351338"/>
          </a:xfrm>
        </p:spPr>
        <p:txBody>
          <a:bodyPr rtlCol="0">
            <a:normAutofit/>
          </a:bodyPr>
          <a:lstStyle/>
          <a:p>
            <a:pPr marL="0" indent="0" algn="justLow" rtl="1">
              <a:buClr>
                <a:schemeClr val="accent3"/>
              </a:buClr>
              <a:buNone/>
              <a:defRPr/>
            </a:pPr>
            <a:r>
              <a:rPr lang="fa-IR" sz="2500" dirty="0">
                <a:latin typeface="Stencil" pitchFamily="82" charset="0"/>
                <a:cs typeface="B Yagut" panose="00000400000000000000" pitchFamily="2" charset="-78"/>
              </a:rPr>
              <a:t>1. یخچال یکی از اجزای مهم و ثابت زنجیره سرما درمراکزخدمات جامع سلامت ، پایگاه سلامت و  خانه های بهداشت </a:t>
            </a:r>
          </a:p>
          <a:p>
            <a:pPr marL="514350" indent="-514350" algn="justLow" rtl="1">
              <a:buClr>
                <a:schemeClr val="accent3"/>
              </a:buClr>
              <a:buFont typeface="+mj-lt"/>
              <a:buAutoNum type="arabicPeriod"/>
              <a:defRPr/>
            </a:pPr>
            <a:endParaRPr lang="fa-IR" sz="2500" dirty="0">
              <a:latin typeface="Stencil" pitchFamily="82" charset="0"/>
              <a:cs typeface="B Yagut" panose="00000400000000000000" pitchFamily="2" charset="-78"/>
            </a:endParaRPr>
          </a:p>
          <a:p>
            <a:pPr marL="0" indent="0" algn="justLow" rtl="1">
              <a:buClr>
                <a:schemeClr val="accent3"/>
              </a:buClr>
              <a:buNone/>
              <a:defRPr/>
            </a:pPr>
            <a:r>
              <a:rPr lang="fa-IR" sz="2500" dirty="0">
                <a:latin typeface="Stencil" pitchFamily="82" charset="0"/>
                <a:cs typeface="B Yagut" panose="00000400000000000000" pitchFamily="2" charset="-78"/>
              </a:rPr>
              <a:t>2. دارای انواع برقی، نفتی و گازی</a:t>
            </a:r>
          </a:p>
          <a:p>
            <a:pPr marL="514350" indent="-514350" algn="justLow" rtl="1">
              <a:buClr>
                <a:schemeClr val="accent3"/>
              </a:buClr>
              <a:buFont typeface="+mj-lt"/>
              <a:buAutoNum type="arabicPeriod"/>
              <a:defRPr/>
            </a:pPr>
            <a:endParaRPr lang="fa-IR" sz="2500" dirty="0">
              <a:latin typeface="Stencil" pitchFamily="82" charset="0"/>
              <a:cs typeface="B Yagut" panose="00000400000000000000" pitchFamily="2" charset="-78"/>
            </a:endParaRPr>
          </a:p>
          <a:p>
            <a:pPr marL="0" indent="0" algn="justLow" rtl="1">
              <a:buClr>
                <a:schemeClr val="accent3"/>
              </a:buClr>
              <a:buNone/>
              <a:defRPr/>
            </a:pPr>
            <a:r>
              <a:rPr lang="fa-IR" sz="2500" dirty="0">
                <a:latin typeface="Stencil" pitchFamily="82" charset="0"/>
                <a:cs typeface="B Yagut" panose="00000400000000000000" pitchFamily="2" charset="-78"/>
              </a:rPr>
              <a:t>3. يخچال بايد فاقد هر گونه نقص فني باشد</a:t>
            </a:r>
          </a:p>
          <a:p>
            <a:pPr marL="514350" indent="-514350" algn="justLow" rtl="1">
              <a:buClr>
                <a:schemeClr val="accent3"/>
              </a:buClr>
              <a:buFont typeface="+mj-lt"/>
              <a:buAutoNum type="arabicPeriod"/>
              <a:defRPr/>
            </a:pPr>
            <a:endParaRPr lang="fa-IR" altLang="en-US" sz="2500" dirty="0">
              <a:latin typeface="Stencil" pitchFamily="82" charset="0"/>
              <a:cs typeface="B Yagut" panose="00000400000000000000" pitchFamily="2" charset="-78"/>
            </a:endParaRPr>
          </a:p>
          <a:p>
            <a:pPr marL="0" indent="0" algn="justLow" rtl="1">
              <a:buClr>
                <a:schemeClr val="accent3"/>
              </a:buClr>
              <a:buNone/>
              <a:defRPr/>
            </a:pPr>
            <a:r>
              <a:rPr lang="fa-IR" altLang="en-US" sz="2500" dirty="0">
                <a:latin typeface="Stencil" pitchFamily="82" charset="0"/>
                <a:cs typeface="B Yagut" panose="00000400000000000000" pitchFamily="2" charset="-78"/>
              </a:rPr>
              <a:t>4. تامین سیستم گرمایش و سرمایش اتاق محل نگهداری یخچال برای تامین دمای </a:t>
            </a:r>
            <a:r>
              <a:rPr lang="en-US" altLang="en-US" sz="2500" dirty="0">
                <a:latin typeface="Stencil" pitchFamily="82" charset="0"/>
                <a:cs typeface="B Yagut" panose="00000400000000000000" pitchFamily="2" charset="-78"/>
              </a:rPr>
              <a:t/>
            </a:r>
            <a:br>
              <a:rPr lang="en-US" altLang="en-US" sz="2500" dirty="0">
                <a:latin typeface="Stencil" pitchFamily="82" charset="0"/>
                <a:cs typeface="B Yagut" panose="00000400000000000000" pitchFamily="2" charset="-78"/>
              </a:rPr>
            </a:br>
            <a:r>
              <a:rPr lang="fa-IR" altLang="en-US" sz="2500" dirty="0">
                <a:latin typeface="Stencil" pitchFamily="82" charset="0"/>
                <a:cs typeface="B Yagut" panose="00000400000000000000" pitchFamily="2" charset="-78"/>
              </a:rPr>
              <a:t>15تا 25 درجه سانتی گراد</a:t>
            </a:r>
            <a:endParaRPr lang="fa-IR" sz="2500" dirty="0">
              <a:latin typeface="Stencil" pitchFamily="82" charset="0"/>
              <a:cs typeface="B Yagut" panose="00000400000000000000" pitchFamily="2" charset="-78"/>
            </a:endParaRPr>
          </a:p>
          <a:p>
            <a:pPr marL="514350" indent="-514350" algn="justLow" rtl="1">
              <a:buClr>
                <a:schemeClr val="accent3"/>
              </a:buClr>
              <a:buFont typeface="+mj-lt"/>
              <a:buAutoNum type="arabicPeriod"/>
              <a:defRPr/>
            </a:pPr>
            <a:endParaRPr lang="en-US" sz="2500" dirty="0">
              <a:latin typeface="Stencil"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116C9E9A-D946-4D5E-9B6C-7EF7483948EF}" type="slidenum">
              <a:rPr lang="en-US" altLang="en-US" smtClean="0"/>
              <a:pPr>
                <a:defRPr/>
              </a:pPr>
              <a:t>13</a:t>
            </a:fld>
            <a:endParaRPr lang="en-US"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8024954"/>
      </p:ext>
    </p:extLst>
  </p:cSld>
  <p:clrMapOvr>
    <a:masterClrMapping/>
  </p:clrMapOvr>
  <mc:AlternateContent xmlns:mc="http://schemas.openxmlformats.org/markup-compatibility/2006" xmlns:p14="http://schemas.microsoft.com/office/powerpoint/2010/main">
    <mc:Choice Requires="p14">
      <p:transition spd="slow" p14:dur="2000" advTm="69565"/>
    </mc:Choice>
    <mc:Fallback xmlns="">
      <p:transition spd="slow" advTm="6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703389" y="44451"/>
            <a:ext cx="8175625" cy="936625"/>
          </a:xfrm>
        </p:spPr>
        <p:txBody>
          <a:bodyPr/>
          <a:lstStyle/>
          <a:p>
            <a:pPr algn="r" rtl="1"/>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endParaRPr lang="en-US" altLang="en-US" sz="4000" b="1" dirty="0">
              <a:cs typeface="B Yagut" panose="00000400000000000000" pitchFamily="2" charset="-78"/>
            </a:endParaRPr>
          </a:p>
        </p:txBody>
      </p:sp>
      <p:sp>
        <p:nvSpPr>
          <p:cNvPr id="73731" name="Rectangle 3"/>
          <p:cNvSpPr>
            <a:spLocks noGrp="1" noChangeArrowheads="1"/>
          </p:cNvSpPr>
          <p:nvPr>
            <p:ph idx="1"/>
          </p:nvPr>
        </p:nvSpPr>
        <p:spPr>
          <a:xfrm>
            <a:off x="2152650" y="769939"/>
            <a:ext cx="7886700" cy="4351337"/>
          </a:xfrm>
        </p:spPr>
        <p:txBody>
          <a:bodyPr rtlCol="0">
            <a:noAutofit/>
          </a:bodyPr>
          <a:lstStyle/>
          <a:p>
            <a:pPr marL="0" indent="0" algn="just" rtl="1">
              <a:lnSpc>
                <a:spcPct val="150000"/>
              </a:lnSpc>
              <a:buNone/>
              <a:defRPr/>
            </a:pPr>
            <a:r>
              <a:rPr lang="fa-IR" altLang="en-US" sz="3200" dirty="0">
                <a:cs typeface="B Yagut" panose="00000400000000000000" pitchFamily="2" charset="-78"/>
              </a:rPr>
              <a:t>5. انتخاب محل مناسب </a:t>
            </a:r>
            <a:endParaRPr lang="en-US" altLang="en-US" sz="3200" dirty="0">
              <a:cs typeface="B Yagut" panose="00000400000000000000" pitchFamily="2" charset="-78"/>
            </a:endParaRPr>
          </a:p>
          <a:p>
            <a:pPr algn="just" rtl="1">
              <a:lnSpc>
                <a:spcPct val="150000"/>
              </a:lnSpc>
              <a:defRPr/>
            </a:pPr>
            <a:r>
              <a:rPr lang="fa-IR" sz="2500" dirty="0">
                <a:cs typeface="B Yagut" panose="00000400000000000000" pitchFamily="2" charset="-78"/>
              </a:rPr>
              <a:t>مناسب بودن تهویه اتاق </a:t>
            </a:r>
          </a:p>
          <a:p>
            <a:pPr algn="just" rtl="1">
              <a:lnSpc>
                <a:spcPct val="150000"/>
              </a:lnSpc>
              <a:defRPr/>
            </a:pPr>
            <a:r>
              <a:rPr lang="fa-IR" sz="2500" dirty="0">
                <a:cs typeface="B Yagut" panose="00000400000000000000" pitchFamily="2" charset="-78"/>
              </a:rPr>
              <a:t>تمیز و خشک بودن کف اتاق </a:t>
            </a:r>
          </a:p>
          <a:p>
            <a:pPr algn="just" rtl="1">
              <a:lnSpc>
                <a:spcPct val="150000"/>
              </a:lnSpc>
              <a:defRPr/>
            </a:pPr>
            <a:r>
              <a:rPr lang="fa-IR" sz="2500" dirty="0">
                <a:cs typeface="B Yagut" panose="00000400000000000000" pitchFamily="2" charset="-78"/>
              </a:rPr>
              <a:t> در نظر گرفتن خنک</a:t>
            </a:r>
            <a:r>
              <a:rPr lang="en-US" sz="2500" dirty="0">
                <a:cs typeface="B Yagut" panose="00000400000000000000" pitchFamily="2" charset="-78"/>
              </a:rPr>
              <a:t> </a:t>
            </a:r>
            <a:r>
              <a:rPr lang="fa-IR" sz="2500" dirty="0">
                <a:cs typeface="B Yagut" panose="00000400000000000000" pitchFamily="2" charset="-78"/>
              </a:rPr>
              <a:t>ترین نقطه اتاق </a:t>
            </a:r>
          </a:p>
          <a:p>
            <a:pPr algn="justLow" rtl="1">
              <a:lnSpc>
                <a:spcPct val="150000"/>
              </a:lnSpc>
              <a:defRPr/>
            </a:pPr>
            <a:r>
              <a:rPr lang="fa-IR" sz="2500" dirty="0">
                <a:cs typeface="B Yagut" panose="00000400000000000000" pitchFamily="2" charset="-78"/>
              </a:rPr>
              <a:t>به هیچ وجه یخچال را روبروي نور مستقیم آفتاب قرار ندهید</a:t>
            </a:r>
          </a:p>
          <a:p>
            <a:pPr algn="just" rtl="1">
              <a:lnSpc>
                <a:spcPct val="150000"/>
              </a:lnSpc>
              <a:defRPr/>
            </a:pPr>
            <a:r>
              <a:rPr lang="fa-IR" sz="2500" dirty="0">
                <a:cs typeface="B Yagut" panose="00000400000000000000" pitchFamily="2" charset="-78"/>
              </a:rPr>
              <a:t>یخچال مجاور رادیاتور قرار نگیرد </a:t>
            </a:r>
          </a:p>
          <a:p>
            <a:pPr algn="just" rtl="1">
              <a:lnSpc>
                <a:spcPct val="150000"/>
              </a:lnSpc>
              <a:defRPr/>
            </a:pPr>
            <a:r>
              <a:rPr lang="fa-IR" sz="2500" dirty="0">
                <a:cs typeface="B Yagut" panose="00000400000000000000" pitchFamily="2" charset="-78"/>
              </a:rPr>
              <a:t>ترجیحا در نزدیکی پریز برق باشد</a:t>
            </a:r>
            <a:r>
              <a:rPr lang="fa-IR" altLang="en-US" sz="2500" dirty="0">
                <a:solidFill>
                  <a:srgbClr val="0070C0"/>
                </a:solidFill>
                <a:ea typeface="Majalla UI"/>
                <a:cs typeface="B Yagut" panose="00000400000000000000" pitchFamily="2" charset="-78"/>
              </a:rPr>
              <a:t> </a:t>
            </a:r>
          </a:p>
          <a:p>
            <a:pPr algn="just" rtl="1">
              <a:lnSpc>
                <a:spcPct val="150000"/>
              </a:lnSpc>
              <a:defRPr/>
            </a:pPr>
            <a:r>
              <a:rPr lang="fa-IR" altLang="en-US" sz="2500" dirty="0">
                <a:cs typeface="B Yagut" panose="00000400000000000000" pitchFamily="2" charset="-78"/>
              </a:rPr>
              <a:t>محکم نمودن دوشاخه به پریز برق</a:t>
            </a:r>
            <a:endParaRPr lang="fa-IR" sz="2500" dirty="0">
              <a:cs typeface="B Yagut" panose="00000400000000000000" pitchFamily="2" charset="-78"/>
            </a:endParaRPr>
          </a:p>
          <a:p>
            <a:pPr marL="514350" indent="-514350" algn="just" rtl="1">
              <a:buClr>
                <a:schemeClr val="accent3"/>
              </a:buClr>
              <a:buFont typeface="+mj-lt"/>
              <a:buAutoNum type="arabicPeriod" startAt="4"/>
              <a:defRPr/>
            </a:pPr>
            <a:endParaRPr lang="fa-IR" b="1" dirty="0">
              <a:solidFill>
                <a:srgbClr val="000099"/>
              </a:solidFill>
              <a:latin typeface="Stencil" pitchFamily="82" charset="0"/>
              <a:cs typeface="B Nazanin" pitchFamily="2" charset="-78"/>
            </a:endParaRPr>
          </a:p>
          <a:p>
            <a:pPr marL="514350" indent="-514350" algn="just" rtl="1">
              <a:buClr>
                <a:schemeClr val="accent3"/>
              </a:buClr>
              <a:buFont typeface="+mj-lt"/>
              <a:buAutoNum type="arabicPeriod" startAt="4"/>
              <a:defRPr/>
            </a:pPr>
            <a:endParaRPr lang="fa-IR" b="1" dirty="0">
              <a:solidFill>
                <a:srgbClr val="000099"/>
              </a:solidFill>
              <a:latin typeface="Stencil" pitchFamily="82" charset="0"/>
              <a:cs typeface="B Nazanin" pitchFamily="2" charset="-78"/>
            </a:endParaRPr>
          </a:p>
          <a:p>
            <a:pPr marL="514350" indent="-514350" algn="just" rtl="1">
              <a:buClr>
                <a:schemeClr val="accent3"/>
              </a:buClr>
              <a:buFont typeface="+mj-lt"/>
              <a:buAutoNum type="arabicPeriod" startAt="4"/>
              <a:defRPr/>
            </a:pPr>
            <a:endParaRPr lang="en-US" b="1" dirty="0">
              <a:solidFill>
                <a:srgbClr val="000099"/>
              </a:solidFill>
              <a:latin typeface="Stencil" pitchFamily="82" charset="0"/>
              <a:cs typeface="B Nazanin" pitchFamily="2" charset="-78"/>
            </a:endParaRPr>
          </a:p>
        </p:txBody>
      </p:sp>
      <p:pic>
        <p:nvPicPr>
          <p:cNvPr id="31748" name="Picture 2" descr="F:\زنجیره سرما\۲۰۱۷۰۱۰۸_۱۳۰۵۴۳.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1" y="4768851"/>
            <a:ext cx="20161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3731DC3-93EE-4399-8D48-D1C877BF7D45}" type="slidenum">
              <a:rPr lang="en-US" altLang="en-US" smtClean="0"/>
              <a:pPr>
                <a:defRPr/>
              </a:pPr>
              <a:t>14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4880790"/>
      </p:ext>
    </p:extLst>
  </p:cSld>
  <p:clrMapOvr>
    <a:masterClrMapping/>
  </p:clrMapOvr>
  <mc:AlternateContent xmlns:mc="http://schemas.openxmlformats.org/markup-compatibility/2006" xmlns:p14="http://schemas.microsoft.com/office/powerpoint/2010/main">
    <mc:Choice Requires="p14">
      <p:transition spd="slow" p14:dur="2000" advTm="39755"/>
    </mc:Choice>
    <mc:Fallback xmlns="">
      <p:transition spd="slow" advTm="3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152650" y="365125"/>
            <a:ext cx="7886700" cy="831850"/>
          </a:xfrm>
        </p:spPr>
        <p:txBody>
          <a:bodyPr/>
          <a:lstStyle/>
          <a:p>
            <a:pPr algn="r" rtl="1"/>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p>
        </p:txBody>
      </p:sp>
      <p:sp>
        <p:nvSpPr>
          <p:cNvPr id="3" name="Content Placeholder 2"/>
          <p:cNvSpPr>
            <a:spLocks noGrp="1"/>
          </p:cNvSpPr>
          <p:nvPr>
            <p:ph idx="1"/>
          </p:nvPr>
        </p:nvSpPr>
        <p:spPr>
          <a:xfrm>
            <a:off x="285749" y="1493839"/>
            <a:ext cx="10658475" cy="4733924"/>
          </a:xfrm>
        </p:spPr>
        <p:txBody>
          <a:bodyPr>
            <a:noAutofit/>
          </a:bodyPr>
          <a:lstStyle/>
          <a:p>
            <a:pPr marL="0" indent="0" algn="justLow" rtl="1">
              <a:lnSpc>
                <a:spcPct val="150000"/>
              </a:lnSpc>
              <a:buNone/>
              <a:defRPr/>
            </a:pPr>
            <a:r>
              <a:rPr lang="fa-IR" altLang="en-US" sz="3200" dirty="0">
                <a:cs typeface="B Yagut" panose="00000400000000000000" pitchFamily="2" charset="-78"/>
              </a:rPr>
              <a:t>6. یخچال را صحیح قرار دهید.</a:t>
            </a:r>
          </a:p>
          <a:p>
            <a:pPr algn="justLow" rtl="1">
              <a:lnSpc>
                <a:spcPct val="150000"/>
              </a:lnSpc>
              <a:defRPr/>
            </a:pPr>
            <a:r>
              <a:rPr lang="fa-IR" dirty="0">
                <a:cs typeface="B Yagut" panose="00000400000000000000" pitchFamily="2" charset="-78"/>
              </a:rPr>
              <a:t>فاصله یخچال از پشت و طرفین 30  سانتی متر</a:t>
            </a:r>
            <a:r>
              <a:rPr lang="en-US" dirty="0">
                <a:cs typeface="B Yagut" panose="00000400000000000000" pitchFamily="2" charset="-78"/>
              </a:rPr>
              <a:t> </a:t>
            </a:r>
            <a:r>
              <a:rPr lang="fa-IR" dirty="0">
                <a:cs typeface="B Yagut" panose="00000400000000000000" pitchFamily="2" charset="-78"/>
              </a:rPr>
              <a:t> و از سقف 40 سانتی متر  </a:t>
            </a:r>
          </a:p>
          <a:p>
            <a:pPr algn="justLow" rtl="1">
              <a:lnSpc>
                <a:spcPct val="150000"/>
              </a:lnSpc>
              <a:defRPr/>
            </a:pPr>
            <a:r>
              <a:rPr lang="fa-IR" dirty="0">
                <a:cs typeface="B Yagut" panose="00000400000000000000" pitchFamily="2" charset="-78"/>
              </a:rPr>
              <a:t> به راحتی در دسترس باشد</a:t>
            </a:r>
          </a:p>
          <a:p>
            <a:pPr algn="justLow" rtl="1">
              <a:lnSpc>
                <a:spcPct val="150000"/>
              </a:lnSpc>
              <a:defRPr/>
            </a:pPr>
            <a:r>
              <a:rPr lang="fa-IR" dirty="0">
                <a:cs typeface="B Yagut" panose="00000400000000000000" pitchFamily="2" charset="-78"/>
              </a:rPr>
              <a:t>باز شدن درب یخچال به راحتی و به طور کامل</a:t>
            </a:r>
          </a:p>
          <a:p>
            <a:pPr marL="0" indent="0" algn="justLow" rtl="1">
              <a:lnSpc>
                <a:spcPct val="150000"/>
              </a:lnSpc>
              <a:buNone/>
              <a:defRPr/>
            </a:pPr>
            <a:endParaRPr lang="fa-IR"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94C7A8FA-A958-42BA-9295-D098ED43C325}" type="slidenum">
              <a:rPr lang="en-US" altLang="en-US" smtClean="0"/>
              <a:pPr>
                <a:defRPr/>
              </a:pPr>
              <a:t>15</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8780860"/>
      </p:ext>
    </p:extLst>
  </p:cSld>
  <p:clrMapOvr>
    <a:masterClrMapping/>
  </p:clrMapOvr>
  <mc:AlternateContent xmlns:mc="http://schemas.openxmlformats.org/markup-compatibility/2006" xmlns:p14="http://schemas.microsoft.com/office/powerpoint/2010/main">
    <mc:Choice Requires="p14">
      <p:transition spd="slow" p14:dur="2000" advTm="51397"/>
    </mc:Choice>
    <mc:Fallback xmlns="">
      <p:transition spd="slow" advTm="5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95500" y="385208"/>
            <a:ext cx="7886700" cy="836613"/>
          </a:xfrm>
        </p:spPr>
        <p:txBody>
          <a:bodyPr>
            <a:noAutofit/>
          </a:bodyPr>
          <a:lstStyle/>
          <a:p>
            <a:pPr algn="r" rtl="1">
              <a:lnSpc>
                <a:spcPct val="150000"/>
              </a:lnSpc>
            </a:pPr>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p>
        </p:txBody>
      </p:sp>
      <p:sp>
        <p:nvSpPr>
          <p:cNvPr id="3" name="Content Placeholder 2"/>
          <p:cNvSpPr>
            <a:spLocks noGrp="1"/>
          </p:cNvSpPr>
          <p:nvPr>
            <p:ph idx="1"/>
          </p:nvPr>
        </p:nvSpPr>
        <p:spPr>
          <a:xfrm>
            <a:off x="884567" y="1221821"/>
            <a:ext cx="10308565" cy="4874179"/>
          </a:xfrm>
        </p:spPr>
        <p:txBody>
          <a:bodyPr>
            <a:noAutofit/>
          </a:bodyPr>
          <a:lstStyle/>
          <a:p>
            <a:pPr marL="0" indent="0" algn="just" rtl="1">
              <a:lnSpc>
                <a:spcPct val="150000"/>
              </a:lnSpc>
              <a:buNone/>
              <a:defRPr/>
            </a:pPr>
            <a:r>
              <a:rPr lang="fa-IR" altLang="en-US" sz="2500" b="1" dirty="0">
                <a:cs typeface="B Yagut" panose="00000400000000000000" pitchFamily="2" charset="-78"/>
              </a:rPr>
              <a:t>7. </a:t>
            </a:r>
            <a:r>
              <a:rPr lang="fa-IR" altLang="en-US" sz="2500" dirty="0">
                <a:cs typeface="B Yagut" panose="00000400000000000000" pitchFamily="2" charset="-78"/>
              </a:rPr>
              <a:t>سطح قرارگیري دستگاه(یخچال)</a:t>
            </a:r>
          </a:p>
          <a:p>
            <a:pPr marL="0" indent="0" algn="just" rtl="1">
              <a:lnSpc>
                <a:spcPct val="150000"/>
              </a:lnSpc>
              <a:buNone/>
              <a:defRPr/>
            </a:pPr>
            <a:r>
              <a:rPr lang="fa-IR" sz="2500" dirty="0">
                <a:cs typeface="B Yagut" panose="00000400000000000000" pitchFamily="2" charset="-78"/>
              </a:rPr>
              <a:t>استفاده از دستگاه ترازیاب یا گذاشتن یک ظرف پر از آب روي یخچال.</a:t>
            </a:r>
          </a:p>
          <a:p>
            <a:pPr marL="0" indent="0" algn="just" rtl="1">
              <a:lnSpc>
                <a:spcPct val="150000"/>
              </a:lnSpc>
              <a:buNone/>
              <a:defRPr/>
            </a:pPr>
            <a:r>
              <a:rPr lang="fa-IR" sz="2500" dirty="0">
                <a:cs typeface="B Yagut" panose="00000400000000000000" pitchFamily="2" charset="-78"/>
              </a:rPr>
              <a:t>اگر یخچال پایه و یا چرخ ندارد، حتما یخچال را روي تکه هاي چوبی به ضخامت 5 سانتی متر و عرض 10 سانتی متر قرار دهید تا کمی بالاتراز کف قرار گیرد تا:  </a:t>
            </a:r>
          </a:p>
          <a:p>
            <a:pPr marL="457200" indent="-457200" algn="just" rtl="1">
              <a:lnSpc>
                <a:spcPct val="150000"/>
              </a:lnSpc>
              <a:buFont typeface="+mj-lt"/>
              <a:buAutoNum type="alphaLcPeriod"/>
              <a:defRPr/>
            </a:pPr>
            <a:r>
              <a:rPr lang="fa-IR" sz="2500" dirty="0">
                <a:cs typeface="B Yagut" panose="00000400000000000000" pitchFamily="2" charset="-78"/>
              </a:rPr>
              <a:t>در اثر شستن کف اتاق، یخچال آسیب نبیند.</a:t>
            </a:r>
          </a:p>
          <a:p>
            <a:pPr marL="457200" indent="-457200" algn="just" rtl="1">
              <a:lnSpc>
                <a:spcPct val="150000"/>
              </a:lnSpc>
              <a:buFont typeface="+mj-lt"/>
              <a:buAutoNum type="alphaLcPeriod"/>
              <a:defRPr/>
            </a:pPr>
            <a:r>
              <a:rPr lang="fa-IR" sz="2500" dirty="0">
                <a:cs typeface="B Yagut" panose="00000400000000000000" pitchFamily="2" charset="-78"/>
              </a:rPr>
              <a:t>امکان تمیز کردن کف اتاق (زیریخچال) فراهم باشد.</a:t>
            </a:r>
          </a:p>
          <a:p>
            <a:pPr algn="just" rtl="1">
              <a:lnSpc>
                <a:spcPct val="150000"/>
              </a:lnSpc>
              <a:defRPr/>
            </a:pPr>
            <a:endParaRPr lang="fa-IR" sz="2500" b="1" dirty="0">
              <a:cs typeface="B Yagut" panose="00000400000000000000" pitchFamily="2" charset="-78"/>
            </a:endParaRPr>
          </a:p>
          <a:p>
            <a:pPr algn="just" rtl="1">
              <a:lnSpc>
                <a:spcPct val="150000"/>
              </a:lnSpc>
              <a:defRPr/>
            </a:pPr>
            <a:endParaRPr lang="fa-IR" sz="2500"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B713201A-DF62-4B75-A549-1DA7E74B7141}" type="slidenum">
              <a:rPr lang="en-US" altLang="en-US" smtClean="0"/>
              <a:pPr>
                <a:defRPr/>
              </a:pPr>
              <a:t>16</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8925392"/>
      </p:ext>
    </p:extLst>
  </p:cSld>
  <p:clrMapOvr>
    <a:masterClrMapping/>
  </p:clrMapOvr>
  <mc:AlternateContent xmlns:mc="http://schemas.openxmlformats.org/markup-compatibility/2006" xmlns:p14="http://schemas.microsoft.com/office/powerpoint/2010/main">
    <mc:Choice Requires="p14">
      <p:transition spd="slow" p14:dur="2000" advTm="72303"/>
    </mc:Choice>
    <mc:Fallback xmlns="">
      <p:transition spd="slow" advTm="7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pPr algn="r" rtl="1"/>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endParaRPr lang="en-US" altLang="en-US" sz="4000" b="1" dirty="0">
              <a:cs typeface="B Yagut" panose="00000400000000000000" pitchFamily="2" charset="-78"/>
            </a:endParaRPr>
          </a:p>
        </p:txBody>
      </p:sp>
      <p:sp>
        <p:nvSpPr>
          <p:cNvPr id="34819" name="Content Placeholder 2"/>
          <p:cNvSpPr>
            <a:spLocks noGrp="1"/>
          </p:cNvSpPr>
          <p:nvPr>
            <p:ph idx="1"/>
          </p:nvPr>
        </p:nvSpPr>
        <p:spPr>
          <a:xfrm>
            <a:off x="966158" y="1851025"/>
            <a:ext cx="10041148" cy="4351338"/>
          </a:xfrm>
        </p:spPr>
        <p:txBody>
          <a:bodyPr>
            <a:normAutofit/>
          </a:bodyPr>
          <a:lstStyle/>
          <a:p>
            <a:pPr marL="0" indent="0" algn="just" rtl="1">
              <a:lnSpc>
                <a:spcPct val="200000"/>
              </a:lnSpc>
              <a:buNone/>
            </a:pPr>
            <a:r>
              <a:rPr lang="fa-IR" altLang="en-US" dirty="0">
                <a:cs typeface="B Yagut" panose="00000400000000000000" pitchFamily="2" charset="-78"/>
              </a:rPr>
              <a:t>8.</a:t>
            </a:r>
            <a:r>
              <a:rPr lang="fa-IR" altLang="en-US" dirty="0">
                <a:solidFill>
                  <a:srgbClr val="000000"/>
                </a:solidFill>
                <a:cs typeface="B Yagut" panose="00000400000000000000" pitchFamily="2" charset="-78"/>
              </a:rPr>
              <a:t> برای اولین بار قبل از روشن کردن یخچال</a:t>
            </a:r>
            <a:r>
              <a:rPr lang="fa-IR" altLang="en-US" dirty="0">
                <a:cs typeface="B Yagut" panose="00000400000000000000" pitchFamily="2" charset="-78"/>
              </a:rPr>
              <a:t>،</a:t>
            </a:r>
            <a:r>
              <a:rPr lang="fa-IR" altLang="en-US" dirty="0">
                <a:solidFill>
                  <a:srgbClr val="000000"/>
                </a:solidFill>
                <a:cs typeface="B Yagut" panose="00000400000000000000" pitchFamily="2" charset="-78"/>
              </a:rPr>
              <a:t>آن را در موقعیت نهایی برای مدت 24 ساعت نگهدارید تا مواد خنک کننده یخچال در وضعیت استاندارد قرار گیرند.</a:t>
            </a:r>
            <a:endParaRPr lang="en-US" altLang="en-US" dirty="0">
              <a:solidFill>
                <a:srgbClr val="000000"/>
              </a:solidFill>
              <a:cs typeface="B Yagut" panose="00000400000000000000" pitchFamily="2" charset="-78"/>
            </a:endParaRPr>
          </a:p>
          <a:p>
            <a:pPr marL="0" indent="0" algn="r">
              <a:lnSpc>
                <a:spcPct val="200000"/>
              </a:lnSpc>
              <a:buNone/>
            </a:pPr>
            <a:endParaRPr lang="en-US" altLang="en-US"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5A31B742-ABE2-4095-B523-11FC0BA969F0}" type="slidenum">
              <a:rPr lang="en-US" altLang="en-US" smtClean="0"/>
              <a:pPr>
                <a:defRPr/>
              </a:pPr>
              <a:t>17</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5826501"/>
      </p:ext>
    </p:extLst>
  </p:cSld>
  <p:clrMapOvr>
    <a:masterClrMapping/>
  </p:clrMapOvr>
  <mc:AlternateContent xmlns:mc="http://schemas.openxmlformats.org/markup-compatibility/2006" xmlns:p14="http://schemas.microsoft.com/office/powerpoint/2010/main">
    <mc:Choice Requires="p14">
      <p:transition spd="slow" p14:dur="2000" advTm="19562"/>
    </mc:Choice>
    <mc:Fallback xmlns="">
      <p:transition spd="slow" advTm="1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p:txBody>
          <a:bodyPr/>
          <a:lstStyle/>
          <a:p>
            <a:pPr algn="r" rtl="1"/>
            <a:r>
              <a:rPr lang="fa-IR" altLang="en-US" sz="4000" b="1" dirty="0">
                <a:cs typeface="B Yagut" panose="00000400000000000000" pitchFamily="2" charset="-78"/>
              </a:rPr>
              <a:t>نكات مهم در مورد يخچال نگهداري واكسن</a:t>
            </a:r>
            <a:endParaRPr lang="en-US" altLang="en-US" sz="4000" b="1" dirty="0">
              <a:cs typeface="B Yagut" panose="00000400000000000000" pitchFamily="2" charset="-78"/>
            </a:endParaRPr>
          </a:p>
        </p:txBody>
      </p:sp>
      <p:sp>
        <p:nvSpPr>
          <p:cNvPr id="46083" name="Rectangle 3"/>
          <p:cNvSpPr>
            <a:spLocks noGrp="1" noChangeArrowheads="1"/>
          </p:cNvSpPr>
          <p:nvPr>
            <p:ph idx="1"/>
          </p:nvPr>
        </p:nvSpPr>
        <p:spPr>
          <a:xfrm>
            <a:off x="1363386" y="1600200"/>
            <a:ext cx="10515600" cy="4351338"/>
          </a:xfrm>
        </p:spPr>
        <p:txBody>
          <a:bodyPr>
            <a:noAutofit/>
          </a:bodyPr>
          <a:lstStyle/>
          <a:p>
            <a:pPr marL="457200" indent="-457200" algn="r" rtl="1">
              <a:lnSpc>
                <a:spcPct val="150000"/>
              </a:lnSpc>
              <a:buAutoNum type="arabicPeriod"/>
              <a:defRPr/>
            </a:pPr>
            <a:r>
              <a:rPr lang="fa-IR" altLang="en-US" sz="2500" dirty="0">
                <a:cs typeface="B Yagut" panose="00000400000000000000" pitchFamily="2" charset="-78"/>
              </a:rPr>
              <a:t>قسمت فريزر يخچال :تعداد 8-12 عدد آیس پک(كيسه هاي يخ) بصورت ایستاده </a:t>
            </a:r>
          </a:p>
          <a:p>
            <a:pPr marL="0" indent="0" algn="r" rtl="1">
              <a:lnSpc>
                <a:spcPct val="150000"/>
              </a:lnSpc>
              <a:buNone/>
              <a:defRPr/>
            </a:pPr>
            <a:r>
              <a:rPr lang="fa-IR" altLang="en-US" sz="2500" dirty="0">
                <a:cs typeface="B Yagut" panose="00000400000000000000" pitchFamily="2" charset="-78"/>
              </a:rPr>
              <a:t>یا خوابیده به پهلو</a:t>
            </a:r>
          </a:p>
          <a:p>
            <a:pPr marL="0" indent="0" algn="r" rtl="1">
              <a:lnSpc>
                <a:spcPct val="150000"/>
              </a:lnSpc>
              <a:buNone/>
              <a:defRPr/>
            </a:pPr>
            <a:r>
              <a:rPr lang="fa-IR" altLang="en-US" sz="2500" dirty="0">
                <a:cs typeface="B Yagut" panose="00000400000000000000" pitchFamily="2" charset="-78"/>
              </a:rPr>
              <a:t> 2. قسمت پايين يخچال شيشه هاي پر ازآب ونمك(5-4 عدد)  گذارده شود</a:t>
            </a:r>
            <a:r>
              <a:rPr lang="en-US" altLang="en-US" sz="2500" dirty="0">
                <a:cs typeface="B Yagut" panose="00000400000000000000" pitchFamily="2" charset="-78"/>
              </a:rPr>
              <a:t/>
            </a:r>
            <a:br>
              <a:rPr lang="en-US" altLang="en-US" sz="2500" dirty="0">
                <a:cs typeface="B Yagut" panose="00000400000000000000" pitchFamily="2" charset="-78"/>
              </a:rPr>
            </a:br>
            <a:r>
              <a:rPr lang="fa-IR" altLang="en-US" sz="2500" dirty="0">
                <a:cs typeface="B Yagut" panose="00000400000000000000" pitchFamily="2" charset="-78"/>
              </a:rPr>
              <a:t> كه چنانچه برق يخچال قطع شد مدت زيادي يخچال خنك بماند.</a:t>
            </a:r>
          </a:p>
          <a:p>
            <a:pPr marL="0" indent="0" algn="r" rtl="1">
              <a:lnSpc>
                <a:spcPct val="150000"/>
              </a:lnSpc>
              <a:buNone/>
              <a:defRPr/>
            </a:pPr>
            <a:r>
              <a:rPr lang="fa-IR" altLang="en-US" sz="2500" dirty="0">
                <a:ea typeface="Majalla UI"/>
                <a:cs typeface="B Yagut" panose="00000400000000000000" pitchFamily="2" charset="-78"/>
              </a:rPr>
              <a:t>3. لبه متحرک سینی آبگیر زیر قسمت فریزر و یخچال بایستی</a:t>
            </a:r>
            <a:r>
              <a:rPr lang="en-US" altLang="en-US" sz="2500" dirty="0">
                <a:ea typeface="Majalla UI"/>
                <a:cs typeface="B Yagut" panose="00000400000000000000" pitchFamily="2" charset="-78"/>
              </a:rPr>
              <a:t> </a:t>
            </a:r>
            <a:r>
              <a:rPr lang="fa-IR" altLang="en-US" sz="2500" dirty="0">
                <a:ea typeface="Majalla UI"/>
                <a:cs typeface="B Yagut" panose="00000400000000000000" pitchFamily="2" charset="-78"/>
              </a:rPr>
              <a:t>به طرف بیرون باشد تا هوای فریزر بتواند داخل یخچال نفوذ نماید.</a:t>
            </a:r>
          </a:p>
          <a:p>
            <a:pPr marL="742950" indent="-742950" algn="r" rtl="1">
              <a:lnSpc>
                <a:spcPct val="150000"/>
              </a:lnSpc>
              <a:buFont typeface="Calibri Light" panose="020F0302020204030204" pitchFamily="34" charset="0"/>
              <a:buAutoNum type="arabicPeriod" startAt="3"/>
              <a:defRPr/>
            </a:pPr>
            <a:endParaRPr lang="fa-IR" alt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5F9718D0-1006-4332-9E79-19F75C33FEC1}" type="slidenum">
              <a:rPr lang="en-US" altLang="en-US" smtClean="0"/>
              <a:pPr>
                <a:defRPr/>
              </a:pPr>
              <a:t>18</a:t>
            </a:fld>
            <a:endParaRPr lang="en-US" altLang="en-US" dirty="0"/>
          </a:p>
        </p:txBody>
      </p:sp>
      <p:pic>
        <p:nvPicPr>
          <p:cNvPr id="3584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9631"/>
            <a:ext cx="12065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9A584A4-DB28-4CA5-8D36-8BC6BC0C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10" y="1994970"/>
            <a:ext cx="1865080" cy="121257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62983"/>
      </p:ext>
    </p:extLst>
  </p:cSld>
  <p:clrMapOvr>
    <a:masterClrMapping/>
  </p:clrMapOvr>
  <mc:AlternateContent xmlns:mc="http://schemas.openxmlformats.org/markup-compatibility/2006" xmlns:p14="http://schemas.microsoft.com/office/powerpoint/2010/main">
    <mc:Choice Requires="p14">
      <p:transition spd="slow" p14:dur="2000" advTm="107235"/>
    </mc:Choice>
    <mc:Fallback xmlns="">
      <p:transition spd="slow" advTm="107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681925" y="173039"/>
            <a:ext cx="9341550" cy="903287"/>
          </a:xfrm>
        </p:spPr>
        <p:txBody>
          <a:bodyPr>
            <a:noAutofit/>
          </a:bodyPr>
          <a:lstStyle/>
          <a:p>
            <a:pPr algn="justLow"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6867" name="Rectangle 3"/>
          <p:cNvSpPr>
            <a:spLocks noGrp="1" noChangeArrowheads="1"/>
          </p:cNvSpPr>
          <p:nvPr>
            <p:ph idx="1"/>
          </p:nvPr>
        </p:nvSpPr>
        <p:spPr>
          <a:xfrm>
            <a:off x="569343" y="981075"/>
            <a:ext cx="9919271" cy="4351338"/>
          </a:xfrm>
        </p:spPr>
        <p:txBody>
          <a:bodyPr/>
          <a:lstStyle/>
          <a:p>
            <a:pPr marL="0" indent="0" algn="justLow" rtl="1">
              <a:lnSpc>
                <a:spcPct val="150000"/>
              </a:lnSpc>
              <a:buNone/>
            </a:pPr>
            <a:r>
              <a:rPr lang="fa-IR" altLang="en-US" sz="2600" dirty="0">
                <a:ea typeface="Majalla UI"/>
                <a:cs typeface="B Yagut" panose="00000400000000000000" pitchFamily="2" charset="-78"/>
              </a:rPr>
              <a:t>4. برا ی پایش دمای یخچال بایستی گذاردن دماسنج </a:t>
            </a:r>
            <a:r>
              <a:rPr lang="en-US" altLang="en-US" sz="2600" dirty="0">
                <a:ea typeface="Majalla UI"/>
                <a:cs typeface="B Yagut" panose="00000400000000000000" pitchFamily="2" charset="-78"/>
              </a:rPr>
              <a:t> Log Tag</a:t>
            </a:r>
            <a:endParaRPr lang="en-US" altLang="en-US" sz="2600" dirty="0">
              <a:cs typeface="B Yagut" panose="00000400000000000000" pitchFamily="2" charset="-78"/>
            </a:endParaRPr>
          </a:p>
          <a:p>
            <a:pPr marL="0" indent="0" algn="justLow" rtl="1">
              <a:lnSpc>
                <a:spcPct val="150000"/>
              </a:lnSpc>
              <a:buNone/>
            </a:pPr>
            <a:r>
              <a:rPr lang="fa-IR" altLang="en-US" sz="2600" dirty="0">
                <a:cs typeface="B Yagut" panose="00000400000000000000" pitchFamily="2" charset="-78"/>
              </a:rPr>
              <a:t>5. دماسنج بصورت عمودي در طبقه مياني يخچال </a:t>
            </a:r>
            <a:endParaRPr lang="en-US" altLang="en-US" sz="2600" dirty="0">
              <a:cs typeface="B Yagut" panose="00000400000000000000" pitchFamily="2" charset="-78"/>
            </a:endParaRPr>
          </a:p>
          <a:p>
            <a:pPr marL="0" indent="0" algn="justLow" rtl="1">
              <a:lnSpc>
                <a:spcPct val="150000"/>
              </a:lnSpc>
              <a:buNone/>
            </a:pPr>
            <a:r>
              <a:rPr lang="fa-IR" altLang="en-US" sz="2600" dirty="0">
                <a:cs typeface="B Yagut" panose="00000400000000000000" pitchFamily="2" charset="-78"/>
              </a:rPr>
              <a:t>6. چيدن مناسب واكسن ها در طبقات يخچال طبق آخرین دستورالعمل ها </a:t>
            </a:r>
          </a:p>
          <a:p>
            <a:pPr marL="0" indent="0" algn="justLow" rtl="1">
              <a:lnSpc>
                <a:spcPct val="150000"/>
              </a:lnSpc>
              <a:buNone/>
            </a:pPr>
            <a:r>
              <a:rPr lang="fa-IR" altLang="en-US" sz="2600" dirty="0">
                <a:cs typeface="B Yagut" panose="00000400000000000000" pitchFamily="2" charset="-78"/>
              </a:rPr>
              <a:t> یخچال دو طبقه : </a:t>
            </a:r>
          </a:p>
          <a:p>
            <a:pPr marL="0" indent="0" algn="justLow" rtl="1">
              <a:lnSpc>
                <a:spcPct val="150000"/>
              </a:lnSpc>
              <a:buNone/>
            </a:pPr>
            <a:r>
              <a:rPr lang="fa-IR" altLang="en-US" sz="2600" dirty="0">
                <a:cs typeface="B Yagut" panose="00000400000000000000" pitchFamily="2" charset="-78"/>
              </a:rPr>
              <a:t>طبقه فوقاني : </a:t>
            </a:r>
            <a:r>
              <a:rPr lang="en-US" altLang="en-US" sz="2600" dirty="0">
                <a:cs typeface="B Yagut" panose="00000400000000000000" pitchFamily="2" charset="-78"/>
              </a:rPr>
              <a:t>MMR. BCG. OPV</a:t>
            </a:r>
            <a:r>
              <a:rPr lang="fa-IR" altLang="en-US" sz="2600" dirty="0">
                <a:cs typeface="B Yagut" panose="00000400000000000000" pitchFamily="2" charset="-78"/>
              </a:rPr>
              <a:t> و حلال </a:t>
            </a:r>
          </a:p>
          <a:p>
            <a:pPr marL="0" indent="0" algn="justLow" rtl="1">
              <a:lnSpc>
                <a:spcPct val="150000"/>
              </a:lnSpc>
              <a:buNone/>
            </a:pPr>
            <a:r>
              <a:rPr lang="fa-IR" altLang="en-US" sz="2600" dirty="0">
                <a:cs typeface="B Yagut" panose="00000400000000000000" pitchFamily="2" charset="-78"/>
              </a:rPr>
              <a:t>طبقه تحتانی :</a:t>
            </a:r>
            <a:r>
              <a:rPr lang="en-US" altLang="en-US" sz="2600" dirty="0">
                <a:cs typeface="B Yagut" panose="00000400000000000000" pitchFamily="2" charset="-78"/>
              </a:rPr>
              <a:t>PPD. Penta. DTP. Td. DT. </a:t>
            </a:r>
            <a:r>
              <a:rPr lang="en-US" altLang="en-US" sz="2600" dirty="0" err="1">
                <a:cs typeface="B Yagut" panose="00000400000000000000" pitchFamily="2" charset="-78"/>
              </a:rPr>
              <a:t>HepB</a:t>
            </a:r>
            <a:r>
              <a:rPr lang="en-US" altLang="en-US" sz="2600" dirty="0">
                <a:cs typeface="B Yagut" panose="00000400000000000000" pitchFamily="2" charset="-78"/>
              </a:rPr>
              <a:t> .IPV</a:t>
            </a:r>
            <a:r>
              <a:rPr lang="fa-IR" altLang="en-US" sz="2600" dirty="0">
                <a:cs typeface="B Yagut" panose="00000400000000000000" pitchFamily="2" charset="-78"/>
              </a:rPr>
              <a:t>.</a:t>
            </a:r>
            <a:r>
              <a:rPr lang="en-US" altLang="en-US" sz="2600" dirty="0" err="1">
                <a:cs typeface="B Yagut" panose="00000400000000000000" pitchFamily="2" charset="-78"/>
              </a:rPr>
              <a:t>Hib</a:t>
            </a:r>
            <a:endParaRPr lang="en-US" altLang="en-US" sz="26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8A7C3F3B-5352-4DF1-B821-A8A5D6E543BD}" type="slidenum">
              <a:rPr lang="en-US" altLang="en-US" smtClean="0"/>
              <a:pPr>
                <a:defRPr/>
              </a:pPr>
              <a:t>19</a:t>
            </a:fld>
            <a:endParaRPr lang="en-US" altLang="en-US" dirty="0"/>
          </a:p>
        </p:txBody>
      </p:sp>
      <p:pic>
        <p:nvPicPr>
          <p:cNvPr id="4" name="Picture 3">
            <a:extLst>
              <a:ext uri="{FF2B5EF4-FFF2-40B4-BE49-F238E27FC236}">
                <a16:creationId xmlns:a16="http://schemas.microsoft.com/office/drawing/2014/main" id="{09A39630-9FC5-4679-B9AB-06767F712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72" y="3349487"/>
            <a:ext cx="1843708" cy="33561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4247929"/>
      </p:ext>
    </p:extLst>
  </p:cSld>
  <p:clrMapOvr>
    <a:masterClrMapping/>
  </p:clrMapOvr>
  <mc:AlternateContent xmlns:mc="http://schemas.openxmlformats.org/markup-compatibility/2006" xmlns:p14="http://schemas.microsoft.com/office/powerpoint/2010/main">
    <mc:Choice Requires="p14">
      <p:transition spd="slow" p14:dur="2000" advTm="64157"/>
    </mc:Choice>
    <mc:Fallback xmlns="">
      <p:transition spd="slow" advTm="6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3"/>
          <p:cNvSpPr>
            <a:spLocks noGrp="1"/>
          </p:cNvSpPr>
          <p:nvPr>
            <p:ph type="title"/>
          </p:nvPr>
        </p:nvSpPr>
        <p:spPr>
          <a:xfrm>
            <a:off x="2154238" y="365126"/>
            <a:ext cx="7886700" cy="1325563"/>
          </a:xfrm>
        </p:spPr>
        <p:txBody>
          <a:bodyPr>
            <a:normAutofit/>
          </a:bodyPr>
          <a:lstStyle/>
          <a:p>
            <a:pPr algn="ctr"/>
            <a:r>
              <a:rPr lang="fa-IR" altLang="en-US" sz="4000" b="1" dirty="0">
                <a:cs typeface="B Yagut" panose="00000400000000000000" pitchFamily="2" charset="-78"/>
              </a:rPr>
              <a:t>مشخصات سند </a:t>
            </a:r>
            <a:endParaRPr lang="en-US" altLang="en-US" sz="4000" b="1" dirty="0">
              <a:cs typeface="B Yagut" panose="00000400000000000000" pitchFamily="2" charset="-78"/>
            </a:endParaRPr>
          </a:p>
        </p:txBody>
      </p:sp>
      <p:sp>
        <p:nvSpPr>
          <p:cNvPr id="17411" name="Text Placeholder 6"/>
          <p:cNvSpPr>
            <a:spLocks noGrp="1"/>
          </p:cNvSpPr>
          <p:nvPr>
            <p:ph type="body" idx="1"/>
          </p:nvPr>
        </p:nvSpPr>
        <p:spPr>
          <a:xfrm>
            <a:off x="1348508" y="1531940"/>
            <a:ext cx="3868737" cy="450850"/>
          </a:xfrm>
        </p:spPr>
        <p:txBody>
          <a:bodyPr/>
          <a:lstStyle/>
          <a:p>
            <a:pPr algn="ctr"/>
            <a:r>
              <a:rPr lang="fa-IR" altLang="en-US" sz="2000" dirty="0">
                <a:cs typeface="B Yagut" panose="00000400000000000000" pitchFamily="2" charset="-78"/>
              </a:rPr>
              <a:t>مشخصات مدرس</a:t>
            </a:r>
            <a:endParaRPr lang="en-US" altLang="en-US" sz="2000" dirty="0">
              <a:cs typeface="B Yagut" panose="00000400000000000000" pitchFamily="2" charset="-78"/>
            </a:endParaRPr>
          </a:p>
        </p:txBody>
      </p:sp>
      <p:sp>
        <p:nvSpPr>
          <p:cNvPr id="17412" name="Content Placeholder 4"/>
          <p:cNvSpPr>
            <a:spLocks noGrp="1"/>
          </p:cNvSpPr>
          <p:nvPr>
            <p:ph sz="half" idx="2"/>
          </p:nvPr>
        </p:nvSpPr>
        <p:spPr>
          <a:xfrm>
            <a:off x="558021" y="3817939"/>
            <a:ext cx="4933950" cy="2452687"/>
          </a:xfrm>
        </p:spPr>
        <p:txBody>
          <a:bodyPr/>
          <a:lstStyle/>
          <a:p>
            <a:pPr algn="r" rtl="1"/>
            <a:r>
              <a:rPr lang="fa-IR" altLang="en-US" sz="2400" dirty="0">
                <a:cs typeface="B Yagut" panose="00000400000000000000" pitchFamily="2" charset="-78"/>
              </a:rPr>
              <a:t>نام و نام خانوادگی مدرس: عصمت علومی</a:t>
            </a:r>
          </a:p>
          <a:p>
            <a:pPr algn="r" rtl="1"/>
            <a:r>
              <a:rPr lang="fa-IR" altLang="en-US" sz="2400" dirty="0">
                <a:cs typeface="B Yagut" panose="00000400000000000000" pitchFamily="2" charset="-78"/>
              </a:rPr>
              <a:t>مدرک تحصیلی: کارشناسی بهداشت عمومی</a:t>
            </a:r>
          </a:p>
          <a:p>
            <a:pPr algn="r" rtl="1"/>
            <a:r>
              <a:rPr lang="fa-IR" altLang="en-US" sz="2400" dirty="0">
                <a:cs typeface="B Yagut" panose="00000400000000000000" pitchFamily="2" charset="-78"/>
              </a:rPr>
              <a:t>موقعیت اشتغال سازمانی مدرس : </a:t>
            </a:r>
            <a:r>
              <a:rPr lang="en-US" altLang="en-US" sz="2400" dirty="0">
                <a:cs typeface="B Yagut" panose="00000400000000000000" pitchFamily="2" charset="-78"/>
              </a:rPr>
              <a:t/>
            </a:r>
            <a:br>
              <a:rPr lang="en-US" altLang="en-US" sz="2400" dirty="0">
                <a:cs typeface="B Yagut" panose="00000400000000000000" pitchFamily="2" charset="-78"/>
              </a:rPr>
            </a:br>
            <a:r>
              <a:rPr lang="fa-IR" altLang="en-US" sz="2400" dirty="0">
                <a:cs typeface="B Yagut" panose="00000400000000000000" pitchFamily="2" charset="-78"/>
              </a:rPr>
              <a:t>مربی مبارزه با بیماریها شهرستان کاشمر، دانشگاه علوم پزشکی و خدمات بهداشتی درمانی مشهد </a:t>
            </a:r>
          </a:p>
        </p:txBody>
      </p:sp>
      <p:sp>
        <p:nvSpPr>
          <p:cNvPr id="17413" name="Text Placeholder 9"/>
          <p:cNvSpPr>
            <a:spLocks noGrp="1"/>
          </p:cNvSpPr>
          <p:nvPr>
            <p:ph type="body" sz="quarter" idx="3"/>
          </p:nvPr>
        </p:nvSpPr>
        <p:spPr>
          <a:xfrm>
            <a:off x="6452468" y="1690689"/>
            <a:ext cx="4394200" cy="414337"/>
          </a:xfrm>
        </p:spPr>
        <p:txBody>
          <a:bodyPr/>
          <a:lstStyle/>
          <a:p>
            <a:pPr algn="ctr" rtl="1"/>
            <a:r>
              <a:rPr lang="fa-IR" altLang="en-US" sz="2000" dirty="0">
                <a:cs typeface="B Yagut" panose="00000400000000000000" pitchFamily="2" charset="-78"/>
              </a:rPr>
              <a:t>مشخصات بسته آموزشی </a:t>
            </a:r>
            <a:endParaRPr lang="en-US" altLang="en-US" sz="2000" dirty="0">
              <a:cs typeface="B Yagut" panose="00000400000000000000" pitchFamily="2" charset="-78"/>
            </a:endParaRPr>
          </a:p>
        </p:txBody>
      </p:sp>
      <p:sp>
        <p:nvSpPr>
          <p:cNvPr id="29702" name="Content Placeholder 10"/>
          <p:cNvSpPr>
            <a:spLocks noGrp="1"/>
          </p:cNvSpPr>
          <p:nvPr>
            <p:ph sz="quarter" idx="4"/>
          </p:nvPr>
        </p:nvSpPr>
        <p:spPr>
          <a:xfrm>
            <a:off x="5831458" y="2586039"/>
            <a:ext cx="5329536" cy="3684587"/>
          </a:xfrm>
        </p:spPr>
        <p:txBody>
          <a:bodyPr/>
          <a:lstStyle/>
          <a:p>
            <a:pPr algn="r" rtl="1">
              <a:defRPr/>
            </a:pPr>
            <a:r>
              <a:rPr lang="fa-IR" altLang="en-US" sz="2500" dirty="0">
                <a:cs typeface="B Yagut" panose="00000400000000000000" pitchFamily="2" charset="-78"/>
              </a:rPr>
              <a:t>حیطه درس: ایمن</a:t>
            </a:r>
            <a:r>
              <a:rPr lang="en-US" altLang="en-US" sz="2500" dirty="0">
                <a:cs typeface="B Yagut" panose="00000400000000000000" pitchFamily="2" charset="-78"/>
              </a:rPr>
              <a:t> </a:t>
            </a:r>
            <a:r>
              <a:rPr lang="fa-IR" altLang="en-US" sz="2500" dirty="0">
                <a:cs typeface="B Yagut" panose="00000400000000000000" pitchFamily="2" charset="-78"/>
              </a:rPr>
              <a:t>سازی و بیماریهای قابل پیشگیری با واکسن </a:t>
            </a:r>
          </a:p>
          <a:p>
            <a:pPr algn="r" rtl="1">
              <a:defRPr/>
            </a:pPr>
            <a:r>
              <a:rPr lang="fa-IR" altLang="en-US" sz="2500" dirty="0">
                <a:cs typeface="B Yagut" panose="00000400000000000000" pitchFamily="2" charset="-78"/>
              </a:rPr>
              <a:t>تاریخ آخرین بازنگری : 1399/4/17</a:t>
            </a:r>
          </a:p>
          <a:p>
            <a:pPr algn="r" rtl="1">
              <a:defRPr/>
            </a:pPr>
            <a:r>
              <a:rPr lang="fa-IR" altLang="en-US" sz="2500" dirty="0">
                <a:cs typeface="B Yagut" panose="00000400000000000000" pitchFamily="2" charset="-78"/>
              </a:rPr>
              <a:t>نوبت تهیه : 2</a:t>
            </a:r>
          </a:p>
          <a:p>
            <a:pPr algn="r" rtl="1">
              <a:defRPr/>
            </a:pPr>
            <a:r>
              <a:rPr lang="fa-IR" altLang="en-US" sz="2500" dirty="0">
                <a:cs typeface="B Yagut" panose="00000400000000000000" pitchFamily="2" charset="-78"/>
              </a:rPr>
              <a:t>نام فایل:</a:t>
            </a:r>
            <a:endParaRPr lang="en-US" altLang="en-US" sz="2500" dirty="0">
              <a:cs typeface="B Yagut" panose="00000400000000000000" pitchFamily="2" charset="-78"/>
            </a:endParaRPr>
          </a:p>
          <a:p>
            <a:pPr marL="0" indent="0" rtl="1">
              <a:buNone/>
              <a:defRPr/>
            </a:pPr>
            <a:r>
              <a:rPr lang="en-US" altLang="en-US" sz="2500" dirty="0">
                <a:cs typeface="B Yagut" panose="00000400000000000000" pitchFamily="2" charset="-78"/>
              </a:rPr>
              <a:t>IM-ashnayi-ba-zanjireh-sarma-nahveh-negahdari-vaccan-dar-yakhchal-formhae-marboteh-edi2-1</a:t>
            </a:r>
            <a:endParaRPr lang="fa-IR" altLang="en-US" sz="2500" dirty="0">
              <a:cs typeface="B Yagut" panose="00000400000000000000" pitchFamily="2" charset="-78"/>
            </a:endParaRPr>
          </a:p>
          <a:p>
            <a:pPr>
              <a:defRPr/>
            </a:pPr>
            <a:endParaRPr lang="en-US" altLang="en-US" sz="2500" dirty="0">
              <a:cs typeface="B Yagut" panose="00000400000000000000" pitchFamily="2" charset="-78"/>
            </a:endParaRPr>
          </a:p>
        </p:txBody>
      </p:sp>
      <p:sp>
        <p:nvSpPr>
          <p:cNvPr id="3" name="Slide Number Placeholder 2"/>
          <p:cNvSpPr>
            <a:spLocks noGrp="1"/>
          </p:cNvSpPr>
          <p:nvPr>
            <p:ph type="sldNum" sz="quarter" idx="12"/>
          </p:nvPr>
        </p:nvSpPr>
        <p:spPr/>
        <p:txBody>
          <a:bodyPr/>
          <a:lstStyle/>
          <a:p>
            <a:pPr>
              <a:defRPr/>
            </a:pPr>
            <a:fld id="{B66F8BC5-9EA6-4461-B7DF-2E71D13745ED}" type="slidenum">
              <a:rPr lang="fa-IR" smtClean="0"/>
              <a:pPr>
                <a:defRPr/>
              </a:pPr>
              <a:t>2</a:t>
            </a:fld>
            <a:endParaRPr lang="fa-IR"/>
          </a:p>
        </p:txBody>
      </p:sp>
      <p:pic>
        <p:nvPicPr>
          <p:cNvPr id="174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3034" y="2105026"/>
            <a:ext cx="11620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82956989"/>
      </p:ext>
    </p:extLst>
  </p:cSld>
  <p:clrMapOvr>
    <a:masterClrMapping/>
  </p:clrMapOvr>
  <mc:AlternateContent xmlns:mc="http://schemas.openxmlformats.org/markup-compatibility/2006" xmlns:p14="http://schemas.microsoft.com/office/powerpoint/2010/main">
    <mc:Choice Requires="p14">
      <p:transition spd="slow" p14:dur="2000" advTm="29620"/>
    </mc:Choice>
    <mc:Fallback xmlns="">
      <p:transition spd="slow" advTm="2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a:xfrm>
            <a:off x="852407" y="529027"/>
            <a:ext cx="9129793" cy="687388"/>
          </a:xfrm>
        </p:spPr>
        <p:txBody>
          <a:bodyPr>
            <a:noAutofit/>
          </a:bodyPr>
          <a:lstStyle/>
          <a:p>
            <a:pPr algn="justLow"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7891" name="Rectangle 3"/>
          <p:cNvSpPr>
            <a:spLocks noGrp="1" noChangeArrowheads="1"/>
          </p:cNvSpPr>
          <p:nvPr>
            <p:ph idx="1"/>
          </p:nvPr>
        </p:nvSpPr>
        <p:spPr>
          <a:xfrm>
            <a:off x="852407" y="1535114"/>
            <a:ext cx="10358518" cy="4351337"/>
          </a:xfrm>
        </p:spPr>
        <p:txBody>
          <a:bodyPr>
            <a:normAutofit fontScale="92500"/>
          </a:bodyPr>
          <a:lstStyle/>
          <a:p>
            <a:pPr marL="0" indent="0" algn="justLow" rtl="1">
              <a:lnSpc>
                <a:spcPct val="150000"/>
              </a:lnSpc>
              <a:buNone/>
            </a:pPr>
            <a:r>
              <a:rPr lang="fa-IR" altLang="en-US" sz="2600" dirty="0">
                <a:cs typeface="B Yagut" panose="00000400000000000000" pitchFamily="2" charset="-78"/>
              </a:rPr>
              <a:t>7. گذاشتن واکسن ها در سبد های جداگانه درطبقات مخصوص </a:t>
            </a:r>
          </a:p>
          <a:p>
            <a:pPr marL="0" indent="0" algn="justLow" rtl="1">
              <a:lnSpc>
                <a:spcPct val="150000"/>
              </a:lnSpc>
              <a:buNone/>
            </a:pPr>
            <a:r>
              <a:rPr lang="fa-IR" altLang="en-US" sz="2600" dirty="0">
                <a:cs typeface="B Yagut" panose="00000400000000000000" pitchFamily="2" charset="-78"/>
              </a:rPr>
              <a:t>8. مشخص نمودن سبدها با برچسب </a:t>
            </a:r>
          </a:p>
          <a:p>
            <a:pPr marL="0" indent="0" algn="justLow" rtl="1">
              <a:lnSpc>
                <a:spcPct val="150000"/>
              </a:lnSpc>
              <a:buNone/>
            </a:pPr>
            <a:r>
              <a:rPr lang="fa-IR" altLang="en-US" sz="2600" dirty="0">
                <a:cs typeface="B Yagut" panose="00000400000000000000" pitchFamily="2" charset="-78"/>
              </a:rPr>
              <a:t>9</a:t>
            </a:r>
            <a:r>
              <a:rPr lang="fa-IR" altLang="en-US" sz="2600" dirty="0">
                <a:ea typeface="Majalla UI"/>
                <a:cs typeface="B Yagut" panose="00000400000000000000" pitchFamily="2" charset="-78"/>
              </a:rPr>
              <a:t>. خودداري از گذاردن هر نوع غذا يا بطري نوشابه، دارو و ....در داخل يخچال حاوي واكسن </a:t>
            </a:r>
          </a:p>
          <a:p>
            <a:pPr marL="0" indent="0" algn="justLow" rtl="1">
              <a:lnSpc>
                <a:spcPct val="150000"/>
              </a:lnSpc>
              <a:buNone/>
            </a:pPr>
            <a:r>
              <a:rPr lang="fa-IR" altLang="en-US" sz="2600" dirty="0">
                <a:ea typeface="Majalla UI"/>
                <a:cs typeface="B Yagut" panose="00000400000000000000" pitchFamily="2" charset="-78"/>
              </a:rPr>
              <a:t>10. خودداری از نگهداری هر گونه ماده بجز واکسن و حلال مربوطه </a:t>
            </a:r>
          </a:p>
          <a:p>
            <a:pPr marL="0" indent="0" algn="justLow" rtl="1">
              <a:lnSpc>
                <a:spcPct val="150000"/>
              </a:lnSpc>
              <a:buNone/>
            </a:pPr>
            <a:r>
              <a:rPr lang="fa-IR" altLang="en-US" sz="2600" dirty="0">
                <a:solidFill>
                  <a:srgbClr val="000000"/>
                </a:solidFill>
                <a:cs typeface="B Yagut" panose="00000400000000000000" pitchFamily="2" charset="-78"/>
              </a:rPr>
              <a:t>11. استفاده شخصي از يخچال واكسن كاملاً ممنوع</a:t>
            </a:r>
          </a:p>
          <a:p>
            <a:pPr marL="0" indent="0" algn="justLow" rtl="1">
              <a:lnSpc>
                <a:spcPct val="150000"/>
              </a:lnSpc>
              <a:buNone/>
            </a:pPr>
            <a:r>
              <a:rPr lang="fa-IR" altLang="en-US" sz="2600" dirty="0">
                <a:cs typeface="B Yagut" panose="00000400000000000000" pitchFamily="2" charset="-78"/>
              </a:rPr>
              <a:t>12. خودداري از گذاردن واکسن ها در محفظه هاي موجود در درب يخچال </a:t>
            </a:r>
          </a:p>
          <a:p>
            <a:pPr marL="0" indent="0" algn="justLow" rtl="1">
              <a:lnSpc>
                <a:spcPct val="150000"/>
              </a:lnSpc>
              <a:buNone/>
            </a:pPr>
            <a:endParaRPr lang="fa-IR" altLang="en-US" sz="2600" dirty="0">
              <a:solidFill>
                <a:srgbClr val="000000"/>
              </a:solidFill>
              <a:cs typeface="B Yagut" panose="00000400000000000000" pitchFamily="2" charset="-78"/>
            </a:endParaRPr>
          </a:p>
          <a:p>
            <a:pPr marL="0" indent="0" algn="justLow" rtl="1">
              <a:lnSpc>
                <a:spcPct val="150000"/>
              </a:lnSpc>
              <a:buNone/>
            </a:pPr>
            <a:endParaRPr lang="fa-IR" altLang="en-US" sz="2600" dirty="0">
              <a:cs typeface="B Yagut" panose="00000400000000000000" pitchFamily="2" charset="-78"/>
            </a:endParaRPr>
          </a:p>
          <a:p>
            <a:pPr marL="0" indent="0" algn="justLow" rtl="1">
              <a:lnSpc>
                <a:spcPct val="150000"/>
              </a:lnSpc>
              <a:buNone/>
            </a:pPr>
            <a:endParaRPr lang="fa-IR" altLang="en-US" sz="2600" dirty="0">
              <a:cs typeface="B Yagut" panose="00000400000000000000" pitchFamily="2" charset="-78"/>
            </a:endParaRPr>
          </a:p>
          <a:p>
            <a:pPr marL="0" indent="0" algn="justLow" rtl="1">
              <a:lnSpc>
                <a:spcPct val="150000"/>
              </a:lnSpc>
              <a:buNone/>
            </a:pPr>
            <a:endParaRPr lang="en-US" altLang="en-US" sz="2600" dirty="0">
              <a:cs typeface="B Yagut" panose="00000400000000000000" pitchFamily="2" charset="-78"/>
            </a:endParaRPr>
          </a:p>
          <a:p>
            <a:pPr marL="0" indent="0" algn="justLow" rtl="1">
              <a:lnSpc>
                <a:spcPct val="150000"/>
              </a:lnSpc>
              <a:buNone/>
            </a:pPr>
            <a:endParaRPr lang="en-US" altLang="en-US" sz="2600" dirty="0">
              <a:latin typeface="Stencil" panose="040409050D0802020404"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09B3245-F248-4F68-89F4-C5EB0C3E90E9}" type="slidenum">
              <a:rPr lang="en-US" altLang="en-US" smtClean="0"/>
              <a:pPr>
                <a:defRPr/>
              </a:pPr>
              <a:t>20</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6631540"/>
      </p:ext>
    </p:extLst>
  </p:cSld>
  <p:clrMapOvr>
    <a:masterClrMapping/>
  </p:clrMapOvr>
  <mc:AlternateContent xmlns:mc="http://schemas.openxmlformats.org/markup-compatibility/2006" xmlns:p14="http://schemas.microsoft.com/office/powerpoint/2010/main">
    <mc:Choice Requires="p14">
      <p:transition spd="slow" p14:dur="2000" advTm="93000"/>
    </mc:Choice>
    <mc:Fallback xmlns="">
      <p:transition spd="slow"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pPr algn="r"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8915" name="Rectangle 3"/>
          <p:cNvSpPr>
            <a:spLocks noGrp="1" noChangeArrowheads="1"/>
          </p:cNvSpPr>
          <p:nvPr>
            <p:ph idx="1"/>
          </p:nvPr>
        </p:nvSpPr>
        <p:spPr>
          <a:xfrm>
            <a:off x="838200" y="2118921"/>
            <a:ext cx="10583174" cy="4351338"/>
          </a:xfrm>
        </p:spPr>
        <p:txBody>
          <a:bodyPr/>
          <a:lstStyle/>
          <a:p>
            <a:pPr marL="0" indent="0" algn="r" rtl="1">
              <a:lnSpc>
                <a:spcPct val="150000"/>
              </a:lnSpc>
              <a:buNone/>
            </a:pPr>
            <a:r>
              <a:rPr lang="fa-IR" altLang="en-US" sz="2600" dirty="0">
                <a:cs typeface="B Yagut" panose="00000400000000000000" pitchFamily="2" charset="-78"/>
              </a:rPr>
              <a:t>13. خودداری از چسباندن سبدهای حاوي واكسن</a:t>
            </a:r>
            <a:r>
              <a:rPr lang="en-US" altLang="en-US" sz="2600" dirty="0" err="1">
                <a:cs typeface="B Yagut" panose="00000400000000000000" pitchFamily="2" charset="-78"/>
              </a:rPr>
              <a:t>Penta.DTP</a:t>
            </a:r>
            <a:r>
              <a:rPr lang="en-US" altLang="en-US" sz="2600" dirty="0">
                <a:cs typeface="B Yagut" panose="00000400000000000000" pitchFamily="2" charset="-78"/>
              </a:rPr>
              <a:t>.</a:t>
            </a:r>
            <a:r>
              <a:rPr lang="fa-IR" altLang="en-US" sz="2600" dirty="0">
                <a:cs typeface="B Yagut" panose="00000400000000000000" pitchFamily="2" charset="-78"/>
              </a:rPr>
              <a:t> . </a:t>
            </a:r>
            <a:r>
              <a:rPr lang="en-US" altLang="en-US" sz="2600" dirty="0">
                <a:cs typeface="B Yagut" panose="00000400000000000000" pitchFamily="2" charset="-78"/>
              </a:rPr>
              <a:t>Td</a:t>
            </a:r>
            <a:r>
              <a:rPr lang="fa-IR" altLang="en-US" sz="2600" dirty="0">
                <a:cs typeface="B Yagut" panose="00000400000000000000" pitchFamily="2" charset="-78"/>
              </a:rPr>
              <a:t> . </a:t>
            </a:r>
            <a:r>
              <a:rPr lang="en-US" altLang="en-US" sz="2600" dirty="0">
                <a:cs typeface="B Yagut" panose="00000400000000000000" pitchFamily="2" charset="-78"/>
              </a:rPr>
              <a:t>.DT</a:t>
            </a:r>
            <a:r>
              <a:rPr lang="fa-IR" altLang="en-US" sz="2600" dirty="0">
                <a:cs typeface="B Yagut" panose="00000400000000000000" pitchFamily="2" charset="-78"/>
              </a:rPr>
              <a:t> </a:t>
            </a:r>
            <a:r>
              <a:rPr lang="en-US" altLang="en-US" sz="2600" dirty="0" err="1">
                <a:cs typeface="B Yagut" panose="00000400000000000000" pitchFamily="2" charset="-78"/>
              </a:rPr>
              <a:t>Hep</a:t>
            </a:r>
            <a:r>
              <a:rPr lang="en-US" altLang="en-US" sz="2600" dirty="0">
                <a:cs typeface="B Yagut" panose="00000400000000000000" pitchFamily="2" charset="-78"/>
              </a:rPr>
              <a:t> B</a:t>
            </a:r>
            <a:r>
              <a:rPr lang="fa-IR" altLang="en-US" sz="2600" dirty="0">
                <a:cs typeface="B Yagut" panose="00000400000000000000" pitchFamily="2" charset="-78"/>
              </a:rPr>
              <a:t> به ديواره داخلي يخچال</a:t>
            </a:r>
          </a:p>
          <a:p>
            <a:pPr marL="0" indent="0" algn="r" rtl="1">
              <a:lnSpc>
                <a:spcPct val="150000"/>
              </a:lnSpc>
              <a:buNone/>
            </a:pPr>
            <a:endParaRPr lang="en-US" altLang="en-US" sz="2600" dirty="0">
              <a:cs typeface="B Yagut" panose="00000400000000000000" pitchFamily="2" charset="-78"/>
            </a:endParaRPr>
          </a:p>
          <a:p>
            <a:pPr marL="0" indent="0" algn="r" rtl="1">
              <a:lnSpc>
                <a:spcPct val="150000"/>
              </a:lnSpc>
              <a:buNone/>
            </a:pPr>
            <a:r>
              <a:rPr lang="fa-IR" altLang="en-US" sz="2600" dirty="0">
                <a:cs typeface="B Yagut" panose="00000400000000000000" pitchFamily="2" charset="-78"/>
              </a:rPr>
              <a:t>14. واكسن ها طوري در يخچال قرار داده شود كه واكسنهاي زودتر تحويل گرفته شده اول استفاده شود.</a:t>
            </a:r>
            <a:endParaRPr lang="en-US" altLang="en-US" sz="2600" dirty="0">
              <a:cs typeface="B Yagut" panose="00000400000000000000" pitchFamily="2" charset="-78"/>
            </a:endParaRPr>
          </a:p>
          <a:p>
            <a:pPr marL="0" indent="0" algn="r" rtl="1">
              <a:lnSpc>
                <a:spcPct val="150000"/>
              </a:lnSpc>
              <a:buNone/>
            </a:pPr>
            <a:endParaRPr lang="fa-IR" altLang="en-US" sz="2600" dirty="0">
              <a:cs typeface="B Yagut" panose="00000400000000000000" pitchFamily="2" charset="-78"/>
            </a:endParaRPr>
          </a:p>
          <a:p>
            <a:pPr marL="0" indent="0" algn="r" rtl="1">
              <a:lnSpc>
                <a:spcPct val="150000"/>
              </a:lnSpc>
              <a:buNone/>
            </a:pPr>
            <a:endParaRPr lang="fa-IR" altLang="en-US" sz="2600" dirty="0">
              <a:cs typeface="B Yagut" panose="00000400000000000000" pitchFamily="2" charset="-78"/>
            </a:endParaRPr>
          </a:p>
          <a:p>
            <a:pPr marL="0" indent="0" algn="r" rtl="1">
              <a:lnSpc>
                <a:spcPct val="150000"/>
              </a:lnSpc>
              <a:buNone/>
            </a:pPr>
            <a:endParaRPr lang="en-US" altLang="en-US" sz="2600" dirty="0">
              <a:cs typeface="B Yagut" panose="00000400000000000000" pitchFamily="2" charset="-78"/>
            </a:endParaRPr>
          </a:p>
          <a:p>
            <a:pPr marL="0" indent="0" algn="ctr" rtl="1">
              <a:lnSpc>
                <a:spcPct val="150000"/>
              </a:lnSpc>
              <a:buNone/>
            </a:pPr>
            <a:endParaRPr lang="en-US" altLang="en-US" sz="2600" dirty="0">
              <a:latin typeface="Stencil" panose="040409050D0802020404"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ECC63919-1165-43E4-A47E-2C5C7A0219DA}" type="slidenum">
              <a:rPr lang="en-US" altLang="en-US" smtClean="0"/>
              <a:pPr>
                <a:defRPr/>
              </a:pPr>
              <a:t>21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4555833"/>
      </p:ext>
    </p:extLst>
  </p:cSld>
  <p:clrMapOvr>
    <a:masterClrMapping/>
  </p:clrMapOvr>
  <mc:AlternateContent xmlns:mc="http://schemas.openxmlformats.org/markup-compatibility/2006" xmlns:p14="http://schemas.microsoft.com/office/powerpoint/2010/main">
    <mc:Choice Requires="p14">
      <p:transition spd="slow" p14:dur="2000" advTm="30848"/>
    </mc:Choice>
    <mc:Fallback xmlns="">
      <p:transition spd="slow" advTm="3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2588217" y="468639"/>
            <a:ext cx="8670333" cy="903288"/>
          </a:xfrm>
        </p:spPr>
        <p:txBody>
          <a:bodyPr>
            <a:normAutofit fontScale="90000"/>
          </a:bodyPr>
          <a:lstStyle/>
          <a:p>
            <a:pPr algn="justLow"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9939" name="Rectangle 3"/>
          <p:cNvSpPr>
            <a:spLocks noGrp="1" noChangeArrowheads="1"/>
          </p:cNvSpPr>
          <p:nvPr>
            <p:ph idx="1"/>
          </p:nvPr>
        </p:nvSpPr>
        <p:spPr>
          <a:xfrm>
            <a:off x="474453" y="1371927"/>
            <a:ext cx="10879347" cy="4351338"/>
          </a:xfrm>
        </p:spPr>
        <p:txBody>
          <a:bodyPr>
            <a:normAutofit/>
          </a:bodyPr>
          <a:lstStyle/>
          <a:p>
            <a:pPr marL="0" indent="0" algn="justLow" rtl="1">
              <a:lnSpc>
                <a:spcPct val="150000"/>
              </a:lnSpc>
              <a:buNone/>
            </a:pPr>
            <a:r>
              <a:rPr lang="fa-IR" altLang="en-US" sz="2600" dirty="0">
                <a:ea typeface="Majalla UI"/>
                <a:cs typeface="B Yagut" panose="00000400000000000000" pitchFamily="2" charset="-78"/>
              </a:rPr>
              <a:t>15. کنترل روزانه دمای یخچال و ثبت آن:  </a:t>
            </a:r>
          </a:p>
          <a:p>
            <a:pPr algn="justLow" rtl="1">
              <a:lnSpc>
                <a:spcPct val="150000"/>
              </a:lnSpc>
            </a:pPr>
            <a:r>
              <a:rPr lang="fa-IR" altLang="en-US" sz="2600" dirty="0">
                <a:ea typeface="Majalla UI"/>
                <a:cs typeface="B Yagut" panose="00000400000000000000" pitchFamily="2" charset="-78"/>
              </a:rPr>
              <a:t>صبح، عصر و ثبت در فرم کاغذی نصب شده روی درب یخچال</a:t>
            </a:r>
            <a:endParaRPr lang="en-US" altLang="en-US" sz="2600" dirty="0">
              <a:ea typeface="Majalla UI"/>
              <a:cs typeface="B Yagut" panose="00000400000000000000" pitchFamily="2" charset="-78"/>
            </a:endParaRPr>
          </a:p>
          <a:p>
            <a:pPr algn="justLow" rtl="1">
              <a:lnSpc>
                <a:spcPct val="150000"/>
              </a:lnSpc>
            </a:pPr>
            <a:r>
              <a:rPr lang="fa-IR" altLang="en-US" sz="2600" dirty="0">
                <a:ea typeface="Majalla UI"/>
                <a:cs typeface="B Yagut" panose="00000400000000000000" pitchFamily="2" charset="-78"/>
              </a:rPr>
              <a:t> هر 24 ساعت یکبار(صبح) ثبت در پرونده الکترونیک سلامت(سامانه سینا) </a:t>
            </a:r>
          </a:p>
          <a:p>
            <a:pPr marL="0" indent="0" algn="justLow" rtl="1">
              <a:lnSpc>
                <a:spcPct val="150000"/>
              </a:lnSpc>
              <a:buNone/>
            </a:pPr>
            <a:r>
              <a:rPr lang="fa-IR" altLang="en-US" sz="2600" dirty="0">
                <a:ea typeface="Majalla UI"/>
                <a:cs typeface="B Yagut" panose="00000400000000000000" pitchFamily="2" charset="-78"/>
              </a:rPr>
              <a:t>16. يخچال در هر بار</a:t>
            </a:r>
            <a:r>
              <a:rPr lang="en-US" altLang="en-US" sz="2600" dirty="0">
                <a:ea typeface="Majalla UI"/>
                <a:cs typeface="B Yagut" panose="00000400000000000000" pitchFamily="2" charset="-78"/>
              </a:rPr>
              <a:t> </a:t>
            </a:r>
            <a:r>
              <a:rPr lang="fa-IR" altLang="en-US" sz="2600" dirty="0">
                <a:ea typeface="Majalla UI"/>
                <a:cs typeface="B Yagut" panose="00000400000000000000" pitchFamily="2" charset="-78"/>
              </a:rPr>
              <a:t>باز وبسته کردن 15%سرما از دست مي دهد، تا حدامکان از باز و بسته کردن زیاد درب یخچال خودداری شود.</a:t>
            </a:r>
          </a:p>
        </p:txBody>
      </p:sp>
      <p:sp>
        <p:nvSpPr>
          <p:cNvPr id="2" name="Slide Number Placeholder 1"/>
          <p:cNvSpPr>
            <a:spLocks noGrp="1"/>
          </p:cNvSpPr>
          <p:nvPr>
            <p:ph type="sldNum" sz="quarter" idx="12"/>
          </p:nvPr>
        </p:nvSpPr>
        <p:spPr/>
        <p:txBody>
          <a:bodyPr/>
          <a:lstStyle/>
          <a:p>
            <a:pPr>
              <a:defRPr/>
            </a:pPr>
            <a:fld id="{77E3A146-0E7B-4C68-AA65-1E816DEE6E59}" type="slidenum">
              <a:rPr lang="en-US" altLang="en-US" smtClean="0"/>
              <a:pPr>
                <a:defRPr/>
              </a:pPr>
              <a:t>22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106037"/>
      </p:ext>
    </p:extLst>
  </p:cSld>
  <p:clrMapOvr>
    <a:masterClrMapping/>
  </p:clrMapOvr>
  <mc:AlternateContent xmlns:mc="http://schemas.openxmlformats.org/markup-compatibility/2006" xmlns:p14="http://schemas.microsoft.com/office/powerpoint/2010/main">
    <mc:Choice Requires="p14">
      <p:transition spd="slow" p14:dur="2000" advTm="49226"/>
    </mc:Choice>
    <mc:Fallback xmlns="">
      <p:transition spd="slow" advTm="4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2428875" y="286542"/>
            <a:ext cx="8924925" cy="1325563"/>
          </a:xfrm>
        </p:spPr>
        <p:txBody>
          <a:bodyPr/>
          <a:lstStyle/>
          <a:p>
            <a:pPr algn="r"/>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40963" name="Rectangle 3"/>
          <p:cNvSpPr>
            <a:spLocks noGrp="1" noChangeArrowheads="1"/>
          </p:cNvSpPr>
          <p:nvPr>
            <p:ph idx="1"/>
          </p:nvPr>
        </p:nvSpPr>
        <p:spPr>
          <a:xfrm>
            <a:off x="923026" y="1557339"/>
            <a:ext cx="10515600" cy="4351337"/>
          </a:xfrm>
        </p:spPr>
        <p:txBody>
          <a:bodyPr>
            <a:normAutofit/>
          </a:bodyPr>
          <a:lstStyle/>
          <a:p>
            <a:pPr marL="0" indent="0" algn="justLow" rtl="1">
              <a:lnSpc>
                <a:spcPct val="150000"/>
              </a:lnSpc>
              <a:buNone/>
            </a:pPr>
            <a:r>
              <a:rPr lang="fa-IR" altLang="en-US" sz="2600" dirty="0">
                <a:ea typeface="Majalla UI"/>
                <a:cs typeface="B Yagut" panose="00000400000000000000" pitchFamily="2" charset="-78"/>
              </a:rPr>
              <a:t>17. اگر يخچال گازي است حتما بايستي يك عدد سيلندر گازي به طور يدك موجود باشد كه هر وقت سيلندر متصل به يخچال تمام شد آن را تعويض كرده و مجدداً سيلندر خالي را پر نمائيد.</a:t>
            </a:r>
          </a:p>
          <a:p>
            <a:pPr marL="0" indent="0" algn="justLow" rtl="1">
              <a:lnSpc>
                <a:spcPct val="150000"/>
              </a:lnSpc>
              <a:buNone/>
            </a:pPr>
            <a:r>
              <a:rPr lang="fa-IR" altLang="en-US" sz="2600" dirty="0">
                <a:ea typeface="Majalla UI"/>
                <a:cs typeface="B Yagut" panose="00000400000000000000" pitchFamily="2" charset="-78"/>
              </a:rPr>
              <a:t>18.  با توجه به تغيير دما در فصول مختلف  ترموستات يخچال را تنظيم نمائيد تا يخچال بيش از حد گرم يا سرد نشود ( از تنظیم مکرر ترموستات پرهیز شود).</a:t>
            </a:r>
          </a:p>
          <a:p>
            <a:pPr marL="0" indent="0" algn="justLow" rtl="1">
              <a:lnSpc>
                <a:spcPct val="150000"/>
              </a:lnSpc>
              <a:buNone/>
            </a:pPr>
            <a:r>
              <a:rPr lang="fa-IR" altLang="en-US" sz="2600" dirty="0">
                <a:ea typeface="Majalla UI"/>
                <a:cs typeface="B Yagut" panose="00000400000000000000" pitchFamily="2" charset="-78"/>
              </a:rPr>
              <a:t>19. برفک زدایی یخچال بطور مرتب</a:t>
            </a:r>
            <a:endParaRPr lang="en-US" altLang="en-US" sz="2600" dirty="0">
              <a:ea typeface="Majalla UI"/>
              <a:cs typeface="B Yagut" panose="00000400000000000000" pitchFamily="2" charset="-78"/>
            </a:endParaRPr>
          </a:p>
          <a:p>
            <a:pPr marL="0" indent="0" algn="justLow" rtl="1">
              <a:lnSpc>
                <a:spcPct val="150000"/>
              </a:lnSpc>
              <a:buNone/>
            </a:pPr>
            <a:endParaRPr lang="en-US" altLang="en-US" sz="2600" dirty="0">
              <a:ea typeface="Majalla UI"/>
              <a:cs typeface="B Yagut" panose="00000400000000000000" pitchFamily="2" charset="-78"/>
            </a:endParaRPr>
          </a:p>
          <a:p>
            <a:pPr marL="0" indent="0" algn="justLow" rtl="1">
              <a:lnSpc>
                <a:spcPct val="150000"/>
              </a:lnSpc>
              <a:buNone/>
            </a:pPr>
            <a:endParaRPr lang="fa-IR" altLang="en-US" sz="2600" dirty="0">
              <a:ea typeface="Majalla UI"/>
              <a:cs typeface="B Yagut" panose="00000400000000000000" pitchFamily="2" charset="-78"/>
            </a:endParaRPr>
          </a:p>
          <a:p>
            <a:pPr marL="0" indent="0" algn="justLow" rtl="1">
              <a:lnSpc>
                <a:spcPct val="150000"/>
              </a:lnSpc>
              <a:buNone/>
            </a:pPr>
            <a:endParaRPr lang="fa-IR" altLang="en-US" sz="2600" dirty="0">
              <a:ea typeface="Majalla UI"/>
              <a:cs typeface="B Yagut" panose="00000400000000000000" pitchFamily="2" charset="-78"/>
            </a:endParaRPr>
          </a:p>
          <a:p>
            <a:pPr marL="0" indent="0" algn="justLow" rtl="1">
              <a:lnSpc>
                <a:spcPct val="150000"/>
              </a:lnSpc>
              <a:buNone/>
            </a:pPr>
            <a:endParaRPr lang="en-US" altLang="en-US" sz="2600" dirty="0">
              <a:ea typeface="Majalla UI"/>
              <a:cs typeface="B Yagut" panose="00000400000000000000" pitchFamily="2" charset="-78"/>
            </a:endParaRPr>
          </a:p>
          <a:p>
            <a:pPr marL="0" indent="0" algn="ctr" rtl="1">
              <a:lnSpc>
                <a:spcPct val="150000"/>
              </a:lnSpc>
              <a:buNone/>
            </a:pPr>
            <a:endParaRPr lang="en-US" altLang="en-US" sz="2600" dirty="0">
              <a:solidFill>
                <a:srgbClr val="000099"/>
              </a:solidFill>
              <a:latin typeface="Stencil" panose="040409050D0802020404" pitchFamily="82" charset="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B56949EC-BEC3-4753-A153-D91228B05560}" type="slidenum">
              <a:rPr lang="en-US" altLang="en-US" smtClean="0"/>
              <a:pPr>
                <a:defRPr/>
              </a:pPr>
              <a:t>23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0693882"/>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61075" y="530168"/>
            <a:ext cx="5099050" cy="1327150"/>
          </a:xfrm>
        </p:spPr>
        <p:txBody>
          <a:bodyPr/>
          <a:lstStyle/>
          <a:p>
            <a:pPr algn="r" rtl="1" eaLnBrk="1" hangingPunct="1"/>
            <a:r>
              <a:rPr lang="fa-IR" altLang="zh-CN" sz="4000" b="1" dirty="0">
                <a:cs typeface="B Yagut" panose="00000400000000000000" pitchFamily="2" charset="-78"/>
              </a:rPr>
              <a:t> </a:t>
            </a:r>
            <a:r>
              <a:rPr lang="fa-IR" altLang="en-US" sz="4000" b="1" dirty="0">
                <a:ea typeface="SimSun" panose="02010600030101010101" pitchFamily="2" charset="-122"/>
                <a:cs typeface="B Yagut" panose="00000400000000000000" pitchFamily="2" charset="-78"/>
              </a:rPr>
              <a:t>کلد باکس  </a:t>
            </a:r>
            <a:r>
              <a:rPr lang="en-GB" altLang="zh-CN" sz="4000" b="1" dirty="0">
                <a:cs typeface="B Yagut" panose="00000400000000000000" pitchFamily="2" charset="-78"/>
              </a:rPr>
              <a:t>Cold box</a:t>
            </a:r>
            <a:endParaRPr lang="en-US" altLang="en-US" sz="4000" b="1" dirty="0">
              <a:ea typeface="SimSun" panose="02010600030101010101" pitchFamily="2" charset="-122"/>
              <a:cs typeface="B Yagut" panose="00000400000000000000" pitchFamily="2" charset="-78"/>
            </a:endParaRPr>
          </a:p>
        </p:txBody>
      </p:sp>
      <p:sp>
        <p:nvSpPr>
          <p:cNvPr id="12291" name="Rectangle 3"/>
          <p:cNvSpPr>
            <a:spLocks noGrp="1" noChangeArrowheads="1"/>
          </p:cNvSpPr>
          <p:nvPr>
            <p:ph idx="1"/>
          </p:nvPr>
        </p:nvSpPr>
        <p:spPr>
          <a:xfrm>
            <a:off x="605317" y="1599378"/>
            <a:ext cx="10946921" cy="4351337"/>
          </a:xfrm>
        </p:spPr>
        <p:txBody>
          <a:bodyPr/>
          <a:lstStyle/>
          <a:p>
            <a:pPr marL="342900" lvl="1" indent="0" algn="justLow" rtl="1">
              <a:buNone/>
              <a:defRPr/>
            </a:pPr>
            <a:endParaRPr lang="fa-IR" altLang="en-US" sz="2600" dirty="0">
              <a:ea typeface="Majalla UI"/>
              <a:cs typeface="B Yagut" panose="00000400000000000000" pitchFamily="2" charset="-78"/>
            </a:endParaRPr>
          </a:p>
          <a:p>
            <a:pPr marL="342900" lvl="1" indent="0" algn="justLow" rtl="1">
              <a:lnSpc>
                <a:spcPct val="150000"/>
              </a:lnSpc>
              <a:buNone/>
              <a:defRPr/>
            </a:pPr>
            <a:r>
              <a:rPr lang="fa-IR" altLang="en-US" sz="2600" dirty="0">
                <a:cs typeface="B Yagut" panose="00000400000000000000" pitchFamily="2" charset="-78"/>
              </a:rPr>
              <a:t>ظرفی عایق که با گذاشتن بسته های  یخ زده (آیس پک) در اطراف آن برای نگهداری واکسن وحلال در شرایط سرمای مناسب جهت انتقال وذخیره سازی کوتاه مدت ( 2 تا 7 روز)</a:t>
            </a:r>
            <a:br>
              <a:rPr lang="fa-IR" altLang="en-US" sz="2600" dirty="0">
                <a:cs typeface="B Yagut" panose="00000400000000000000" pitchFamily="2" charset="-78"/>
              </a:rPr>
            </a:br>
            <a:r>
              <a:rPr lang="fa-IR" altLang="en-US" sz="2600" dirty="0">
                <a:cs typeface="B Yagut" panose="00000400000000000000" pitchFamily="2" charset="-78"/>
              </a:rPr>
              <a:t> بکار می رود.</a:t>
            </a:r>
          </a:p>
          <a:p>
            <a:pPr lvl="1" algn="justLow" rtl="1" eaLnBrk="1" hangingPunct="1">
              <a:buFont typeface="Wingdings 2" panose="05020102010507070707" pitchFamily="18" charset="2"/>
              <a:buNone/>
              <a:defRPr/>
            </a:pPr>
            <a:endParaRPr lang="fa-IR" altLang="en-US" sz="26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5BB42DB-5341-45D6-B95F-D9D50FB76CB4}" type="slidenum">
              <a:rPr lang="en-US" altLang="en-US" smtClean="0"/>
              <a:pPr>
                <a:defRPr/>
              </a:pPr>
              <a:t>24</a:t>
            </a:fld>
            <a:endParaRPr lang="en-US" altLang="en-US"/>
          </a:p>
        </p:txBody>
      </p:sp>
      <p:pic>
        <p:nvPicPr>
          <p:cNvPr id="43013" name="Picture 3" descr="RCW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985" y="3976688"/>
            <a:ext cx="332898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5686173"/>
      </p:ext>
    </p:extLst>
  </p:cSld>
  <p:clrMapOvr>
    <a:masterClrMapping/>
  </p:clrMapOvr>
  <mc:AlternateContent xmlns:mc="http://schemas.openxmlformats.org/markup-compatibility/2006" xmlns:p14="http://schemas.microsoft.com/office/powerpoint/2010/main">
    <mc:Choice Requires="p14">
      <p:transition spd="slow" p14:dur="2000" advTm="30917"/>
    </mc:Choice>
    <mc:Fallback xmlns="">
      <p:transition spd="slow" advTm="3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r"/>
            <a:r>
              <a:rPr lang="fa-IR" altLang="en-US" sz="4000" b="1" dirty="0">
                <a:cs typeface="B Yagut" panose="00000400000000000000" pitchFamily="2" charset="-78"/>
              </a:rPr>
              <a:t>کاربرد کلد باکس</a:t>
            </a:r>
            <a:endParaRPr lang="en-US" altLang="en-US" sz="4000" b="1" dirty="0">
              <a:cs typeface="B Yagut" panose="00000400000000000000" pitchFamily="2" charset="-78"/>
            </a:endParaRPr>
          </a:p>
        </p:txBody>
      </p:sp>
      <p:sp>
        <p:nvSpPr>
          <p:cNvPr id="44035" name="Rectangle 3"/>
          <p:cNvSpPr>
            <a:spLocks noGrp="1" noChangeArrowheads="1"/>
          </p:cNvSpPr>
          <p:nvPr>
            <p:ph idx="1"/>
          </p:nvPr>
        </p:nvSpPr>
        <p:spPr>
          <a:xfrm>
            <a:off x="293298" y="2058928"/>
            <a:ext cx="11145328" cy="4351337"/>
          </a:xfrm>
        </p:spPr>
        <p:txBody>
          <a:bodyPr/>
          <a:lstStyle/>
          <a:p>
            <a:pPr marL="457200" lvl="1" indent="0" algn="justLow" rtl="1">
              <a:lnSpc>
                <a:spcPct val="150000"/>
              </a:lnSpc>
              <a:buNone/>
            </a:pPr>
            <a:r>
              <a:rPr lang="fa-IR" altLang="en-US" sz="2600" dirty="0">
                <a:cs typeface="B Yagut" panose="00000400000000000000" pitchFamily="2" charset="-78"/>
              </a:rPr>
              <a:t>1. ذخیره، توزیع وجمع آوری واکسن از سطح شهرستان تا مراکز خدمات جامع سلامت </a:t>
            </a:r>
          </a:p>
          <a:p>
            <a:pPr marL="457200" lvl="1" indent="0" algn="justLow" rtl="1">
              <a:lnSpc>
                <a:spcPct val="150000"/>
              </a:lnSpc>
              <a:buNone/>
            </a:pPr>
            <a:r>
              <a:rPr lang="fa-IR" altLang="en-US" sz="2600" dirty="0">
                <a:cs typeface="B Yagut" panose="00000400000000000000" pitchFamily="2" charset="-78"/>
              </a:rPr>
              <a:t>2. موقع خرابی یخچال ویا برفک زدایی برای ذخیره موقت واکسن</a:t>
            </a:r>
          </a:p>
          <a:p>
            <a:pPr marL="457200" lvl="1" indent="0" algn="justLow" rtl="1">
              <a:lnSpc>
                <a:spcPct val="150000"/>
              </a:lnSpc>
              <a:buNone/>
            </a:pPr>
            <a:r>
              <a:rPr lang="fa-IR" altLang="en-US" sz="2600" dirty="0">
                <a:cs typeface="B Yagut" panose="00000400000000000000" pitchFamily="2" charset="-78"/>
              </a:rPr>
              <a:t>3. در هر مرکز خدمات جامع سلامت به حداقل یک کلد باکس نیاز است</a:t>
            </a:r>
            <a:endParaRPr lang="en-US" altLang="en-US" sz="2600" dirty="0">
              <a:cs typeface="B Yagut" panose="00000400000000000000" pitchFamily="2" charset="-78"/>
            </a:endParaRPr>
          </a:p>
        </p:txBody>
      </p:sp>
      <p:pic>
        <p:nvPicPr>
          <p:cNvPr id="44036" name="Picture 7" descr="299_EPI1-23"/>
          <p:cNvPicPr>
            <a:picLocks noChangeAspect="1" noChangeArrowheads="1"/>
          </p:cNvPicPr>
          <p:nvPr/>
        </p:nvPicPr>
        <p:blipFill>
          <a:blip r:embed="rId4">
            <a:extLst>
              <a:ext uri="{28A0092B-C50C-407E-A947-70E740481C1C}">
                <a14:useLocalDpi xmlns:a14="http://schemas.microsoft.com/office/drawing/2010/main" val="0"/>
              </a:ext>
            </a:extLst>
          </a:blip>
          <a:srcRect l="2597" t="1299" r="1299" b="3247"/>
          <a:stretch>
            <a:fillRect/>
          </a:stretch>
        </p:blipFill>
        <p:spPr bwMode="auto">
          <a:xfrm>
            <a:off x="1631951" y="4300538"/>
            <a:ext cx="2125663" cy="22987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5" descr="o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552390"/>
            <a:ext cx="22860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2" descr="C:\Documents and Settings\jafariy1\Desktop\Picture\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125" y="4724400"/>
            <a:ext cx="23368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69C4B32-C266-4B71-AA6B-5EAA99E19C5C}" type="slidenum">
              <a:rPr lang="en-US" altLang="en-US" smtClean="0"/>
              <a:pPr>
                <a:defRPr/>
              </a:pPr>
              <a:t>25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4449677"/>
      </p:ext>
    </p:extLst>
  </p:cSld>
  <p:clrMapOvr>
    <a:masterClrMapping/>
  </p:clrMapOvr>
  <mc:AlternateContent xmlns:mc="http://schemas.openxmlformats.org/markup-compatibility/2006" xmlns:p14="http://schemas.microsoft.com/office/powerpoint/2010/main">
    <mc:Choice Requires="p14">
      <p:transition spd="slow" p14:dur="2000" advTm="26235"/>
    </mc:Choice>
    <mc:Fallback xmlns="">
      <p:transition spd="slow" advTm="2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152650" y="365125"/>
            <a:ext cx="7886700" cy="903288"/>
          </a:xfrm>
        </p:spPr>
        <p:txBody>
          <a:bodyPr/>
          <a:lstStyle/>
          <a:p>
            <a:pPr algn="ctr"/>
            <a:r>
              <a:rPr lang="fa-IR" altLang="en-US" sz="4000" b="1" dirty="0">
                <a:cs typeface="B Yagut" panose="00000400000000000000" pitchFamily="2" charset="-78"/>
              </a:rPr>
              <a:t>واکسن کاریر</a:t>
            </a:r>
            <a:endParaRPr lang="en-US" altLang="en-US" sz="4000" b="1" dirty="0">
              <a:cs typeface="B Yagut" panose="00000400000000000000" pitchFamily="2" charset="-78"/>
            </a:endParaRPr>
          </a:p>
        </p:txBody>
      </p:sp>
      <p:sp>
        <p:nvSpPr>
          <p:cNvPr id="45059" name="Rectangle 3"/>
          <p:cNvSpPr>
            <a:spLocks noGrp="1" noChangeArrowheads="1"/>
          </p:cNvSpPr>
          <p:nvPr>
            <p:ph idx="1"/>
          </p:nvPr>
        </p:nvSpPr>
        <p:spPr>
          <a:xfrm>
            <a:off x="759123" y="2029396"/>
            <a:ext cx="10818963" cy="4351337"/>
          </a:xfrm>
        </p:spPr>
        <p:txBody>
          <a:bodyPr>
            <a:normAutofit fontScale="92500" lnSpcReduction="20000"/>
          </a:bodyPr>
          <a:lstStyle/>
          <a:p>
            <a:pPr marL="990600" lvl="1" indent="-533400" algn="justLow" rtl="1">
              <a:lnSpc>
                <a:spcPct val="150000"/>
              </a:lnSpc>
              <a:buNone/>
            </a:pPr>
            <a:r>
              <a:rPr lang="fa-IR" altLang="en-US" sz="2600" dirty="0">
                <a:cs typeface="B Yagut" panose="00000400000000000000" pitchFamily="2" charset="-78"/>
              </a:rPr>
              <a:t>ظروف عایقی که بسته های یخ در اطراف آن قرار داده می شود</a:t>
            </a:r>
          </a:p>
          <a:p>
            <a:pPr marL="1371600" lvl="2" indent="-457200" algn="justLow" rtl="1">
              <a:lnSpc>
                <a:spcPct val="150000"/>
              </a:lnSpc>
              <a:buFontTx/>
              <a:buAutoNum type="alphaLcParenR"/>
            </a:pPr>
            <a:r>
              <a:rPr lang="fa-IR" altLang="en-US" sz="2600" dirty="0">
                <a:cs typeface="B Yagut" panose="00000400000000000000" pitchFamily="2" charset="-78"/>
              </a:rPr>
              <a:t>از کلد باکس کوچکتر وحتی راحت تر</a:t>
            </a:r>
          </a:p>
          <a:p>
            <a:pPr marL="1371600" lvl="2" indent="-457200" algn="justLow" rtl="1">
              <a:lnSpc>
                <a:spcPct val="150000"/>
              </a:lnSpc>
              <a:buFontTx/>
              <a:buAutoNum type="alphaLcParenR"/>
            </a:pPr>
            <a:r>
              <a:rPr lang="fa-IR" altLang="en-US" sz="2600" dirty="0">
                <a:cs typeface="B Yagut" panose="00000400000000000000" pitchFamily="2" charset="-78"/>
              </a:rPr>
              <a:t>دوام سرما در حد کلد باکس نیست</a:t>
            </a:r>
          </a:p>
          <a:p>
            <a:pPr marL="1371600" lvl="2" indent="-457200" algn="justLow" rtl="1">
              <a:lnSpc>
                <a:spcPct val="150000"/>
              </a:lnSpc>
              <a:buFontTx/>
              <a:buAutoNum type="alphaLcParenR"/>
            </a:pPr>
            <a:r>
              <a:rPr lang="fa-IR" altLang="en-US" sz="2600" dirty="0">
                <a:cs typeface="B Yagut" panose="00000400000000000000" pitchFamily="2" charset="-78"/>
              </a:rPr>
              <a:t>حداکثر در شرایط ایده آل برای 48 ساعت</a:t>
            </a:r>
          </a:p>
          <a:p>
            <a:pPr marL="1371600" lvl="2" indent="-457200" algn="justLow" rtl="1">
              <a:lnSpc>
                <a:spcPct val="150000"/>
              </a:lnSpc>
              <a:buFontTx/>
              <a:buAutoNum type="alphaLcParenR"/>
            </a:pPr>
            <a:r>
              <a:rPr lang="fa-IR" altLang="en-US" sz="2600" dirty="0">
                <a:cs typeface="B Yagut" panose="00000400000000000000" pitchFamily="2" charset="-78"/>
              </a:rPr>
              <a:t>رنگ سفید و روشن ارجح می باشد</a:t>
            </a:r>
          </a:p>
          <a:p>
            <a:pPr marL="1371600" lvl="2" indent="-457200" algn="justLow" rtl="1">
              <a:lnSpc>
                <a:spcPct val="150000"/>
              </a:lnSpc>
              <a:buFontTx/>
              <a:buAutoNum type="alphaLcParenR"/>
            </a:pPr>
            <a:r>
              <a:rPr lang="fa-IR" altLang="en-US" sz="2600" dirty="0">
                <a:cs typeface="B Yagut" panose="00000400000000000000" pitchFamily="2" charset="-78"/>
              </a:rPr>
              <a:t>برا ی حمل ونگهداری واکسن در  خارج از واحد بهداشتی(تیم سیار)، هنگام </a:t>
            </a:r>
            <a:br>
              <a:rPr lang="fa-IR" altLang="en-US" sz="2600" dirty="0">
                <a:cs typeface="B Yagut" panose="00000400000000000000" pitchFamily="2" charset="-78"/>
              </a:rPr>
            </a:br>
            <a:r>
              <a:rPr lang="fa-IR" altLang="en-US" sz="2600" dirty="0">
                <a:cs typeface="B Yagut" panose="00000400000000000000" pitchFamily="2" charset="-78"/>
              </a:rPr>
              <a:t>برفک زدایی یخچال خانه بهداشت برای نگهداری موقت واکسن </a:t>
            </a:r>
          </a:p>
          <a:p>
            <a:pPr marL="1371600" lvl="2" indent="-457200" algn="justLow" rtl="1">
              <a:lnSpc>
                <a:spcPct val="150000"/>
              </a:lnSpc>
              <a:buFontTx/>
              <a:buAutoNum type="alphaLcParenR"/>
            </a:pPr>
            <a:r>
              <a:rPr lang="fa-IR" altLang="en-US" sz="2600" dirty="0">
                <a:cs typeface="B Yagut" panose="00000400000000000000" pitchFamily="2" charset="-78"/>
              </a:rPr>
              <a:t>هر خانه بهداشت به یک واکسن کاریر نیاز دارد</a:t>
            </a:r>
            <a:endParaRPr lang="en-US" altLang="en-US" sz="2600" dirty="0">
              <a:cs typeface="B Yagut" panose="00000400000000000000" pitchFamily="2" charset="-78"/>
            </a:endParaRPr>
          </a:p>
        </p:txBody>
      </p:sp>
      <p:pic>
        <p:nvPicPr>
          <p:cNvPr id="45060" name="Picture 3" descr="P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466" y="131256"/>
            <a:ext cx="195738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Pac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4789" y="82551"/>
            <a:ext cx="238918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52F29B9-F68C-4144-B4FE-B7ADE007F9AA}" type="slidenum">
              <a:rPr lang="en-US" altLang="en-US" smtClean="0"/>
              <a:pPr>
                <a:defRPr/>
              </a:pPr>
              <a:t>26</a:t>
            </a:fld>
            <a:endParaRPr lang="en-US" altLang="en-US"/>
          </a:p>
        </p:txBody>
      </p:sp>
      <p:pic>
        <p:nvPicPr>
          <p:cNvPr id="45063" name="Picture 3" descr="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466" y="2029396"/>
            <a:ext cx="2133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758673"/>
      </p:ext>
    </p:extLst>
  </p:cSld>
  <p:clrMapOvr>
    <a:masterClrMapping/>
  </p:clrMapOvr>
  <mc:AlternateContent xmlns:mc="http://schemas.openxmlformats.org/markup-compatibility/2006" xmlns:p14="http://schemas.microsoft.com/office/powerpoint/2010/main">
    <mc:Choice Requires="p14">
      <p:transition spd="slow" p14:dur="2000" advTm="49287"/>
    </mc:Choice>
    <mc:Fallback xmlns="">
      <p:transition spd="slow" advTm="4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06A106-A0B6-4356-ACA3-793455F3421F}"/>
              </a:ext>
            </a:extLst>
          </p:cNvPr>
          <p:cNvSpPr>
            <a:spLocks noGrp="1"/>
          </p:cNvSpPr>
          <p:nvPr>
            <p:ph idx="1"/>
          </p:nvPr>
        </p:nvSpPr>
        <p:spPr>
          <a:xfrm>
            <a:off x="723900" y="1781969"/>
            <a:ext cx="11192669" cy="4351338"/>
          </a:xfrm>
        </p:spPr>
        <p:txBody>
          <a:bodyPr>
            <a:normAutofit/>
          </a:bodyPr>
          <a:lstStyle/>
          <a:p>
            <a:pPr marL="0" indent="0" algn="justLow" rtl="1">
              <a:lnSpc>
                <a:spcPct val="150000"/>
              </a:lnSpc>
              <a:buNone/>
            </a:pPr>
            <a:r>
              <a:rPr lang="en-US" dirty="0">
                <a:cs typeface="B Yagut" panose="00000400000000000000" pitchFamily="2" charset="-78"/>
              </a:rPr>
              <a:t> Foam pad </a:t>
            </a:r>
            <a:r>
              <a:rPr lang="fa-IR" dirty="0">
                <a:cs typeface="B Yagut" panose="00000400000000000000" pitchFamily="2" charset="-78"/>
              </a:rPr>
              <a:t>ازيك اسفنج نرم ساخته شده که بالاي آيس پک دردرب واکسن کارير</a:t>
            </a:r>
            <a:br>
              <a:rPr lang="fa-IR" dirty="0">
                <a:cs typeface="B Yagut" panose="00000400000000000000" pitchFamily="2" charset="-78"/>
              </a:rPr>
            </a:br>
            <a:r>
              <a:rPr lang="fa-IR" dirty="0">
                <a:cs typeface="B Yagut" panose="00000400000000000000" pitchFamily="2" charset="-78"/>
              </a:rPr>
              <a:t>قرارمی گيرد . </a:t>
            </a:r>
          </a:p>
          <a:p>
            <a:pPr marL="0" indent="0" algn="justLow" rtl="1">
              <a:lnSpc>
                <a:spcPct val="150000"/>
              </a:lnSpc>
              <a:buNone/>
            </a:pPr>
            <a:r>
              <a:rPr lang="fa-IR" dirty="0">
                <a:cs typeface="B Yagut" panose="00000400000000000000" pitchFamily="2" charset="-78"/>
              </a:rPr>
              <a:t>داراي</a:t>
            </a:r>
            <a:r>
              <a:rPr lang="en-US" dirty="0">
                <a:cs typeface="B Yagut" panose="00000400000000000000" pitchFamily="2" charset="-78"/>
              </a:rPr>
              <a:t> </a:t>
            </a:r>
            <a:r>
              <a:rPr lang="fa-IR" dirty="0">
                <a:cs typeface="B Yagut" panose="00000400000000000000" pitchFamily="2" charset="-78"/>
              </a:rPr>
              <a:t>شکاف گرد به اندازه ويا ل وا کسن می با شد </a:t>
            </a:r>
          </a:p>
          <a:p>
            <a:pPr marL="0" indent="0" algn="justLow" rtl="1">
              <a:lnSpc>
                <a:spcPct val="150000"/>
              </a:lnSpc>
              <a:buNone/>
            </a:pPr>
            <a:r>
              <a:rPr lang="fa-IR" dirty="0">
                <a:cs typeface="B Yagut" panose="00000400000000000000" pitchFamily="2" charset="-78"/>
              </a:rPr>
              <a:t>واکسن ها درهنگام انجام وا کسيناسيون در شکا ف گذاشته می شوند</a:t>
            </a:r>
          </a:p>
          <a:p>
            <a:pPr marL="0" indent="0" algn="justLow" rtl="1">
              <a:lnSpc>
                <a:spcPct val="150000"/>
              </a:lnSpc>
              <a:buNone/>
            </a:pPr>
            <a:r>
              <a:rPr lang="fa-IR" dirty="0">
                <a:cs typeface="B Yagut" panose="00000400000000000000" pitchFamily="2" charset="-78"/>
              </a:rPr>
              <a:t>به عنوان پوشش موقت براي وا کسن هاي بازنشده درداخل وا کسن کاریر استفاده می شود.</a:t>
            </a:r>
            <a:endParaRPr lang="en-US"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A1874B6-DBB1-416E-8D62-2292E85E4345}" type="slidenum">
              <a:rPr lang="en-US" altLang="en-US" smtClean="0"/>
              <a:pPr>
                <a:defRPr/>
              </a:pPr>
              <a:t>27</a:t>
            </a:fld>
            <a:endParaRPr lang="en-US" altLang="en-US"/>
          </a:p>
        </p:txBody>
      </p:sp>
      <p:pic>
        <p:nvPicPr>
          <p:cNvPr id="46083" name="Picture 8" descr="تصویر مرتب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387" y="143669"/>
            <a:ext cx="21304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Pac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431" y="3180557"/>
            <a:ext cx="1904999"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1"/>
          <p:cNvSpPr>
            <a:spLocks noChangeArrowheads="1"/>
          </p:cNvSpPr>
          <p:nvPr/>
        </p:nvSpPr>
        <p:spPr bwMode="auto">
          <a:xfrm>
            <a:off x="4692651" y="511176"/>
            <a:ext cx="2493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zh-CN" sz="4000" dirty="0">
                <a:cs typeface="B Yagut" panose="00000400000000000000" pitchFamily="2" charset="-78"/>
              </a:rPr>
              <a:t>Foam pad</a:t>
            </a:r>
            <a:endParaRPr lang="en-US" altLang="en-US" sz="4000" dirty="0">
              <a:ea typeface="SimSun" panose="02010600030101010101" pitchFamily="2" charset="-122"/>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0883102"/>
      </p:ext>
    </p:extLst>
  </p:cSld>
  <p:clrMapOvr>
    <a:masterClrMapping/>
  </p:clrMapOvr>
  <mc:AlternateContent xmlns:mc="http://schemas.openxmlformats.org/markup-compatibility/2006" xmlns:p14="http://schemas.microsoft.com/office/powerpoint/2010/main">
    <mc:Choice Requires="p14">
      <p:transition spd="slow" p14:dur="2000" advTm="30555"/>
    </mc:Choice>
    <mc:Fallback xmlns="">
      <p:transition spd="slow" advTm="3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lstStyle/>
          <a:p>
            <a:pPr algn="r"/>
            <a:r>
              <a:rPr lang="fa-IR" altLang="en-US" sz="4000" b="1" dirty="0">
                <a:cs typeface="B Yagut" panose="00000400000000000000" pitchFamily="2" charset="-78"/>
              </a:rPr>
              <a:t>برفک  زدایی یخچال</a:t>
            </a:r>
            <a:endParaRPr lang="en-US" altLang="en-US" sz="4000" b="1" dirty="0">
              <a:cs typeface="B Yagut" panose="00000400000000000000" pitchFamily="2" charset="-78"/>
            </a:endParaRPr>
          </a:p>
        </p:txBody>
      </p:sp>
      <p:sp>
        <p:nvSpPr>
          <p:cNvPr id="73731" name="Rectangle 3"/>
          <p:cNvSpPr>
            <a:spLocks noGrp="1" noChangeArrowheads="1"/>
          </p:cNvSpPr>
          <p:nvPr>
            <p:ph idx="1"/>
          </p:nvPr>
        </p:nvSpPr>
        <p:spPr>
          <a:xfrm>
            <a:off x="224287" y="1825625"/>
            <a:ext cx="11274724" cy="4351338"/>
          </a:xfrm>
        </p:spPr>
        <p:txBody>
          <a:bodyPr/>
          <a:lstStyle/>
          <a:p>
            <a:pPr marL="0" indent="0" algn="justLow" rtl="1">
              <a:lnSpc>
                <a:spcPct val="150000"/>
              </a:lnSpc>
              <a:buNone/>
              <a:defRPr/>
            </a:pPr>
            <a:r>
              <a:rPr lang="fa-IR" altLang="en-US" sz="2600" dirty="0">
                <a:ea typeface="Majalla UI"/>
                <a:cs typeface="B Yagut" panose="00000400000000000000" pitchFamily="2" charset="-78"/>
              </a:rPr>
              <a:t> يخچال واکسیناسیون باید بطور مرتب برفك زدايي شود.</a:t>
            </a:r>
          </a:p>
          <a:p>
            <a:pPr marL="0" indent="0" algn="justLow" rtl="1">
              <a:lnSpc>
                <a:spcPct val="150000"/>
              </a:lnSpc>
              <a:buNone/>
              <a:defRPr/>
            </a:pPr>
            <a:r>
              <a:rPr lang="fa-IR" sz="2600" dirty="0">
                <a:ea typeface="Majalla UI"/>
                <a:cs typeface="B Yagut" panose="00000400000000000000" pitchFamily="2" charset="-78"/>
              </a:rPr>
              <a:t>برفک زدایی :</a:t>
            </a:r>
          </a:p>
          <a:p>
            <a:pPr algn="justLow" rtl="1" eaLnBrk="1" hangingPunct="1">
              <a:lnSpc>
                <a:spcPct val="150000"/>
              </a:lnSpc>
              <a:defRPr/>
            </a:pPr>
            <a:r>
              <a:rPr lang="fa-IR" sz="2600" dirty="0">
                <a:ea typeface="Majalla UI"/>
                <a:cs typeface="B Yagut" panose="00000400000000000000" pitchFamily="2" charset="-78"/>
              </a:rPr>
              <a:t>خارج كردن توده‌هاي يخي كه در ديواره قسمت فريزر يخچال جمع شده </a:t>
            </a:r>
          </a:p>
          <a:p>
            <a:pPr marL="0" indent="0" algn="justLow" rtl="1">
              <a:lnSpc>
                <a:spcPct val="150000"/>
              </a:lnSpc>
              <a:buNone/>
              <a:defRPr/>
            </a:pPr>
            <a:r>
              <a:rPr lang="fa-IR" altLang="en-US" sz="2600" dirty="0">
                <a:ea typeface="Majalla UI"/>
                <a:cs typeface="B Yagut" panose="00000400000000000000" pitchFamily="2" charset="-78"/>
              </a:rPr>
              <a:t>زمان انجام برفک زدایی : </a:t>
            </a:r>
          </a:p>
          <a:p>
            <a:pPr algn="justLow" rtl="1" eaLnBrk="1" hangingPunct="1">
              <a:lnSpc>
                <a:spcPct val="150000"/>
              </a:lnSpc>
              <a:defRPr/>
            </a:pPr>
            <a:r>
              <a:rPr lang="fa-IR" altLang="en-US" sz="2600" dirty="0">
                <a:ea typeface="Majalla UI"/>
                <a:cs typeface="B Yagut" panose="00000400000000000000" pitchFamily="2" charset="-78"/>
              </a:rPr>
              <a:t>قطر برفک بیش از نیم سانتی متر</a:t>
            </a:r>
          </a:p>
          <a:p>
            <a:pPr marL="0" indent="0" algn="justLow" rtl="1">
              <a:lnSpc>
                <a:spcPct val="150000"/>
              </a:lnSpc>
              <a:buNone/>
              <a:defRPr/>
            </a:pPr>
            <a:endParaRPr lang="fa-IR" altLang="en-US" sz="26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B047DEA2-A098-4768-BA84-19DEF66481F6}" type="slidenum">
              <a:rPr lang="en-US" altLang="en-US" smtClean="0"/>
              <a:pPr>
                <a:defRPr/>
              </a:pPr>
              <a:t>28</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6065371"/>
      </p:ext>
    </p:extLst>
  </p:cSld>
  <p:clrMapOvr>
    <a:masterClrMapping/>
  </p:clrMapOvr>
  <mc:AlternateContent xmlns:mc="http://schemas.openxmlformats.org/markup-compatibility/2006" xmlns:p14="http://schemas.microsoft.com/office/powerpoint/2010/main">
    <mc:Choice Requires="p14">
      <p:transition spd="slow" p14:dur="2000" advTm="39897"/>
    </mc:Choice>
    <mc:Fallback xmlns="">
      <p:transition spd="slow" advTm="3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847851" y="549275"/>
            <a:ext cx="8304213" cy="1403350"/>
          </a:xfrm>
        </p:spPr>
        <p:txBody>
          <a:bodyPr/>
          <a:lstStyle/>
          <a:p>
            <a:pPr algn="r" rtl="1"/>
            <a:r>
              <a:rPr lang="fa-IR" altLang="en-US" sz="4000" b="1" dirty="0">
                <a:cs typeface="B Yagut" panose="00000400000000000000" pitchFamily="2" charset="-78"/>
              </a:rPr>
              <a:t>مراحل برفک زدایی</a:t>
            </a:r>
          </a:p>
        </p:txBody>
      </p:sp>
      <p:sp>
        <p:nvSpPr>
          <p:cNvPr id="60419" name="Content Placeholder 2"/>
          <p:cNvSpPr>
            <a:spLocks noGrp="1"/>
          </p:cNvSpPr>
          <p:nvPr>
            <p:ph idx="1"/>
          </p:nvPr>
        </p:nvSpPr>
        <p:spPr>
          <a:xfrm>
            <a:off x="241542" y="1952626"/>
            <a:ext cx="11300604" cy="4403725"/>
          </a:xfrm>
        </p:spPr>
        <p:txBody>
          <a:bodyPr/>
          <a:lstStyle/>
          <a:p>
            <a:pPr marL="0" indent="0" algn="justLow" rtl="1">
              <a:lnSpc>
                <a:spcPct val="150000"/>
              </a:lnSpc>
              <a:buNone/>
              <a:defRPr/>
            </a:pPr>
            <a:r>
              <a:rPr lang="fa-IR" altLang="en-US" sz="2600" dirty="0">
                <a:solidFill>
                  <a:srgbClr val="FF0000"/>
                </a:solidFill>
                <a:cs typeface="B Yagut" panose="00000400000000000000" pitchFamily="2" charset="-78"/>
              </a:rPr>
              <a:t> </a:t>
            </a:r>
            <a:r>
              <a:rPr lang="fa-IR" altLang="en-US" sz="2600" dirty="0">
                <a:cs typeface="B Yagut" panose="00000400000000000000" pitchFamily="2" charset="-78"/>
              </a:rPr>
              <a:t>گام اول: </a:t>
            </a:r>
          </a:p>
          <a:p>
            <a:pPr algn="justLow" rtl="1">
              <a:lnSpc>
                <a:spcPct val="150000"/>
              </a:lnSpc>
              <a:defRPr/>
            </a:pPr>
            <a:r>
              <a:rPr lang="fa-IR" altLang="en-US" sz="2600" dirty="0">
                <a:cs typeface="B Yagut" panose="00000400000000000000" pitchFamily="2" charset="-78"/>
              </a:rPr>
              <a:t>محتویات یخچال یا فریزر را به محل ایمن و مناسب منتقل نمایید.</a:t>
            </a:r>
          </a:p>
          <a:p>
            <a:pPr algn="justLow" rtl="1">
              <a:lnSpc>
                <a:spcPct val="150000"/>
              </a:lnSpc>
              <a:defRPr/>
            </a:pPr>
            <a:r>
              <a:rPr lang="fa-IR" altLang="en-US" sz="2600" dirty="0">
                <a:cs typeface="B Yagut" panose="00000400000000000000" pitchFamily="2" charset="-78"/>
              </a:rPr>
              <a:t>واکسن ها را به واکسن کاریرآماده شده بوسیله آیس پک هاي مناسب شده، منتقل نمایید.</a:t>
            </a:r>
          </a:p>
          <a:p>
            <a:pPr algn="justLow" rtl="1">
              <a:lnSpc>
                <a:spcPct val="150000"/>
              </a:lnSpc>
              <a:defRPr/>
            </a:pPr>
            <a:r>
              <a:rPr lang="fa-IR" altLang="en-US" sz="2600" dirty="0">
                <a:cs typeface="B Yagut" panose="00000400000000000000" pitchFamily="2" charset="-78"/>
              </a:rPr>
              <a:t>آیس بگ هاي منجمد را هم در صورت امکان  به فریزر و یا واکسن کاریر آماده شده دیگر جابجا کنید.</a:t>
            </a:r>
          </a:p>
        </p:txBody>
      </p:sp>
      <p:sp>
        <p:nvSpPr>
          <p:cNvPr id="2" name="Slide Number Placeholder 1"/>
          <p:cNvSpPr>
            <a:spLocks noGrp="1"/>
          </p:cNvSpPr>
          <p:nvPr>
            <p:ph type="sldNum" sz="quarter" idx="12"/>
          </p:nvPr>
        </p:nvSpPr>
        <p:spPr/>
        <p:txBody>
          <a:bodyPr/>
          <a:lstStyle/>
          <a:p>
            <a:pPr>
              <a:defRPr/>
            </a:pPr>
            <a:fld id="{564D0E84-8D97-469F-8680-AE0803DE19D2}" type="slidenum">
              <a:rPr lang="en-US" altLang="en-US" smtClean="0"/>
              <a:pPr>
                <a:defRPr/>
              </a:pPr>
              <a:t>29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8788112"/>
      </p:ext>
    </p:extLst>
  </p:cSld>
  <p:clrMapOvr>
    <a:masterClrMapping/>
  </p:clrMapOvr>
  <mc:AlternateContent xmlns:mc="http://schemas.openxmlformats.org/markup-compatibility/2006" xmlns:p14="http://schemas.microsoft.com/office/powerpoint/2010/main">
    <mc:Choice Requires="p14">
      <p:transition spd="slow" p14:dur="2000" advTm="24793"/>
    </mc:Choice>
    <mc:Fallback xmlns="">
      <p:transition spd="slow" advTm="2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66938" y="188914"/>
            <a:ext cx="7886700" cy="668337"/>
          </a:xfrm>
        </p:spPr>
        <p:txBody>
          <a:bodyPr/>
          <a:lstStyle/>
          <a:p>
            <a:pPr algn="r" rtl="1"/>
            <a:r>
              <a:rPr lang="fa-IR" altLang="en-US" sz="4000" b="1" dirty="0">
                <a:cs typeface="B Yagut" panose="00000400000000000000" pitchFamily="2" charset="-78"/>
              </a:rPr>
              <a:t>اهداف آموزشی</a:t>
            </a:r>
            <a:endParaRPr lang="en-US" altLang="en-US" sz="4000" b="1" dirty="0">
              <a:cs typeface="B Yagut" panose="00000400000000000000" pitchFamily="2" charset="-78"/>
            </a:endParaRPr>
          </a:p>
        </p:txBody>
      </p:sp>
      <p:sp>
        <p:nvSpPr>
          <p:cNvPr id="18435" name="Content Placeholder 2"/>
          <p:cNvSpPr>
            <a:spLocks noGrp="1"/>
          </p:cNvSpPr>
          <p:nvPr>
            <p:ph idx="1"/>
          </p:nvPr>
        </p:nvSpPr>
        <p:spPr>
          <a:xfrm>
            <a:off x="1836739" y="981075"/>
            <a:ext cx="8548687" cy="5664200"/>
          </a:xfrm>
        </p:spPr>
        <p:txBody>
          <a:bodyPr/>
          <a:lstStyle/>
          <a:p>
            <a:pPr marL="0" indent="0" algn="r" rtl="1">
              <a:lnSpc>
                <a:spcPct val="150000"/>
              </a:lnSpc>
              <a:buNone/>
            </a:pPr>
            <a:r>
              <a:rPr lang="fa-IR" altLang="en-US" sz="2500" dirty="0">
                <a:cs typeface="B Yagut" panose="00000400000000000000" pitchFamily="2" charset="-78"/>
              </a:rPr>
              <a:t>انتظار می رود فراگیر پس از مطالعه اين فصل بتواند: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1. زنجيره سرما را تعريف نماید.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2. اهمیت رعایت زنجیره سرما را بیان نماید.</a:t>
            </a:r>
          </a:p>
          <a:p>
            <a:pPr marL="0" indent="0" algn="r" rtl="1">
              <a:lnSpc>
                <a:spcPct val="150000"/>
              </a:lnSpc>
              <a:buNone/>
            </a:pPr>
            <a:r>
              <a:rPr lang="fa-IR" altLang="en-US" sz="2500" dirty="0">
                <a:cs typeface="B Yagut" panose="00000400000000000000" pitchFamily="2" charset="-78"/>
              </a:rPr>
              <a:t>3. هشت مورد از نكات مهم در مورد يخچال  نگهداري واكسن را بيان كند.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4. چهار مورد از نكات قابل توجه در مورد يخدان و واكسن كارير را بيان كند.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5. واکسن ها را بطور صحیح در یخچال قرار دهد</a:t>
            </a:r>
            <a:r>
              <a:rPr lang="en-US" altLang="en-US" sz="2500" dirty="0">
                <a:cs typeface="B Yagut" panose="00000400000000000000" pitchFamily="2" charset="-78"/>
              </a:rPr>
              <a:t>.</a:t>
            </a:r>
          </a:p>
          <a:p>
            <a:pPr marL="0" indent="0" algn="r" rtl="1">
              <a:lnSpc>
                <a:spcPct val="150000"/>
              </a:lnSpc>
              <a:buNone/>
            </a:pPr>
            <a:r>
              <a:rPr lang="fa-IR" altLang="en-US" sz="2500" dirty="0">
                <a:cs typeface="B Yagut" panose="00000400000000000000" pitchFamily="2" charset="-78"/>
              </a:rPr>
              <a:t>6. برفك زدايي يخچال را بصورت عملی و صحیح انجام دهد.</a:t>
            </a:r>
          </a:p>
          <a:p>
            <a:pPr marL="0" indent="0" algn="r" rtl="1">
              <a:lnSpc>
                <a:spcPct val="150000"/>
              </a:lnSpc>
              <a:buNone/>
            </a:pPr>
            <a:r>
              <a:rPr lang="fa-IR" altLang="en-US" sz="2500" dirty="0">
                <a:cs typeface="B Yagut" panose="00000400000000000000" pitchFamily="2" charset="-78"/>
              </a:rPr>
              <a:t>7. واکسن کاریر را بطور صحیح برای نگهداری واکسن آماده نماید.</a:t>
            </a:r>
            <a:endParaRPr lang="en-US" altLang="en-US" sz="2500" dirty="0">
              <a:cs typeface="B Yagut" panose="00000400000000000000" pitchFamily="2" charset="-78"/>
            </a:endParaRPr>
          </a:p>
          <a:p>
            <a:pPr marL="0" indent="0" algn="r" rtl="1">
              <a:lnSpc>
                <a:spcPct val="150000"/>
              </a:lnSpc>
              <a:buNone/>
            </a:pPr>
            <a:endParaRPr lang="en-US" alt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403B71FA-5E6F-4F69-9C08-CF5D4083BF09}" type="slidenum">
              <a:rPr lang="en-US" altLang="en-US" smtClean="0"/>
              <a:pPr>
                <a:defRPr/>
              </a:pPr>
              <a:t>3</a:t>
            </a:fld>
            <a:endParaRPr lang="en-US" alt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8625363"/>
      </p:ext>
    </p:extLst>
  </p:cSld>
  <p:clrMapOvr>
    <a:masterClrMapping/>
  </p:clrMapOvr>
  <mc:AlternateContent xmlns:mc="http://schemas.openxmlformats.org/markup-compatibility/2006" xmlns:p14="http://schemas.microsoft.com/office/powerpoint/2010/main">
    <mc:Choice Requires="p14">
      <p:transition spd="slow" p14:dur="2000" advTm="42393"/>
    </mc:Choice>
    <mc:Fallback xmlns="">
      <p:transition spd="slow" advTm="4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665538" y="288132"/>
            <a:ext cx="7886700" cy="1052512"/>
          </a:xfrm>
        </p:spPr>
        <p:txBody>
          <a:bodyPr/>
          <a:lstStyle/>
          <a:p>
            <a:pPr algn="r" eaLnBrk="1" hangingPunct="1"/>
            <a:r>
              <a:rPr lang="fa-IR" altLang="en-US" sz="4000" b="1" dirty="0">
                <a:cs typeface="B Yagut" panose="00000400000000000000" pitchFamily="2" charset="-78"/>
              </a:rPr>
              <a:t>مراحل قرار دادن واکسن در واکسن کاریر</a:t>
            </a:r>
            <a:endParaRPr lang="en-US" altLang="en-US" sz="4000" b="1" dirty="0">
              <a:cs typeface="B Yagut" panose="00000400000000000000" pitchFamily="2" charset="-78"/>
            </a:endParaRPr>
          </a:p>
        </p:txBody>
      </p:sp>
      <p:sp>
        <p:nvSpPr>
          <p:cNvPr id="49155" name="Rectangle 3"/>
          <p:cNvSpPr>
            <a:spLocks noGrp="1" noChangeArrowheads="1"/>
          </p:cNvSpPr>
          <p:nvPr>
            <p:ph idx="1"/>
          </p:nvPr>
        </p:nvSpPr>
        <p:spPr>
          <a:xfrm>
            <a:off x="500331" y="1340644"/>
            <a:ext cx="11283351" cy="4916487"/>
          </a:xfrm>
        </p:spPr>
        <p:txBody>
          <a:bodyPr/>
          <a:lstStyle/>
          <a:p>
            <a:pPr marL="0" indent="0" algn="r" rtl="1">
              <a:lnSpc>
                <a:spcPct val="150000"/>
              </a:lnSpc>
              <a:buNone/>
            </a:pPr>
            <a:r>
              <a:rPr lang="fa-IR" altLang="en-US" sz="2600" dirty="0">
                <a:ea typeface="Majalla UI"/>
                <a:cs typeface="B Yagut" panose="00000400000000000000" pitchFamily="2" charset="-78"/>
              </a:rPr>
              <a:t>1. در شروع کار تعداد مورد نیاز آیس پک از فریزر برداشته و درب آن را ببندید.</a:t>
            </a:r>
          </a:p>
          <a:p>
            <a:pPr marL="0" indent="0" algn="r" rtl="1">
              <a:lnSpc>
                <a:spcPct val="150000"/>
              </a:lnSpc>
              <a:buNone/>
            </a:pPr>
            <a:r>
              <a:rPr lang="fa-IR" altLang="en-US" sz="2600" dirty="0">
                <a:ea typeface="Majalla UI"/>
                <a:cs typeface="B Yagut" panose="00000400000000000000" pitchFamily="2" charset="-78"/>
              </a:rPr>
              <a:t>2.  آماده سازی آیس پک:</a:t>
            </a:r>
          </a:p>
          <a:p>
            <a:pPr marL="0" indent="0" algn="justLow" rtl="1">
              <a:lnSpc>
                <a:spcPct val="150000"/>
              </a:lnSpc>
              <a:buNone/>
            </a:pPr>
            <a:r>
              <a:rPr lang="fa-IR" altLang="en-US" sz="2600" dirty="0">
                <a:ea typeface="Majalla UI"/>
                <a:cs typeface="B Yagut" panose="00000400000000000000" pitchFamily="2" charset="-78"/>
              </a:rPr>
              <a:t> وقتی هر آیس پکی از فریزر خارج می شود درجه حرارت آن ممکن است از 20- درجه سانتی گراد هم پایین تر رفته باشد. اگر چنین آیس پکی برای بسته بندی واکسن ها بخصوص واکسن های حساس به  سرما استفاده شود واکسن­ها در معرض خطر جدی (صدمه زدن) قرار خواهند گرفت. </a:t>
            </a:r>
            <a:endParaRPr lang="en-US" altLang="en-US" sz="2600" dirty="0">
              <a:ea typeface="Majalla UI"/>
              <a:cs typeface="B Yagut" panose="00000400000000000000" pitchFamily="2" charset="-78"/>
            </a:endParaRPr>
          </a:p>
          <a:p>
            <a:pPr marL="0" indent="0" algn="r" rtl="1">
              <a:lnSpc>
                <a:spcPct val="150000"/>
              </a:lnSpc>
              <a:buNone/>
            </a:pPr>
            <a:endParaRPr lang="fa-IR" altLang="en-US" sz="26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AF65A522-DD1C-4576-B755-FE36A22E7F8F}" type="slidenum">
              <a:rPr lang="en-US" altLang="en-US" smtClean="0"/>
              <a:pPr>
                <a:defRPr/>
              </a:pPr>
              <a:t>30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368266"/>
      </p:ext>
    </p:extLst>
  </p:cSld>
  <p:clrMapOvr>
    <a:masterClrMapping/>
  </p:clrMapOvr>
  <mc:AlternateContent xmlns:mc="http://schemas.openxmlformats.org/markup-compatibility/2006" xmlns:p14="http://schemas.microsoft.com/office/powerpoint/2010/main">
    <mc:Choice Requires="p14">
      <p:transition spd="slow" p14:dur="2000" advTm="31803"/>
    </mc:Choice>
    <mc:Fallback xmlns="">
      <p:transition spd="slow" advTm="3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92313" y="469901"/>
            <a:ext cx="9385927" cy="1325563"/>
          </a:xfrm>
        </p:spPr>
        <p:txBody>
          <a:bodyPr/>
          <a:lstStyle/>
          <a:p>
            <a:pPr algn="r" rtl="1" eaLnBrk="1" hangingPunct="1"/>
            <a:r>
              <a:rPr lang="fa-IR" altLang="en-US" sz="4000" b="1" dirty="0">
                <a:cs typeface="B Yagut" panose="00000400000000000000" pitchFamily="2" charset="-78"/>
              </a:rPr>
              <a:t>ادامه- مراحل قرار دادن واکسن در واکسن کاریر</a:t>
            </a:r>
            <a:endParaRPr lang="en-US" altLang="en-US" sz="4000" b="1" dirty="0">
              <a:cs typeface="B Yagut" panose="00000400000000000000" pitchFamily="2" charset="-78"/>
            </a:endParaRPr>
          </a:p>
        </p:txBody>
      </p:sp>
      <p:sp>
        <p:nvSpPr>
          <p:cNvPr id="50179" name="Rectangle 3"/>
          <p:cNvSpPr>
            <a:spLocks noGrp="1" noChangeArrowheads="1"/>
          </p:cNvSpPr>
          <p:nvPr>
            <p:ph idx="1"/>
          </p:nvPr>
        </p:nvSpPr>
        <p:spPr>
          <a:xfrm>
            <a:off x="552090" y="1989138"/>
            <a:ext cx="10826150" cy="2952750"/>
          </a:xfrm>
        </p:spPr>
        <p:txBody>
          <a:bodyPr/>
          <a:lstStyle/>
          <a:p>
            <a:pPr marL="0" indent="0" algn="justLow" rtl="1">
              <a:lnSpc>
                <a:spcPct val="150000"/>
              </a:lnSpc>
              <a:buNone/>
            </a:pPr>
            <a:r>
              <a:rPr lang="fa-IR" altLang="en-US" sz="2600" dirty="0">
                <a:ea typeface="Majalla UI"/>
                <a:cs typeface="B Yagut" panose="00000400000000000000" pitchFamily="2" charset="-78"/>
              </a:rPr>
              <a:t>آیس پک آماده (</a:t>
            </a:r>
            <a:r>
              <a:rPr lang="en-US" altLang="en-US" sz="2600" b="1" dirty="0">
                <a:solidFill>
                  <a:srgbClr val="000000"/>
                </a:solidFill>
                <a:ea typeface="Majalla UI"/>
                <a:cs typeface="B Yagut" panose="00000400000000000000" pitchFamily="2" charset="-78"/>
              </a:rPr>
              <a:t>Conditioned </a:t>
            </a:r>
            <a:r>
              <a:rPr lang="fa-IR" altLang="en-US" sz="2600" b="1" dirty="0">
                <a:solidFill>
                  <a:srgbClr val="000000"/>
                </a:solidFill>
                <a:ea typeface="Majalla UI"/>
                <a:cs typeface="B Yagut" panose="00000400000000000000" pitchFamily="2" charset="-78"/>
              </a:rPr>
              <a:t>): </a:t>
            </a:r>
            <a:r>
              <a:rPr lang="fa-IR" altLang="en-US" sz="2600" dirty="0">
                <a:ea typeface="Majalla UI"/>
                <a:cs typeface="B Yagut" panose="00000400000000000000" pitchFamily="2" charset="-78"/>
              </a:rPr>
              <a:t>با قرار دادن در دمای اتاق تا وقتی که شروع به آب شدن کند</a:t>
            </a:r>
            <a:r>
              <a:rPr lang="en-US" altLang="en-US" sz="2600" dirty="0">
                <a:ea typeface="Majalla UI"/>
                <a:cs typeface="B Yagut" panose="00000400000000000000" pitchFamily="2" charset="-78"/>
              </a:rPr>
              <a:t/>
            </a:r>
            <a:br>
              <a:rPr lang="en-US" altLang="en-US" sz="2600" dirty="0">
                <a:ea typeface="Majalla UI"/>
                <a:cs typeface="B Yagut" panose="00000400000000000000" pitchFamily="2" charset="-78"/>
              </a:rPr>
            </a:br>
            <a:r>
              <a:rPr lang="fa-IR" altLang="en-US" sz="2600" dirty="0">
                <a:ea typeface="Majalla UI"/>
                <a:cs typeface="B Yagut" panose="00000400000000000000" pitchFamily="2" charset="-78"/>
              </a:rPr>
              <a:t>(هنگام تکان دادن، صدای مخلوط شدن آب و یخ شنیده شود</a:t>
            </a:r>
            <a:r>
              <a:rPr lang="en-US" altLang="en-US" sz="2600" dirty="0">
                <a:ea typeface="Majalla UI"/>
                <a:cs typeface="B Yagut" panose="00000400000000000000" pitchFamily="2" charset="-78"/>
              </a:rPr>
              <a:t>(</a:t>
            </a:r>
            <a:endParaRPr lang="fa-IR" altLang="en-US" sz="2600" dirty="0">
              <a:ea typeface="Majalla UI"/>
              <a:cs typeface="B Yagut" panose="00000400000000000000" pitchFamily="2" charset="-78"/>
            </a:endParaRPr>
          </a:p>
          <a:p>
            <a:pPr marL="342900" lvl="1" indent="0" algn="r" rtl="1">
              <a:lnSpc>
                <a:spcPct val="150000"/>
              </a:lnSpc>
              <a:buNone/>
            </a:pPr>
            <a:r>
              <a:rPr lang="fa-IR" altLang="en-US" sz="2600" dirty="0">
                <a:ea typeface="Majalla UI"/>
                <a:cs typeface="B Yagut" panose="00000400000000000000" pitchFamily="2" charset="-78"/>
              </a:rPr>
              <a:t>این کار مانع یخ زدن واکسنهای حساس به سرما می شود.</a:t>
            </a:r>
          </a:p>
        </p:txBody>
      </p:sp>
      <p:pic>
        <p:nvPicPr>
          <p:cNvPr id="50180" name="Picture 6" descr="http://www.vaccinecarrier.com/images/Vaccine-Carrier-20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724401"/>
            <a:ext cx="187166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51F790-FCC2-4883-B438-8AC7673E4526}" type="slidenum">
              <a:rPr lang="en-US" altLang="en-US" smtClean="0"/>
              <a:pPr>
                <a:defRPr/>
              </a:pPr>
              <a:t>31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0036304"/>
      </p:ext>
    </p:extLst>
  </p:cSld>
  <p:clrMapOvr>
    <a:masterClrMapping/>
  </p:clrMapOvr>
  <mc:AlternateContent xmlns:mc="http://schemas.openxmlformats.org/markup-compatibility/2006" xmlns:p14="http://schemas.microsoft.com/office/powerpoint/2010/main">
    <mc:Choice Requires="p14">
      <p:transition spd="slow" p14:dur="2000" advTm="28396"/>
    </mc:Choice>
    <mc:Fallback xmlns="">
      <p:transition spd="slow" advTm="2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820987" y="136525"/>
            <a:ext cx="8532813" cy="1325563"/>
          </a:xfrm>
        </p:spPr>
        <p:txBody>
          <a:bodyPr/>
          <a:lstStyle/>
          <a:p>
            <a:pPr algn="r" eaLnBrk="1" hangingPunct="1"/>
            <a:r>
              <a:rPr lang="fa-IR" altLang="en-US" sz="4000" b="1" dirty="0">
                <a:cs typeface="B Yagut" panose="00000400000000000000" pitchFamily="2" charset="-78"/>
              </a:rPr>
              <a:t>ادامه- مراحل قرار دادن واکسن در واکسن کاریر</a:t>
            </a:r>
            <a:endParaRPr lang="en-US" altLang="en-US" sz="4000" b="1" dirty="0">
              <a:cs typeface="B Yagut" panose="00000400000000000000" pitchFamily="2" charset="-78"/>
            </a:endParaRPr>
          </a:p>
        </p:txBody>
      </p:sp>
      <p:sp>
        <p:nvSpPr>
          <p:cNvPr id="51203" name="Rectangle 3"/>
          <p:cNvSpPr>
            <a:spLocks noGrp="1" noChangeArrowheads="1"/>
          </p:cNvSpPr>
          <p:nvPr>
            <p:ph idx="1"/>
          </p:nvPr>
        </p:nvSpPr>
        <p:spPr>
          <a:xfrm>
            <a:off x="2279650" y="1220788"/>
            <a:ext cx="7886700" cy="5016500"/>
          </a:xfrm>
        </p:spPr>
        <p:txBody>
          <a:bodyPr>
            <a:noAutofit/>
          </a:bodyPr>
          <a:lstStyle/>
          <a:p>
            <a:pPr marL="0" indent="0" algn="r" rtl="1">
              <a:lnSpc>
                <a:spcPct val="200000"/>
              </a:lnSpc>
              <a:buNone/>
            </a:pPr>
            <a:r>
              <a:rPr lang="fa-IR" altLang="en-US" sz="2500" dirty="0">
                <a:ea typeface="Majalla UI"/>
                <a:cs typeface="B Yagut" panose="00000400000000000000" pitchFamily="2" charset="-78"/>
              </a:rPr>
              <a:t>3. قرار دادن آیس پک آماده در چهار وجه </a:t>
            </a:r>
          </a:p>
          <a:p>
            <a:pPr marL="0" indent="0" algn="justLow" rtl="1">
              <a:lnSpc>
                <a:spcPct val="200000"/>
              </a:lnSpc>
              <a:buNone/>
            </a:pPr>
            <a:r>
              <a:rPr lang="fa-IR" altLang="en-US" sz="2500" dirty="0">
                <a:ea typeface="Majalla UI"/>
                <a:cs typeface="B Yagut" panose="00000400000000000000" pitchFamily="2" charset="-78"/>
              </a:rPr>
              <a:t>4. گذاشتن یک ابزار نظارتی ( دماسنج )</a:t>
            </a:r>
          </a:p>
          <a:p>
            <a:pPr marL="0" indent="0" algn="justLow" rtl="1">
              <a:lnSpc>
                <a:spcPct val="200000"/>
              </a:lnSpc>
              <a:buNone/>
            </a:pPr>
            <a:r>
              <a:rPr lang="fa-IR" altLang="en-US" sz="2500" dirty="0">
                <a:ea typeface="Majalla UI"/>
                <a:cs typeface="B Yagut" panose="00000400000000000000" pitchFamily="2" charset="-78"/>
              </a:rPr>
              <a:t>5. بستن درب واکسن کاریر و رسیدن دما به حد مطلوب</a:t>
            </a:r>
          </a:p>
          <a:p>
            <a:pPr marL="0" indent="0" algn="r" rtl="1">
              <a:lnSpc>
                <a:spcPct val="200000"/>
              </a:lnSpc>
              <a:buNone/>
            </a:pPr>
            <a:r>
              <a:rPr lang="fa-IR" altLang="en-US" sz="2500" dirty="0">
                <a:ea typeface="Majalla UI"/>
                <a:cs typeface="B Yagut" panose="00000400000000000000" pitchFamily="2" charset="-78"/>
              </a:rPr>
              <a:t>6. قرار دادن واکسن ها داخل واکسن کاریر </a:t>
            </a:r>
          </a:p>
          <a:p>
            <a:pPr marL="0" indent="0" algn="r" rtl="1">
              <a:lnSpc>
                <a:spcPct val="200000"/>
              </a:lnSpc>
              <a:buNone/>
            </a:pPr>
            <a:r>
              <a:rPr lang="fa-IR" altLang="en-US" sz="2500" dirty="0">
                <a:ea typeface="Majalla UI"/>
                <a:cs typeface="B Yagut" panose="00000400000000000000" pitchFamily="2" charset="-78"/>
              </a:rPr>
              <a:t>7. قرار دادن اسفنج در سطح بالایی واکسن کاریر </a:t>
            </a:r>
          </a:p>
          <a:p>
            <a:pPr marL="0" indent="0" algn="r" rtl="1">
              <a:lnSpc>
                <a:spcPct val="200000"/>
              </a:lnSpc>
              <a:buNone/>
            </a:pPr>
            <a:r>
              <a:rPr lang="fa-IR" altLang="en-US" sz="2500" dirty="0">
                <a:ea typeface="Majalla UI"/>
                <a:cs typeface="B Yagut" panose="00000400000000000000" pitchFamily="2" charset="-78"/>
              </a:rPr>
              <a:t>8. بستن درب واکسن کاریر با دقت</a:t>
            </a:r>
            <a:endParaRPr lang="en-US" altLang="en-US" sz="25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B71DEB4-22BD-43D9-98F9-5A3AE40BC42C}" type="slidenum">
              <a:rPr lang="en-US" altLang="en-US" smtClean="0"/>
              <a:pPr>
                <a:defRPr/>
              </a:pPr>
              <a:t>32</a:t>
            </a:fld>
            <a:endParaRPr lang="en-US" altLang="en-US"/>
          </a:p>
        </p:txBody>
      </p:sp>
      <p:grpSp>
        <p:nvGrpSpPr>
          <p:cNvPr id="51205" name="Group 2"/>
          <p:cNvGrpSpPr>
            <a:grpSpLocks/>
          </p:cNvGrpSpPr>
          <p:nvPr/>
        </p:nvGrpSpPr>
        <p:grpSpPr bwMode="auto">
          <a:xfrm>
            <a:off x="656566" y="998539"/>
            <a:ext cx="1735138" cy="5565775"/>
            <a:chOff x="381000" y="715963"/>
            <a:chExt cx="1735138" cy="5565775"/>
          </a:xfrm>
        </p:grpSpPr>
        <p:pic>
          <p:nvPicPr>
            <p:cNvPr id="51206" name="Picture 3" descr="F:\زنجیره سرما\۲۰۱۷۰۱۰۸_۱۳۰۶۲۲.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071688"/>
              <a:ext cx="166846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P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15963"/>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Pack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571875"/>
              <a:ext cx="17208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7" descr="Ge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860925"/>
              <a:ext cx="1668462" cy="142081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166212"/>
      </p:ext>
    </p:extLst>
  </p:cSld>
  <p:clrMapOvr>
    <a:masterClrMapping/>
  </p:clrMapOvr>
  <mc:AlternateContent xmlns:mc="http://schemas.openxmlformats.org/markup-compatibility/2006" xmlns:p14="http://schemas.microsoft.com/office/powerpoint/2010/main">
    <mc:Choice Requires="p14">
      <p:transition spd="slow" p14:dur="2000" advTm="36694"/>
    </mc:Choice>
    <mc:Fallback xmlns="">
      <p:transition spd="slow" advTm="3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736233" y="188913"/>
            <a:ext cx="7977187" cy="647700"/>
          </a:xfrm>
        </p:spPr>
        <p:txBody>
          <a:bodyPr>
            <a:normAutofit/>
          </a:bodyPr>
          <a:lstStyle/>
          <a:p>
            <a:pPr algn="justLow" rtl="1"/>
            <a:r>
              <a:rPr lang="fa-IR" altLang="en-US" sz="4000" b="1" dirty="0">
                <a:cs typeface="B Yagut" panose="00000400000000000000" pitchFamily="2" charset="-78"/>
              </a:rPr>
              <a:t>ادامه- برفک زدایی</a:t>
            </a:r>
          </a:p>
        </p:txBody>
      </p:sp>
      <p:sp>
        <p:nvSpPr>
          <p:cNvPr id="64515" name="Content Placeholder 2"/>
          <p:cNvSpPr>
            <a:spLocks noGrp="1"/>
          </p:cNvSpPr>
          <p:nvPr>
            <p:ph idx="1"/>
          </p:nvPr>
        </p:nvSpPr>
        <p:spPr>
          <a:xfrm>
            <a:off x="388189" y="836613"/>
            <a:ext cx="10965611" cy="5123999"/>
          </a:xfrm>
        </p:spPr>
        <p:txBody>
          <a:bodyPr>
            <a:noAutofit/>
          </a:bodyPr>
          <a:lstStyle/>
          <a:p>
            <a:pPr marL="0" indent="0" algn="r" rtl="1">
              <a:lnSpc>
                <a:spcPct val="150000"/>
              </a:lnSpc>
              <a:buNone/>
              <a:defRPr/>
            </a:pPr>
            <a:r>
              <a:rPr lang="fa-IR" altLang="en-US" sz="2600" dirty="0">
                <a:cs typeface="B Yagut" panose="00000400000000000000" pitchFamily="2" charset="-78"/>
              </a:rPr>
              <a:t>گام دوم: برق یخچال را قطع کنید.</a:t>
            </a:r>
          </a:p>
          <a:p>
            <a:pPr marL="0" indent="0" algn="r" rtl="1">
              <a:lnSpc>
                <a:spcPct val="150000"/>
              </a:lnSpc>
              <a:buNone/>
              <a:defRPr/>
            </a:pPr>
            <a:r>
              <a:rPr lang="fa-IR" altLang="en-US" sz="2600" dirty="0">
                <a:cs typeface="B Yagut" panose="00000400000000000000" pitchFamily="2" charset="-78"/>
              </a:rPr>
              <a:t>گام سوم: درب یخچال را باز بگذارید و صبر کنید تا اینکه یخ ها آب شوند. </a:t>
            </a:r>
          </a:p>
          <a:p>
            <a:pPr algn="justLow" rtl="1">
              <a:lnSpc>
                <a:spcPct val="150000"/>
              </a:lnSpc>
              <a:defRPr/>
            </a:pPr>
            <a:r>
              <a:rPr lang="fa-IR" altLang="en-US" sz="2600" dirty="0">
                <a:cs typeface="B Yagut" panose="00000400000000000000" pitchFamily="2" charset="-78"/>
              </a:rPr>
              <a:t>هرگز با چاقو یا جسم دیگري براي جداسازي یخ ها اقدام نکنید. </a:t>
            </a:r>
          </a:p>
          <a:p>
            <a:pPr algn="r" rtl="1">
              <a:lnSpc>
                <a:spcPct val="150000"/>
              </a:lnSpc>
              <a:defRPr/>
            </a:pPr>
            <a:r>
              <a:rPr lang="fa-IR" altLang="en-US" sz="2600" dirty="0">
                <a:cs typeface="B Yagut" panose="00000400000000000000" pitchFamily="2" charset="-78"/>
              </a:rPr>
              <a:t>گذاشتن یک ظرف حاوي آب جوش داخل یخچال و بستن درب یا استفاده از پنکه </a:t>
            </a:r>
          </a:p>
          <a:p>
            <a:pPr marL="0" indent="0" algn="r" rtl="1">
              <a:lnSpc>
                <a:spcPct val="150000"/>
              </a:lnSpc>
              <a:buNone/>
              <a:defRPr/>
            </a:pPr>
            <a:r>
              <a:rPr lang="fa-IR" altLang="en-US" sz="2600" dirty="0">
                <a:cs typeface="B Yagut" panose="00000400000000000000" pitchFamily="2" charset="-78"/>
              </a:rPr>
              <a:t>گام چهارم: داخل یخچال را تمیز و خشک نمایید.</a:t>
            </a:r>
          </a:p>
          <a:p>
            <a:pPr marL="0" indent="0" algn="r" rtl="1">
              <a:lnSpc>
                <a:spcPct val="150000"/>
              </a:lnSpc>
              <a:buNone/>
              <a:defRPr/>
            </a:pPr>
            <a:r>
              <a:rPr lang="fa-IR" altLang="en-US" sz="2600" dirty="0">
                <a:cs typeface="B Yagut" panose="00000400000000000000" pitchFamily="2" charset="-78"/>
              </a:rPr>
              <a:t>گام پنجم: دوباره برق را وصل نموده و یخچال را روشن کنید.</a:t>
            </a:r>
          </a:p>
          <a:p>
            <a:pPr marL="0" indent="0" algn="r" rtl="1">
              <a:lnSpc>
                <a:spcPct val="150000"/>
              </a:lnSpc>
              <a:buNone/>
              <a:defRPr/>
            </a:pPr>
            <a:r>
              <a:rPr lang="fa-IR" altLang="en-US" sz="2600" dirty="0">
                <a:cs typeface="B Yagut" panose="00000400000000000000" pitchFamily="2" charset="-78"/>
              </a:rPr>
              <a:t>گام ششم: بعد از رسیدن حرارت داخل یخچال به محدوده مناسب، واکسن ها را دوباره به آن برگردانید و در محل خود قرار دهید.</a:t>
            </a:r>
          </a:p>
        </p:txBody>
      </p:sp>
      <p:sp>
        <p:nvSpPr>
          <p:cNvPr id="2" name="Slide Number Placeholder 1"/>
          <p:cNvSpPr>
            <a:spLocks noGrp="1"/>
          </p:cNvSpPr>
          <p:nvPr>
            <p:ph type="sldNum" sz="quarter" idx="12"/>
          </p:nvPr>
        </p:nvSpPr>
        <p:spPr/>
        <p:txBody>
          <a:bodyPr/>
          <a:lstStyle/>
          <a:p>
            <a:pPr>
              <a:defRPr/>
            </a:pPr>
            <a:fld id="{54B447D6-6BA2-4082-9ED6-A057EECE20E0}" type="slidenum">
              <a:rPr lang="en-US" altLang="en-US" smtClean="0"/>
              <a:pPr>
                <a:defRPr/>
              </a:pPr>
              <a:t>33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0456102"/>
      </p:ext>
    </p:extLst>
  </p:cSld>
  <p:clrMapOvr>
    <a:masterClrMapping/>
  </p:clrMapOvr>
  <mc:AlternateContent xmlns:mc="http://schemas.openxmlformats.org/markup-compatibility/2006" xmlns:p14="http://schemas.microsoft.com/office/powerpoint/2010/main">
    <mc:Choice Requires="p14">
      <p:transition spd="slow" p14:dur="2000" advTm="55567"/>
    </mc:Choice>
    <mc:Fallback xmlns="">
      <p:transition spd="slow" advTm="5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r" eaLnBrk="1" hangingPunct="1"/>
            <a:r>
              <a:rPr lang="fa-IR" altLang="en-US" sz="4000" b="1" dirty="0">
                <a:ea typeface="SimSun" panose="02010600030101010101" pitchFamily="2" charset="-122"/>
                <a:cs typeface="B Yagut" panose="00000400000000000000" pitchFamily="2" charset="-78"/>
              </a:rPr>
              <a:t>توجه </a:t>
            </a:r>
            <a:endParaRPr lang="en-US" altLang="en-US" sz="4000" b="1" dirty="0">
              <a:ea typeface="SimSun" panose="02010600030101010101" pitchFamily="2" charset="-122"/>
              <a:cs typeface="B Yagut" panose="00000400000000000000" pitchFamily="2" charset="-78"/>
            </a:endParaRPr>
          </a:p>
        </p:txBody>
      </p:sp>
      <p:sp>
        <p:nvSpPr>
          <p:cNvPr id="53251" name="Rectangle 3"/>
          <p:cNvSpPr>
            <a:spLocks noGrp="1" noChangeArrowheads="1"/>
          </p:cNvSpPr>
          <p:nvPr>
            <p:ph idx="1"/>
          </p:nvPr>
        </p:nvSpPr>
        <p:spPr>
          <a:ln w="76200">
            <a:noFill/>
            <a:miter lim="800000"/>
            <a:headEnd/>
            <a:tailEnd/>
          </a:ln>
        </p:spPr>
        <p:txBody>
          <a:bodyPr/>
          <a:lstStyle/>
          <a:p>
            <a:pPr marL="0" indent="0" algn="r" rtl="1">
              <a:lnSpc>
                <a:spcPct val="150000"/>
              </a:lnSpc>
              <a:buNone/>
            </a:pPr>
            <a:r>
              <a:rPr lang="fa-IR" altLang="en-US" sz="3200" dirty="0">
                <a:ea typeface="Majalla UI"/>
                <a:cs typeface="B Yagut" panose="00000400000000000000" pitchFamily="2" charset="-78"/>
              </a:rPr>
              <a:t>اگر بیشتر از یک بار در ماه نیاز به برفک زدایی دارید؟</a:t>
            </a:r>
          </a:p>
          <a:p>
            <a:pPr lvl="1" algn="justLow" rtl="1" eaLnBrk="1" hangingPunct="1">
              <a:lnSpc>
                <a:spcPct val="150000"/>
              </a:lnSpc>
            </a:pPr>
            <a:r>
              <a:rPr lang="fa-IR" altLang="en-US" sz="3200" dirty="0">
                <a:ea typeface="Majalla UI"/>
                <a:cs typeface="B Yagut" panose="00000400000000000000" pitchFamily="2" charset="-78"/>
              </a:rPr>
              <a:t>ممکن است بیش از حد درب یخچال را باز می کنید</a:t>
            </a:r>
          </a:p>
          <a:p>
            <a:pPr lvl="1" algn="r" rtl="1" eaLnBrk="1" hangingPunct="1">
              <a:lnSpc>
                <a:spcPct val="150000"/>
              </a:lnSpc>
            </a:pPr>
            <a:r>
              <a:rPr lang="fa-IR" altLang="en-US" sz="3200" dirty="0">
                <a:ea typeface="Majalla UI"/>
                <a:cs typeface="B Yagut" panose="00000400000000000000" pitchFamily="2" charset="-78"/>
              </a:rPr>
              <a:t>درب یخچال خوب بسته نمی شود</a:t>
            </a:r>
          </a:p>
          <a:p>
            <a:pPr lvl="1" algn="r" rtl="1" eaLnBrk="1" hangingPunct="1">
              <a:lnSpc>
                <a:spcPct val="150000"/>
              </a:lnSpc>
            </a:pPr>
            <a:r>
              <a:rPr lang="fa-IR" altLang="en-US" sz="3200" dirty="0">
                <a:ea typeface="Majalla UI"/>
                <a:cs typeface="B Yagut" panose="00000400000000000000" pitchFamily="2" charset="-78"/>
              </a:rPr>
              <a:t>نوار یخچال مشکل دارد و بایستی تعویض شود</a:t>
            </a:r>
          </a:p>
        </p:txBody>
      </p:sp>
      <p:sp>
        <p:nvSpPr>
          <p:cNvPr id="2" name="Slide Number Placeholder 1"/>
          <p:cNvSpPr>
            <a:spLocks noGrp="1"/>
          </p:cNvSpPr>
          <p:nvPr>
            <p:ph type="sldNum" sz="quarter" idx="12"/>
          </p:nvPr>
        </p:nvSpPr>
        <p:spPr/>
        <p:txBody>
          <a:bodyPr/>
          <a:lstStyle/>
          <a:p>
            <a:pPr>
              <a:defRPr/>
            </a:pPr>
            <a:fld id="{9EA5F62E-986B-44BC-A2FA-E919691B9C1D}" type="slidenum">
              <a:rPr lang="en-US" altLang="en-US" smtClean="0"/>
              <a:pPr>
                <a:defRPr/>
              </a:pPr>
              <a:t>34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3298357"/>
      </p:ext>
    </p:extLst>
  </p:cSld>
  <p:clrMapOvr>
    <a:masterClrMapping/>
  </p:clrMapOvr>
  <mc:AlternateContent xmlns:mc="http://schemas.openxmlformats.org/markup-compatibility/2006" xmlns:p14="http://schemas.microsoft.com/office/powerpoint/2010/main">
    <mc:Choice Requires="p14">
      <p:transition spd="slow" p14:dur="2000" advTm="20779"/>
    </mc:Choice>
    <mc:Fallback xmlns="">
      <p:transition spd="slow" advTm="2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F228-D4B6-46F3-8EC1-332750161756}"/>
              </a:ext>
            </a:extLst>
          </p:cNvPr>
          <p:cNvSpPr>
            <a:spLocks noGrp="1"/>
          </p:cNvSpPr>
          <p:nvPr>
            <p:ph type="title"/>
          </p:nvPr>
        </p:nvSpPr>
        <p:spPr/>
        <p:txBody>
          <a:bodyPr>
            <a:normAutofit/>
          </a:bodyPr>
          <a:lstStyle/>
          <a:p>
            <a:pPr algn="ctr"/>
            <a:r>
              <a:rPr lang="fa-IR" sz="4000" b="1" dirty="0">
                <a:cs typeface="B Yagut" panose="00000400000000000000" pitchFamily="2" charset="-78"/>
              </a:rPr>
              <a:t>فرم های نصب شده روی درب یخچال </a:t>
            </a:r>
            <a:endParaRPr lang="en-US" sz="4000" b="1" dirty="0">
              <a:cs typeface="B Yagut" panose="00000400000000000000" pitchFamily="2" charset="-78"/>
            </a:endParaRPr>
          </a:p>
        </p:txBody>
      </p:sp>
      <p:sp>
        <p:nvSpPr>
          <p:cNvPr id="3" name="Content Placeholder 2">
            <a:extLst>
              <a:ext uri="{FF2B5EF4-FFF2-40B4-BE49-F238E27FC236}">
                <a16:creationId xmlns:a16="http://schemas.microsoft.com/office/drawing/2014/main" id="{97D3FC8F-EAA6-42E3-8718-CF9A044AF39C}"/>
              </a:ext>
            </a:extLst>
          </p:cNvPr>
          <p:cNvSpPr>
            <a:spLocks noGrp="1"/>
          </p:cNvSpPr>
          <p:nvPr>
            <p:ph idx="1"/>
          </p:nvPr>
        </p:nvSpPr>
        <p:spPr/>
        <p:txBody>
          <a:bodyPr/>
          <a:lstStyle/>
          <a:p>
            <a:pPr algn="r" rtl="1">
              <a:lnSpc>
                <a:spcPct val="200000"/>
              </a:lnSpc>
            </a:pPr>
            <a:r>
              <a:rPr lang="fa-IR" dirty="0">
                <a:cs typeface="B Yagut" panose="00000400000000000000" pitchFamily="2" charset="-78"/>
              </a:rPr>
              <a:t>نمودارثبت دمای یخچال </a:t>
            </a:r>
          </a:p>
          <a:p>
            <a:pPr algn="r" rtl="1">
              <a:lnSpc>
                <a:spcPct val="200000"/>
              </a:lnSpc>
            </a:pPr>
            <a:r>
              <a:rPr lang="fa-IR" dirty="0">
                <a:cs typeface="B Yagut" panose="00000400000000000000" pitchFamily="2" charset="-78"/>
              </a:rPr>
              <a:t>جدول تبدیل ماههای میلادی به شمسی و بالعکس</a:t>
            </a:r>
          </a:p>
          <a:p>
            <a:pPr algn="r" rtl="1">
              <a:lnSpc>
                <a:spcPct val="200000"/>
              </a:lnSpc>
            </a:pPr>
            <a:r>
              <a:rPr lang="fa-IR" dirty="0">
                <a:cs typeface="B Yagut" panose="00000400000000000000" pitchFamily="2" charset="-78"/>
              </a:rPr>
              <a:t>شاخص </a:t>
            </a:r>
            <a:r>
              <a:rPr lang="en-US" dirty="0">
                <a:cs typeface="B Yagut" panose="00000400000000000000" pitchFamily="2" charset="-78"/>
              </a:rPr>
              <a:t>VVM</a:t>
            </a:r>
            <a:endParaRPr lang="fa-IR" dirty="0">
              <a:cs typeface="B Yagut" panose="00000400000000000000" pitchFamily="2" charset="-78"/>
            </a:endParaRPr>
          </a:p>
          <a:p>
            <a:pPr algn="r" rtl="1">
              <a:lnSpc>
                <a:spcPct val="200000"/>
              </a:lnSpc>
            </a:pPr>
            <a:r>
              <a:rPr lang="fa-IR" dirty="0">
                <a:cs typeface="B Yagut" panose="00000400000000000000" pitchFamily="2" charset="-78"/>
              </a:rPr>
              <a:t>نحوه چیدمان واکسن ها </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1361360"/>
      </p:ext>
    </p:extLst>
  </p:cSld>
  <p:clrMapOvr>
    <a:masterClrMapping/>
  </p:clrMapOvr>
  <mc:AlternateContent xmlns:mc="http://schemas.openxmlformats.org/markup-compatibility/2006" xmlns:p14="http://schemas.microsoft.com/office/powerpoint/2010/main">
    <mc:Choice Requires="p14">
      <p:transition spd="slow" p14:dur="2000" advTm="22509"/>
    </mc:Choice>
    <mc:Fallback xmlns="">
      <p:transition spd="slow" advTm="2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52650" y="454632"/>
            <a:ext cx="7886700" cy="830262"/>
          </a:xfrm>
        </p:spPr>
        <p:txBody>
          <a:bodyPr/>
          <a:lstStyle/>
          <a:p>
            <a:pPr algn="r" rtl="1"/>
            <a:r>
              <a:rPr lang="fa-IR" altLang="en-US" sz="4000" b="1" dirty="0">
                <a:cs typeface="B Yagut" panose="00000400000000000000" pitchFamily="2" charset="-78"/>
              </a:rPr>
              <a:t>خلاصه و نتیجه گیری</a:t>
            </a:r>
            <a:endParaRPr lang="en-US" altLang="en-US" sz="4000" b="1" dirty="0">
              <a:cs typeface="B Yagut" panose="00000400000000000000" pitchFamily="2" charset="-78"/>
            </a:endParaRPr>
          </a:p>
        </p:txBody>
      </p:sp>
      <p:sp>
        <p:nvSpPr>
          <p:cNvPr id="54275" name="Content Placeholder 2"/>
          <p:cNvSpPr>
            <a:spLocks noGrp="1"/>
          </p:cNvSpPr>
          <p:nvPr>
            <p:ph idx="1"/>
          </p:nvPr>
        </p:nvSpPr>
        <p:spPr>
          <a:xfrm>
            <a:off x="885645" y="1670050"/>
            <a:ext cx="10420710" cy="5051425"/>
          </a:xfrm>
        </p:spPr>
        <p:txBody>
          <a:bodyPr>
            <a:normAutofit/>
          </a:bodyPr>
          <a:lstStyle/>
          <a:p>
            <a:pPr marL="0" indent="0" algn="justLow" rtl="1">
              <a:lnSpc>
                <a:spcPct val="150000"/>
              </a:lnSpc>
              <a:buNone/>
            </a:pPr>
            <a:r>
              <a:rPr lang="fa-IR" altLang="en-US" dirty="0">
                <a:cs typeface="B Yagut" panose="00000400000000000000" pitchFamily="2" charset="-78"/>
              </a:rPr>
              <a:t>جهت ایجاد ایمنی بدن در برابر بیماریها باید واکسن سالم به گروه هدف تزریق شود و رعایت زنجیره سرما از زمان تولید تا مصرف از نکات اساسی می باشد.واکسن ها به دلیل حساس و گران بودن قیمت بایستی دردمای توصیه شده ( 2تا 8 درجه سانتی گراد) نگهداری شوند.</a:t>
            </a:r>
          </a:p>
          <a:p>
            <a:pPr marL="0" indent="0" algn="justLow" rtl="1">
              <a:lnSpc>
                <a:spcPct val="150000"/>
              </a:lnSpc>
              <a:buNone/>
            </a:pPr>
            <a:r>
              <a:rPr lang="fa-IR" altLang="en-US" dirty="0">
                <a:cs typeface="B Yagut" panose="00000400000000000000" pitchFamily="2" charset="-78"/>
              </a:rPr>
              <a:t>جهت نگهداری واکسن در دمای توصیه شده از وسایل ثابت و موقت متفاوتی استفاده می شود. </a:t>
            </a:r>
            <a:r>
              <a:rPr lang="fa-IR" altLang="en-US" dirty="0">
                <a:solidFill>
                  <a:schemeClr val="bg1"/>
                </a:solidFill>
                <a:cs typeface="B Yagut" panose="00000400000000000000" pitchFamily="2" charset="-78"/>
              </a:rPr>
              <a:t>و در خانه بهداشت واکسن ها بر اساس فعال یا غیرفعال بودن در طبقات مختلف یخچال قرار داده می شود. </a:t>
            </a:r>
            <a:endParaRPr lang="en-US" altLang="en-US" dirty="0">
              <a:solidFill>
                <a:schemeClr val="bg1"/>
              </a:solidFill>
              <a:cs typeface="B Yagut" panose="00000400000000000000" pitchFamily="2" charset="-78"/>
            </a:endParaRPr>
          </a:p>
        </p:txBody>
      </p:sp>
      <p:sp>
        <p:nvSpPr>
          <p:cNvPr id="4" name="Slide Number Placeholder 3"/>
          <p:cNvSpPr>
            <a:spLocks noGrp="1"/>
          </p:cNvSpPr>
          <p:nvPr>
            <p:ph type="sldNum" sz="quarter" idx="12"/>
          </p:nvPr>
        </p:nvSpPr>
        <p:spPr/>
        <p:txBody>
          <a:bodyPr/>
          <a:lstStyle/>
          <a:p>
            <a:pPr>
              <a:defRPr/>
            </a:pPr>
            <a:fld id="{5FF043D0-D337-4A75-9648-3B4C56A0A89F}" type="slidenum">
              <a:rPr lang="en-US" altLang="en-US" smtClean="0"/>
              <a:pPr>
                <a:defRPr/>
              </a:pPr>
              <a:t>36</a:t>
            </a:fld>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973403"/>
      </p:ext>
    </p:extLst>
  </p:cSld>
  <p:clrMapOvr>
    <a:masterClrMapping/>
  </p:clrMapOvr>
  <mc:AlternateContent xmlns:mc="http://schemas.openxmlformats.org/markup-compatibility/2006" xmlns:p14="http://schemas.microsoft.com/office/powerpoint/2010/main">
    <mc:Choice Requires="p14">
      <p:transition spd="slow" p14:dur="2000" advTm="63077"/>
    </mc:Choice>
    <mc:Fallback xmlns="">
      <p:transition spd="slow" advTm="6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168525" y="188913"/>
            <a:ext cx="7886700" cy="863600"/>
          </a:xfrm>
        </p:spPr>
        <p:txBody>
          <a:bodyPr/>
          <a:lstStyle/>
          <a:p>
            <a:pPr algn="r" rtl="1"/>
            <a:r>
              <a:rPr lang="fa-IR" altLang="en-US" sz="4000" b="1" dirty="0">
                <a:cs typeface="B Yagut" panose="00000400000000000000" pitchFamily="2" charset="-78"/>
              </a:rPr>
              <a:t>پرسش و تمرین </a:t>
            </a:r>
            <a:endParaRPr lang="en-US" altLang="en-US" sz="4000" b="1" dirty="0">
              <a:cs typeface="B Yagut" panose="00000400000000000000" pitchFamily="2" charset="-78"/>
            </a:endParaRPr>
          </a:p>
        </p:txBody>
      </p:sp>
      <p:sp>
        <p:nvSpPr>
          <p:cNvPr id="112643" name="Content Placeholder 2"/>
          <p:cNvSpPr>
            <a:spLocks noGrp="1"/>
          </p:cNvSpPr>
          <p:nvPr>
            <p:ph idx="1"/>
          </p:nvPr>
        </p:nvSpPr>
        <p:spPr>
          <a:xfrm>
            <a:off x="258792" y="908050"/>
            <a:ext cx="10964174" cy="5363354"/>
          </a:xfrm>
        </p:spPr>
        <p:txBody>
          <a:bodyPr>
            <a:noAutofit/>
          </a:bodyPr>
          <a:lstStyle/>
          <a:p>
            <a:pPr marL="0" indent="0" algn="r" rtl="1">
              <a:lnSpc>
                <a:spcPct val="150000"/>
              </a:lnSpc>
              <a:buNone/>
              <a:defRPr/>
            </a:pPr>
            <a:r>
              <a:rPr lang="fa-IR" altLang="en-US" sz="2400" dirty="0">
                <a:cs typeface="B Yagut" panose="00000400000000000000" pitchFamily="2" charset="-78"/>
              </a:rPr>
              <a:t>1. زنجيره سرما را تعريف نمایید.</a:t>
            </a:r>
            <a:endParaRPr lang="en-US" altLang="en-US" sz="2400" dirty="0">
              <a:cs typeface="B Yagut" panose="00000400000000000000" pitchFamily="2" charset="-78"/>
            </a:endParaRPr>
          </a:p>
          <a:p>
            <a:pPr marL="0" indent="0" algn="r" rtl="1">
              <a:lnSpc>
                <a:spcPct val="150000"/>
              </a:lnSpc>
              <a:buNone/>
              <a:defRPr/>
            </a:pPr>
            <a:r>
              <a:rPr lang="fa-IR" altLang="en-US" sz="2400" dirty="0">
                <a:cs typeface="B Yagut" panose="00000400000000000000" pitchFamily="2" charset="-78"/>
              </a:rPr>
              <a:t>2. هشت مورد از نكات مهم در مورد  يخچال </a:t>
            </a:r>
            <a:r>
              <a:rPr lang="fa-IR" altLang="en-US" sz="2400">
                <a:cs typeface="B Yagut" panose="00000400000000000000" pitchFamily="2" charset="-78"/>
              </a:rPr>
              <a:t>نگهداري واكسن </a:t>
            </a:r>
            <a:r>
              <a:rPr lang="fa-IR" altLang="en-US" sz="2400" dirty="0">
                <a:cs typeface="B Yagut" panose="00000400000000000000" pitchFamily="2" charset="-78"/>
              </a:rPr>
              <a:t>را بيان كنید.</a:t>
            </a:r>
            <a:endParaRPr lang="en-US" altLang="en-US" sz="2400" dirty="0">
              <a:cs typeface="B Yagut" panose="00000400000000000000" pitchFamily="2" charset="-78"/>
            </a:endParaRPr>
          </a:p>
          <a:p>
            <a:pPr marL="0" indent="0" algn="r" rtl="1">
              <a:lnSpc>
                <a:spcPct val="150000"/>
              </a:lnSpc>
              <a:buNone/>
              <a:defRPr/>
            </a:pPr>
            <a:r>
              <a:rPr lang="fa-IR" altLang="en-US" sz="2400" dirty="0">
                <a:cs typeface="B Yagut" panose="00000400000000000000" pitchFamily="2" charset="-78"/>
              </a:rPr>
              <a:t>3. سه مورد از نكات مورد توجه در مورد يخدان و واكسن کارير را بيان كنید.</a:t>
            </a:r>
            <a:endParaRPr lang="en-US" altLang="en-US" sz="2400" dirty="0">
              <a:cs typeface="B Yagut" panose="00000400000000000000" pitchFamily="2" charset="-78"/>
            </a:endParaRPr>
          </a:p>
          <a:p>
            <a:pPr marL="0" indent="0" algn="r" rtl="1">
              <a:lnSpc>
                <a:spcPct val="150000"/>
              </a:lnSpc>
              <a:buNone/>
              <a:defRPr/>
            </a:pPr>
            <a:r>
              <a:rPr lang="fa-IR" altLang="en-US" sz="2400" dirty="0">
                <a:cs typeface="B Yagut" panose="00000400000000000000" pitchFamily="2" charset="-78"/>
              </a:rPr>
              <a:t>4. سه  مورد از عواملي كه باعث خرابي واكسن‌ها مي‌شود را نام ببرید.</a:t>
            </a:r>
          </a:p>
          <a:p>
            <a:pPr marL="0" indent="0" algn="r" rtl="1">
              <a:lnSpc>
                <a:spcPct val="150000"/>
              </a:lnSpc>
              <a:buNone/>
              <a:defRPr/>
            </a:pPr>
            <a:r>
              <a:rPr lang="fa-IR" altLang="en-US" sz="2400" dirty="0">
                <a:cs typeface="B Yagut" panose="00000400000000000000" pitchFamily="2" charset="-78"/>
              </a:rPr>
              <a:t>5. واکسن های</a:t>
            </a:r>
            <a:r>
              <a:rPr lang="en-US" altLang="en-US" sz="2400" dirty="0">
                <a:cs typeface="B Yagut" panose="00000400000000000000" pitchFamily="2" charset="-78"/>
              </a:rPr>
              <a:t>MMR/ IPV</a:t>
            </a:r>
            <a:r>
              <a:rPr lang="fa-IR" altLang="en-US" sz="2400" dirty="0">
                <a:cs typeface="B Yagut" panose="00000400000000000000" pitchFamily="2" charset="-78"/>
              </a:rPr>
              <a:t> در کدام طبقه یخچال قرار داده می شود؟</a:t>
            </a:r>
          </a:p>
          <a:p>
            <a:pPr marL="0" indent="0" algn="r" rtl="1">
              <a:lnSpc>
                <a:spcPct val="150000"/>
              </a:lnSpc>
              <a:buNone/>
              <a:defRPr/>
            </a:pPr>
            <a:r>
              <a:rPr lang="fa-IR" altLang="en-US" sz="2400" dirty="0">
                <a:cs typeface="B Yagut" panose="00000400000000000000" pitchFamily="2" charset="-78"/>
              </a:rPr>
              <a:t>6. يخچال نمونه خانه بهداشت را در مدت یک ساعت برفك زدايي نمایید.</a:t>
            </a:r>
          </a:p>
          <a:p>
            <a:pPr marL="0" indent="0" algn="r" rtl="1">
              <a:lnSpc>
                <a:spcPct val="150000"/>
              </a:lnSpc>
              <a:buNone/>
              <a:defRPr/>
            </a:pPr>
            <a:r>
              <a:rPr lang="fa-IR" altLang="en-US" sz="2400" dirty="0">
                <a:cs typeface="B Yagut" panose="00000400000000000000" pitchFamily="2" charset="-78"/>
              </a:rPr>
              <a:t>7. واکسن ها را به طور صحیح و بر اساس دستورالعمل در یخچال قرار دهید. </a:t>
            </a:r>
          </a:p>
          <a:p>
            <a:pPr marL="0" indent="0" algn="r" rtl="1">
              <a:lnSpc>
                <a:spcPct val="150000"/>
              </a:lnSpc>
              <a:buNone/>
              <a:defRPr/>
            </a:pPr>
            <a:r>
              <a:rPr lang="fa-IR" altLang="en-US" sz="2400" dirty="0">
                <a:cs typeface="B Yagut" panose="00000400000000000000" pitchFamily="2" charset="-78"/>
              </a:rPr>
              <a:t>8. استانداردهای مربوط به یخچال  واکسیناسیون (محل نگهداری و .... ) را بررسی و در صورت نیاز اصلاح کنید.</a:t>
            </a:r>
          </a:p>
          <a:p>
            <a:pPr marL="0" indent="0" algn="r" rtl="1">
              <a:lnSpc>
                <a:spcPct val="150000"/>
              </a:lnSpc>
              <a:buNone/>
              <a:defRPr/>
            </a:pPr>
            <a:endParaRPr lang="fa-IR" altLang="en-US" sz="2400" dirty="0">
              <a:cs typeface="B Yagut" panose="00000400000000000000" pitchFamily="2" charset="-78"/>
            </a:endParaRPr>
          </a:p>
          <a:p>
            <a:pPr marL="0" indent="0" algn="r" rtl="1">
              <a:lnSpc>
                <a:spcPct val="150000"/>
              </a:lnSpc>
              <a:buNone/>
              <a:defRPr/>
            </a:pPr>
            <a:endParaRPr lang="en-US" altLang="en-US" sz="2400" dirty="0">
              <a:cs typeface="B Yagut" panose="00000400000000000000" pitchFamily="2" charset="-78"/>
            </a:endParaRPr>
          </a:p>
          <a:p>
            <a:pPr marL="0" indent="0" algn="r" rtl="1">
              <a:lnSpc>
                <a:spcPct val="150000"/>
              </a:lnSpc>
              <a:buNone/>
              <a:defRPr/>
            </a:pPr>
            <a:endParaRPr lang="fa-IR" altLang="en-US" sz="2400" dirty="0">
              <a:cs typeface="B Yagut" panose="00000400000000000000" pitchFamily="2" charset="-78"/>
            </a:endParaRPr>
          </a:p>
          <a:p>
            <a:pPr marL="0" indent="0" algn="r" rtl="1">
              <a:lnSpc>
                <a:spcPct val="150000"/>
              </a:lnSpc>
              <a:buNone/>
              <a:defRPr/>
            </a:pPr>
            <a:endParaRPr lang="fa-IR" altLang="en-US" sz="2400" dirty="0">
              <a:cs typeface="B Yagut" panose="00000400000000000000" pitchFamily="2" charset="-78"/>
            </a:endParaRPr>
          </a:p>
          <a:p>
            <a:pPr algn="r" rtl="1">
              <a:lnSpc>
                <a:spcPct val="150000"/>
              </a:lnSpc>
              <a:defRPr/>
            </a:pPr>
            <a:endParaRPr lang="en-US" sz="2400" dirty="0">
              <a:cs typeface="B Yagut" panose="00000400000000000000" pitchFamily="2" charset="-78"/>
            </a:endParaRPr>
          </a:p>
          <a:p>
            <a:pPr marL="0" indent="0" algn="r" rtl="1">
              <a:lnSpc>
                <a:spcPct val="150000"/>
              </a:lnSpc>
              <a:buNone/>
              <a:defRPr/>
            </a:pPr>
            <a:endParaRPr lang="en-US" altLang="en-US" sz="24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134D15D4-EFEE-4949-8026-B7F05C0ADE77}" type="slidenum">
              <a:rPr lang="en-US" altLang="en-US" smtClean="0"/>
              <a:pPr>
                <a:defRPr/>
              </a:pPr>
              <a:t>37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0662518"/>
      </p:ext>
    </p:extLst>
  </p:cSld>
  <p:clrMapOvr>
    <a:masterClrMapping/>
  </p:clrMapOvr>
  <mc:AlternateContent xmlns:mc="http://schemas.openxmlformats.org/markup-compatibility/2006" xmlns:p14="http://schemas.microsoft.com/office/powerpoint/2010/main">
    <mc:Choice Requires="p14">
      <p:transition spd="slow" p14:dur="2000" advTm="51062"/>
    </mc:Choice>
    <mc:Fallback xmlns="">
      <p:transition spd="slow" advTm="5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algn="r" rtl="1"/>
            <a:r>
              <a:rPr lang="fa-IR" altLang="en-US" sz="4000" b="1" dirty="0">
                <a:cs typeface="B Yagut" panose="00000400000000000000" pitchFamily="2" charset="-78"/>
              </a:rPr>
              <a:t>فهرست منابع</a:t>
            </a:r>
            <a:endParaRPr lang="en-US" altLang="en-US" sz="4000" b="1" dirty="0">
              <a:cs typeface="B Yagut" panose="00000400000000000000" pitchFamily="2" charset="-78"/>
            </a:endParaRPr>
          </a:p>
        </p:txBody>
      </p:sp>
      <p:sp>
        <p:nvSpPr>
          <p:cNvPr id="56323" name="Content Placeholder 2"/>
          <p:cNvSpPr>
            <a:spLocks noGrp="1"/>
          </p:cNvSpPr>
          <p:nvPr>
            <p:ph idx="1"/>
          </p:nvPr>
        </p:nvSpPr>
        <p:spPr>
          <a:xfrm>
            <a:off x="0" y="1309688"/>
            <a:ext cx="12020549" cy="3929062"/>
          </a:xfrm>
        </p:spPr>
        <p:txBody>
          <a:bodyPr>
            <a:noAutofit/>
          </a:bodyPr>
          <a:lstStyle/>
          <a:p>
            <a:pPr marL="0" indent="0" algn="r" rtl="1">
              <a:lnSpc>
                <a:spcPct val="200000"/>
              </a:lnSpc>
              <a:buNone/>
            </a:pPr>
            <a:r>
              <a:rPr lang="fa-IR" altLang="en-US" sz="2000" dirty="0">
                <a:cs typeface="B Yagut" panose="00000400000000000000" pitchFamily="2" charset="-78"/>
              </a:rPr>
              <a:t>1.</a:t>
            </a:r>
            <a:r>
              <a:rPr lang="fa-IR" sz="2000" dirty="0">
                <a:cs typeface="B Yagut" panose="00000400000000000000" pitchFamily="2" charset="-78"/>
              </a:rPr>
              <a:t>. دانشگاه علوم پزشکی مشهد، مجموعه کتب آموزش بهورزی، واکسیناسیون و بیماریهای قابل پیشگیری با واکسن ، 1398.</a:t>
            </a:r>
            <a:endParaRPr lang="en-US" sz="2000" dirty="0">
              <a:cs typeface="B Yagut" panose="00000400000000000000" pitchFamily="2" charset="-78"/>
            </a:endParaRPr>
          </a:p>
          <a:p>
            <a:pPr marL="0" indent="0" algn="r" rtl="1">
              <a:lnSpc>
                <a:spcPct val="200000"/>
              </a:lnSpc>
              <a:buNone/>
            </a:pPr>
            <a:r>
              <a:rPr lang="fa-IR" altLang="en-US" sz="2000" dirty="0">
                <a:cs typeface="B Yagut" panose="00000400000000000000" pitchFamily="2" charset="-78"/>
              </a:rPr>
              <a:t>2.</a:t>
            </a:r>
            <a:r>
              <a:rPr lang="fa-IR" sz="2000" dirty="0">
                <a:cs typeface="B Yagut" panose="00000400000000000000" pitchFamily="2" charset="-78"/>
              </a:rPr>
              <a:t> وزارت بهداشت و درمان و آموزش پزشکی ،مرکز مدیریت بیماریهای واگیر، </a:t>
            </a:r>
            <a:r>
              <a:rPr lang="fa-IR" altLang="en-US" sz="2000" dirty="0">
                <a:cs typeface="B Yagut" panose="00000400000000000000" pitchFamily="2" charset="-78"/>
              </a:rPr>
              <a:t>نصب و نگهداری از یخچال و فریزرهای واکسن ، کد( </a:t>
            </a:r>
            <a:r>
              <a:rPr lang="en-US" altLang="en-US" sz="2000" dirty="0">
                <a:cs typeface="B Yagut" panose="00000400000000000000" pitchFamily="2" charset="-78"/>
              </a:rPr>
              <a:t>IRN- EVM-SOP-E5-03-01</a:t>
            </a:r>
            <a:r>
              <a:rPr lang="fa-IR" altLang="en-US" sz="2000" dirty="0">
                <a:cs typeface="B Yagut" panose="00000400000000000000" pitchFamily="2" charset="-78"/>
              </a:rPr>
              <a:t>)، 1394</a:t>
            </a:r>
          </a:p>
          <a:p>
            <a:pPr marL="0" indent="0" algn="r" rtl="1">
              <a:lnSpc>
                <a:spcPct val="200000"/>
              </a:lnSpc>
              <a:buNone/>
            </a:pPr>
            <a:r>
              <a:rPr lang="fa-IR" altLang="en-US" sz="2000" dirty="0">
                <a:cs typeface="B Yagut" panose="00000400000000000000" pitchFamily="2" charset="-78"/>
              </a:rPr>
              <a:t>3. </a:t>
            </a:r>
            <a:r>
              <a:rPr lang="fa-IR" sz="2000" dirty="0">
                <a:cs typeface="B Yagut" panose="00000400000000000000" pitchFamily="2" charset="-78"/>
              </a:rPr>
              <a:t>وزارت بهداشت و درمان و آموزش پزشکی ،مرکز مدیریت بیماریهای واگیر،</a:t>
            </a:r>
            <a:r>
              <a:rPr lang="fa-IR" altLang="en-US" sz="2000" dirty="0">
                <a:cs typeface="B Yagut" panose="00000400000000000000" pitchFamily="2" charset="-78"/>
              </a:rPr>
              <a:t>آماده کردن آیس پک ها ،کد(</a:t>
            </a:r>
            <a:r>
              <a:rPr lang="en-US" altLang="en-US" sz="2000" dirty="0">
                <a:cs typeface="B Yagut" panose="00000400000000000000" pitchFamily="2" charset="-78"/>
              </a:rPr>
              <a:t>IRN-EVM-SOP-E7-04</a:t>
            </a:r>
            <a:r>
              <a:rPr lang="fa-IR" altLang="en-US" sz="2000" dirty="0">
                <a:cs typeface="B Yagut" panose="00000400000000000000" pitchFamily="2" charset="-78"/>
              </a:rPr>
              <a:t> ).1394</a:t>
            </a:r>
          </a:p>
          <a:p>
            <a:pPr marL="0" indent="0" algn="r" rtl="1">
              <a:lnSpc>
                <a:spcPct val="200000"/>
              </a:lnSpc>
              <a:buNone/>
            </a:pPr>
            <a:r>
              <a:rPr lang="fa-IR" altLang="en-US" sz="2000" dirty="0">
                <a:cs typeface="B Yagut" panose="00000400000000000000" pitchFamily="2" charset="-78"/>
              </a:rPr>
              <a:t>3.</a:t>
            </a:r>
            <a:r>
              <a:rPr lang="fa-IR" sz="2000" dirty="0">
                <a:cs typeface="B Yagut" panose="00000400000000000000" pitchFamily="2" charset="-78"/>
              </a:rPr>
              <a:t> وزارت بهداشت و درمان و آموزش پزشکی ،مرکز مدیریت بیماریها، دستورالعمل کشوری </a:t>
            </a:r>
            <a:r>
              <a:rPr lang="fa-IR" altLang="en-US" sz="2000" dirty="0">
                <a:cs typeface="B Yagut" panose="00000400000000000000" pitchFamily="2" charset="-78"/>
              </a:rPr>
              <a:t>زنجیره سرما، 1385.</a:t>
            </a:r>
          </a:p>
          <a:p>
            <a:pPr marL="0" indent="0" algn="r" rtl="1">
              <a:lnSpc>
                <a:spcPct val="200000"/>
              </a:lnSpc>
              <a:buNone/>
            </a:pPr>
            <a:r>
              <a:rPr lang="fa-IR" altLang="en-US" sz="2000" dirty="0">
                <a:cs typeface="B Yagut" panose="00000400000000000000" pitchFamily="2" charset="-78"/>
              </a:rPr>
              <a:t>4. </a:t>
            </a:r>
            <a:r>
              <a:rPr lang="fa-IR" sz="2000" dirty="0">
                <a:cs typeface="B Yagut" panose="00000400000000000000" pitchFamily="2" charset="-78"/>
              </a:rPr>
              <a:t>وزارت بهداشت و درمان و آموزش پزشکی ،مرکز مدیریت بیماریها ،راهنمای </a:t>
            </a:r>
            <a:r>
              <a:rPr lang="fa-IR" altLang="en-US" sz="2000" dirty="0">
                <a:cs typeface="B Yagut" panose="00000400000000000000" pitchFamily="2" charset="-78"/>
              </a:rPr>
              <a:t>مدیریت زنجیره سرما، واکسن ها و تجهیزات تزریقات ایمن(سازمان جهانی بهداشت)،1390.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47127"/>
      </p:ext>
    </p:extLst>
  </p:cSld>
  <p:clrMapOvr>
    <a:masterClrMapping/>
  </p:clrMapOvr>
  <mc:AlternateContent xmlns:mc="http://schemas.openxmlformats.org/markup-compatibility/2006" xmlns:p14="http://schemas.microsoft.com/office/powerpoint/2010/main">
    <mc:Choice Requires="p14">
      <p:transition spd="slow" p14:dur="2000" advTm="46291"/>
    </mc:Choice>
    <mc:Fallback xmlns="">
      <p:transition spd="slow" advTm="4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74453" y="908050"/>
            <a:ext cx="10739887" cy="4351338"/>
          </a:xfrm>
        </p:spPr>
        <p:txBody>
          <a:bodyPr>
            <a:normAutofit/>
          </a:bodyPr>
          <a:lstStyle/>
          <a:p>
            <a:pPr marL="0" indent="0" algn="r" rtl="1">
              <a:lnSpc>
                <a:spcPct val="200000"/>
              </a:lnSpc>
              <a:buNone/>
            </a:pPr>
            <a:r>
              <a:rPr lang="fa-IR" altLang="en-US" sz="2500" dirty="0">
                <a:cs typeface="B Yagut" panose="00000400000000000000" pitchFamily="2" charset="-78"/>
              </a:rPr>
              <a:t>لطفا نظرات و پیشنهادات خود را پیرامون این بسته آموزشی به آدرس زیر ارسال کنید.</a:t>
            </a:r>
          </a:p>
          <a:p>
            <a:pPr marL="0" indent="0" algn="r" rtl="1">
              <a:lnSpc>
                <a:spcPct val="200000"/>
              </a:lnSpc>
              <a:buNone/>
            </a:pPr>
            <a:r>
              <a:rPr lang="fa-IR" altLang="en-US" sz="2500" dirty="0">
                <a:cs typeface="B Yagut" panose="00000400000000000000" pitchFamily="2" charset="-78"/>
              </a:rPr>
              <a:t>دانشگاه علوم پزشکی و خدمات بهداشتی درمانی مشهد</a:t>
            </a:r>
            <a:endParaRPr lang="en-US" altLang="en-US" sz="2500" dirty="0">
              <a:cs typeface="B Yagut" panose="00000400000000000000" pitchFamily="2" charset="-78"/>
            </a:endParaRPr>
          </a:p>
          <a:p>
            <a:pPr marL="0" indent="0" algn="r" rtl="1">
              <a:lnSpc>
                <a:spcPct val="200000"/>
              </a:lnSpc>
              <a:buNone/>
            </a:pPr>
            <a:r>
              <a:rPr lang="fa-IR" altLang="en-US" sz="2500" dirty="0">
                <a:cs typeface="B Yagut" panose="00000400000000000000" pitchFamily="2" charset="-78"/>
              </a:rPr>
              <a:t>گروه توسعه شبکه و ارتقاء سلامت </a:t>
            </a:r>
          </a:p>
          <a:p>
            <a:pPr marL="0" indent="0" algn="r" rtl="1">
              <a:lnSpc>
                <a:spcPct val="200000"/>
              </a:lnSpc>
              <a:buNone/>
            </a:pPr>
            <a:r>
              <a:rPr lang="fa-IR" altLang="en-US" sz="2500" dirty="0">
                <a:cs typeface="B Yagut" panose="00000400000000000000" pitchFamily="2" charset="-78"/>
              </a:rPr>
              <a:t>واحد آموزش بهورزی </a:t>
            </a:r>
          </a:p>
        </p:txBody>
      </p:sp>
      <p:sp>
        <p:nvSpPr>
          <p:cNvPr id="4" name="Slide Number Placeholder 3"/>
          <p:cNvSpPr>
            <a:spLocks noGrp="1"/>
          </p:cNvSpPr>
          <p:nvPr>
            <p:ph type="sldNum" sz="quarter" idx="12"/>
          </p:nvPr>
        </p:nvSpPr>
        <p:spPr/>
        <p:txBody>
          <a:bodyPr/>
          <a:lstStyle/>
          <a:p>
            <a:pPr>
              <a:defRPr/>
            </a:pPr>
            <a:fld id="{4EFE08F4-707C-408A-BF6B-6A4C0812517B}" type="slidenum">
              <a:rPr lang="fa-IR" smtClean="0"/>
              <a:pPr>
                <a:defRPr/>
              </a:pPr>
              <a:t>39</a:t>
            </a:fld>
            <a:endParaRPr lang="fa-I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9025019"/>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spd="slow" advTm="2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1859" y="416737"/>
            <a:ext cx="7886700" cy="936625"/>
          </a:xfrm>
        </p:spPr>
        <p:txBody>
          <a:bodyPr/>
          <a:lstStyle/>
          <a:p>
            <a:pPr algn="r" rtl="1"/>
            <a:r>
              <a:rPr lang="fa-IR" altLang="en-US" sz="4000" b="1" dirty="0">
                <a:cs typeface="B Yagut" panose="00000400000000000000" pitchFamily="2" charset="-78"/>
              </a:rPr>
              <a:t>فهرست عناوین </a:t>
            </a:r>
            <a:endParaRPr lang="en-US" altLang="en-US" sz="4000" b="1" dirty="0">
              <a:cs typeface="B Yagut" panose="00000400000000000000" pitchFamily="2" charset="-78"/>
            </a:endParaRPr>
          </a:p>
        </p:txBody>
      </p:sp>
      <p:sp>
        <p:nvSpPr>
          <p:cNvPr id="32771" name="Content Placeholder 2"/>
          <p:cNvSpPr>
            <a:spLocks noGrp="1"/>
          </p:cNvSpPr>
          <p:nvPr>
            <p:ph sz="half" idx="1"/>
          </p:nvPr>
        </p:nvSpPr>
        <p:spPr>
          <a:xfrm>
            <a:off x="6456363" y="1570579"/>
            <a:ext cx="3886200" cy="4870684"/>
          </a:xfrm>
        </p:spPr>
        <p:txBody>
          <a:bodyPr>
            <a:normAutofit fontScale="92500" lnSpcReduction="20000"/>
          </a:bodyPr>
          <a:lstStyle/>
          <a:p>
            <a:pPr marL="0" indent="0" algn="r" rtl="1">
              <a:lnSpc>
                <a:spcPct val="120000"/>
              </a:lnSpc>
              <a:buNone/>
              <a:defRPr/>
            </a:pPr>
            <a:r>
              <a:rPr lang="fa-IR" altLang="en-US" sz="2500" dirty="0">
                <a:cs typeface="B Yagut" panose="00000400000000000000" pitchFamily="2" charset="-78"/>
              </a:rPr>
              <a:t>1. مقدمه  </a:t>
            </a:r>
          </a:p>
          <a:p>
            <a:pPr marL="0" indent="0" algn="r" rtl="1">
              <a:lnSpc>
                <a:spcPct val="120000"/>
              </a:lnSpc>
              <a:buNone/>
              <a:defRPr/>
            </a:pPr>
            <a:r>
              <a:rPr lang="fa-IR" altLang="en-US" sz="2500" dirty="0">
                <a:cs typeface="B Yagut" panose="00000400000000000000" pitchFamily="2" charset="-78"/>
              </a:rPr>
              <a:t>2. زنجیره سرما </a:t>
            </a:r>
          </a:p>
          <a:p>
            <a:pPr marL="0" indent="0" algn="r" rtl="1">
              <a:lnSpc>
                <a:spcPct val="120000"/>
              </a:lnSpc>
              <a:buNone/>
              <a:defRPr/>
            </a:pPr>
            <a:r>
              <a:rPr lang="fa-IR" altLang="en-US" sz="2500" dirty="0">
                <a:cs typeface="B Yagut" panose="00000400000000000000" pitchFamily="2" charset="-78"/>
              </a:rPr>
              <a:t>3. مراحل حمل واکسن </a:t>
            </a:r>
          </a:p>
          <a:p>
            <a:pPr marL="0" indent="0" algn="r" rtl="1">
              <a:lnSpc>
                <a:spcPct val="120000"/>
              </a:lnSpc>
              <a:buNone/>
              <a:defRPr/>
            </a:pPr>
            <a:r>
              <a:rPr lang="fa-IR" altLang="en-US" sz="2500" dirty="0">
                <a:cs typeface="B Yagut" panose="00000400000000000000" pitchFamily="2" charset="-78"/>
              </a:rPr>
              <a:t>4. اجزای سیستم زنجیره سرما: </a:t>
            </a:r>
          </a:p>
          <a:p>
            <a:pPr marL="0" indent="0" algn="r" rtl="1">
              <a:lnSpc>
                <a:spcPct val="120000"/>
              </a:lnSpc>
              <a:buNone/>
              <a:defRPr/>
            </a:pPr>
            <a:r>
              <a:rPr lang="fa-IR" altLang="en-US" sz="2500" dirty="0">
                <a:cs typeface="B Yagut" panose="00000400000000000000" pitchFamily="2" charset="-78"/>
              </a:rPr>
              <a:t> - سردخانه </a:t>
            </a:r>
          </a:p>
          <a:p>
            <a:pPr algn="r" rtl="1">
              <a:lnSpc>
                <a:spcPct val="120000"/>
              </a:lnSpc>
              <a:buFontTx/>
              <a:buChar char="-"/>
              <a:defRPr/>
            </a:pPr>
            <a:r>
              <a:rPr lang="fa-IR" altLang="en-US" sz="2500" dirty="0">
                <a:cs typeface="B Yagut" panose="00000400000000000000" pitchFamily="2" charset="-78"/>
              </a:rPr>
              <a:t>ماشین سردخانه دار</a:t>
            </a:r>
          </a:p>
          <a:p>
            <a:pPr algn="r" rtl="1">
              <a:lnSpc>
                <a:spcPct val="120000"/>
              </a:lnSpc>
              <a:buFontTx/>
              <a:buChar char="-"/>
              <a:defRPr/>
            </a:pPr>
            <a:r>
              <a:rPr lang="fa-IR" altLang="en-US" sz="2500" dirty="0">
                <a:cs typeface="B Yagut" panose="00000400000000000000" pitchFamily="2" charset="-78"/>
              </a:rPr>
              <a:t>یخچال </a:t>
            </a:r>
          </a:p>
          <a:p>
            <a:pPr algn="r" rtl="1">
              <a:lnSpc>
                <a:spcPct val="120000"/>
              </a:lnSpc>
              <a:buFontTx/>
              <a:buChar char="-"/>
              <a:defRPr/>
            </a:pPr>
            <a:r>
              <a:rPr lang="fa-IR" altLang="en-US" sz="2500" dirty="0">
                <a:cs typeface="B Yagut" panose="00000400000000000000" pitchFamily="2" charset="-78"/>
              </a:rPr>
              <a:t>آیس پک</a:t>
            </a:r>
          </a:p>
          <a:p>
            <a:pPr algn="r" rtl="1">
              <a:lnSpc>
                <a:spcPct val="120000"/>
              </a:lnSpc>
              <a:buFontTx/>
              <a:buChar char="-"/>
              <a:defRPr/>
            </a:pPr>
            <a:r>
              <a:rPr lang="fa-IR" altLang="en-US" sz="2500" dirty="0">
                <a:cs typeface="B Yagut" panose="00000400000000000000" pitchFamily="2" charset="-78"/>
              </a:rPr>
              <a:t>کلدباکس</a:t>
            </a:r>
          </a:p>
          <a:p>
            <a:pPr algn="r" rtl="1">
              <a:lnSpc>
                <a:spcPct val="120000"/>
              </a:lnSpc>
              <a:buFontTx/>
              <a:buChar char="-"/>
              <a:defRPr/>
            </a:pPr>
            <a:r>
              <a:rPr lang="fa-IR" altLang="en-US" sz="2500" dirty="0">
                <a:cs typeface="B Yagut" panose="00000400000000000000" pitchFamily="2" charset="-78"/>
              </a:rPr>
              <a:t>واکسن کاریر</a:t>
            </a:r>
          </a:p>
          <a:p>
            <a:pPr marL="0" indent="0" algn="r" rtl="1">
              <a:lnSpc>
                <a:spcPct val="120000"/>
              </a:lnSpc>
              <a:buNone/>
              <a:defRPr/>
            </a:pPr>
            <a:endParaRPr lang="en-US" altLang="en-US" sz="2500" dirty="0">
              <a:cs typeface="B Yagut" panose="00000400000000000000" pitchFamily="2" charset="-78"/>
            </a:endParaRPr>
          </a:p>
        </p:txBody>
      </p:sp>
      <p:sp>
        <p:nvSpPr>
          <p:cNvPr id="19460" name="Content Placeholder 1"/>
          <p:cNvSpPr>
            <a:spLocks noGrp="1"/>
          </p:cNvSpPr>
          <p:nvPr>
            <p:ph sz="half" idx="2"/>
          </p:nvPr>
        </p:nvSpPr>
        <p:spPr>
          <a:xfrm>
            <a:off x="1587500" y="1484314"/>
            <a:ext cx="4535488" cy="4752975"/>
          </a:xfrm>
        </p:spPr>
        <p:txBody>
          <a:bodyPr>
            <a:normAutofit fontScale="92500" lnSpcReduction="20000"/>
          </a:bodyPr>
          <a:lstStyle/>
          <a:p>
            <a:pPr marL="0" indent="0" algn="r" rtl="1">
              <a:lnSpc>
                <a:spcPct val="160000"/>
              </a:lnSpc>
              <a:buNone/>
            </a:pPr>
            <a:r>
              <a:rPr lang="fa-IR" altLang="en-US" sz="2500" dirty="0">
                <a:cs typeface="B Yagut" panose="00000400000000000000" pitchFamily="2" charset="-78"/>
              </a:rPr>
              <a:t>5. برفک زدایی یخچال </a:t>
            </a:r>
          </a:p>
          <a:p>
            <a:pPr marL="0" indent="0" algn="r" rtl="1">
              <a:lnSpc>
                <a:spcPct val="160000"/>
              </a:lnSpc>
              <a:buNone/>
            </a:pPr>
            <a:r>
              <a:rPr lang="fa-IR" altLang="en-US" sz="2500" dirty="0">
                <a:cs typeface="B Yagut" panose="00000400000000000000" pitchFamily="2" charset="-78"/>
              </a:rPr>
              <a:t>6. خلاصه مطالب و نتیجه گیری </a:t>
            </a:r>
          </a:p>
          <a:p>
            <a:pPr marL="0" indent="0" algn="r" rtl="1">
              <a:lnSpc>
                <a:spcPct val="160000"/>
              </a:lnSpc>
              <a:buNone/>
            </a:pPr>
            <a:r>
              <a:rPr lang="fa-IR" altLang="en-US" sz="2500" dirty="0">
                <a:cs typeface="B Yagut" panose="00000400000000000000" pitchFamily="2" charset="-78"/>
              </a:rPr>
              <a:t>7. پرسش و تمرین</a:t>
            </a:r>
          </a:p>
          <a:p>
            <a:pPr marL="0" indent="0" algn="r" rtl="1">
              <a:lnSpc>
                <a:spcPct val="160000"/>
              </a:lnSpc>
              <a:buNone/>
            </a:pPr>
            <a:r>
              <a:rPr lang="fa-IR" altLang="en-US" sz="2500" dirty="0">
                <a:cs typeface="B Yagut" panose="00000400000000000000" pitchFamily="2" charset="-78"/>
              </a:rPr>
              <a:t>8. منابع</a:t>
            </a:r>
          </a:p>
        </p:txBody>
      </p:sp>
      <p:sp>
        <p:nvSpPr>
          <p:cNvPr id="4" name="Slide Number Placeholder 3"/>
          <p:cNvSpPr>
            <a:spLocks noGrp="1"/>
          </p:cNvSpPr>
          <p:nvPr>
            <p:ph type="sldNum" sz="quarter" idx="12"/>
          </p:nvPr>
        </p:nvSpPr>
        <p:spPr/>
        <p:txBody>
          <a:bodyPr/>
          <a:lstStyle/>
          <a:p>
            <a:pPr>
              <a:defRPr/>
            </a:pPr>
            <a:fld id="{FD5CA7D0-A270-4286-BA2D-0DBCA4748EE8}" type="slidenum">
              <a:rPr lang="en-US" altLang="en-US" smtClean="0"/>
              <a:pPr>
                <a:defRPr/>
              </a:pPr>
              <a:t>4</a:t>
            </a:fld>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5174412"/>
      </p:ext>
    </p:extLst>
  </p:cSld>
  <p:clrMapOvr>
    <a:masterClrMapping/>
  </p:clrMapOvr>
  <mc:AlternateContent xmlns:mc="http://schemas.openxmlformats.org/markup-compatibility/2006" xmlns:p14="http://schemas.microsoft.com/office/powerpoint/2010/main">
    <mc:Choice Requires="p14">
      <p:transition spd="slow" p14:dur="2000" advTm="29035"/>
    </mc:Choice>
    <mc:Fallback xmlns="">
      <p:transition spd="slow" advTm="2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63750" y="138113"/>
            <a:ext cx="7886700" cy="1325562"/>
          </a:xfrm>
        </p:spPr>
        <p:txBody>
          <a:bodyPr/>
          <a:lstStyle/>
          <a:p>
            <a:pPr algn="r" rtl="1"/>
            <a:r>
              <a:rPr lang="fa-IR" altLang="en-US" sz="4000" b="1">
                <a:cs typeface="B Yagut" panose="00000400000000000000" pitchFamily="2" charset="-78"/>
              </a:rPr>
              <a:t>مقدمه</a:t>
            </a:r>
            <a:endParaRPr lang="en-US" altLang="en-US" sz="4000" b="1">
              <a:cs typeface="B Yagut" panose="00000400000000000000" pitchFamily="2" charset="-78"/>
            </a:endParaRPr>
          </a:p>
        </p:txBody>
      </p:sp>
      <p:sp>
        <p:nvSpPr>
          <p:cNvPr id="4" name="Slide Number Placeholder 3"/>
          <p:cNvSpPr>
            <a:spLocks noGrp="1"/>
          </p:cNvSpPr>
          <p:nvPr>
            <p:ph type="sldNum" sz="quarter" idx="12"/>
          </p:nvPr>
        </p:nvSpPr>
        <p:spPr/>
        <p:txBody>
          <a:bodyPr/>
          <a:lstStyle/>
          <a:p>
            <a:pPr>
              <a:defRPr/>
            </a:pPr>
            <a:fld id="{33E5675B-F701-4CA8-A6DB-44B3036F204D}" type="slidenum">
              <a:rPr lang="en-US" altLang="en-US" smtClean="0"/>
              <a:pPr>
                <a:defRPr/>
              </a:pPr>
              <a:t>5</a:t>
            </a:fld>
            <a:endParaRPr lang="en-US" altLang="en-US"/>
          </a:p>
        </p:txBody>
      </p:sp>
      <p:sp>
        <p:nvSpPr>
          <p:cNvPr id="20484" name="Content Placeholder 5"/>
          <p:cNvSpPr>
            <a:spLocks noGrp="1"/>
          </p:cNvSpPr>
          <p:nvPr>
            <p:ph idx="1"/>
          </p:nvPr>
        </p:nvSpPr>
        <p:spPr>
          <a:xfrm>
            <a:off x="990601" y="1113431"/>
            <a:ext cx="10363200" cy="4351337"/>
          </a:xfrm>
        </p:spPr>
        <p:txBody>
          <a:bodyPr>
            <a:noAutofit/>
          </a:bodyPr>
          <a:lstStyle/>
          <a:p>
            <a:pPr marL="0" indent="0" algn="justLow" rtl="1">
              <a:lnSpc>
                <a:spcPct val="150000"/>
              </a:lnSpc>
              <a:buNone/>
            </a:pPr>
            <a:r>
              <a:rPr lang="fa-IR" altLang="en-US" sz="2400" dirty="0">
                <a:cs typeface="B Yagut" panose="00000400000000000000" pitchFamily="2" charset="-78"/>
              </a:rPr>
              <a:t>واکسن ها نسبت به سرما و گرما بسیارحساس هستند بنابراین نگهداری واکسن در دمای مناسب از تولید تا مصرف به منظور حفظ سلامت آن از</a:t>
            </a:r>
            <a:r>
              <a:rPr lang="en-US" altLang="en-US" sz="2400" dirty="0">
                <a:cs typeface="B Yagut" panose="00000400000000000000" pitchFamily="2" charset="-78"/>
              </a:rPr>
              <a:t> </a:t>
            </a:r>
            <a:r>
              <a:rPr lang="fa-IR" altLang="en-US" sz="2400" dirty="0">
                <a:cs typeface="B Yagut" panose="00000400000000000000" pitchFamily="2" charset="-78"/>
              </a:rPr>
              <a:t>اهمیت بسزایی برخوردار است و برای رسیدن به این مهم ضرورت دارد تا در هر کشوری ، نظامی مرکب از افراد و تجهیزات مناسب که بتواند واکسن را سالم و موثر به مصرف کننده برساند ایجاد گردد. </a:t>
            </a:r>
          </a:p>
          <a:p>
            <a:pPr marL="0" indent="0" algn="justLow" rtl="1">
              <a:lnSpc>
                <a:spcPct val="150000"/>
              </a:lnSpc>
              <a:buNone/>
            </a:pPr>
            <a:r>
              <a:rPr lang="fa-IR" altLang="en-US" sz="2400" dirty="0">
                <a:cs typeface="B Yagut" panose="00000400000000000000" pitchFamily="2" charset="-78"/>
              </a:rPr>
              <a:t>خوشبختانه جمهوری اسلامی ایران توانسته با استفاده بهره گیری از ساختار قدرتمند شبکه مراقبتهای اولیه بهداشتی و کارشناسان توانمند خود توانسته است سیستم سرمای مناسبی را در سطح کشور راه اندازی نماید به طوری که در حال حاضر اکنون در دورترین نقاط کشور واکسن با کیفیت مطلوب در</a:t>
            </a:r>
            <a:r>
              <a:rPr lang="en-US" altLang="en-US" sz="2400" dirty="0">
                <a:cs typeface="B Yagut" panose="00000400000000000000" pitchFamily="2" charset="-78"/>
              </a:rPr>
              <a:t> </a:t>
            </a:r>
            <a:r>
              <a:rPr lang="fa-IR" altLang="en-US" sz="2400" dirty="0">
                <a:cs typeface="B Yagut" panose="00000400000000000000" pitchFamily="2" charset="-78"/>
              </a:rPr>
              <a:t>اختیار هموطنان عزیز قرار می گیرد.</a:t>
            </a:r>
            <a:endParaRPr lang="en-US" altLang="en-US" sz="24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0268973"/>
      </p:ext>
    </p:extLst>
  </p:cSld>
  <p:clrMapOvr>
    <a:masterClrMapping/>
  </p:clrMapOvr>
  <mc:AlternateContent xmlns:mc="http://schemas.openxmlformats.org/markup-compatibility/2006" xmlns:p14="http://schemas.microsoft.com/office/powerpoint/2010/main">
    <mc:Choice Requires="p14">
      <p:transition spd="slow" p14:dur="2000" advTm="57630"/>
    </mc:Choice>
    <mc:Fallback xmlns="">
      <p:transition spd="slow" advTm="5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152650" y="365125"/>
            <a:ext cx="7886700" cy="831850"/>
          </a:xfrm>
        </p:spPr>
        <p:txBody>
          <a:bodyPr/>
          <a:lstStyle/>
          <a:p>
            <a:pPr algn="r"/>
            <a:r>
              <a:rPr lang="fa-IR" altLang="en-US" sz="4000" b="1" dirty="0">
                <a:cs typeface="B Yagut" panose="00000400000000000000" pitchFamily="2" charset="-78"/>
              </a:rPr>
              <a:t>ﺯﻧﺠﻴﺮﻩ ﺳﺮﻣﺎ</a:t>
            </a:r>
            <a:endParaRPr lang="en-US" altLang="en-US" sz="3600" b="1" dirty="0">
              <a:cs typeface="B Yagut" panose="00000400000000000000" pitchFamily="2" charset="-78"/>
            </a:endParaRPr>
          </a:p>
        </p:txBody>
      </p:sp>
      <p:sp>
        <p:nvSpPr>
          <p:cNvPr id="19459" name="Content Placeholder 2"/>
          <p:cNvSpPr>
            <a:spLocks noGrp="1"/>
          </p:cNvSpPr>
          <p:nvPr>
            <p:ph idx="1"/>
          </p:nvPr>
        </p:nvSpPr>
        <p:spPr>
          <a:xfrm>
            <a:off x="707366" y="1268413"/>
            <a:ext cx="10299939" cy="4908550"/>
          </a:xfrm>
        </p:spPr>
        <p:txBody>
          <a:bodyPr>
            <a:normAutofit lnSpcReduction="10000"/>
          </a:bodyPr>
          <a:lstStyle/>
          <a:p>
            <a:pPr algn="justLow" rtl="1">
              <a:lnSpc>
                <a:spcPct val="100000"/>
              </a:lnSpc>
              <a:defRPr/>
            </a:pPr>
            <a:r>
              <a:rPr lang="fa-IR" altLang="en-US" sz="2400" dirty="0">
                <a:cs typeface="B Yagut" panose="00000400000000000000" pitchFamily="2" charset="-78"/>
              </a:rPr>
              <a:t>به مجموعه امکانات و تجهیزاتی که موجب می شود دمای واکسن از زمان تولید تا مصرف حفظ شود زنجیره سرما گفته می شود.</a:t>
            </a:r>
          </a:p>
          <a:p>
            <a:pPr algn="justLow" rtl="1">
              <a:lnSpc>
                <a:spcPct val="150000"/>
              </a:lnSpc>
              <a:defRPr/>
            </a:pPr>
            <a:r>
              <a:rPr lang="fa-IR" altLang="en-US" sz="2400" dirty="0">
                <a:cs typeface="B Yagut" panose="00000400000000000000" pitchFamily="2" charset="-78"/>
              </a:rPr>
              <a:t>ﺯﻧﺠﻴﺮﻩ ﺳﺮﻣﺎ ﺷــﺎﻣﻞ ﻣﺠﻤﻮﻋﻪ ﺍﻯ ﺍﺯ ﻓﻌﺎﻟﻴﺘﻬﺎﻯ ﺫﺧﻴﺮﻩ ﺳــﺎﺯﻯ ﻭ ﺍﻧﺘﻘﺎﻝ ﻭﺍﻛﺴﻦ ﻫﺎ ﺍﺳﺖ ﻭ ﺑﺪﻳﻦ ﻣﻨﻈﻮﺭ ﻃﺮﺍﺣﻰ ﺷــﺪﻩ ﺍﻧﺪ ﻛﻪ ﻭﺍﻛﺴــﻦ ﻫﺎ ﺩﺭ داﻣﻨﻪ ﺣﺮﺍﺭﺗﻰ ﻗﺎﺑﻞ ﻗﺒﻮﻟﻰ ﺗﺎ ﺯﻣﺎﻥ ﺍﺳﺘﻔﺎﺩﻩ ﻧﮕﻬﺪﺍﺭﻯ ﺷﻮﻧﺪ . </a:t>
            </a:r>
          </a:p>
          <a:p>
            <a:pPr algn="justLow" rtl="1">
              <a:lnSpc>
                <a:spcPct val="150000"/>
              </a:lnSpc>
              <a:defRPr/>
            </a:pPr>
            <a:r>
              <a:rPr lang="fa-IR" altLang="en-US" sz="2400" dirty="0">
                <a:cs typeface="B Yagut" panose="00000400000000000000" pitchFamily="2" charset="-78"/>
              </a:rPr>
              <a:t>ﺩﺭ صورتی ﻜﻪ ﺯﻧﺠﻴﺮﻩ ﺳــﺮﻣﺎ ﻏﻴﺮ ﺍﻳﻤﻦ ﺑﺎﺷــﺪ، ﻭﺍﻛﺴﻦ ﺧﺮﺍﺏ ﺷﺪﻩ ﻭ ﺩﺭ ﻧﺘﻴﺠﻪ ﺑﺎﻋﺚ ﺍﻳﺠﺎﺩ ﺣﻮﺍﺩﺙ زیر</a:t>
            </a:r>
            <a:r>
              <a:rPr lang="en-US" altLang="en-US" sz="2400" dirty="0">
                <a:cs typeface="B Yagut" panose="00000400000000000000" pitchFamily="2" charset="-78"/>
              </a:rPr>
              <a:t> </a:t>
            </a:r>
            <a:r>
              <a:rPr lang="fa-IR" altLang="en-US" sz="2400" dirty="0">
                <a:cs typeface="B Yagut" panose="00000400000000000000" pitchFamily="2" charset="-78"/>
              </a:rPr>
              <a:t>ﻣﻰ ﮔﺮﺩﺩ:</a:t>
            </a:r>
          </a:p>
          <a:p>
            <a:pPr marL="514350" indent="-514350" algn="justLow" rtl="1">
              <a:lnSpc>
                <a:spcPct val="150000"/>
              </a:lnSpc>
              <a:buFont typeface="+mj-lt"/>
              <a:buAutoNum type="alphaLcPeriod"/>
              <a:defRPr/>
            </a:pPr>
            <a:r>
              <a:rPr lang="fa-IR" altLang="en-US" sz="2400" dirty="0">
                <a:cs typeface="B Yagut" panose="00000400000000000000" pitchFamily="2" charset="-78"/>
              </a:rPr>
              <a:t>کاهش ﺍﺛﺮ ﻭﺍﻛﺴﻦ ﺩﺭ ﻣﻘﺎﺑﻠﻪ ﺑﺎ ﺑﻴﻤﺎﺭﻯ</a:t>
            </a:r>
          </a:p>
          <a:p>
            <a:pPr marL="514350" indent="-514350" algn="justLow" rtl="1">
              <a:lnSpc>
                <a:spcPct val="150000"/>
              </a:lnSpc>
              <a:buFont typeface="+mj-lt"/>
              <a:buAutoNum type="alphaLcPeriod"/>
              <a:defRPr/>
            </a:pPr>
            <a:r>
              <a:rPr lang="fa-IR" altLang="en-US" sz="2400" dirty="0">
                <a:cs typeface="B Yagut" panose="00000400000000000000" pitchFamily="2" charset="-78"/>
              </a:rPr>
              <a:t> ﺍﻳﺠﺎﺩ ﻣﻮﺍﺭﺩ ﻣﺘﻌﺪﺩ عوارضی نظیر ﺣﺴﺎﺳﻴﺖ ﻫﺎﻯ ﺷﺪﻳﺪ ﻣﻮﺿﻌﻰ</a:t>
            </a:r>
            <a:endParaRPr lang="en-US" altLang="en-US" sz="24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CEC68789-5E1B-4B93-9857-2D777FF1651E}" type="slidenum">
              <a:rPr lang="en-US" altLang="en-US" smtClean="0"/>
              <a:pPr>
                <a:defRPr/>
              </a:pPr>
              <a:t>6</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9333900"/>
      </p:ext>
    </p:extLst>
  </p:cSld>
  <p:clrMapOvr>
    <a:masterClrMapping/>
  </p:clrMapOvr>
  <mc:AlternateContent xmlns:mc="http://schemas.openxmlformats.org/markup-compatibility/2006" xmlns:p14="http://schemas.microsoft.com/office/powerpoint/2010/main">
    <mc:Choice Requires="p14">
      <p:transition spd="slow" p14:dur="2000" advTm="59226"/>
    </mc:Choice>
    <mc:Fallback xmlns="">
      <p:transition spd="slow" advTm="5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p:cNvSpPr>
            <a:spLocks noGrp="1"/>
          </p:cNvSpPr>
          <p:nvPr>
            <p:ph type="sldNum" sz="quarter" idx="12"/>
          </p:nvPr>
        </p:nvSpPr>
        <p:spPr/>
        <p:txBody>
          <a:bodyPr/>
          <a:lstStyle/>
          <a:p>
            <a:pPr>
              <a:defRPr/>
            </a:pPr>
            <a:fld id="{204579F3-CED2-49B5-B888-C2B94C413C79}" type="slidenum">
              <a:rPr lang="ar-SA" smtClean="0"/>
              <a:pPr>
                <a:defRPr/>
              </a:pPr>
              <a:t>7</a:t>
            </a:fld>
            <a:endParaRPr lang="en-US"/>
          </a:p>
        </p:txBody>
      </p:sp>
      <p:sp>
        <p:nvSpPr>
          <p:cNvPr id="22532" name="TextBox 62"/>
          <p:cNvSpPr txBox="1">
            <a:spLocks noChangeArrowheads="1"/>
          </p:cNvSpPr>
          <p:nvPr/>
        </p:nvSpPr>
        <p:spPr bwMode="auto">
          <a:xfrm>
            <a:off x="6456364" y="17464"/>
            <a:ext cx="418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a-IR" altLang="en-US" sz="4000" b="1" dirty="0">
                <a:cs typeface="B Yagut" panose="00000400000000000000" pitchFamily="2" charset="-78"/>
              </a:rPr>
              <a:t>مراحل حمل واکسن </a:t>
            </a:r>
            <a:endParaRPr lang="en-US" altLang="en-US" sz="4000" b="1" dirty="0">
              <a:cs typeface="B Yagut" panose="00000400000000000000" pitchFamily="2" charset="-78"/>
            </a:endParaRPr>
          </a:p>
        </p:txBody>
      </p:sp>
      <p:sp>
        <p:nvSpPr>
          <p:cNvPr id="8195" name="Oval 13"/>
          <p:cNvSpPr>
            <a:spLocks noChangeArrowheads="1"/>
          </p:cNvSpPr>
          <p:nvPr/>
        </p:nvSpPr>
        <p:spPr bwMode="auto">
          <a:xfrm>
            <a:off x="6296026" y="835024"/>
            <a:ext cx="946150" cy="1000125"/>
          </a:xfrm>
          <a:prstGeom prst="ellipse">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هواپيما</a:t>
            </a:r>
          </a:p>
          <a:p>
            <a:pPr algn="ctr">
              <a:defRPr/>
            </a:pPr>
            <a:r>
              <a:rPr lang="fa-IR" sz="2500" dirty="0">
                <a:cs typeface="B Yagut" panose="00000400000000000000" pitchFamily="2" charset="-78"/>
              </a:rPr>
              <a:t>کشتی</a:t>
            </a:r>
            <a:endParaRPr lang="en-US" sz="2500" dirty="0">
              <a:cs typeface="B Yagut" panose="00000400000000000000" pitchFamily="2" charset="-78"/>
            </a:endParaRPr>
          </a:p>
        </p:txBody>
      </p:sp>
      <p:sp>
        <p:nvSpPr>
          <p:cNvPr id="8196" name="Oval 14"/>
          <p:cNvSpPr>
            <a:spLocks noChangeArrowheads="1"/>
          </p:cNvSpPr>
          <p:nvPr/>
        </p:nvSpPr>
        <p:spPr bwMode="auto">
          <a:xfrm>
            <a:off x="5372101" y="2793999"/>
            <a:ext cx="1557338" cy="1441450"/>
          </a:xfrm>
          <a:prstGeom prst="ellipse">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ماشين</a:t>
            </a:r>
          </a:p>
          <a:p>
            <a:pPr algn="ctr">
              <a:defRPr/>
            </a:pPr>
            <a:r>
              <a:rPr lang="fa-IR" sz="2500" dirty="0">
                <a:cs typeface="B Yagut" panose="00000400000000000000" pitchFamily="2" charset="-78"/>
              </a:rPr>
              <a:t>سردخانه</a:t>
            </a:r>
            <a:r>
              <a:rPr lang="fa-IR" sz="2500" b="1" dirty="0">
                <a:cs typeface="B Yagut" panose="00000400000000000000" pitchFamily="2" charset="-78"/>
              </a:rPr>
              <a:t> </a:t>
            </a:r>
            <a:r>
              <a:rPr lang="fa-IR" sz="2500" dirty="0">
                <a:cs typeface="B Yagut" panose="00000400000000000000" pitchFamily="2" charset="-78"/>
              </a:rPr>
              <a:t>دار</a:t>
            </a:r>
            <a:endParaRPr lang="en-US" sz="2500" dirty="0">
              <a:cs typeface="B Yagut" panose="00000400000000000000" pitchFamily="2" charset="-78"/>
            </a:endParaRPr>
          </a:p>
        </p:txBody>
      </p:sp>
      <p:sp>
        <p:nvSpPr>
          <p:cNvPr id="8197" name="Rounded Rectangle 19"/>
          <p:cNvSpPr>
            <a:spLocks noChangeArrowheads="1"/>
          </p:cNvSpPr>
          <p:nvPr/>
        </p:nvSpPr>
        <p:spPr bwMode="auto">
          <a:xfrm>
            <a:off x="4252914" y="804862"/>
            <a:ext cx="1455737" cy="100012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سردخانه </a:t>
            </a:r>
          </a:p>
        </p:txBody>
      </p:sp>
      <p:sp>
        <p:nvSpPr>
          <p:cNvPr id="8198" name="Rounded Rectangle 22"/>
          <p:cNvSpPr>
            <a:spLocks noChangeArrowheads="1"/>
          </p:cNvSpPr>
          <p:nvPr/>
        </p:nvSpPr>
        <p:spPr bwMode="auto">
          <a:xfrm>
            <a:off x="7740651" y="3157537"/>
            <a:ext cx="1395413" cy="71437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a:cs typeface="B Yagut" panose="00000400000000000000" pitchFamily="2" charset="-78"/>
              </a:rPr>
              <a:t>داخلي</a:t>
            </a:r>
            <a:endParaRPr lang="en-US" sz="2500">
              <a:cs typeface="B Yagut" panose="00000400000000000000" pitchFamily="2" charset="-78"/>
            </a:endParaRPr>
          </a:p>
        </p:txBody>
      </p:sp>
      <p:sp>
        <p:nvSpPr>
          <p:cNvPr id="8199" name="Rounded Rectangle 27"/>
          <p:cNvSpPr>
            <a:spLocks noChangeArrowheads="1"/>
          </p:cNvSpPr>
          <p:nvPr/>
        </p:nvSpPr>
        <p:spPr bwMode="auto">
          <a:xfrm>
            <a:off x="7942264" y="917574"/>
            <a:ext cx="1238250" cy="71437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خارجي</a:t>
            </a:r>
            <a:endParaRPr lang="en-US" sz="2500" dirty="0">
              <a:cs typeface="B Yagut" panose="00000400000000000000" pitchFamily="2" charset="-78"/>
            </a:endParaRPr>
          </a:p>
        </p:txBody>
      </p:sp>
      <p:sp>
        <p:nvSpPr>
          <p:cNvPr id="8201" name="Rounded Rectangle 46"/>
          <p:cNvSpPr>
            <a:spLocks noChangeArrowheads="1"/>
          </p:cNvSpPr>
          <p:nvPr/>
        </p:nvSpPr>
        <p:spPr bwMode="auto">
          <a:xfrm>
            <a:off x="539751" y="4437062"/>
            <a:ext cx="947738" cy="714375"/>
          </a:xfrm>
          <a:prstGeom prst="roundRect">
            <a:avLst>
              <a:gd name="adj" fmla="val 16667"/>
            </a:avLst>
          </a:prstGeom>
          <a:noFill/>
          <a:ln w="25400" algn="ctr">
            <a:solidFill>
              <a:schemeClr val="accent5">
                <a:lumMod val="50000"/>
              </a:schemeClr>
            </a:solidFill>
            <a:miter lim="800000"/>
            <a:headEnd/>
            <a:tailEnd/>
          </a:ln>
        </p:spPr>
        <p:txBody>
          <a:bodyPr wrap="none"/>
          <a:lstStyle/>
          <a:p>
            <a:pPr>
              <a:defRPr/>
            </a:pPr>
            <a:r>
              <a:rPr lang="fa-IR" sz="2500" dirty="0">
                <a:cs typeface="B Yagut" panose="00000400000000000000" pitchFamily="2" charset="-78"/>
              </a:rPr>
              <a:t>استان</a:t>
            </a:r>
            <a:endParaRPr lang="en-US" sz="2500" dirty="0">
              <a:cs typeface="B Yagut" panose="00000400000000000000" pitchFamily="2" charset="-78"/>
            </a:endParaRPr>
          </a:p>
        </p:txBody>
      </p:sp>
      <p:cxnSp>
        <p:nvCxnSpPr>
          <p:cNvPr id="8202" name="Straight Arrow Connector 58"/>
          <p:cNvCxnSpPr>
            <a:cxnSpLocks noChangeShapeType="1"/>
          </p:cNvCxnSpPr>
          <p:nvPr/>
        </p:nvCxnSpPr>
        <p:spPr bwMode="auto">
          <a:xfrm flipH="1">
            <a:off x="9180514" y="2882899"/>
            <a:ext cx="576262" cy="595313"/>
          </a:xfrm>
          <a:prstGeom prst="straightConnector1">
            <a:avLst/>
          </a:prstGeom>
          <a:noFill/>
          <a:ln w="25400" algn="ctr">
            <a:solidFill>
              <a:schemeClr val="accent2">
                <a:lumMod val="75000"/>
              </a:schemeClr>
            </a:solidFill>
            <a:miter lim="800000"/>
            <a:headEnd/>
            <a:tailEnd type="arrow" w="med" len="med"/>
          </a:ln>
        </p:spPr>
      </p:cxnSp>
      <p:cxnSp>
        <p:nvCxnSpPr>
          <p:cNvPr id="8203" name="Straight Arrow Connector 85"/>
          <p:cNvCxnSpPr>
            <a:cxnSpLocks noChangeShapeType="1"/>
            <a:stCxn id="8199" idx="1"/>
          </p:cNvCxnSpPr>
          <p:nvPr/>
        </p:nvCxnSpPr>
        <p:spPr bwMode="auto">
          <a:xfrm flipH="1" flipV="1">
            <a:off x="7242176" y="1274762"/>
            <a:ext cx="700089" cy="0"/>
          </a:xfrm>
          <a:prstGeom prst="straightConnector1">
            <a:avLst/>
          </a:prstGeom>
          <a:noFill/>
          <a:ln w="25400" algn="ctr">
            <a:solidFill>
              <a:schemeClr val="accent2">
                <a:lumMod val="75000"/>
              </a:schemeClr>
            </a:solidFill>
            <a:miter lim="800000"/>
            <a:headEnd/>
            <a:tailEnd type="arrow" w="med" len="med"/>
          </a:ln>
        </p:spPr>
      </p:cxnSp>
      <p:cxnSp>
        <p:nvCxnSpPr>
          <p:cNvPr id="8204" name="Straight Arrow Connector 89"/>
          <p:cNvCxnSpPr>
            <a:cxnSpLocks noChangeShapeType="1"/>
          </p:cNvCxnSpPr>
          <p:nvPr/>
        </p:nvCxnSpPr>
        <p:spPr bwMode="auto">
          <a:xfrm flipH="1" flipV="1">
            <a:off x="6929439" y="3463924"/>
            <a:ext cx="811212" cy="14288"/>
          </a:xfrm>
          <a:prstGeom prst="straightConnector1">
            <a:avLst/>
          </a:prstGeom>
          <a:noFill/>
          <a:ln w="25400" algn="ctr">
            <a:solidFill>
              <a:schemeClr val="accent2">
                <a:lumMod val="75000"/>
              </a:schemeClr>
            </a:solidFill>
            <a:miter lim="800000"/>
            <a:headEnd/>
            <a:tailEnd type="arrow" w="med" len="med"/>
          </a:ln>
        </p:spPr>
      </p:cxnSp>
      <p:cxnSp>
        <p:nvCxnSpPr>
          <p:cNvPr id="8205" name="Straight Arrow Connector 97"/>
          <p:cNvCxnSpPr>
            <a:cxnSpLocks noChangeShapeType="1"/>
            <a:endCxn id="8201" idx="0"/>
          </p:cNvCxnSpPr>
          <p:nvPr/>
        </p:nvCxnSpPr>
        <p:spPr bwMode="auto">
          <a:xfrm>
            <a:off x="1013620" y="3871912"/>
            <a:ext cx="0" cy="565150"/>
          </a:xfrm>
          <a:prstGeom prst="straightConnector1">
            <a:avLst/>
          </a:prstGeom>
          <a:noFill/>
          <a:ln w="25400" algn="ctr">
            <a:solidFill>
              <a:schemeClr val="accent2">
                <a:lumMod val="75000"/>
              </a:schemeClr>
            </a:solidFill>
            <a:miter lim="800000"/>
            <a:headEnd/>
            <a:tailEnd type="arrow" w="med" len="med"/>
          </a:ln>
        </p:spPr>
      </p:cxnSp>
      <p:cxnSp>
        <p:nvCxnSpPr>
          <p:cNvPr id="8206" name="Straight Arrow Connector 99"/>
          <p:cNvCxnSpPr>
            <a:cxnSpLocks noChangeShapeType="1"/>
            <a:stCxn id="8201" idx="2"/>
            <a:endCxn id="8207" idx="1"/>
          </p:cNvCxnSpPr>
          <p:nvPr/>
        </p:nvCxnSpPr>
        <p:spPr bwMode="auto">
          <a:xfrm>
            <a:off x="1013620" y="5151437"/>
            <a:ext cx="365888" cy="449657"/>
          </a:xfrm>
          <a:prstGeom prst="straightConnector1">
            <a:avLst/>
          </a:prstGeom>
          <a:noFill/>
          <a:ln w="25400" algn="ctr">
            <a:solidFill>
              <a:schemeClr val="accent2">
                <a:lumMod val="75000"/>
              </a:schemeClr>
            </a:solidFill>
            <a:miter lim="800000"/>
            <a:headEnd/>
            <a:tailEnd type="arrow" w="med" len="med"/>
          </a:ln>
        </p:spPr>
      </p:cxnSp>
      <p:sp>
        <p:nvSpPr>
          <p:cNvPr id="8207" name="Oval 100"/>
          <p:cNvSpPr>
            <a:spLocks noChangeArrowheads="1"/>
          </p:cNvSpPr>
          <p:nvPr/>
        </p:nvSpPr>
        <p:spPr bwMode="auto">
          <a:xfrm>
            <a:off x="1126333" y="5483225"/>
            <a:ext cx="1728787" cy="804862"/>
          </a:xfrm>
          <a:prstGeom prst="ellipse">
            <a:avLst/>
          </a:prstGeom>
          <a:noFill/>
          <a:ln w="25400" algn="ctr">
            <a:solidFill>
              <a:schemeClr val="accent5">
                <a:lumMod val="50000"/>
              </a:schemeClr>
            </a:solidFill>
            <a:miter lim="800000"/>
            <a:headEnd/>
            <a:tailEnd/>
          </a:ln>
        </p:spPr>
        <p:txBody>
          <a:bodyPr wrap="none"/>
          <a:lstStyle/>
          <a:p>
            <a:pPr>
              <a:defRPr/>
            </a:pPr>
            <a:r>
              <a:rPr lang="fa-IR" sz="2500" dirty="0">
                <a:cs typeface="B Yagut" panose="00000400000000000000" pitchFamily="2" charset="-78"/>
              </a:rPr>
              <a:t>  شهرستان</a:t>
            </a:r>
            <a:endParaRPr lang="en-US" sz="2500" dirty="0">
              <a:cs typeface="B Yagut" panose="00000400000000000000" pitchFamily="2" charset="-78"/>
            </a:endParaRPr>
          </a:p>
        </p:txBody>
      </p:sp>
      <p:cxnSp>
        <p:nvCxnSpPr>
          <p:cNvPr id="8208" name="Straight Arrow Connector 102"/>
          <p:cNvCxnSpPr>
            <a:cxnSpLocks noChangeShapeType="1"/>
            <a:stCxn id="8207" idx="6"/>
            <a:endCxn id="8209" idx="1"/>
          </p:cNvCxnSpPr>
          <p:nvPr/>
        </p:nvCxnSpPr>
        <p:spPr bwMode="auto">
          <a:xfrm>
            <a:off x="2855120" y="5885656"/>
            <a:ext cx="936628" cy="72232"/>
          </a:xfrm>
          <a:prstGeom prst="straightConnector1">
            <a:avLst/>
          </a:prstGeom>
          <a:noFill/>
          <a:ln w="25400" algn="ctr">
            <a:solidFill>
              <a:schemeClr val="accent2">
                <a:lumMod val="75000"/>
              </a:schemeClr>
            </a:solidFill>
            <a:miter lim="800000"/>
            <a:headEnd/>
            <a:tailEnd type="arrow" w="med" len="med"/>
          </a:ln>
        </p:spPr>
      </p:cxnSp>
      <p:sp>
        <p:nvSpPr>
          <p:cNvPr id="8209" name="Rounded Rectangle 103"/>
          <p:cNvSpPr>
            <a:spLocks noChangeArrowheads="1"/>
          </p:cNvSpPr>
          <p:nvPr/>
        </p:nvSpPr>
        <p:spPr bwMode="auto">
          <a:xfrm>
            <a:off x="3791748" y="5483225"/>
            <a:ext cx="2112962" cy="94932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مركز خدمات </a:t>
            </a:r>
          </a:p>
          <a:p>
            <a:pPr algn="ctr">
              <a:defRPr/>
            </a:pPr>
            <a:r>
              <a:rPr lang="fa-IR" sz="2500" dirty="0">
                <a:cs typeface="B Yagut" panose="00000400000000000000" pitchFamily="2" charset="-78"/>
              </a:rPr>
              <a:t>جامع سلامت</a:t>
            </a:r>
          </a:p>
        </p:txBody>
      </p:sp>
      <p:cxnSp>
        <p:nvCxnSpPr>
          <p:cNvPr id="8210" name="Straight Arrow Connector 109"/>
          <p:cNvCxnSpPr>
            <a:cxnSpLocks noChangeShapeType="1"/>
            <a:stCxn id="8209" idx="3"/>
            <a:endCxn id="43" idx="1"/>
          </p:cNvCxnSpPr>
          <p:nvPr/>
        </p:nvCxnSpPr>
        <p:spPr bwMode="auto">
          <a:xfrm flipV="1">
            <a:off x="5904710" y="5325268"/>
            <a:ext cx="1851816" cy="632620"/>
          </a:xfrm>
          <a:prstGeom prst="straightConnector1">
            <a:avLst/>
          </a:prstGeom>
          <a:noFill/>
          <a:ln w="25400" algn="ctr">
            <a:solidFill>
              <a:schemeClr val="accent2">
                <a:lumMod val="75000"/>
              </a:schemeClr>
            </a:solidFill>
            <a:miter lim="800000"/>
            <a:headEnd/>
            <a:tailEnd type="arrow" w="med" len="med"/>
          </a:ln>
        </p:spPr>
      </p:cxnSp>
      <p:cxnSp>
        <p:nvCxnSpPr>
          <p:cNvPr id="8212" name="Straight Arrow Connector 117"/>
          <p:cNvCxnSpPr>
            <a:cxnSpLocks noChangeShapeType="1"/>
            <a:stCxn id="8195" idx="2"/>
          </p:cNvCxnSpPr>
          <p:nvPr/>
        </p:nvCxnSpPr>
        <p:spPr bwMode="auto">
          <a:xfrm flipH="1" flipV="1">
            <a:off x="5713414" y="1335087"/>
            <a:ext cx="582612" cy="0"/>
          </a:xfrm>
          <a:prstGeom prst="straightConnector1">
            <a:avLst/>
          </a:prstGeom>
          <a:noFill/>
          <a:ln w="25400" algn="ctr">
            <a:solidFill>
              <a:schemeClr val="accent2">
                <a:lumMod val="75000"/>
              </a:schemeClr>
            </a:solidFill>
            <a:miter lim="800000"/>
            <a:headEnd/>
            <a:tailEnd type="arrow" w="med" len="med"/>
          </a:ln>
        </p:spPr>
      </p:cxnSp>
      <p:cxnSp>
        <p:nvCxnSpPr>
          <p:cNvPr id="8213" name="Straight Arrow Connector 129"/>
          <p:cNvCxnSpPr>
            <a:cxnSpLocks noChangeShapeType="1"/>
          </p:cNvCxnSpPr>
          <p:nvPr/>
        </p:nvCxnSpPr>
        <p:spPr bwMode="auto">
          <a:xfrm flipH="1" flipV="1">
            <a:off x="9180514" y="1631949"/>
            <a:ext cx="574675" cy="393700"/>
          </a:xfrm>
          <a:prstGeom prst="straightConnector1">
            <a:avLst/>
          </a:prstGeom>
          <a:noFill/>
          <a:ln w="25400" algn="ctr">
            <a:solidFill>
              <a:schemeClr val="accent2">
                <a:lumMod val="75000"/>
              </a:schemeClr>
            </a:solidFill>
            <a:miter lim="800000"/>
            <a:headEnd/>
            <a:tailEnd type="arrow" w="med" len="med"/>
          </a:ln>
        </p:spPr>
      </p:cxnSp>
      <p:cxnSp>
        <p:nvCxnSpPr>
          <p:cNvPr id="8214" name="Straight Arrow Connector 136"/>
          <p:cNvCxnSpPr>
            <a:cxnSpLocks noChangeShapeType="1"/>
            <a:stCxn id="8196" idx="2"/>
          </p:cNvCxnSpPr>
          <p:nvPr/>
        </p:nvCxnSpPr>
        <p:spPr bwMode="auto">
          <a:xfrm flipH="1" flipV="1">
            <a:off x="4332289" y="3368631"/>
            <a:ext cx="1039812" cy="146093"/>
          </a:xfrm>
          <a:prstGeom prst="straightConnector1">
            <a:avLst/>
          </a:prstGeom>
          <a:noFill/>
          <a:ln w="25400" algn="ctr">
            <a:solidFill>
              <a:schemeClr val="accent2">
                <a:lumMod val="75000"/>
              </a:schemeClr>
            </a:solidFill>
            <a:miter lim="800000"/>
            <a:headEnd/>
            <a:tailEnd type="arrow" w="med" len="med"/>
          </a:ln>
        </p:spPr>
      </p:cxnSp>
      <p:cxnSp>
        <p:nvCxnSpPr>
          <p:cNvPr id="26" name="Straight Arrow Connector 109"/>
          <p:cNvCxnSpPr>
            <a:cxnSpLocks noChangeShapeType="1"/>
          </p:cNvCxnSpPr>
          <p:nvPr/>
        </p:nvCxnSpPr>
        <p:spPr bwMode="auto">
          <a:xfrm>
            <a:off x="5946777" y="6082505"/>
            <a:ext cx="1793874" cy="311944"/>
          </a:xfrm>
          <a:prstGeom prst="straightConnector1">
            <a:avLst/>
          </a:prstGeom>
          <a:noFill/>
          <a:ln w="25400" algn="ctr">
            <a:solidFill>
              <a:schemeClr val="accent2">
                <a:lumMod val="75000"/>
              </a:schemeClr>
            </a:solidFill>
            <a:miter lim="800000"/>
            <a:headEnd/>
            <a:tailEnd type="arrow" w="med" len="med"/>
          </a:ln>
        </p:spPr>
      </p:cxnSp>
      <p:sp>
        <p:nvSpPr>
          <p:cNvPr id="43" name="Rounded Rectangle 103"/>
          <p:cNvSpPr>
            <a:spLocks noChangeArrowheads="1"/>
          </p:cNvSpPr>
          <p:nvPr/>
        </p:nvSpPr>
        <p:spPr bwMode="auto">
          <a:xfrm>
            <a:off x="7756526" y="5021262"/>
            <a:ext cx="1570038" cy="608012"/>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خانه بهداشت</a:t>
            </a:r>
          </a:p>
        </p:txBody>
      </p:sp>
      <p:sp>
        <p:nvSpPr>
          <p:cNvPr id="44" name="Rounded Rectangle 103"/>
          <p:cNvSpPr>
            <a:spLocks noChangeArrowheads="1"/>
          </p:cNvSpPr>
          <p:nvPr/>
        </p:nvSpPr>
        <p:spPr bwMode="auto">
          <a:xfrm>
            <a:off x="7756526" y="6037262"/>
            <a:ext cx="1787525" cy="501650"/>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پایگاه سلامت </a:t>
            </a:r>
          </a:p>
        </p:txBody>
      </p:sp>
      <p:sp>
        <p:nvSpPr>
          <p:cNvPr id="61" name="Rounded Rectangle 19"/>
          <p:cNvSpPr>
            <a:spLocks noChangeArrowheads="1"/>
          </p:cNvSpPr>
          <p:nvPr/>
        </p:nvSpPr>
        <p:spPr bwMode="auto">
          <a:xfrm>
            <a:off x="163512" y="2840037"/>
            <a:ext cx="1809750" cy="100012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قطبهای </a:t>
            </a:r>
          </a:p>
          <a:p>
            <a:pPr algn="ctr">
              <a:defRPr/>
            </a:pPr>
            <a:r>
              <a:rPr lang="fa-IR" sz="2500" dirty="0">
                <a:cs typeface="B Yagut" panose="00000400000000000000" pitchFamily="2" charset="-78"/>
              </a:rPr>
              <a:t>نگهداری واکسن </a:t>
            </a:r>
            <a:endParaRPr lang="en-US" sz="2500" dirty="0">
              <a:cs typeface="B Yagut" panose="00000400000000000000" pitchFamily="2" charset="-78"/>
            </a:endParaRPr>
          </a:p>
        </p:txBody>
      </p:sp>
      <p:sp>
        <p:nvSpPr>
          <p:cNvPr id="76" name="Rounded Rectangle 19"/>
          <p:cNvSpPr>
            <a:spLocks noChangeArrowheads="1"/>
          </p:cNvSpPr>
          <p:nvPr/>
        </p:nvSpPr>
        <p:spPr bwMode="auto">
          <a:xfrm>
            <a:off x="8493126" y="2039937"/>
            <a:ext cx="2293938" cy="800100"/>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کارخانه سازنده </a:t>
            </a:r>
            <a:endParaRPr lang="en-US" sz="2500" dirty="0">
              <a:cs typeface="B Yagut" panose="00000400000000000000" pitchFamily="2" charset="-78"/>
            </a:endParaRPr>
          </a:p>
        </p:txBody>
      </p:sp>
      <p:cxnSp>
        <p:nvCxnSpPr>
          <p:cNvPr id="4" name="Straight Arrow Connector 3">
            <a:extLst>
              <a:ext uri="{FF2B5EF4-FFF2-40B4-BE49-F238E27FC236}">
                <a16:creationId xmlns:a16="http://schemas.microsoft.com/office/drawing/2014/main" id="{D131D65B-A587-4679-B918-27609E3587BD}"/>
              </a:ext>
            </a:extLst>
          </p:cNvPr>
          <p:cNvCxnSpPr>
            <a:stCxn id="8197" idx="2"/>
            <a:endCxn id="8196" idx="1"/>
          </p:cNvCxnSpPr>
          <p:nvPr/>
        </p:nvCxnSpPr>
        <p:spPr>
          <a:xfrm>
            <a:off x="4980783" y="1804987"/>
            <a:ext cx="619385" cy="1200107"/>
          </a:xfrm>
          <a:prstGeom prst="straightConnector1">
            <a:avLst/>
          </a:prstGeom>
          <a:ln w="31750">
            <a:tailEnd type="triangle"/>
          </a:ln>
        </p:spPr>
        <p:style>
          <a:lnRef idx="1">
            <a:schemeClr val="accent2"/>
          </a:lnRef>
          <a:fillRef idx="0">
            <a:schemeClr val="accent2"/>
          </a:fillRef>
          <a:effectRef idx="0">
            <a:schemeClr val="accent2"/>
          </a:effectRef>
          <a:fontRef idx="minor">
            <a:schemeClr val="tx1"/>
          </a:fontRef>
        </p:style>
      </p:cxnSp>
      <p:sp>
        <p:nvSpPr>
          <p:cNvPr id="2" name="Rounded Rectangle 19">
            <a:extLst>
              <a:ext uri="{FF2B5EF4-FFF2-40B4-BE49-F238E27FC236}">
                <a16:creationId xmlns:a16="http://schemas.microsoft.com/office/drawing/2014/main" id="{74D4499D-435A-4A64-A06A-16ED8C4BF36A}"/>
              </a:ext>
            </a:extLst>
          </p:cNvPr>
          <p:cNvSpPr>
            <a:spLocks noChangeArrowheads="1"/>
          </p:cNvSpPr>
          <p:nvPr/>
        </p:nvSpPr>
        <p:spPr bwMode="auto">
          <a:xfrm>
            <a:off x="2522539" y="2833688"/>
            <a:ext cx="1809750" cy="1006474"/>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انبار مرکزی </a:t>
            </a:r>
          </a:p>
          <a:p>
            <a:pPr algn="ctr">
              <a:defRPr/>
            </a:pPr>
            <a:r>
              <a:rPr lang="fa-IR" sz="2500" dirty="0">
                <a:cs typeface="B Yagut" panose="00000400000000000000" pitchFamily="2" charset="-78"/>
              </a:rPr>
              <a:t>واکسن </a:t>
            </a:r>
            <a:endParaRPr lang="en-US" sz="2500" dirty="0">
              <a:cs typeface="B Yagut" panose="00000400000000000000" pitchFamily="2" charset="-78"/>
            </a:endParaRPr>
          </a:p>
        </p:txBody>
      </p:sp>
      <p:cxnSp>
        <p:nvCxnSpPr>
          <p:cNvPr id="34" name="Straight Arrow Connector 97">
            <a:extLst>
              <a:ext uri="{FF2B5EF4-FFF2-40B4-BE49-F238E27FC236}">
                <a16:creationId xmlns:a16="http://schemas.microsoft.com/office/drawing/2014/main" id="{8D5B9146-0785-422A-89D7-AB15B6BEE35E}"/>
              </a:ext>
            </a:extLst>
          </p:cNvPr>
          <p:cNvCxnSpPr>
            <a:cxnSpLocks noChangeShapeType="1"/>
          </p:cNvCxnSpPr>
          <p:nvPr/>
        </p:nvCxnSpPr>
        <p:spPr bwMode="auto">
          <a:xfrm flipH="1">
            <a:off x="1998664" y="3180555"/>
            <a:ext cx="436560" cy="0"/>
          </a:xfrm>
          <a:prstGeom prst="straightConnector1">
            <a:avLst/>
          </a:prstGeom>
          <a:noFill/>
          <a:ln w="25400" algn="ctr">
            <a:solidFill>
              <a:schemeClr val="accent2">
                <a:lumMod val="75000"/>
              </a:schemeClr>
            </a:solidFill>
            <a:miter lim="800000"/>
            <a:headEnd/>
            <a:tailEnd type="arrow" w="med" len="med"/>
          </a:ln>
        </p:spPr>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0936969"/>
      </p:ext>
    </p:extLst>
  </p:cSld>
  <p:clrMapOvr>
    <a:masterClrMapping/>
  </p:clrMapOvr>
  <mc:AlternateContent xmlns:mc="http://schemas.openxmlformats.org/markup-compatibility/2006" xmlns:p14="http://schemas.microsoft.com/office/powerpoint/2010/main">
    <mc:Choice Requires="p14">
      <p:transition spd="slow" p14:dur="2000" advTm="113558"/>
    </mc:Choice>
    <mc:Fallback xmlns="">
      <p:transition spd="slow" advTm="11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92313" y="354013"/>
            <a:ext cx="7886700" cy="1325562"/>
          </a:xfrm>
        </p:spPr>
        <p:txBody>
          <a:bodyPr/>
          <a:lstStyle/>
          <a:p>
            <a:pPr algn="r" rtl="1" eaLnBrk="1" hangingPunct="1"/>
            <a:r>
              <a:rPr lang="ar-SA" altLang="en-US" sz="4000" b="1" dirty="0">
                <a:cs typeface="B Yagut" panose="00000400000000000000" pitchFamily="2" charset="-78"/>
              </a:rPr>
              <a:t>عوامل اصلي خراب كننده واكسنها</a:t>
            </a:r>
            <a:endParaRPr lang="en-US" altLang="en-US" sz="4000" b="1" dirty="0">
              <a:cs typeface="B Yagut" panose="00000400000000000000" pitchFamily="2" charset="-78"/>
            </a:endParaRPr>
          </a:p>
        </p:txBody>
      </p:sp>
      <p:sp>
        <p:nvSpPr>
          <p:cNvPr id="24579" name="Rectangle 3"/>
          <p:cNvSpPr>
            <a:spLocks noGrp="1" noChangeArrowheads="1"/>
          </p:cNvSpPr>
          <p:nvPr>
            <p:ph idx="1"/>
          </p:nvPr>
        </p:nvSpPr>
        <p:spPr>
          <a:xfrm>
            <a:off x="586600" y="1484314"/>
            <a:ext cx="10739888" cy="4351337"/>
          </a:xfrm>
        </p:spPr>
        <p:txBody>
          <a:bodyPr>
            <a:noAutofit/>
          </a:bodyPr>
          <a:lstStyle/>
          <a:p>
            <a:pPr marL="0" indent="0" algn="r" rtl="1">
              <a:lnSpc>
                <a:spcPct val="150000"/>
              </a:lnSpc>
              <a:buNone/>
            </a:pPr>
            <a:r>
              <a:rPr lang="fa-IR" altLang="en-US" sz="2500" dirty="0">
                <a:ea typeface="Majalla UI"/>
                <a:cs typeface="B Yagut" panose="00000400000000000000" pitchFamily="2" charset="-78"/>
              </a:rPr>
              <a:t>اگر واکسن ها در شرایط مناسبی نگهداری نشوند به سرعت قدرت ایمنی خود را از دست می دهند .</a:t>
            </a:r>
          </a:p>
          <a:p>
            <a:pPr marL="0" indent="0" algn="r" rtl="1">
              <a:lnSpc>
                <a:spcPct val="150000"/>
              </a:lnSpc>
              <a:buNone/>
            </a:pPr>
            <a:r>
              <a:rPr lang="fa-IR" altLang="en-US" sz="2500" dirty="0">
                <a:ea typeface="Majalla UI"/>
                <a:cs typeface="B Yagut" panose="00000400000000000000" pitchFamily="2" charset="-78"/>
              </a:rPr>
              <a:t>1. </a:t>
            </a:r>
            <a:r>
              <a:rPr lang="ar-SA" altLang="en-US" sz="2500" dirty="0">
                <a:ea typeface="Majalla UI"/>
                <a:cs typeface="B Yagut" panose="00000400000000000000" pitchFamily="2" charset="-78"/>
              </a:rPr>
              <a:t>گرما</a:t>
            </a:r>
          </a:p>
          <a:p>
            <a:pPr marL="0" indent="0" algn="r" rtl="1">
              <a:lnSpc>
                <a:spcPct val="150000"/>
              </a:lnSpc>
              <a:buNone/>
            </a:pPr>
            <a:r>
              <a:rPr lang="fa-IR" altLang="en-US" sz="2500" dirty="0">
                <a:ea typeface="Majalla UI"/>
                <a:cs typeface="B Yagut" panose="00000400000000000000" pitchFamily="2" charset="-78"/>
              </a:rPr>
              <a:t>2.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يخ زدگي</a:t>
            </a:r>
          </a:p>
          <a:p>
            <a:pPr marL="0" indent="0" algn="r" rtl="1">
              <a:lnSpc>
                <a:spcPct val="150000"/>
              </a:lnSpc>
              <a:buNone/>
            </a:pPr>
            <a:r>
              <a:rPr lang="fa-IR" altLang="en-US" sz="2500" dirty="0">
                <a:ea typeface="Majalla UI"/>
                <a:cs typeface="B Yagut" panose="00000400000000000000" pitchFamily="2" charset="-78"/>
              </a:rPr>
              <a:t>3.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آفتاب مستقيم</a:t>
            </a:r>
          </a:p>
          <a:p>
            <a:pPr marL="0" indent="0" algn="r" rtl="1">
              <a:lnSpc>
                <a:spcPct val="150000"/>
              </a:lnSpc>
              <a:buNone/>
            </a:pPr>
            <a:r>
              <a:rPr lang="fa-IR" altLang="en-US" sz="2500" dirty="0">
                <a:ea typeface="Majalla UI"/>
                <a:cs typeface="B Yagut" panose="00000400000000000000" pitchFamily="2" charset="-78"/>
              </a:rPr>
              <a:t>4.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مواد ضد عفوني كننده</a:t>
            </a:r>
          </a:p>
          <a:p>
            <a:pPr marL="0" indent="0" algn="r" rtl="1">
              <a:lnSpc>
                <a:spcPct val="150000"/>
              </a:lnSpc>
              <a:buNone/>
            </a:pPr>
            <a:r>
              <a:rPr lang="fa-IR" altLang="en-US" sz="2500" dirty="0">
                <a:ea typeface="Majalla UI"/>
                <a:cs typeface="B Yagut" panose="00000400000000000000" pitchFamily="2" charset="-78"/>
              </a:rPr>
              <a:t>5.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مواد گندزدا</a:t>
            </a:r>
            <a:endParaRPr lang="en-US" altLang="en-US" sz="25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9CA1AF04-78F2-45E4-B604-3A9D652E3EFA}" type="slidenum">
              <a:rPr lang="en-US" altLang="en-US" smtClean="0"/>
              <a:pPr>
                <a:defRPr/>
              </a:pPr>
              <a:t>8</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5788739"/>
      </p:ext>
    </p:extLst>
  </p:cSld>
  <p:clrMapOvr>
    <a:masterClrMapping/>
  </p:clrMapOvr>
  <mc:AlternateContent xmlns:mc="http://schemas.openxmlformats.org/markup-compatibility/2006" xmlns:p14="http://schemas.microsoft.com/office/powerpoint/2010/main">
    <mc:Choice Requires="p14">
      <p:transition spd="slow" p14:dur="2000" advTm="32647"/>
    </mc:Choice>
    <mc:Fallback xmlns="">
      <p:transition spd="slow" advTm="3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19313" y="157163"/>
            <a:ext cx="7886700" cy="1325562"/>
          </a:xfrm>
        </p:spPr>
        <p:txBody>
          <a:bodyPr/>
          <a:lstStyle/>
          <a:p>
            <a:pPr algn="r" eaLnBrk="1" hangingPunct="1"/>
            <a:r>
              <a:rPr lang="ar-SA" altLang="en-US" sz="4000" b="1" dirty="0">
                <a:latin typeface="Elephant" panose="02020904090505020303" pitchFamily="18" charset="0"/>
                <a:cs typeface="B Yagut" panose="00000400000000000000" pitchFamily="2" charset="-78"/>
              </a:rPr>
              <a:t>اجزاي سيستم زنجيره </a:t>
            </a:r>
            <a:r>
              <a:rPr lang="fa-IR" altLang="en-US" sz="4000" b="1" dirty="0">
                <a:latin typeface="Elephant" panose="02020904090505020303" pitchFamily="18" charset="0"/>
                <a:cs typeface="B Yagut" panose="00000400000000000000" pitchFamily="2" charset="-78"/>
              </a:rPr>
              <a:t>سرما</a:t>
            </a:r>
            <a:endParaRPr lang="en-US" altLang="en-US" sz="4000" b="1" dirty="0">
              <a:latin typeface="Elephant" panose="02020904090505020303" pitchFamily="18" charset="0"/>
              <a:cs typeface="B Yagut" panose="00000400000000000000" pitchFamily="2" charset="-78"/>
            </a:endParaRPr>
          </a:p>
        </p:txBody>
      </p:sp>
      <p:sp>
        <p:nvSpPr>
          <p:cNvPr id="25603" name="Rectangle 3"/>
          <p:cNvSpPr>
            <a:spLocks noGrp="1" noChangeArrowheads="1"/>
          </p:cNvSpPr>
          <p:nvPr>
            <p:ph idx="1"/>
          </p:nvPr>
        </p:nvSpPr>
        <p:spPr>
          <a:xfrm>
            <a:off x="751840" y="1611282"/>
            <a:ext cx="9254173" cy="4351338"/>
          </a:xfrm>
        </p:spPr>
        <p:txBody>
          <a:bodyPr>
            <a:normAutofit/>
          </a:bodyPr>
          <a:lstStyle/>
          <a:p>
            <a:pPr marL="609600" indent="-609600" algn="r" rtl="1">
              <a:buNone/>
            </a:pPr>
            <a:r>
              <a:rPr lang="ar-SA" altLang="en-US" dirty="0">
                <a:cs typeface="B Yagut" panose="00000400000000000000" pitchFamily="2" charset="-78"/>
              </a:rPr>
              <a:t>1</a:t>
            </a:r>
            <a:r>
              <a:rPr lang="fa-IR" altLang="en-US" dirty="0">
                <a:cs typeface="B Yagut" panose="00000400000000000000" pitchFamily="2" charset="-78"/>
              </a:rPr>
              <a:t>. </a:t>
            </a:r>
            <a:r>
              <a:rPr lang="ar-SA" altLang="en-US" dirty="0">
                <a:cs typeface="B Yagut" panose="00000400000000000000" pitchFamily="2" charset="-78"/>
              </a:rPr>
              <a:t>بخش ثابت</a:t>
            </a:r>
            <a:r>
              <a:rPr lang="fa-IR" altLang="en-US" dirty="0">
                <a:cs typeface="B Yagut" panose="00000400000000000000" pitchFamily="2" charset="-78"/>
              </a:rPr>
              <a:t>:</a:t>
            </a:r>
            <a:r>
              <a:rPr lang="ar-SA" altLang="en-US" dirty="0">
                <a:cs typeface="B Yagut" panose="00000400000000000000" pitchFamily="2" charset="-78"/>
              </a:rPr>
              <a:t> </a:t>
            </a:r>
          </a:p>
          <a:p>
            <a:pPr marL="609600" indent="-609600" algn="r" rtl="1">
              <a:buNone/>
            </a:pPr>
            <a:r>
              <a:rPr lang="ar-SA" altLang="en-US" dirty="0">
                <a:cs typeface="B Yagut" panose="00000400000000000000" pitchFamily="2" charset="-78"/>
              </a:rPr>
              <a:t>              - سردخانه </a:t>
            </a:r>
            <a:r>
              <a:rPr lang="fa-IR" altLang="en-US" dirty="0">
                <a:solidFill>
                  <a:schemeClr val="bg1"/>
                </a:solidFill>
                <a:cs typeface="B Yagut" panose="00000400000000000000" pitchFamily="2" charset="-78"/>
              </a:rPr>
              <a:t>های بالای صفر و زیر صفر درجه سانتی گراد</a:t>
            </a:r>
            <a:endParaRPr lang="ar-SA" altLang="en-US" dirty="0">
              <a:solidFill>
                <a:schemeClr val="bg1"/>
              </a:solidFill>
              <a:cs typeface="B Yagut" panose="00000400000000000000" pitchFamily="2" charset="-78"/>
            </a:endParaRPr>
          </a:p>
          <a:p>
            <a:pPr marL="609600" indent="-609600" algn="r" rtl="1">
              <a:buNone/>
            </a:pPr>
            <a:r>
              <a:rPr lang="ar-SA" altLang="en-US" dirty="0">
                <a:cs typeface="B Yagut" panose="00000400000000000000" pitchFamily="2" charset="-78"/>
              </a:rPr>
              <a:t>              -  يخچال </a:t>
            </a:r>
          </a:p>
          <a:p>
            <a:pPr marL="609600" indent="-609600" algn="r" rtl="1">
              <a:buNone/>
            </a:pPr>
            <a:r>
              <a:rPr lang="ar-SA" altLang="en-US" dirty="0">
                <a:cs typeface="B Yagut" panose="00000400000000000000" pitchFamily="2" charset="-78"/>
              </a:rPr>
              <a:t>2. بخش سيار</a:t>
            </a:r>
            <a:r>
              <a:rPr lang="fa-IR" altLang="en-US" dirty="0">
                <a:cs typeface="B Yagut" panose="00000400000000000000" pitchFamily="2" charset="-78"/>
              </a:rPr>
              <a:t>:</a:t>
            </a:r>
            <a:endParaRPr lang="ar-SA" altLang="en-US" dirty="0">
              <a:cs typeface="B Yagut" panose="00000400000000000000" pitchFamily="2" charset="-78"/>
            </a:endParaRPr>
          </a:p>
          <a:p>
            <a:pPr marL="609600" indent="-609600" algn="r" rtl="1">
              <a:buNone/>
            </a:pPr>
            <a:r>
              <a:rPr lang="ar-SA" altLang="en-US" dirty="0">
                <a:cs typeface="B Yagut" panose="00000400000000000000" pitchFamily="2" charset="-78"/>
              </a:rPr>
              <a:t>              -</a:t>
            </a:r>
            <a:r>
              <a:rPr lang="en-US" altLang="en-US" dirty="0">
                <a:cs typeface="B Yagut" panose="00000400000000000000" pitchFamily="2" charset="-78"/>
              </a:rPr>
              <a:t> </a:t>
            </a:r>
            <a:r>
              <a:rPr lang="fa-IR" altLang="en-US" dirty="0">
                <a:cs typeface="B Yagut" panose="00000400000000000000" pitchFamily="2" charset="-78"/>
              </a:rPr>
              <a:t>اتومبیل </a:t>
            </a:r>
            <a:r>
              <a:rPr lang="ar-SA" altLang="en-US" dirty="0">
                <a:cs typeface="B Yagut" panose="00000400000000000000" pitchFamily="2" charset="-78"/>
              </a:rPr>
              <a:t>سردخانه دار</a:t>
            </a:r>
          </a:p>
          <a:p>
            <a:pPr marL="609600" indent="-609600" algn="r" rtl="1">
              <a:buNone/>
            </a:pPr>
            <a:r>
              <a:rPr lang="ar-SA" altLang="en-US" dirty="0">
                <a:cs typeface="B Yagut" panose="00000400000000000000" pitchFamily="2" charset="-78"/>
              </a:rPr>
              <a:t>              - كلدباكس</a:t>
            </a:r>
            <a:r>
              <a:rPr lang="fa-IR" altLang="en-US" dirty="0">
                <a:cs typeface="B Yagut" panose="00000400000000000000" pitchFamily="2" charset="-78"/>
              </a:rPr>
              <a:t> (یخدان)</a:t>
            </a:r>
          </a:p>
          <a:p>
            <a:pPr marL="609600" indent="-609600" algn="r" rtl="1">
              <a:buNone/>
            </a:pPr>
            <a:r>
              <a:rPr lang="fa-IR" altLang="en-US" dirty="0">
                <a:cs typeface="B Yagut" panose="00000400000000000000" pitchFamily="2" charset="-78"/>
              </a:rPr>
              <a:t>              -</a:t>
            </a:r>
            <a:r>
              <a:rPr lang="ar-SA" altLang="en-US" dirty="0">
                <a:cs typeface="B Yagut" panose="00000400000000000000" pitchFamily="2" charset="-78"/>
              </a:rPr>
              <a:t> واكسن ك</a:t>
            </a:r>
            <a:r>
              <a:rPr lang="fa-IR" altLang="en-US" dirty="0">
                <a:cs typeface="B Yagut" panose="00000400000000000000" pitchFamily="2" charset="-78"/>
              </a:rPr>
              <a:t>ا</a:t>
            </a:r>
            <a:r>
              <a:rPr lang="ar-SA" altLang="en-US" dirty="0">
                <a:cs typeface="B Yagut" panose="00000400000000000000" pitchFamily="2" charset="-78"/>
              </a:rPr>
              <a:t>رير  </a:t>
            </a:r>
            <a:endParaRPr lang="fa-IR" altLang="en-US" dirty="0">
              <a:cs typeface="B Yagut" panose="00000400000000000000" pitchFamily="2" charset="-78"/>
            </a:endParaRPr>
          </a:p>
          <a:p>
            <a:pPr marL="609600" indent="-609600" algn="r" rtl="1">
              <a:buNone/>
            </a:pPr>
            <a:r>
              <a:rPr lang="fa-IR" altLang="en-US" dirty="0">
                <a:cs typeface="B Yagut" panose="00000400000000000000" pitchFamily="2" charset="-78"/>
              </a:rPr>
              <a:t>              - آیس پک (کیسه یخ)</a:t>
            </a:r>
            <a:endParaRPr lang="en-US" altLang="en-US"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C74AE0DA-3E63-48E7-9C06-D790BE604E3B}" type="slidenum">
              <a:rPr lang="en-US" altLang="en-US" smtClean="0"/>
              <a:pPr>
                <a:defRPr/>
              </a:pPr>
              <a:t>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218956"/>
      </p:ext>
    </p:extLst>
  </p:cSld>
  <p:clrMapOvr>
    <a:masterClrMapping/>
  </p:clrMapOvr>
  <mc:AlternateContent xmlns:mc="http://schemas.openxmlformats.org/markup-compatibility/2006" xmlns:p14="http://schemas.microsoft.com/office/powerpoint/2010/main">
    <mc:Choice Requires="p14">
      <p:transition spd="slow" p14:dur="2000" advTm="30556"/>
    </mc:Choice>
    <mc:Fallback xmlns="">
      <p:transition spd="slow" advTm="3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ايمن سازي و بيماري‌هاي قابل پيشگيري با واكسن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5NN7CDR5NKU2-831-1054</_dlc_DocId>
    <_dlc_DocIdUrl xmlns="1047730d-92e1-4018-9084-d932fd3a7f58">
      <Url>http://www.health.gov.ir/hnd/_layouts/DocIdRedir.aspx?ID=5NN7CDR5NKU2-831-1054</Url>
      <Description>5NN7CDR5NKU2-831-1054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99C36AE-6119-4CF8-ADA6-5B34D00E37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128D81-0E4F-4E31-AA23-FA2353339356}">
  <ds:schemaRefs>
    <ds:schemaRef ds:uri="http://schemas.microsoft.com/office/infopath/2007/PartnerControls"/>
    <ds:schemaRef ds:uri="1047730d-92e1-4018-9084-d932fd3a7f58"/>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12fdc5dc-769e-4543-b10d-fbea3dac441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1646AFE-9399-4ED6-9AFD-7B809C16A269}">
  <ds:schemaRefs>
    <ds:schemaRef ds:uri="http://schemas.microsoft.com/sharepoint/v3/contenttype/forms"/>
  </ds:schemaRefs>
</ds:datastoreItem>
</file>

<file path=customXml/itemProps4.xml><?xml version="1.0" encoding="utf-8"?>
<ds:datastoreItem xmlns:ds="http://schemas.openxmlformats.org/officeDocument/2006/customXml" ds:itemID="{ED63365A-2A65-4F56-8989-29C2FEA4E11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967</TotalTime>
  <Words>2345</Words>
  <Application>Microsoft Office PowerPoint</Application>
  <PresentationFormat>Widescreen</PresentationFormat>
  <Paragraphs>289</Paragraphs>
  <Slides>39</Slides>
  <Notes>1</Notes>
  <HiddenSlides>0</HiddenSlides>
  <MMClips>39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宋体</vt:lpstr>
      <vt:lpstr>宋体</vt:lpstr>
      <vt:lpstr>Arial</vt:lpstr>
      <vt:lpstr>B Nazanin</vt:lpstr>
      <vt:lpstr>B Yagut</vt:lpstr>
      <vt:lpstr>Calibri</vt:lpstr>
      <vt:lpstr>Calibri Light</vt:lpstr>
      <vt:lpstr>Elephant</vt:lpstr>
      <vt:lpstr>Majalla UI</vt:lpstr>
      <vt:lpstr>Stencil</vt:lpstr>
      <vt:lpstr>Wingdings 2</vt:lpstr>
      <vt:lpstr>Office Theme</vt:lpstr>
      <vt:lpstr>PowerPoint Presentation</vt:lpstr>
      <vt:lpstr>مشخصات سند </vt:lpstr>
      <vt:lpstr>اهداف آموزشی</vt:lpstr>
      <vt:lpstr>فهرست عناوین </vt:lpstr>
      <vt:lpstr>مقدمه</vt:lpstr>
      <vt:lpstr>ﺯﻧﺠﻴﺮﻩ ﺳﺮﻣﺎ</vt:lpstr>
      <vt:lpstr>PowerPoint Presentation</vt:lpstr>
      <vt:lpstr>عوامل اصلي خراب كننده واكسنها</vt:lpstr>
      <vt:lpstr>اجزاي سيستم زنجيره سرما</vt:lpstr>
      <vt:lpstr>سردخانه  </vt:lpstr>
      <vt:lpstr>PowerPoint Presentation</vt:lpstr>
      <vt:lpstr>یخچــال</vt:lpstr>
      <vt:lpstr>استاندارد محل نگهداری یخچال</vt:lpstr>
      <vt:lpstr>ادامه- استاندارد محل نگهداری یخچال</vt:lpstr>
      <vt:lpstr>ادامه- استاندارد محل نگهداری یخچال</vt:lpstr>
      <vt:lpstr>ادامه- استاندارد محل نگهداری یخچال</vt:lpstr>
      <vt:lpstr>ادامه- استاندارد محل نگهداری یخچال</vt:lpstr>
      <vt:lpstr>نكات مهم در مورد يخچال نگهداري واكسن</vt:lpstr>
      <vt:lpstr>ادامه- نكات مهم در مورد يخچال نگهداري واكسن</vt:lpstr>
      <vt:lpstr>ادامه- نكات مهم در مورد يخچال نگهداري واكسن</vt:lpstr>
      <vt:lpstr>ادامه- نكات مهم در مورد يخچال نگهداري واكسن</vt:lpstr>
      <vt:lpstr>ادامه- نكات مهم در مورد يخچال نگهداري واكسن</vt:lpstr>
      <vt:lpstr>ادامه نكات مهم در مورد يخچال نگهداري واكسن</vt:lpstr>
      <vt:lpstr> کلد باکس  Cold box</vt:lpstr>
      <vt:lpstr>کاربرد کلد باکس</vt:lpstr>
      <vt:lpstr>واکسن کاریر</vt:lpstr>
      <vt:lpstr>PowerPoint Presentation</vt:lpstr>
      <vt:lpstr>برفک  زدایی یخچال</vt:lpstr>
      <vt:lpstr>مراحل برفک زدایی</vt:lpstr>
      <vt:lpstr>مراحل قرار دادن واکسن در واکسن کاریر</vt:lpstr>
      <vt:lpstr>ادامه- مراحل قرار دادن واکسن در واکسن کاریر</vt:lpstr>
      <vt:lpstr>ادامه- مراحل قرار دادن واکسن در واکسن کاریر</vt:lpstr>
      <vt:lpstr>ادامه- برفک زدایی</vt:lpstr>
      <vt:lpstr>توجه </vt:lpstr>
      <vt:lpstr>فرم های نصب شده روی درب یخچال </vt:lpstr>
      <vt:lpstr>خلاصه و نتیجه گیری</vt:lpstr>
      <vt:lpstr>پرسش و تمرین </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زنجیره سرما و نحوه نگهداری از واکسن</dc:title>
  <dc:creator>Rafno</dc:creator>
  <cp:lastModifiedBy>taherasadi</cp:lastModifiedBy>
  <cp:revision>101</cp:revision>
  <dcterms:created xsi:type="dcterms:W3CDTF">2020-05-07T04:05:04Z</dcterms:created>
  <dcterms:modified xsi:type="dcterms:W3CDTF">2021-05-19T10:47:12Z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78e258b5-78ed-49d4-9974-a01fbdbfadcb</vt:lpwstr>
  </property>
</Properties>
</file>