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32"/>
  </p:notesMasterIdLst>
  <p:sldIdLst>
    <p:sldId id="543" r:id="rId6"/>
    <p:sldId id="552" r:id="rId7"/>
    <p:sldId id="544" r:id="rId8"/>
    <p:sldId id="551" r:id="rId9"/>
    <p:sldId id="397" r:id="rId10"/>
    <p:sldId id="398" r:id="rId11"/>
    <p:sldId id="399" r:id="rId12"/>
    <p:sldId id="470" r:id="rId13"/>
    <p:sldId id="400" r:id="rId14"/>
    <p:sldId id="471" r:id="rId15"/>
    <p:sldId id="401" r:id="rId16"/>
    <p:sldId id="510" r:id="rId17"/>
    <p:sldId id="540" r:id="rId18"/>
    <p:sldId id="482" r:id="rId19"/>
    <p:sldId id="483" r:id="rId20"/>
    <p:sldId id="408" r:id="rId21"/>
    <p:sldId id="489" r:id="rId22"/>
    <p:sldId id="490" r:id="rId23"/>
    <p:sldId id="410" r:id="rId24"/>
    <p:sldId id="492" r:id="rId25"/>
    <p:sldId id="411" r:id="rId26"/>
    <p:sldId id="545" r:id="rId27"/>
    <p:sldId id="547" r:id="rId28"/>
    <p:sldId id="550" r:id="rId29"/>
    <p:sldId id="548" r:id="rId30"/>
    <p:sldId id="549" r:id="rId31"/>
  </p:sldIdLst>
  <p:sldSz cx="12192000" cy="6858000"/>
  <p:notesSz cx="6858000" cy="9144000"/>
  <p:embeddedFontLst>
    <p:embeddedFont>
      <p:font typeface="Calibri Light" panose="020F0302020204030204" pitchFamily="34" charset="0"/>
      <p:regular r:id="rId33"/>
      <p:italic r:id="rId34"/>
    </p:embeddedFont>
    <p:embeddedFont>
      <p:font typeface="Calibri" panose="020F0502020204030204" pitchFamily="34" charset="0"/>
      <p:regular r:id="rId35"/>
      <p:bold r:id="rId36"/>
      <p:italic r:id="rId37"/>
      <p:boldItalic r:id="rId38"/>
    </p:embeddedFont>
    <p:embeddedFont>
      <p:font typeface="B Yagut" panose="00000400000000000000" pitchFamily="2" charset="-78"/>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6" d="100"/>
          <a:sy n="46" d="100"/>
        </p:scale>
        <p:origin x="786"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53449-6D1B-44B0-B25C-EB3817BFC09D}" type="datetimeFigureOut">
              <a:rPr lang="en-US" smtClean="0"/>
              <a:t>5/19/2021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E7143-3A5D-4F9F-94CB-C29BE00182D0}" type="slidenum">
              <a:rPr lang="en-US" smtClean="0"/>
              <a:t>‹#›</a:t>
            </a:fld>
            <a:endParaRPr lang="en-US"/>
          </a:p>
        </p:txBody>
      </p:sp>
    </p:spTree>
    <p:extLst>
      <p:ext uri="{BB962C8B-B14F-4D97-AF65-F5344CB8AC3E}">
        <p14:creationId xmlns:p14="http://schemas.microsoft.com/office/powerpoint/2010/main" val="2682667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C4E631-5BDA-47B9-97FF-8B0324B06B6A}"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EDC72-98CF-43EB-AF78-7AE54825822A}" type="slidenum">
              <a:rPr lang="en-US" smtClean="0"/>
              <a:t>‹#›</a:t>
            </a:fld>
            <a:endParaRPr lang="en-US"/>
          </a:p>
        </p:txBody>
      </p:sp>
    </p:spTree>
    <p:extLst>
      <p:ext uri="{BB962C8B-B14F-4D97-AF65-F5344CB8AC3E}">
        <p14:creationId xmlns:p14="http://schemas.microsoft.com/office/powerpoint/2010/main" val="2882563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AAFD83-11DD-4D88-B55A-0F0CD03B5BC4}"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EDC72-98CF-43EB-AF78-7AE54825822A}" type="slidenum">
              <a:rPr lang="en-US" smtClean="0"/>
              <a:t>‹#›</a:t>
            </a:fld>
            <a:endParaRPr lang="en-US"/>
          </a:p>
        </p:txBody>
      </p:sp>
    </p:spTree>
    <p:extLst>
      <p:ext uri="{BB962C8B-B14F-4D97-AF65-F5344CB8AC3E}">
        <p14:creationId xmlns:p14="http://schemas.microsoft.com/office/powerpoint/2010/main" val="2774990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4B8B8B-57D8-4AD2-8254-CCBFD72ADF93}"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EDC72-98CF-43EB-AF78-7AE54825822A}" type="slidenum">
              <a:rPr lang="en-US" smtClean="0"/>
              <a:t>‹#›</a:t>
            </a:fld>
            <a:endParaRPr lang="en-US"/>
          </a:p>
        </p:txBody>
      </p:sp>
    </p:spTree>
    <p:extLst>
      <p:ext uri="{BB962C8B-B14F-4D97-AF65-F5344CB8AC3E}">
        <p14:creationId xmlns:p14="http://schemas.microsoft.com/office/powerpoint/2010/main" val="316857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A3BAA9-6CA4-48D6-BD9B-1034DF597489}"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EDC72-98CF-43EB-AF78-7AE54825822A}" type="slidenum">
              <a:rPr lang="en-US" smtClean="0"/>
              <a:t>‹#›</a:t>
            </a:fld>
            <a:endParaRPr lang="en-US"/>
          </a:p>
        </p:txBody>
      </p:sp>
    </p:spTree>
    <p:extLst>
      <p:ext uri="{BB962C8B-B14F-4D97-AF65-F5344CB8AC3E}">
        <p14:creationId xmlns:p14="http://schemas.microsoft.com/office/powerpoint/2010/main" val="531840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B8532B-E77C-4379-B127-55B2DEA5DDEC}" type="datetime1">
              <a:rPr lang="en-US" smtClean="0"/>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EDC72-98CF-43EB-AF78-7AE54825822A}" type="slidenum">
              <a:rPr lang="en-US" smtClean="0"/>
              <a:t>‹#›</a:t>
            </a:fld>
            <a:endParaRPr lang="en-US"/>
          </a:p>
        </p:txBody>
      </p:sp>
    </p:spTree>
    <p:extLst>
      <p:ext uri="{BB962C8B-B14F-4D97-AF65-F5344CB8AC3E}">
        <p14:creationId xmlns:p14="http://schemas.microsoft.com/office/powerpoint/2010/main" val="408913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7C349F-B28A-48BC-A6C1-CAFB043FC80D}" type="datetime1">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FEDC72-98CF-43EB-AF78-7AE54825822A}" type="slidenum">
              <a:rPr lang="en-US" smtClean="0"/>
              <a:t>‹#›</a:t>
            </a:fld>
            <a:endParaRPr lang="en-US"/>
          </a:p>
        </p:txBody>
      </p:sp>
    </p:spTree>
    <p:extLst>
      <p:ext uri="{BB962C8B-B14F-4D97-AF65-F5344CB8AC3E}">
        <p14:creationId xmlns:p14="http://schemas.microsoft.com/office/powerpoint/2010/main" val="166361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7B1A32-B6BB-4D70-8916-07C46650F30A}" type="datetime1">
              <a:rPr lang="en-US" smtClean="0"/>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FEDC72-98CF-43EB-AF78-7AE54825822A}" type="slidenum">
              <a:rPr lang="en-US" smtClean="0"/>
              <a:t>‹#›</a:t>
            </a:fld>
            <a:endParaRPr lang="en-US"/>
          </a:p>
        </p:txBody>
      </p:sp>
    </p:spTree>
    <p:extLst>
      <p:ext uri="{BB962C8B-B14F-4D97-AF65-F5344CB8AC3E}">
        <p14:creationId xmlns:p14="http://schemas.microsoft.com/office/powerpoint/2010/main" val="4226835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1C6758-FD50-4AFB-AB5B-AFE4DB9041A6}" type="datetime1">
              <a:rPr lang="en-US" smtClean="0"/>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FEDC72-98CF-43EB-AF78-7AE54825822A}" type="slidenum">
              <a:rPr lang="en-US" smtClean="0"/>
              <a:t>‹#›</a:t>
            </a:fld>
            <a:endParaRPr lang="en-US"/>
          </a:p>
        </p:txBody>
      </p:sp>
    </p:spTree>
    <p:extLst>
      <p:ext uri="{BB962C8B-B14F-4D97-AF65-F5344CB8AC3E}">
        <p14:creationId xmlns:p14="http://schemas.microsoft.com/office/powerpoint/2010/main" val="1038667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917D90-F290-435E-A478-FB06D9FC9D65}" type="datetime1">
              <a:rPr lang="en-US" smtClean="0"/>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FEDC72-98CF-43EB-AF78-7AE54825822A}" type="slidenum">
              <a:rPr lang="en-US" smtClean="0"/>
              <a:t>‹#›</a:t>
            </a:fld>
            <a:endParaRPr lang="en-US"/>
          </a:p>
        </p:txBody>
      </p:sp>
    </p:spTree>
    <p:extLst>
      <p:ext uri="{BB962C8B-B14F-4D97-AF65-F5344CB8AC3E}">
        <p14:creationId xmlns:p14="http://schemas.microsoft.com/office/powerpoint/2010/main" val="1435304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115F84-C73D-49E7-91ED-C0CF001E12EB}" type="datetime1">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FEDC72-98CF-43EB-AF78-7AE54825822A}" type="slidenum">
              <a:rPr lang="en-US" smtClean="0"/>
              <a:t>‹#›</a:t>
            </a:fld>
            <a:endParaRPr lang="en-US"/>
          </a:p>
        </p:txBody>
      </p:sp>
    </p:spTree>
    <p:extLst>
      <p:ext uri="{BB962C8B-B14F-4D97-AF65-F5344CB8AC3E}">
        <p14:creationId xmlns:p14="http://schemas.microsoft.com/office/powerpoint/2010/main" val="2381084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5B50FE-478C-43B3-9D48-AF6A63A92AB5}" type="datetime1">
              <a:rPr lang="en-US" smtClean="0"/>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FEDC72-98CF-43EB-AF78-7AE54825822A}" type="slidenum">
              <a:rPr lang="en-US" smtClean="0"/>
              <a:t>‹#›</a:t>
            </a:fld>
            <a:endParaRPr lang="en-US"/>
          </a:p>
        </p:txBody>
      </p:sp>
    </p:spTree>
    <p:extLst>
      <p:ext uri="{BB962C8B-B14F-4D97-AF65-F5344CB8AC3E}">
        <p14:creationId xmlns:p14="http://schemas.microsoft.com/office/powerpoint/2010/main" val="20747151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DD0527-838B-47C2-9E23-DA8BBC2D3670}" type="datetime1">
              <a:rPr lang="en-US" smtClean="0"/>
              <a:t>5/19/2021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FEDC72-98CF-43EB-AF78-7AE54825822A}" type="slidenum">
              <a:rPr lang="en-US" smtClean="0"/>
              <a:t>‹#›</a:t>
            </a:fld>
            <a:endParaRPr lang="en-US"/>
          </a:p>
        </p:txBody>
      </p:sp>
    </p:spTree>
    <p:extLst>
      <p:ext uri="{BB962C8B-B14F-4D97-AF65-F5344CB8AC3E}">
        <p14:creationId xmlns:p14="http://schemas.microsoft.com/office/powerpoint/2010/main" val="1964972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69189" y="428876"/>
            <a:ext cx="10515600" cy="4865298"/>
          </a:xfrm>
        </p:spPr>
        <p:txBody>
          <a:bodyPr>
            <a:normAutofit/>
          </a:bodyPr>
          <a:lstStyle/>
          <a:p>
            <a:pPr marL="0" indent="0" algn="ctr" rtl="1">
              <a:lnSpc>
                <a:spcPct val="150000"/>
              </a:lnSpc>
              <a:buNone/>
            </a:pPr>
            <a:endParaRPr lang="fa-IR" sz="4000" b="1" dirty="0">
              <a:cs typeface="B Yagut" panose="00000400000000000000" pitchFamily="2" charset="-78"/>
            </a:endParaRPr>
          </a:p>
          <a:p>
            <a:pPr marL="0" indent="0" algn="ctr" rtl="1">
              <a:lnSpc>
                <a:spcPct val="150000"/>
              </a:lnSpc>
              <a:buNone/>
            </a:pPr>
            <a:r>
              <a:rPr lang="fa-IR" sz="4000" b="1" dirty="0">
                <a:cs typeface="B Yagut" panose="00000400000000000000" pitchFamily="2" charset="-78"/>
              </a:rPr>
              <a:t>جــداول واکسیناسیون درایــران </a:t>
            </a:r>
            <a:endParaRPr lang="en-US" sz="4000" b="1" dirty="0">
              <a:cs typeface="B Yagut" panose="00000400000000000000" pitchFamily="2" charset="-78"/>
            </a:endParaRPr>
          </a:p>
          <a:p>
            <a:pPr marL="0" indent="0" algn="ctr" rtl="1">
              <a:lnSpc>
                <a:spcPct val="150000"/>
              </a:lnSpc>
              <a:buNone/>
            </a:pPr>
            <a:endParaRPr lang="en-US" sz="4000" b="1" dirty="0">
              <a:cs typeface="B Yagut" panose="00000400000000000000" pitchFamily="2" charset="-78"/>
            </a:endParaRPr>
          </a:p>
          <a:p>
            <a:pPr marL="0" indent="0" algn="ctr" rtl="1">
              <a:lnSpc>
                <a:spcPct val="150000"/>
              </a:lnSpc>
              <a:buNone/>
            </a:pPr>
            <a:r>
              <a:rPr lang="fa-IR" sz="4000" b="1" dirty="0">
                <a:cs typeface="B Yagut" panose="00000400000000000000" pitchFamily="2" charset="-78"/>
              </a:rPr>
              <a:t>(واکسیناسیون در شرایط و گروه های خاص)</a:t>
            </a:r>
          </a:p>
        </p:txBody>
      </p:sp>
      <p:sp>
        <p:nvSpPr>
          <p:cNvPr id="2" name="Slide Number Placeholder 1"/>
          <p:cNvSpPr>
            <a:spLocks noGrp="1"/>
          </p:cNvSpPr>
          <p:nvPr>
            <p:ph type="sldNum" sz="quarter" idx="12"/>
          </p:nvPr>
        </p:nvSpPr>
        <p:spPr/>
        <p:txBody>
          <a:bodyPr/>
          <a:lstStyle/>
          <a:p>
            <a:fld id="{A2FEDC72-98CF-43EB-AF78-7AE54825822A}" type="slidenum">
              <a:rPr lang="en-US" smtClean="0"/>
              <a:t>1</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75874086"/>
      </p:ext>
    </p:extLst>
  </p:cSld>
  <p:clrMapOvr>
    <a:masterClrMapping/>
  </p:clrMapOvr>
  <mc:AlternateContent xmlns:mc="http://schemas.openxmlformats.org/markup-compatibility/2006" xmlns:p14="http://schemas.microsoft.com/office/powerpoint/2010/main">
    <mc:Choice Requires="p14">
      <p:transition p14:dur="10" advTm="7118"/>
    </mc:Choice>
    <mc:Fallback xmlns="">
      <p:transition advTm="7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63040"/>
          </a:xfrm>
        </p:spPr>
        <p:txBody>
          <a:bodyPr>
            <a:normAutofit/>
          </a:bodyPr>
          <a:lstStyle/>
          <a:p>
            <a:pPr algn="r" rtl="1"/>
            <a:r>
              <a:rPr lang="fa-IR" sz="4000" b="1" dirty="0">
                <a:cs typeface="B Yagut" panose="00000400000000000000" pitchFamily="2" charset="-78"/>
              </a:rPr>
              <a:t>ایمن سازی نوزادان متولد شده از مادر </a:t>
            </a:r>
            <a:r>
              <a:rPr lang="en-US" sz="4000" b="1" dirty="0" err="1">
                <a:cs typeface="B Yagut" panose="00000400000000000000" pitchFamily="2" charset="-78"/>
              </a:rPr>
              <a:t>HBsAg</a:t>
            </a:r>
            <a:r>
              <a:rPr lang="fa-IR" sz="4000" b="1" dirty="0">
                <a:cs typeface="B Yagut" panose="00000400000000000000" pitchFamily="2" charset="-78"/>
              </a:rPr>
              <a:t> مثبت </a:t>
            </a:r>
            <a:endParaRPr lang="en-US" sz="4000" b="1" dirty="0">
              <a:cs typeface="B Yagut" panose="00000400000000000000" pitchFamily="2" charset="-78"/>
            </a:endParaRPr>
          </a:p>
        </p:txBody>
      </p:sp>
      <p:sp>
        <p:nvSpPr>
          <p:cNvPr id="3" name="Content Placeholder 2"/>
          <p:cNvSpPr>
            <a:spLocks noGrp="1"/>
          </p:cNvSpPr>
          <p:nvPr>
            <p:ph idx="1"/>
          </p:nvPr>
        </p:nvSpPr>
        <p:spPr>
          <a:xfrm>
            <a:off x="657225" y="1413909"/>
            <a:ext cx="11095504" cy="4758297"/>
          </a:xfrm>
        </p:spPr>
        <p:txBody>
          <a:bodyPr>
            <a:noAutofit/>
          </a:bodyPr>
          <a:lstStyle/>
          <a:p>
            <a:pPr algn="justLow" rtl="1">
              <a:lnSpc>
                <a:spcPct val="150000"/>
              </a:lnSpc>
            </a:pPr>
            <a:r>
              <a:rPr lang="fa-IR" sz="2500" dirty="0">
                <a:cs typeface="B Yagut" panose="00000400000000000000" pitchFamily="2" charset="-78"/>
              </a:rPr>
              <a:t>در صورتی که نوزاد از مادری با تاریخ تولد قبل از سال 1372 و یا با شرایط نامعلوم از نظر </a:t>
            </a:r>
            <a:r>
              <a:rPr lang="en-US" sz="2500" dirty="0" err="1">
                <a:cs typeface="B Yagut" panose="00000400000000000000" pitchFamily="2" charset="-78"/>
              </a:rPr>
              <a:t>HBsAg</a:t>
            </a:r>
            <a:r>
              <a:rPr lang="en-US" sz="2500" dirty="0">
                <a:cs typeface="B Yagut" panose="00000400000000000000" pitchFamily="2" charset="-78"/>
              </a:rPr>
              <a:t> </a:t>
            </a:r>
            <a:r>
              <a:rPr lang="fa-IR" sz="2500" dirty="0">
                <a:cs typeface="B Yagut" panose="00000400000000000000" pitchFamily="2" charset="-78"/>
              </a:rPr>
              <a:t> متولد شده باشد، باید در اسرع وقت و ترجیحا طی 12 ساعت اول پس از تولد، واکسن </a:t>
            </a:r>
            <a:r>
              <a:rPr lang="en-US" sz="2500" dirty="0" err="1">
                <a:cs typeface="B Yagut" panose="00000400000000000000" pitchFamily="2" charset="-78"/>
              </a:rPr>
              <a:t>HepB</a:t>
            </a:r>
            <a:r>
              <a:rPr lang="fa-IR" sz="2500" dirty="0">
                <a:cs typeface="B Yagut" panose="00000400000000000000" pitchFamily="2" charset="-78"/>
              </a:rPr>
              <a:t> به نوزاد تزریق شود و از مادر نمونه خون جهت بررسی </a:t>
            </a:r>
            <a:r>
              <a:rPr lang="en-US" sz="2500" dirty="0" err="1">
                <a:cs typeface="B Yagut" panose="00000400000000000000" pitchFamily="2" charset="-78"/>
              </a:rPr>
              <a:t>HBsAg</a:t>
            </a:r>
            <a:r>
              <a:rPr lang="en-US" sz="2500" dirty="0">
                <a:cs typeface="B Yagut" panose="00000400000000000000" pitchFamily="2" charset="-78"/>
              </a:rPr>
              <a:t> </a:t>
            </a:r>
            <a:r>
              <a:rPr lang="fa-IR" sz="2500" dirty="0">
                <a:cs typeface="B Yagut" panose="00000400000000000000" pitchFamily="2" charset="-78"/>
              </a:rPr>
              <a:t> گرفته شود.</a:t>
            </a:r>
          </a:p>
          <a:p>
            <a:pPr algn="justLow" rtl="1">
              <a:lnSpc>
                <a:spcPct val="150000"/>
              </a:lnSpc>
            </a:pPr>
            <a:r>
              <a:rPr lang="fa-IR" sz="2500" dirty="0">
                <a:cs typeface="B Yagut" panose="00000400000000000000" pitchFamily="2" charset="-78"/>
              </a:rPr>
              <a:t> اگر جواب </a:t>
            </a:r>
            <a:r>
              <a:rPr lang="en-US" sz="2500" dirty="0" err="1">
                <a:cs typeface="B Yagut" panose="00000400000000000000" pitchFamily="2" charset="-78"/>
              </a:rPr>
              <a:t>HBsAg</a:t>
            </a:r>
            <a:r>
              <a:rPr lang="en-US" sz="2500" dirty="0">
                <a:cs typeface="B Yagut" panose="00000400000000000000" pitchFamily="2" charset="-78"/>
              </a:rPr>
              <a:t> </a:t>
            </a:r>
            <a:r>
              <a:rPr lang="fa-IR" sz="2500" dirty="0">
                <a:cs typeface="B Yagut" panose="00000400000000000000" pitchFamily="2" charset="-78"/>
              </a:rPr>
              <a:t> مادر مثبت بود، باید نوزاد در اسرع وقت و حداکثر طی 7 روز اول پس از تولد، </a:t>
            </a:r>
            <a:r>
              <a:rPr lang="en-US" sz="2500" dirty="0">
                <a:cs typeface="B Yagut" panose="00000400000000000000" pitchFamily="2" charset="-78"/>
              </a:rPr>
              <a:t> HBIG </a:t>
            </a:r>
            <a:r>
              <a:rPr lang="fa-IR" sz="2500" dirty="0">
                <a:cs typeface="B Yagut" panose="00000400000000000000" pitchFamily="2" charset="-78"/>
              </a:rPr>
              <a:t> را دریافت نماید.</a:t>
            </a:r>
          </a:p>
          <a:p>
            <a:pPr algn="justLow" rtl="1">
              <a:lnSpc>
                <a:spcPct val="150000"/>
              </a:lnSpc>
            </a:pPr>
            <a:r>
              <a:rPr lang="fa-IR" sz="2500" dirty="0">
                <a:cs typeface="B Yagut" panose="00000400000000000000" pitchFamily="2" charset="-78"/>
              </a:rPr>
              <a:t>تمامی نوزادانی که از مادران </a:t>
            </a:r>
            <a:r>
              <a:rPr lang="en-US" sz="2500" dirty="0" err="1">
                <a:cs typeface="B Yagut" panose="00000400000000000000" pitchFamily="2" charset="-78"/>
              </a:rPr>
              <a:t>HBsAg</a:t>
            </a:r>
            <a:r>
              <a:rPr lang="en-US" sz="2500" dirty="0">
                <a:cs typeface="B Yagut" panose="00000400000000000000" pitchFamily="2" charset="-78"/>
              </a:rPr>
              <a:t> </a:t>
            </a:r>
            <a:r>
              <a:rPr lang="fa-IR" sz="2500" dirty="0">
                <a:cs typeface="B Yagut" panose="00000400000000000000" pitchFamily="2" charset="-78"/>
              </a:rPr>
              <a:t> مثبت متولد شده اند حتی در صورت دریافت واکسن هپاتیت ب و </a:t>
            </a:r>
            <a:r>
              <a:rPr lang="en-US" sz="2500" dirty="0">
                <a:cs typeface="B Yagut" panose="00000400000000000000" pitchFamily="2" charset="-78"/>
              </a:rPr>
              <a:t>HBIG</a:t>
            </a:r>
            <a:r>
              <a:rPr lang="fa-IR" sz="2500" dirty="0">
                <a:cs typeface="B Yagut" panose="00000400000000000000" pitchFamily="2" charset="-78"/>
              </a:rPr>
              <a:t>، باید از نظروضعیت </a:t>
            </a:r>
            <a:r>
              <a:rPr lang="en-US" sz="2500" dirty="0" err="1">
                <a:cs typeface="B Yagut" panose="00000400000000000000" pitchFamily="2" charset="-78"/>
              </a:rPr>
              <a:t>HBsAg</a:t>
            </a:r>
            <a:r>
              <a:rPr lang="en-US" sz="2500" dirty="0">
                <a:cs typeface="B Yagut" panose="00000400000000000000" pitchFamily="2" charset="-78"/>
              </a:rPr>
              <a:t> </a:t>
            </a:r>
            <a:r>
              <a:rPr lang="fa-IR" sz="2500" dirty="0">
                <a:cs typeface="B Yagut" panose="00000400000000000000" pitchFamily="2" charset="-78"/>
              </a:rPr>
              <a:t> و</a:t>
            </a:r>
            <a:r>
              <a:rPr lang="en-US" sz="2500" dirty="0">
                <a:cs typeface="B Yagut" panose="00000400000000000000" pitchFamily="2" charset="-78"/>
              </a:rPr>
              <a:t> </a:t>
            </a:r>
            <a:r>
              <a:rPr lang="en-US" sz="2500" dirty="0" err="1">
                <a:cs typeface="B Yagut" panose="00000400000000000000" pitchFamily="2" charset="-78"/>
              </a:rPr>
              <a:t>HBsAb</a:t>
            </a:r>
            <a:r>
              <a:rPr lang="en-US" sz="2500" dirty="0">
                <a:cs typeface="B Yagut" panose="00000400000000000000" pitchFamily="2" charset="-78"/>
              </a:rPr>
              <a:t> </a:t>
            </a:r>
            <a:r>
              <a:rPr lang="fa-IR" sz="2500" dirty="0">
                <a:cs typeface="B Yagut" panose="00000400000000000000" pitchFamily="2" charset="-78"/>
              </a:rPr>
              <a:t>طی ماه های 9 تا 18 پس از تولد بررسی شوند.</a:t>
            </a:r>
            <a:endParaRPr lang="en-US" sz="25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A2FEDC72-98CF-43EB-AF78-7AE54825822A}" type="slidenum">
              <a:rPr lang="en-US" smtClean="0"/>
              <a:t>10</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47284574"/>
      </p:ext>
    </p:extLst>
  </p:cSld>
  <p:clrMapOvr>
    <a:masterClrMapping/>
  </p:clrMapOvr>
  <mc:AlternateContent xmlns:mc="http://schemas.openxmlformats.org/markup-compatibility/2006" xmlns:p14="http://schemas.microsoft.com/office/powerpoint/2010/main">
    <mc:Choice Requires="p14">
      <p:transition p14:dur="10" advTm="87009"/>
    </mc:Choice>
    <mc:Fallback xmlns="">
      <p:transition advTm="87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152"/>
            <a:ext cx="10515600" cy="1325563"/>
          </a:xfrm>
        </p:spPr>
        <p:txBody>
          <a:bodyPr>
            <a:normAutofit/>
          </a:bodyPr>
          <a:lstStyle/>
          <a:p>
            <a:pPr algn="r" rtl="1"/>
            <a:r>
              <a:rPr lang="fa-IR" sz="4000" b="1" dirty="0">
                <a:cs typeface="B Yagut" panose="00000400000000000000" pitchFamily="2" charset="-78"/>
              </a:rPr>
              <a:t>ایمن سازی کودکان با تشنج و ضایعات مغزی</a:t>
            </a:r>
            <a:endParaRPr lang="en-US" sz="4000" b="1" dirty="0">
              <a:cs typeface="B Yagut" panose="00000400000000000000" pitchFamily="2" charset="-78"/>
            </a:endParaRPr>
          </a:p>
        </p:txBody>
      </p:sp>
      <p:sp>
        <p:nvSpPr>
          <p:cNvPr id="3" name="Content Placeholder 2"/>
          <p:cNvSpPr>
            <a:spLocks noGrp="1"/>
          </p:cNvSpPr>
          <p:nvPr>
            <p:ph idx="1"/>
          </p:nvPr>
        </p:nvSpPr>
        <p:spPr>
          <a:xfrm>
            <a:off x="286871" y="1318571"/>
            <a:ext cx="11618257" cy="4351338"/>
          </a:xfrm>
        </p:spPr>
        <p:txBody>
          <a:bodyPr>
            <a:noAutofit/>
          </a:bodyPr>
          <a:lstStyle/>
          <a:p>
            <a:pPr marL="0" indent="0" algn="r" rtl="1">
              <a:lnSpc>
                <a:spcPct val="160000"/>
              </a:lnSpc>
              <a:buNone/>
            </a:pPr>
            <a:r>
              <a:rPr lang="fa-IR" sz="2500" dirty="0">
                <a:cs typeface="B Yagut" panose="00000400000000000000" pitchFamily="2" charset="-78"/>
              </a:rPr>
              <a:t>اگر:</a:t>
            </a:r>
            <a:endParaRPr lang="en-US" sz="2500" dirty="0">
              <a:cs typeface="B Yagut" panose="00000400000000000000" pitchFamily="2" charset="-78"/>
            </a:endParaRPr>
          </a:p>
          <a:p>
            <a:pPr marL="0" indent="0" algn="r" rtl="1">
              <a:lnSpc>
                <a:spcPct val="160000"/>
              </a:lnSpc>
              <a:buNone/>
            </a:pPr>
            <a:r>
              <a:rPr lang="fa-IR" sz="2500" dirty="0">
                <a:cs typeface="B Yagut" panose="00000400000000000000" pitchFamily="2" charset="-78"/>
              </a:rPr>
              <a:t>1. کودک مبتلا به اختلالات عصبی مانند تشنج کنترل نشده</a:t>
            </a:r>
            <a:endParaRPr lang="en-US" sz="2500" dirty="0">
              <a:cs typeface="B Yagut" panose="00000400000000000000" pitchFamily="2" charset="-78"/>
            </a:endParaRPr>
          </a:p>
          <a:p>
            <a:pPr marL="0" indent="0" algn="r" rtl="1">
              <a:lnSpc>
                <a:spcPct val="160000"/>
              </a:lnSpc>
              <a:buNone/>
            </a:pPr>
            <a:r>
              <a:rPr lang="fa-IR" sz="2500" dirty="0">
                <a:cs typeface="B Yagut" panose="00000400000000000000" pitchFamily="2" charset="-78"/>
              </a:rPr>
              <a:t>2. صرع(مانند اسپاسم شیرخوارگی)</a:t>
            </a:r>
            <a:endParaRPr lang="en-US" sz="2500" dirty="0">
              <a:cs typeface="B Yagut" panose="00000400000000000000" pitchFamily="2" charset="-78"/>
            </a:endParaRPr>
          </a:p>
          <a:p>
            <a:pPr marL="0" indent="0" algn="r" rtl="1">
              <a:lnSpc>
                <a:spcPct val="160000"/>
              </a:lnSpc>
              <a:buNone/>
            </a:pPr>
            <a:r>
              <a:rPr lang="fa-IR" sz="2500" dirty="0">
                <a:cs typeface="B Yagut" panose="00000400000000000000" pitchFamily="2" charset="-78"/>
              </a:rPr>
              <a:t>3. بیماری های پیش رونده مغزی </a:t>
            </a:r>
            <a:endParaRPr lang="en-US" sz="2500" dirty="0">
              <a:cs typeface="B Yagut" panose="00000400000000000000" pitchFamily="2" charset="-78"/>
            </a:endParaRPr>
          </a:p>
          <a:p>
            <a:pPr marL="0" indent="0" algn="r" rtl="1">
              <a:lnSpc>
                <a:spcPct val="160000"/>
              </a:lnSpc>
              <a:buNone/>
            </a:pPr>
            <a:r>
              <a:rPr lang="fa-IR" sz="2500" dirty="0">
                <a:cs typeface="B Yagut" panose="00000400000000000000" pitchFamily="2" charset="-78"/>
              </a:rPr>
              <a:t>4. سابقه تشنجی که مورد ارزیابی قرار نگرفته باشد </a:t>
            </a:r>
            <a:endParaRPr lang="en-US" sz="2500" dirty="0">
              <a:cs typeface="B Yagut" panose="00000400000000000000" pitchFamily="2" charset="-78"/>
            </a:endParaRPr>
          </a:p>
          <a:p>
            <a:pPr marL="0" indent="0" algn="r" rtl="1">
              <a:lnSpc>
                <a:spcPct val="160000"/>
              </a:lnSpc>
              <a:buNone/>
            </a:pPr>
            <a:r>
              <a:rPr lang="fa-IR" sz="2500" dirty="0">
                <a:cs typeface="B Yagut" panose="00000400000000000000" pitchFamily="2" charset="-78"/>
              </a:rPr>
              <a:t>  تزریق واکسن حاوی سیاه سرفه باید تا زمان ارزیابی کامل اختلال عصبی، شروع درمان مناسب و پایدار شدن شرایط بیمار به تعویق بیفتد .</a:t>
            </a:r>
            <a:endParaRPr lang="en-US" sz="2500" dirty="0">
              <a:cs typeface="B Yagut" panose="00000400000000000000" pitchFamily="2" charset="-78"/>
            </a:endParaRPr>
          </a:p>
          <a:p>
            <a:pPr algn="r" rtl="1">
              <a:lnSpc>
                <a:spcPct val="160000"/>
              </a:lnSpc>
            </a:pPr>
            <a:endParaRPr lang="fa-IR" sz="25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A2FEDC72-98CF-43EB-AF78-7AE54825822A}" type="slidenum">
              <a:rPr lang="en-US" smtClean="0"/>
              <a:t>11</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44382033"/>
      </p:ext>
    </p:extLst>
  </p:cSld>
  <p:clrMapOvr>
    <a:masterClrMapping/>
  </p:clrMapOvr>
  <mc:AlternateContent xmlns:mc="http://schemas.openxmlformats.org/markup-compatibility/2006" xmlns:p14="http://schemas.microsoft.com/office/powerpoint/2010/main">
    <mc:Choice Requires="p14">
      <p:transition p14:dur="10" advTm="46425"/>
    </mc:Choice>
    <mc:Fallback xmlns="">
      <p:transition advTm="46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4"/>
            <a:ext cx="10515600" cy="1325563"/>
          </a:xfrm>
        </p:spPr>
        <p:txBody>
          <a:bodyPr>
            <a:normAutofit/>
          </a:bodyPr>
          <a:lstStyle/>
          <a:p>
            <a:pPr algn="r" rtl="1"/>
            <a:r>
              <a:rPr lang="fa-IR" sz="4000" b="1" dirty="0">
                <a:cs typeface="B Yagut" panose="00000400000000000000" pitchFamily="2" charset="-78"/>
              </a:rPr>
              <a:t>ادامه- ایمن سازی کودکان با تشنج و ضایعات مغزی</a:t>
            </a:r>
            <a:endParaRPr lang="en-US" sz="4000" b="1" dirty="0">
              <a:cs typeface="B Yagut" panose="00000400000000000000" pitchFamily="2" charset="-78"/>
            </a:endParaRPr>
          </a:p>
        </p:txBody>
      </p:sp>
      <p:sp>
        <p:nvSpPr>
          <p:cNvPr id="3" name="Content Placeholder 2"/>
          <p:cNvSpPr>
            <a:spLocks noGrp="1"/>
          </p:cNvSpPr>
          <p:nvPr>
            <p:ph idx="1"/>
          </p:nvPr>
        </p:nvSpPr>
        <p:spPr>
          <a:xfrm>
            <a:off x="116541" y="1247131"/>
            <a:ext cx="11237259" cy="4351338"/>
          </a:xfrm>
        </p:spPr>
        <p:txBody>
          <a:bodyPr>
            <a:noAutofit/>
          </a:bodyPr>
          <a:lstStyle/>
          <a:p>
            <a:pPr marL="0" indent="0" algn="r" rtl="1">
              <a:lnSpc>
                <a:spcPct val="160000"/>
              </a:lnSpc>
              <a:buNone/>
            </a:pPr>
            <a:r>
              <a:rPr lang="fa-IR" sz="2500" dirty="0">
                <a:cs typeface="B Yagut" panose="00000400000000000000" pitchFamily="2" charset="-78"/>
              </a:rPr>
              <a:t>1. وجود صرع کنترل شده به مدت سه ماه </a:t>
            </a:r>
            <a:br>
              <a:rPr lang="fa-IR" sz="2500" dirty="0">
                <a:cs typeface="B Yagut" panose="00000400000000000000" pitchFamily="2" charset="-78"/>
              </a:rPr>
            </a:br>
            <a:r>
              <a:rPr lang="fa-IR" sz="2500" dirty="0">
                <a:cs typeface="B Yagut" panose="00000400000000000000" pitchFamily="2" charset="-78"/>
              </a:rPr>
              <a:t>2. فلج مغزی (</a:t>
            </a:r>
            <a:r>
              <a:rPr lang="en-US" sz="2500" dirty="0">
                <a:cs typeface="B Yagut" panose="00000400000000000000" pitchFamily="2" charset="-78"/>
              </a:rPr>
              <a:t>CP</a:t>
            </a:r>
            <a:r>
              <a:rPr lang="fa-IR" sz="2500" dirty="0">
                <a:cs typeface="B Yagut" panose="00000400000000000000" pitchFamily="2" charset="-78"/>
              </a:rPr>
              <a:t>) </a:t>
            </a:r>
            <a:br>
              <a:rPr lang="fa-IR" sz="2500" dirty="0">
                <a:cs typeface="B Yagut" panose="00000400000000000000" pitchFamily="2" charset="-78"/>
              </a:rPr>
            </a:br>
            <a:r>
              <a:rPr lang="fa-IR" sz="2500" dirty="0">
                <a:cs typeface="B Yagut" panose="00000400000000000000" pitchFamily="2" charset="-78"/>
              </a:rPr>
              <a:t>3. تاخیر تکاملی درکودک </a:t>
            </a:r>
            <a:br>
              <a:rPr lang="fa-IR" sz="2500" dirty="0">
                <a:cs typeface="B Yagut" panose="00000400000000000000" pitchFamily="2" charset="-78"/>
              </a:rPr>
            </a:br>
            <a:r>
              <a:rPr lang="fa-IR" sz="2500" dirty="0">
                <a:cs typeface="B Yagut" panose="00000400000000000000" pitchFamily="2" charset="-78"/>
              </a:rPr>
              <a:t>4. سابقه فامیلی تشنج یا اختلالات دیگر عصبی در خانواده ، مانعی برای دریافت واکسن های حاوی سیاه سرفه نیست.</a:t>
            </a:r>
          </a:p>
          <a:p>
            <a:pPr algn="r" rtl="1">
              <a:lnSpc>
                <a:spcPct val="160000"/>
              </a:lnSpc>
            </a:pPr>
            <a:r>
              <a:rPr lang="fa-IR" sz="2500" dirty="0">
                <a:cs typeface="B Yagut" panose="00000400000000000000" pitchFamily="2" charset="-78"/>
              </a:rPr>
              <a:t>تب و تشنج ساده و حملات ریسه مانعی برای دریافت واکسن های حاوی سیاه سرفه نیست.</a:t>
            </a:r>
          </a:p>
          <a:p>
            <a:pPr algn="r" rtl="1">
              <a:lnSpc>
                <a:spcPct val="160000"/>
              </a:lnSpc>
            </a:pPr>
            <a:r>
              <a:rPr lang="fa-IR" sz="2500" dirty="0">
                <a:cs typeface="B Yagut" panose="00000400000000000000" pitchFamily="2" charset="-78"/>
              </a:rPr>
              <a:t>در تمام مواردی که تزریق واکسن سیاه سرفه ممنوع است، باید واکسن های دیفتری، کزاز، هپاتیت ب و هموفیلوس آنفلوانزای تیپ ب</a:t>
            </a:r>
            <a:r>
              <a:rPr lang="en-US" sz="2500" dirty="0">
                <a:cs typeface="B Yagut" panose="00000400000000000000" pitchFamily="2" charset="-78"/>
              </a:rPr>
              <a:t> </a:t>
            </a:r>
            <a:r>
              <a:rPr lang="fa-IR" sz="2500" dirty="0">
                <a:cs typeface="B Yagut" panose="00000400000000000000" pitchFamily="2" charset="-78"/>
              </a:rPr>
              <a:t>طبق برنامه جاری واکسیناسیون کشوری تزریق شود.</a:t>
            </a:r>
            <a:endParaRPr lang="en-US" sz="25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A2FEDC72-98CF-43EB-AF78-7AE54825822A}" type="slidenum">
              <a:rPr lang="en-US" smtClean="0"/>
              <a:t>12</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91777726"/>
      </p:ext>
    </p:extLst>
  </p:cSld>
  <p:clrMapOvr>
    <a:masterClrMapping/>
  </p:clrMapOvr>
  <mc:AlternateContent xmlns:mc="http://schemas.openxmlformats.org/markup-compatibility/2006" xmlns:p14="http://schemas.microsoft.com/office/powerpoint/2010/main">
    <mc:Choice Requires="p14">
      <p:transition p14:dur="10" advTm="58773"/>
    </mc:Choice>
    <mc:Fallback xmlns="">
      <p:transition advTm="58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37464"/>
          </a:xfrm>
        </p:spPr>
        <p:txBody>
          <a:bodyPr>
            <a:noAutofit/>
          </a:bodyPr>
          <a:lstStyle/>
          <a:p>
            <a:pPr algn="ctr"/>
            <a:r>
              <a:rPr lang="fa-IR" sz="4000" b="1" dirty="0">
                <a:cs typeface="B Yagut" panose="00000400000000000000" pitchFamily="2" charset="-78"/>
              </a:rPr>
              <a:t>دریافت کنندگان خون و فرآورده های خونی</a:t>
            </a:r>
            <a:endParaRPr lang="en-US" sz="4000" b="1" dirty="0">
              <a:cs typeface="B Yagut" panose="00000400000000000000" pitchFamily="2" charset="-78"/>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20942223"/>
              </p:ext>
            </p:extLst>
          </p:nvPr>
        </p:nvGraphicFramePr>
        <p:xfrm>
          <a:off x="837491" y="1462239"/>
          <a:ext cx="10516309" cy="4759770"/>
        </p:xfrm>
        <a:graphic>
          <a:graphicData uri="http://schemas.openxmlformats.org/drawingml/2006/table">
            <a:tbl>
              <a:tblPr rtl="1" firstRow="1" firstCol="1" bandRow="1">
                <a:tableStyleId>{5C22544A-7EE6-4342-B048-85BDC9FD1C3A}</a:tableStyleId>
              </a:tblPr>
              <a:tblGrid>
                <a:gridCol w="4147923">
                  <a:extLst>
                    <a:ext uri="{9D8B030D-6E8A-4147-A177-3AD203B41FA5}">
                      <a16:colId xmlns:a16="http://schemas.microsoft.com/office/drawing/2014/main" val="20000"/>
                    </a:ext>
                  </a:extLst>
                </a:gridCol>
                <a:gridCol w="1999247">
                  <a:extLst>
                    <a:ext uri="{9D8B030D-6E8A-4147-A177-3AD203B41FA5}">
                      <a16:colId xmlns:a16="http://schemas.microsoft.com/office/drawing/2014/main" val="20001"/>
                    </a:ext>
                  </a:extLst>
                </a:gridCol>
                <a:gridCol w="4369139">
                  <a:extLst>
                    <a:ext uri="{9D8B030D-6E8A-4147-A177-3AD203B41FA5}">
                      <a16:colId xmlns:a16="http://schemas.microsoft.com/office/drawing/2014/main" val="20002"/>
                    </a:ext>
                  </a:extLst>
                </a:gridCol>
              </a:tblGrid>
              <a:tr h="0">
                <a:tc gridSpan="3">
                  <a:txBody>
                    <a:bodyPr/>
                    <a:lstStyle/>
                    <a:p>
                      <a:pPr marL="0" marR="0" algn="r" rtl="1">
                        <a:lnSpc>
                          <a:spcPct val="107000"/>
                        </a:lnSpc>
                        <a:spcBef>
                          <a:spcPts val="0"/>
                        </a:spcBef>
                        <a:spcAft>
                          <a:spcPts val="0"/>
                        </a:spcAft>
                      </a:pPr>
                      <a:r>
                        <a:rPr lang="fa-IR" sz="2400" dirty="0">
                          <a:solidFill>
                            <a:schemeClr val="tx1"/>
                          </a:solidFill>
                          <a:cs typeface="B Yagut" panose="00000400000000000000" pitchFamily="2" charset="-78"/>
                        </a:rPr>
                        <a:t>حداقل فاصله زمانی دریافت خون و فرآورده های خونی با واکسن های ویروسی زنده تزریقی</a:t>
                      </a:r>
                    </a:p>
                    <a:p>
                      <a:pPr marL="0" marR="0" algn="r" rtl="1">
                        <a:lnSpc>
                          <a:spcPct val="107000"/>
                        </a:lnSpc>
                        <a:spcBef>
                          <a:spcPts val="0"/>
                        </a:spcBef>
                        <a:spcAft>
                          <a:spcPts val="0"/>
                        </a:spcAft>
                      </a:pPr>
                      <a:endParaRPr lang="en-US" sz="2400"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76709" marR="76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pPr marL="0" marR="0" algn="r" rtl="1">
                        <a:lnSpc>
                          <a:spcPct val="107000"/>
                        </a:lnSpc>
                        <a:spcBef>
                          <a:spcPts val="0"/>
                        </a:spcBef>
                        <a:spcAft>
                          <a:spcPts val="0"/>
                        </a:spcAft>
                      </a:pPr>
                      <a:endParaRPr lang="en-US" sz="2500"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68580" marR="68580" marT="0" marB="0"/>
                </a:tc>
                <a:extLst>
                  <a:ext uri="{0D108BD9-81ED-4DB2-BD59-A6C34878D82A}">
                    <a16:rowId xmlns:a16="http://schemas.microsoft.com/office/drawing/2014/main" val="10000"/>
                  </a:ext>
                </a:extLst>
              </a:tr>
              <a:tr h="0">
                <a:tc gridSpan="2">
                  <a:txBody>
                    <a:bodyPr/>
                    <a:lstStyle/>
                    <a:p>
                      <a:pPr marL="0" marR="0" algn="ctr" rtl="1">
                        <a:lnSpc>
                          <a:spcPct val="107000"/>
                        </a:lnSpc>
                        <a:spcBef>
                          <a:spcPts val="0"/>
                        </a:spcBef>
                        <a:spcAft>
                          <a:spcPts val="0"/>
                        </a:spcAft>
                      </a:pPr>
                      <a:r>
                        <a:rPr lang="fa-IR" sz="2500" dirty="0">
                          <a:solidFill>
                            <a:schemeClr val="tx1"/>
                          </a:solidFill>
                          <a:effectLst/>
                          <a:cs typeface="B Yagut" panose="00000400000000000000" pitchFamily="2" charset="-78"/>
                        </a:rPr>
                        <a:t>نوع فرآورده </a:t>
                      </a:r>
                      <a:endParaRPr lang="en-US" sz="2500" dirty="0">
                        <a:solidFill>
                          <a:schemeClr val="tx1"/>
                        </a:solidFill>
                        <a:effectLst/>
                        <a:cs typeface="B Yagut" panose="00000400000000000000" pitchFamily="2" charset="-78"/>
                      </a:endParaRPr>
                    </a:p>
                    <a:p>
                      <a:pPr marL="0" marR="0" algn="r" rtl="1">
                        <a:lnSpc>
                          <a:spcPct val="107000"/>
                        </a:lnSpc>
                        <a:spcBef>
                          <a:spcPts val="0"/>
                        </a:spcBef>
                        <a:spcAft>
                          <a:spcPts val="0"/>
                        </a:spcAft>
                      </a:pPr>
                      <a:r>
                        <a:rPr lang="fa-IR" sz="2500" dirty="0">
                          <a:solidFill>
                            <a:schemeClr val="tx1"/>
                          </a:solidFill>
                          <a:effectLst/>
                          <a:cs typeface="B Yagut" panose="00000400000000000000" pitchFamily="2" charset="-78"/>
                        </a:rPr>
                        <a:t> </a:t>
                      </a:r>
                      <a:endParaRPr lang="en-US" sz="2500"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76709" marR="76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marL="0" marR="0" algn="ctr" rtl="1">
                        <a:lnSpc>
                          <a:spcPct val="107000"/>
                        </a:lnSpc>
                        <a:spcBef>
                          <a:spcPts val="0"/>
                        </a:spcBef>
                        <a:spcAft>
                          <a:spcPts val="0"/>
                        </a:spcAft>
                      </a:pPr>
                      <a:r>
                        <a:rPr lang="fa-IR" sz="2500" dirty="0">
                          <a:solidFill>
                            <a:schemeClr val="tx1"/>
                          </a:solidFill>
                          <a:effectLst/>
                          <a:cs typeface="B Yagut" panose="00000400000000000000" pitchFamily="2" charset="-78"/>
                        </a:rPr>
                        <a:t>حداقل فاصله زمانی لازم</a:t>
                      </a:r>
                      <a:endParaRPr lang="en-US" sz="2500"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76709" marR="76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0">
                <a:tc gridSpan="2">
                  <a:txBody>
                    <a:bodyPr/>
                    <a:lstStyle/>
                    <a:p>
                      <a:pPr marL="0" marR="0" algn="ctr" rtl="1">
                        <a:lnSpc>
                          <a:spcPct val="107000"/>
                        </a:lnSpc>
                        <a:spcBef>
                          <a:spcPts val="0"/>
                        </a:spcBef>
                        <a:spcAft>
                          <a:spcPts val="0"/>
                        </a:spcAft>
                      </a:pPr>
                      <a:r>
                        <a:rPr lang="fa-IR" sz="2500" dirty="0">
                          <a:solidFill>
                            <a:schemeClr val="tx1"/>
                          </a:solidFill>
                          <a:effectLst/>
                          <a:cs typeface="B Yagut" panose="00000400000000000000" pitchFamily="2" charset="-78"/>
                        </a:rPr>
                        <a:t>گاما گلوبولین داخل عضلانی (</a:t>
                      </a:r>
                      <a:r>
                        <a:rPr lang="en-US" sz="2500" dirty="0">
                          <a:solidFill>
                            <a:schemeClr val="tx1"/>
                          </a:solidFill>
                          <a:effectLst/>
                          <a:cs typeface="B Yagut" panose="00000400000000000000" pitchFamily="2" charset="-78"/>
                        </a:rPr>
                        <a:t>HIG</a:t>
                      </a:r>
                      <a:r>
                        <a:rPr lang="fa-IR" sz="2500" dirty="0">
                          <a:solidFill>
                            <a:schemeClr val="tx1"/>
                          </a:solidFill>
                          <a:effectLst/>
                          <a:cs typeface="B Yagut" panose="00000400000000000000" pitchFamily="2" charset="-78"/>
                        </a:rPr>
                        <a:t>)</a:t>
                      </a:r>
                      <a:endParaRPr lang="en-US" sz="2500" dirty="0">
                        <a:solidFill>
                          <a:schemeClr val="tx1"/>
                        </a:solidFill>
                        <a:effectLst/>
                        <a:cs typeface="B Yagut" panose="00000400000000000000" pitchFamily="2" charset="-78"/>
                      </a:endParaRPr>
                    </a:p>
                    <a:p>
                      <a:pPr marL="0" marR="0" algn="ctr" rtl="1">
                        <a:lnSpc>
                          <a:spcPct val="107000"/>
                        </a:lnSpc>
                        <a:spcBef>
                          <a:spcPts val="0"/>
                        </a:spcBef>
                        <a:spcAft>
                          <a:spcPts val="0"/>
                        </a:spcAft>
                      </a:pPr>
                      <a:r>
                        <a:rPr lang="fa-IR" sz="2500" dirty="0">
                          <a:solidFill>
                            <a:schemeClr val="tx1"/>
                          </a:solidFill>
                          <a:effectLst/>
                          <a:cs typeface="B Yagut" panose="00000400000000000000" pitchFamily="2" charset="-78"/>
                        </a:rPr>
                        <a:t> </a:t>
                      </a:r>
                      <a:endParaRPr lang="en-US" sz="2500"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76709" marR="76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marL="0" marR="0" algn="ctr" rtl="1">
                        <a:lnSpc>
                          <a:spcPct val="107000"/>
                        </a:lnSpc>
                        <a:spcBef>
                          <a:spcPts val="0"/>
                        </a:spcBef>
                        <a:spcAft>
                          <a:spcPts val="0"/>
                        </a:spcAft>
                      </a:pPr>
                      <a:r>
                        <a:rPr lang="fa-IR" sz="2500" baseline="0" dirty="0">
                          <a:solidFill>
                            <a:schemeClr val="tx1"/>
                          </a:solidFill>
                          <a:effectLst/>
                          <a:cs typeface="B Yagut" panose="00000400000000000000" pitchFamily="2" charset="-78"/>
                        </a:rPr>
                        <a:t> </a:t>
                      </a:r>
                      <a:r>
                        <a:rPr lang="fa-IR" sz="2500" dirty="0">
                          <a:solidFill>
                            <a:schemeClr val="tx1"/>
                          </a:solidFill>
                          <a:effectLst/>
                          <a:cs typeface="B Yagut" panose="00000400000000000000" pitchFamily="2" charset="-78"/>
                        </a:rPr>
                        <a:t>3 ماه</a:t>
                      </a:r>
                      <a:endParaRPr lang="en-US" sz="2500"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76709" marR="76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0">
                <a:tc gridSpan="2">
                  <a:txBody>
                    <a:bodyPr/>
                    <a:lstStyle/>
                    <a:p>
                      <a:pPr marL="0" marR="0" algn="ctr" rtl="1">
                        <a:lnSpc>
                          <a:spcPct val="107000"/>
                        </a:lnSpc>
                        <a:spcBef>
                          <a:spcPts val="0"/>
                        </a:spcBef>
                        <a:spcAft>
                          <a:spcPts val="0"/>
                        </a:spcAft>
                      </a:pPr>
                      <a:r>
                        <a:rPr lang="fa-IR" sz="2500" dirty="0">
                          <a:solidFill>
                            <a:schemeClr val="tx1"/>
                          </a:solidFill>
                          <a:effectLst/>
                          <a:cs typeface="B Yagut" panose="00000400000000000000" pitchFamily="2" charset="-78"/>
                        </a:rPr>
                        <a:t>گاما گلوبولین داخل وریدی (</a:t>
                      </a:r>
                      <a:r>
                        <a:rPr lang="en-US" sz="2500" dirty="0">
                          <a:solidFill>
                            <a:schemeClr val="tx1"/>
                          </a:solidFill>
                          <a:effectLst/>
                          <a:cs typeface="B Yagut" panose="00000400000000000000" pitchFamily="2" charset="-78"/>
                        </a:rPr>
                        <a:t>IVIG</a:t>
                      </a:r>
                      <a:r>
                        <a:rPr lang="fa-IR" sz="2500" dirty="0">
                          <a:solidFill>
                            <a:schemeClr val="tx1"/>
                          </a:solidFill>
                          <a:effectLst/>
                          <a:cs typeface="B Yagut" panose="00000400000000000000" pitchFamily="2" charset="-78"/>
                        </a:rPr>
                        <a:t>)</a:t>
                      </a:r>
                      <a:endParaRPr lang="en-US" sz="2500" dirty="0">
                        <a:solidFill>
                          <a:schemeClr val="tx1"/>
                        </a:solidFill>
                        <a:effectLst/>
                        <a:cs typeface="B Yagut" panose="00000400000000000000" pitchFamily="2" charset="-78"/>
                      </a:endParaRPr>
                    </a:p>
                    <a:p>
                      <a:pPr marL="0" marR="0" algn="ctr" rtl="1">
                        <a:lnSpc>
                          <a:spcPct val="107000"/>
                        </a:lnSpc>
                        <a:spcBef>
                          <a:spcPts val="0"/>
                        </a:spcBef>
                        <a:spcAft>
                          <a:spcPts val="0"/>
                        </a:spcAft>
                      </a:pPr>
                      <a:r>
                        <a:rPr lang="fa-IR" sz="2500" dirty="0">
                          <a:solidFill>
                            <a:schemeClr val="tx1"/>
                          </a:solidFill>
                          <a:effectLst/>
                          <a:cs typeface="B Yagut" panose="00000400000000000000" pitchFamily="2" charset="-78"/>
                        </a:rPr>
                        <a:t> </a:t>
                      </a:r>
                      <a:endParaRPr lang="en-US" sz="2500"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76709" marR="76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marL="0" marR="0" algn="ctr" rtl="1">
                        <a:lnSpc>
                          <a:spcPct val="107000"/>
                        </a:lnSpc>
                        <a:spcBef>
                          <a:spcPts val="0"/>
                        </a:spcBef>
                        <a:spcAft>
                          <a:spcPts val="0"/>
                        </a:spcAft>
                      </a:pPr>
                      <a:r>
                        <a:rPr lang="fa-IR" sz="2500" dirty="0">
                          <a:solidFill>
                            <a:schemeClr val="tx1"/>
                          </a:solidFill>
                          <a:effectLst/>
                          <a:cs typeface="B Yagut" panose="00000400000000000000" pitchFamily="2" charset="-78"/>
                        </a:rPr>
                        <a:t>8 ماه</a:t>
                      </a:r>
                      <a:endParaRPr lang="en-US" sz="2500"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76709" marR="76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gridSpan="2">
                  <a:txBody>
                    <a:bodyPr/>
                    <a:lstStyle/>
                    <a:p>
                      <a:pPr marL="0" marR="0" algn="ctr" rtl="1">
                        <a:lnSpc>
                          <a:spcPct val="107000"/>
                        </a:lnSpc>
                        <a:spcBef>
                          <a:spcPts val="0"/>
                        </a:spcBef>
                        <a:spcAft>
                          <a:spcPts val="0"/>
                        </a:spcAft>
                      </a:pPr>
                      <a:r>
                        <a:rPr lang="fa-IR" sz="2500" dirty="0">
                          <a:solidFill>
                            <a:schemeClr val="tx1"/>
                          </a:solidFill>
                          <a:effectLst/>
                          <a:cs typeface="B Yagut" panose="00000400000000000000" pitchFamily="2" charset="-78"/>
                        </a:rPr>
                        <a:t>گلبول قرمز فشرده( </a:t>
                      </a:r>
                      <a:r>
                        <a:rPr lang="en-US" sz="2500" dirty="0">
                          <a:solidFill>
                            <a:schemeClr val="tx1"/>
                          </a:solidFill>
                          <a:effectLst/>
                          <a:cs typeface="B Yagut" panose="00000400000000000000" pitchFamily="2" charset="-78"/>
                        </a:rPr>
                        <a:t>Packed  RBC</a:t>
                      </a:r>
                      <a:r>
                        <a:rPr lang="fa-IR" sz="2500" dirty="0">
                          <a:solidFill>
                            <a:schemeClr val="tx1"/>
                          </a:solidFill>
                          <a:effectLst/>
                          <a:cs typeface="B Yagut" panose="00000400000000000000" pitchFamily="2" charset="-78"/>
                        </a:rPr>
                        <a:t>)</a:t>
                      </a:r>
                      <a:endParaRPr lang="en-US" sz="2500" dirty="0">
                        <a:solidFill>
                          <a:schemeClr val="tx1"/>
                        </a:solidFill>
                        <a:effectLst/>
                        <a:cs typeface="B Yagut" panose="00000400000000000000" pitchFamily="2" charset="-78"/>
                      </a:endParaRPr>
                    </a:p>
                    <a:p>
                      <a:pPr marL="0" marR="0" algn="ctr" rtl="1">
                        <a:lnSpc>
                          <a:spcPct val="107000"/>
                        </a:lnSpc>
                        <a:spcBef>
                          <a:spcPts val="0"/>
                        </a:spcBef>
                        <a:spcAft>
                          <a:spcPts val="0"/>
                        </a:spcAft>
                      </a:pPr>
                      <a:r>
                        <a:rPr lang="fa-IR" sz="2500" dirty="0">
                          <a:solidFill>
                            <a:schemeClr val="tx1"/>
                          </a:solidFill>
                          <a:effectLst/>
                          <a:cs typeface="B Yagut" panose="00000400000000000000" pitchFamily="2" charset="-78"/>
                        </a:rPr>
                        <a:t> </a:t>
                      </a:r>
                      <a:endParaRPr lang="en-US" sz="2500"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76709" marR="76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marL="0" marR="0" algn="ctr" rtl="1">
                        <a:lnSpc>
                          <a:spcPct val="107000"/>
                        </a:lnSpc>
                        <a:spcBef>
                          <a:spcPts val="0"/>
                        </a:spcBef>
                        <a:spcAft>
                          <a:spcPts val="0"/>
                        </a:spcAft>
                      </a:pPr>
                      <a:r>
                        <a:rPr lang="fa-IR" sz="2500" dirty="0">
                          <a:solidFill>
                            <a:schemeClr val="tx1"/>
                          </a:solidFill>
                          <a:effectLst/>
                          <a:cs typeface="B Yagut" panose="00000400000000000000" pitchFamily="2" charset="-78"/>
                        </a:rPr>
                        <a:t>5 ماه</a:t>
                      </a:r>
                      <a:endParaRPr lang="en-US" sz="2500"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76709" marR="76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0">
                <a:tc rowSpan="2">
                  <a:txBody>
                    <a:bodyPr/>
                    <a:lstStyle/>
                    <a:p>
                      <a:pPr marL="0" marR="0" algn="ctr" rtl="1">
                        <a:lnSpc>
                          <a:spcPct val="107000"/>
                        </a:lnSpc>
                        <a:spcBef>
                          <a:spcPts val="0"/>
                        </a:spcBef>
                        <a:spcAft>
                          <a:spcPts val="0"/>
                        </a:spcAft>
                      </a:pPr>
                      <a:r>
                        <a:rPr lang="fa-IR" sz="2500" dirty="0">
                          <a:solidFill>
                            <a:schemeClr val="tx1"/>
                          </a:solidFill>
                          <a:effectLst/>
                          <a:cs typeface="B Yagut" panose="00000400000000000000" pitchFamily="2" charset="-78"/>
                        </a:rPr>
                        <a:t>فرآورده</a:t>
                      </a:r>
                      <a:r>
                        <a:rPr lang="fa-IR" sz="2500" baseline="0" dirty="0">
                          <a:solidFill>
                            <a:schemeClr val="tx1"/>
                          </a:solidFill>
                          <a:effectLst/>
                          <a:cs typeface="B Yagut" panose="00000400000000000000" pitchFamily="2" charset="-78"/>
                        </a:rPr>
                        <a:t> </a:t>
                      </a:r>
                      <a:r>
                        <a:rPr lang="fa-IR" sz="2500" dirty="0">
                          <a:solidFill>
                            <a:schemeClr val="tx1"/>
                          </a:solidFill>
                          <a:effectLst/>
                          <a:cs typeface="B Yagut" panose="00000400000000000000" pitchFamily="2" charset="-78"/>
                        </a:rPr>
                        <a:t>های خونی</a:t>
                      </a:r>
                      <a:endParaRPr lang="en-US" sz="2500" dirty="0">
                        <a:solidFill>
                          <a:schemeClr val="tx1"/>
                        </a:solidFill>
                        <a:effectLst/>
                        <a:cs typeface="B Yagut" panose="00000400000000000000" pitchFamily="2" charset="-78"/>
                      </a:endParaRPr>
                    </a:p>
                    <a:p>
                      <a:pPr marL="0" marR="0" algn="ctr" rtl="1">
                        <a:lnSpc>
                          <a:spcPct val="107000"/>
                        </a:lnSpc>
                        <a:spcBef>
                          <a:spcPts val="0"/>
                        </a:spcBef>
                        <a:spcAft>
                          <a:spcPts val="0"/>
                        </a:spcAft>
                      </a:pPr>
                      <a:r>
                        <a:rPr lang="fa-IR" sz="2500" dirty="0">
                          <a:solidFill>
                            <a:schemeClr val="tx1"/>
                          </a:solidFill>
                          <a:effectLst/>
                          <a:cs typeface="B Yagut" panose="00000400000000000000" pitchFamily="2" charset="-78"/>
                        </a:rPr>
                        <a:t> </a:t>
                      </a:r>
                      <a:endParaRPr lang="en-US" sz="2500"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76709" marR="76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rtl="1">
                        <a:lnSpc>
                          <a:spcPct val="107000"/>
                        </a:lnSpc>
                        <a:spcBef>
                          <a:spcPts val="0"/>
                        </a:spcBef>
                        <a:spcAft>
                          <a:spcPts val="0"/>
                        </a:spcAft>
                      </a:pPr>
                      <a:r>
                        <a:rPr lang="fa-IR" sz="2500">
                          <a:solidFill>
                            <a:schemeClr val="tx1"/>
                          </a:solidFill>
                          <a:effectLst/>
                          <a:cs typeface="B Yagut" panose="00000400000000000000" pitchFamily="2" charset="-78"/>
                        </a:rPr>
                        <a:t>خون کامل</a:t>
                      </a:r>
                      <a:endParaRPr lang="en-US" sz="250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76709" marR="76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rtl="1">
                        <a:lnSpc>
                          <a:spcPct val="107000"/>
                        </a:lnSpc>
                        <a:spcBef>
                          <a:spcPts val="0"/>
                        </a:spcBef>
                        <a:spcAft>
                          <a:spcPts val="0"/>
                        </a:spcAft>
                      </a:pPr>
                      <a:r>
                        <a:rPr lang="fa-IR" sz="2500" dirty="0">
                          <a:solidFill>
                            <a:schemeClr val="tx1"/>
                          </a:solidFill>
                          <a:effectLst/>
                          <a:cs typeface="B Yagut" panose="00000400000000000000" pitchFamily="2" charset="-78"/>
                        </a:rPr>
                        <a:t>6 ماه</a:t>
                      </a:r>
                      <a:endParaRPr lang="en-US" sz="2500"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76709" marR="76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0">
                <a:tc vMerge="1">
                  <a:txBody>
                    <a:bodyPr/>
                    <a:lstStyle/>
                    <a:p>
                      <a:endParaRPr lang="en-US"/>
                    </a:p>
                  </a:txBody>
                  <a:tcPr/>
                </a:tc>
                <a:tc>
                  <a:txBody>
                    <a:bodyPr/>
                    <a:lstStyle/>
                    <a:p>
                      <a:pPr marL="0" marR="0" algn="r" rtl="1">
                        <a:lnSpc>
                          <a:spcPct val="107000"/>
                        </a:lnSpc>
                        <a:spcBef>
                          <a:spcPts val="0"/>
                        </a:spcBef>
                        <a:spcAft>
                          <a:spcPts val="0"/>
                        </a:spcAft>
                      </a:pPr>
                      <a:r>
                        <a:rPr lang="fa-IR" sz="2500" dirty="0">
                          <a:solidFill>
                            <a:schemeClr val="tx1"/>
                          </a:solidFill>
                          <a:effectLst/>
                          <a:cs typeface="B Yagut" panose="00000400000000000000" pitchFamily="2" charset="-78"/>
                        </a:rPr>
                        <a:t>پلاکت و </a:t>
                      </a:r>
                      <a:r>
                        <a:rPr lang="en-US" sz="2500" dirty="0">
                          <a:solidFill>
                            <a:schemeClr val="tx1"/>
                          </a:solidFill>
                          <a:effectLst/>
                          <a:cs typeface="B Yagut" panose="00000400000000000000" pitchFamily="2" charset="-78"/>
                        </a:rPr>
                        <a:t>FFP</a:t>
                      </a:r>
                      <a:endParaRPr lang="en-US" sz="2500"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76709" marR="76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rtl="1">
                        <a:lnSpc>
                          <a:spcPct val="107000"/>
                        </a:lnSpc>
                        <a:spcBef>
                          <a:spcPts val="0"/>
                        </a:spcBef>
                        <a:spcAft>
                          <a:spcPts val="0"/>
                        </a:spcAft>
                      </a:pPr>
                      <a:r>
                        <a:rPr lang="fa-IR" sz="2500" dirty="0">
                          <a:solidFill>
                            <a:schemeClr val="tx1"/>
                          </a:solidFill>
                          <a:effectLst/>
                          <a:cs typeface="B Yagut" panose="00000400000000000000" pitchFamily="2" charset="-78"/>
                        </a:rPr>
                        <a:t>7 ماه</a:t>
                      </a:r>
                      <a:endParaRPr lang="en-US" sz="2500" dirty="0">
                        <a:solidFill>
                          <a:schemeClr val="tx1"/>
                        </a:solidFill>
                        <a:effectLst/>
                        <a:latin typeface="Calibri" panose="020F0502020204030204" pitchFamily="34" charset="0"/>
                        <a:ea typeface="Calibri" panose="020F0502020204030204" pitchFamily="34" charset="0"/>
                        <a:cs typeface="B Yagut" panose="00000400000000000000" pitchFamily="2" charset="-78"/>
                      </a:endParaRPr>
                    </a:p>
                  </a:txBody>
                  <a:tcPr marL="76709" marR="76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
        <p:nvSpPr>
          <p:cNvPr id="4" name="Slide Number Placeholder 3"/>
          <p:cNvSpPr>
            <a:spLocks noGrp="1"/>
          </p:cNvSpPr>
          <p:nvPr>
            <p:ph type="sldNum" sz="quarter" idx="12"/>
          </p:nvPr>
        </p:nvSpPr>
        <p:spPr/>
        <p:txBody>
          <a:bodyPr/>
          <a:lstStyle/>
          <a:p>
            <a:fld id="{A2FEDC72-98CF-43EB-AF78-7AE54825822A}" type="slidenum">
              <a:rPr lang="en-US" smtClean="0"/>
              <a:t>13</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03873540"/>
      </p:ext>
    </p:extLst>
  </p:cSld>
  <p:clrMapOvr>
    <a:masterClrMapping/>
  </p:clrMapOvr>
  <mc:AlternateContent xmlns:mc="http://schemas.openxmlformats.org/markup-compatibility/2006" xmlns:p14="http://schemas.microsoft.com/office/powerpoint/2010/main">
    <mc:Choice Requires="p14">
      <p:transition p14:dur="10" advTm="81964"/>
    </mc:Choice>
    <mc:Fallback xmlns="">
      <p:transition advTm="81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321" y="281063"/>
            <a:ext cx="10515600" cy="927996"/>
          </a:xfrm>
        </p:spPr>
        <p:txBody>
          <a:bodyPr>
            <a:normAutofit/>
          </a:bodyPr>
          <a:lstStyle/>
          <a:p>
            <a:pPr algn="r" rtl="1"/>
            <a:r>
              <a:rPr lang="fa-IR" sz="4000" b="1" dirty="0">
                <a:cs typeface="B Yagut" panose="00000400000000000000" pitchFamily="2" charset="-78"/>
              </a:rPr>
              <a:t>ایمن سازی دریافت کنندگان خون و فرآورده های خونی</a:t>
            </a:r>
            <a:endParaRPr lang="en-US" sz="4000" b="1" dirty="0">
              <a:cs typeface="B Yagut" panose="00000400000000000000" pitchFamily="2" charset="-78"/>
            </a:endParaRPr>
          </a:p>
        </p:txBody>
      </p:sp>
      <p:sp>
        <p:nvSpPr>
          <p:cNvPr id="3" name="Content Placeholder 2"/>
          <p:cNvSpPr>
            <a:spLocks noGrp="1"/>
          </p:cNvSpPr>
          <p:nvPr>
            <p:ph idx="1"/>
          </p:nvPr>
        </p:nvSpPr>
        <p:spPr>
          <a:xfrm>
            <a:off x="500063" y="1616587"/>
            <a:ext cx="10833858" cy="4718610"/>
          </a:xfrm>
        </p:spPr>
        <p:txBody>
          <a:bodyPr>
            <a:noAutofit/>
          </a:bodyPr>
          <a:lstStyle/>
          <a:p>
            <a:pPr marL="0" indent="0" algn="justLow" rtl="1">
              <a:lnSpc>
                <a:spcPct val="150000"/>
              </a:lnSpc>
              <a:buNone/>
            </a:pPr>
            <a:r>
              <a:rPr lang="fa-IR" sz="2600" dirty="0">
                <a:cs typeface="B Yagut" panose="00000400000000000000" pitchFamily="2" charset="-78"/>
              </a:rPr>
              <a:t>•واکسیناسیون افرادی که تزریق مکرر خون دارند (مانند بیماران مبتلا به تالاسمی) مطابق برنامه جاری واکسیناسیون کشوری انجام می شود.</a:t>
            </a:r>
          </a:p>
          <a:p>
            <a:pPr marL="0" indent="0" algn="justLow" rtl="1">
              <a:lnSpc>
                <a:spcPct val="150000"/>
              </a:lnSpc>
              <a:buNone/>
            </a:pPr>
            <a:r>
              <a:rPr lang="fa-IR" sz="2600" dirty="0">
                <a:cs typeface="B Yagut" panose="00000400000000000000" pitchFamily="2" charset="-78"/>
              </a:rPr>
              <a:t>•در صورت تزریق گاماگلوبولین عضلانی، فاصله تجویز واکسن های ویروسی زنده ضعیف شده ( بجز فلج اطفال خوراکی، روتاویروس و تب زرد) با گاماگلوبولین، حداقل 3 ماه خواهد بود.</a:t>
            </a:r>
          </a:p>
          <a:p>
            <a:pPr marL="0" indent="0" algn="justLow" rtl="1">
              <a:lnSpc>
                <a:spcPct val="150000"/>
              </a:lnSpc>
              <a:buNone/>
            </a:pPr>
            <a:r>
              <a:rPr lang="fa-IR" sz="2600" dirty="0">
                <a:cs typeface="B Yagut" panose="00000400000000000000" pitchFamily="2" charset="-78"/>
              </a:rPr>
              <a:t>•در صورت تزریق گاماگلوبولین وریدی</a:t>
            </a:r>
            <a:r>
              <a:rPr lang="en-US" sz="2600" dirty="0">
                <a:cs typeface="B Yagut" panose="00000400000000000000" pitchFamily="2" charset="-78"/>
              </a:rPr>
              <a:t>IVIG) </a:t>
            </a:r>
            <a:r>
              <a:rPr lang="fa-IR" sz="2600" dirty="0">
                <a:cs typeface="B Yagut" panose="00000400000000000000" pitchFamily="2" charset="-78"/>
              </a:rPr>
              <a:t>)</a:t>
            </a:r>
            <a:r>
              <a:rPr lang="en-US" sz="2600" dirty="0">
                <a:cs typeface="B Yagut" panose="00000400000000000000" pitchFamily="2" charset="-78"/>
              </a:rPr>
              <a:t>، </a:t>
            </a:r>
            <a:r>
              <a:rPr lang="fa-IR" sz="2600" dirty="0">
                <a:cs typeface="B Yagut" panose="00000400000000000000" pitchFamily="2" charset="-78"/>
              </a:rPr>
              <a:t>فاصله تجویز واکسن های ویروسی زنده </a:t>
            </a:r>
            <a:r>
              <a:rPr lang="en-US" sz="2600" dirty="0">
                <a:cs typeface="B Yagut" panose="00000400000000000000" pitchFamily="2" charset="-78"/>
              </a:rPr>
              <a:t>)</a:t>
            </a:r>
            <a:r>
              <a:rPr lang="fa-IR" sz="2600" dirty="0">
                <a:cs typeface="B Yagut" panose="00000400000000000000" pitchFamily="2" charset="-78"/>
              </a:rPr>
              <a:t>بجز فلج اطفال خوراکی، تب زرد و روتاويروس</a:t>
            </a:r>
            <a:r>
              <a:rPr lang="en-US" sz="2600" dirty="0">
                <a:cs typeface="B Yagut" panose="00000400000000000000" pitchFamily="2" charset="-78"/>
              </a:rPr>
              <a:t>(</a:t>
            </a:r>
            <a:r>
              <a:rPr lang="fa-IR" sz="2600" dirty="0">
                <a:cs typeface="B Yagut" panose="00000400000000000000" pitchFamily="2" charset="-78"/>
              </a:rPr>
              <a:t> با گاماگلوبولین، حداقل 8 ماه خواهد بود.</a:t>
            </a:r>
            <a:endParaRPr lang="en-US" sz="26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A2FEDC72-98CF-43EB-AF78-7AE54825822A}" type="slidenum">
              <a:rPr lang="en-US" smtClean="0"/>
              <a:t>14</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15405378"/>
      </p:ext>
    </p:extLst>
  </p:cSld>
  <p:clrMapOvr>
    <a:masterClrMapping/>
  </p:clrMapOvr>
  <mc:AlternateContent xmlns:mc="http://schemas.openxmlformats.org/markup-compatibility/2006" xmlns:p14="http://schemas.microsoft.com/office/powerpoint/2010/main">
    <mc:Choice Requires="p14">
      <p:transition p14:dur="10" advTm="50383"/>
    </mc:Choice>
    <mc:Fallback xmlns="">
      <p:transition advTm="50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321" y="300114"/>
            <a:ext cx="10515600" cy="927996"/>
          </a:xfrm>
        </p:spPr>
        <p:txBody>
          <a:bodyPr>
            <a:normAutofit fontScale="90000"/>
          </a:bodyPr>
          <a:lstStyle/>
          <a:p>
            <a:pPr algn="r" rtl="1"/>
            <a:r>
              <a:rPr lang="fa-IR" sz="4000" b="1" dirty="0">
                <a:cs typeface="B Yagut" panose="00000400000000000000" pitchFamily="2" charset="-78"/>
              </a:rPr>
              <a:t>ادامه- ایمن سازی دریافت کنندگان خون و فرآورده های خونی</a:t>
            </a:r>
            <a:endParaRPr lang="en-US" sz="4000" b="1" dirty="0">
              <a:cs typeface="B Yagut" panose="00000400000000000000" pitchFamily="2" charset="-78"/>
            </a:endParaRPr>
          </a:p>
        </p:txBody>
      </p:sp>
      <p:sp>
        <p:nvSpPr>
          <p:cNvPr id="3" name="Content Placeholder 2"/>
          <p:cNvSpPr>
            <a:spLocks noGrp="1"/>
          </p:cNvSpPr>
          <p:nvPr>
            <p:ph idx="1"/>
          </p:nvPr>
        </p:nvSpPr>
        <p:spPr>
          <a:xfrm>
            <a:off x="358587" y="1328128"/>
            <a:ext cx="11519647" cy="5163171"/>
          </a:xfrm>
        </p:spPr>
        <p:txBody>
          <a:bodyPr>
            <a:normAutofit/>
          </a:bodyPr>
          <a:lstStyle/>
          <a:p>
            <a:pPr algn="justLow" rtl="1">
              <a:lnSpc>
                <a:spcPct val="150000"/>
              </a:lnSpc>
            </a:pPr>
            <a:r>
              <a:rPr lang="fa-IR" sz="2500" dirty="0">
                <a:cs typeface="B Yagut" panose="00000400000000000000" pitchFamily="2" charset="-78"/>
              </a:rPr>
              <a:t>در صورت تزریق خون و فرآورده های خونی، فاصله تجویز واکسن های ویروسی زنده </a:t>
            </a:r>
            <a:r>
              <a:rPr lang="en-US" sz="2500" dirty="0">
                <a:cs typeface="B Yagut" panose="00000400000000000000" pitchFamily="2" charset="-78"/>
              </a:rPr>
              <a:t>)</a:t>
            </a:r>
            <a:r>
              <a:rPr lang="fa-IR" sz="2500" dirty="0">
                <a:cs typeface="B Yagut" panose="00000400000000000000" pitchFamily="2" charset="-78"/>
              </a:rPr>
              <a:t>بجز فلج اطفال خوراکی، تب زرد و روتاویروس</a:t>
            </a:r>
            <a:r>
              <a:rPr lang="en-US" sz="2500" dirty="0">
                <a:cs typeface="B Yagut" panose="00000400000000000000" pitchFamily="2" charset="-78"/>
              </a:rPr>
              <a:t>(</a:t>
            </a:r>
            <a:r>
              <a:rPr lang="fa-IR" sz="2500" dirty="0">
                <a:cs typeface="B Yagut" panose="00000400000000000000" pitchFamily="2" charset="-78"/>
              </a:rPr>
              <a:t> با گلبول قرمز فشرده (</a:t>
            </a:r>
            <a:r>
              <a:rPr lang="en-US" sz="2500" dirty="0">
                <a:cs typeface="B Yagut" panose="00000400000000000000" pitchFamily="2" charset="-78"/>
              </a:rPr>
              <a:t>(Packed RBC </a:t>
            </a:r>
            <a:r>
              <a:rPr lang="fa-IR" sz="2500" dirty="0">
                <a:cs typeface="B Yagut" panose="00000400000000000000" pitchFamily="2" charset="-78"/>
              </a:rPr>
              <a:t> 5 ماه، با خون کامل 6 ماه و با پلاکت و</a:t>
            </a:r>
            <a:r>
              <a:rPr lang="en-US" sz="2500" dirty="0">
                <a:cs typeface="B Yagut" panose="00000400000000000000" pitchFamily="2" charset="-78"/>
              </a:rPr>
              <a:t>FFP </a:t>
            </a:r>
            <a:r>
              <a:rPr lang="fa-IR" sz="2500" dirty="0">
                <a:cs typeface="B Yagut" panose="00000400000000000000" pitchFamily="2" charset="-78"/>
              </a:rPr>
              <a:t> 7 ماه خواهد بود.</a:t>
            </a:r>
            <a:endParaRPr lang="en-US" sz="2500" dirty="0">
              <a:cs typeface="B Yagut" panose="00000400000000000000" pitchFamily="2" charset="-78"/>
            </a:endParaRPr>
          </a:p>
          <a:p>
            <a:pPr algn="justLow" rtl="1">
              <a:lnSpc>
                <a:spcPct val="150000"/>
              </a:lnSpc>
            </a:pPr>
            <a:r>
              <a:rPr lang="fa-IR" sz="2500" dirty="0">
                <a:cs typeface="B Yagut" panose="00000400000000000000" pitchFamily="2" charset="-78"/>
              </a:rPr>
              <a:t>واکسیناسیون افرادی که گلبول قرمز شسته شده (</a:t>
            </a:r>
            <a:r>
              <a:rPr lang="en-US" sz="2500" dirty="0">
                <a:cs typeface="B Yagut" panose="00000400000000000000" pitchFamily="2" charset="-78"/>
              </a:rPr>
              <a:t>Washed RBC</a:t>
            </a:r>
            <a:r>
              <a:rPr lang="fa-IR" sz="2500" dirty="0">
                <a:cs typeface="B Yagut" panose="00000400000000000000" pitchFamily="2" charset="-78"/>
              </a:rPr>
              <a:t> ) دریافت کرده ا ند، مطابق با برنامه جاری واکسیناسیون کشوری انجام می شود.</a:t>
            </a:r>
          </a:p>
          <a:p>
            <a:pPr algn="justLow" rtl="1">
              <a:lnSpc>
                <a:spcPct val="150000"/>
              </a:lnSpc>
            </a:pPr>
            <a:r>
              <a:rPr lang="fa-IR" sz="2500" dirty="0">
                <a:cs typeface="B Yagut" panose="00000400000000000000" pitchFamily="2" charset="-78"/>
              </a:rPr>
              <a:t>در صورت دریافت گاماگلوبولین عضلانی، وریدی و یا فرآورده های خونی طی 14 روز بعد از تجویز واکسن های ویروسی زنده (بجز فلج اطفال خوراکی، تب زرد و روتاویروس)، باید پس از گذشت حداقل فاصله زمانی عنوان شده در بالا، واکسن های</a:t>
            </a:r>
            <a:r>
              <a:rPr lang="fa-IR" sz="2500" dirty="0">
                <a:solidFill>
                  <a:srgbClr val="FF0000"/>
                </a:solidFill>
                <a:cs typeface="B Yagut" panose="00000400000000000000" pitchFamily="2" charset="-78"/>
              </a:rPr>
              <a:t> </a:t>
            </a:r>
            <a:r>
              <a:rPr lang="fa-IR" sz="2500" dirty="0">
                <a:cs typeface="B Yagut" panose="00000400000000000000" pitchFamily="2" charset="-78"/>
              </a:rPr>
              <a:t>فوق تکرار شود.</a:t>
            </a:r>
            <a:endParaRPr lang="en-US" sz="2500" dirty="0">
              <a:cs typeface="B Yagut" panose="00000400000000000000" pitchFamily="2" charset="-78"/>
            </a:endParaRPr>
          </a:p>
          <a:p>
            <a:pPr algn="justLow" rtl="1">
              <a:lnSpc>
                <a:spcPct val="150000"/>
              </a:lnSpc>
            </a:pPr>
            <a:endParaRPr lang="en-US" sz="2500" dirty="0">
              <a:cs typeface="B Yagut" panose="00000400000000000000" pitchFamily="2" charset="-78"/>
            </a:endParaRPr>
          </a:p>
          <a:p>
            <a:pPr algn="justLow" rtl="1">
              <a:lnSpc>
                <a:spcPct val="150000"/>
              </a:lnSpc>
            </a:pPr>
            <a:endParaRPr lang="en-US" sz="25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A2FEDC72-98CF-43EB-AF78-7AE54825822A}" type="slidenum">
              <a:rPr lang="en-US" smtClean="0"/>
              <a:t>15</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20756673"/>
      </p:ext>
    </p:extLst>
  </p:cSld>
  <p:clrMapOvr>
    <a:masterClrMapping/>
  </p:clrMapOvr>
  <mc:AlternateContent xmlns:mc="http://schemas.openxmlformats.org/markup-compatibility/2006" xmlns:p14="http://schemas.microsoft.com/office/powerpoint/2010/main">
    <mc:Choice Requires="p14">
      <p:transition p14:dur="10" advTm="96075"/>
    </mc:Choice>
    <mc:Fallback xmlns="">
      <p:transition advTm="96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0861"/>
            <a:ext cx="10515600" cy="1325563"/>
          </a:xfrm>
        </p:spPr>
        <p:txBody>
          <a:bodyPr>
            <a:normAutofit/>
          </a:bodyPr>
          <a:lstStyle/>
          <a:p>
            <a:pPr algn="r" rtl="1"/>
            <a:r>
              <a:rPr lang="fa-IR" sz="4000" b="1" dirty="0">
                <a:cs typeface="B Yagut" panose="00000400000000000000" pitchFamily="2" charset="-78"/>
              </a:rPr>
              <a:t>ایمن سازی زنان باردار و شیرده</a:t>
            </a:r>
            <a:endParaRPr lang="en-US" sz="4000" b="1" dirty="0">
              <a:cs typeface="B Yagut" panose="00000400000000000000" pitchFamily="2" charset="-78"/>
            </a:endParaRPr>
          </a:p>
        </p:txBody>
      </p:sp>
      <p:sp>
        <p:nvSpPr>
          <p:cNvPr id="3" name="Content Placeholder 2"/>
          <p:cNvSpPr>
            <a:spLocks noGrp="1"/>
          </p:cNvSpPr>
          <p:nvPr>
            <p:ph idx="1"/>
          </p:nvPr>
        </p:nvSpPr>
        <p:spPr>
          <a:xfrm>
            <a:off x="340659" y="1228166"/>
            <a:ext cx="11385176" cy="4948798"/>
          </a:xfrm>
        </p:spPr>
        <p:txBody>
          <a:bodyPr>
            <a:normAutofit fontScale="92500"/>
          </a:bodyPr>
          <a:lstStyle/>
          <a:p>
            <a:pPr algn="justLow" rtl="1">
              <a:lnSpc>
                <a:spcPct val="160000"/>
              </a:lnSpc>
            </a:pPr>
            <a:r>
              <a:rPr lang="fa-IR" dirty="0">
                <a:cs typeface="B Yagut" panose="00000400000000000000" pitchFamily="2" charset="-78"/>
              </a:rPr>
              <a:t>تجويز كليه واكسن هاي ويروسي زنده در دوران بارداري ممنوع است.</a:t>
            </a:r>
          </a:p>
          <a:p>
            <a:pPr algn="justLow" rtl="1">
              <a:lnSpc>
                <a:spcPct val="160000"/>
              </a:lnSpc>
            </a:pPr>
            <a:r>
              <a:rPr lang="fa-IR" dirty="0">
                <a:cs typeface="B Yagut" panose="00000400000000000000" pitchFamily="2" charset="-78"/>
              </a:rPr>
              <a:t> ولی درشرايط خاص و همه گيري ها طبق توصیه وزارت بهداشت اقدام می گردد. </a:t>
            </a:r>
          </a:p>
          <a:p>
            <a:pPr algn="justLow" rtl="1">
              <a:lnSpc>
                <a:spcPct val="160000"/>
              </a:lnSpc>
            </a:pPr>
            <a:r>
              <a:rPr lang="fa-IR" dirty="0">
                <a:cs typeface="B Yagut" panose="00000400000000000000" pitchFamily="2" charset="-78"/>
              </a:rPr>
              <a:t>درصورتي كه فوايد واكسن ويروسي زنده بر مضرات احتمالي آن ارجح باشد، طبق نظر مرکز مدیریت بیماری های واگیر مي توان نسبت به ايمن سازي زنان باردار با واكسن هاي ويروسي زنده اقدام نمود.</a:t>
            </a:r>
          </a:p>
          <a:p>
            <a:pPr algn="justLow" rtl="1">
              <a:lnSpc>
                <a:spcPct val="160000"/>
              </a:lnSpc>
            </a:pPr>
            <a:r>
              <a:rPr lang="fa-IR" dirty="0">
                <a:cs typeface="B Yagut" panose="00000400000000000000" pitchFamily="2" charset="-78"/>
              </a:rPr>
              <a:t>به خانم هايي كه در فصل شيوع آنفلوانزا باردار هستند، توصيه مي شود واكسن غير فعال آنفلوانزاي فصلي را دريافت نمايند.</a:t>
            </a:r>
            <a:endParaRPr lang="en-US"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A2FEDC72-98CF-43EB-AF78-7AE54825822A}" type="slidenum">
              <a:rPr lang="en-US" smtClean="0"/>
              <a:t>16</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37793533"/>
      </p:ext>
    </p:extLst>
  </p:cSld>
  <p:clrMapOvr>
    <a:masterClrMapping/>
  </p:clrMapOvr>
  <mc:AlternateContent xmlns:mc="http://schemas.openxmlformats.org/markup-compatibility/2006" xmlns:p14="http://schemas.microsoft.com/office/powerpoint/2010/main">
    <mc:Choice Requires="p14">
      <p:transition p14:dur="10" advTm="59676"/>
    </mc:Choice>
    <mc:Fallback xmlns="">
      <p:transition advTm="59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290"/>
            <a:ext cx="10515600" cy="1060264"/>
          </a:xfrm>
        </p:spPr>
        <p:txBody>
          <a:bodyPr>
            <a:normAutofit/>
          </a:bodyPr>
          <a:lstStyle/>
          <a:p>
            <a:pPr algn="r" rtl="1"/>
            <a:r>
              <a:rPr lang="fa-IR" sz="4000" b="1" dirty="0">
                <a:cs typeface="B Yagut" panose="00000400000000000000" pitchFamily="2" charset="-78"/>
              </a:rPr>
              <a:t>ادامه- ایمن سازی زنان باردار و شیرده</a:t>
            </a:r>
            <a:endParaRPr lang="en-US" sz="4000" b="1" dirty="0">
              <a:cs typeface="B Yagut" panose="00000400000000000000" pitchFamily="2" charset="-78"/>
            </a:endParaRPr>
          </a:p>
        </p:txBody>
      </p:sp>
      <p:sp>
        <p:nvSpPr>
          <p:cNvPr id="3" name="Content Placeholder 2"/>
          <p:cNvSpPr>
            <a:spLocks noGrp="1"/>
          </p:cNvSpPr>
          <p:nvPr>
            <p:ph idx="1"/>
          </p:nvPr>
        </p:nvSpPr>
        <p:spPr>
          <a:xfrm>
            <a:off x="448235" y="1105746"/>
            <a:ext cx="11304493" cy="5199810"/>
          </a:xfrm>
        </p:spPr>
        <p:txBody>
          <a:bodyPr>
            <a:normAutofit/>
          </a:bodyPr>
          <a:lstStyle/>
          <a:p>
            <a:pPr marL="0" indent="0" algn="justLow" rtl="1">
              <a:lnSpc>
                <a:spcPct val="150000"/>
              </a:lnSpc>
              <a:buNone/>
            </a:pPr>
            <a:r>
              <a:rPr lang="fa-IR" sz="2500" dirty="0">
                <a:cs typeface="B Yagut" panose="00000400000000000000" pitchFamily="2" charset="-78"/>
              </a:rPr>
              <a:t>• به علت خطر ابتلا به سرخجه در دوران بارداري و سندرم سرخجه مادرزادي،توصيه مي شود در خانم هایی که قصد باردار شدن دارند و سابقه دریافت واکسن سرخجه، </a:t>
            </a:r>
            <a:r>
              <a:rPr lang="en-US" sz="2500" dirty="0">
                <a:cs typeface="B Yagut" panose="00000400000000000000" pitchFamily="2" charset="-78"/>
              </a:rPr>
              <a:t>MMR </a:t>
            </a:r>
            <a:r>
              <a:rPr lang="fa-IR" sz="2500" dirty="0">
                <a:cs typeface="B Yagut" panose="00000400000000000000" pitchFamily="2" charset="-78"/>
              </a:rPr>
              <a:t> و یا </a:t>
            </a:r>
            <a:r>
              <a:rPr lang="en-US" sz="2500" dirty="0">
                <a:cs typeface="B Yagut" panose="00000400000000000000" pitchFamily="2" charset="-78"/>
              </a:rPr>
              <a:t>MR </a:t>
            </a:r>
            <a:r>
              <a:rPr lang="fa-IR" sz="2500" dirty="0">
                <a:cs typeface="B Yagut" panose="00000400000000000000" pitchFamily="2" charset="-78"/>
              </a:rPr>
              <a:t> را ذکر نمی کنند، عیار آنتی بادی ضد سرخجه ارزیابی شود و در صورت پایین بودن، واکسن سرخجه تجویز شود. </a:t>
            </a:r>
          </a:p>
          <a:p>
            <a:pPr marL="0" indent="0" algn="justLow" rtl="1">
              <a:lnSpc>
                <a:spcPct val="150000"/>
              </a:lnSpc>
              <a:buNone/>
            </a:pPr>
            <a:r>
              <a:rPr lang="fa-IR" sz="2500" dirty="0">
                <a:cs typeface="B Yagut" panose="00000400000000000000" pitchFamily="2" charset="-78"/>
              </a:rPr>
              <a:t>• بعد از تزريق واكسن، بايد تا حداقل یک ماه از بارداري اجتناب شود. تزريق نابجای اين واكسن در دوران بارداري دليلي بر سقط درماني نیست.</a:t>
            </a:r>
          </a:p>
          <a:p>
            <a:pPr marL="0" indent="0" algn="justLow" rtl="1">
              <a:lnSpc>
                <a:spcPct val="150000"/>
              </a:lnSpc>
              <a:buNone/>
            </a:pPr>
            <a:r>
              <a:rPr lang="fa-IR" sz="2500" dirty="0">
                <a:cs typeface="B Yagut" panose="00000400000000000000" pitchFamily="2" charset="-78"/>
              </a:rPr>
              <a:t>• انجام تست بارداري قبل از تزريق واكسن هاي ويروسي زنده ضرورت ندارد.</a:t>
            </a:r>
          </a:p>
          <a:p>
            <a:pPr marL="0" indent="0" algn="justLow" rtl="1">
              <a:lnSpc>
                <a:spcPct val="150000"/>
              </a:lnSpc>
              <a:buNone/>
            </a:pPr>
            <a:r>
              <a:rPr lang="fa-IR" sz="2500" dirty="0">
                <a:cs typeface="B Yagut" panose="00000400000000000000" pitchFamily="2" charset="-78"/>
              </a:rPr>
              <a:t>• تجويز كليه واكسن ها اعم از زنده و غیر زنده، به كودكاني كه در تماس خانگي با خانم هاي باردار هستند، بلامانع است</a:t>
            </a:r>
            <a:r>
              <a:rPr lang="en-US" sz="2500" dirty="0">
                <a:cs typeface="B Yagut" panose="00000400000000000000" pitchFamily="2" charset="-78"/>
              </a:rPr>
              <a:t>.</a:t>
            </a:r>
          </a:p>
        </p:txBody>
      </p:sp>
      <p:sp>
        <p:nvSpPr>
          <p:cNvPr id="4" name="Slide Number Placeholder 3"/>
          <p:cNvSpPr>
            <a:spLocks noGrp="1"/>
          </p:cNvSpPr>
          <p:nvPr>
            <p:ph type="sldNum" sz="quarter" idx="12"/>
          </p:nvPr>
        </p:nvSpPr>
        <p:spPr/>
        <p:txBody>
          <a:bodyPr/>
          <a:lstStyle/>
          <a:p>
            <a:fld id="{A2FEDC72-98CF-43EB-AF78-7AE54825822A}" type="slidenum">
              <a:rPr lang="en-US" smtClean="0"/>
              <a:t>17</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03256708"/>
      </p:ext>
    </p:extLst>
  </p:cSld>
  <p:clrMapOvr>
    <a:masterClrMapping/>
  </p:clrMapOvr>
  <mc:AlternateContent xmlns:mc="http://schemas.openxmlformats.org/markup-compatibility/2006" xmlns:p14="http://schemas.microsoft.com/office/powerpoint/2010/main">
    <mc:Choice Requires="p14">
      <p:transition p14:dur="10" advTm="80891"/>
    </mc:Choice>
    <mc:Fallback xmlns="">
      <p:transition advTm="80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9581"/>
          </a:xfrm>
        </p:spPr>
        <p:txBody>
          <a:bodyPr>
            <a:normAutofit/>
          </a:bodyPr>
          <a:lstStyle/>
          <a:p>
            <a:pPr algn="r" rtl="1"/>
            <a:r>
              <a:rPr lang="fa-IR" sz="4000" b="1" dirty="0">
                <a:cs typeface="B Yagut" panose="00000400000000000000" pitchFamily="2" charset="-78"/>
              </a:rPr>
              <a:t>ادامه- ایمن سازی زنان باردار و شیرده</a:t>
            </a:r>
            <a:endParaRPr lang="en-US" sz="4000" b="1" dirty="0">
              <a:cs typeface="B Yagut" panose="00000400000000000000" pitchFamily="2" charset="-78"/>
            </a:endParaRPr>
          </a:p>
        </p:txBody>
      </p:sp>
      <p:sp>
        <p:nvSpPr>
          <p:cNvPr id="3" name="Content Placeholder 2"/>
          <p:cNvSpPr>
            <a:spLocks noGrp="1"/>
          </p:cNvSpPr>
          <p:nvPr>
            <p:ph idx="1"/>
          </p:nvPr>
        </p:nvSpPr>
        <p:spPr>
          <a:xfrm>
            <a:off x="457199" y="1541284"/>
            <a:ext cx="11201401" cy="4924799"/>
          </a:xfrm>
        </p:spPr>
        <p:txBody>
          <a:bodyPr>
            <a:noAutofit/>
          </a:bodyPr>
          <a:lstStyle/>
          <a:p>
            <a:pPr marL="0" indent="0" algn="justLow" rtl="1">
              <a:lnSpc>
                <a:spcPct val="150000"/>
              </a:lnSpc>
              <a:buNone/>
            </a:pPr>
            <a:r>
              <a:rPr lang="fa-IR" sz="2600" dirty="0">
                <a:cs typeface="B Yagut" panose="00000400000000000000" pitchFamily="2" charset="-78"/>
              </a:rPr>
              <a:t>•به منظور پيشگيري از ابتلا مادر و نوزاد به كزاز، علاوه بر رعايت شرايط زايمان بهداشتي، واكسيناسيون زنان در سنين باروري و زنان باردار بايد طبق جدول ايمن سازي زنان باردارانجام گيرد.</a:t>
            </a:r>
          </a:p>
          <a:p>
            <a:pPr marL="0" indent="0" algn="justLow" rtl="1">
              <a:lnSpc>
                <a:spcPct val="150000"/>
              </a:lnSpc>
              <a:buNone/>
            </a:pPr>
            <a:r>
              <a:rPr lang="fa-IR" sz="2600" dirty="0">
                <a:cs typeface="B Yagut" panose="00000400000000000000" pitchFamily="2" charset="-78"/>
              </a:rPr>
              <a:t>•تجويز كليه واكسن هاي ويروسي زنده (بجز واكسن تب زرد) و واكسن هاي غير فعال و غیر زنده به خانم ها در دوران شيردهي و هم چنين كودكاني كه ازشيرمادر تغذيه مي كنند، بلامانع است.</a:t>
            </a:r>
          </a:p>
          <a:p>
            <a:pPr marL="0" indent="0" algn="justLow" rtl="1">
              <a:lnSpc>
                <a:spcPct val="150000"/>
              </a:lnSpc>
              <a:buNone/>
            </a:pPr>
            <a:r>
              <a:rPr lang="fa-IR" sz="2600" dirty="0">
                <a:cs typeface="B Yagut" panose="00000400000000000000" pitchFamily="2" charset="-78"/>
              </a:rPr>
              <a:t>•از تزريق واكسن تب زرد به زنان شيرده بايد خودداري شود ولي در صورت لزوم مسافرت خانم هاي شيرده به مناطقی که تب زرد در آنها بومي می باشد، تزريق واكسن بلامانع است.</a:t>
            </a:r>
            <a:endParaRPr lang="en-US" sz="26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A2FEDC72-98CF-43EB-AF78-7AE54825822A}" type="slidenum">
              <a:rPr lang="en-US" smtClean="0"/>
              <a:t>18</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79237648"/>
      </p:ext>
    </p:extLst>
  </p:cSld>
  <p:clrMapOvr>
    <a:masterClrMapping/>
  </p:clrMapOvr>
  <mc:AlternateContent xmlns:mc="http://schemas.openxmlformats.org/markup-compatibility/2006" xmlns:p14="http://schemas.microsoft.com/office/powerpoint/2010/main">
    <mc:Choice Requires="p14">
      <p:transition p14:dur="10" advTm="77085"/>
    </mc:Choice>
    <mc:Fallback xmlns="">
      <p:transition advTm="77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08" y="508000"/>
            <a:ext cx="11295530" cy="1325563"/>
          </a:xfrm>
        </p:spPr>
        <p:txBody>
          <a:bodyPr>
            <a:normAutofit fontScale="90000"/>
          </a:bodyPr>
          <a:lstStyle/>
          <a:p>
            <a:pPr algn="r" rtl="1"/>
            <a:r>
              <a:rPr lang="fa-IR" b="1" dirty="0">
                <a:cs typeface="B Yagut" panose="00000400000000000000" pitchFamily="2" charset="-78"/>
              </a:rPr>
              <a:t>ایمن سازی افراد مبتلا به هموفیلي و اختلالات خونریزی دهنده </a:t>
            </a:r>
            <a:br>
              <a:rPr lang="fa-IR" b="1" dirty="0">
                <a:cs typeface="B Yagut" panose="00000400000000000000" pitchFamily="2" charset="-78"/>
              </a:rPr>
            </a:br>
            <a:endParaRPr lang="en-US" b="1" dirty="0">
              <a:cs typeface="B Yagut" panose="00000400000000000000" pitchFamily="2" charset="-78"/>
            </a:endParaRPr>
          </a:p>
        </p:txBody>
      </p:sp>
      <p:sp>
        <p:nvSpPr>
          <p:cNvPr id="3" name="Content Placeholder 2"/>
          <p:cNvSpPr>
            <a:spLocks noGrp="1"/>
          </p:cNvSpPr>
          <p:nvPr>
            <p:ph idx="1"/>
          </p:nvPr>
        </p:nvSpPr>
        <p:spPr>
          <a:xfrm>
            <a:off x="823912" y="1866900"/>
            <a:ext cx="10515600" cy="4351338"/>
          </a:xfrm>
        </p:spPr>
        <p:txBody>
          <a:bodyPr>
            <a:normAutofit/>
          </a:bodyPr>
          <a:lstStyle/>
          <a:p>
            <a:pPr marL="0" indent="0" algn="r" rtl="1">
              <a:lnSpc>
                <a:spcPct val="150000"/>
              </a:lnSpc>
              <a:buNone/>
            </a:pPr>
            <a:r>
              <a:rPr lang="fa-IR" sz="2600" dirty="0">
                <a:cs typeface="B Yagut" panose="00000400000000000000" pitchFamily="2" charset="-78"/>
              </a:rPr>
              <a:t>در اين افراد اقدامات زير بايد هنگام تزريق عضلاني واكسن ها رعایت شود:</a:t>
            </a:r>
          </a:p>
          <a:p>
            <a:pPr marL="0" indent="0" algn="r" rtl="1">
              <a:lnSpc>
                <a:spcPct val="150000"/>
              </a:lnSpc>
              <a:buNone/>
            </a:pPr>
            <a:r>
              <a:rPr lang="fa-IR" sz="2600" dirty="0">
                <a:cs typeface="B Yagut" panose="00000400000000000000" pitchFamily="2" charset="-78"/>
              </a:rPr>
              <a:t>•استفاده از یک سوزن نازک (شماره 23 یا نازك تر)</a:t>
            </a:r>
          </a:p>
          <a:p>
            <a:pPr marL="0" indent="0" algn="r" rtl="1">
              <a:lnSpc>
                <a:spcPct val="150000"/>
              </a:lnSpc>
              <a:buNone/>
            </a:pPr>
            <a:r>
              <a:rPr lang="fa-IR" sz="2600" dirty="0">
                <a:cs typeface="B Yagut" panose="00000400000000000000" pitchFamily="2" charset="-78"/>
              </a:rPr>
              <a:t>•تحت فشار قرار دادن مداوم محل تزریق (بدون مالش) حداقل به مدت دو دقیقه</a:t>
            </a:r>
          </a:p>
          <a:p>
            <a:pPr marL="0" indent="0" algn="r" rtl="1">
              <a:lnSpc>
                <a:spcPct val="150000"/>
              </a:lnSpc>
              <a:buNone/>
            </a:pPr>
            <a:r>
              <a:rPr lang="fa-IR" sz="2600" dirty="0">
                <a:cs typeface="B Yagut" panose="00000400000000000000" pitchFamily="2" charset="-78"/>
              </a:rPr>
              <a:t>•هشدار به همراهان بیمار از نظر احتمال بروز هماتوم در محل تزریق</a:t>
            </a:r>
            <a:endParaRPr lang="en-US" sz="26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A2FEDC72-98CF-43EB-AF78-7AE54825822A}" type="slidenum">
              <a:rPr lang="en-US" smtClean="0"/>
              <a:t>19</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2642140"/>
      </p:ext>
    </p:extLst>
  </p:cSld>
  <p:clrMapOvr>
    <a:masterClrMapping/>
  </p:clrMapOvr>
  <mc:AlternateContent xmlns:mc="http://schemas.openxmlformats.org/markup-compatibility/2006" xmlns:p14="http://schemas.microsoft.com/office/powerpoint/2010/main">
    <mc:Choice Requires="p14">
      <p:transition p14:dur="10" advTm="49950"/>
    </mc:Choice>
    <mc:Fallback xmlns="">
      <p:transition advTm="49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Title 3"/>
          <p:cNvSpPr>
            <a:spLocks noGrp="1"/>
          </p:cNvSpPr>
          <p:nvPr>
            <p:ph type="title"/>
          </p:nvPr>
        </p:nvSpPr>
        <p:spPr>
          <a:xfrm>
            <a:off x="2154238" y="365126"/>
            <a:ext cx="7886700" cy="1325563"/>
          </a:xfrm>
        </p:spPr>
        <p:txBody>
          <a:bodyPr>
            <a:normAutofit/>
          </a:bodyPr>
          <a:lstStyle/>
          <a:p>
            <a:pPr algn="ctr"/>
            <a:r>
              <a:rPr lang="fa-IR" altLang="en-US" sz="4000" b="1" dirty="0">
                <a:cs typeface="B Yagut" panose="00000400000000000000" pitchFamily="2" charset="-78"/>
              </a:rPr>
              <a:t>مشخصات سند </a:t>
            </a:r>
            <a:endParaRPr lang="en-US" altLang="en-US" sz="4000" b="1" dirty="0">
              <a:cs typeface="B Yagut" panose="00000400000000000000" pitchFamily="2" charset="-78"/>
            </a:endParaRPr>
          </a:p>
        </p:txBody>
      </p:sp>
      <p:sp>
        <p:nvSpPr>
          <p:cNvPr id="17411" name="Text Placeholder 6"/>
          <p:cNvSpPr>
            <a:spLocks noGrp="1"/>
          </p:cNvSpPr>
          <p:nvPr>
            <p:ph type="body" idx="1"/>
          </p:nvPr>
        </p:nvSpPr>
        <p:spPr>
          <a:xfrm>
            <a:off x="1288123" y="1766047"/>
            <a:ext cx="3868737" cy="751070"/>
          </a:xfrm>
        </p:spPr>
        <p:txBody>
          <a:bodyPr vert="horz" lIns="91440" tIns="45720" rIns="91440" bIns="45720" rtlCol="0" anchor="b">
            <a:noAutofit/>
          </a:bodyPr>
          <a:lstStyle/>
          <a:p>
            <a:pPr algn="ctr" rtl="1">
              <a:lnSpc>
                <a:spcPct val="150000"/>
              </a:lnSpc>
            </a:pPr>
            <a:r>
              <a:rPr lang="fa-IR" altLang="en-US" sz="3200" b="0" dirty="0">
                <a:cs typeface="B Yagut" panose="00000400000000000000" pitchFamily="2" charset="-78"/>
              </a:rPr>
              <a:t>مشخصات مدرس</a:t>
            </a:r>
            <a:endParaRPr lang="en-US" altLang="en-US" sz="3200" b="0" dirty="0">
              <a:cs typeface="B Yagut" panose="00000400000000000000" pitchFamily="2" charset="-78"/>
            </a:endParaRPr>
          </a:p>
        </p:txBody>
      </p:sp>
      <p:sp>
        <p:nvSpPr>
          <p:cNvPr id="5" name="Content Placeholder 4"/>
          <p:cNvSpPr>
            <a:spLocks noGrp="1"/>
          </p:cNvSpPr>
          <p:nvPr>
            <p:ph sz="half" idx="2"/>
          </p:nvPr>
        </p:nvSpPr>
        <p:spPr>
          <a:xfrm>
            <a:off x="301923" y="4154786"/>
            <a:ext cx="5506739" cy="2429234"/>
          </a:xfrm>
        </p:spPr>
        <p:txBody>
          <a:bodyPr>
            <a:normAutofit/>
          </a:bodyPr>
          <a:lstStyle/>
          <a:p>
            <a:pPr algn="r" rtl="1">
              <a:defRPr/>
            </a:pPr>
            <a:r>
              <a:rPr lang="fa-IR" sz="2400" dirty="0">
                <a:cs typeface="B Yagut" panose="00000400000000000000" pitchFamily="2" charset="-78"/>
              </a:rPr>
              <a:t>نام و نام خانوادگی مدرس: عصمت علومی</a:t>
            </a:r>
          </a:p>
          <a:p>
            <a:pPr algn="r" rtl="1">
              <a:defRPr/>
            </a:pPr>
            <a:r>
              <a:rPr lang="fa-IR" sz="2400" dirty="0">
                <a:cs typeface="B Yagut" panose="00000400000000000000" pitchFamily="2" charset="-78"/>
              </a:rPr>
              <a:t>مدرک تحصیلی: کارشناسی بهداشت عمومی</a:t>
            </a:r>
          </a:p>
          <a:p>
            <a:pPr algn="r" rtl="1">
              <a:defRPr/>
            </a:pPr>
            <a:r>
              <a:rPr lang="fa-IR" sz="2400" dirty="0">
                <a:cs typeface="B Yagut" panose="00000400000000000000" pitchFamily="2" charset="-78"/>
              </a:rPr>
              <a:t>موقعیت اشتغال سازمانی مدرس :</a:t>
            </a:r>
            <a:br>
              <a:rPr lang="fa-IR" sz="2400" dirty="0">
                <a:cs typeface="B Yagut" panose="00000400000000000000" pitchFamily="2" charset="-78"/>
              </a:rPr>
            </a:br>
            <a:r>
              <a:rPr lang="fa-IR" sz="2400" dirty="0">
                <a:cs typeface="B Yagut" panose="00000400000000000000" pitchFamily="2" charset="-78"/>
              </a:rPr>
              <a:t> مربی مبارزه با بیماریها شهرستان کاشمر، دانشگاه علوم پزشکی و خدمات بهداشتی درمانی مشهد </a:t>
            </a:r>
          </a:p>
        </p:txBody>
      </p:sp>
      <p:sp>
        <p:nvSpPr>
          <p:cNvPr id="17413" name="Text Placeholder 9"/>
          <p:cNvSpPr>
            <a:spLocks noGrp="1"/>
          </p:cNvSpPr>
          <p:nvPr>
            <p:ph type="body" sz="quarter" idx="3"/>
          </p:nvPr>
        </p:nvSpPr>
        <p:spPr>
          <a:xfrm>
            <a:off x="6865657" y="1690689"/>
            <a:ext cx="4394200" cy="1020762"/>
          </a:xfrm>
        </p:spPr>
        <p:txBody>
          <a:bodyPr>
            <a:normAutofit/>
          </a:bodyPr>
          <a:lstStyle/>
          <a:p>
            <a:pPr algn="ctr" rtl="1">
              <a:lnSpc>
                <a:spcPct val="150000"/>
              </a:lnSpc>
            </a:pPr>
            <a:r>
              <a:rPr lang="fa-IR" sz="3200" b="0" dirty="0">
                <a:cs typeface="B Yagut" panose="00000400000000000000" pitchFamily="2" charset="-78"/>
              </a:rPr>
              <a:t>مشخصات بسته آموزشی </a:t>
            </a:r>
          </a:p>
        </p:txBody>
      </p:sp>
      <p:sp>
        <p:nvSpPr>
          <p:cNvPr id="17414" name="Content Placeholder 10"/>
          <p:cNvSpPr>
            <a:spLocks noGrp="1"/>
          </p:cNvSpPr>
          <p:nvPr>
            <p:ph sz="quarter" idx="4"/>
          </p:nvPr>
        </p:nvSpPr>
        <p:spPr>
          <a:xfrm>
            <a:off x="5808662" y="2991808"/>
            <a:ext cx="5998474" cy="2877808"/>
          </a:xfrm>
        </p:spPr>
        <p:txBody>
          <a:bodyPr>
            <a:normAutofit fontScale="92500" lnSpcReduction="10000"/>
          </a:bodyPr>
          <a:lstStyle/>
          <a:p>
            <a:pPr algn="r" rtl="1"/>
            <a:r>
              <a:rPr lang="fa-IR" altLang="en-US" sz="2600" dirty="0">
                <a:cs typeface="B Yagut" panose="00000400000000000000" pitchFamily="2" charset="-78"/>
              </a:rPr>
              <a:t>حیطه درس: ایمن سازی و بیماریهای قابل پیشگیری با واکسن </a:t>
            </a:r>
          </a:p>
          <a:p>
            <a:pPr algn="r" rtl="1"/>
            <a:r>
              <a:rPr lang="fa-IR" altLang="en-US" sz="2600" dirty="0">
                <a:cs typeface="B Yagut" panose="00000400000000000000" pitchFamily="2" charset="-78"/>
              </a:rPr>
              <a:t>تاریخ آخرین بازنگری </a:t>
            </a:r>
            <a:r>
              <a:rPr lang="fa-IR" altLang="en-US" sz="2600">
                <a:cs typeface="B Yagut" panose="00000400000000000000" pitchFamily="2" charset="-78"/>
              </a:rPr>
              <a:t>: 1399/4/19</a:t>
            </a:r>
            <a:endParaRPr lang="fa-IR" altLang="en-US" sz="2600" dirty="0">
              <a:cs typeface="B Yagut" panose="00000400000000000000" pitchFamily="2" charset="-78"/>
            </a:endParaRPr>
          </a:p>
          <a:p>
            <a:pPr algn="r" rtl="1"/>
            <a:r>
              <a:rPr lang="fa-IR" altLang="en-US" sz="2600" dirty="0">
                <a:cs typeface="B Yagut" panose="00000400000000000000" pitchFamily="2" charset="-78"/>
              </a:rPr>
              <a:t>نوبت تهیه : 2</a:t>
            </a:r>
          </a:p>
          <a:p>
            <a:pPr algn="r" rtl="1"/>
            <a:r>
              <a:rPr lang="fa-IR" altLang="en-US" sz="2600" dirty="0">
                <a:cs typeface="B Yagut" panose="00000400000000000000" pitchFamily="2" charset="-78"/>
              </a:rPr>
              <a:t>نام فایل:</a:t>
            </a:r>
            <a:endParaRPr lang="en-US" altLang="en-US" sz="2600" dirty="0">
              <a:cs typeface="B Yagut" panose="00000400000000000000" pitchFamily="2" charset="-78"/>
            </a:endParaRPr>
          </a:p>
          <a:p>
            <a:pPr marL="0" indent="0">
              <a:buNone/>
            </a:pPr>
            <a:r>
              <a:rPr lang="en-US" altLang="en-US" sz="2600" dirty="0">
                <a:cs typeface="B Yagut" panose="00000400000000000000" pitchFamily="2" charset="-78"/>
              </a:rPr>
              <a:t>IM-jadavel-vaccinasion-dar-Iran-vaccinasion-dar-sharayet-va-grohhae-khas-edi2</a:t>
            </a:r>
          </a:p>
        </p:txBody>
      </p:sp>
      <p:sp>
        <p:nvSpPr>
          <p:cNvPr id="3" name="Slide Number Placeholder 2"/>
          <p:cNvSpPr>
            <a:spLocks noGrp="1"/>
          </p:cNvSpPr>
          <p:nvPr>
            <p:ph type="sldNum" sz="quarter" idx="12"/>
          </p:nvPr>
        </p:nvSpPr>
        <p:spPr/>
        <p:txBody>
          <a:bodyPr/>
          <a:lstStyle/>
          <a:p>
            <a:pPr>
              <a:defRPr/>
            </a:pPr>
            <a:fld id="{7BC1565A-837A-4D07-80D9-9BE9E721BD55}" type="slidenum">
              <a:rPr lang="fa-IR" smtClean="0"/>
              <a:pPr>
                <a:defRPr/>
              </a:pPr>
              <a:t>2</a:t>
            </a:fld>
            <a:endParaRPr lang="fa-IR"/>
          </a:p>
        </p:txBody>
      </p:sp>
      <p:pic>
        <p:nvPicPr>
          <p:cNvPr id="17416"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4267" y="2695303"/>
            <a:ext cx="1162050" cy="130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99915435"/>
      </p:ext>
    </p:extLst>
  </p:cSld>
  <p:clrMapOvr>
    <a:masterClrMapping/>
  </p:clrMapOvr>
  <mc:AlternateContent xmlns:mc="http://schemas.openxmlformats.org/markup-compatibility/2006" xmlns:p14="http://schemas.microsoft.com/office/powerpoint/2010/main">
    <mc:Choice Requires="p14">
      <p:transition p14:dur="10" advTm="17507"/>
    </mc:Choice>
    <mc:Fallback xmlns="">
      <p:transition advTm="17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Autofit/>
          </a:bodyPr>
          <a:lstStyle/>
          <a:p>
            <a:pPr algn="r" rtl="1"/>
            <a:r>
              <a:rPr lang="fa-IR" sz="4000" dirty="0">
                <a:cs typeface="B Yagut" panose="00000400000000000000" pitchFamily="2" charset="-78"/>
              </a:rPr>
              <a:t>ادامه- ایمن سازی افراد مبتلا به هموفیلي واختلالات خونریزی دهنده </a:t>
            </a:r>
            <a:br>
              <a:rPr lang="fa-IR" sz="4000" dirty="0">
                <a:cs typeface="B Yagut" panose="00000400000000000000" pitchFamily="2" charset="-78"/>
              </a:rPr>
            </a:br>
            <a:endParaRPr lang="en-US" sz="4000" dirty="0">
              <a:cs typeface="B Yagut" panose="00000400000000000000" pitchFamily="2" charset="-78"/>
            </a:endParaRPr>
          </a:p>
        </p:txBody>
      </p:sp>
      <p:sp>
        <p:nvSpPr>
          <p:cNvPr id="3" name="Content Placeholder 2"/>
          <p:cNvSpPr>
            <a:spLocks noGrp="1"/>
          </p:cNvSpPr>
          <p:nvPr>
            <p:ph idx="1"/>
          </p:nvPr>
        </p:nvSpPr>
        <p:spPr>
          <a:xfrm>
            <a:off x="376518" y="1353671"/>
            <a:ext cx="11403106" cy="4942561"/>
          </a:xfrm>
        </p:spPr>
        <p:txBody>
          <a:bodyPr>
            <a:normAutofit/>
          </a:bodyPr>
          <a:lstStyle/>
          <a:p>
            <a:pPr marL="0" indent="0" algn="justLow" rtl="1">
              <a:lnSpc>
                <a:spcPct val="150000"/>
              </a:lnSpc>
              <a:buNone/>
            </a:pPr>
            <a:r>
              <a:rPr lang="fa-IR" sz="2600" dirty="0">
                <a:cs typeface="B Yagut" panose="00000400000000000000" pitchFamily="2" charset="-78"/>
              </a:rPr>
              <a:t>•رفع درد یا تب کودک با استامینوفن (ازمصرف آسپرین و ضد التهاب هاي غيراستروئيدي مثل بروفن یا ناپروکسن به دلیل خطر بروز خونریزی باید اجتناب شود.)</a:t>
            </a:r>
          </a:p>
          <a:p>
            <a:pPr marL="0" indent="0" algn="justLow" rtl="1">
              <a:lnSpc>
                <a:spcPct val="150000"/>
              </a:lnSpc>
              <a:buNone/>
            </a:pPr>
            <a:r>
              <a:rPr lang="fa-IR" sz="2600" dirty="0">
                <a:cs typeface="B Yagut" panose="00000400000000000000" pitchFamily="2" charset="-78"/>
              </a:rPr>
              <a:t>•در بیماران با هموفیلی شدید (سطح فاكتور انعقادي كمتر از 1درصد) که براي پيشگيري از خونريزي تحت درمان منظم با فاكتورهاي انعقادي هستند، توصيه مي شود واکسن طی 24 ساعت بعد از دریافت فاکتور تزریق گردد.</a:t>
            </a:r>
          </a:p>
          <a:p>
            <a:pPr marL="0" indent="0" algn="justLow" rtl="1">
              <a:lnSpc>
                <a:spcPct val="150000"/>
              </a:lnSpc>
              <a:buNone/>
            </a:pPr>
            <a:r>
              <a:rPr lang="fa-IR" sz="2600" dirty="0">
                <a:cs typeface="B Yagut" panose="00000400000000000000" pitchFamily="2" charset="-78"/>
              </a:rPr>
              <a:t>•در افراد با هموفيلي شديد، در صورت عدم دسترسي به فاكتور و شرايط خاص و اضطراري (مانند فرو رفتن سوزن در دست) مي توان واكسن هپاتيت ب را زير جلدي تزريق كرد.</a:t>
            </a:r>
            <a:endParaRPr lang="en-US" sz="26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A2FEDC72-98CF-43EB-AF78-7AE54825822A}" type="slidenum">
              <a:rPr lang="en-US" smtClean="0"/>
              <a:t>20</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0942701"/>
      </p:ext>
    </p:extLst>
  </p:cSld>
  <p:clrMapOvr>
    <a:masterClrMapping/>
  </p:clrMapOvr>
  <mc:AlternateContent xmlns:mc="http://schemas.openxmlformats.org/markup-compatibility/2006" xmlns:p14="http://schemas.microsoft.com/office/powerpoint/2010/main">
    <mc:Choice Requires="p14">
      <p:transition p14:dur="10" advTm="62601"/>
    </mc:Choice>
    <mc:Fallback xmlns="">
      <p:transition advTm="62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13"/>
            <a:ext cx="10515600" cy="1325563"/>
          </a:xfrm>
        </p:spPr>
        <p:txBody>
          <a:bodyPr>
            <a:normAutofit/>
          </a:bodyPr>
          <a:lstStyle/>
          <a:p>
            <a:pPr algn="r" rtl="1"/>
            <a:r>
              <a:rPr lang="fa-IR" sz="4000" b="1" dirty="0">
                <a:cs typeface="B Yagut" panose="00000400000000000000" pitchFamily="2" charset="-78"/>
              </a:rPr>
              <a:t>واکسیناسیون پرسنل بهداشتی و درمانی</a:t>
            </a:r>
            <a:endParaRPr lang="en-US" sz="4000" b="1" dirty="0">
              <a:cs typeface="B Yagut" panose="00000400000000000000" pitchFamily="2" charset="-78"/>
            </a:endParaRPr>
          </a:p>
        </p:txBody>
      </p:sp>
      <p:sp>
        <p:nvSpPr>
          <p:cNvPr id="3" name="Content Placeholder 2"/>
          <p:cNvSpPr>
            <a:spLocks noGrp="1"/>
          </p:cNvSpPr>
          <p:nvPr>
            <p:ph idx="1"/>
          </p:nvPr>
        </p:nvSpPr>
        <p:spPr>
          <a:xfrm>
            <a:off x="564776" y="1326776"/>
            <a:ext cx="10789024" cy="4850187"/>
          </a:xfrm>
        </p:spPr>
        <p:txBody>
          <a:bodyPr>
            <a:noAutofit/>
          </a:bodyPr>
          <a:lstStyle/>
          <a:p>
            <a:pPr marL="0" indent="0" algn="justLow" rtl="1">
              <a:lnSpc>
                <a:spcPct val="150000"/>
              </a:lnSpc>
              <a:buNone/>
            </a:pPr>
            <a:r>
              <a:rPr lang="fa-IR" sz="2500" dirty="0">
                <a:cs typeface="B Yagut" panose="00000400000000000000" pitchFamily="2" charset="-78"/>
              </a:rPr>
              <a:t>توصیه می شود پرسنل شاغل در مراکز درمانی بستری و سرپایی شامل:</a:t>
            </a:r>
          </a:p>
          <a:p>
            <a:pPr algn="justLow" rtl="1">
              <a:lnSpc>
                <a:spcPct val="150000"/>
              </a:lnSpc>
            </a:pPr>
            <a:r>
              <a:rPr lang="fa-IR" sz="2500" dirty="0">
                <a:cs typeface="B Yagut" panose="00000400000000000000" pitchFamily="2" charset="-78"/>
              </a:rPr>
              <a:t> پزشکان، پرستاران، ماماها، بهیاران، کمک بهیاران، واکسیناتورها، دندانپزشکان، کمک دندانپزشکان، کارشناسان و تکنسین های آزمایشگاه های تشخیص طبی، نظافت چیان واحدهای بهداشتی درمانی و آزمایشگاه های تشخیصی، فراگیران بهورزی، دانشجویان پزشکی، دندانپزشکی، پرستاری و مامایی، </a:t>
            </a:r>
          </a:p>
          <a:p>
            <a:pPr algn="justLow" rtl="1">
              <a:lnSpc>
                <a:spcPct val="150000"/>
              </a:lnSpc>
            </a:pPr>
            <a:r>
              <a:rPr lang="fa-IR" sz="2500" dirty="0">
                <a:cs typeface="B Yagut" panose="00000400000000000000" pitchFamily="2" charset="-78"/>
              </a:rPr>
              <a:t>مراقبین بهداشتی در مدارس، مراقبین خانه های سالمندان و پرسنل اورژانس</a:t>
            </a:r>
          </a:p>
          <a:p>
            <a:pPr marL="0" indent="0" algn="justLow" rtl="1">
              <a:lnSpc>
                <a:spcPct val="150000"/>
              </a:lnSpc>
              <a:buNone/>
            </a:pPr>
            <a:r>
              <a:rPr lang="fa-IR" sz="2500" dirty="0">
                <a:cs typeface="B Yagut" panose="00000400000000000000" pitchFamily="2" charset="-78"/>
              </a:rPr>
              <a:t> برای جلوگیری از ابتلا به بیماری های قابل پیشگیری با واکسن ،  </a:t>
            </a:r>
            <a:r>
              <a:rPr lang="fa-IR" sz="2500" u="sng" dirty="0">
                <a:cs typeface="B Yagut" panose="00000400000000000000" pitchFamily="2" charset="-78"/>
              </a:rPr>
              <a:t>واکسن های آنفلوانزای فصلی و هپاتیت ب و</a:t>
            </a:r>
            <a:r>
              <a:rPr lang="en-US" sz="2500" u="sng" dirty="0">
                <a:cs typeface="B Yagut" panose="00000400000000000000" pitchFamily="2" charset="-78"/>
              </a:rPr>
              <a:t>MMR</a:t>
            </a:r>
            <a:r>
              <a:rPr lang="en-US" sz="2500" dirty="0">
                <a:cs typeface="B Yagut" panose="00000400000000000000" pitchFamily="2" charset="-78"/>
              </a:rPr>
              <a:t> </a:t>
            </a:r>
            <a:r>
              <a:rPr lang="fa-IR" sz="2500" dirty="0">
                <a:cs typeface="B Yagut" panose="00000400000000000000" pitchFamily="2" charset="-78"/>
              </a:rPr>
              <a:t> را دریافت نمایند.</a:t>
            </a:r>
          </a:p>
          <a:p>
            <a:pPr marL="0" indent="0" algn="justLow" rtl="1">
              <a:lnSpc>
                <a:spcPct val="150000"/>
              </a:lnSpc>
              <a:buNone/>
            </a:pPr>
            <a:r>
              <a:rPr lang="fa-IR" sz="2500" dirty="0">
                <a:cs typeface="B Yagut" panose="00000400000000000000" pitchFamily="2" charset="-78"/>
              </a:rPr>
              <a:t> </a:t>
            </a:r>
            <a:endParaRPr lang="en-US" sz="25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A2FEDC72-98CF-43EB-AF78-7AE54825822A}" type="slidenum">
              <a:rPr lang="en-US" smtClean="0"/>
              <a:t>21</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9328388"/>
      </p:ext>
    </p:extLst>
  </p:cSld>
  <p:clrMapOvr>
    <a:masterClrMapping/>
  </p:clrMapOvr>
  <mc:AlternateContent xmlns:mc="http://schemas.openxmlformats.org/markup-compatibility/2006" xmlns:p14="http://schemas.microsoft.com/office/powerpoint/2010/main">
    <mc:Choice Requires="p14">
      <p:transition p14:dur="10" advTm="50305"/>
    </mc:Choice>
    <mc:Fallback xmlns="">
      <p:transition advTm="50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justLow" rtl="1"/>
            <a:r>
              <a:rPr lang="fa-IR" sz="4000" b="1" dirty="0">
                <a:cs typeface="B Yagut" panose="00000400000000000000" pitchFamily="2" charset="-78"/>
              </a:rPr>
              <a:t>خلاصه مطالب و نتیجه گیری </a:t>
            </a:r>
            <a:endParaRPr lang="en-US" sz="4000" b="1" dirty="0">
              <a:cs typeface="B Yagut" panose="00000400000000000000" pitchFamily="2" charset="-78"/>
            </a:endParaRPr>
          </a:p>
        </p:txBody>
      </p:sp>
      <p:sp>
        <p:nvSpPr>
          <p:cNvPr id="5" name="Content Placeholder 4"/>
          <p:cNvSpPr>
            <a:spLocks noGrp="1"/>
          </p:cNvSpPr>
          <p:nvPr>
            <p:ph idx="1"/>
          </p:nvPr>
        </p:nvSpPr>
        <p:spPr>
          <a:xfrm>
            <a:off x="397565" y="1825625"/>
            <a:ext cx="11330609" cy="4351338"/>
          </a:xfrm>
        </p:spPr>
        <p:txBody>
          <a:bodyPr>
            <a:normAutofit/>
          </a:bodyPr>
          <a:lstStyle/>
          <a:p>
            <a:pPr marL="0" indent="0" algn="r" rtl="1">
              <a:lnSpc>
                <a:spcPct val="150000"/>
              </a:lnSpc>
              <a:buNone/>
            </a:pPr>
            <a:r>
              <a:rPr lang="fa-IR" sz="2500" dirty="0">
                <a:cs typeface="B Yagut" panose="00000400000000000000" pitchFamily="2" charset="-78"/>
              </a:rPr>
              <a:t>زمان تزریق واکسن بایستی حال عمومی فرد بررسی شود و با توجه به حال عمومی ، سابقه بیماری ،نوزاد متولد شده از مادر </a:t>
            </a:r>
            <a:r>
              <a:rPr lang="en-US" sz="2500" dirty="0">
                <a:cs typeface="B Yagut" panose="00000400000000000000" pitchFamily="2" charset="-78"/>
              </a:rPr>
              <a:t>HBsAg+</a:t>
            </a:r>
            <a:r>
              <a:rPr lang="fa-IR" sz="2500" dirty="0">
                <a:cs typeface="B Yagut" panose="00000400000000000000" pitchFamily="2" charset="-78"/>
              </a:rPr>
              <a:t> ، سابقه دریافت خون یا فرآورده خونی  و نوع بیماری های زمینه ای اقدام به انجام واکسیناسیون نمود.</a:t>
            </a:r>
          </a:p>
          <a:p>
            <a:pPr marL="0" indent="0" algn="r" rtl="1">
              <a:lnSpc>
                <a:spcPct val="150000"/>
              </a:lnSpc>
              <a:buNone/>
            </a:pPr>
            <a:r>
              <a:rPr lang="fa-IR" sz="2500" dirty="0">
                <a:cs typeface="B Yagut" panose="00000400000000000000" pitchFamily="2" charset="-78"/>
              </a:rPr>
              <a:t>تزریق تمام واکسن ها به خانم های شیرده بلامانع است بجز واکسن تب زرد و تزریق واکسن های زنده ویروسی به خانم های باردار ممنوع است مگر با نظر پزشک و کلیه پرسنل بهداشتی بایستی علیه هپاتیت ب واکسینه شوند </a:t>
            </a:r>
          </a:p>
          <a:p>
            <a:pPr marL="0" indent="0" algn="r" rtl="1">
              <a:lnSpc>
                <a:spcPct val="150000"/>
              </a:lnSpc>
              <a:buNone/>
            </a:pPr>
            <a:endParaRPr lang="en-US" sz="2500"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fld id="{A2FEDC72-98CF-43EB-AF78-7AE54825822A}" type="slidenum">
              <a:rPr lang="en-US" smtClean="0"/>
              <a:t>22</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9902230"/>
      </p:ext>
    </p:extLst>
  </p:cSld>
  <p:clrMapOvr>
    <a:masterClrMapping/>
  </p:clrMapOvr>
  <mc:AlternateContent xmlns:mc="http://schemas.openxmlformats.org/markup-compatibility/2006" xmlns:p14="http://schemas.microsoft.com/office/powerpoint/2010/main">
    <mc:Choice Requires="p14">
      <p:transition p14:dur="10" advTm="53675"/>
    </mc:Choice>
    <mc:Fallback xmlns="">
      <p:transition advTm="53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73072"/>
            <a:ext cx="10515600" cy="1325563"/>
          </a:xfrm>
        </p:spPr>
        <p:txBody>
          <a:bodyPr>
            <a:normAutofit/>
          </a:bodyPr>
          <a:lstStyle/>
          <a:p>
            <a:pPr algn="ctr"/>
            <a:r>
              <a:rPr lang="fa-IR" sz="4000" b="1" dirty="0">
                <a:cs typeface="B Yagut" panose="00000400000000000000" pitchFamily="2" charset="-78"/>
              </a:rPr>
              <a:t>پرسش و تمرین</a:t>
            </a:r>
            <a:endParaRPr lang="en-US" sz="4000" b="1" dirty="0">
              <a:cs typeface="B Yagut" panose="00000400000000000000" pitchFamily="2" charset="-78"/>
            </a:endParaRPr>
          </a:p>
        </p:txBody>
      </p:sp>
      <p:sp>
        <p:nvSpPr>
          <p:cNvPr id="5" name="Content Placeholder 4"/>
          <p:cNvSpPr>
            <a:spLocks noGrp="1"/>
          </p:cNvSpPr>
          <p:nvPr>
            <p:ph idx="1"/>
          </p:nvPr>
        </p:nvSpPr>
        <p:spPr>
          <a:xfrm>
            <a:off x="250166" y="1334206"/>
            <a:ext cx="11335193" cy="5687712"/>
          </a:xfrm>
        </p:spPr>
        <p:txBody>
          <a:bodyPr>
            <a:normAutofit/>
          </a:bodyPr>
          <a:lstStyle/>
          <a:p>
            <a:pPr marL="0" indent="0" algn="r" rtl="1">
              <a:lnSpc>
                <a:spcPct val="150000"/>
              </a:lnSpc>
              <a:buNone/>
            </a:pPr>
            <a:r>
              <a:rPr lang="fa-IR" sz="2500" dirty="0">
                <a:cs typeface="B Yagut" panose="00000400000000000000" pitchFamily="2" charset="-78"/>
              </a:rPr>
              <a:t>1. کودکی 4 ماهه زمان تزریق واکسن 4 ماهگی دچار کم آبی متوسط می باشد. اقدام مناسب در مورد واکسیناسیون کودک چیست؟</a:t>
            </a:r>
          </a:p>
          <a:p>
            <a:pPr marL="0" indent="0" algn="r" rtl="1">
              <a:lnSpc>
                <a:spcPct val="150000"/>
              </a:lnSpc>
              <a:buNone/>
            </a:pPr>
            <a:r>
              <a:rPr lang="fa-IR" sz="2500" dirty="0">
                <a:cs typeface="B Yagut" panose="00000400000000000000" pitchFamily="2" charset="-78"/>
              </a:rPr>
              <a:t>2. کودکی در سن 5.5 ماهگی گاماگلوبولین عضلانی(</a:t>
            </a:r>
            <a:r>
              <a:rPr lang="en-US" sz="2500" dirty="0">
                <a:cs typeface="B Yagut" panose="00000400000000000000" pitchFamily="2" charset="-78"/>
              </a:rPr>
              <a:t>HIG</a:t>
            </a:r>
            <a:r>
              <a:rPr lang="fa-IR" sz="2500" dirty="0">
                <a:cs typeface="B Yagut" panose="00000400000000000000" pitchFamily="2" charset="-78"/>
              </a:rPr>
              <a:t>) دریافت کرده و در سن شش ماهگی جهت دریافت واکسن به خانه بهداشت مراجعه نموده است .اقدام مناسب چیست؟</a:t>
            </a:r>
          </a:p>
          <a:p>
            <a:pPr marL="0" indent="0" algn="r" rtl="1">
              <a:lnSpc>
                <a:spcPct val="150000"/>
              </a:lnSpc>
              <a:buNone/>
            </a:pPr>
            <a:r>
              <a:rPr lang="fa-IR" sz="2500" dirty="0">
                <a:cs typeface="B Yagut" panose="00000400000000000000" pitchFamily="2" charset="-78"/>
              </a:rPr>
              <a:t>3. حداکثر مهلت دریافت ایمنوگلوبولین اختصاصی هپاتیت ب (</a:t>
            </a:r>
            <a:r>
              <a:rPr lang="en-US" sz="2500" dirty="0">
                <a:cs typeface="B Yagut" panose="00000400000000000000" pitchFamily="2" charset="-78"/>
              </a:rPr>
              <a:t>HBIG</a:t>
            </a:r>
            <a:r>
              <a:rPr lang="fa-IR" sz="2500" dirty="0">
                <a:cs typeface="B Yagut" panose="00000400000000000000" pitchFamily="2" charset="-78"/>
              </a:rPr>
              <a:t>) برای نوزاد متولد شده از مادر </a:t>
            </a:r>
            <a:r>
              <a:rPr lang="en-US" sz="2500" dirty="0" err="1">
                <a:cs typeface="B Yagut" panose="00000400000000000000" pitchFamily="2" charset="-78"/>
              </a:rPr>
              <a:t>HBsAg</a:t>
            </a:r>
            <a:r>
              <a:rPr lang="fa-IR" sz="2500" dirty="0">
                <a:cs typeface="B Yagut" panose="00000400000000000000" pitchFamily="2" charset="-78"/>
              </a:rPr>
              <a:t> مثبت چند روز است؟</a:t>
            </a:r>
          </a:p>
          <a:p>
            <a:pPr marL="0" indent="0" algn="r" rtl="1">
              <a:lnSpc>
                <a:spcPct val="150000"/>
              </a:lnSpc>
              <a:buNone/>
            </a:pPr>
            <a:r>
              <a:rPr lang="fa-IR" sz="2500" dirty="0">
                <a:cs typeface="B Yagut" panose="00000400000000000000" pitchFamily="2" charset="-78"/>
              </a:rPr>
              <a:t>4. نوازدی که از مادر </a:t>
            </a:r>
            <a:r>
              <a:rPr lang="en-US" sz="2500" dirty="0" err="1">
                <a:cs typeface="B Yagut" panose="00000400000000000000" pitchFamily="2" charset="-78"/>
              </a:rPr>
              <a:t>HBsAg</a:t>
            </a:r>
            <a:r>
              <a:rPr lang="fa-IR" sz="2500" dirty="0">
                <a:cs typeface="B Yagut" panose="00000400000000000000" pitchFamily="2" charset="-78"/>
              </a:rPr>
              <a:t> مثبت متولد شده حداقل چه مدت بعد از آخرین نوبت دریافت واکسن هپاتیت ب بایستی ازنظر وضعیت </a:t>
            </a:r>
            <a:r>
              <a:rPr lang="en-US" sz="2500" dirty="0" err="1">
                <a:cs typeface="B Yagut" panose="00000400000000000000" pitchFamily="2" charset="-78"/>
              </a:rPr>
              <a:t>HBsAg</a:t>
            </a:r>
            <a:r>
              <a:rPr lang="fa-IR" sz="2500" dirty="0">
                <a:cs typeface="B Yagut" panose="00000400000000000000" pitchFamily="2" charset="-78"/>
              </a:rPr>
              <a:t> و </a:t>
            </a:r>
            <a:r>
              <a:rPr lang="en-US" sz="2500" dirty="0" err="1">
                <a:cs typeface="B Yagut" panose="00000400000000000000" pitchFamily="2" charset="-78"/>
              </a:rPr>
              <a:t>HBsAb</a:t>
            </a:r>
            <a:r>
              <a:rPr lang="fa-IR" sz="2500" dirty="0">
                <a:cs typeface="B Yagut" panose="00000400000000000000" pitchFamily="2" charset="-78"/>
              </a:rPr>
              <a:t> بررسی شود؟ </a:t>
            </a:r>
            <a:endParaRPr lang="en-US" sz="2500" dirty="0">
              <a:cs typeface="B Yagut" panose="00000400000000000000" pitchFamily="2" charset="-78"/>
            </a:endParaRPr>
          </a:p>
          <a:p>
            <a:pPr marL="0" indent="0" algn="r" rtl="1">
              <a:lnSpc>
                <a:spcPct val="150000"/>
              </a:lnSpc>
              <a:buNone/>
            </a:pPr>
            <a:endParaRPr lang="en-US" sz="2500"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fld id="{A2FEDC72-98CF-43EB-AF78-7AE54825822A}" type="slidenum">
              <a:rPr lang="en-US" smtClean="0"/>
              <a:t>23</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21820218"/>
      </p:ext>
    </p:extLst>
  </p:cSld>
  <p:clrMapOvr>
    <a:masterClrMapping/>
  </p:clrMapOvr>
  <mc:AlternateContent xmlns:mc="http://schemas.openxmlformats.org/markup-compatibility/2006" xmlns:p14="http://schemas.microsoft.com/office/powerpoint/2010/main">
    <mc:Choice Requires="p14">
      <p:transition p14:dur="10" advTm="61017"/>
    </mc:Choice>
    <mc:Fallback xmlns="">
      <p:transition advTm="61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444553"/>
            <a:ext cx="10515600" cy="1325563"/>
          </a:xfrm>
        </p:spPr>
        <p:txBody>
          <a:bodyPr>
            <a:normAutofit/>
          </a:bodyPr>
          <a:lstStyle/>
          <a:p>
            <a:pPr algn="ctr"/>
            <a:r>
              <a:rPr lang="fa-IR" sz="4000" b="1" dirty="0">
                <a:cs typeface="B Yagut" panose="00000400000000000000" pitchFamily="2" charset="-78"/>
              </a:rPr>
              <a:t>پرسش و تمرین</a:t>
            </a:r>
            <a:endParaRPr lang="en-US" sz="4000" b="1" dirty="0">
              <a:cs typeface="B Yagut" panose="00000400000000000000" pitchFamily="2" charset="-78"/>
            </a:endParaRPr>
          </a:p>
        </p:txBody>
      </p:sp>
      <p:sp>
        <p:nvSpPr>
          <p:cNvPr id="5" name="Content Placeholder 4"/>
          <p:cNvSpPr>
            <a:spLocks noGrp="1"/>
          </p:cNvSpPr>
          <p:nvPr>
            <p:ph idx="1"/>
          </p:nvPr>
        </p:nvSpPr>
        <p:spPr>
          <a:xfrm>
            <a:off x="250166" y="1748558"/>
            <a:ext cx="11335193" cy="4737982"/>
          </a:xfrm>
        </p:spPr>
        <p:txBody>
          <a:bodyPr>
            <a:normAutofit/>
          </a:bodyPr>
          <a:lstStyle/>
          <a:p>
            <a:pPr marL="0" indent="0" algn="r" rtl="1">
              <a:lnSpc>
                <a:spcPct val="150000"/>
              </a:lnSpc>
              <a:buNone/>
            </a:pPr>
            <a:r>
              <a:rPr lang="fa-IR" sz="2500" dirty="0">
                <a:cs typeface="B Yagut" panose="00000400000000000000" pitchFamily="2" charset="-78"/>
              </a:rPr>
              <a:t>5. تزریق کدام واکسن( بجز واکسن های برنامه گسترش ایمن سازی ) به نوزادان نارس بعد از سن شش ماهگی توصیه می شود؟ </a:t>
            </a:r>
          </a:p>
          <a:p>
            <a:pPr marL="0" indent="0" algn="r" rtl="1">
              <a:lnSpc>
                <a:spcPct val="150000"/>
              </a:lnSpc>
              <a:buNone/>
            </a:pPr>
            <a:r>
              <a:rPr lang="fa-IR" sz="2500" dirty="0">
                <a:cs typeface="B Yagut" panose="00000400000000000000" pitchFamily="2" charset="-78"/>
              </a:rPr>
              <a:t>6. واکسیناسیون کودک سالم 2 ماهه که برادر بزرگتر وی مبتلا به سندرم داون می باشد چگونه است؟</a:t>
            </a:r>
            <a:endParaRPr lang="en-US" sz="2500" dirty="0">
              <a:cs typeface="B Yagut" panose="00000400000000000000" pitchFamily="2" charset="-78"/>
            </a:endParaRPr>
          </a:p>
          <a:p>
            <a:pPr marL="0" indent="0" algn="r" rtl="1">
              <a:lnSpc>
                <a:spcPct val="150000"/>
              </a:lnSpc>
              <a:buNone/>
            </a:pPr>
            <a:r>
              <a:rPr lang="fa-IR" sz="2500" dirty="0">
                <a:cs typeface="B Yagut" panose="00000400000000000000" pitchFamily="2" charset="-78"/>
              </a:rPr>
              <a:t>7. کودک6 ماهه که منحنی وزن به سن او </a:t>
            </a:r>
            <a:r>
              <a:rPr lang="en-US" sz="2500" dirty="0">
                <a:cs typeface="B Yagut" panose="00000400000000000000" pitchFamily="2" charset="-78"/>
              </a:rPr>
              <a:t>z score</a:t>
            </a:r>
            <a:r>
              <a:rPr lang="fa-IR" sz="2500" dirty="0">
                <a:cs typeface="B Yagut" panose="00000400000000000000" pitchFamily="2" charset="-78"/>
              </a:rPr>
              <a:t> 3- می باشد جهت دریافت واکسن مراجعه نموده است. اقدام مناسب در مورد واکسیناسیون کودک را بنویسید.</a:t>
            </a:r>
            <a:endParaRPr lang="en-US" sz="2500" dirty="0">
              <a:cs typeface="B Yagut" panose="00000400000000000000" pitchFamily="2" charset="-78"/>
            </a:endParaRPr>
          </a:p>
          <a:p>
            <a:pPr marL="0" indent="0" algn="r" rtl="1">
              <a:lnSpc>
                <a:spcPct val="150000"/>
              </a:lnSpc>
              <a:buNone/>
            </a:pPr>
            <a:endParaRPr lang="en-US" sz="2500"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fld id="{A2FEDC72-98CF-43EB-AF78-7AE54825822A}" type="slidenum">
              <a:rPr lang="en-US" smtClean="0"/>
              <a:t>24</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25132716"/>
      </p:ext>
    </p:extLst>
  </p:cSld>
  <p:clrMapOvr>
    <a:masterClrMapping/>
  </p:clrMapOvr>
  <mc:AlternateContent xmlns:mc="http://schemas.openxmlformats.org/markup-compatibility/2006" xmlns:p14="http://schemas.microsoft.com/office/powerpoint/2010/main">
    <mc:Choice Requires="p14">
      <p:transition p14:dur="10" advTm="43504"/>
    </mc:Choice>
    <mc:Fallback xmlns="">
      <p:transition advTm="43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1934" y="808485"/>
            <a:ext cx="10515600" cy="1325563"/>
          </a:xfrm>
        </p:spPr>
        <p:txBody>
          <a:bodyPr>
            <a:normAutofit/>
          </a:bodyPr>
          <a:lstStyle/>
          <a:p>
            <a:pPr algn="r"/>
            <a:r>
              <a:rPr lang="fa-IR" sz="4000" b="1" dirty="0">
                <a:cs typeface="B Yagut" panose="00000400000000000000" pitchFamily="2" charset="-78"/>
              </a:rPr>
              <a:t>فهرست منابع</a:t>
            </a:r>
            <a:endParaRPr lang="en-US" sz="4000" b="1" dirty="0">
              <a:cs typeface="B Yagut" panose="00000400000000000000" pitchFamily="2" charset="-78"/>
            </a:endParaRPr>
          </a:p>
        </p:txBody>
      </p:sp>
      <p:sp>
        <p:nvSpPr>
          <p:cNvPr id="5" name="Content Placeholder 4"/>
          <p:cNvSpPr>
            <a:spLocks noGrp="1"/>
          </p:cNvSpPr>
          <p:nvPr>
            <p:ph idx="1"/>
          </p:nvPr>
        </p:nvSpPr>
        <p:spPr>
          <a:xfrm>
            <a:off x="751934" y="2507111"/>
            <a:ext cx="10800303" cy="2150613"/>
          </a:xfrm>
        </p:spPr>
        <p:txBody>
          <a:bodyPr>
            <a:normAutofit/>
          </a:bodyPr>
          <a:lstStyle/>
          <a:p>
            <a:pPr marL="0" indent="0" algn="justLow" rtl="1">
              <a:lnSpc>
                <a:spcPct val="200000"/>
              </a:lnSpc>
              <a:buNone/>
            </a:pPr>
            <a:r>
              <a:rPr lang="fa-IR" dirty="0">
                <a:cs typeface="B Yagut" panose="00000400000000000000" pitchFamily="2" charset="-78"/>
              </a:rPr>
              <a:t>وزارت بهداشت و درمان و آموزش پزشکی ،مرکز مدیریت بیماریهای واگیر</a:t>
            </a:r>
            <a:r>
              <a:rPr lang="fa-IR">
                <a:cs typeface="B Yagut" panose="00000400000000000000" pitchFamily="2" charset="-78"/>
              </a:rPr>
              <a:t>، </a:t>
            </a:r>
            <a:br>
              <a:rPr lang="fa-IR">
                <a:cs typeface="B Yagut" panose="00000400000000000000" pitchFamily="2" charset="-78"/>
              </a:rPr>
            </a:br>
            <a:r>
              <a:rPr lang="fa-IR">
                <a:cs typeface="B Yagut" panose="00000400000000000000" pitchFamily="2" charset="-78"/>
              </a:rPr>
              <a:t>برنامه </a:t>
            </a:r>
            <a:r>
              <a:rPr lang="fa-IR" dirty="0">
                <a:cs typeface="B Yagut" panose="00000400000000000000" pitchFamily="2" charset="-78"/>
              </a:rPr>
              <a:t>و راهنمای ایمن سازی مصوب کمیته کشوری ایمن سازی،1394.</a:t>
            </a:r>
          </a:p>
        </p:txBody>
      </p:sp>
      <p:sp>
        <p:nvSpPr>
          <p:cNvPr id="2" name="Slide Number Placeholder 1"/>
          <p:cNvSpPr>
            <a:spLocks noGrp="1"/>
          </p:cNvSpPr>
          <p:nvPr>
            <p:ph type="sldNum" sz="quarter" idx="12"/>
          </p:nvPr>
        </p:nvSpPr>
        <p:spPr/>
        <p:txBody>
          <a:bodyPr/>
          <a:lstStyle/>
          <a:p>
            <a:fld id="{A2FEDC72-98CF-43EB-AF78-7AE54825822A}" type="slidenum">
              <a:rPr lang="en-US" smtClean="0"/>
              <a:t>25</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03075284"/>
      </p:ext>
    </p:extLst>
  </p:cSld>
  <p:clrMapOvr>
    <a:masterClrMapping/>
  </p:clrMapOvr>
  <mc:AlternateContent xmlns:mc="http://schemas.openxmlformats.org/markup-compatibility/2006" xmlns:p14="http://schemas.microsoft.com/office/powerpoint/2010/main">
    <mc:Choice Requires="p14">
      <p:transition p14:dur="10" advTm="11759"/>
    </mc:Choice>
    <mc:Fallback xmlns="">
      <p:transition advTm="11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Content Placeholder 2"/>
          <p:cNvSpPr>
            <a:spLocks noGrp="1"/>
          </p:cNvSpPr>
          <p:nvPr>
            <p:ph idx="1"/>
          </p:nvPr>
        </p:nvSpPr>
        <p:spPr>
          <a:xfrm>
            <a:off x="398322" y="1148827"/>
            <a:ext cx="10731261" cy="4763639"/>
          </a:xfrm>
        </p:spPr>
        <p:txBody>
          <a:bodyPr>
            <a:normAutofit/>
          </a:bodyPr>
          <a:lstStyle/>
          <a:p>
            <a:pPr marL="0" indent="0" algn="r" rtl="1">
              <a:lnSpc>
                <a:spcPct val="200000"/>
              </a:lnSpc>
              <a:buNone/>
            </a:pPr>
            <a:r>
              <a:rPr lang="fa-IR" altLang="en-US" dirty="0">
                <a:cs typeface="B Yagut" panose="00000400000000000000" pitchFamily="2" charset="-78"/>
              </a:rPr>
              <a:t>لطفا نظرات و پیشنهادات خود را پیرامون این بسته آموزشی به آدرس زیر ارسال کنید.</a:t>
            </a:r>
          </a:p>
          <a:p>
            <a:pPr marL="0" indent="0" algn="r" rtl="1">
              <a:lnSpc>
                <a:spcPct val="200000"/>
              </a:lnSpc>
              <a:buNone/>
            </a:pPr>
            <a:r>
              <a:rPr lang="fa-IR" altLang="en-US" dirty="0">
                <a:cs typeface="B Yagut" panose="00000400000000000000" pitchFamily="2" charset="-78"/>
              </a:rPr>
              <a:t>دانشگاه علوم پزشکی و خدمات بهداشتی درمانی مشهد</a:t>
            </a:r>
            <a:endParaRPr lang="en-US" altLang="en-US" dirty="0">
              <a:cs typeface="B Yagut" panose="00000400000000000000" pitchFamily="2" charset="-78"/>
            </a:endParaRPr>
          </a:p>
          <a:p>
            <a:pPr marL="0" indent="0" algn="r" rtl="1">
              <a:lnSpc>
                <a:spcPct val="200000"/>
              </a:lnSpc>
              <a:buNone/>
            </a:pPr>
            <a:r>
              <a:rPr lang="fa-IR" altLang="en-US" dirty="0">
                <a:cs typeface="B Yagut" panose="00000400000000000000" pitchFamily="2" charset="-78"/>
              </a:rPr>
              <a:t>گروه توسعه شبکه و ارتقاء سلامت</a:t>
            </a:r>
          </a:p>
          <a:p>
            <a:pPr marL="0" indent="0" algn="r" rtl="1">
              <a:lnSpc>
                <a:spcPct val="200000"/>
              </a:lnSpc>
              <a:buNone/>
            </a:pPr>
            <a:r>
              <a:rPr lang="fa-IR" altLang="en-US" dirty="0">
                <a:cs typeface="B Yagut" panose="00000400000000000000" pitchFamily="2" charset="-78"/>
              </a:rPr>
              <a:t>واحد آموزش بهورزی </a:t>
            </a:r>
          </a:p>
        </p:txBody>
      </p:sp>
      <p:sp>
        <p:nvSpPr>
          <p:cNvPr id="4" name="Slide Number Placeholder 3"/>
          <p:cNvSpPr>
            <a:spLocks noGrp="1"/>
          </p:cNvSpPr>
          <p:nvPr>
            <p:ph type="sldNum" sz="quarter" idx="12"/>
          </p:nvPr>
        </p:nvSpPr>
        <p:spPr/>
        <p:txBody>
          <a:bodyPr/>
          <a:lstStyle/>
          <a:p>
            <a:pPr>
              <a:defRPr/>
            </a:pPr>
            <a:fld id="{2CDEF9C5-96B5-42B7-8F1E-E407D2948505}" type="slidenum">
              <a:rPr lang="fa-IR" smtClean="0"/>
              <a:pPr>
                <a:defRPr/>
              </a:pPr>
              <a:t>26</a:t>
            </a:fld>
            <a:endParaRPr lang="fa-I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91270719"/>
      </p:ext>
    </p:extLst>
  </p:cSld>
  <p:clrMapOvr>
    <a:masterClrMapping/>
  </p:clrMapOvr>
  <mc:AlternateContent xmlns:mc="http://schemas.openxmlformats.org/markup-compatibility/2006" xmlns:p14="http://schemas.microsoft.com/office/powerpoint/2010/main">
    <mc:Choice Requires="p14">
      <p:transition p14:dur="10" advTm="25841"/>
    </mc:Choice>
    <mc:Fallback xmlns="">
      <p:transition advTm="25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r" rtl="1"/>
            <a:r>
              <a:rPr lang="fa-IR" sz="4000" b="1" dirty="0">
                <a:cs typeface="B Yagut" panose="00000400000000000000" pitchFamily="2" charset="-78"/>
              </a:rPr>
              <a:t>اهداف</a:t>
            </a:r>
            <a:r>
              <a:rPr lang="en-US" sz="4000" b="1" dirty="0">
                <a:cs typeface="B Yagut" panose="00000400000000000000" pitchFamily="2" charset="-78"/>
              </a:rPr>
              <a:t> </a:t>
            </a:r>
            <a:r>
              <a:rPr lang="fa-IR" sz="4000" b="1" dirty="0">
                <a:cs typeface="B Yagut" panose="00000400000000000000" pitchFamily="2" charset="-78"/>
              </a:rPr>
              <a:t>آموزشی </a:t>
            </a:r>
            <a:endParaRPr lang="en-US" sz="4000" b="1" dirty="0">
              <a:cs typeface="B Yagut" panose="00000400000000000000" pitchFamily="2" charset="-78"/>
            </a:endParaRPr>
          </a:p>
        </p:txBody>
      </p:sp>
      <p:sp>
        <p:nvSpPr>
          <p:cNvPr id="5" name="Content Placeholder 4"/>
          <p:cNvSpPr>
            <a:spLocks noGrp="1"/>
          </p:cNvSpPr>
          <p:nvPr>
            <p:ph idx="1"/>
          </p:nvPr>
        </p:nvSpPr>
        <p:spPr>
          <a:xfrm>
            <a:off x="410846" y="1651726"/>
            <a:ext cx="11422251" cy="4704624"/>
          </a:xfrm>
        </p:spPr>
        <p:txBody>
          <a:bodyPr>
            <a:normAutofit/>
          </a:bodyPr>
          <a:lstStyle/>
          <a:p>
            <a:pPr marL="0" indent="0" algn="r" rtl="1">
              <a:lnSpc>
                <a:spcPct val="110000"/>
              </a:lnSpc>
              <a:buNone/>
            </a:pPr>
            <a:r>
              <a:rPr lang="fa-IR" sz="2500" dirty="0">
                <a:cs typeface="B Yagut" panose="00000400000000000000" pitchFamily="2" charset="-78"/>
              </a:rPr>
              <a:t>انتظار می رود فراگیر پس ازمطالعه این فصل بتواند:</a:t>
            </a:r>
          </a:p>
          <a:p>
            <a:pPr marL="0" indent="0" algn="r" rtl="1">
              <a:lnSpc>
                <a:spcPct val="110000"/>
              </a:lnSpc>
              <a:buNone/>
            </a:pPr>
            <a:r>
              <a:rPr lang="fa-IR" sz="2500" dirty="0">
                <a:cs typeface="B Yagut" panose="00000400000000000000" pitchFamily="2" charset="-78"/>
              </a:rPr>
              <a:t>1. برنامه واکسیناسیون نوزادان نارس با وزن تولد کمتر از دو کیلوگرم را تنظیم نماید.</a:t>
            </a:r>
          </a:p>
          <a:p>
            <a:pPr marL="0" indent="0" algn="r" rtl="1">
              <a:lnSpc>
                <a:spcPct val="110000"/>
              </a:lnSpc>
              <a:buNone/>
            </a:pPr>
            <a:r>
              <a:rPr lang="fa-IR" sz="2500" dirty="0">
                <a:cs typeface="B Yagut" panose="00000400000000000000" pitchFamily="2" charset="-78"/>
              </a:rPr>
              <a:t>2. اقدامات مربوط به نوزادان متولد شده از مادر </a:t>
            </a:r>
            <a:r>
              <a:rPr lang="en-US" sz="2500" dirty="0">
                <a:cs typeface="B Yagut" panose="00000400000000000000" pitchFamily="2" charset="-78"/>
              </a:rPr>
              <a:t> </a:t>
            </a:r>
            <a:r>
              <a:rPr lang="en-US" sz="2500" dirty="0" err="1">
                <a:cs typeface="B Yagut" panose="00000400000000000000" pitchFamily="2" charset="-78"/>
              </a:rPr>
              <a:t>HBsAg</a:t>
            </a:r>
            <a:r>
              <a:rPr lang="fa-IR" sz="2500" dirty="0">
                <a:cs typeface="B Yagut" panose="00000400000000000000" pitchFamily="2" charset="-78"/>
              </a:rPr>
              <a:t> مثبت را لیست نماید.</a:t>
            </a:r>
          </a:p>
          <a:p>
            <a:pPr marL="0" indent="0" algn="r" rtl="1">
              <a:lnSpc>
                <a:spcPct val="110000"/>
              </a:lnSpc>
              <a:buNone/>
            </a:pPr>
            <a:r>
              <a:rPr lang="fa-IR" sz="2500" dirty="0">
                <a:cs typeface="B Yagut" panose="00000400000000000000" pitchFamily="2" charset="-78"/>
              </a:rPr>
              <a:t>3. نکات مربوط به واکسیناسیون کودکان با تشنج و ضایعات مغزی را بیان نماید.</a:t>
            </a:r>
          </a:p>
          <a:p>
            <a:pPr marL="0" indent="0" algn="r" rtl="1">
              <a:lnSpc>
                <a:spcPct val="110000"/>
              </a:lnSpc>
              <a:buNone/>
            </a:pPr>
            <a:r>
              <a:rPr lang="fa-IR" sz="2500" dirty="0">
                <a:cs typeface="B Yagut" panose="00000400000000000000" pitchFamily="2" charset="-78"/>
              </a:rPr>
              <a:t>4. حداقل فواصل زمانی دریافت واکسن های ویروسی زنده تزریقی با خون کامل یا فرآورده های خونی را بیان نماید.</a:t>
            </a:r>
          </a:p>
          <a:p>
            <a:pPr marL="0" indent="0" algn="r" rtl="1">
              <a:lnSpc>
                <a:spcPct val="110000"/>
              </a:lnSpc>
              <a:buNone/>
            </a:pPr>
            <a:r>
              <a:rPr lang="fa-IR" sz="2500" dirty="0">
                <a:cs typeface="B Yagut" panose="00000400000000000000" pitchFamily="2" charset="-78"/>
              </a:rPr>
              <a:t>5. نکات مربوط به واکسیناسیون خانم های باردار و شیرده را بیان نماید.</a:t>
            </a:r>
          </a:p>
          <a:p>
            <a:pPr marL="0" indent="0" algn="r" rtl="1">
              <a:lnSpc>
                <a:spcPct val="110000"/>
              </a:lnSpc>
              <a:buNone/>
            </a:pPr>
            <a:r>
              <a:rPr lang="fa-IR" sz="2500" dirty="0">
                <a:cs typeface="B Yagut" panose="00000400000000000000" pitchFamily="2" charset="-78"/>
              </a:rPr>
              <a:t>6. اقدامات مربوط به تزریق عضلانی واکسن ها در افراد هموفیلی را بیان نماید.</a:t>
            </a:r>
          </a:p>
        </p:txBody>
      </p:sp>
      <p:sp>
        <p:nvSpPr>
          <p:cNvPr id="2" name="Slide Number Placeholder 1"/>
          <p:cNvSpPr>
            <a:spLocks noGrp="1"/>
          </p:cNvSpPr>
          <p:nvPr>
            <p:ph type="sldNum" sz="quarter" idx="12"/>
          </p:nvPr>
        </p:nvSpPr>
        <p:spPr/>
        <p:txBody>
          <a:bodyPr/>
          <a:lstStyle/>
          <a:p>
            <a:fld id="{A2FEDC72-98CF-43EB-AF78-7AE54825822A}" type="slidenum">
              <a:rPr lang="en-US" smtClean="0"/>
              <a:t>3</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8786553"/>
      </p:ext>
    </p:extLst>
  </p:cSld>
  <p:clrMapOvr>
    <a:masterClrMapping/>
  </p:clrMapOvr>
  <mc:AlternateContent xmlns:mc="http://schemas.openxmlformats.org/markup-compatibility/2006" xmlns:p14="http://schemas.microsoft.com/office/powerpoint/2010/main">
    <mc:Choice Requires="p14">
      <p:transition p14:dur="10" advTm="52394"/>
    </mc:Choice>
    <mc:Fallback xmlns="">
      <p:transition advTm="52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36607" y="192549"/>
            <a:ext cx="10515600" cy="1325563"/>
          </a:xfrm>
        </p:spPr>
        <p:txBody>
          <a:bodyPr>
            <a:normAutofit/>
          </a:bodyPr>
          <a:lstStyle/>
          <a:p>
            <a:pPr algn="r" rtl="1"/>
            <a:r>
              <a:rPr lang="fa-IR" sz="4000" b="1" dirty="0">
                <a:cs typeface="B Yagut" panose="00000400000000000000" pitchFamily="2" charset="-78"/>
              </a:rPr>
              <a:t>فهرست</a:t>
            </a:r>
            <a:r>
              <a:rPr lang="en-US" sz="4000" b="1" dirty="0">
                <a:cs typeface="B Yagut" panose="00000400000000000000" pitchFamily="2" charset="-78"/>
              </a:rPr>
              <a:t> </a:t>
            </a:r>
            <a:r>
              <a:rPr lang="fa-IR" sz="4000" b="1" dirty="0">
                <a:cs typeface="B Yagut" panose="00000400000000000000" pitchFamily="2" charset="-78"/>
              </a:rPr>
              <a:t>عناوین</a:t>
            </a:r>
            <a:r>
              <a:rPr lang="en-US" sz="4000" b="1" dirty="0">
                <a:cs typeface="B Yagut" panose="00000400000000000000" pitchFamily="2" charset="-78"/>
              </a:rPr>
              <a:t> </a:t>
            </a:r>
          </a:p>
        </p:txBody>
      </p:sp>
      <p:sp>
        <p:nvSpPr>
          <p:cNvPr id="5" name="Content Placeholder 4"/>
          <p:cNvSpPr>
            <a:spLocks noGrp="1"/>
          </p:cNvSpPr>
          <p:nvPr>
            <p:ph sz="half" idx="1"/>
          </p:nvPr>
        </p:nvSpPr>
        <p:spPr>
          <a:xfrm>
            <a:off x="396815" y="2125867"/>
            <a:ext cx="5619565" cy="4351338"/>
          </a:xfrm>
        </p:spPr>
        <p:txBody>
          <a:bodyPr>
            <a:normAutofit/>
          </a:bodyPr>
          <a:lstStyle/>
          <a:p>
            <a:pPr marL="0" indent="0" algn="r" rtl="1">
              <a:lnSpc>
                <a:spcPct val="150000"/>
              </a:lnSpc>
              <a:buNone/>
            </a:pPr>
            <a:r>
              <a:rPr lang="fa-IR" sz="2400" dirty="0">
                <a:cs typeface="B Yagut" panose="00000400000000000000" pitchFamily="2" charset="-78"/>
              </a:rPr>
              <a:t>7. ایمن سازی افراد مبتلا به هموفیلي و اختلالات خونریزی دهنده </a:t>
            </a:r>
          </a:p>
          <a:p>
            <a:pPr marL="0" indent="0" algn="r" rtl="1">
              <a:lnSpc>
                <a:spcPct val="150000"/>
              </a:lnSpc>
              <a:buNone/>
            </a:pPr>
            <a:r>
              <a:rPr lang="fa-IR" sz="2400" dirty="0">
                <a:cs typeface="B Yagut" panose="00000400000000000000" pitchFamily="2" charset="-78"/>
              </a:rPr>
              <a:t>8. واکسیناسیون پرسنل بهداشتی و درمانی</a:t>
            </a:r>
            <a:endParaRPr lang="fa-IR" sz="2500" dirty="0">
              <a:cs typeface="B Yagut" panose="00000400000000000000" pitchFamily="2" charset="-78"/>
            </a:endParaRPr>
          </a:p>
          <a:p>
            <a:pPr marL="0" indent="0" algn="r" rtl="1">
              <a:lnSpc>
                <a:spcPct val="150000"/>
              </a:lnSpc>
              <a:buNone/>
            </a:pPr>
            <a:r>
              <a:rPr lang="fa-IR" sz="2500" dirty="0">
                <a:cs typeface="B Yagut" panose="00000400000000000000" pitchFamily="2" charset="-78"/>
              </a:rPr>
              <a:t>9. خلاصه مطالب و نتیجه گیری </a:t>
            </a:r>
          </a:p>
          <a:p>
            <a:pPr marL="0" indent="0" algn="r" rtl="1">
              <a:lnSpc>
                <a:spcPct val="150000"/>
              </a:lnSpc>
              <a:buNone/>
            </a:pPr>
            <a:r>
              <a:rPr lang="fa-IR" sz="2500" dirty="0">
                <a:cs typeface="B Yagut" panose="00000400000000000000" pitchFamily="2" charset="-78"/>
              </a:rPr>
              <a:t>10. پرسش و تمرین</a:t>
            </a:r>
          </a:p>
          <a:p>
            <a:pPr marL="0" indent="0" algn="r" rtl="1">
              <a:lnSpc>
                <a:spcPct val="150000"/>
              </a:lnSpc>
              <a:buNone/>
            </a:pPr>
            <a:r>
              <a:rPr lang="fa-IR" sz="2500" dirty="0">
                <a:cs typeface="B Yagut" panose="00000400000000000000" pitchFamily="2" charset="-78"/>
              </a:rPr>
              <a:t>11. منبع </a:t>
            </a:r>
            <a:endParaRPr lang="en-US" sz="2500" dirty="0">
              <a:cs typeface="B Yagut" panose="00000400000000000000" pitchFamily="2" charset="-78"/>
            </a:endParaRPr>
          </a:p>
          <a:p>
            <a:pPr marL="0" indent="0" algn="r" rtl="1">
              <a:lnSpc>
                <a:spcPct val="200000"/>
              </a:lnSpc>
              <a:buNone/>
            </a:pPr>
            <a:endParaRPr lang="fa-IR" sz="2500" dirty="0">
              <a:cs typeface="B Yagut" panose="00000400000000000000" pitchFamily="2" charset="-78"/>
            </a:endParaRPr>
          </a:p>
          <a:p>
            <a:pPr algn="r" rtl="1">
              <a:lnSpc>
                <a:spcPct val="200000"/>
              </a:lnSpc>
            </a:pPr>
            <a:endParaRPr lang="fa-IR" sz="2500" dirty="0">
              <a:cs typeface="B Yagut" panose="00000400000000000000" pitchFamily="2" charset="-78"/>
            </a:endParaRPr>
          </a:p>
        </p:txBody>
      </p:sp>
      <p:sp>
        <p:nvSpPr>
          <p:cNvPr id="3" name="Content Placeholder 2"/>
          <p:cNvSpPr>
            <a:spLocks noGrp="1"/>
          </p:cNvSpPr>
          <p:nvPr>
            <p:ph sz="half" idx="2"/>
          </p:nvPr>
        </p:nvSpPr>
        <p:spPr>
          <a:xfrm>
            <a:off x="5759849" y="2053852"/>
            <a:ext cx="6143348" cy="3506680"/>
          </a:xfrm>
        </p:spPr>
        <p:txBody>
          <a:bodyPr>
            <a:noAutofit/>
          </a:bodyPr>
          <a:lstStyle/>
          <a:p>
            <a:pPr marL="0" indent="0" algn="r" rtl="1">
              <a:lnSpc>
                <a:spcPct val="150000"/>
              </a:lnSpc>
              <a:buNone/>
            </a:pPr>
            <a:r>
              <a:rPr lang="fa-IR" sz="2400" dirty="0">
                <a:cs typeface="B Yagut" panose="00000400000000000000" pitchFamily="2" charset="-78"/>
              </a:rPr>
              <a:t>1. ایمن سازی هنگام تب و بیماری های خفیف </a:t>
            </a:r>
          </a:p>
          <a:p>
            <a:pPr marL="0" indent="0" algn="r" rtl="1">
              <a:lnSpc>
                <a:spcPct val="150000"/>
              </a:lnSpc>
              <a:buNone/>
            </a:pPr>
            <a:r>
              <a:rPr lang="fa-IR" sz="2400" dirty="0">
                <a:cs typeface="B Yagut" panose="00000400000000000000" pitchFamily="2" charset="-78"/>
              </a:rPr>
              <a:t>2. ایمن سازی نوزادان مبتلا به زردی</a:t>
            </a:r>
          </a:p>
          <a:p>
            <a:pPr marL="0" indent="0" algn="r" rtl="1">
              <a:lnSpc>
                <a:spcPct val="150000"/>
              </a:lnSpc>
              <a:buNone/>
            </a:pPr>
            <a:r>
              <a:rPr lang="fa-IR" sz="2400" dirty="0">
                <a:cs typeface="B Yagut" panose="00000400000000000000" pitchFamily="2" charset="-78"/>
              </a:rPr>
              <a:t>3. ایمن سازی نوزادان نارس</a:t>
            </a:r>
          </a:p>
          <a:p>
            <a:pPr marL="0" indent="0" algn="r" rtl="1">
              <a:lnSpc>
                <a:spcPct val="150000"/>
              </a:lnSpc>
              <a:buNone/>
            </a:pPr>
            <a:r>
              <a:rPr lang="fa-IR" sz="2400" dirty="0">
                <a:cs typeface="B Yagut" panose="00000400000000000000" pitchFamily="2" charset="-78"/>
              </a:rPr>
              <a:t>4. ایمن سازی نوزادان متولد شده از مادر </a:t>
            </a:r>
            <a:r>
              <a:rPr lang="en-US" sz="2400" dirty="0" err="1">
                <a:cs typeface="B Yagut" panose="00000400000000000000" pitchFamily="2" charset="-78"/>
              </a:rPr>
              <a:t>HBsAg</a:t>
            </a:r>
            <a:r>
              <a:rPr lang="fa-IR" sz="2400" dirty="0">
                <a:cs typeface="B Yagut" panose="00000400000000000000" pitchFamily="2" charset="-78"/>
              </a:rPr>
              <a:t> مثبت </a:t>
            </a:r>
          </a:p>
          <a:p>
            <a:pPr marL="0" indent="0" algn="r" rtl="1">
              <a:lnSpc>
                <a:spcPct val="150000"/>
              </a:lnSpc>
              <a:buNone/>
            </a:pPr>
            <a:r>
              <a:rPr lang="fa-IR" sz="2400" dirty="0">
                <a:cs typeface="B Yagut" panose="00000400000000000000" pitchFamily="2" charset="-78"/>
              </a:rPr>
              <a:t>5. ایمن سازی کودکان با تشنج و ضایعات مغزی</a:t>
            </a:r>
          </a:p>
          <a:p>
            <a:pPr marL="0" indent="0" algn="r" rtl="1">
              <a:lnSpc>
                <a:spcPct val="150000"/>
              </a:lnSpc>
              <a:buNone/>
            </a:pPr>
            <a:r>
              <a:rPr lang="fa-IR" sz="2400" dirty="0">
                <a:cs typeface="B Yagut" panose="00000400000000000000" pitchFamily="2" charset="-78"/>
              </a:rPr>
              <a:t>6. ایمن سازی زنان باردار و شیرده</a:t>
            </a:r>
          </a:p>
          <a:p>
            <a:pPr algn="r" rtl="1">
              <a:lnSpc>
                <a:spcPct val="150000"/>
              </a:lnSpc>
            </a:pPr>
            <a:endParaRPr lang="fa-IR" sz="2400" dirty="0">
              <a:cs typeface="B Yagut" panose="00000400000000000000" pitchFamily="2" charset="-78"/>
            </a:endParaRPr>
          </a:p>
          <a:p>
            <a:pPr algn="r" rtl="1">
              <a:lnSpc>
                <a:spcPct val="200000"/>
              </a:lnSpc>
            </a:pPr>
            <a:endParaRPr lang="fa-IR" sz="2400" dirty="0">
              <a:cs typeface="B Yagut" panose="00000400000000000000" pitchFamily="2" charset="-78"/>
            </a:endParaRPr>
          </a:p>
        </p:txBody>
      </p:sp>
      <p:sp>
        <p:nvSpPr>
          <p:cNvPr id="2" name="Slide Number Placeholder 1"/>
          <p:cNvSpPr>
            <a:spLocks noGrp="1"/>
          </p:cNvSpPr>
          <p:nvPr>
            <p:ph type="sldNum" sz="quarter" idx="12"/>
          </p:nvPr>
        </p:nvSpPr>
        <p:spPr/>
        <p:txBody>
          <a:bodyPr/>
          <a:lstStyle/>
          <a:p>
            <a:fld id="{A2FEDC72-98CF-43EB-AF78-7AE54825822A}" type="slidenum">
              <a:rPr lang="en-US" smtClean="0"/>
              <a:t>4</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0762629"/>
      </p:ext>
    </p:extLst>
  </p:cSld>
  <p:clrMapOvr>
    <a:masterClrMapping/>
  </p:clrMapOvr>
  <mc:AlternateContent xmlns:mc="http://schemas.openxmlformats.org/markup-compatibility/2006" xmlns:p14="http://schemas.microsoft.com/office/powerpoint/2010/main">
    <mc:Choice Requires="p14">
      <p:transition p14:dur="10" advTm="39572"/>
    </mc:Choice>
    <mc:Fallback xmlns="">
      <p:transition advTm="39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8255"/>
            <a:ext cx="10515600" cy="1325563"/>
          </a:xfrm>
        </p:spPr>
        <p:txBody>
          <a:bodyPr>
            <a:normAutofit/>
          </a:bodyPr>
          <a:lstStyle/>
          <a:p>
            <a:pPr algn="r" rtl="1"/>
            <a:r>
              <a:rPr lang="fa-IR" sz="4000" b="1" dirty="0">
                <a:cs typeface="B Yagut" panose="00000400000000000000" pitchFamily="2" charset="-78"/>
              </a:rPr>
              <a:t>ایمن سازی هنگام تب و بیماری های خفیف </a:t>
            </a:r>
            <a:endParaRPr lang="en-US" sz="4000" b="1" dirty="0">
              <a:cs typeface="B Yagut" panose="00000400000000000000" pitchFamily="2" charset="-78"/>
            </a:endParaRPr>
          </a:p>
        </p:txBody>
      </p:sp>
      <p:sp>
        <p:nvSpPr>
          <p:cNvPr id="3" name="Content Placeholder 2"/>
          <p:cNvSpPr>
            <a:spLocks noGrp="1"/>
          </p:cNvSpPr>
          <p:nvPr>
            <p:ph idx="1"/>
          </p:nvPr>
        </p:nvSpPr>
        <p:spPr>
          <a:xfrm>
            <a:off x="385482" y="1237129"/>
            <a:ext cx="11430000" cy="4939834"/>
          </a:xfrm>
        </p:spPr>
        <p:txBody>
          <a:bodyPr>
            <a:noAutofit/>
          </a:bodyPr>
          <a:lstStyle/>
          <a:p>
            <a:pPr marL="0" indent="0" algn="r" rtl="1">
              <a:lnSpc>
                <a:spcPct val="150000"/>
              </a:lnSpc>
              <a:buNone/>
            </a:pPr>
            <a:r>
              <a:rPr lang="fa-IR" sz="2600" dirty="0">
                <a:cs typeface="B Yagut" panose="00000400000000000000" pitchFamily="2" charset="-78"/>
              </a:rPr>
              <a:t>•بیماری های خفیف با یا بدون تب (مانند عفونت های خفیف دستگاه تنفسی فوقانی، عفونت گوش میانی، اسهال خفیف)، استفاده اخیر از آنتی بیوتیک و دوران نقاهت بیماری های حاد، مانع ایمن سازی و عاملی برای تاخیر آن نیست.</a:t>
            </a:r>
          </a:p>
          <a:p>
            <a:pPr marL="0" indent="0" algn="r" rtl="1">
              <a:lnSpc>
                <a:spcPct val="150000"/>
              </a:lnSpc>
              <a:buNone/>
            </a:pPr>
            <a:r>
              <a:rPr lang="fa-IR" sz="2600" dirty="0">
                <a:cs typeface="B Yagut" panose="00000400000000000000" pitchFamily="2" charset="-78"/>
              </a:rPr>
              <a:t>•اگر كودكي مبتلا به اسهال شديد باشد و هم زمان قطره فلج اطفال به او خورانده شود، بايد یک نوبت اضافي واكسن با فاصله حداقل یک ماه دريافت نمايد.</a:t>
            </a:r>
          </a:p>
          <a:p>
            <a:pPr algn="r" rtl="1">
              <a:lnSpc>
                <a:spcPct val="150000"/>
              </a:lnSpc>
            </a:pPr>
            <a:r>
              <a:rPr lang="fa-IR" sz="2600" dirty="0">
                <a:cs typeface="B Yagut" panose="00000400000000000000" pitchFamily="2" charset="-78"/>
              </a:rPr>
              <a:t>در صورت ابتلا فرد به بيماري حاد متوسط تا شديد (با يا بدون تب)، لازم است ايمن سازي تا زمان بهبودي حال عمومي به تعويق افتد.</a:t>
            </a:r>
            <a:endParaRPr lang="en-US" sz="26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A2FEDC72-98CF-43EB-AF78-7AE54825822A}" type="slidenum">
              <a:rPr lang="en-US" smtClean="0"/>
              <a:t>5</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69208837"/>
      </p:ext>
    </p:extLst>
  </p:cSld>
  <p:clrMapOvr>
    <a:masterClrMapping/>
  </p:clrMapOvr>
  <mc:AlternateContent xmlns:mc="http://schemas.openxmlformats.org/markup-compatibility/2006" xmlns:p14="http://schemas.microsoft.com/office/powerpoint/2010/main">
    <mc:Choice Requires="p14">
      <p:transition p14:dur="10" advTm="70195"/>
    </mc:Choice>
    <mc:Fallback xmlns="">
      <p:transition advTm="70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b="1" dirty="0">
                <a:cs typeface="B Yagut" panose="00000400000000000000" pitchFamily="2" charset="-78"/>
              </a:rPr>
              <a:t>ایمن سازی نوزادان مبتلا به زردی</a:t>
            </a:r>
            <a:endParaRPr lang="en-US" sz="4000" b="1" dirty="0">
              <a:cs typeface="B Yagut" panose="00000400000000000000" pitchFamily="2" charset="-78"/>
            </a:endParaRPr>
          </a:p>
        </p:txBody>
      </p:sp>
      <p:sp>
        <p:nvSpPr>
          <p:cNvPr id="3" name="Content Placeholder 2"/>
          <p:cNvSpPr>
            <a:spLocks noGrp="1"/>
          </p:cNvSpPr>
          <p:nvPr>
            <p:ph idx="1"/>
          </p:nvPr>
        </p:nvSpPr>
        <p:spPr>
          <a:xfrm>
            <a:off x="421341" y="1825625"/>
            <a:ext cx="10932459" cy="4351338"/>
          </a:xfrm>
        </p:spPr>
        <p:txBody>
          <a:bodyPr>
            <a:normAutofit/>
          </a:bodyPr>
          <a:lstStyle/>
          <a:p>
            <a:pPr marL="0" indent="0" algn="r" rtl="1">
              <a:lnSpc>
                <a:spcPct val="200000"/>
              </a:lnSpc>
              <a:buNone/>
            </a:pPr>
            <a:r>
              <a:rPr lang="fa-IR" sz="2600" dirty="0">
                <a:cs typeface="B Yagut" panose="00000400000000000000" pitchFamily="2" charset="-78"/>
              </a:rPr>
              <a:t>•واکسیناسیون شیرخوارانی که در نوزادی به هر علت دچار زردی شده ا ند، مطابق با برنامه جاری واکسیناسیون کشوری صورت می گیرد.</a:t>
            </a:r>
          </a:p>
          <a:p>
            <a:pPr marL="0" indent="0" algn="r" rtl="1">
              <a:lnSpc>
                <a:spcPct val="200000"/>
              </a:lnSpc>
              <a:buNone/>
            </a:pPr>
            <a:r>
              <a:rPr lang="fa-IR" sz="2600" dirty="0">
                <a:cs typeface="B Yagut" panose="00000400000000000000" pitchFamily="2" charset="-78"/>
              </a:rPr>
              <a:t> تبصره : درخصوص نوزادانی که به علت زردی تحت درمان با </a:t>
            </a:r>
            <a:r>
              <a:rPr lang="en-US" sz="2600" dirty="0">
                <a:cs typeface="B Yagut" panose="00000400000000000000" pitchFamily="2" charset="-78"/>
              </a:rPr>
              <a:t>IVIG</a:t>
            </a:r>
            <a:r>
              <a:rPr lang="fa-IR" sz="2600" dirty="0">
                <a:cs typeface="B Yagut" panose="00000400000000000000" pitchFamily="2" charset="-78"/>
              </a:rPr>
              <a:t> قرار گرفته اند، مدت زمان فاصله ای باید رعایت شود .</a:t>
            </a:r>
            <a:endParaRPr lang="en-US" sz="2600"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A2FEDC72-98CF-43EB-AF78-7AE54825822A}" type="slidenum">
              <a:rPr lang="en-US" smtClean="0"/>
              <a:t>6</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07895725"/>
      </p:ext>
    </p:extLst>
  </p:cSld>
  <p:clrMapOvr>
    <a:masterClrMapping/>
  </p:clrMapOvr>
  <mc:AlternateContent xmlns:mc="http://schemas.openxmlformats.org/markup-compatibility/2006" xmlns:p14="http://schemas.microsoft.com/office/powerpoint/2010/main">
    <mc:Choice Requires="p14">
      <p:transition p14:dur="10" advTm="39701"/>
    </mc:Choice>
    <mc:Fallback xmlns="">
      <p:transition advTm="39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7863"/>
          </a:xfrm>
        </p:spPr>
        <p:txBody>
          <a:bodyPr>
            <a:normAutofit/>
          </a:bodyPr>
          <a:lstStyle/>
          <a:p>
            <a:pPr algn="r" rtl="1"/>
            <a:r>
              <a:rPr lang="fa-IR" sz="4000" b="1" dirty="0">
                <a:cs typeface="B Yagut" panose="00000400000000000000" pitchFamily="2" charset="-78"/>
              </a:rPr>
              <a:t>ایمن سازی نوزادان نارس</a:t>
            </a:r>
            <a:endParaRPr lang="en-US" sz="4000" b="1" dirty="0">
              <a:cs typeface="B Yagut" panose="00000400000000000000" pitchFamily="2" charset="-78"/>
            </a:endParaRPr>
          </a:p>
        </p:txBody>
      </p:sp>
      <p:sp>
        <p:nvSpPr>
          <p:cNvPr id="3" name="Content Placeholder 2"/>
          <p:cNvSpPr>
            <a:spLocks noGrp="1"/>
          </p:cNvSpPr>
          <p:nvPr>
            <p:ph idx="1"/>
          </p:nvPr>
        </p:nvSpPr>
        <p:spPr>
          <a:xfrm>
            <a:off x="224119" y="1156447"/>
            <a:ext cx="11770658" cy="5020516"/>
          </a:xfrm>
        </p:spPr>
        <p:txBody>
          <a:bodyPr>
            <a:noAutofit/>
          </a:bodyPr>
          <a:lstStyle/>
          <a:p>
            <a:pPr marL="0" indent="0" algn="r" rtl="1">
              <a:lnSpc>
                <a:spcPct val="150000"/>
              </a:lnSpc>
              <a:buNone/>
            </a:pPr>
            <a:r>
              <a:rPr lang="fa-IR" sz="2500" dirty="0">
                <a:cs typeface="B Yagut" panose="00000400000000000000" pitchFamily="2" charset="-78"/>
              </a:rPr>
              <a:t>•شروع برنامه ايمن سازي نوزادان نارس در صورت وضعيت باليني تثبيت شده همانند ساير نوزادان است و نيازي به تعويق برنامه ايمن سازي يا كاهش مقدارواكسن نيست.</a:t>
            </a:r>
          </a:p>
          <a:p>
            <a:pPr algn="r" rtl="1">
              <a:lnSpc>
                <a:spcPct val="150000"/>
              </a:lnSpc>
            </a:pPr>
            <a:r>
              <a:rPr lang="fa-IR" sz="2500" dirty="0">
                <a:cs typeface="B Yagut" panose="00000400000000000000" pitchFamily="2" charset="-78"/>
              </a:rPr>
              <a:t>وضعيت باليني تثبيت شده در شيرخوار نارس به این معناست که وضعیت کلی شیرخوار و روند رشد وی رو به بهبود مستمر بوده و نیازی به انجام هیچ نوع اقدام درمانی برای بيماري عفوني ، بيماري متابولیکی يا بيماري هاي حاد كليوي، قلبي عروقي، مغزي يا تنفسي ندارد.</a:t>
            </a:r>
          </a:p>
          <a:p>
            <a:pPr algn="r" rtl="1">
              <a:lnSpc>
                <a:spcPct val="150000"/>
              </a:lnSpc>
            </a:pPr>
            <a:r>
              <a:rPr lang="fa-IR" sz="2500" dirty="0">
                <a:cs typeface="B Yagut" panose="00000400000000000000" pitchFamily="2" charset="-78"/>
              </a:rPr>
              <a:t>واکسن هپاتیت ب بدون درنظر گرفتن شرایط بالینی نوزاد، ترجیحا هرچه سریع تر ، لازم است تزریق شود.</a:t>
            </a:r>
          </a:p>
          <a:p>
            <a:pPr algn="r" rtl="1">
              <a:lnSpc>
                <a:spcPct val="150000"/>
              </a:lnSpc>
            </a:pPr>
            <a:r>
              <a:rPr lang="fa-IR" sz="2500" dirty="0">
                <a:cs typeface="B Yagut" panose="00000400000000000000" pitchFamily="2" charset="-78"/>
              </a:rPr>
              <a:t>با توجه به اینکه نوزادان نارس با وزن تولد کمتر از 2 کیلوگرم نیز چهار نوبت واکسن هپاتیت ب ( بدو تولد ، 2 ، 4 و 6 ماهگی ) دریافت می نمایند ، به دزاضافه واکسن هپاتیت ب در یک ماهگی نیاز ندارند.</a:t>
            </a:r>
            <a:endParaRPr lang="en-US" sz="2500" dirty="0">
              <a:highlight>
                <a:srgbClr val="FFFF00"/>
              </a:highlight>
              <a:cs typeface="B Yagut" panose="00000400000000000000" pitchFamily="2" charset="-78"/>
            </a:endParaRPr>
          </a:p>
        </p:txBody>
      </p:sp>
      <p:sp>
        <p:nvSpPr>
          <p:cNvPr id="4" name="Slide Number Placeholder 3"/>
          <p:cNvSpPr>
            <a:spLocks noGrp="1"/>
          </p:cNvSpPr>
          <p:nvPr>
            <p:ph type="sldNum" sz="quarter" idx="12"/>
          </p:nvPr>
        </p:nvSpPr>
        <p:spPr/>
        <p:txBody>
          <a:bodyPr/>
          <a:lstStyle/>
          <a:p>
            <a:r>
              <a:rPr lang="fa-IR" dirty="0"/>
              <a:t>ج</a:t>
            </a:r>
            <a:fld id="{A2FEDC72-98CF-43EB-AF78-7AE54825822A}" type="slidenum">
              <a:rPr lang="en-US" smtClean="0"/>
              <a:t>7</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32755050"/>
      </p:ext>
    </p:extLst>
  </p:cSld>
  <p:clrMapOvr>
    <a:masterClrMapping/>
  </p:clrMapOvr>
  <mc:AlternateContent xmlns:mc="http://schemas.openxmlformats.org/markup-compatibility/2006" xmlns:p14="http://schemas.microsoft.com/office/powerpoint/2010/main">
    <mc:Choice Requires="p14">
      <p:transition p14:dur="10" advTm="96519"/>
    </mc:Choice>
    <mc:Fallback xmlns="">
      <p:transition advTm="96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152"/>
            <a:ext cx="10515600" cy="1102659"/>
          </a:xfrm>
        </p:spPr>
        <p:txBody>
          <a:bodyPr>
            <a:normAutofit/>
          </a:bodyPr>
          <a:lstStyle/>
          <a:p>
            <a:pPr algn="r" rtl="1"/>
            <a:r>
              <a:rPr lang="fa-IR" sz="4000" b="1" dirty="0">
                <a:cs typeface="B Yagut" panose="00000400000000000000" pitchFamily="2" charset="-78"/>
              </a:rPr>
              <a:t>ادامه- ایمن سازی نوزادان نارس</a:t>
            </a:r>
            <a:endParaRPr lang="en-US" sz="4000" b="1" dirty="0">
              <a:cs typeface="B Yagut" panose="00000400000000000000" pitchFamily="2" charset="-78"/>
            </a:endParaRPr>
          </a:p>
        </p:txBody>
      </p:sp>
      <p:sp>
        <p:nvSpPr>
          <p:cNvPr id="3" name="Content Placeholder 2"/>
          <p:cNvSpPr>
            <a:spLocks noGrp="1"/>
          </p:cNvSpPr>
          <p:nvPr>
            <p:ph idx="1"/>
          </p:nvPr>
        </p:nvSpPr>
        <p:spPr>
          <a:xfrm>
            <a:off x="358587" y="1107149"/>
            <a:ext cx="11358283" cy="5163485"/>
          </a:xfrm>
        </p:spPr>
        <p:txBody>
          <a:bodyPr>
            <a:normAutofit fontScale="92500" lnSpcReduction="10000"/>
          </a:bodyPr>
          <a:lstStyle/>
          <a:p>
            <a:pPr algn="justLow" rtl="1">
              <a:lnSpc>
                <a:spcPct val="150000"/>
              </a:lnSpc>
            </a:pPr>
            <a:r>
              <a:rPr lang="fa-IR" dirty="0">
                <a:cs typeface="B Yagut" panose="00000400000000000000" pitchFamily="2" charset="-78"/>
              </a:rPr>
              <a:t>در صورتي كه نوزاد نارس در سن 2 ماهگي هنوز در بيمارستان بستري باشد، در صورت وضعيت باليني تثبيت شده، ايمن سازي مطابق با برنامه جاري انجام مي شود ولي توصيه مي شود به جاي </a:t>
            </a:r>
            <a:r>
              <a:rPr lang="en-US" dirty="0">
                <a:cs typeface="B Yagut" panose="00000400000000000000" pitchFamily="2" charset="-78"/>
              </a:rPr>
              <a:t>OPV</a:t>
            </a:r>
            <a:r>
              <a:rPr lang="fa-IR" dirty="0">
                <a:cs typeface="B Yagut" panose="00000400000000000000" pitchFamily="2" charset="-78"/>
              </a:rPr>
              <a:t> از </a:t>
            </a:r>
            <a:r>
              <a:rPr lang="en-US" dirty="0">
                <a:cs typeface="B Yagut" panose="00000400000000000000" pitchFamily="2" charset="-78"/>
              </a:rPr>
              <a:t>IPV</a:t>
            </a:r>
            <a:r>
              <a:rPr lang="fa-IR" dirty="0">
                <a:cs typeface="B Yagut" panose="00000400000000000000" pitchFamily="2" charset="-78"/>
              </a:rPr>
              <a:t> استفاده شود يا </a:t>
            </a:r>
            <a:r>
              <a:rPr lang="en-US" dirty="0">
                <a:cs typeface="B Yagut" panose="00000400000000000000" pitchFamily="2" charset="-78"/>
              </a:rPr>
              <a:t>OPV</a:t>
            </a:r>
            <a:r>
              <a:rPr lang="fa-IR" dirty="0">
                <a:cs typeface="B Yagut" panose="00000400000000000000" pitchFamily="2" charset="-78"/>
              </a:rPr>
              <a:t> پس از ترخيص از بيمارستان تجويز شود.</a:t>
            </a:r>
          </a:p>
          <a:p>
            <a:pPr algn="justLow" rtl="1">
              <a:lnSpc>
                <a:spcPct val="150000"/>
              </a:lnSpc>
            </a:pPr>
            <a:r>
              <a:rPr lang="fa-IR" dirty="0">
                <a:cs typeface="B Yagut" panose="00000400000000000000" pitchFamily="2" charset="-78"/>
              </a:rPr>
              <a:t>نوزادان با وزن تولد كمتر از 1000 گرم که در بيمارستان بستري هستند، باید به مدت 72 ساعت پس از ايمن سازي از نظر وقفه تنفسي (آپنه) و برادی کاردی تحت نظر قرار گيرند.</a:t>
            </a:r>
          </a:p>
          <a:p>
            <a:pPr algn="justLow" rtl="1">
              <a:lnSpc>
                <a:spcPct val="150000"/>
              </a:lnSpc>
            </a:pPr>
            <a:r>
              <a:rPr lang="fa-IR" dirty="0">
                <a:cs typeface="B Yagut" panose="00000400000000000000" pitchFamily="2" charset="-78"/>
              </a:rPr>
              <a:t>توصیه می شود به نوزادان نارس پس از رسیدن به سن 6 ماهگی واکسن آنفلوانزا تزریق شود.</a:t>
            </a:r>
          </a:p>
          <a:p>
            <a:pPr algn="justLow" rtl="1">
              <a:lnSpc>
                <a:spcPct val="150000"/>
              </a:lnSpc>
            </a:pPr>
            <a:r>
              <a:rPr lang="fa-IR" dirty="0">
                <a:cs typeface="B Yagut" panose="00000400000000000000" pitchFamily="2" charset="-78"/>
              </a:rPr>
              <a:t>توصیه می شود والدین، مراقبین و افراد در تماس خانگی با نوزادان نارس، واکسن آنفلوانزا دریافت نمایند.</a:t>
            </a:r>
            <a:endParaRPr lang="en-US"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A2FEDC72-98CF-43EB-AF78-7AE54825822A}" type="slidenum">
              <a:rPr lang="en-US" smtClean="0"/>
              <a:t>8</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58792116"/>
      </p:ext>
    </p:extLst>
  </p:cSld>
  <p:clrMapOvr>
    <a:masterClrMapping/>
  </p:clrMapOvr>
  <mc:AlternateContent xmlns:mc="http://schemas.openxmlformats.org/markup-compatibility/2006" xmlns:p14="http://schemas.microsoft.com/office/powerpoint/2010/main">
    <mc:Choice Requires="p14">
      <p:transition p14:dur="10" advTm="76927"/>
    </mc:Choice>
    <mc:Fallback xmlns="">
      <p:transition advTm="76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b="1" dirty="0">
                <a:cs typeface="B Yagut" panose="00000400000000000000" pitchFamily="2" charset="-78"/>
              </a:rPr>
              <a:t>ایمن سازی نوزادان متولد شده از مادر </a:t>
            </a:r>
            <a:r>
              <a:rPr lang="en-US" sz="4000" b="1" dirty="0" err="1">
                <a:cs typeface="B Yagut" panose="00000400000000000000" pitchFamily="2" charset="-78"/>
              </a:rPr>
              <a:t>HBsAg</a:t>
            </a:r>
            <a:r>
              <a:rPr lang="fa-IR" sz="4000" b="1" dirty="0">
                <a:cs typeface="B Yagut" panose="00000400000000000000" pitchFamily="2" charset="-78"/>
              </a:rPr>
              <a:t> مثبت </a:t>
            </a:r>
            <a:endParaRPr lang="en-US" sz="4000" b="1" dirty="0">
              <a:cs typeface="B Yagut" panose="00000400000000000000" pitchFamily="2" charset="-78"/>
            </a:endParaRPr>
          </a:p>
        </p:txBody>
      </p:sp>
      <p:sp>
        <p:nvSpPr>
          <p:cNvPr id="3" name="Content Placeholder 2"/>
          <p:cNvSpPr>
            <a:spLocks noGrp="1"/>
          </p:cNvSpPr>
          <p:nvPr>
            <p:ph idx="1"/>
          </p:nvPr>
        </p:nvSpPr>
        <p:spPr>
          <a:xfrm>
            <a:off x="443753" y="1375242"/>
            <a:ext cx="11304494" cy="5163670"/>
          </a:xfrm>
        </p:spPr>
        <p:txBody>
          <a:bodyPr>
            <a:normAutofit fontScale="92500" lnSpcReduction="20000"/>
          </a:bodyPr>
          <a:lstStyle/>
          <a:p>
            <a:pPr algn="r" rtl="1">
              <a:lnSpc>
                <a:spcPct val="150000"/>
              </a:lnSpc>
            </a:pPr>
            <a:r>
              <a:rPr lang="fa-IR" dirty="0">
                <a:cs typeface="B Yagut" panose="00000400000000000000" pitchFamily="2" charset="-78"/>
              </a:rPr>
              <a:t>توصیه می شود در همه خانم های باردار، تست </a:t>
            </a:r>
            <a:r>
              <a:rPr lang="en-US" dirty="0" err="1">
                <a:cs typeface="B Yagut" panose="00000400000000000000" pitchFamily="2" charset="-78"/>
              </a:rPr>
              <a:t>HBsAg</a:t>
            </a:r>
            <a:r>
              <a:rPr lang="en-US" dirty="0">
                <a:cs typeface="B Yagut" panose="00000400000000000000" pitchFamily="2" charset="-78"/>
              </a:rPr>
              <a:t> </a:t>
            </a:r>
            <a:r>
              <a:rPr lang="fa-IR" dirty="0">
                <a:cs typeface="B Yagut" panose="00000400000000000000" pitchFamily="2" charset="-78"/>
              </a:rPr>
              <a:t> به صورت غربالگری روتین برای تعیین نحوه ایمن سازی نوزادان انجام شود.</a:t>
            </a:r>
          </a:p>
          <a:p>
            <a:pPr algn="r" rtl="1">
              <a:lnSpc>
                <a:spcPct val="150000"/>
              </a:lnSpc>
            </a:pPr>
            <a:r>
              <a:rPr lang="fa-IR" dirty="0">
                <a:cs typeface="B Yagut" panose="00000400000000000000" pitchFamily="2" charset="-78"/>
              </a:rPr>
              <a:t>در صورتی که نوزاد ازمادر</a:t>
            </a:r>
            <a:r>
              <a:rPr lang="en-US" dirty="0">
                <a:cs typeface="B Yagut" panose="00000400000000000000" pitchFamily="2" charset="-78"/>
              </a:rPr>
              <a:t> </a:t>
            </a:r>
            <a:r>
              <a:rPr lang="en-US" dirty="0" err="1">
                <a:cs typeface="B Yagut" panose="00000400000000000000" pitchFamily="2" charset="-78"/>
              </a:rPr>
              <a:t>HBsAg</a:t>
            </a:r>
            <a:r>
              <a:rPr lang="en-US" dirty="0">
                <a:cs typeface="B Yagut" panose="00000400000000000000" pitchFamily="2" charset="-78"/>
              </a:rPr>
              <a:t> </a:t>
            </a:r>
            <a:r>
              <a:rPr lang="fa-IR" dirty="0">
                <a:cs typeface="B Yagut" panose="00000400000000000000" pitchFamily="2" charset="-78"/>
              </a:rPr>
              <a:t>مثبت متولد شده باشد، باید :</a:t>
            </a:r>
          </a:p>
          <a:p>
            <a:pPr marL="0" indent="0" algn="r" rtl="1">
              <a:lnSpc>
                <a:spcPct val="150000"/>
              </a:lnSpc>
              <a:buNone/>
            </a:pPr>
            <a:r>
              <a:rPr lang="fa-IR" dirty="0">
                <a:cs typeface="B Yagut" panose="00000400000000000000" pitchFamily="2" charset="-78"/>
              </a:rPr>
              <a:t>1. در اسرع وقت و ترجیحا طی 12 ساعت اول پس از تولد، واکسن هپاتیت ب را در عضله یک ران </a:t>
            </a:r>
          </a:p>
          <a:p>
            <a:pPr marL="0" indent="0" algn="r" rtl="1">
              <a:lnSpc>
                <a:spcPct val="150000"/>
              </a:lnSpc>
              <a:buNone/>
            </a:pPr>
            <a:r>
              <a:rPr lang="fa-IR" dirty="0">
                <a:cs typeface="B Yagut" panose="00000400000000000000" pitchFamily="2" charset="-78"/>
              </a:rPr>
              <a:t>2.  ایمونوگلوبولین اختصاصی هپاتیت ب (</a:t>
            </a:r>
            <a:r>
              <a:rPr lang="en-US" dirty="0">
                <a:cs typeface="B Yagut" panose="00000400000000000000" pitchFamily="2" charset="-78"/>
              </a:rPr>
              <a:t>HBIG</a:t>
            </a:r>
            <a:r>
              <a:rPr lang="fa-IR" dirty="0">
                <a:cs typeface="B Yagut" panose="00000400000000000000" pitchFamily="2" charset="-78"/>
              </a:rPr>
              <a:t>) را به مقدار 5/ 0 میلی لیتر در عضله ران دیگر دریافت کند. </a:t>
            </a:r>
          </a:p>
          <a:p>
            <a:pPr marL="0" indent="0" algn="r" rtl="1">
              <a:lnSpc>
                <a:spcPct val="150000"/>
              </a:lnSpc>
              <a:buNone/>
            </a:pPr>
            <a:r>
              <a:rPr lang="fa-IR" dirty="0">
                <a:cs typeface="B Yagut" panose="00000400000000000000" pitchFamily="2" charset="-78"/>
              </a:rPr>
              <a:t>3. ادامه واکسیناسیون هپاتیت ب طبق برنامه واکسیناسیون کشوری(برنامه جاری) انجام خواهد شد. </a:t>
            </a:r>
          </a:p>
          <a:p>
            <a:pPr marL="0" indent="0" algn="r" rtl="1">
              <a:lnSpc>
                <a:spcPct val="150000"/>
              </a:lnSpc>
              <a:buNone/>
            </a:pPr>
            <a:r>
              <a:rPr lang="fa-IR" dirty="0">
                <a:cs typeface="B Yagut" panose="00000400000000000000" pitchFamily="2" charset="-78"/>
              </a:rPr>
              <a:t>4. حداکثر مهلت دریافت ایمونوگلوبولین اختصاصی هپاتیت ب تا 7 روز پس از تولد است.</a:t>
            </a:r>
            <a:endParaRPr lang="en-US" dirty="0">
              <a:cs typeface="B Yagut" panose="00000400000000000000" pitchFamily="2" charset="-78"/>
            </a:endParaRPr>
          </a:p>
        </p:txBody>
      </p:sp>
      <p:sp>
        <p:nvSpPr>
          <p:cNvPr id="4" name="Slide Number Placeholder 3"/>
          <p:cNvSpPr>
            <a:spLocks noGrp="1"/>
          </p:cNvSpPr>
          <p:nvPr>
            <p:ph type="sldNum" sz="quarter" idx="12"/>
          </p:nvPr>
        </p:nvSpPr>
        <p:spPr/>
        <p:txBody>
          <a:bodyPr/>
          <a:lstStyle/>
          <a:p>
            <a:fld id="{A2FEDC72-98CF-43EB-AF78-7AE54825822A}" type="slidenum">
              <a:rPr lang="en-US" smtClean="0"/>
              <a:t>9</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1338930"/>
      </p:ext>
    </p:extLst>
  </p:cSld>
  <p:clrMapOvr>
    <a:masterClrMapping/>
  </p:clrMapOvr>
  <mc:AlternateContent xmlns:mc="http://schemas.openxmlformats.org/markup-compatibility/2006" xmlns:p14="http://schemas.microsoft.com/office/powerpoint/2010/main">
    <mc:Choice Requires="p14">
      <p:transition p14:dur="10" advTm="72563"/>
    </mc:Choice>
    <mc:Fallback xmlns="">
      <p:transition advTm="72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8|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مشهد</_x062f__x0627__x0646__x0634__x06af__x0627__x0647_>
    <_x0646__x0648__x0639__x0020__x062d__x06cc__x0637__x0647_ xmlns="12fdc5dc-769e-4543-b10d-fbea3dac4417">ايمن سازي و بيماري‌هاي قابل پيشگيري با واكسن</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5NN7CDR5NKU2-831-1057</_dlc_DocId>
    <_dlc_DocIdUrl xmlns="1047730d-92e1-4018-9084-d932fd3a7f58">
      <Url>http://www.health.gov.ir/hnd/_layouts/DocIdRedir.aspx?ID=5NN7CDR5NKU2-831-1057</Url>
      <Description>5NN7CDR5NKU2-831-1057</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A05099-69E6-4BB3-A030-6F80368CDE00}">
  <ds:schemaRefs>
    <ds:schemaRef ds:uri="http://schemas.microsoft.com/sharepoint/events"/>
  </ds:schemaRefs>
</ds:datastoreItem>
</file>

<file path=customXml/itemProps2.xml><?xml version="1.0" encoding="utf-8"?>
<ds:datastoreItem xmlns:ds="http://schemas.openxmlformats.org/officeDocument/2006/customXml" ds:itemID="{9DF94577-788F-4718-969A-20ADB188A2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17C26A-7602-48B3-A0F7-0D39A4FCDF25}">
  <ds:schemaRefs>
    <ds:schemaRef ds:uri="http://purl.org/dc/terms/"/>
    <ds:schemaRef ds:uri="http://schemas.openxmlformats.org/package/2006/metadata/core-properties"/>
    <ds:schemaRef ds:uri="http://schemas.microsoft.com/office/2006/documentManagement/types"/>
    <ds:schemaRef ds:uri="http://purl.org/dc/dcmitype/"/>
    <ds:schemaRef ds:uri="http://www.w3.org/XML/1998/namespace"/>
    <ds:schemaRef ds:uri="1047730d-92e1-4018-9084-d932fd3a7f58"/>
    <ds:schemaRef ds:uri="12fdc5dc-769e-4543-b10d-fbea3dac4417"/>
    <ds:schemaRef ds:uri="http://schemas.microsoft.com/office/infopath/2007/PartnerControls"/>
    <ds:schemaRef ds:uri="http://schemas.microsoft.com/office/2006/metadata/properties"/>
    <ds:schemaRef ds:uri="http://purl.org/dc/elements/1.1/"/>
  </ds:schemaRefs>
</ds:datastoreItem>
</file>

<file path=customXml/itemProps4.xml><?xml version="1.0" encoding="utf-8"?>
<ds:datastoreItem xmlns:ds="http://schemas.openxmlformats.org/officeDocument/2006/customXml" ds:itemID="{36CF19D0-A5D4-4F86-AF5B-43A19F0DC1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1810</TotalTime>
  <Words>2371</Words>
  <Application>Microsoft Office PowerPoint</Application>
  <PresentationFormat>Widescreen</PresentationFormat>
  <Paragraphs>175</Paragraphs>
  <Slides>26</Slides>
  <Notes>0</Notes>
  <HiddenSlides>0</HiddenSlides>
  <MMClips>26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 Light</vt:lpstr>
      <vt:lpstr>Calibri</vt:lpstr>
      <vt:lpstr>B Yagut</vt:lpstr>
      <vt:lpstr>Office Theme</vt:lpstr>
      <vt:lpstr>PowerPoint Presentation</vt:lpstr>
      <vt:lpstr>مشخصات سند </vt:lpstr>
      <vt:lpstr>اهداف آموزشی </vt:lpstr>
      <vt:lpstr>فهرست عناوین </vt:lpstr>
      <vt:lpstr>ایمن سازی هنگام تب و بیماری های خفیف </vt:lpstr>
      <vt:lpstr>ایمن سازی نوزادان مبتلا به زردی</vt:lpstr>
      <vt:lpstr>ایمن سازی نوزادان نارس</vt:lpstr>
      <vt:lpstr>ادامه- ایمن سازی نوزادان نارس</vt:lpstr>
      <vt:lpstr>ایمن سازی نوزادان متولد شده از مادر HBsAg مثبت </vt:lpstr>
      <vt:lpstr>ایمن سازی نوزادان متولد شده از مادر HBsAg مثبت </vt:lpstr>
      <vt:lpstr>ایمن سازی کودکان با تشنج و ضایعات مغزی</vt:lpstr>
      <vt:lpstr>ادامه- ایمن سازی کودکان با تشنج و ضایعات مغزی</vt:lpstr>
      <vt:lpstr>دریافت کنندگان خون و فرآورده های خونی</vt:lpstr>
      <vt:lpstr>ایمن سازی دریافت کنندگان خون و فرآورده های خونی</vt:lpstr>
      <vt:lpstr>ادامه- ایمن سازی دریافت کنندگان خون و فرآورده های خونی</vt:lpstr>
      <vt:lpstr>ایمن سازی زنان باردار و شیرده</vt:lpstr>
      <vt:lpstr>ادامه- ایمن سازی زنان باردار و شیرده</vt:lpstr>
      <vt:lpstr>ادامه- ایمن سازی زنان باردار و شیرده</vt:lpstr>
      <vt:lpstr>ایمن سازی افراد مبتلا به هموفیلي و اختلالات خونریزی دهنده  </vt:lpstr>
      <vt:lpstr>ادامه- ایمن سازی افراد مبتلا به هموفیلي واختلالات خونریزی دهنده  </vt:lpstr>
      <vt:lpstr>واکسیناسیون پرسنل بهداشتی و درمانی</vt:lpstr>
      <vt:lpstr>خلاصه مطالب و نتیجه گیری </vt:lpstr>
      <vt:lpstr>پرسش و تمرین</vt:lpstr>
      <vt:lpstr>پرسش و تمرین</vt:lpstr>
      <vt:lpstr>فهرست منابع</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جداول واکسیناسیون در ایران-اصول کلی</dc:title>
  <dc:creator>Rafno</dc:creator>
  <cp:lastModifiedBy>taherasadi</cp:lastModifiedBy>
  <cp:revision>233</cp:revision>
  <dcterms:created xsi:type="dcterms:W3CDTF">2020-04-20T17:06:54Z</dcterms:created>
  <dcterms:modified xsi:type="dcterms:W3CDTF">2021-05-19T10:54:55Z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2ed05bc4-f2ed-4647-9f37-1932fc8e273d</vt:lpwstr>
  </property>
</Properties>
</file>