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sldIdLst>
    <p:sldId id="402" r:id="rId6"/>
    <p:sldId id="403" r:id="rId7"/>
    <p:sldId id="404" r:id="rId8"/>
    <p:sldId id="405" r:id="rId9"/>
    <p:sldId id="334" r:id="rId10"/>
    <p:sldId id="336" r:id="rId11"/>
    <p:sldId id="337" r:id="rId12"/>
    <p:sldId id="327" r:id="rId13"/>
    <p:sldId id="370" r:id="rId14"/>
    <p:sldId id="372" r:id="rId15"/>
    <p:sldId id="379" r:id="rId16"/>
    <p:sldId id="373" r:id="rId17"/>
    <p:sldId id="310" r:id="rId18"/>
    <p:sldId id="309" r:id="rId19"/>
    <p:sldId id="308" r:id="rId20"/>
    <p:sldId id="311" r:id="rId21"/>
    <p:sldId id="312" r:id="rId22"/>
    <p:sldId id="313" r:id="rId23"/>
    <p:sldId id="314" r:id="rId24"/>
    <p:sldId id="316" r:id="rId25"/>
    <p:sldId id="331" r:id="rId26"/>
    <p:sldId id="296" r:id="rId27"/>
    <p:sldId id="297" r:id="rId28"/>
    <p:sldId id="391" r:id="rId29"/>
    <p:sldId id="292" r:id="rId30"/>
    <p:sldId id="383" r:id="rId31"/>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92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EDE9B-A384-4B27-B1A5-CDDDF5C502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a:extLst>
              <a:ext uri="{FF2B5EF4-FFF2-40B4-BE49-F238E27FC236}">
                <a16:creationId xmlns:a16="http://schemas.microsoft.com/office/drawing/2014/main" id="{351F0C07-9EC4-40D1-88B7-D9015171AD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D679B554-B24D-422C-BCA1-DF32E5183D15}"/>
              </a:ext>
            </a:extLst>
          </p:cNvPr>
          <p:cNvSpPr>
            <a:spLocks noGrp="1"/>
          </p:cNvSpPr>
          <p:nvPr>
            <p:ph type="dt" sz="half" idx="10"/>
          </p:nvPr>
        </p:nvSpPr>
        <p:spPr/>
        <p:txBody>
          <a:bodyPr/>
          <a:lstStyle/>
          <a:p>
            <a:fld id="{F8D78F87-985B-4E64-8D1A-B0A8F9558240}" type="datetimeFigureOut">
              <a:rPr lang="fa-IR" smtClean="0"/>
              <a:t>10/08/1442</a:t>
            </a:fld>
            <a:endParaRPr lang="fa-IR"/>
          </a:p>
        </p:txBody>
      </p:sp>
      <p:sp>
        <p:nvSpPr>
          <p:cNvPr id="5" name="Footer Placeholder 4">
            <a:extLst>
              <a:ext uri="{FF2B5EF4-FFF2-40B4-BE49-F238E27FC236}">
                <a16:creationId xmlns:a16="http://schemas.microsoft.com/office/drawing/2014/main" id="{A7CAFF8C-04A4-42C0-9DE0-518069535928}"/>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1495C211-1718-499A-A536-E93E30C3E6FC}"/>
              </a:ext>
            </a:extLst>
          </p:cNvPr>
          <p:cNvSpPr>
            <a:spLocks noGrp="1"/>
          </p:cNvSpPr>
          <p:nvPr>
            <p:ph type="sldNum" sz="quarter" idx="12"/>
          </p:nvPr>
        </p:nvSpPr>
        <p:spPr/>
        <p:txBody>
          <a:bodyPr/>
          <a:lstStyle/>
          <a:p>
            <a:fld id="{4D8AE0BC-536E-45E9-897B-567970D8F8C5}" type="slidenum">
              <a:rPr lang="fa-IR" smtClean="0"/>
              <a:t>‹#›</a:t>
            </a:fld>
            <a:endParaRPr lang="fa-IR"/>
          </a:p>
        </p:txBody>
      </p:sp>
    </p:spTree>
    <p:extLst>
      <p:ext uri="{BB962C8B-B14F-4D97-AF65-F5344CB8AC3E}">
        <p14:creationId xmlns:p14="http://schemas.microsoft.com/office/powerpoint/2010/main" val="1184688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88C9-9749-40F5-9188-E201A1C650F0}"/>
              </a:ext>
            </a:extLst>
          </p:cNvPr>
          <p:cNvSpPr>
            <a:spLocks noGrp="1"/>
          </p:cNvSpPr>
          <p:nvPr>
            <p:ph type="title"/>
          </p:nvPr>
        </p:nvSpPr>
        <p:spPr/>
        <p:txBody>
          <a:bodyPr/>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455019C3-F2EF-43E1-AFA3-F41B61260B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B6ADAECD-9DE4-40BE-93AE-C6A4D6AA87EF}"/>
              </a:ext>
            </a:extLst>
          </p:cNvPr>
          <p:cNvSpPr>
            <a:spLocks noGrp="1"/>
          </p:cNvSpPr>
          <p:nvPr>
            <p:ph type="dt" sz="half" idx="10"/>
          </p:nvPr>
        </p:nvSpPr>
        <p:spPr/>
        <p:txBody>
          <a:bodyPr/>
          <a:lstStyle/>
          <a:p>
            <a:fld id="{F8D78F87-985B-4E64-8D1A-B0A8F9558240}" type="datetimeFigureOut">
              <a:rPr lang="fa-IR" smtClean="0"/>
              <a:t>10/08/1442</a:t>
            </a:fld>
            <a:endParaRPr lang="fa-IR"/>
          </a:p>
        </p:txBody>
      </p:sp>
      <p:sp>
        <p:nvSpPr>
          <p:cNvPr id="5" name="Footer Placeholder 4">
            <a:extLst>
              <a:ext uri="{FF2B5EF4-FFF2-40B4-BE49-F238E27FC236}">
                <a16:creationId xmlns:a16="http://schemas.microsoft.com/office/drawing/2014/main" id="{12BA6B82-BF98-4E8F-8377-22CA049734C3}"/>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115A169F-BBB2-4B27-B525-29175854F2FB}"/>
              </a:ext>
            </a:extLst>
          </p:cNvPr>
          <p:cNvSpPr>
            <a:spLocks noGrp="1"/>
          </p:cNvSpPr>
          <p:nvPr>
            <p:ph type="sldNum" sz="quarter" idx="12"/>
          </p:nvPr>
        </p:nvSpPr>
        <p:spPr/>
        <p:txBody>
          <a:bodyPr/>
          <a:lstStyle/>
          <a:p>
            <a:fld id="{4D8AE0BC-536E-45E9-897B-567970D8F8C5}" type="slidenum">
              <a:rPr lang="fa-IR" smtClean="0"/>
              <a:t>‹#›</a:t>
            </a:fld>
            <a:endParaRPr lang="fa-IR"/>
          </a:p>
        </p:txBody>
      </p:sp>
    </p:spTree>
    <p:extLst>
      <p:ext uri="{BB962C8B-B14F-4D97-AF65-F5344CB8AC3E}">
        <p14:creationId xmlns:p14="http://schemas.microsoft.com/office/powerpoint/2010/main" val="2712390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7269F9-CDF5-41FF-995F-6C26BE2701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9AED0014-E064-4656-A73D-4CB53CA3EA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AB0FD631-C8C4-4CB3-B2FC-9FFE18F0D098}"/>
              </a:ext>
            </a:extLst>
          </p:cNvPr>
          <p:cNvSpPr>
            <a:spLocks noGrp="1"/>
          </p:cNvSpPr>
          <p:nvPr>
            <p:ph type="dt" sz="half" idx="10"/>
          </p:nvPr>
        </p:nvSpPr>
        <p:spPr/>
        <p:txBody>
          <a:bodyPr/>
          <a:lstStyle/>
          <a:p>
            <a:fld id="{F8D78F87-985B-4E64-8D1A-B0A8F9558240}" type="datetimeFigureOut">
              <a:rPr lang="fa-IR" smtClean="0"/>
              <a:t>10/08/1442</a:t>
            </a:fld>
            <a:endParaRPr lang="fa-IR"/>
          </a:p>
        </p:txBody>
      </p:sp>
      <p:sp>
        <p:nvSpPr>
          <p:cNvPr id="5" name="Footer Placeholder 4">
            <a:extLst>
              <a:ext uri="{FF2B5EF4-FFF2-40B4-BE49-F238E27FC236}">
                <a16:creationId xmlns:a16="http://schemas.microsoft.com/office/drawing/2014/main" id="{BA93D64F-7330-4370-92C5-7101EC7511A7}"/>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8A7B7DC2-5812-4109-A77B-1AE41F5E6C19}"/>
              </a:ext>
            </a:extLst>
          </p:cNvPr>
          <p:cNvSpPr>
            <a:spLocks noGrp="1"/>
          </p:cNvSpPr>
          <p:nvPr>
            <p:ph type="sldNum" sz="quarter" idx="12"/>
          </p:nvPr>
        </p:nvSpPr>
        <p:spPr/>
        <p:txBody>
          <a:bodyPr/>
          <a:lstStyle/>
          <a:p>
            <a:fld id="{4D8AE0BC-536E-45E9-897B-567970D8F8C5}" type="slidenum">
              <a:rPr lang="fa-IR" smtClean="0"/>
              <a:t>‹#›</a:t>
            </a:fld>
            <a:endParaRPr lang="fa-IR"/>
          </a:p>
        </p:txBody>
      </p:sp>
    </p:spTree>
    <p:extLst>
      <p:ext uri="{BB962C8B-B14F-4D97-AF65-F5344CB8AC3E}">
        <p14:creationId xmlns:p14="http://schemas.microsoft.com/office/powerpoint/2010/main" val="1416064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483C6-E2CD-48A6-B18E-AB241E9649AD}"/>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88F985E0-B5DE-4805-96A3-F8CC4DAD0A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5169393A-7EC5-4677-AA93-4A5DDFAA587A}"/>
              </a:ext>
            </a:extLst>
          </p:cNvPr>
          <p:cNvSpPr>
            <a:spLocks noGrp="1"/>
          </p:cNvSpPr>
          <p:nvPr>
            <p:ph type="dt" sz="half" idx="10"/>
          </p:nvPr>
        </p:nvSpPr>
        <p:spPr/>
        <p:txBody>
          <a:bodyPr/>
          <a:lstStyle/>
          <a:p>
            <a:fld id="{F8D78F87-985B-4E64-8D1A-B0A8F9558240}" type="datetimeFigureOut">
              <a:rPr lang="fa-IR" smtClean="0"/>
              <a:t>10/08/1442</a:t>
            </a:fld>
            <a:endParaRPr lang="fa-IR"/>
          </a:p>
        </p:txBody>
      </p:sp>
      <p:sp>
        <p:nvSpPr>
          <p:cNvPr id="5" name="Footer Placeholder 4">
            <a:extLst>
              <a:ext uri="{FF2B5EF4-FFF2-40B4-BE49-F238E27FC236}">
                <a16:creationId xmlns:a16="http://schemas.microsoft.com/office/drawing/2014/main" id="{1566A206-2C62-4AAD-9098-6B2552BFE09D}"/>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04461DCC-1C25-4331-8378-D2A2BAA2182F}"/>
              </a:ext>
            </a:extLst>
          </p:cNvPr>
          <p:cNvSpPr>
            <a:spLocks noGrp="1"/>
          </p:cNvSpPr>
          <p:nvPr>
            <p:ph type="sldNum" sz="quarter" idx="12"/>
          </p:nvPr>
        </p:nvSpPr>
        <p:spPr/>
        <p:txBody>
          <a:bodyPr/>
          <a:lstStyle/>
          <a:p>
            <a:fld id="{4D8AE0BC-536E-45E9-897B-567970D8F8C5}" type="slidenum">
              <a:rPr lang="fa-IR" smtClean="0"/>
              <a:t>‹#›</a:t>
            </a:fld>
            <a:endParaRPr lang="fa-IR"/>
          </a:p>
        </p:txBody>
      </p:sp>
    </p:spTree>
    <p:extLst>
      <p:ext uri="{BB962C8B-B14F-4D97-AF65-F5344CB8AC3E}">
        <p14:creationId xmlns:p14="http://schemas.microsoft.com/office/powerpoint/2010/main" val="225969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7BF38-F9F8-4F97-988A-058EE46A22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a:extLst>
              <a:ext uri="{FF2B5EF4-FFF2-40B4-BE49-F238E27FC236}">
                <a16:creationId xmlns:a16="http://schemas.microsoft.com/office/drawing/2014/main" id="{2077359D-C8F0-4CF1-AC18-B2ECF7197E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9D8CDA-69F7-4945-B64E-8940CDAC6F13}"/>
              </a:ext>
            </a:extLst>
          </p:cNvPr>
          <p:cNvSpPr>
            <a:spLocks noGrp="1"/>
          </p:cNvSpPr>
          <p:nvPr>
            <p:ph type="dt" sz="half" idx="10"/>
          </p:nvPr>
        </p:nvSpPr>
        <p:spPr/>
        <p:txBody>
          <a:bodyPr/>
          <a:lstStyle/>
          <a:p>
            <a:fld id="{F8D78F87-985B-4E64-8D1A-B0A8F9558240}" type="datetimeFigureOut">
              <a:rPr lang="fa-IR" smtClean="0"/>
              <a:t>10/08/1442</a:t>
            </a:fld>
            <a:endParaRPr lang="fa-IR"/>
          </a:p>
        </p:txBody>
      </p:sp>
      <p:sp>
        <p:nvSpPr>
          <p:cNvPr id="5" name="Footer Placeholder 4">
            <a:extLst>
              <a:ext uri="{FF2B5EF4-FFF2-40B4-BE49-F238E27FC236}">
                <a16:creationId xmlns:a16="http://schemas.microsoft.com/office/drawing/2014/main" id="{4E28DDEE-E6D7-42F9-8EE6-5F8D3F4B43D4}"/>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79B95F7B-7B2B-49E8-B873-58C54EC75E4E}"/>
              </a:ext>
            </a:extLst>
          </p:cNvPr>
          <p:cNvSpPr>
            <a:spLocks noGrp="1"/>
          </p:cNvSpPr>
          <p:nvPr>
            <p:ph type="sldNum" sz="quarter" idx="12"/>
          </p:nvPr>
        </p:nvSpPr>
        <p:spPr/>
        <p:txBody>
          <a:bodyPr/>
          <a:lstStyle/>
          <a:p>
            <a:fld id="{4D8AE0BC-536E-45E9-897B-567970D8F8C5}" type="slidenum">
              <a:rPr lang="fa-IR" smtClean="0"/>
              <a:t>‹#›</a:t>
            </a:fld>
            <a:endParaRPr lang="fa-IR"/>
          </a:p>
        </p:txBody>
      </p:sp>
    </p:spTree>
    <p:extLst>
      <p:ext uri="{BB962C8B-B14F-4D97-AF65-F5344CB8AC3E}">
        <p14:creationId xmlns:p14="http://schemas.microsoft.com/office/powerpoint/2010/main" val="2203128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E307-84BB-4EEC-A617-025158C86590}"/>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FCA6634A-07E5-431F-8408-7C26975973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a:extLst>
              <a:ext uri="{FF2B5EF4-FFF2-40B4-BE49-F238E27FC236}">
                <a16:creationId xmlns:a16="http://schemas.microsoft.com/office/drawing/2014/main" id="{06293514-4139-4162-89AB-75F0D5DA47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757E9C91-70F4-4803-9678-CA39A375D787}"/>
              </a:ext>
            </a:extLst>
          </p:cNvPr>
          <p:cNvSpPr>
            <a:spLocks noGrp="1"/>
          </p:cNvSpPr>
          <p:nvPr>
            <p:ph type="dt" sz="half" idx="10"/>
          </p:nvPr>
        </p:nvSpPr>
        <p:spPr/>
        <p:txBody>
          <a:bodyPr/>
          <a:lstStyle/>
          <a:p>
            <a:fld id="{F8D78F87-985B-4E64-8D1A-B0A8F9558240}" type="datetimeFigureOut">
              <a:rPr lang="fa-IR" smtClean="0"/>
              <a:t>10/08/1442</a:t>
            </a:fld>
            <a:endParaRPr lang="fa-IR"/>
          </a:p>
        </p:txBody>
      </p:sp>
      <p:sp>
        <p:nvSpPr>
          <p:cNvPr id="6" name="Footer Placeholder 5">
            <a:extLst>
              <a:ext uri="{FF2B5EF4-FFF2-40B4-BE49-F238E27FC236}">
                <a16:creationId xmlns:a16="http://schemas.microsoft.com/office/drawing/2014/main" id="{28B29C12-80D4-4880-BDAB-F978F396F3C6}"/>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DD4A22E1-CFF4-486C-996B-7C2558D633F6}"/>
              </a:ext>
            </a:extLst>
          </p:cNvPr>
          <p:cNvSpPr>
            <a:spLocks noGrp="1"/>
          </p:cNvSpPr>
          <p:nvPr>
            <p:ph type="sldNum" sz="quarter" idx="12"/>
          </p:nvPr>
        </p:nvSpPr>
        <p:spPr/>
        <p:txBody>
          <a:bodyPr/>
          <a:lstStyle/>
          <a:p>
            <a:fld id="{4D8AE0BC-536E-45E9-897B-567970D8F8C5}" type="slidenum">
              <a:rPr lang="fa-IR" smtClean="0"/>
              <a:t>‹#›</a:t>
            </a:fld>
            <a:endParaRPr lang="fa-IR"/>
          </a:p>
        </p:txBody>
      </p:sp>
    </p:spTree>
    <p:extLst>
      <p:ext uri="{BB962C8B-B14F-4D97-AF65-F5344CB8AC3E}">
        <p14:creationId xmlns:p14="http://schemas.microsoft.com/office/powerpoint/2010/main" val="2089703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B599-F29A-47EE-9B18-79E53A287798}"/>
              </a:ext>
            </a:extLst>
          </p:cNvPr>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25619BBE-CD3F-43DE-B8AA-CD9126A96A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71B718-E102-4682-B7FA-DC93D05832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a:extLst>
              <a:ext uri="{FF2B5EF4-FFF2-40B4-BE49-F238E27FC236}">
                <a16:creationId xmlns:a16="http://schemas.microsoft.com/office/drawing/2014/main" id="{9FB06E4D-60DA-4290-B621-C29F2C0C02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86821F-4826-47FD-B7D7-3B51DFF48A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a:extLst>
              <a:ext uri="{FF2B5EF4-FFF2-40B4-BE49-F238E27FC236}">
                <a16:creationId xmlns:a16="http://schemas.microsoft.com/office/drawing/2014/main" id="{D344B999-5858-46B7-B504-3E169E2C470F}"/>
              </a:ext>
            </a:extLst>
          </p:cNvPr>
          <p:cNvSpPr>
            <a:spLocks noGrp="1"/>
          </p:cNvSpPr>
          <p:nvPr>
            <p:ph type="dt" sz="half" idx="10"/>
          </p:nvPr>
        </p:nvSpPr>
        <p:spPr/>
        <p:txBody>
          <a:bodyPr/>
          <a:lstStyle/>
          <a:p>
            <a:fld id="{F8D78F87-985B-4E64-8D1A-B0A8F9558240}" type="datetimeFigureOut">
              <a:rPr lang="fa-IR" smtClean="0"/>
              <a:t>10/08/1442</a:t>
            </a:fld>
            <a:endParaRPr lang="fa-IR"/>
          </a:p>
        </p:txBody>
      </p:sp>
      <p:sp>
        <p:nvSpPr>
          <p:cNvPr id="8" name="Footer Placeholder 7">
            <a:extLst>
              <a:ext uri="{FF2B5EF4-FFF2-40B4-BE49-F238E27FC236}">
                <a16:creationId xmlns:a16="http://schemas.microsoft.com/office/drawing/2014/main" id="{B12EB2E1-54F6-43B7-82FD-FC95CE2C60B0}"/>
              </a:ext>
            </a:extLst>
          </p:cNvPr>
          <p:cNvSpPr>
            <a:spLocks noGrp="1"/>
          </p:cNvSpPr>
          <p:nvPr>
            <p:ph type="ftr" sz="quarter" idx="11"/>
          </p:nvPr>
        </p:nvSpPr>
        <p:spPr/>
        <p:txBody>
          <a:bodyPr/>
          <a:lstStyle/>
          <a:p>
            <a:endParaRPr lang="fa-IR"/>
          </a:p>
        </p:txBody>
      </p:sp>
      <p:sp>
        <p:nvSpPr>
          <p:cNvPr id="9" name="Slide Number Placeholder 8">
            <a:extLst>
              <a:ext uri="{FF2B5EF4-FFF2-40B4-BE49-F238E27FC236}">
                <a16:creationId xmlns:a16="http://schemas.microsoft.com/office/drawing/2014/main" id="{7FC61AE0-6D3D-403F-A919-AC1BB062A5A8}"/>
              </a:ext>
            </a:extLst>
          </p:cNvPr>
          <p:cNvSpPr>
            <a:spLocks noGrp="1"/>
          </p:cNvSpPr>
          <p:nvPr>
            <p:ph type="sldNum" sz="quarter" idx="12"/>
          </p:nvPr>
        </p:nvSpPr>
        <p:spPr/>
        <p:txBody>
          <a:bodyPr/>
          <a:lstStyle/>
          <a:p>
            <a:fld id="{4D8AE0BC-536E-45E9-897B-567970D8F8C5}" type="slidenum">
              <a:rPr lang="fa-IR" smtClean="0"/>
              <a:t>‹#›</a:t>
            </a:fld>
            <a:endParaRPr lang="fa-IR"/>
          </a:p>
        </p:txBody>
      </p:sp>
    </p:spTree>
    <p:extLst>
      <p:ext uri="{BB962C8B-B14F-4D97-AF65-F5344CB8AC3E}">
        <p14:creationId xmlns:p14="http://schemas.microsoft.com/office/powerpoint/2010/main" val="104596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0A91-1044-408F-A3C4-AD7F07E82C17}"/>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5A15F9BA-42D2-471E-A1FC-E4E8CB7BF6A2}"/>
              </a:ext>
            </a:extLst>
          </p:cNvPr>
          <p:cNvSpPr>
            <a:spLocks noGrp="1"/>
          </p:cNvSpPr>
          <p:nvPr>
            <p:ph type="dt" sz="half" idx="10"/>
          </p:nvPr>
        </p:nvSpPr>
        <p:spPr/>
        <p:txBody>
          <a:bodyPr/>
          <a:lstStyle/>
          <a:p>
            <a:fld id="{F8D78F87-985B-4E64-8D1A-B0A8F9558240}" type="datetimeFigureOut">
              <a:rPr lang="fa-IR" smtClean="0"/>
              <a:t>10/08/1442</a:t>
            </a:fld>
            <a:endParaRPr lang="fa-IR"/>
          </a:p>
        </p:txBody>
      </p:sp>
      <p:sp>
        <p:nvSpPr>
          <p:cNvPr id="4" name="Footer Placeholder 3">
            <a:extLst>
              <a:ext uri="{FF2B5EF4-FFF2-40B4-BE49-F238E27FC236}">
                <a16:creationId xmlns:a16="http://schemas.microsoft.com/office/drawing/2014/main" id="{1BCD8DE2-E0EB-47AB-A13C-E7DEA8A55806}"/>
              </a:ext>
            </a:extLst>
          </p:cNvPr>
          <p:cNvSpPr>
            <a:spLocks noGrp="1"/>
          </p:cNvSpPr>
          <p:nvPr>
            <p:ph type="ftr" sz="quarter" idx="11"/>
          </p:nvPr>
        </p:nvSpPr>
        <p:spPr/>
        <p:txBody>
          <a:bodyPr/>
          <a:lstStyle/>
          <a:p>
            <a:endParaRPr lang="fa-IR"/>
          </a:p>
        </p:txBody>
      </p:sp>
      <p:sp>
        <p:nvSpPr>
          <p:cNvPr id="5" name="Slide Number Placeholder 4">
            <a:extLst>
              <a:ext uri="{FF2B5EF4-FFF2-40B4-BE49-F238E27FC236}">
                <a16:creationId xmlns:a16="http://schemas.microsoft.com/office/drawing/2014/main" id="{5378DBC7-6B8C-4D65-A101-EF5C97199EA4}"/>
              </a:ext>
            </a:extLst>
          </p:cNvPr>
          <p:cNvSpPr>
            <a:spLocks noGrp="1"/>
          </p:cNvSpPr>
          <p:nvPr>
            <p:ph type="sldNum" sz="quarter" idx="12"/>
          </p:nvPr>
        </p:nvSpPr>
        <p:spPr/>
        <p:txBody>
          <a:bodyPr/>
          <a:lstStyle/>
          <a:p>
            <a:fld id="{4D8AE0BC-536E-45E9-897B-567970D8F8C5}" type="slidenum">
              <a:rPr lang="fa-IR" smtClean="0"/>
              <a:t>‹#›</a:t>
            </a:fld>
            <a:endParaRPr lang="fa-IR"/>
          </a:p>
        </p:txBody>
      </p:sp>
    </p:spTree>
    <p:extLst>
      <p:ext uri="{BB962C8B-B14F-4D97-AF65-F5344CB8AC3E}">
        <p14:creationId xmlns:p14="http://schemas.microsoft.com/office/powerpoint/2010/main" val="1134900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1941DF-6CFB-4FF8-A375-BAB6B74FAADD}"/>
              </a:ext>
            </a:extLst>
          </p:cNvPr>
          <p:cNvSpPr>
            <a:spLocks noGrp="1"/>
          </p:cNvSpPr>
          <p:nvPr>
            <p:ph type="dt" sz="half" idx="10"/>
          </p:nvPr>
        </p:nvSpPr>
        <p:spPr/>
        <p:txBody>
          <a:bodyPr/>
          <a:lstStyle/>
          <a:p>
            <a:fld id="{F8D78F87-985B-4E64-8D1A-B0A8F9558240}" type="datetimeFigureOut">
              <a:rPr lang="fa-IR" smtClean="0"/>
              <a:t>10/08/1442</a:t>
            </a:fld>
            <a:endParaRPr lang="fa-IR"/>
          </a:p>
        </p:txBody>
      </p:sp>
      <p:sp>
        <p:nvSpPr>
          <p:cNvPr id="3" name="Footer Placeholder 2">
            <a:extLst>
              <a:ext uri="{FF2B5EF4-FFF2-40B4-BE49-F238E27FC236}">
                <a16:creationId xmlns:a16="http://schemas.microsoft.com/office/drawing/2014/main" id="{95865D70-147E-477D-82AD-9084BE55ADB4}"/>
              </a:ext>
            </a:extLst>
          </p:cNvPr>
          <p:cNvSpPr>
            <a:spLocks noGrp="1"/>
          </p:cNvSpPr>
          <p:nvPr>
            <p:ph type="ftr" sz="quarter" idx="11"/>
          </p:nvPr>
        </p:nvSpPr>
        <p:spPr/>
        <p:txBody>
          <a:bodyPr/>
          <a:lstStyle/>
          <a:p>
            <a:endParaRPr lang="fa-IR"/>
          </a:p>
        </p:txBody>
      </p:sp>
      <p:sp>
        <p:nvSpPr>
          <p:cNvPr id="4" name="Slide Number Placeholder 3">
            <a:extLst>
              <a:ext uri="{FF2B5EF4-FFF2-40B4-BE49-F238E27FC236}">
                <a16:creationId xmlns:a16="http://schemas.microsoft.com/office/drawing/2014/main" id="{2AF6FABF-F8B6-4178-BEDF-047DB7AA2B60}"/>
              </a:ext>
            </a:extLst>
          </p:cNvPr>
          <p:cNvSpPr>
            <a:spLocks noGrp="1"/>
          </p:cNvSpPr>
          <p:nvPr>
            <p:ph type="sldNum" sz="quarter" idx="12"/>
          </p:nvPr>
        </p:nvSpPr>
        <p:spPr/>
        <p:txBody>
          <a:bodyPr/>
          <a:lstStyle/>
          <a:p>
            <a:fld id="{4D8AE0BC-536E-45E9-897B-567970D8F8C5}" type="slidenum">
              <a:rPr lang="fa-IR" smtClean="0"/>
              <a:t>‹#›</a:t>
            </a:fld>
            <a:endParaRPr lang="fa-IR"/>
          </a:p>
        </p:txBody>
      </p:sp>
    </p:spTree>
    <p:extLst>
      <p:ext uri="{BB962C8B-B14F-4D97-AF65-F5344CB8AC3E}">
        <p14:creationId xmlns:p14="http://schemas.microsoft.com/office/powerpoint/2010/main" val="1709989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5BBE-913B-4F54-94C2-5A322A79F2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a:extLst>
              <a:ext uri="{FF2B5EF4-FFF2-40B4-BE49-F238E27FC236}">
                <a16:creationId xmlns:a16="http://schemas.microsoft.com/office/drawing/2014/main" id="{12A0C33B-1E29-4D99-9026-00427BA1CC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a:extLst>
              <a:ext uri="{FF2B5EF4-FFF2-40B4-BE49-F238E27FC236}">
                <a16:creationId xmlns:a16="http://schemas.microsoft.com/office/drawing/2014/main" id="{A9C2A53E-59B3-4B24-838E-58CF074D26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BD4EFC-E71D-4958-A942-8850357DF6DF}"/>
              </a:ext>
            </a:extLst>
          </p:cNvPr>
          <p:cNvSpPr>
            <a:spLocks noGrp="1"/>
          </p:cNvSpPr>
          <p:nvPr>
            <p:ph type="dt" sz="half" idx="10"/>
          </p:nvPr>
        </p:nvSpPr>
        <p:spPr/>
        <p:txBody>
          <a:bodyPr/>
          <a:lstStyle/>
          <a:p>
            <a:fld id="{F8D78F87-985B-4E64-8D1A-B0A8F9558240}" type="datetimeFigureOut">
              <a:rPr lang="fa-IR" smtClean="0"/>
              <a:t>10/08/1442</a:t>
            </a:fld>
            <a:endParaRPr lang="fa-IR"/>
          </a:p>
        </p:txBody>
      </p:sp>
      <p:sp>
        <p:nvSpPr>
          <p:cNvPr id="6" name="Footer Placeholder 5">
            <a:extLst>
              <a:ext uri="{FF2B5EF4-FFF2-40B4-BE49-F238E27FC236}">
                <a16:creationId xmlns:a16="http://schemas.microsoft.com/office/drawing/2014/main" id="{8A2F6866-F517-4467-9BAF-A110F35B4715}"/>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A7D5F5B1-507D-4829-8B7D-89CDADD0C45A}"/>
              </a:ext>
            </a:extLst>
          </p:cNvPr>
          <p:cNvSpPr>
            <a:spLocks noGrp="1"/>
          </p:cNvSpPr>
          <p:nvPr>
            <p:ph type="sldNum" sz="quarter" idx="12"/>
          </p:nvPr>
        </p:nvSpPr>
        <p:spPr/>
        <p:txBody>
          <a:bodyPr/>
          <a:lstStyle/>
          <a:p>
            <a:fld id="{4D8AE0BC-536E-45E9-897B-567970D8F8C5}" type="slidenum">
              <a:rPr lang="fa-IR" smtClean="0"/>
              <a:t>‹#›</a:t>
            </a:fld>
            <a:endParaRPr lang="fa-IR"/>
          </a:p>
        </p:txBody>
      </p:sp>
    </p:spTree>
    <p:extLst>
      <p:ext uri="{BB962C8B-B14F-4D97-AF65-F5344CB8AC3E}">
        <p14:creationId xmlns:p14="http://schemas.microsoft.com/office/powerpoint/2010/main" val="3574551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CD424-F3CB-4BC6-B2C0-CCC37C5F0A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a:extLst>
              <a:ext uri="{FF2B5EF4-FFF2-40B4-BE49-F238E27FC236}">
                <a16:creationId xmlns:a16="http://schemas.microsoft.com/office/drawing/2014/main" id="{F9939B5C-DFD2-47F6-B6DB-09C4FB71F9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a:extLst>
              <a:ext uri="{FF2B5EF4-FFF2-40B4-BE49-F238E27FC236}">
                <a16:creationId xmlns:a16="http://schemas.microsoft.com/office/drawing/2014/main" id="{3FE036EE-E3FF-446B-8B43-3C71C7125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24920E-9C6F-4B3A-AE17-AA24BE7E57B2}"/>
              </a:ext>
            </a:extLst>
          </p:cNvPr>
          <p:cNvSpPr>
            <a:spLocks noGrp="1"/>
          </p:cNvSpPr>
          <p:nvPr>
            <p:ph type="dt" sz="half" idx="10"/>
          </p:nvPr>
        </p:nvSpPr>
        <p:spPr/>
        <p:txBody>
          <a:bodyPr/>
          <a:lstStyle/>
          <a:p>
            <a:fld id="{F8D78F87-985B-4E64-8D1A-B0A8F9558240}" type="datetimeFigureOut">
              <a:rPr lang="fa-IR" smtClean="0"/>
              <a:t>10/08/1442</a:t>
            </a:fld>
            <a:endParaRPr lang="fa-IR"/>
          </a:p>
        </p:txBody>
      </p:sp>
      <p:sp>
        <p:nvSpPr>
          <p:cNvPr id="6" name="Footer Placeholder 5">
            <a:extLst>
              <a:ext uri="{FF2B5EF4-FFF2-40B4-BE49-F238E27FC236}">
                <a16:creationId xmlns:a16="http://schemas.microsoft.com/office/drawing/2014/main" id="{47C95159-759C-4FF1-932D-8DF1A6190F52}"/>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9CD49EC8-7386-4857-AA45-E19E5A09AC34}"/>
              </a:ext>
            </a:extLst>
          </p:cNvPr>
          <p:cNvSpPr>
            <a:spLocks noGrp="1"/>
          </p:cNvSpPr>
          <p:nvPr>
            <p:ph type="sldNum" sz="quarter" idx="12"/>
          </p:nvPr>
        </p:nvSpPr>
        <p:spPr/>
        <p:txBody>
          <a:bodyPr/>
          <a:lstStyle/>
          <a:p>
            <a:fld id="{4D8AE0BC-536E-45E9-897B-567970D8F8C5}" type="slidenum">
              <a:rPr lang="fa-IR" smtClean="0"/>
              <a:t>‹#›</a:t>
            </a:fld>
            <a:endParaRPr lang="fa-IR"/>
          </a:p>
        </p:txBody>
      </p:sp>
    </p:spTree>
    <p:extLst>
      <p:ext uri="{BB962C8B-B14F-4D97-AF65-F5344CB8AC3E}">
        <p14:creationId xmlns:p14="http://schemas.microsoft.com/office/powerpoint/2010/main" val="371696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21B0B6-DE81-473A-935E-2E6A32B283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a:extLst>
              <a:ext uri="{FF2B5EF4-FFF2-40B4-BE49-F238E27FC236}">
                <a16:creationId xmlns:a16="http://schemas.microsoft.com/office/drawing/2014/main" id="{E18AAD17-0247-441A-B87A-781238A498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A0F6ACAB-0536-4280-BA49-B254158127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78F87-985B-4E64-8D1A-B0A8F9558240}" type="datetimeFigureOut">
              <a:rPr lang="fa-IR" smtClean="0"/>
              <a:t>10/08/1442</a:t>
            </a:fld>
            <a:endParaRPr lang="fa-IR"/>
          </a:p>
        </p:txBody>
      </p:sp>
      <p:sp>
        <p:nvSpPr>
          <p:cNvPr id="5" name="Footer Placeholder 4">
            <a:extLst>
              <a:ext uri="{FF2B5EF4-FFF2-40B4-BE49-F238E27FC236}">
                <a16:creationId xmlns:a16="http://schemas.microsoft.com/office/drawing/2014/main" id="{77079535-5B92-4678-9AC8-E7ED8AF3A4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a:extLst>
              <a:ext uri="{FF2B5EF4-FFF2-40B4-BE49-F238E27FC236}">
                <a16:creationId xmlns:a16="http://schemas.microsoft.com/office/drawing/2014/main" id="{BA7CB046-8C34-4C9E-9692-FC85A1624F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AE0BC-536E-45E9-897B-567970D8F8C5}" type="slidenum">
              <a:rPr lang="fa-IR" smtClean="0"/>
              <a:t>‹#›</a:t>
            </a:fld>
            <a:endParaRPr lang="fa-IR"/>
          </a:p>
        </p:txBody>
      </p:sp>
    </p:spTree>
    <p:extLst>
      <p:ext uri="{BB962C8B-B14F-4D97-AF65-F5344CB8AC3E}">
        <p14:creationId xmlns:p14="http://schemas.microsoft.com/office/powerpoint/2010/main" val="548133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782" y="1122363"/>
            <a:ext cx="9504218" cy="2387600"/>
          </a:xfrm>
        </p:spPr>
        <p:txBody>
          <a:bodyPr/>
          <a:lstStyle/>
          <a:p>
            <a:r>
              <a:rPr lang="fa-IR" dirty="0">
                <a:latin typeface="B Nazanin" panose="00000400000000000000" pitchFamily="2" charset="-78"/>
                <a:cs typeface="B Yagut" panose="00000400000000000000" pitchFamily="2" charset="-78"/>
              </a:rPr>
              <a:t>آشنایی باچگونگی درخواست واکسن ودریافت آن</a:t>
            </a:r>
            <a:endParaRPr lang="fa-IR" dirty="0">
              <a:latin typeface="B. Yagut"/>
              <a:cs typeface="B Yagut" panose="00000400000000000000" pitchFamily="2" charset="-78"/>
            </a:endParaRPr>
          </a:p>
        </p:txBody>
      </p:sp>
      <p:sp>
        <p:nvSpPr>
          <p:cNvPr id="4" name="Subtitle 3"/>
          <p:cNvSpPr>
            <a:spLocks noGrp="1"/>
          </p:cNvSpPr>
          <p:nvPr>
            <p:ph type="subTitle" idx="1"/>
          </p:nvPr>
        </p:nvSpPr>
        <p:spPr>
          <a:xfrm>
            <a:off x="1524000" y="3999201"/>
            <a:ext cx="9144000" cy="1655762"/>
          </a:xfrm>
        </p:spPr>
        <p:txBody>
          <a:bodyPr>
            <a:normAutofit/>
          </a:bodyPr>
          <a:lstStyle/>
          <a:p>
            <a:r>
              <a:rPr lang="fa-IR" sz="3200" dirty="0">
                <a:latin typeface="B Nazanin" panose="00000400000000000000" pitchFamily="2" charset="-78"/>
                <a:ea typeface="+mj-ea"/>
                <a:cs typeface="B Yagut" panose="00000400000000000000" pitchFamily="2" charset="-78"/>
              </a:rPr>
              <a:t>قسمت اول </a:t>
            </a:r>
            <a:endParaRPr lang="ar-IQ" sz="3200" dirty="0">
              <a:latin typeface="B Nazanin" panose="00000400000000000000" pitchFamily="2" charset="-78"/>
              <a:ea typeface="+mj-ea"/>
              <a:cs typeface="B Yagut" panose="00000400000000000000" pitchFamily="2" charset="-78"/>
            </a:endParaRPr>
          </a:p>
        </p:txBody>
      </p:sp>
      <p:pic>
        <p:nvPicPr>
          <p:cNvPr id="3" name="Audio 2">
            <a:hlinkClick r:id="" action="ppaction://media"/>
            <a:extLst>
              <a:ext uri="{FF2B5EF4-FFF2-40B4-BE49-F238E27FC236}">
                <a16:creationId xmlns:a16="http://schemas.microsoft.com/office/drawing/2014/main" id="{F6D2AF02-5AB2-40EE-BF4C-A3A936C6CD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46568"/>
            <a:ext cx="609600" cy="609600"/>
          </a:xfrm>
          <a:prstGeom prst="rect">
            <a:avLst/>
          </a:prstGeom>
        </p:spPr>
      </p:pic>
    </p:spTree>
    <p:extLst>
      <p:ext uri="{BB962C8B-B14F-4D97-AF65-F5344CB8AC3E}">
        <p14:creationId xmlns:p14="http://schemas.microsoft.com/office/powerpoint/2010/main" val="3091101836"/>
      </p:ext>
    </p:extLst>
  </p:cSld>
  <p:clrMapOvr>
    <a:masterClrMapping/>
  </p:clrMapOvr>
  <mc:AlternateContent xmlns:mc="http://schemas.openxmlformats.org/markup-compatibility/2006" xmlns:p14="http://schemas.microsoft.com/office/powerpoint/2010/main">
    <mc:Choice Requires="p14">
      <p:transition spd="slow" p14:dur="2000" advTm="12230"/>
    </mc:Choice>
    <mc:Fallback xmlns="">
      <p:transition spd="slow" advTm="12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086FE-280B-4631-88E3-B0DC818F0251}"/>
              </a:ext>
            </a:extLst>
          </p:cNvPr>
          <p:cNvSpPr>
            <a:spLocks noGrp="1"/>
          </p:cNvSpPr>
          <p:nvPr>
            <p:ph type="title"/>
          </p:nvPr>
        </p:nvSpPr>
        <p:spPr>
          <a:xfrm>
            <a:off x="838199" y="365125"/>
            <a:ext cx="11020865" cy="1325563"/>
          </a:xfrm>
        </p:spPr>
        <p:txBody>
          <a:bodyPr/>
          <a:lstStyle/>
          <a:p>
            <a:pPr algn="r"/>
            <a:r>
              <a:rPr lang="fa-IR" dirty="0">
                <a:solidFill>
                  <a:prstClr val="black"/>
                </a:solidFill>
                <a:latin typeface="SNazanin"/>
                <a:ea typeface="Times New Roman" panose="02020603050405020304" pitchFamily="18" charset="0"/>
                <a:cs typeface="B Yagut" panose="00000400000000000000" pitchFamily="2" charset="-78"/>
              </a:rPr>
              <a:t>نكات موردتوجه درهنگام تحويل واكسن:</a:t>
            </a:r>
            <a:endParaRPr lang="fa-IR" dirty="0"/>
          </a:p>
        </p:txBody>
      </p:sp>
      <p:sp>
        <p:nvSpPr>
          <p:cNvPr id="3" name="Content Placeholder 2">
            <a:extLst>
              <a:ext uri="{FF2B5EF4-FFF2-40B4-BE49-F238E27FC236}">
                <a16:creationId xmlns:a16="http://schemas.microsoft.com/office/drawing/2014/main" id="{77EB9E21-11D8-4730-9E30-169335B43487}"/>
              </a:ext>
            </a:extLst>
          </p:cNvPr>
          <p:cNvSpPr>
            <a:spLocks noGrp="1"/>
          </p:cNvSpPr>
          <p:nvPr>
            <p:ph idx="1"/>
          </p:nvPr>
        </p:nvSpPr>
        <p:spPr>
          <a:xfrm>
            <a:off x="140678" y="1825624"/>
            <a:ext cx="11859064" cy="4406363"/>
          </a:xfrm>
        </p:spPr>
        <p:txBody>
          <a:bodyPr>
            <a:normAutofit fontScale="70000" lnSpcReduction="20000"/>
          </a:bodyPr>
          <a:lstStyle/>
          <a:p>
            <a:pPr marL="0" indent="0" algn="r">
              <a:lnSpc>
                <a:spcPct val="170000"/>
              </a:lnSpc>
              <a:buNone/>
            </a:pPr>
            <a:r>
              <a:rPr lang="fa-IR" sz="36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4- تاريخ انقضاء روي برچسب ويال واكسن راكنترل نماييد، چنانچه تاريخ انقضاءآن به پايان رسيده میباشد.</a:t>
            </a:r>
            <a:r>
              <a:rPr lang="en-US" sz="36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EXP</a:t>
            </a:r>
            <a:r>
              <a:rPr lang="fa-IR" sz="36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است از تحويل آن خودداري نماييد، علامت اختصاري تاریخ انقضاء </a:t>
            </a:r>
          </a:p>
          <a:p>
            <a:pPr marL="0" indent="0" algn="r">
              <a:lnSpc>
                <a:spcPct val="170000"/>
              </a:lnSpc>
              <a:buNone/>
            </a:pPr>
            <a:r>
              <a:rPr lang="fa-IR" sz="36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است، علاوه برتاريخ انقضاء نام كشورسازنده و </a:t>
            </a:r>
            <a:r>
              <a:rPr lang="fa-IR" sz="3600" dirty="0">
                <a:solidFill>
                  <a:prstClr val="black"/>
                </a:solidFill>
                <a:latin typeface="B Nazanin" panose="00000400000000000000" pitchFamily="2" charset="-78"/>
                <a:ea typeface="Times New Roman" panose="02020603050405020304" pitchFamily="18" charset="0"/>
                <a:cs typeface="B Yagut" panose="00000400000000000000" pitchFamily="2" charset="-78"/>
              </a:rPr>
              <a:t>شماره سریال واکسن</a:t>
            </a:r>
            <a:r>
              <a:rPr lang="fa-IR" sz="36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t>
            </a:r>
            <a:r>
              <a:rPr lang="en-US" sz="36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(Expiry Date</a:t>
            </a:r>
            <a:r>
              <a:rPr lang="en-US" sz="3600" b="1"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a:t>
            </a:r>
            <a:r>
              <a:rPr lang="fa-IR" sz="36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كه مخفف</a:t>
            </a:r>
          </a:p>
          <a:p>
            <a:pPr marL="0" indent="0" algn="r">
              <a:lnSpc>
                <a:spcPct val="170000"/>
              </a:lnSpc>
              <a:buNone/>
            </a:pPr>
            <a:r>
              <a:rPr lang="fa-IR" sz="36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برروي فرم تحويل واكسن ثبت مي‌شود، </a:t>
            </a:r>
            <a:r>
              <a:rPr lang="fa-IR" sz="3600" dirty="0">
                <a:solidFill>
                  <a:prstClr val="black"/>
                </a:solidFill>
                <a:latin typeface="B Nazanin" panose="00000400000000000000" pitchFamily="2" charset="-78"/>
                <a:ea typeface="Times New Roman" panose="02020603050405020304" pitchFamily="18" charset="0"/>
                <a:cs typeface="B Yagut" panose="00000400000000000000" pitchFamily="2" charset="-78"/>
              </a:rPr>
              <a:t>تادرمواقع مورد نيازمنجمله گزارش عوارض </a:t>
            </a:r>
            <a:r>
              <a:rPr lang="en-US" sz="3600" b="1"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LOT</a:t>
            </a:r>
            <a:r>
              <a:rPr lang="fa-IR" sz="36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يا </a:t>
            </a:r>
            <a:r>
              <a:rPr lang="en-US" sz="3600" b="1"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NO</a:t>
            </a:r>
            <a:r>
              <a:rPr lang="fa-IR" sz="3600" dirty="0">
                <a:solidFill>
                  <a:prstClr val="black"/>
                </a:solidFill>
                <a:latin typeface="B Nazanin" panose="00000400000000000000" pitchFamily="2" charset="-78"/>
                <a:ea typeface="Times New Roman" panose="02020603050405020304" pitchFamily="18" charset="0"/>
                <a:cs typeface="B Yagut" panose="00000400000000000000" pitchFamily="2" charset="-78"/>
              </a:rPr>
              <a:t> ( وپيامدهاي نامطلوب ایمن سازی مورد استفاده قرارگيرد. </a:t>
            </a:r>
          </a:p>
          <a:p>
            <a:pPr marL="0" indent="0" algn="r">
              <a:lnSpc>
                <a:spcPct val="150000"/>
              </a:lnSpc>
              <a:buNone/>
            </a:pPr>
            <a:r>
              <a:rPr lang="en-US" sz="3300" dirty="0">
                <a:solidFill>
                  <a:prstClr val="black"/>
                </a:solidFill>
                <a:latin typeface="B Nazanin" panose="00000400000000000000" pitchFamily="2" charset="-78"/>
                <a:ea typeface="Times New Roman" panose="02020603050405020304" pitchFamily="18" charset="0"/>
                <a:cs typeface="B Yagut" panose="00000400000000000000" pitchFamily="2" charset="-78"/>
              </a:rPr>
              <a:t>  </a:t>
            </a:r>
            <a:r>
              <a:rPr lang="fa-IR" sz="3300" dirty="0">
                <a:solidFill>
                  <a:prstClr val="black"/>
                </a:solidFill>
                <a:latin typeface="B Nazanin" panose="00000400000000000000" pitchFamily="2" charset="-78"/>
                <a:ea typeface="Times New Roman" panose="02020603050405020304" pitchFamily="18" charset="0"/>
                <a:cs typeface="B Yagut" panose="00000400000000000000" pitchFamily="2" charset="-78"/>
              </a:rPr>
              <a:t> </a:t>
            </a:r>
          </a:p>
          <a:p>
            <a:pPr marL="0" indent="0" algn="r">
              <a:buNone/>
            </a:pPr>
            <a:r>
              <a:rPr lang="en-US"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r>
            <a:br>
              <a:rPr lang="en-US"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br>
            <a:endParaRPr lang="fa-IR" dirty="0">
              <a:cs typeface="B Yagut" panose="00000400000000000000" pitchFamily="2" charset="-78"/>
            </a:endParaRPr>
          </a:p>
        </p:txBody>
      </p:sp>
      <p:pic>
        <p:nvPicPr>
          <p:cNvPr id="5" name="Audio 4">
            <a:hlinkClick r:id="" action="ppaction://media"/>
            <a:extLst>
              <a:ext uri="{FF2B5EF4-FFF2-40B4-BE49-F238E27FC236}">
                <a16:creationId xmlns:a16="http://schemas.microsoft.com/office/drawing/2014/main" id="{38385C49-E3DD-48CC-9B90-4F4769AA75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10324"/>
      </p:ext>
    </p:extLst>
  </p:cSld>
  <p:clrMapOvr>
    <a:masterClrMapping/>
  </p:clrMapOvr>
  <mc:AlternateContent xmlns:mc="http://schemas.openxmlformats.org/markup-compatibility/2006" xmlns:p14="http://schemas.microsoft.com/office/powerpoint/2010/main">
    <mc:Choice Requires="p14">
      <p:transition spd="slow" p14:dur="2000" advTm="73779"/>
    </mc:Choice>
    <mc:Fallback xmlns="">
      <p:transition spd="slow" advTm="73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solidFill>
                  <a:prstClr val="black"/>
                </a:solidFill>
                <a:latin typeface="SNazanin"/>
                <a:ea typeface="Times New Roman" panose="02020603050405020304" pitchFamily="18" charset="0"/>
                <a:cs typeface="B Yagut" panose="00000400000000000000" pitchFamily="2" charset="-78"/>
              </a:rPr>
              <a:t>نكات موردتوجه درهنگام تحويل واكسن:</a:t>
            </a:r>
            <a:endParaRPr lang="ar-IQ" dirty="0"/>
          </a:p>
        </p:txBody>
      </p:sp>
      <p:sp>
        <p:nvSpPr>
          <p:cNvPr id="3" name="Content Placeholder 2"/>
          <p:cNvSpPr>
            <a:spLocks noGrp="1"/>
          </p:cNvSpPr>
          <p:nvPr>
            <p:ph idx="1"/>
          </p:nvPr>
        </p:nvSpPr>
        <p:spPr/>
        <p:txBody>
          <a:bodyPr/>
          <a:lstStyle/>
          <a:p>
            <a:pPr marL="0" indent="0" algn="r" rtl="1">
              <a:lnSpc>
                <a:spcPct val="150000"/>
              </a:lnSpc>
              <a:buNone/>
            </a:pPr>
            <a:r>
              <a:rPr lang="fa-IR"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5- هنگام كنترل تاريخ انقضاء واكسن چنانچه اين تاريخ به ميلادي ثبت شده باشد مي‌توان براي تبديل آن به تاریخ هجري شمسي ازجدول تبديل ماه‌هاي ميلادي به شمسي يا از تقويم ساليانه كمك گرفت.</a:t>
            </a:r>
            <a:endParaRPr lang="fa-IR" dirty="0">
              <a:cs typeface="B Yagut" panose="00000400000000000000" pitchFamily="2" charset="-78"/>
            </a:endParaRPr>
          </a:p>
          <a:p>
            <a:pPr marL="0" indent="0" algn="r" rtl="1">
              <a:buNone/>
            </a:pPr>
            <a:endParaRPr lang="ar-IQ" dirty="0"/>
          </a:p>
        </p:txBody>
      </p:sp>
      <p:pic>
        <p:nvPicPr>
          <p:cNvPr id="7" name="Audio 6">
            <a:hlinkClick r:id="" action="ppaction://media"/>
            <a:extLst>
              <a:ext uri="{FF2B5EF4-FFF2-40B4-BE49-F238E27FC236}">
                <a16:creationId xmlns:a16="http://schemas.microsoft.com/office/drawing/2014/main" id="{ABCAE793-7EE4-4501-BC9E-09C205EF33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7004604"/>
      </p:ext>
    </p:extLst>
  </p:cSld>
  <p:clrMapOvr>
    <a:masterClrMapping/>
  </p:clrMapOvr>
  <mc:AlternateContent xmlns:mc="http://schemas.openxmlformats.org/markup-compatibility/2006" xmlns:p14="http://schemas.microsoft.com/office/powerpoint/2010/main">
    <mc:Choice Requires="p14">
      <p:transition spd="slow" p14:dur="2000" advTm="160394"/>
    </mc:Choice>
    <mc:Fallback xmlns="">
      <p:transition spd="slow" advTm="160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4299-F4D6-4907-8043-B17D78B08D7F}"/>
              </a:ext>
            </a:extLst>
          </p:cNvPr>
          <p:cNvSpPr>
            <a:spLocks noGrp="1"/>
          </p:cNvSpPr>
          <p:nvPr>
            <p:ph type="title"/>
          </p:nvPr>
        </p:nvSpPr>
        <p:spPr>
          <a:xfrm>
            <a:off x="1485314" y="195384"/>
            <a:ext cx="10515600" cy="971306"/>
          </a:xfrm>
        </p:spPr>
        <p:txBody>
          <a:bodyPr/>
          <a:lstStyle/>
          <a:p>
            <a:pPr algn="r"/>
            <a:r>
              <a:rPr lang="fa-IR" dirty="0">
                <a:solidFill>
                  <a:prstClr val="black"/>
                </a:solidFill>
                <a:latin typeface="SNazanin"/>
                <a:ea typeface="Times New Roman" panose="02020603050405020304" pitchFamily="18" charset="0"/>
                <a:cs typeface="B Yagut" panose="00000400000000000000" pitchFamily="2" charset="-78"/>
              </a:rPr>
              <a:t>نكات موردتوجه درهنگام تحويل واكسن:</a:t>
            </a:r>
            <a:endParaRPr lang="fa-IR" dirty="0"/>
          </a:p>
        </p:txBody>
      </p:sp>
      <p:sp>
        <p:nvSpPr>
          <p:cNvPr id="3" name="Content Placeholder 2">
            <a:extLst>
              <a:ext uri="{FF2B5EF4-FFF2-40B4-BE49-F238E27FC236}">
                <a16:creationId xmlns:a16="http://schemas.microsoft.com/office/drawing/2014/main" id="{0F38100E-EDBF-455B-95C1-15FA342560B4}"/>
              </a:ext>
            </a:extLst>
          </p:cNvPr>
          <p:cNvSpPr>
            <a:spLocks noGrp="1"/>
          </p:cNvSpPr>
          <p:nvPr>
            <p:ph idx="1"/>
          </p:nvPr>
        </p:nvSpPr>
        <p:spPr>
          <a:xfrm>
            <a:off x="323558" y="998805"/>
            <a:ext cx="11677356" cy="5542671"/>
          </a:xfrm>
        </p:spPr>
        <p:txBody>
          <a:bodyPr>
            <a:noAutofit/>
          </a:bodyPr>
          <a:lstStyle/>
          <a:p>
            <a:pPr marL="0" indent="0" algn="r">
              <a:lnSpc>
                <a:spcPct val="150000"/>
              </a:lnSpc>
              <a:buNone/>
            </a:pPr>
            <a:r>
              <a:rPr lang="fa-IR"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6- دقت نمایيد واکسنهاي باقی مانده ازماه قبل را ازواکسنهاي تحويل گرفته شده وجديد مجزا نماييد بطوريکه واکسن‌هاي قبلي درقسمت جلووواکسن‌هاي جديد درانتهاي سبد واکسن قرارگيرد.</a:t>
            </a:r>
            <a:br>
              <a:rPr lang="fa-IR"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br>
            <a:r>
              <a:rPr lang="fa-IR"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7- روي برچسب واکسن تاريخ دريافت آنرا ياداشت نمایيد.</a:t>
            </a:r>
            <a:r>
              <a:rPr lang="en-US"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r>
            <a:br>
              <a:rPr lang="en-US"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br>
            <a:r>
              <a:rPr lang="fa-IR"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8- محل مخصوص امضای تحويل گيرنده را در فرم تحويل واکسن امضای نموده ويک برگه آن را درخانه بهداشت بايگاني نمایيد.</a:t>
            </a:r>
            <a:r>
              <a:rPr lang="en-US"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r>
            <a:br>
              <a:rPr lang="en-US"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br>
            <a:r>
              <a:rPr lang="fa-IR"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9- دقت نمایيد واکسن درخواستي وتحويلي مطابق با نياز واقعي شما باشد تا واکسنهاي تحويل شده بيش از يک ماه درخانه بهداشت نگهداري نشود.</a:t>
            </a:r>
            <a:endParaRPr lang="fa-IR" dirty="0"/>
          </a:p>
        </p:txBody>
      </p:sp>
      <p:pic>
        <p:nvPicPr>
          <p:cNvPr id="6" name="Audio 5">
            <a:hlinkClick r:id="" action="ppaction://media"/>
            <a:extLst>
              <a:ext uri="{FF2B5EF4-FFF2-40B4-BE49-F238E27FC236}">
                <a16:creationId xmlns:a16="http://schemas.microsoft.com/office/drawing/2014/main" id="{2299B170-3B35-44D0-8A58-C325A83675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19708233"/>
      </p:ext>
    </p:extLst>
  </p:cSld>
  <p:clrMapOvr>
    <a:masterClrMapping/>
  </p:clrMapOvr>
  <mc:AlternateContent xmlns:mc="http://schemas.openxmlformats.org/markup-compatibility/2006" xmlns:p14="http://schemas.microsoft.com/office/powerpoint/2010/main">
    <mc:Choice Requires="p14">
      <p:transition spd="slow" p14:dur="2000" advTm="71058"/>
    </mc:Choice>
    <mc:Fallback xmlns="">
      <p:transition spd="slow" advTm="71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880"/>
            <a:ext cx="12192000" cy="5532120"/>
          </a:xfrm>
          <a:prstGeom prst="rect">
            <a:avLst/>
          </a:prstGeom>
        </p:spPr>
      </p:pic>
      <p:sp>
        <p:nvSpPr>
          <p:cNvPr id="3" name="Round Diagonal Corner Rectangle 2"/>
          <p:cNvSpPr/>
          <p:nvPr/>
        </p:nvSpPr>
        <p:spPr>
          <a:xfrm>
            <a:off x="0" y="0"/>
            <a:ext cx="12192000" cy="132588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fa-IR" sz="3200" dirty="0">
                <a:cs typeface="B Yagut" panose="00000400000000000000" pitchFamily="2" charset="-78"/>
              </a:rPr>
              <a:t>مراحل درخواست وتاییدواکسن ازسطح بالاتردرسامانه به ترتیب به شرح زیراست: </a:t>
            </a:r>
            <a:endParaRPr lang="en-US" sz="3200" dirty="0">
              <a:cs typeface="B Yagut" panose="00000400000000000000" pitchFamily="2" charset="-78"/>
            </a:endParaRPr>
          </a:p>
        </p:txBody>
      </p:sp>
      <p:pic>
        <p:nvPicPr>
          <p:cNvPr id="4" name="Audio 3">
            <a:hlinkClick r:id="" action="ppaction://media"/>
            <a:extLst>
              <a:ext uri="{FF2B5EF4-FFF2-40B4-BE49-F238E27FC236}">
                <a16:creationId xmlns:a16="http://schemas.microsoft.com/office/drawing/2014/main" id="{E5706E48-211F-451F-B85C-E3593DC6C9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2337136"/>
      </p:ext>
    </p:extLst>
  </p:cSld>
  <p:clrMapOvr>
    <a:masterClrMapping/>
  </p:clrMapOvr>
  <mc:AlternateContent xmlns:mc="http://schemas.openxmlformats.org/markup-compatibility/2006" xmlns:p14="http://schemas.microsoft.com/office/powerpoint/2010/main">
    <mc:Choice Requires="p14">
      <p:transition spd="slow" p14:dur="2000" advTm="81456"/>
    </mc:Choice>
    <mc:Fallback xmlns="">
      <p:transition spd="slow" advTm="8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2534"/>
            <a:ext cx="12192000" cy="5915465"/>
          </a:xfrm>
          <a:prstGeom prst="rect">
            <a:avLst/>
          </a:prstGeom>
        </p:spPr>
      </p:pic>
      <p:sp>
        <p:nvSpPr>
          <p:cNvPr id="3" name="Title 1">
            <a:extLst>
              <a:ext uri="{FF2B5EF4-FFF2-40B4-BE49-F238E27FC236}">
                <a16:creationId xmlns:a16="http://schemas.microsoft.com/office/drawing/2014/main" id="{8D408E20-25F2-4813-9B59-E49AABD49618}"/>
              </a:ext>
            </a:extLst>
          </p:cNvPr>
          <p:cNvSpPr txBox="1">
            <a:spLocks/>
          </p:cNvSpPr>
          <p:nvPr/>
        </p:nvSpPr>
        <p:spPr>
          <a:xfrm>
            <a:off x="0" y="112542"/>
            <a:ext cx="12000914" cy="8299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r">
              <a:lnSpc>
                <a:spcPct val="100000"/>
              </a:lnSpc>
              <a:spcBef>
                <a:spcPts val="0"/>
              </a:spcBef>
            </a:pPr>
            <a:r>
              <a:rPr lang="fa-IR" sz="3200" dirty="0">
                <a:solidFill>
                  <a:prstClr val="black"/>
                </a:solidFill>
                <a:latin typeface="Calibri" panose="020F0502020204030204"/>
                <a:ea typeface="+mn-ea"/>
                <a:cs typeface="B Yagut" panose="00000400000000000000" pitchFamily="2" charset="-78"/>
              </a:rPr>
              <a:t>مراحل درخواست وتاییدواکسن ازسطح بالاتردرسامانه</a:t>
            </a:r>
            <a:endParaRPr lang="en-US" sz="3200" dirty="0">
              <a:solidFill>
                <a:prstClr val="black"/>
              </a:solidFill>
              <a:latin typeface="Calibri" panose="020F0502020204030204"/>
              <a:ea typeface="+mn-ea"/>
              <a:cs typeface="B Yagut" panose="00000400000000000000" pitchFamily="2" charset="-78"/>
            </a:endParaRPr>
          </a:p>
        </p:txBody>
      </p:sp>
    </p:spTree>
    <p:extLst>
      <p:ext uri="{BB962C8B-B14F-4D97-AF65-F5344CB8AC3E}">
        <p14:creationId xmlns:p14="http://schemas.microsoft.com/office/powerpoint/2010/main" val="1168405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3212"/>
            <a:ext cx="12192000" cy="5774788"/>
          </a:xfrm>
          <a:prstGeom prst="rect">
            <a:avLst/>
          </a:prstGeom>
        </p:spPr>
      </p:pic>
      <p:sp>
        <p:nvSpPr>
          <p:cNvPr id="3" name="Title 1">
            <a:extLst>
              <a:ext uri="{FF2B5EF4-FFF2-40B4-BE49-F238E27FC236}">
                <a16:creationId xmlns:a16="http://schemas.microsoft.com/office/drawing/2014/main" id="{C4A1B219-AA4E-48A2-9FF9-C6C0B103FC04}"/>
              </a:ext>
            </a:extLst>
          </p:cNvPr>
          <p:cNvSpPr txBox="1">
            <a:spLocks/>
          </p:cNvSpPr>
          <p:nvPr/>
        </p:nvSpPr>
        <p:spPr>
          <a:xfrm>
            <a:off x="0" y="112542"/>
            <a:ext cx="12000914" cy="8299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r">
              <a:lnSpc>
                <a:spcPct val="100000"/>
              </a:lnSpc>
              <a:spcBef>
                <a:spcPts val="0"/>
              </a:spcBef>
            </a:pPr>
            <a:r>
              <a:rPr lang="fa-IR" sz="3200" dirty="0">
                <a:solidFill>
                  <a:prstClr val="black"/>
                </a:solidFill>
                <a:latin typeface="Calibri" panose="020F0502020204030204"/>
                <a:ea typeface="+mn-ea"/>
                <a:cs typeface="B Yagut" panose="00000400000000000000" pitchFamily="2" charset="-78"/>
              </a:rPr>
              <a:t>مراحل درخواست وتاییدواکسن ازسطح بالاتردرسامانه</a:t>
            </a:r>
            <a:endParaRPr lang="en-US" sz="3200" dirty="0">
              <a:solidFill>
                <a:prstClr val="black"/>
              </a:solidFill>
              <a:latin typeface="Calibri" panose="020F0502020204030204"/>
              <a:ea typeface="+mn-ea"/>
              <a:cs typeface="B Yagut" panose="00000400000000000000" pitchFamily="2" charset="-78"/>
            </a:endParaRPr>
          </a:p>
        </p:txBody>
      </p:sp>
    </p:spTree>
    <p:extLst>
      <p:ext uri="{BB962C8B-B14F-4D97-AF65-F5344CB8AC3E}">
        <p14:creationId xmlns:p14="http://schemas.microsoft.com/office/powerpoint/2010/main" val="1152282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8468"/>
            <a:ext cx="12192000" cy="5929532"/>
          </a:xfrm>
          <a:prstGeom prst="rect">
            <a:avLst/>
          </a:prstGeom>
        </p:spPr>
      </p:pic>
      <p:sp>
        <p:nvSpPr>
          <p:cNvPr id="3" name="Title 1">
            <a:extLst>
              <a:ext uri="{FF2B5EF4-FFF2-40B4-BE49-F238E27FC236}">
                <a16:creationId xmlns:a16="http://schemas.microsoft.com/office/drawing/2014/main" id="{E6F1EFAB-63E7-4876-967D-31F590080EF3}"/>
              </a:ext>
            </a:extLst>
          </p:cNvPr>
          <p:cNvSpPr txBox="1">
            <a:spLocks/>
          </p:cNvSpPr>
          <p:nvPr/>
        </p:nvSpPr>
        <p:spPr>
          <a:xfrm>
            <a:off x="0" y="112542"/>
            <a:ext cx="12000914" cy="8299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r">
              <a:lnSpc>
                <a:spcPct val="100000"/>
              </a:lnSpc>
              <a:spcBef>
                <a:spcPts val="0"/>
              </a:spcBef>
            </a:pPr>
            <a:r>
              <a:rPr lang="fa-IR" sz="3200" dirty="0">
                <a:solidFill>
                  <a:prstClr val="black"/>
                </a:solidFill>
                <a:latin typeface="Calibri" panose="020F0502020204030204"/>
                <a:ea typeface="+mn-ea"/>
                <a:cs typeface="B Yagut" panose="00000400000000000000" pitchFamily="2" charset="-78"/>
              </a:rPr>
              <a:t>مراحل درخواست وتاییدواکسن ازسطح بالاتردرسامانه</a:t>
            </a:r>
            <a:endParaRPr lang="en-US" sz="3200" dirty="0">
              <a:solidFill>
                <a:prstClr val="black"/>
              </a:solidFill>
              <a:latin typeface="Calibri" panose="020F0502020204030204"/>
              <a:ea typeface="+mn-ea"/>
              <a:cs typeface="B Yagut" panose="00000400000000000000" pitchFamily="2" charset="-78"/>
            </a:endParaRPr>
          </a:p>
        </p:txBody>
      </p:sp>
    </p:spTree>
    <p:extLst>
      <p:ext uri="{BB962C8B-B14F-4D97-AF65-F5344CB8AC3E}">
        <p14:creationId xmlns:p14="http://schemas.microsoft.com/office/powerpoint/2010/main" val="1871189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8128"/>
            <a:ext cx="12192000" cy="5999871"/>
          </a:xfrm>
          <a:prstGeom prst="rect">
            <a:avLst/>
          </a:prstGeom>
        </p:spPr>
      </p:pic>
      <p:sp>
        <p:nvSpPr>
          <p:cNvPr id="3" name="Title 1">
            <a:extLst>
              <a:ext uri="{FF2B5EF4-FFF2-40B4-BE49-F238E27FC236}">
                <a16:creationId xmlns:a16="http://schemas.microsoft.com/office/drawing/2014/main" id="{92CDEE54-AF27-4B47-BB62-2F83ECF46CA8}"/>
              </a:ext>
            </a:extLst>
          </p:cNvPr>
          <p:cNvSpPr txBox="1">
            <a:spLocks/>
          </p:cNvSpPr>
          <p:nvPr/>
        </p:nvSpPr>
        <p:spPr>
          <a:xfrm>
            <a:off x="0" y="112542"/>
            <a:ext cx="12000914" cy="8299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r">
              <a:lnSpc>
                <a:spcPct val="100000"/>
              </a:lnSpc>
              <a:spcBef>
                <a:spcPts val="0"/>
              </a:spcBef>
            </a:pPr>
            <a:r>
              <a:rPr lang="fa-IR" sz="3200" dirty="0">
                <a:solidFill>
                  <a:prstClr val="black"/>
                </a:solidFill>
                <a:latin typeface="Calibri" panose="020F0502020204030204"/>
                <a:ea typeface="+mn-ea"/>
                <a:cs typeface="B Yagut" panose="00000400000000000000" pitchFamily="2" charset="-78"/>
              </a:rPr>
              <a:t>مراحل درخواست وتاییدواکسن ازسطح بالاتردرسامانه</a:t>
            </a:r>
            <a:endParaRPr lang="en-US" sz="3200" dirty="0">
              <a:solidFill>
                <a:prstClr val="black"/>
              </a:solidFill>
              <a:latin typeface="Calibri" panose="020F0502020204030204"/>
              <a:ea typeface="+mn-ea"/>
              <a:cs typeface="B Yagut" panose="00000400000000000000" pitchFamily="2" charset="-78"/>
            </a:endParaRPr>
          </a:p>
        </p:txBody>
      </p:sp>
    </p:spTree>
    <p:extLst>
      <p:ext uri="{BB962C8B-B14F-4D97-AF65-F5344CB8AC3E}">
        <p14:creationId xmlns:p14="http://schemas.microsoft.com/office/powerpoint/2010/main" val="1722649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8806"/>
            <a:ext cx="12192000" cy="5859194"/>
          </a:xfrm>
          <a:prstGeom prst="rect">
            <a:avLst/>
          </a:prstGeom>
        </p:spPr>
      </p:pic>
      <p:sp>
        <p:nvSpPr>
          <p:cNvPr id="3" name="Title 1">
            <a:extLst>
              <a:ext uri="{FF2B5EF4-FFF2-40B4-BE49-F238E27FC236}">
                <a16:creationId xmlns:a16="http://schemas.microsoft.com/office/drawing/2014/main" id="{B8C9E633-F70E-4CDE-92D0-5BB80CE6E218}"/>
              </a:ext>
            </a:extLst>
          </p:cNvPr>
          <p:cNvSpPr txBox="1">
            <a:spLocks/>
          </p:cNvSpPr>
          <p:nvPr/>
        </p:nvSpPr>
        <p:spPr>
          <a:xfrm>
            <a:off x="0" y="112542"/>
            <a:ext cx="12000914" cy="8299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r">
              <a:lnSpc>
                <a:spcPct val="100000"/>
              </a:lnSpc>
              <a:spcBef>
                <a:spcPts val="0"/>
              </a:spcBef>
            </a:pPr>
            <a:r>
              <a:rPr lang="fa-IR" sz="3200" dirty="0">
                <a:solidFill>
                  <a:prstClr val="black"/>
                </a:solidFill>
                <a:latin typeface="Calibri" panose="020F0502020204030204"/>
                <a:ea typeface="+mn-ea"/>
                <a:cs typeface="B Yagut" panose="00000400000000000000" pitchFamily="2" charset="-78"/>
              </a:rPr>
              <a:t>مراحل درخواست وتاییدواکسن ازسطح بالاتردرسامانه</a:t>
            </a:r>
            <a:endParaRPr lang="en-US" sz="3200" dirty="0">
              <a:solidFill>
                <a:prstClr val="black"/>
              </a:solidFill>
              <a:latin typeface="Calibri" panose="020F0502020204030204"/>
              <a:ea typeface="+mn-ea"/>
              <a:cs typeface="B Yagut" panose="00000400000000000000" pitchFamily="2" charset="-78"/>
            </a:endParaRPr>
          </a:p>
        </p:txBody>
      </p:sp>
    </p:spTree>
    <p:extLst>
      <p:ext uri="{BB962C8B-B14F-4D97-AF65-F5344CB8AC3E}">
        <p14:creationId xmlns:p14="http://schemas.microsoft.com/office/powerpoint/2010/main" val="1314406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2534"/>
            <a:ext cx="12192000" cy="5915465"/>
          </a:xfrm>
          <a:prstGeom prst="rect">
            <a:avLst/>
          </a:prstGeom>
        </p:spPr>
      </p:pic>
      <p:sp>
        <p:nvSpPr>
          <p:cNvPr id="3" name="Title 1">
            <a:extLst>
              <a:ext uri="{FF2B5EF4-FFF2-40B4-BE49-F238E27FC236}">
                <a16:creationId xmlns:a16="http://schemas.microsoft.com/office/drawing/2014/main" id="{9F574865-917A-49D5-AD27-A5B115EA890D}"/>
              </a:ext>
            </a:extLst>
          </p:cNvPr>
          <p:cNvSpPr txBox="1">
            <a:spLocks/>
          </p:cNvSpPr>
          <p:nvPr/>
        </p:nvSpPr>
        <p:spPr>
          <a:xfrm>
            <a:off x="0" y="112542"/>
            <a:ext cx="12000914" cy="8299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r">
              <a:lnSpc>
                <a:spcPct val="100000"/>
              </a:lnSpc>
              <a:spcBef>
                <a:spcPts val="0"/>
              </a:spcBef>
            </a:pPr>
            <a:r>
              <a:rPr lang="fa-IR" sz="3200" dirty="0">
                <a:solidFill>
                  <a:prstClr val="black"/>
                </a:solidFill>
                <a:latin typeface="Calibri" panose="020F0502020204030204"/>
                <a:ea typeface="+mn-ea"/>
                <a:cs typeface="B Yagut" panose="00000400000000000000" pitchFamily="2" charset="-78"/>
              </a:rPr>
              <a:t>مراحل درخواست وتاییدواکسن ازسطح بالاتردرسامانه</a:t>
            </a:r>
            <a:endParaRPr lang="en-US" sz="3200" dirty="0">
              <a:solidFill>
                <a:prstClr val="black"/>
              </a:solidFill>
              <a:latin typeface="Calibri" panose="020F0502020204030204"/>
              <a:ea typeface="+mn-ea"/>
              <a:cs typeface="B Yagut" panose="00000400000000000000" pitchFamily="2" charset="-78"/>
            </a:endParaRPr>
          </a:p>
        </p:txBody>
      </p:sp>
    </p:spTree>
    <p:extLst>
      <p:ext uri="{BB962C8B-B14F-4D97-AF65-F5344CB8AC3E}">
        <p14:creationId xmlns:p14="http://schemas.microsoft.com/office/powerpoint/2010/main" val="2290158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0116" y="72233"/>
            <a:ext cx="10972800" cy="869762"/>
          </a:xfrm>
        </p:spPr>
        <p:txBody>
          <a:bodyPr>
            <a:normAutofit/>
          </a:bodyPr>
          <a:lstStyle/>
          <a:p>
            <a:pPr algn="ctr" rtl="1"/>
            <a:r>
              <a:rPr lang="fa-IR" b="1" dirty="0">
                <a:cs typeface="B Yagut" panose="00000400000000000000" pitchFamily="2" charset="-78"/>
              </a:rPr>
              <a:t> مشخصات سند</a:t>
            </a:r>
            <a:endParaRPr lang="en-US" b="1" dirty="0">
              <a:cs typeface="B Yagut" panose="00000400000000000000" pitchFamily="2" charset="-78"/>
            </a:endParaRPr>
          </a:p>
        </p:txBody>
      </p:sp>
      <p:sp>
        <p:nvSpPr>
          <p:cNvPr id="5" name="Text Placeholder 4"/>
          <p:cNvSpPr>
            <a:spLocks noGrp="1"/>
          </p:cNvSpPr>
          <p:nvPr>
            <p:ph type="body" idx="1"/>
          </p:nvPr>
        </p:nvSpPr>
        <p:spPr>
          <a:xfrm>
            <a:off x="609600" y="796149"/>
            <a:ext cx="4806464" cy="639762"/>
          </a:xfrm>
        </p:spPr>
        <p:txBody>
          <a:bodyPr>
            <a:normAutofit/>
          </a:bodyPr>
          <a:lstStyle/>
          <a:p>
            <a:pPr algn="r" rtl="1"/>
            <a:r>
              <a:rPr lang="fa-IR" sz="2500" dirty="0">
                <a:cs typeface="B Yagut" panose="00000400000000000000" pitchFamily="2" charset="-78"/>
              </a:rPr>
              <a:t>مشخصات </a:t>
            </a:r>
            <a:r>
              <a:rPr lang="fa-IR" sz="2500" dirty="0" smtClean="0">
                <a:cs typeface="B Yagut" panose="00000400000000000000" pitchFamily="2" charset="-78"/>
              </a:rPr>
              <a:t>مدرس</a:t>
            </a:r>
            <a:endParaRPr lang="fa-IR" sz="2500" dirty="0">
              <a:cs typeface="B Yagut" panose="00000400000000000000" pitchFamily="2" charset="-78"/>
            </a:endParaRPr>
          </a:p>
        </p:txBody>
      </p:sp>
      <p:sp>
        <p:nvSpPr>
          <p:cNvPr id="6" name="Content Placeholder 5"/>
          <p:cNvSpPr>
            <a:spLocks noGrp="1"/>
          </p:cNvSpPr>
          <p:nvPr>
            <p:ph sz="half" idx="2"/>
          </p:nvPr>
        </p:nvSpPr>
        <p:spPr>
          <a:xfrm>
            <a:off x="369456" y="1435911"/>
            <a:ext cx="5225346" cy="5061058"/>
          </a:xfrm>
        </p:spPr>
        <p:txBody>
          <a:bodyPr>
            <a:normAutofit fontScale="92500"/>
          </a:bodyPr>
          <a:lstStyle/>
          <a:p>
            <a:pPr marL="0" indent="0">
              <a:buNone/>
            </a:pPr>
            <a:endParaRPr lang="fa-IR" sz="2000" dirty="0"/>
          </a:p>
          <a:p>
            <a:pPr marL="0" indent="0">
              <a:buNone/>
            </a:pPr>
            <a:endParaRPr lang="fa-IR" sz="2000" dirty="0"/>
          </a:p>
          <a:p>
            <a:pPr marL="0" indent="0">
              <a:buNone/>
            </a:pPr>
            <a:endParaRPr lang="fa-IR" sz="2000" dirty="0"/>
          </a:p>
          <a:p>
            <a:pPr marL="0" indent="0">
              <a:buNone/>
            </a:pPr>
            <a:endParaRPr lang="fa-IR" sz="2000" dirty="0"/>
          </a:p>
          <a:p>
            <a:pPr marL="0" indent="0">
              <a:buNone/>
            </a:pPr>
            <a:endParaRPr lang="fa-IR" sz="2000" dirty="0"/>
          </a:p>
          <a:p>
            <a:pPr marL="0" indent="0">
              <a:buNone/>
            </a:pPr>
            <a:endParaRPr lang="fa-IR" sz="2000" dirty="0"/>
          </a:p>
          <a:p>
            <a:pPr algn="r" rtl="1"/>
            <a:r>
              <a:rPr lang="fa-IR" sz="2700" dirty="0">
                <a:cs typeface="B Yagut" panose="00000400000000000000" pitchFamily="2" charset="-78"/>
              </a:rPr>
              <a:t>نام و نام خانوادگی مدرس: مهدی محمودی</a:t>
            </a:r>
          </a:p>
          <a:p>
            <a:pPr algn="r" rtl="1"/>
            <a:r>
              <a:rPr lang="fa-IR" sz="2700" dirty="0">
                <a:cs typeface="B Yagut" panose="00000400000000000000" pitchFamily="2" charset="-78"/>
              </a:rPr>
              <a:t>مدرک تحصیلی: کارشناس بهداشت عمومی</a:t>
            </a:r>
          </a:p>
          <a:p>
            <a:pPr algn="r" rtl="1"/>
            <a:r>
              <a:rPr lang="fa-IR" sz="2700" dirty="0">
                <a:cs typeface="B Yagut" panose="00000400000000000000" pitchFamily="2" charset="-78"/>
              </a:rPr>
              <a:t>موقعیت اشتغال سازمانی مدرس: مربی مرکز آموزش بهورزی شهرستان قوچان، دانشگاه علوم پزشکی و خدمات بهداشتی درمانی مشهد</a:t>
            </a:r>
          </a:p>
          <a:p>
            <a:pPr algn="r" rtl="1"/>
            <a:endParaRPr lang="en-US" sz="2000" dirty="0"/>
          </a:p>
        </p:txBody>
      </p:sp>
      <p:sp>
        <p:nvSpPr>
          <p:cNvPr id="7" name="Text Placeholder 6"/>
          <p:cNvSpPr>
            <a:spLocks noGrp="1"/>
          </p:cNvSpPr>
          <p:nvPr>
            <p:ph type="body" sz="quarter" idx="3"/>
          </p:nvPr>
        </p:nvSpPr>
        <p:spPr>
          <a:xfrm>
            <a:off x="6193367" y="834788"/>
            <a:ext cx="5389033" cy="639762"/>
          </a:xfrm>
        </p:spPr>
        <p:txBody>
          <a:bodyPr>
            <a:normAutofit/>
          </a:bodyPr>
          <a:lstStyle/>
          <a:p>
            <a:pPr algn="r" rtl="1"/>
            <a:r>
              <a:rPr lang="fa-IR" sz="2500" dirty="0">
                <a:cs typeface="B Yagut" panose="00000400000000000000" pitchFamily="2" charset="-78"/>
              </a:rPr>
              <a:t>مشخصات بسته آموزشی</a:t>
            </a:r>
          </a:p>
        </p:txBody>
      </p:sp>
      <p:sp>
        <p:nvSpPr>
          <p:cNvPr id="8" name="Content Placeholder 7"/>
          <p:cNvSpPr>
            <a:spLocks noGrp="1"/>
          </p:cNvSpPr>
          <p:nvPr>
            <p:ph sz="quarter" idx="4"/>
          </p:nvPr>
        </p:nvSpPr>
        <p:spPr>
          <a:xfrm>
            <a:off x="5894084" y="1474550"/>
            <a:ext cx="5987598" cy="5181422"/>
          </a:xfrm>
        </p:spPr>
        <p:txBody>
          <a:bodyPr>
            <a:noAutofit/>
          </a:bodyPr>
          <a:lstStyle/>
          <a:p>
            <a:pPr algn="r" rtl="1">
              <a:lnSpc>
                <a:spcPct val="150000"/>
              </a:lnSpc>
            </a:pPr>
            <a:r>
              <a:rPr lang="fa-IR" sz="2500" dirty="0">
                <a:cs typeface="B Yagut" panose="00000400000000000000" pitchFamily="2" charset="-78"/>
              </a:rPr>
              <a:t>حیطه درس: </a:t>
            </a:r>
            <a:r>
              <a:rPr lang="fa-IR" sz="2500" dirty="0">
                <a:solidFill>
                  <a:prstClr val="black"/>
                </a:solidFill>
                <a:latin typeface="B Nazanin" panose="00000400000000000000" pitchFamily="2" charset="-78"/>
                <a:ea typeface="+mj-ea"/>
                <a:cs typeface="B Yagut" panose="00000400000000000000" pitchFamily="2" charset="-78"/>
              </a:rPr>
              <a:t>ايمن سازي و بيماري‌هاي قابل پيشگيري با واكسن</a:t>
            </a:r>
          </a:p>
          <a:p>
            <a:pPr algn="r" rtl="1">
              <a:lnSpc>
                <a:spcPct val="150000"/>
              </a:lnSpc>
            </a:pPr>
            <a:r>
              <a:rPr lang="fa-IR" sz="2500" dirty="0">
                <a:cs typeface="B Yagut" panose="00000400000000000000" pitchFamily="2" charset="-78"/>
              </a:rPr>
              <a:t>تاریخ آخرین بازنگری: 8 اردیبهشت 1399</a:t>
            </a:r>
          </a:p>
          <a:p>
            <a:pPr algn="r" rtl="1">
              <a:lnSpc>
                <a:spcPct val="150000"/>
              </a:lnSpc>
            </a:pPr>
            <a:r>
              <a:rPr lang="fa-IR" sz="2500" dirty="0">
                <a:cs typeface="B Yagut" panose="00000400000000000000" pitchFamily="2" charset="-78"/>
              </a:rPr>
              <a:t>نوبت تهیه:1</a:t>
            </a:r>
          </a:p>
          <a:p>
            <a:pPr algn="r" rtl="1">
              <a:lnSpc>
                <a:spcPct val="150000"/>
              </a:lnSpc>
            </a:pPr>
            <a:r>
              <a:rPr lang="fa-IR" sz="2500" dirty="0">
                <a:cs typeface="B Yagut" panose="00000400000000000000" pitchFamily="2" charset="-78"/>
              </a:rPr>
              <a:t>نام فایل:</a:t>
            </a:r>
          </a:p>
          <a:p>
            <a:pPr marL="0" indent="0" algn="r">
              <a:lnSpc>
                <a:spcPct val="150000"/>
              </a:lnSpc>
              <a:buNone/>
            </a:pPr>
            <a:r>
              <a:rPr lang="en-US" sz="2800" dirty="0" err="1"/>
              <a:t>Im-ashenaey</a:t>
            </a:r>
            <a:r>
              <a:rPr lang="en-US" sz="2800" dirty="0"/>
              <a:t>- </a:t>
            </a:r>
            <a:r>
              <a:rPr lang="en-US" sz="2800" dirty="0" err="1"/>
              <a:t>ba-cheghonegi</a:t>
            </a:r>
            <a:r>
              <a:rPr lang="en-US" sz="2800" dirty="0"/>
              <a:t>- darkhaste-vaccan-va-daryafte-an-edi1</a:t>
            </a:r>
            <a:endParaRPr lang="fa-IR" sz="2800" dirty="0"/>
          </a:p>
        </p:txBody>
      </p:sp>
      <p:pic>
        <p:nvPicPr>
          <p:cNvPr id="3" name="Picture 2">
            <a:extLst>
              <a:ext uri="{FF2B5EF4-FFF2-40B4-BE49-F238E27FC236}">
                <a16:creationId xmlns:a16="http://schemas.microsoft.com/office/drawing/2014/main" id="{949FE043-355B-4F00-9E6B-303A1754D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248" y="1665911"/>
            <a:ext cx="1426463" cy="1690244"/>
          </a:xfrm>
          <a:prstGeom prst="rect">
            <a:avLst/>
          </a:prstGeom>
        </p:spPr>
      </p:pic>
      <p:pic>
        <p:nvPicPr>
          <p:cNvPr id="2" name="Audio 1">
            <a:hlinkClick r:id="" action="ppaction://media"/>
            <a:extLst>
              <a:ext uri="{FF2B5EF4-FFF2-40B4-BE49-F238E27FC236}">
                <a16:creationId xmlns:a16="http://schemas.microsoft.com/office/drawing/2014/main" id="{EFD3F17A-F375-4DA3-8E6C-94BF338471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9121771"/>
      </p:ext>
    </p:extLst>
  </p:cSld>
  <p:clrMapOvr>
    <a:masterClrMapping/>
  </p:clrMapOvr>
  <mc:AlternateContent xmlns:mc="http://schemas.openxmlformats.org/markup-compatibility/2006" xmlns:p14="http://schemas.microsoft.com/office/powerpoint/2010/main">
    <mc:Choice Requires="p14">
      <p:transition spd="slow" p14:dur="2000" advTm="27528"/>
    </mc:Choice>
    <mc:Fallback xmlns="">
      <p:transition spd="slow" advTm="27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2534"/>
            <a:ext cx="12192000" cy="5915465"/>
          </a:xfrm>
          <a:prstGeom prst="rect">
            <a:avLst/>
          </a:prstGeom>
        </p:spPr>
      </p:pic>
      <p:sp>
        <p:nvSpPr>
          <p:cNvPr id="3" name="Title 1">
            <a:extLst>
              <a:ext uri="{FF2B5EF4-FFF2-40B4-BE49-F238E27FC236}">
                <a16:creationId xmlns:a16="http://schemas.microsoft.com/office/drawing/2014/main" id="{07F20278-B00C-49ED-BD8C-F71F5C234C89}"/>
              </a:ext>
            </a:extLst>
          </p:cNvPr>
          <p:cNvSpPr txBox="1">
            <a:spLocks/>
          </p:cNvSpPr>
          <p:nvPr/>
        </p:nvSpPr>
        <p:spPr>
          <a:xfrm>
            <a:off x="0" y="112542"/>
            <a:ext cx="12000914" cy="8299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r">
              <a:lnSpc>
                <a:spcPct val="100000"/>
              </a:lnSpc>
              <a:spcBef>
                <a:spcPts val="0"/>
              </a:spcBef>
            </a:pPr>
            <a:r>
              <a:rPr lang="fa-IR" sz="3200" dirty="0">
                <a:solidFill>
                  <a:prstClr val="black"/>
                </a:solidFill>
                <a:latin typeface="Calibri" panose="020F0502020204030204"/>
                <a:ea typeface="+mn-ea"/>
                <a:cs typeface="B Yagut" panose="00000400000000000000" pitchFamily="2" charset="-78"/>
              </a:rPr>
              <a:t>مراحل درخواست وتاییدواکسن ازسطح بالاتردرسامانه</a:t>
            </a:r>
            <a:endParaRPr lang="en-US" sz="3200" dirty="0">
              <a:solidFill>
                <a:prstClr val="black"/>
              </a:solidFill>
              <a:latin typeface="Calibri" panose="020F0502020204030204"/>
              <a:ea typeface="+mn-ea"/>
              <a:cs typeface="B Yagut" panose="00000400000000000000" pitchFamily="2" charset="-78"/>
            </a:endParaRPr>
          </a:p>
        </p:txBody>
      </p:sp>
    </p:spTree>
    <p:extLst>
      <p:ext uri="{BB962C8B-B14F-4D97-AF65-F5344CB8AC3E}">
        <p14:creationId xmlns:p14="http://schemas.microsoft.com/office/powerpoint/2010/main" val="624527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 y="102235"/>
            <a:ext cx="11959590" cy="697865"/>
          </a:xfrm>
        </p:spPr>
        <p:txBody>
          <a:bodyPr>
            <a:normAutofit/>
          </a:bodyPr>
          <a:lstStyle/>
          <a:p>
            <a:pPr algn="r"/>
            <a:r>
              <a:rPr lang="fa-IR" dirty="0">
                <a:cs typeface="B Yagut" panose="00000400000000000000" pitchFamily="2" charset="-78"/>
              </a:rPr>
              <a:t>روش تاییدواکسن های درخواست شده:</a:t>
            </a:r>
            <a:endParaRPr lang="en-US" dirty="0">
              <a:cs typeface="B Yagut" panose="00000400000000000000" pitchFamily="2"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0100"/>
            <a:ext cx="12192000" cy="6057900"/>
          </a:xfrm>
          <a:prstGeom prst="rect">
            <a:avLst/>
          </a:prstGeom>
        </p:spPr>
      </p:pic>
      <p:pic>
        <p:nvPicPr>
          <p:cNvPr id="8" name="Audio 7">
            <a:hlinkClick r:id="" action="ppaction://media"/>
            <a:extLst>
              <a:ext uri="{FF2B5EF4-FFF2-40B4-BE49-F238E27FC236}">
                <a16:creationId xmlns:a16="http://schemas.microsoft.com/office/drawing/2014/main" id="{98C37A9D-9281-4152-9A7A-53E2B28BCD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8786743"/>
      </p:ext>
    </p:extLst>
  </p:cSld>
  <p:clrMapOvr>
    <a:masterClrMapping/>
  </p:clrMapOvr>
  <mc:AlternateContent xmlns:mc="http://schemas.openxmlformats.org/markup-compatibility/2006" xmlns:p14="http://schemas.microsoft.com/office/powerpoint/2010/main">
    <mc:Choice Requires="p14">
      <p:transition spd="slow" p14:dur="2000" advTm="46513"/>
    </mc:Choice>
    <mc:Fallback xmlns="">
      <p:transition spd="slow" advTm="46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900" y="215900"/>
            <a:ext cx="10515600" cy="1144588"/>
          </a:xfrm>
        </p:spPr>
        <p:txBody>
          <a:bodyPr>
            <a:normAutofit/>
          </a:bodyPr>
          <a:lstStyle/>
          <a:p>
            <a:pPr algn="r"/>
            <a:r>
              <a:rPr lang="fa-IR" dirty="0">
                <a:latin typeface="B. Yagut"/>
                <a:cs typeface="B Yagut" panose="00000400000000000000" pitchFamily="2" charset="-78"/>
              </a:rPr>
              <a:t>خلاصه ونتیجه گیری:</a:t>
            </a:r>
            <a:endParaRPr lang="fa-IR" sz="2400" dirty="0">
              <a:latin typeface="B. Yagut"/>
            </a:endParaRPr>
          </a:p>
        </p:txBody>
      </p:sp>
      <p:sp>
        <p:nvSpPr>
          <p:cNvPr id="3" name="Content Placeholder 2"/>
          <p:cNvSpPr>
            <a:spLocks noGrp="1"/>
          </p:cNvSpPr>
          <p:nvPr>
            <p:ph idx="1"/>
          </p:nvPr>
        </p:nvSpPr>
        <p:spPr>
          <a:xfrm>
            <a:off x="838200" y="1360488"/>
            <a:ext cx="10515600" cy="5138786"/>
          </a:xfrm>
        </p:spPr>
        <p:txBody>
          <a:bodyPr>
            <a:normAutofit/>
          </a:bodyPr>
          <a:lstStyle/>
          <a:p>
            <a:pPr marL="0" indent="0" algn="r" rtl="1">
              <a:lnSpc>
                <a:spcPct val="150000"/>
              </a:lnSpc>
              <a:buNone/>
            </a:pPr>
            <a:r>
              <a:rPr lang="fa-IR" sz="2500" dirty="0">
                <a:latin typeface="B. Yagut"/>
                <a:cs typeface="B Yagut" panose="00000400000000000000" pitchFamily="2" charset="-78"/>
              </a:rPr>
              <a:t>در این درس به موضوعات زیر پرداخته شد:</a:t>
            </a:r>
            <a:br>
              <a:rPr lang="fa-IR" sz="2500" dirty="0">
                <a:latin typeface="B. Yagut"/>
                <a:cs typeface="B Yagut" panose="00000400000000000000" pitchFamily="2" charset="-78"/>
              </a:rPr>
            </a:br>
            <a:r>
              <a:rPr lang="fa-IR" sz="2500" dirty="0">
                <a:latin typeface="B. Yagut"/>
                <a:cs typeface="B Yagut" panose="00000400000000000000" pitchFamily="2" charset="-78"/>
              </a:rPr>
              <a:t>*روش گزارش گیری از فرم 105 ایمن سازی</a:t>
            </a:r>
            <a:br>
              <a:rPr lang="fa-IR" sz="2500" dirty="0">
                <a:latin typeface="B. Yagut"/>
                <a:cs typeface="B Yagut" panose="00000400000000000000" pitchFamily="2" charset="-78"/>
              </a:rPr>
            </a:br>
            <a:r>
              <a:rPr lang="fa-IR" sz="2500" dirty="0">
                <a:latin typeface="B. Yagut"/>
                <a:cs typeface="B Yagut" panose="00000400000000000000" pitchFamily="2" charset="-78"/>
              </a:rPr>
              <a:t>*</a:t>
            </a:r>
            <a:r>
              <a:rPr lang="fa-IR" sz="2500" dirty="0">
                <a:solidFill>
                  <a:prstClr val="black"/>
                </a:solidFill>
                <a:latin typeface="B. Yagut"/>
                <a:cs typeface="B Yagut" panose="00000400000000000000" pitchFamily="2" charset="-78"/>
              </a:rPr>
              <a:t> نکات مهمی که در هنگام دریافت واکسن باید به آن توجه نمود.</a:t>
            </a:r>
          </a:p>
          <a:p>
            <a:pPr marL="0" indent="0" algn="r" rtl="1">
              <a:lnSpc>
                <a:spcPct val="150000"/>
              </a:lnSpc>
              <a:buNone/>
            </a:pPr>
            <a:r>
              <a:rPr lang="fa-IR" sz="2500" dirty="0">
                <a:solidFill>
                  <a:prstClr val="black"/>
                </a:solidFill>
                <a:latin typeface="B. Yagut"/>
                <a:cs typeface="B Yagut" panose="00000400000000000000" pitchFamily="2" charset="-78"/>
              </a:rPr>
              <a:t>*مراحل درخواست و تاییدواکسن ازسطح بالاتر</a:t>
            </a:r>
          </a:p>
          <a:p>
            <a:pPr marL="0" indent="0" algn="r" rtl="1">
              <a:lnSpc>
                <a:spcPct val="150000"/>
              </a:lnSpc>
              <a:buNone/>
            </a:pPr>
            <a:r>
              <a:rPr lang="fa-IR" sz="2500" dirty="0">
                <a:latin typeface="B. Yagut"/>
                <a:cs typeface="B Yagut" panose="00000400000000000000" pitchFamily="2" charset="-78"/>
              </a:rPr>
              <a:t>*خلاصه و نتیجه گیری</a:t>
            </a:r>
          </a:p>
          <a:p>
            <a:pPr marL="0" indent="0" algn="r" rtl="1">
              <a:lnSpc>
                <a:spcPct val="150000"/>
              </a:lnSpc>
              <a:buNone/>
            </a:pPr>
            <a:r>
              <a:rPr lang="fa-IR" sz="2500" dirty="0">
                <a:latin typeface="B. Yagut"/>
                <a:cs typeface="B Yagut" panose="00000400000000000000" pitchFamily="2" charset="-78"/>
              </a:rPr>
              <a:t>*منابع مورداستفاده</a:t>
            </a:r>
            <a:r>
              <a:rPr lang="fa-IR" dirty="0">
                <a:latin typeface="B. Yagut"/>
                <a:cs typeface="B Yagut" panose="00000400000000000000" pitchFamily="2" charset="-78"/>
              </a:rPr>
              <a:t/>
            </a:r>
            <a:br>
              <a:rPr lang="fa-IR" dirty="0">
                <a:latin typeface="B. Yagut"/>
                <a:cs typeface="B Yagut" panose="00000400000000000000" pitchFamily="2" charset="-78"/>
              </a:rPr>
            </a:br>
            <a:endParaRPr lang="ar-IQ" dirty="0"/>
          </a:p>
        </p:txBody>
      </p:sp>
      <p:pic>
        <p:nvPicPr>
          <p:cNvPr id="4" name="Audio 3">
            <a:hlinkClick r:id="" action="ppaction://media"/>
            <a:extLst>
              <a:ext uri="{FF2B5EF4-FFF2-40B4-BE49-F238E27FC236}">
                <a16:creationId xmlns:a16="http://schemas.microsoft.com/office/drawing/2014/main" id="{5FDF404C-FFCB-4A6E-8FF8-EB001206BD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2655500"/>
      </p:ext>
    </p:extLst>
  </p:cSld>
  <p:clrMapOvr>
    <a:masterClrMapping/>
  </p:clrMapOvr>
  <mc:AlternateContent xmlns:mc="http://schemas.openxmlformats.org/markup-compatibility/2006" xmlns:p14="http://schemas.microsoft.com/office/powerpoint/2010/main">
    <mc:Choice Requires="p14">
      <p:transition spd="slow" p14:dur="2000" advTm="68214"/>
    </mc:Choice>
    <mc:Fallback xmlns="">
      <p:transition spd="slow" advTm="68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FB45-4243-40B5-A89C-F34ACFA8CB89}"/>
              </a:ext>
            </a:extLst>
          </p:cNvPr>
          <p:cNvSpPr>
            <a:spLocks noGrp="1"/>
          </p:cNvSpPr>
          <p:nvPr>
            <p:ph type="title"/>
          </p:nvPr>
        </p:nvSpPr>
        <p:spPr>
          <a:xfrm>
            <a:off x="838200" y="365125"/>
            <a:ext cx="10800806" cy="1325563"/>
          </a:xfrm>
        </p:spPr>
        <p:txBody>
          <a:bodyPr>
            <a:noAutofit/>
          </a:bodyPr>
          <a:lstStyle/>
          <a:p>
            <a:pPr algn="r"/>
            <a:r>
              <a:rPr lang="fa-IR" sz="3200" dirty="0">
                <a:cs typeface="B Yagut" panose="00000400000000000000" pitchFamily="2" charset="-78"/>
              </a:rPr>
              <a:t/>
            </a:r>
            <a:br>
              <a:rPr lang="fa-IR" sz="3200" dirty="0">
                <a:cs typeface="B Yagut" panose="00000400000000000000" pitchFamily="2" charset="-78"/>
              </a:rPr>
            </a:br>
            <a:r>
              <a:rPr lang="fa-IR" sz="3200" dirty="0">
                <a:latin typeface="B. Yagut"/>
                <a:cs typeface="B Yagut" panose="00000400000000000000" pitchFamily="2" charset="-78"/>
              </a:rPr>
              <a:t/>
            </a:r>
            <a:br>
              <a:rPr lang="fa-IR" sz="3200" dirty="0">
                <a:latin typeface="B. Yagut"/>
                <a:cs typeface="B Yagut" panose="00000400000000000000" pitchFamily="2" charset="-78"/>
              </a:rPr>
            </a:br>
            <a:r>
              <a:rPr lang="fa-IR" sz="3200" dirty="0">
                <a:latin typeface="B. Yagut"/>
                <a:cs typeface="B Yagut" panose="00000400000000000000" pitchFamily="2" charset="-78"/>
              </a:rPr>
              <a:t/>
            </a:r>
            <a:br>
              <a:rPr lang="fa-IR" sz="3200" dirty="0">
                <a:latin typeface="B. Yagut"/>
                <a:cs typeface="B Yagut" panose="00000400000000000000" pitchFamily="2" charset="-78"/>
              </a:rPr>
            </a:br>
            <a:r>
              <a:rPr lang="fa-IR" sz="3200" dirty="0">
                <a:latin typeface="B. Yagut"/>
                <a:cs typeface="B Yagut" panose="00000400000000000000" pitchFamily="2" charset="-78"/>
              </a:rPr>
              <a:t/>
            </a:r>
            <a:br>
              <a:rPr lang="fa-IR" sz="3200" dirty="0">
                <a:latin typeface="B. Yagut"/>
                <a:cs typeface="B Yagut" panose="00000400000000000000" pitchFamily="2" charset="-78"/>
              </a:rPr>
            </a:br>
            <a:r>
              <a:rPr lang="fa-IR" dirty="0">
                <a:latin typeface="B. Yagut"/>
                <a:cs typeface="B Yagut" panose="00000400000000000000" pitchFamily="2" charset="-78"/>
              </a:rPr>
              <a:t>پرسش های نظری(اهداف رفتاری)</a:t>
            </a:r>
            <a:r>
              <a:rPr lang="fa-IR" sz="3200" dirty="0">
                <a:solidFill>
                  <a:prstClr val="black"/>
                </a:solidFill>
                <a:latin typeface="B. Yagut"/>
                <a:cs typeface="B Yagut" panose="00000400000000000000" pitchFamily="2" charset="-78"/>
              </a:rPr>
              <a:t/>
            </a:r>
            <a:br>
              <a:rPr lang="fa-IR" sz="3200" dirty="0">
                <a:solidFill>
                  <a:prstClr val="black"/>
                </a:solidFill>
                <a:latin typeface="B. Yagut"/>
                <a:cs typeface="B Yagut" panose="00000400000000000000" pitchFamily="2" charset="-78"/>
              </a:rPr>
            </a:br>
            <a:r>
              <a:rPr lang="fa-IR" sz="3200" dirty="0">
                <a:solidFill>
                  <a:prstClr val="black"/>
                </a:solidFill>
                <a:latin typeface="B. Yagut"/>
                <a:cs typeface="B Yagut" panose="00000400000000000000" pitchFamily="2" charset="-78"/>
              </a:rPr>
              <a:t/>
            </a:r>
            <a:br>
              <a:rPr lang="fa-IR" sz="3200" dirty="0">
                <a:solidFill>
                  <a:prstClr val="black"/>
                </a:solidFill>
                <a:latin typeface="B. Yagut"/>
                <a:cs typeface="B Yagut" panose="00000400000000000000" pitchFamily="2" charset="-78"/>
              </a:rPr>
            </a:br>
            <a:r>
              <a:rPr lang="fa-IR"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r>
            <a:br>
              <a:rPr lang="fa-IR"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br>
            <a:r>
              <a:rPr lang="fa-IR"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t>
            </a:r>
            <a:r>
              <a:rPr lang="fa-IR" sz="3200" dirty="0">
                <a:latin typeface="B. Yagut"/>
                <a:cs typeface="B Yagut" panose="00000400000000000000" pitchFamily="2" charset="-78"/>
              </a:rPr>
              <a:t/>
            </a:r>
            <a:br>
              <a:rPr lang="fa-IR" sz="3200" dirty="0">
                <a:latin typeface="B. Yagut"/>
                <a:cs typeface="B Yagut" panose="00000400000000000000" pitchFamily="2" charset="-78"/>
              </a:rPr>
            </a:br>
            <a:endParaRPr lang="fa-IR" sz="3200" dirty="0">
              <a:cs typeface="B Yagut" panose="00000400000000000000" pitchFamily="2" charset="-78"/>
            </a:endParaRPr>
          </a:p>
        </p:txBody>
      </p:sp>
      <p:sp>
        <p:nvSpPr>
          <p:cNvPr id="3" name="Content Placeholder 2"/>
          <p:cNvSpPr>
            <a:spLocks noGrp="1"/>
          </p:cNvSpPr>
          <p:nvPr>
            <p:ph idx="1"/>
          </p:nvPr>
        </p:nvSpPr>
        <p:spPr>
          <a:xfrm>
            <a:off x="548640" y="1690688"/>
            <a:ext cx="11090366" cy="4486275"/>
          </a:xfrm>
        </p:spPr>
        <p:txBody>
          <a:bodyPr>
            <a:normAutofit fontScale="85000" lnSpcReduction="20000"/>
          </a:bodyPr>
          <a:lstStyle/>
          <a:p>
            <a:pPr marL="0" indent="0" algn="r" rtl="1">
              <a:lnSpc>
                <a:spcPct val="170000"/>
              </a:lnSpc>
              <a:buNone/>
            </a:pPr>
            <a:r>
              <a:rPr lang="fa-IR" sz="2900" dirty="0">
                <a:latin typeface="B. Yagut"/>
                <a:cs typeface="B Yagut" panose="00000400000000000000" pitchFamily="2" charset="-78"/>
              </a:rPr>
              <a:t>1-روش گزارش گیری فرم 105 ایمن سازی از طریق سامانه توضیح دهید؟</a:t>
            </a:r>
            <a:br>
              <a:rPr lang="fa-IR" sz="2900" dirty="0">
                <a:latin typeface="B. Yagut"/>
                <a:cs typeface="B Yagut" panose="00000400000000000000" pitchFamily="2" charset="-78"/>
              </a:rPr>
            </a:br>
            <a:r>
              <a:rPr lang="fa-IR" sz="2900" dirty="0">
                <a:latin typeface="B. Yagut"/>
                <a:cs typeface="B Yagut" panose="00000400000000000000" pitchFamily="2" charset="-78"/>
              </a:rPr>
              <a:t>2-نکات مهمی که باید در هنگام دریافت واکسن به آن توجه کرد را نام ببرید؟</a:t>
            </a:r>
          </a:p>
          <a:p>
            <a:pPr marL="0" indent="0" algn="r" rtl="1">
              <a:lnSpc>
                <a:spcPct val="170000"/>
              </a:lnSpc>
              <a:buNone/>
            </a:pPr>
            <a:r>
              <a:rPr lang="fa-IR" sz="2900" dirty="0">
                <a:latin typeface="B. Yagut"/>
                <a:cs typeface="B Yagut" panose="00000400000000000000" pitchFamily="2" charset="-78"/>
              </a:rPr>
              <a:t>3-مراحل درخواست وتایید واکسن از سطح بالاتررا به ترتیب ذکرکنید؟</a:t>
            </a:r>
          </a:p>
          <a:p>
            <a:pPr marL="0" indent="0" algn="r" rtl="1">
              <a:lnSpc>
                <a:spcPct val="170000"/>
              </a:lnSpc>
              <a:buNone/>
            </a:pPr>
            <a:r>
              <a:rPr lang="fa-IR" dirty="0">
                <a:latin typeface="B. Yagut"/>
                <a:cs typeface="B Yagut" panose="00000400000000000000" pitchFamily="2" charset="-78"/>
              </a:rPr>
              <a:t/>
            </a:r>
            <a:br>
              <a:rPr lang="fa-IR" dirty="0">
                <a:latin typeface="B. Yagut"/>
                <a:cs typeface="B Yagut" panose="00000400000000000000" pitchFamily="2" charset="-78"/>
              </a:rPr>
            </a:br>
            <a:r>
              <a:rPr lang="fa-IR" dirty="0">
                <a:latin typeface="B. Yagut"/>
                <a:cs typeface="B Yagut" panose="00000400000000000000" pitchFamily="2" charset="-78"/>
              </a:rPr>
              <a:t/>
            </a:r>
            <a:br>
              <a:rPr lang="fa-IR" dirty="0">
                <a:latin typeface="B. Yagut"/>
                <a:cs typeface="B Yagut" panose="00000400000000000000" pitchFamily="2" charset="-78"/>
              </a:rPr>
            </a:br>
            <a:r>
              <a:rPr lang="fa-IR" dirty="0">
                <a:cs typeface="B Yagut" panose="00000400000000000000" pitchFamily="2" charset="-78"/>
              </a:rPr>
              <a:t/>
            </a:r>
            <a:br>
              <a:rPr lang="fa-IR" dirty="0">
                <a:cs typeface="B Yagut" panose="00000400000000000000" pitchFamily="2" charset="-78"/>
              </a:rPr>
            </a:br>
            <a:endParaRPr lang="ar-IQ" dirty="0"/>
          </a:p>
        </p:txBody>
      </p:sp>
    </p:spTree>
    <p:extLst>
      <p:ext uri="{BB962C8B-B14F-4D97-AF65-F5344CB8AC3E}">
        <p14:creationId xmlns:p14="http://schemas.microsoft.com/office/powerpoint/2010/main" val="1017606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FB45-4243-40B5-A89C-F34ACFA8CB89}"/>
              </a:ext>
            </a:extLst>
          </p:cNvPr>
          <p:cNvSpPr>
            <a:spLocks noGrp="1"/>
          </p:cNvSpPr>
          <p:nvPr>
            <p:ph type="title"/>
          </p:nvPr>
        </p:nvSpPr>
        <p:spPr>
          <a:xfrm>
            <a:off x="838200" y="365125"/>
            <a:ext cx="10800806" cy="1325563"/>
          </a:xfrm>
        </p:spPr>
        <p:txBody>
          <a:bodyPr>
            <a:noAutofit/>
          </a:bodyPr>
          <a:lstStyle/>
          <a:p>
            <a:pPr algn="r"/>
            <a:r>
              <a:rPr lang="fa-IR" sz="3200" dirty="0">
                <a:cs typeface="B Yagut" panose="00000400000000000000" pitchFamily="2" charset="-78"/>
              </a:rPr>
              <a:t/>
            </a:r>
            <a:br>
              <a:rPr lang="fa-IR" sz="3200" dirty="0">
                <a:cs typeface="B Yagut" panose="00000400000000000000" pitchFamily="2" charset="-78"/>
              </a:rPr>
            </a:br>
            <a:r>
              <a:rPr lang="fa-IR" sz="3200" dirty="0">
                <a:latin typeface="B. Yagut"/>
                <a:cs typeface="B Yagut" panose="00000400000000000000" pitchFamily="2" charset="-78"/>
              </a:rPr>
              <a:t/>
            </a:r>
            <a:br>
              <a:rPr lang="fa-IR" sz="3200" dirty="0">
                <a:latin typeface="B. Yagut"/>
                <a:cs typeface="B Yagut" panose="00000400000000000000" pitchFamily="2" charset="-78"/>
              </a:rPr>
            </a:br>
            <a:r>
              <a:rPr lang="fa-IR" sz="3200" dirty="0">
                <a:latin typeface="B. Yagut"/>
                <a:cs typeface="B Yagut" panose="00000400000000000000" pitchFamily="2" charset="-78"/>
              </a:rPr>
              <a:t/>
            </a:r>
            <a:br>
              <a:rPr lang="fa-IR" sz="3200" dirty="0">
                <a:latin typeface="B. Yagut"/>
                <a:cs typeface="B Yagut" panose="00000400000000000000" pitchFamily="2" charset="-78"/>
              </a:rPr>
            </a:br>
            <a:r>
              <a:rPr lang="fa-IR" sz="3200" dirty="0">
                <a:latin typeface="B. Yagut"/>
                <a:cs typeface="B Yagut" panose="00000400000000000000" pitchFamily="2" charset="-78"/>
              </a:rPr>
              <a:t/>
            </a:r>
            <a:br>
              <a:rPr lang="fa-IR" sz="3200" dirty="0">
                <a:latin typeface="B. Yagut"/>
                <a:cs typeface="B Yagut" panose="00000400000000000000" pitchFamily="2" charset="-78"/>
              </a:rPr>
            </a:br>
            <a:r>
              <a:rPr lang="fa-IR" dirty="0">
                <a:latin typeface="B. Yagut"/>
                <a:cs typeface="B Yagut" panose="00000400000000000000" pitchFamily="2" charset="-78"/>
              </a:rPr>
              <a:t>پرسش های عملی </a:t>
            </a:r>
            <a:r>
              <a:rPr lang="fa-IR" sz="3200" dirty="0">
                <a:solidFill>
                  <a:prstClr val="black"/>
                </a:solidFill>
                <a:latin typeface="B. Yagut"/>
                <a:cs typeface="B Yagut" panose="00000400000000000000" pitchFamily="2" charset="-78"/>
              </a:rPr>
              <a:t/>
            </a:r>
            <a:br>
              <a:rPr lang="fa-IR" sz="3200" dirty="0">
                <a:solidFill>
                  <a:prstClr val="black"/>
                </a:solidFill>
                <a:latin typeface="B. Yagut"/>
                <a:cs typeface="B Yagut" panose="00000400000000000000" pitchFamily="2" charset="-78"/>
              </a:rPr>
            </a:br>
            <a:r>
              <a:rPr lang="fa-IR" sz="3200" dirty="0">
                <a:solidFill>
                  <a:prstClr val="black"/>
                </a:solidFill>
                <a:latin typeface="B. Yagut"/>
                <a:cs typeface="B Yagut" panose="00000400000000000000" pitchFamily="2" charset="-78"/>
              </a:rPr>
              <a:t/>
            </a:r>
            <a:br>
              <a:rPr lang="fa-IR" sz="3200" dirty="0">
                <a:solidFill>
                  <a:prstClr val="black"/>
                </a:solidFill>
                <a:latin typeface="B. Yagut"/>
                <a:cs typeface="B Yagut" panose="00000400000000000000" pitchFamily="2" charset="-78"/>
              </a:rPr>
            </a:br>
            <a:r>
              <a:rPr lang="fa-IR"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r>
            <a:br>
              <a:rPr lang="fa-IR"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br>
            <a:r>
              <a:rPr lang="fa-IR"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t>
            </a:r>
            <a:r>
              <a:rPr lang="fa-IR" sz="3200" dirty="0">
                <a:latin typeface="B. Yagut"/>
                <a:cs typeface="B Yagut" panose="00000400000000000000" pitchFamily="2" charset="-78"/>
              </a:rPr>
              <a:t/>
            </a:r>
            <a:br>
              <a:rPr lang="fa-IR" sz="3200" dirty="0">
                <a:latin typeface="B. Yagut"/>
                <a:cs typeface="B Yagut" panose="00000400000000000000" pitchFamily="2" charset="-78"/>
              </a:rPr>
            </a:br>
            <a:endParaRPr lang="fa-IR" sz="3200" dirty="0">
              <a:cs typeface="B Yagut" panose="00000400000000000000" pitchFamily="2" charset="-78"/>
            </a:endParaRPr>
          </a:p>
        </p:txBody>
      </p:sp>
      <p:sp>
        <p:nvSpPr>
          <p:cNvPr id="3" name="Content Placeholder 2"/>
          <p:cNvSpPr>
            <a:spLocks noGrp="1"/>
          </p:cNvSpPr>
          <p:nvPr>
            <p:ph idx="1"/>
          </p:nvPr>
        </p:nvSpPr>
        <p:spPr>
          <a:xfrm>
            <a:off x="548640" y="1690688"/>
            <a:ext cx="11090366" cy="4486275"/>
          </a:xfrm>
        </p:spPr>
        <p:txBody>
          <a:bodyPr>
            <a:normAutofit/>
          </a:bodyPr>
          <a:lstStyle/>
          <a:p>
            <a:pPr marL="0" indent="0" algn="r" rtl="1">
              <a:lnSpc>
                <a:spcPct val="150000"/>
              </a:lnSpc>
              <a:buNone/>
            </a:pPr>
            <a:r>
              <a:rPr lang="fa-IR" sz="2500" dirty="0">
                <a:latin typeface="B. Yagut"/>
                <a:cs typeface="B Yagut" panose="00000400000000000000" pitchFamily="2" charset="-78"/>
              </a:rPr>
              <a:t>1-روش گزارشگیری ازفرم 105 ایمن سازی از طریق سامانه را بیان کنید؟</a:t>
            </a:r>
            <a:br>
              <a:rPr lang="fa-IR" sz="2500" dirty="0">
                <a:latin typeface="B. Yagut"/>
                <a:cs typeface="B Yagut" panose="00000400000000000000" pitchFamily="2" charset="-78"/>
              </a:rPr>
            </a:br>
            <a:r>
              <a:rPr lang="fa-IR" sz="2500" dirty="0">
                <a:latin typeface="B. Yagut"/>
                <a:cs typeface="B Yagut" panose="00000400000000000000" pitchFamily="2" charset="-78"/>
              </a:rPr>
              <a:t>2-نکات مهمی که باید در هنگام دریافت واکسن هابه آن توجه کرد رانام ببرید؟</a:t>
            </a:r>
          </a:p>
          <a:p>
            <a:pPr marL="0" indent="0" algn="r" rtl="1">
              <a:lnSpc>
                <a:spcPct val="150000"/>
              </a:lnSpc>
              <a:buNone/>
            </a:pPr>
            <a:r>
              <a:rPr lang="fa-IR" sz="2500" dirty="0">
                <a:latin typeface="B. Yagut"/>
                <a:cs typeface="B Yagut" panose="00000400000000000000" pitchFamily="2" charset="-78"/>
              </a:rPr>
              <a:t>3-مراحل درخواست و تایید واکسن از سطح بالاتررا نمایش دهید؟</a:t>
            </a:r>
            <a:r>
              <a:rPr lang="fa-IR" dirty="0">
                <a:latin typeface="B. Yagut"/>
                <a:cs typeface="B Yagut" panose="00000400000000000000" pitchFamily="2" charset="-78"/>
              </a:rPr>
              <a:t/>
            </a:r>
            <a:br>
              <a:rPr lang="fa-IR" dirty="0">
                <a:latin typeface="B. Yagut"/>
                <a:cs typeface="B Yagut" panose="00000400000000000000" pitchFamily="2" charset="-78"/>
              </a:rPr>
            </a:br>
            <a:r>
              <a:rPr lang="fa-IR" dirty="0">
                <a:latin typeface="B. Yagut"/>
                <a:cs typeface="B Yagut" panose="00000400000000000000" pitchFamily="2" charset="-78"/>
              </a:rPr>
              <a:t/>
            </a:r>
            <a:br>
              <a:rPr lang="fa-IR" dirty="0">
                <a:latin typeface="B. Yagut"/>
                <a:cs typeface="B Yagut" panose="00000400000000000000" pitchFamily="2" charset="-78"/>
              </a:rPr>
            </a:br>
            <a:r>
              <a:rPr lang="fa-IR" dirty="0">
                <a:cs typeface="B Yagut" panose="00000400000000000000" pitchFamily="2" charset="-78"/>
              </a:rPr>
              <a:t/>
            </a:r>
            <a:br>
              <a:rPr lang="fa-IR" dirty="0">
                <a:cs typeface="B Yagut" panose="00000400000000000000" pitchFamily="2" charset="-78"/>
              </a:rPr>
            </a:br>
            <a:endParaRPr lang="ar-IQ" dirty="0"/>
          </a:p>
        </p:txBody>
      </p:sp>
    </p:spTree>
    <p:extLst>
      <p:ext uri="{BB962C8B-B14F-4D97-AF65-F5344CB8AC3E}">
        <p14:creationId xmlns:p14="http://schemas.microsoft.com/office/powerpoint/2010/main" val="190227915"/>
      </p:ext>
    </p:extLst>
  </p:cSld>
  <p:clrMapOvr>
    <a:masterClrMapping/>
  </p:clrMapOvr>
  <mc:AlternateContent xmlns:mc="http://schemas.openxmlformats.org/markup-compatibility/2006" xmlns:p14="http://schemas.microsoft.com/office/powerpoint/2010/main">
    <mc:Choice Requires="p14">
      <p:transition spd="slow" p14:dur="2000" advTm="32109"/>
    </mc:Choice>
    <mc:Fallback xmlns="">
      <p:transition spd="slow" advTm="3210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spcAft>
                <a:spcPts val="0"/>
              </a:spcAft>
            </a:pPr>
            <a:r>
              <a:rPr lang="en-US" dirty="0">
                <a:effectLst/>
                <a:latin typeface="Times New Roman" panose="02020603050405020304" pitchFamily="18" charset="0"/>
                <a:ea typeface="Times New Roman" panose="02020603050405020304" pitchFamily="18" charset="0"/>
                <a:cs typeface="B Yagut" panose="00000400000000000000" pitchFamily="2" charset="-78"/>
              </a:rPr>
              <a:t/>
            </a:r>
            <a:br>
              <a:rPr lang="en-US" dirty="0">
                <a:effectLst/>
                <a:latin typeface="Times New Roman" panose="02020603050405020304" pitchFamily="18" charset="0"/>
                <a:ea typeface="Times New Roman" panose="02020603050405020304" pitchFamily="18" charset="0"/>
                <a:cs typeface="B Yagut" panose="00000400000000000000" pitchFamily="2" charset="-78"/>
              </a:rPr>
            </a:br>
            <a:r>
              <a:rPr lang="ar-SA" dirty="0">
                <a:latin typeface="BZarBold"/>
                <a:ea typeface="Times New Roman" panose="02020603050405020304" pitchFamily="18" charset="0"/>
                <a:cs typeface="B Yagut" panose="00000400000000000000" pitchFamily="2" charset="-78"/>
              </a:rPr>
              <a:t>منابع مورد استفاده</a:t>
            </a:r>
            <a:r>
              <a:rPr lang="en-US" sz="3200" dirty="0">
                <a:latin typeface="Calibri" panose="020F0502020204030204" pitchFamily="34" charset="0"/>
                <a:ea typeface="Calibri" panose="020F0502020204030204" pitchFamily="34" charset="0"/>
                <a:cs typeface="B Yagut" panose="00000400000000000000" pitchFamily="2" charset="-78"/>
              </a:rPr>
              <a:t/>
            </a:r>
            <a:br>
              <a:rPr lang="en-US" sz="3200" dirty="0">
                <a:latin typeface="Calibri" panose="020F0502020204030204" pitchFamily="34" charset="0"/>
                <a:ea typeface="Calibri" panose="020F0502020204030204" pitchFamily="34" charset="0"/>
                <a:cs typeface="B Yagut" panose="00000400000000000000" pitchFamily="2" charset="-78"/>
              </a:rPr>
            </a:br>
            <a:r>
              <a:rPr lang="en-US" sz="3200" dirty="0">
                <a:latin typeface="Calibri" panose="020F0502020204030204" pitchFamily="34" charset="0"/>
                <a:ea typeface="Calibri" panose="020F0502020204030204" pitchFamily="34" charset="0"/>
                <a:cs typeface="B Yagut" panose="00000400000000000000" pitchFamily="2" charset="-78"/>
              </a:rPr>
              <a:t/>
            </a:r>
            <a:br>
              <a:rPr lang="en-US" sz="3200" dirty="0">
                <a:latin typeface="Calibri" panose="020F0502020204030204" pitchFamily="34" charset="0"/>
                <a:ea typeface="Calibri" panose="020F0502020204030204" pitchFamily="34" charset="0"/>
                <a:cs typeface="B Yagut" panose="00000400000000000000" pitchFamily="2" charset="-78"/>
              </a:rPr>
            </a:br>
            <a:endParaRPr lang="fa-IR" sz="3200" dirty="0">
              <a:cs typeface="B Yagut" panose="00000400000000000000" pitchFamily="2" charset="-78"/>
            </a:endParaRPr>
          </a:p>
        </p:txBody>
      </p:sp>
      <p:sp>
        <p:nvSpPr>
          <p:cNvPr id="3" name="Content Placeholder 2"/>
          <p:cNvSpPr>
            <a:spLocks noGrp="1"/>
          </p:cNvSpPr>
          <p:nvPr>
            <p:ph idx="1"/>
          </p:nvPr>
        </p:nvSpPr>
        <p:spPr/>
        <p:txBody>
          <a:bodyPr/>
          <a:lstStyle/>
          <a:p>
            <a:pPr marL="0" indent="0" algn="r" rtl="1">
              <a:lnSpc>
                <a:spcPct val="150000"/>
              </a:lnSpc>
              <a:buNone/>
            </a:pPr>
            <a:r>
              <a:rPr lang="fa-IR" sz="3200" dirty="0">
                <a:latin typeface="Calibri" panose="020F0502020204030204" pitchFamily="34" charset="0"/>
                <a:ea typeface="Calibri" panose="020F0502020204030204" pitchFamily="34" charset="0"/>
                <a:cs typeface="B Yagut" panose="00000400000000000000" pitchFamily="2" charset="-78"/>
              </a:rPr>
              <a:t>*</a:t>
            </a:r>
            <a:r>
              <a:rPr lang="fa-IR" dirty="0">
                <a:latin typeface="Calibri" panose="020F0502020204030204" pitchFamily="34" charset="0"/>
                <a:ea typeface="Calibri" panose="020F0502020204030204" pitchFamily="34" charset="0"/>
                <a:cs typeface="B Yagut" panose="00000400000000000000" pitchFamily="2" charset="-78"/>
              </a:rPr>
              <a:t>محتوای آموزشی واکسیناسیون و بیماریهای قابل پیشگیری با واکسن ( مجموعه محتوای آموزش بهورزی دانشگاه علوم پزشکی مشهد ) ویرایش</a:t>
            </a:r>
            <a:r>
              <a:rPr lang="fa-IR" dirty="0">
                <a:cs typeface="B Nazanin" panose="00000400000000000000" pitchFamily="2" charset="-78"/>
              </a:rPr>
              <a:t>1398 </a:t>
            </a:r>
            <a:r>
              <a:rPr lang="en-US" dirty="0">
                <a:latin typeface="Calibri" panose="020F0502020204030204" pitchFamily="34" charset="0"/>
                <a:ea typeface="Calibri" panose="020F0502020204030204" pitchFamily="34" charset="0"/>
                <a:cs typeface="B Yagut" panose="00000400000000000000" pitchFamily="2" charset="-78"/>
              </a:rPr>
              <a:t/>
            </a:r>
            <a:br>
              <a:rPr lang="en-US" dirty="0">
                <a:latin typeface="Calibri" panose="020F0502020204030204" pitchFamily="34" charset="0"/>
                <a:ea typeface="Calibri" panose="020F0502020204030204" pitchFamily="34" charset="0"/>
                <a:cs typeface="B Yagut" panose="00000400000000000000" pitchFamily="2" charset="-78"/>
              </a:rPr>
            </a:br>
            <a:r>
              <a:rPr lang="fa-IR" dirty="0">
                <a:latin typeface="Calibri" panose="020F0502020204030204" pitchFamily="34" charset="0"/>
                <a:ea typeface="Calibri" panose="020F0502020204030204" pitchFamily="34" charset="0"/>
                <a:cs typeface="B Yagut" panose="00000400000000000000" pitchFamily="2" charset="-78"/>
              </a:rPr>
              <a:t>*محتوای آموزشی آشنایی با سامانه پرونده الکترونیک سینا</a:t>
            </a:r>
            <a:endParaRPr lang="ar-IQ" dirty="0"/>
          </a:p>
        </p:txBody>
      </p:sp>
    </p:spTree>
    <p:extLst>
      <p:ext uri="{BB962C8B-B14F-4D97-AF65-F5344CB8AC3E}">
        <p14:creationId xmlns:p14="http://schemas.microsoft.com/office/powerpoint/2010/main" val="4052078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448973" y="1219201"/>
            <a:ext cx="9523828" cy="1102519"/>
          </a:xfrm>
        </p:spPr>
        <p:txBody>
          <a:bodyPr>
            <a:normAutofit fontScale="90000"/>
          </a:bodyPr>
          <a:lstStyle/>
          <a:p>
            <a:pPr algn="r" rtl="1"/>
            <a:r>
              <a:rPr lang="fa-IR" b="1" dirty="0">
                <a:cs typeface="B Yagut" panose="00000400000000000000" pitchFamily="2" charset="-78"/>
              </a:rPr>
              <a:t> </a:t>
            </a:r>
            <a:r>
              <a:rPr lang="fa-IR" sz="3600" b="1" dirty="0">
                <a:cs typeface="B Yagut" panose="00000400000000000000" pitchFamily="2" charset="-78"/>
              </a:rPr>
              <a:t>لطفاً نظرات و پیشنهادات خود را پیرامون این بسته آموزشی به آدرس زیر ارسال کنید:</a:t>
            </a:r>
            <a:endParaRPr lang="en-US" b="1" dirty="0">
              <a:cs typeface="B Yagut" panose="00000400000000000000" pitchFamily="2" charset="-78"/>
            </a:endParaRPr>
          </a:p>
        </p:txBody>
      </p:sp>
      <p:sp>
        <p:nvSpPr>
          <p:cNvPr id="5" name="Subtitle 4"/>
          <p:cNvSpPr>
            <a:spLocks noGrp="1"/>
          </p:cNvSpPr>
          <p:nvPr>
            <p:ph type="subTitle" idx="1"/>
          </p:nvPr>
        </p:nvSpPr>
        <p:spPr>
          <a:xfrm>
            <a:off x="1861625" y="3125666"/>
            <a:ext cx="8970498" cy="2817934"/>
          </a:xfrm>
        </p:spPr>
        <p:txBody>
          <a:bodyPr>
            <a:noAutofit/>
          </a:bodyPr>
          <a:lstStyle/>
          <a:p>
            <a:pPr algn="r" rtl="1"/>
            <a:r>
              <a:rPr lang="fa-IR" sz="2800" dirty="0"/>
              <a:t>معاونت بهداشتی دانشگاه علوم پزشکی و خدمات بهداشتی درمانی مشهد واحد آموزش بهورزی</a:t>
            </a:r>
          </a:p>
          <a:p>
            <a:pPr algn="r" rtl="1"/>
            <a:endParaRPr lang="fa-IR" dirty="0">
              <a:solidFill>
                <a:schemeClr val="tx1"/>
              </a:solidFill>
            </a:endParaRPr>
          </a:p>
        </p:txBody>
      </p:sp>
      <p:pic>
        <p:nvPicPr>
          <p:cNvPr id="2" name="Audio 1">
            <a:hlinkClick r:id="" action="ppaction://media"/>
            <a:extLst>
              <a:ext uri="{FF2B5EF4-FFF2-40B4-BE49-F238E27FC236}">
                <a16:creationId xmlns:a16="http://schemas.microsoft.com/office/drawing/2014/main" id="{4D89199E-66E4-4D2F-9E0B-FC5CBFB0DC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60265992"/>
      </p:ext>
    </p:extLst>
  </p:cSld>
  <p:clrMapOvr>
    <a:masterClrMapping/>
  </p:clrMapOvr>
  <mc:AlternateContent xmlns:mc="http://schemas.openxmlformats.org/markup-compatibility/2006" xmlns:p14="http://schemas.microsoft.com/office/powerpoint/2010/main">
    <mc:Choice Requires="p14">
      <p:transition spd="slow" p14:dur="2000" advTm="31396"/>
    </mc:Choice>
    <mc:Fallback xmlns="">
      <p:transition spd="slow" advTm="31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1009651"/>
          </a:xfrm>
        </p:spPr>
        <p:txBody>
          <a:bodyPr>
            <a:normAutofit fontScale="90000"/>
          </a:bodyPr>
          <a:lstStyle/>
          <a:p>
            <a:pPr algn="r" rtl="1">
              <a:lnSpc>
                <a:spcPct val="100000"/>
              </a:lnSpc>
              <a:spcAft>
                <a:spcPts val="0"/>
              </a:spcAft>
            </a:pPr>
            <a:r>
              <a:rPr lang="en-US" sz="4000" dirty="0">
                <a:effectLst/>
                <a:latin typeface="Times New Roman" panose="02020603050405020304" pitchFamily="18" charset="0"/>
                <a:ea typeface="Times New Roman" panose="02020603050405020304" pitchFamily="18" charset="0"/>
                <a:cs typeface="B Yagut" panose="00000400000000000000" pitchFamily="2" charset="-78"/>
              </a:rPr>
              <a:t/>
            </a:r>
            <a:br>
              <a:rPr lang="en-US" sz="4000" dirty="0">
                <a:effectLst/>
                <a:latin typeface="Times New Roman" panose="02020603050405020304" pitchFamily="18" charset="0"/>
                <a:ea typeface="Times New Roman" panose="02020603050405020304" pitchFamily="18" charset="0"/>
                <a:cs typeface="B Yagut" panose="00000400000000000000" pitchFamily="2" charset="-78"/>
              </a:rPr>
            </a:br>
            <a:r>
              <a:rPr lang="en-US"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r>
            <a:br>
              <a:rPr lang="en-US"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br>
            <a:r>
              <a:rPr lang="en-US" sz="3600" dirty="0">
                <a:latin typeface="Times New Roman" panose="02020603050405020304" pitchFamily="18" charset="0"/>
                <a:ea typeface="Times New Roman" panose="02020603050405020304" pitchFamily="18" charset="0"/>
                <a:cs typeface="B Yagut" panose="00000400000000000000" pitchFamily="2" charset="-78"/>
              </a:rPr>
              <a:t/>
            </a:r>
            <a:br>
              <a:rPr lang="en-US" sz="3600" dirty="0">
                <a:latin typeface="Times New Roman" panose="02020603050405020304" pitchFamily="18" charset="0"/>
                <a:ea typeface="Times New Roman" panose="02020603050405020304" pitchFamily="18" charset="0"/>
                <a:cs typeface="B Yagut" panose="00000400000000000000" pitchFamily="2" charset="-78"/>
              </a:rPr>
            </a:br>
            <a:r>
              <a:rPr lang="fa-IR" sz="4900" dirty="0">
                <a:cs typeface="B Yagut" panose="00000400000000000000" pitchFamily="2" charset="-78"/>
              </a:rPr>
              <a:t>اهداف آموزشی:</a:t>
            </a:r>
            <a:r>
              <a:rPr lang="en-US" sz="3600" dirty="0">
                <a:latin typeface="Times New Roman" panose="02020603050405020304" pitchFamily="18" charset="0"/>
                <a:ea typeface="Times New Roman" panose="02020603050405020304" pitchFamily="18" charset="0"/>
                <a:cs typeface="B Yagut" panose="00000400000000000000" pitchFamily="2" charset="-78"/>
              </a:rPr>
              <a:t/>
            </a:r>
            <a:br>
              <a:rPr lang="en-US" sz="3600" dirty="0">
                <a:latin typeface="Times New Roman" panose="02020603050405020304" pitchFamily="18" charset="0"/>
                <a:ea typeface="Times New Roman" panose="02020603050405020304" pitchFamily="18" charset="0"/>
                <a:cs typeface="B Yagut" panose="00000400000000000000" pitchFamily="2" charset="-78"/>
              </a:rPr>
            </a:br>
            <a:r>
              <a:rPr lang="en-US" sz="3200" dirty="0">
                <a:latin typeface="Times New Roman" panose="02020603050405020304" pitchFamily="18" charset="0"/>
                <a:ea typeface="Times New Roman" panose="02020603050405020304" pitchFamily="18" charset="0"/>
                <a:cs typeface="B Nazanin" panose="00000400000000000000" pitchFamily="2" charset="-78"/>
              </a:rPr>
              <a:t/>
            </a:r>
            <a:br>
              <a:rPr lang="en-US" sz="3200" dirty="0">
                <a:latin typeface="Times New Roman" panose="02020603050405020304" pitchFamily="18" charset="0"/>
                <a:ea typeface="Times New Roman" panose="02020603050405020304" pitchFamily="18" charset="0"/>
                <a:cs typeface="B Nazanin" panose="00000400000000000000" pitchFamily="2" charset="-78"/>
              </a:rPr>
            </a:br>
            <a:r>
              <a:rPr lang="en-US" sz="4800" dirty="0">
                <a:effectLst/>
                <a:latin typeface="Times New Roman" panose="02020603050405020304" pitchFamily="18" charset="0"/>
                <a:ea typeface="Times New Roman" panose="02020603050405020304" pitchFamily="18" charset="0"/>
                <a:cs typeface="B Nazanin" panose="00000400000000000000" pitchFamily="2" charset="-78"/>
              </a:rPr>
              <a:t/>
            </a:r>
            <a:br>
              <a:rPr lang="en-US" sz="4800" dirty="0">
                <a:effectLst/>
                <a:latin typeface="Times New Roman" panose="02020603050405020304" pitchFamily="18" charset="0"/>
                <a:ea typeface="Times New Roman" panose="02020603050405020304" pitchFamily="18" charset="0"/>
                <a:cs typeface="B Nazanin" panose="00000400000000000000" pitchFamily="2" charset="-78"/>
              </a:rPr>
            </a:br>
            <a:endParaRPr lang="fa-IR" sz="4000" dirty="0">
              <a:cs typeface="B Yagut" panose="00000400000000000000" pitchFamily="2" charset="-78"/>
            </a:endParaRPr>
          </a:p>
        </p:txBody>
      </p:sp>
      <p:sp>
        <p:nvSpPr>
          <p:cNvPr id="3" name="Content Placeholder 2"/>
          <p:cNvSpPr>
            <a:spLocks noGrp="1"/>
          </p:cNvSpPr>
          <p:nvPr>
            <p:ph idx="1"/>
          </p:nvPr>
        </p:nvSpPr>
        <p:spPr>
          <a:xfrm>
            <a:off x="734785" y="1445797"/>
            <a:ext cx="10722429" cy="4351338"/>
          </a:xfrm>
        </p:spPr>
        <p:txBody>
          <a:bodyPr>
            <a:normAutofit/>
          </a:bodyPr>
          <a:lstStyle/>
          <a:p>
            <a:pPr marL="0" indent="0" algn="r" rtl="1">
              <a:lnSpc>
                <a:spcPct val="150000"/>
              </a:lnSpc>
              <a:buNone/>
            </a:pPr>
            <a:r>
              <a:rPr lang="fa-IR" sz="2500" dirty="0">
                <a:latin typeface="Times New Roman" panose="02020603050405020304" pitchFamily="18" charset="0"/>
                <a:ea typeface="Times New Roman" panose="02020603050405020304" pitchFamily="18" charset="0"/>
                <a:cs typeface="B Yagut" panose="00000400000000000000" pitchFamily="2" charset="-78"/>
              </a:rPr>
              <a:t>در پايان اين فصل انتظار مي‌رود فراگيران بتوانند:</a:t>
            </a:r>
            <a:r>
              <a:rPr lang="en-US" sz="2500" dirty="0">
                <a:latin typeface="Times New Roman" panose="02020603050405020304" pitchFamily="18" charset="0"/>
                <a:ea typeface="Times New Roman" panose="02020603050405020304" pitchFamily="18" charset="0"/>
                <a:cs typeface="B Yagut" panose="00000400000000000000" pitchFamily="2" charset="-78"/>
              </a:rPr>
              <a:t/>
            </a:r>
            <a:br>
              <a:rPr lang="en-US" sz="2500" dirty="0">
                <a:latin typeface="Times New Roman" panose="02020603050405020304" pitchFamily="18" charset="0"/>
                <a:ea typeface="Times New Roman" panose="02020603050405020304" pitchFamily="18" charset="0"/>
                <a:cs typeface="B Yagut" panose="00000400000000000000" pitchFamily="2" charset="-78"/>
              </a:rPr>
            </a:br>
            <a:r>
              <a:rPr lang="fa-IR" sz="2500" dirty="0">
                <a:latin typeface="Times New Roman" panose="02020603050405020304" pitchFamily="18" charset="0"/>
                <a:ea typeface="Times New Roman" panose="02020603050405020304" pitchFamily="18" charset="0"/>
                <a:cs typeface="B Yagut" panose="00000400000000000000" pitchFamily="2" charset="-78"/>
              </a:rPr>
              <a:t>1- روش گزارش گیری از فرم 105 ایمن سازی را توضیح دهند.</a:t>
            </a:r>
            <a:endParaRPr lang="en-US" sz="2500" dirty="0">
              <a:latin typeface="Times New Roman" panose="02020603050405020304" pitchFamily="18" charset="0"/>
              <a:ea typeface="Times New Roman" panose="02020603050405020304" pitchFamily="18" charset="0"/>
              <a:cs typeface="B Yagut" panose="00000400000000000000" pitchFamily="2" charset="-78"/>
            </a:endParaRPr>
          </a:p>
          <a:p>
            <a:pPr marL="0" indent="0" algn="r" rtl="1">
              <a:lnSpc>
                <a:spcPct val="150000"/>
              </a:lnSpc>
              <a:buNone/>
            </a:pPr>
            <a:r>
              <a:rPr lang="fa-IR" sz="2500" dirty="0">
                <a:latin typeface="Times New Roman" panose="02020603050405020304" pitchFamily="18" charset="0"/>
                <a:ea typeface="Times New Roman" panose="02020603050405020304" pitchFamily="18" charset="0"/>
                <a:cs typeface="B Yagut" panose="00000400000000000000" pitchFamily="2" charset="-78"/>
              </a:rPr>
              <a:t>2- هفت مورد از نكات مورد توجه را در هنگام تحويل واكسن بيان كنند.</a:t>
            </a:r>
            <a:r>
              <a:rPr lang="en-US" sz="2500" dirty="0">
                <a:latin typeface="Times New Roman" panose="02020603050405020304" pitchFamily="18" charset="0"/>
                <a:ea typeface="Times New Roman" panose="02020603050405020304" pitchFamily="18" charset="0"/>
                <a:cs typeface="B Yagut" panose="00000400000000000000" pitchFamily="2" charset="-78"/>
              </a:rPr>
              <a:t/>
            </a:r>
            <a:br>
              <a:rPr lang="en-US" sz="2500" dirty="0">
                <a:latin typeface="Times New Roman" panose="02020603050405020304" pitchFamily="18" charset="0"/>
                <a:ea typeface="Times New Roman" panose="02020603050405020304" pitchFamily="18" charset="0"/>
                <a:cs typeface="B Yagut" panose="00000400000000000000" pitchFamily="2" charset="-78"/>
              </a:rPr>
            </a:br>
            <a:r>
              <a:rPr lang="fa-IR" sz="2500" dirty="0">
                <a:latin typeface="Times New Roman" panose="02020603050405020304" pitchFamily="18" charset="0"/>
                <a:ea typeface="Times New Roman" panose="02020603050405020304" pitchFamily="18" charset="0"/>
                <a:cs typeface="B Yagut" panose="00000400000000000000" pitchFamily="2" charset="-78"/>
              </a:rPr>
              <a:t>3-مراحل درخواست و تایید واکسن از سطح بالاتررا در سامانه به ترتیب انجام دهند.</a:t>
            </a:r>
            <a:r>
              <a:rPr lang="en-US" dirty="0">
                <a:latin typeface="Times New Roman" panose="02020603050405020304" pitchFamily="18" charset="0"/>
                <a:ea typeface="Times New Roman" panose="02020603050405020304" pitchFamily="18" charset="0"/>
                <a:cs typeface="B Yagut" panose="00000400000000000000" pitchFamily="2" charset="-78"/>
              </a:rPr>
              <a:t/>
            </a:r>
            <a:br>
              <a:rPr lang="en-US" dirty="0">
                <a:latin typeface="Times New Roman" panose="02020603050405020304" pitchFamily="18" charset="0"/>
                <a:ea typeface="Times New Roman" panose="02020603050405020304" pitchFamily="18" charset="0"/>
                <a:cs typeface="B Yagut" panose="00000400000000000000" pitchFamily="2" charset="-78"/>
              </a:rPr>
            </a:br>
            <a:r>
              <a:rPr lang="fa-IR" sz="3200" dirty="0">
                <a:latin typeface="Times New Roman" panose="02020603050405020304" pitchFamily="18" charset="0"/>
                <a:ea typeface="Times New Roman" panose="02020603050405020304" pitchFamily="18" charset="0"/>
                <a:cs typeface="B Yagut" panose="00000400000000000000" pitchFamily="2" charset="-78"/>
              </a:rPr>
              <a:t/>
            </a:r>
            <a:br>
              <a:rPr lang="fa-IR" sz="3200" dirty="0">
                <a:latin typeface="Times New Roman" panose="02020603050405020304" pitchFamily="18" charset="0"/>
                <a:ea typeface="Times New Roman" panose="02020603050405020304" pitchFamily="18" charset="0"/>
                <a:cs typeface="B Yagut" panose="00000400000000000000" pitchFamily="2" charset="-78"/>
              </a:rPr>
            </a:br>
            <a:endParaRPr lang="ar-IQ" dirty="0"/>
          </a:p>
        </p:txBody>
      </p:sp>
      <p:pic>
        <p:nvPicPr>
          <p:cNvPr id="5" name="Audio 4">
            <a:hlinkClick r:id="" action="ppaction://media"/>
            <a:extLst>
              <a:ext uri="{FF2B5EF4-FFF2-40B4-BE49-F238E27FC236}">
                <a16:creationId xmlns:a16="http://schemas.microsoft.com/office/drawing/2014/main" id="{B69A3117-0306-42B7-86EE-A2B6DD6433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08940365"/>
      </p:ext>
    </p:extLst>
  </p:cSld>
  <p:clrMapOvr>
    <a:masterClrMapping/>
  </p:clrMapOvr>
  <mc:AlternateContent xmlns:mc="http://schemas.openxmlformats.org/markup-compatibility/2006" xmlns:p14="http://schemas.microsoft.com/office/powerpoint/2010/main">
    <mc:Choice Requires="p14">
      <p:transition spd="slow" p14:dur="2000" advTm="23810"/>
    </mc:Choice>
    <mc:Fallback xmlns="">
      <p:transition spd="slow" advTm="2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689" y="140042"/>
            <a:ext cx="10795782" cy="1325563"/>
          </a:xfrm>
        </p:spPr>
        <p:txBody>
          <a:bodyPr>
            <a:normAutofit fontScale="90000"/>
          </a:bodyPr>
          <a:lstStyle/>
          <a:p>
            <a:pPr algn="r" rtl="1">
              <a:lnSpc>
                <a:spcPct val="150000"/>
              </a:lnSpc>
              <a:spcAft>
                <a:spcPts val="0"/>
              </a:spcAft>
            </a:pPr>
            <a:r>
              <a:rPr lang="fa-IR" sz="3200" dirty="0">
                <a:cs typeface="B Yagut" panose="00000400000000000000" pitchFamily="2" charset="-78"/>
              </a:rPr>
              <a:t/>
            </a:r>
            <a:br>
              <a:rPr lang="fa-IR" sz="3200" dirty="0">
                <a:cs typeface="B Yagut" panose="00000400000000000000" pitchFamily="2" charset="-78"/>
              </a:rPr>
            </a:br>
            <a:r>
              <a:rPr lang="fa-IR" sz="3200" dirty="0">
                <a:latin typeface="SNazanin"/>
                <a:ea typeface="Times New Roman" panose="02020603050405020304" pitchFamily="18" charset="0"/>
                <a:cs typeface="B Yagut" panose="00000400000000000000" pitchFamily="2" charset="-78"/>
              </a:rPr>
              <a:t/>
            </a:r>
            <a:br>
              <a:rPr lang="fa-IR" sz="3200" dirty="0">
                <a:latin typeface="SNazanin"/>
                <a:ea typeface="Times New Roman" panose="02020603050405020304" pitchFamily="18" charset="0"/>
                <a:cs typeface="B Yagut" panose="00000400000000000000" pitchFamily="2" charset="-78"/>
              </a:rPr>
            </a:br>
            <a:r>
              <a:rPr lang="fa-IR" sz="4900" dirty="0">
                <a:cs typeface="B Yagut" panose="00000400000000000000" pitchFamily="2" charset="-78"/>
              </a:rPr>
              <a:t>فهرست عناوین</a:t>
            </a:r>
            <a:r>
              <a:rPr lang="fa-IR" sz="3200" dirty="0">
                <a:latin typeface="SNazanin"/>
                <a:ea typeface="Times New Roman" panose="02020603050405020304" pitchFamily="18" charset="0"/>
                <a:cs typeface="B Yagut" panose="00000400000000000000" pitchFamily="2" charset="-78"/>
              </a:rPr>
              <a:t/>
            </a:r>
            <a:br>
              <a:rPr lang="fa-IR" sz="3200" dirty="0">
                <a:latin typeface="SNazanin"/>
                <a:ea typeface="Times New Roman" panose="02020603050405020304" pitchFamily="18" charset="0"/>
                <a:cs typeface="B Yagut" panose="00000400000000000000" pitchFamily="2" charset="-78"/>
              </a:rPr>
            </a:br>
            <a:r>
              <a:rPr lang="fa-IR" sz="3600" dirty="0">
                <a:cs typeface="B Yagut" panose="00000400000000000000" pitchFamily="2" charset="-78"/>
              </a:rPr>
              <a:t/>
            </a:r>
            <a:br>
              <a:rPr lang="fa-IR" sz="3600" dirty="0">
                <a:cs typeface="B Yagut" panose="00000400000000000000" pitchFamily="2" charset="-78"/>
              </a:rPr>
            </a:br>
            <a:endParaRPr lang="fa-IR" sz="3600" dirty="0">
              <a:cs typeface="B Yagut" panose="00000400000000000000" pitchFamily="2" charset="-78"/>
            </a:endParaRPr>
          </a:p>
        </p:txBody>
      </p:sp>
      <p:sp>
        <p:nvSpPr>
          <p:cNvPr id="3" name="Content Placeholder 2"/>
          <p:cNvSpPr>
            <a:spLocks noGrp="1"/>
          </p:cNvSpPr>
          <p:nvPr>
            <p:ph idx="1"/>
          </p:nvPr>
        </p:nvSpPr>
        <p:spPr>
          <a:xfrm>
            <a:off x="838199" y="1111348"/>
            <a:ext cx="11105271" cy="5606610"/>
          </a:xfrm>
        </p:spPr>
        <p:txBody>
          <a:bodyPr>
            <a:noAutofit/>
          </a:bodyPr>
          <a:lstStyle/>
          <a:p>
            <a:pPr marL="0" indent="0" algn="r" rtl="1">
              <a:lnSpc>
                <a:spcPct val="150000"/>
              </a:lnSpc>
              <a:buNone/>
            </a:pPr>
            <a:r>
              <a:rPr lang="fa-IR" sz="2500" dirty="0">
                <a:latin typeface="SNazanin"/>
                <a:ea typeface="Times New Roman" panose="02020603050405020304" pitchFamily="18" charset="0"/>
                <a:cs typeface="B Yagut" panose="00000400000000000000" pitchFamily="2" charset="-78"/>
              </a:rPr>
              <a:t>1-روش گزارش گیری ازفرم 105 ایمن سازی </a:t>
            </a:r>
          </a:p>
          <a:p>
            <a:pPr marL="0" indent="0" algn="r" rtl="1">
              <a:lnSpc>
                <a:spcPct val="150000"/>
              </a:lnSpc>
              <a:buNone/>
            </a:pPr>
            <a:r>
              <a:rPr lang="fa-IR" sz="2500" dirty="0">
                <a:cs typeface="B Yagut" panose="00000400000000000000" pitchFamily="2" charset="-78"/>
              </a:rPr>
              <a:t>2-</a:t>
            </a:r>
            <a:r>
              <a:rPr lang="fa-IR" sz="2500" dirty="0">
                <a:latin typeface="SNazanin"/>
                <a:ea typeface="Times New Roman" panose="02020603050405020304" pitchFamily="18" charset="0"/>
                <a:cs typeface="B Yagut" panose="00000400000000000000" pitchFamily="2" charset="-78"/>
              </a:rPr>
              <a:t> نكات مورد توجه درهنگام تحويل واكسن</a:t>
            </a:r>
          </a:p>
          <a:p>
            <a:pPr marL="0" indent="0" algn="r" rtl="1">
              <a:lnSpc>
                <a:spcPct val="150000"/>
              </a:lnSpc>
              <a:buNone/>
            </a:pPr>
            <a:r>
              <a:rPr lang="fa-IR" sz="2500" dirty="0">
                <a:latin typeface="SNazanin"/>
                <a:ea typeface="Times New Roman" panose="02020603050405020304" pitchFamily="18" charset="0"/>
                <a:cs typeface="B Yagut" panose="00000400000000000000" pitchFamily="2" charset="-78"/>
              </a:rPr>
              <a:t>3-مراحل درخواست وتاییدواکسن درسامانه</a:t>
            </a:r>
          </a:p>
          <a:p>
            <a:pPr marL="0" indent="0" algn="r" rtl="1">
              <a:lnSpc>
                <a:spcPct val="150000"/>
              </a:lnSpc>
              <a:buNone/>
            </a:pPr>
            <a:r>
              <a:rPr lang="fa-IR" sz="2500" dirty="0">
                <a:latin typeface="SNazanin"/>
                <a:cs typeface="B Yagut" panose="00000400000000000000" pitchFamily="2" charset="-78"/>
              </a:rPr>
              <a:t>5-خلاصه و نتیجه گیری</a:t>
            </a:r>
          </a:p>
          <a:p>
            <a:pPr marL="0" indent="0" algn="r" rtl="1">
              <a:lnSpc>
                <a:spcPct val="150000"/>
              </a:lnSpc>
              <a:buNone/>
            </a:pPr>
            <a:r>
              <a:rPr lang="fa-IR" sz="2500" dirty="0">
                <a:latin typeface="SNazanin"/>
                <a:cs typeface="B Yagut" panose="00000400000000000000" pitchFamily="2" charset="-78"/>
              </a:rPr>
              <a:t>6-پرسش و تمرین</a:t>
            </a:r>
          </a:p>
          <a:p>
            <a:pPr marL="0" indent="0" algn="r" rtl="1">
              <a:lnSpc>
                <a:spcPct val="150000"/>
              </a:lnSpc>
              <a:buNone/>
            </a:pPr>
            <a:r>
              <a:rPr lang="fa-IR" sz="2500" dirty="0"/>
              <a:t>7-منابع</a:t>
            </a:r>
            <a:endParaRPr lang="ar-IQ" sz="2500" dirty="0"/>
          </a:p>
        </p:txBody>
      </p:sp>
      <p:pic>
        <p:nvPicPr>
          <p:cNvPr id="4" name="Audio 3">
            <a:hlinkClick r:id="" action="ppaction://media"/>
            <a:extLst>
              <a:ext uri="{FF2B5EF4-FFF2-40B4-BE49-F238E27FC236}">
                <a16:creationId xmlns:a16="http://schemas.microsoft.com/office/drawing/2014/main" id="{6DE3989D-5C34-4AF0-BF1F-6DEAC6719A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7479524"/>
      </p:ext>
    </p:extLst>
  </p:cSld>
  <p:clrMapOvr>
    <a:masterClrMapping/>
  </p:clrMapOvr>
  <mc:AlternateContent xmlns:mc="http://schemas.openxmlformats.org/markup-compatibility/2006" xmlns:p14="http://schemas.microsoft.com/office/powerpoint/2010/main">
    <mc:Choice Requires="p14">
      <p:transition spd="slow" p14:dur="2000" advTm="25128"/>
    </mc:Choice>
    <mc:Fallback xmlns="">
      <p:transition spd="slow" advTm="2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731"/>
            <a:ext cx="12192000" cy="708659"/>
          </a:xfrm>
        </p:spPr>
        <p:txBody>
          <a:bodyPr>
            <a:normAutofit/>
          </a:bodyPr>
          <a:lstStyle/>
          <a:p>
            <a:pPr algn="r"/>
            <a:r>
              <a:rPr lang="fa-IR" sz="3200" dirty="0">
                <a:cs typeface="B Yagut" panose="00000400000000000000" pitchFamily="2" charset="-78"/>
              </a:rPr>
              <a:t>ایتم دیگری که گزارش موارد واکسیناسیون را نشان می دهد فرم 105 ایمن سازی است</a:t>
            </a:r>
            <a:endParaRPr lang="en-US" sz="3200" dirty="0">
              <a:cs typeface="B Yagut" panose="00000400000000000000" pitchFamily="2"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4390"/>
            <a:ext cx="12192000" cy="6023610"/>
          </a:xfrm>
          <a:prstGeom prst="rect">
            <a:avLst/>
          </a:prstGeom>
        </p:spPr>
      </p:pic>
      <p:pic>
        <p:nvPicPr>
          <p:cNvPr id="6" name="Audio 5">
            <a:hlinkClick r:id="" action="ppaction://media"/>
            <a:extLst>
              <a:ext uri="{FF2B5EF4-FFF2-40B4-BE49-F238E27FC236}">
                <a16:creationId xmlns:a16="http://schemas.microsoft.com/office/drawing/2014/main" id="{F1DC9EFC-0A76-403A-802F-2206E45F57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4936183"/>
      </p:ext>
    </p:extLst>
  </p:cSld>
  <p:clrMapOvr>
    <a:masterClrMapping/>
  </p:clrMapOvr>
  <mc:AlternateContent xmlns:mc="http://schemas.openxmlformats.org/markup-compatibility/2006" xmlns:p14="http://schemas.microsoft.com/office/powerpoint/2010/main">
    <mc:Choice Requires="p14">
      <p:transition spd="slow" p14:dur="2000" advTm="42297"/>
    </mc:Choice>
    <mc:Fallback xmlns="">
      <p:transition spd="slow" advTm="42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54107"/>
            <a:ext cx="12192000" cy="5903893"/>
          </a:xfrm>
          <a:prstGeom prst="rect">
            <a:avLst/>
          </a:prstGeom>
        </p:spPr>
      </p:pic>
      <p:sp>
        <p:nvSpPr>
          <p:cNvPr id="4" name="Rectangle 3">
            <a:extLst>
              <a:ext uri="{FF2B5EF4-FFF2-40B4-BE49-F238E27FC236}">
                <a16:creationId xmlns:a16="http://schemas.microsoft.com/office/drawing/2014/main" id="{CDD6A885-A264-4BB0-82E9-D2E159BD5CDE}"/>
              </a:ext>
            </a:extLst>
          </p:cNvPr>
          <p:cNvSpPr/>
          <p:nvPr/>
        </p:nvSpPr>
        <p:spPr>
          <a:xfrm>
            <a:off x="0" y="0"/>
            <a:ext cx="12192000" cy="954107"/>
          </a:xfrm>
          <a:prstGeom prst="rect">
            <a:avLst/>
          </a:prstGeom>
        </p:spPr>
        <p:txBody>
          <a:bodyPr wrap="square">
            <a:spAutoFit/>
          </a:bodyPr>
          <a:lstStyle/>
          <a:p>
            <a:pPr algn="r"/>
            <a:r>
              <a:rPr lang="fa-IR" sz="2800" dirty="0">
                <a:solidFill>
                  <a:prstClr val="black"/>
                </a:solidFill>
                <a:cs typeface="B Yagut" panose="00000400000000000000" pitchFamily="2" charset="-78"/>
              </a:rPr>
              <a:t>با انتخاب شیت ایمن سازی 105درپایین صفحه سمت چپ وانتخاب سال و ماه ونام شبکه،مرکز وخانه بهداشت ثبت کننده می توان گزارش موارد واکسن را به تفکیک مشخص نمود.</a:t>
            </a:r>
            <a:endParaRPr lang="fa-IR" sz="2800" dirty="0"/>
          </a:p>
        </p:txBody>
      </p:sp>
      <p:pic>
        <p:nvPicPr>
          <p:cNvPr id="7" name="Audio 6">
            <a:hlinkClick r:id="" action="ppaction://media"/>
            <a:extLst>
              <a:ext uri="{FF2B5EF4-FFF2-40B4-BE49-F238E27FC236}">
                <a16:creationId xmlns:a16="http://schemas.microsoft.com/office/drawing/2014/main" id="{FC351092-D42C-4EE0-B9B0-DE405CF08B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5018432"/>
      </p:ext>
    </p:extLst>
  </p:cSld>
  <p:clrMapOvr>
    <a:masterClrMapping/>
  </p:clrMapOvr>
  <mc:AlternateContent xmlns:mc="http://schemas.openxmlformats.org/markup-compatibility/2006" xmlns:p14="http://schemas.microsoft.com/office/powerpoint/2010/main">
    <mc:Choice Requires="p14">
      <p:transition spd="slow" p14:dur="2000" advTm="41395"/>
    </mc:Choice>
    <mc:Fallback xmlns="">
      <p:transition spd="slow" advTm="41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785256"/>
          </a:xfrm>
        </p:spPr>
        <p:txBody>
          <a:bodyPr>
            <a:normAutofit fontScale="90000"/>
          </a:bodyPr>
          <a:lstStyle/>
          <a:p>
            <a:pPr algn="r"/>
            <a:r>
              <a:rPr lang="fa-IR" sz="2800" dirty="0">
                <a:solidFill>
                  <a:prstClr val="black"/>
                </a:solidFill>
                <a:cs typeface="B Yagut" panose="00000400000000000000" pitchFamily="2" charset="-78"/>
              </a:rPr>
              <a:t/>
            </a:r>
            <a:br>
              <a:rPr lang="fa-IR" sz="2800" dirty="0">
                <a:solidFill>
                  <a:prstClr val="black"/>
                </a:solidFill>
                <a:cs typeface="B Yagut" panose="00000400000000000000" pitchFamily="2" charset="-78"/>
              </a:rPr>
            </a:br>
            <a:r>
              <a:rPr lang="fa-IR" sz="3100" dirty="0">
                <a:solidFill>
                  <a:prstClr val="black"/>
                </a:solidFill>
                <a:cs typeface="B Yagut" panose="00000400000000000000" pitchFamily="2" charset="-78"/>
              </a:rPr>
              <a:t>با انتخاب شیت ایمن سازی 105درپایین صفحه سمت چپ وانتخاب سال و ماه ونام شبکه،مرکز وخانه بهداشت ثبت کننده می توان گزارش موارد واکسن را به تفکیک مشخص نمود.</a:t>
            </a:r>
            <a:r>
              <a:rPr lang="fa-IR" sz="3200" dirty="0">
                <a:solidFill>
                  <a:prstClr val="black"/>
                </a:solidFill>
                <a:cs typeface="B Yagut" panose="00000400000000000000" pitchFamily="2" charset="-78"/>
              </a:rPr>
              <a:t/>
            </a:r>
            <a:br>
              <a:rPr lang="fa-IR" sz="3200" dirty="0">
                <a:solidFill>
                  <a:prstClr val="black"/>
                </a:solidFill>
                <a:cs typeface="B Yagut" panose="00000400000000000000" pitchFamily="2" charset="-78"/>
              </a:rPr>
            </a:br>
            <a:r>
              <a:rPr lang="fa-IR" sz="3200" dirty="0">
                <a:solidFill>
                  <a:prstClr val="black"/>
                </a:solidFill>
                <a:cs typeface="B Yagut" panose="00000400000000000000" pitchFamily="2" charset="-78"/>
              </a:rPr>
              <a:t> </a:t>
            </a:r>
            <a:br>
              <a:rPr lang="fa-IR" sz="3200" dirty="0">
                <a:solidFill>
                  <a:prstClr val="black"/>
                </a:solidFill>
                <a:cs typeface="B Yagut" panose="00000400000000000000" pitchFamily="2" charset="-78"/>
              </a:rPr>
            </a:br>
            <a:r>
              <a:rPr lang="fa-IR" sz="3200" dirty="0">
                <a:solidFill>
                  <a:prstClr val="black"/>
                </a:solidFill>
                <a:cs typeface="B Yagut" panose="00000400000000000000" pitchFamily="2" charset="-78"/>
              </a:rPr>
              <a:t> </a:t>
            </a:r>
            <a:endParaRPr lang="en-US" sz="3200" dirty="0">
              <a:cs typeface="B Yagut" panose="00000400000000000000" pitchFamily="2"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03087"/>
            <a:ext cx="12192000" cy="5754914"/>
          </a:xfrm>
          <a:prstGeom prst="rect">
            <a:avLst/>
          </a:prstGeom>
        </p:spPr>
      </p:pic>
      <p:pic>
        <p:nvPicPr>
          <p:cNvPr id="11" name="Audio 10">
            <a:hlinkClick r:id="" action="ppaction://media"/>
            <a:extLst>
              <a:ext uri="{FF2B5EF4-FFF2-40B4-BE49-F238E27FC236}">
                <a16:creationId xmlns:a16="http://schemas.microsoft.com/office/drawing/2014/main" id="{013A2CD2-557B-4EC7-8F71-21302C1648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93533186"/>
      </p:ext>
    </p:extLst>
  </p:cSld>
  <p:clrMapOvr>
    <a:masterClrMapping/>
  </p:clrMapOvr>
  <mc:AlternateContent xmlns:mc="http://schemas.openxmlformats.org/markup-compatibility/2006" xmlns:p14="http://schemas.microsoft.com/office/powerpoint/2010/main">
    <mc:Choice Requires="p14">
      <p:transition spd="slow" p14:dur="2000" advTm="55340"/>
    </mc:Choice>
    <mc:Fallback xmlns="">
      <p:transition spd="slow" advTm="55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09810" cy="1325563"/>
          </a:xfrm>
        </p:spPr>
        <p:txBody>
          <a:bodyPr>
            <a:noAutofit/>
          </a:bodyPr>
          <a:lstStyle/>
          <a:p>
            <a:pPr algn="r" rtl="1">
              <a:lnSpc>
                <a:spcPct val="100000"/>
              </a:lnSpc>
              <a:spcAft>
                <a:spcPts val="0"/>
              </a:spcAft>
            </a:pPr>
            <a:r>
              <a:rPr lang="fa-IR" dirty="0">
                <a:latin typeface="SNazanin"/>
                <a:ea typeface="Times New Roman" panose="02020603050405020304" pitchFamily="18" charset="0"/>
                <a:cs typeface="B Yagut" panose="00000400000000000000" pitchFamily="2" charset="-78"/>
              </a:rPr>
              <a:t>نكات موردتوجه درهنگام تحويل واكسن:</a:t>
            </a:r>
            <a:r>
              <a:rPr lang="en-US" sz="3200" dirty="0">
                <a:latin typeface="SNazanin"/>
                <a:ea typeface="Times New Roman" panose="02020603050405020304" pitchFamily="18" charset="0"/>
                <a:cs typeface="B Yagut" panose="00000400000000000000" pitchFamily="2" charset="-78"/>
              </a:rPr>
              <a:t/>
            </a:r>
            <a:br>
              <a:rPr lang="en-US" sz="3200" dirty="0">
                <a:latin typeface="SNazanin"/>
                <a:ea typeface="Times New Roman" panose="02020603050405020304" pitchFamily="18" charset="0"/>
                <a:cs typeface="B Yagut" panose="00000400000000000000" pitchFamily="2" charset="-78"/>
              </a:rPr>
            </a:br>
            <a:endParaRPr lang="en-US" sz="3200" dirty="0">
              <a:cs typeface="B Yagut" panose="00000400000000000000" pitchFamily="2" charset="-78"/>
            </a:endParaRPr>
          </a:p>
        </p:txBody>
      </p:sp>
      <p:sp>
        <p:nvSpPr>
          <p:cNvPr id="3" name="Content Placeholder 2"/>
          <p:cNvSpPr>
            <a:spLocks noGrp="1"/>
          </p:cNvSpPr>
          <p:nvPr>
            <p:ph idx="1"/>
          </p:nvPr>
        </p:nvSpPr>
        <p:spPr>
          <a:xfrm>
            <a:off x="483325" y="1350498"/>
            <a:ext cx="11364685" cy="5350748"/>
          </a:xfrm>
        </p:spPr>
        <p:txBody>
          <a:bodyPr>
            <a:normAutofit fontScale="70000" lnSpcReduction="20000"/>
          </a:bodyPr>
          <a:lstStyle/>
          <a:p>
            <a:pPr marL="0" indent="0" algn="r" rtl="1">
              <a:lnSpc>
                <a:spcPct val="170000"/>
              </a:lnSpc>
              <a:buNone/>
            </a:pPr>
            <a:r>
              <a:rPr lang="fa-IR" sz="3600" dirty="0">
                <a:latin typeface="Times New Roman" panose="02020603050405020304" pitchFamily="18" charset="0"/>
                <a:ea typeface="Times New Roman" panose="02020603050405020304" pitchFamily="18" charset="0"/>
                <a:cs typeface="B Yagut" panose="00000400000000000000" pitchFamily="2" charset="-78"/>
              </a:rPr>
              <a:t>1- هنگام تحويل واكسن، دماي داخل واكسن كاريرويا كلدباكس راكنترل نماييد وچنانچه اين دما بين 2 تا 8 درجه نباشد، ازتحويل گرفتن واكسن خودداري نمایيد.</a:t>
            </a:r>
            <a:r>
              <a:rPr lang="en-US" sz="3600" dirty="0">
                <a:latin typeface="Times New Roman" panose="02020603050405020304" pitchFamily="18" charset="0"/>
                <a:ea typeface="Times New Roman" panose="02020603050405020304" pitchFamily="18" charset="0"/>
                <a:cs typeface="B Yagut" panose="00000400000000000000" pitchFamily="2" charset="-78"/>
              </a:rPr>
              <a:t/>
            </a:r>
            <a:br>
              <a:rPr lang="en-US" sz="3600" dirty="0">
                <a:latin typeface="Times New Roman" panose="02020603050405020304" pitchFamily="18" charset="0"/>
                <a:ea typeface="Times New Roman" panose="02020603050405020304" pitchFamily="18" charset="0"/>
                <a:cs typeface="B Yagut" panose="00000400000000000000" pitchFamily="2" charset="-78"/>
              </a:rPr>
            </a:br>
            <a:r>
              <a:rPr lang="fa-IR" sz="3600" dirty="0">
                <a:latin typeface="Times New Roman" panose="02020603050405020304" pitchFamily="18" charset="0"/>
                <a:ea typeface="Times New Roman" panose="02020603050405020304" pitchFamily="18" charset="0"/>
                <a:cs typeface="B Yagut" panose="00000400000000000000" pitchFamily="2" charset="-78"/>
              </a:rPr>
              <a:t>2- چنانچه واكسن پوليو داراي شاخص حساس به گرما مي‌باشد،آن را كنترل نماييد، نحوه بررسي واستفاده از شاخص واكسن پوليو به شرح ذيل مي‌باشد:</a:t>
            </a:r>
            <a:r>
              <a:rPr lang="en-US" sz="3600" dirty="0">
                <a:latin typeface="Times New Roman" panose="02020603050405020304" pitchFamily="18" charset="0"/>
                <a:ea typeface="Times New Roman" panose="02020603050405020304" pitchFamily="18" charset="0"/>
                <a:cs typeface="B Yagut" panose="00000400000000000000" pitchFamily="2" charset="-78"/>
              </a:rPr>
              <a:t/>
            </a:r>
            <a:br>
              <a:rPr lang="en-US" sz="3600" dirty="0">
                <a:latin typeface="Times New Roman" panose="02020603050405020304" pitchFamily="18" charset="0"/>
                <a:ea typeface="Times New Roman" panose="02020603050405020304" pitchFamily="18" charset="0"/>
                <a:cs typeface="B Yagut" panose="00000400000000000000" pitchFamily="2" charset="-78"/>
              </a:rPr>
            </a:br>
            <a:r>
              <a:rPr lang="fa-IR" sz="3600" dirty="0">
                <a:latin typeface="Times New Roman" panose="02020603050405020304" pitchFamily="18" charset="0"/>
                <a:ea typeface="Times New Roman" panose="02020603050405020304" pitchFamily="18" charset="0"/>
                <a:cs typeface="B Yagut" panose="00000400000000000000" pitchFamily="2" charset="-78"/>
              </a:rPr>
              <a:t>      الف)شاخص واكسن پوليو به شكل دايره‌اي مي‌باشد كه مربع كوچكتري داخل آن قراردارد.</a:t>
            </a:r>
            <a:r>
              <a:rPr lang="en-US" sz="3600" dirty="0">
                <a:latin typeface="Times New Roman" panose="02020603050405020304" pitchFamily="18" charset="0"/>
                <a:ea typeface="Times New Roman" panose="02020603050405020304" pitchFamily="18" charset="0"/>
                <a:cs typeface="B Yagut" panose="00000400000000000000" pitchFamily="2" charset="-78"/>
              </a:rPr>
              <a:t/>
            </a:r>
            <a:br>
              <a:rPr lang="en-US" sz="3600" dirty="0">
                <a:latin typeface="Times New Roman" panose="02020603050405020304" pitchFamily="18" charset="0"/>
                <a:ea typeface="Times New Roman" panose="02020603050405020304" pitchFamily="18" charset="0"/>
                <a:cs typeface="B Yagut" panose="00000400000000000000" pitchFamily="2" charset="-78"/>
              </a:rPr>
            </a:br>
            <a:r>
              <a:rPr lang="fa-IR" sz="3600" dirty="0">
                <a:latin typeface="Times New Roman" panose="02020603050405020304" pitchFamily="18" charset="0"/>
                <a:ea typeface="Times New Roman" panose="02020603050405020304" pitchFamily="18" charset="0"/>
                <a:cs typeface="B Yagut" panose="00000400000000000000" pitchFamily="2" charset="-78"/>
              </a:rPr>
              <a:t>     ب) چنانچه مربع ازدايره اطرافش روشن تر باشد، واكسن قابل استفاده مي‌باشد.</a:t>
            </a:r>
            <a:r>
              <a:rPr lang="en-US" sz="3600" dirty="0">
                <a:latin typeface="Times New Roman" panose="02020603050405020304" pitchFamily="18" charset="0"/>
                <a:ea typeface="Times New Roman" panose="02020603050405020304" pitchFamily="18" charset="0"/>
                <a:cs typeface="B Yagut" panose="00000400000000000000" pitchFamily="2" charset="-78"/>
              </a:rPr>
              <a:t/>
            </a:r>
            <a:br>
              <a:rPr lang="en-US" sz="3600" dirty="0">
                <a:latin typeface="Times New Roman" panose="02020603050405020304" pitchFamily="18" charset="0"/>
                <a:ea typeface="Times New Roman" panose="02020603050405020304" pitchFamily="18" charset="0"/>
                <a:cs typeface="B Yagut" panose="00000400000000000000" pitchFamily="2" charset="-78"/>
              </a:rPr>
            </a:br>
            <a:r>
              <a:rPr lang="fa-IR" sz="3600" dirty="0">
                <a:latin typeface="Times New Roman" panose="02020603050405020304" pitchFamily="18" charset="0"/>
                <a:ea typeface="Times New Roman" panose="02020603050405020304" pitchFamily="18" charset="0"/>
                <a:cs typeface="B Yagut" panose="00000400000000000000" pitchFamily="2" charset="-78"/>
              </a:rPr>
              <a:t>     ج) چنانچه مربع همرنگ دايره اطرافش باشد، واكسن را استفاده نكنيد.</a:t>
            </a:r>
            <a:r>
              <a:rPr lang="en-US" sz="3600" dirty="0">
                <a:latin typeface="Times New Roman" panose="02020603050405020304" pitchFamily="18" charset="0"/>
                <a:ea typeface="Times New Roman" panose="02020603050405020304" pitchFamily="18" charset="0"/>
                <a:cs typeface="B Yagut" panose="00000400000000000000" pitchFamily="2" charset="-78"/>
              </a:rPr>
              <a:t/>
            </a:r>
            <a:br>
              <a:rPr lang="en-US" sz="3600" dirty="0">
                <a:latin typeface="Times New Roman" panose="02020603050405020304" pitchFamily="18" charset="0"/>
                <a:ea typeface="Times New Roman" panose="02020603050405020304" pitchFamily="18" charset="0"/>
                <a:cs typeface="B Yagut" panose="00000400000000000000" pitchFamily="2" charset="-78"/>
              </a:rPr>
            </a:br>
            <a:r>
              <a:rPr lang="fa-IR" sz="3600" dirty="0">
                <a:latin typeface="Times New Roman" panose="02020603050405020304" pitchFamily="18" charset="0"/>
                <a:ea typeface="Times New Roman" panose="02020603050405020304" pitchFamily="18" charset="0"/>
                <a:cs typeface="B Yagut" panose="00000400000000000000" pitchFamily="2" charset="-78"/>
              </a:rPr>
              <a:t>    د) چنانچه مربع تيره ترازدايره اطرافش باشد، بازهم واكسن را استفاده نكنيد.</a:t>
            </a:r>
            <a:r>
              <a:rPr lang="en-US" dirty="0">
                <a:latin typeface="Times New Roman" panose="02020603050405020304" pitchFamily="18" charset="0"/>
                <a:ea typeface="Times New Roman" panose="02020603050405020304" pitchFamily="18" charset="0"/>
                <a:cs typeface="B Yagut" panose="00000400000000000000" pitchFamily="2" charset="-78"/>
              </a:rPr>
              <a:t/>
            </a:r>
            <a:br>
              <a:rPr lang="en-US" dirty="0">
                <a:latin typeface="Times New Roman" panose="02020603050405020304" pitchFamily="18" charset="0"/>
                <a:ea typeface="Times New Roman" panose="02020603050405020304" pitchFamily="18" charset="0"/>
                <a:cs typeface="B Yagut" panose="00000400000000000000" pitchFamily="2" charset="-78"/>
              </a:rPr>
            </a:br>
            <a:endParaRPr lang="ar-IQ" dirty="0"/>
          </a:p>
        </p:txBody>
      </p:sp>
      <p:pic>
        <p:nvPicPr>
          <p:cNvPr id="7" name="Audio 6">
            <a:hlinkClick r:id="" action="ppaction://media"/>
            <a:extLst>
              <a:ext uri="{FF2B5EF4-FFF2-40B4-BE49-F238E27FC236}">
                <a16:creationId xmlns:a16="http://schemas.microsoft.com/office/drawing/2014/main" id="{59870639-E856-415E-BA3B-C78706A0AB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2377449"/>
      </p:ext>
    </p:extLst>
  </p:cSld>
  <p:clrMapOvr>
    <a:masterClrMapping/>
  </p:clrMapOvr>
  <mc:AlternateContent xmlns:mc="http://schemas.openxmlformats.org/markup-compatibility/2006" xmlns:p14="http://schemas.microsoft.com/office/powerpoint/2010/main">
    <mc:Choice Requires="p14">
      <p:transition spd="slow" p14:dur="2000" advTm="225796"/>
    </mc:Choice>
    <mc:Fallback xmlns="">
      <p:transition spd="slow" advTm="225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E96B-3A63-4229-BB68-2E664D56020E}"/>
              </a:ext>
            </a:extLst>
          </p:cNvPr>
          <p:cNvSpPr>
            <a:spLocks noGrp="1"/>
          </p:cNvSpPr>
          <p:nvPr>
            <p:ph type="title"/>
          </p:nvPr>
        </p:nvSpPr>
        <p:spPr>
          <a:xfrm>
            <a:off x="838199" y="576139"/>
            <a:ext cx="10683241" cy="661817"/>
          </a:xfrm>
        </p:spPr>
        <p:txBody>
          <a:bodyPr>
            <a:noAutofit/>
          </a:bodyPr>
          <a:lstStyle/>
          <a:p>
            <a:pPr algn="r"/>
            <a:r>
              <a:rPr lang="fa-IR" dirty="0">
                <a:solidFill>
                  <a:prstClr val="black"/>
                </a:solidFill>
                <a:latin typeface="SNazanin"/>
                <a:ea typeface="Times New Roman" panose="02020603050405020304" pitchFamily="18" charset="0"/>
                <a:cs typeface="B Yagut" panose="00000400000000000000" pitchFamily="2" charset="-78"/>
              </a:rPr>
              <a:t>نكات موردتوجه درهنگام تحويل واكسن:</a:t>
            </a:r>
            <a:endParaRPr lang="fa-IR" dirty="0"/>
          </a:p>
        </p:txBody>
      </p:sp>
      <p:sp>
        <p:nvSpPr>
          <p:cNvPr id="3" name="Content Placeholder 2">
            <a:extLst>
              <a:ext uri="{FF2B5EF4-FFF2-40B4-BE49-F238E27FC236}">
                <a16:creationId xmlns:a16="http://schemas.microsoft.com/office/drawing/2014/main" id="{CE183E6B-5626-4893-8A29-7FE660A32ECA}"/>
              </a:ext>
            </a:extLst>
          </p:cNvPr>
          <p:cNvSpPr>
            <a:spLocks noGrp="1"/>
          </p:cNvSpPr>
          <p:nvPr>
            <p:ph idx="1"/>
          </p:nvPr>
        </p:nvSpPr>
        <p:spPr>
          <a:xfrm>
            <a:off x="692332" y="1825625"/>
            <a:ext cx="10829108" cy="4351338"/>
          </a:xfrm>
        </p:spPr>
        <p:txBody>
          <a:bodyPr>
            <a:normAutofit/>
          </a:bodyPr>
          <a:lstStyle/>
          <a:p>
            <a:pPr marL="0" indent="0" algn="r">
              <a:lnSpc>
                <a:spcPct val="150000"/>
              </a:lnSpc>
              <a:buNone/>
            </a:pPr>
            <a:r>
              <a:rPr lang="fa-IR"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3- نوع ومقدارواکسن وحلال را كنترل نماييد تا با فرم تحويل واكسن منطبق</a:t>
            </a:r>
          </a:p>
          <a:p>
            <a:pPr marL="0" indent="0" algn="r">
              <a:lnSpc>
                <a:spcPct val="150000"/>
              </a:lnSpc>
              <a:buNone/>
            </a:pPr>
            <a:r>
              <a:rPr lang="fa-IR"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باشد، بديهي است تعداد واكسن‌هاي ليوفيليزه (خشك) بايد با تعداد حلال مخصوص آن واكسن ها برابرباشد.</a:t>
            </a:r>
            <a:endParaRPr lang="fa-IR" dirty="0"/>
          </a:p>
        </p:txBody>
      </p:sp>
      <p:pic>
        <p:nvPicPr>
          <p:cNvPr id="7" name="Audio 6">
            <a:hlinkClick r:id="" action="ppaction://media"/>
            <a:extLst>
              <a:ext uri="{FF2B5EF4-FFF2-40B4-BE49-F238E27FC236}">
                <a16:creationId xmlns:a16="http://schemas.microsoft.com/office/drawing/2014/main" id="{622D0F01-9FD0-4C1A-8F4F-245AD2378F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30439633"/>
      </p:ext>
    </p:extLst>
  </p:cSld>
  <p:clrMapOvr>
    <a:masterClrMapping/>
  </p:clrMapOvr>
  <mc:AlternateContent xmlns:mc="http://schemas.openxmlformats.org/markup-compatibility/2006" xmlns:p14="http://schemas.microsoft.com/office/powerpoint/2010/main">
    <mc:Choice Requires="p14">
      <p:transition spd="slow" p14:dur="2000" advTm="56363"/>
    </mc:Choice>
    <mc:Fallback xmlns="">
      <p:transition spd="slow" advTm="56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مشهد</_x062f__x0627__x0646__x0634__x06af__x0627__x0647_>
    <_x0646__x0648__x0639__x0020__x062d__x06cc__x0637__x0647_ xmlns="12fdc5dc-769e-4543-b10d-fbea3dac4417">ايمن سازي و بيماري‌هاي قابل پيشگيري با واكسن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5NN7CDR5NKU2-831-69</_dlc_DocId>
    <_dlc_DocIdUrl xmlns="1047730d-92e1-4018-9084-d932fd3a7f58">
      <Url>http://www.health.gov.ir/hnd/_layouts/DocIdRedir.aspx?ID=5NN7CDR5NKU2-831-69</Url>
      <Description>5NN7CDR5NKU2-831-69</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B684A32-38F5-4158-A248-11ADFE0ECC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75B52E-6FD2-4341-A37C-FBA4C17E87DC}">
  <ds:schemaRefs>
    <ds:schemaRef ds:uri="http://purl.org/dc/elements/1.1/"/>
    <ds:schemaRef ds:uri="http://www.w3.org/XML/1998/namespace"/>
    <ds:schemaRef ds:uri="12fdc5dc-769e-4543-b10d-fbea3dac4417"/>
    <ds:schemaRef ds:uri="1047730d-92e1-4018-9084-d932fd3a7f58"/>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4A6F7C7-EA3E-451A-AE79-873613FD6E44}">
  <ds:schemaRefs>
    <ds:schemaRef ds:uri="http://schemas.microsoft.com/sharepoint/v3/contenttype/forms"/>
  </ds:schemaRefs>
</ds:datastoreItem>
</file>

<file path=customXml/itemProps4.xml><?xml version="1.0" encoding="utf-8"?>
<ds:datastoreItem xmlns:ds="http://schemas.openxmlformats.org/officeDocument/2006/customXml" ds:itemID="{C6E8DECE-981A-4360-9B5B-B5AA38B617B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119</TotalTime>
  <Words>525</Words>
  <Application>Microsoft Office PowerPoint</Application>
  <PresentationFormat>Widescreen</PresentationFormat>
  <Paragraphs>72</Paragraphs>
  <Slides>26</Slides>
  <Notes>0</Notes>
  <HiddenSlides>0</HiddenSlides>
  <MMClips>16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B Nazanin</vt:lpstr>
      <vt:lpstr>B Yagut</vt:lpstr>
      <vt:lpstr>B. Yagut</vt:lpstr>
      <vt:lpstr>BZarBold</vt:lpstr>
      <vt:lpstr>Calibri</vt:lpstr>
      <vt:lpstr>Calibri Light</vt:lpstr>
      <vt:lpstr>SNazanin</vt:lpstr>
      <vt:lpstr>Times New Roman</vt:lpstr>
      <vt:lpstr>Office Theme</vt:lpstr>
      <vt:lpstr>آشنایی باچگونگی درخواست واکسن ودریافت آن</vt:lpstr>
      <vt:lpstr> مشخصات سند</vt:lpstr>
      <vt:lpstr>   اهداف آموزشی:   </vt:lpstr>
      <vt:lpstr>  فهرست عناوین  </vt:lpstr>
      <vt:lpstr>ایتم دیگری که گزارش موارد واکسیناسیون را نشان می دهد فرم 105 ایمن سازی است</vt:lpstr>
      <vt:lpstr>PowerPoint Presentation</vt:lpstr>
      <vt:lpstr> با انتخاب شیت ایمن سازی 105درپایین صفحه سمت چپ وانتخاب سال و ماه ونام شبکه،مرکز وخانه بهداشت ثبت کننده می توان گزارش موارد واکسن را به تفکیک مشخص نمود.    </vt:lpstr>
      <vt:lpstr>نكات موردتوجه درهنگام تحويل واكسن: </vt:lpstr>
      <vt:lpstr>نكات موردتوجه درهنگام تحويل واكسن:</vt:lpstr>
      <vt:lpstr>نكات موردتوجه درهنگام تحويل واكسن:</vt:lpstr>
      <vt:lpstr>نكات موردتوجه درهنگام تحويل واكسن:</vt:lpstr>
      <vt:lpstr>نكات موردتوجه درهنگام تحويل واكسن: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روش تاییدواکسن های درخواست شده:</vt:lpstr>
      <vt:lpstr>خلاصه ونتیجه گیری:</vt:lpstr>
      <vt:lpstr>    پرسش های نظری(اهداف رفتاری)     </vt:lpstr>
      <vt:lpstr>    پرسش های عملی      </vt:lpstr>
      <vt:lpstr> منابع مورد استفاده  </vt:lpstr>
      <vt:lpstr> لطفاً نظرات و پیشنهادات خود را پیرامون این بسته آموزشی به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آشنایی با چگونگی در خواست واکسن و دریافت آن</dc:title>
  <dc:creator>It behdasht</dc:creator>
  <cp:lastModifiedBy>taherasadi</cp:lastModifiedBy>
  <cp:revision>35</cp:revision>
  <dcterms:created xsi:type="dcterms:W3CDTF">2020-04-29T19:31:13Z</dcterms:created>
  <dcterms:modified xsi:type="dcterms:W3CDTF">2021-05-19T10:33:03Z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de2af168-cf61-4802-afea-dacf6c6abb76</vt:lpwstr>
  </property>
</Properties>
</file>