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5"/>
  </p:sldMasterIdLst>
  <p:sldIdLst>
    <p:sldId id="419" r:id="rId6"/>
    <p:sldId id="415" r:id="rId7"/>
    <p:sldId id="269" r:id="rId8"/>
    <p:sldId id="274" r:id="rId9"/>
    <p:sldId id="273" r:id="rId10"/>
    <p:sldId id="276" r:id="rId11"/>
    <p:sldId id="378" r:id="rId12"/>
    <p:sldId id="379" r:id="rId13"/>
    <p:sldId id="380" r:id="rId14"/>
    <p:sldId id="381" r:id="rId15"/>
    <p:sldId id="277" r:id="rId16"/>
    <p:sldId id="382" r:id="rId17"/>
    <p:sldId id="258" r:id="rId18"/>
    <p:sldId id="383" r:id="rId19"/>
    <p:sldId id="298" r:id="rId20"/>
    <p:sldId id="385" r:id="rId21"/>
    <p:sldId id="386" r:id="rId22"/>
    <p:sldId id="300" r:id="rId23"/>
    <p:sldId id="299" r:id="rId24"/>
    <p:sldId id="301" r:id="rId25"/>
    <p:sldId id="387" r:id="rId26"/>
    <p:sldId id="320" r:id="rId27"/>
    <p:sldId id="321" r:id="rId28"/>
    <p:sldId id="390" r:id="rId29"/>
    <p:sldId id="389" r:id="rId30"/>
    <p:sldId id="323" r:id="rId31"/>
    <p:sldId id="391" r:id="rId32"/>
    <p:sldId id="392" r:id="rId33"/>
    <p:sldId id="304" r:id="rId34"/>
    <p:sldId id="347" r:id="rId35"/>
    <p:sldId id="305" r:id="rId36"/>
    <p:sldId id="348" r:id="rId37"/>
    <p:sldId id="349" r:id="rId38"/>
    <p:sldId id="350" r:id="rId39"/>
    <p:sldId id="351" r:id="rId40"/>
    <p:sldId id="306" r:id="rId41"/>
    <p:sldId id="318" r:id="rId42"/>
    <p:sldId id="358" r:id="rId43"/>
    <p:sldId id="359" r:id="rId44"/>
    <p:sldId id="360" r:id="rId45"/>
    <p:sldId id="361" r:id="rId46"/>
    <p:sldId id="357" r:id="rId47"/>
    <p:sldId id="362" r:id="rId48"/>
    <p:sldId id="336" r:id="rId49"/>
    <p:sldId id="329" r:id="rId50"/>
    <p:sldId id="330" r:id="rId51"/>
    <p:sldId id="420" r:id="rId52"/>
  </p:sldIdLst>
  <p:sldSz cx="12192000" cy="6858000"/>
  <p:notesSz cx="6858000" cy="9144000"/>
  <p:embeddedFontLst>
    <p:embeddedFont>
      <p:font typeface="Calibri Light" panose="020F0302020204030204" pitchFamily="34" charset="0"/>
      <p:regular r:id="rId53"/>
      <p: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B Yagut" panose="00000400000000000000" pitchFamily="2" charset="-78"/>
      <p:regular r:id="rId59"/>
      <p:bold r:id="rId60"/>
    </p:embeddedFont>
    <p:embeddedFont>
      <p:font typeface="Wingdings 3" panose="05040102010807070707" pitchFamily="18" charset="2"/>
      <p:regular r:id="rId61"/>
    </p:embeddedFont>
  </p:embeddedFontLst>
  <p:defaultTextStyle>
    <a:defPPr>
      <a:defRPr lang="fa-I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7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font" Target="fonts/font3.fntdata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font" Target="fonts/font2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8.fntdata"/><Relationship Id="rId65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4.fntdata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E906B-055E-498B-9A40-89966C14E325}" type="datetimeFigureOut">
              <a:rPr lang="fa-IR"/>
              <a:pPr>
                <a:defRPr/>
              </a:pPr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66B1B-3CD4-44FA-927C-896A6A270987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23852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1E457-57DC-41A1-B5DF-A17879F8464D}" type="datetimeFigureOut">
              <a:rPr lang="fa-IR"/>
              <a:pPr>
                <a:defRPr/>
              </a:pPr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1C0B-CE23-4E1A-9FC4-8DBD67CE0D64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62561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FFE56-FF86-4B4E-97AA-901554789556}" type="datetimeFigureOut">
              <a:rPr lang="fa-IR"/>
              <a:pPr>
                <a:defRPr/>
              </a:pPr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BC88C-3065-466E-A5FC-24A9E514CC9F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9709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DFC82-E1A2-4F9C-A7EE-362C660BD5D5}" type="datetimeFigureOut">
              <a:rPr lang="fa-IR"/>
              <a:pPr>
                <a:defRPr/>
              </a:pPr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BED90-8A19-44D2-9E12-1079EB532581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932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18665-6479-4DCD-9A53-E17C9B863C40}" type="datetimeFigureOut">
              <a:rPr lang="fa-IR"/>
              <a:pPr>
                <a:defRPr/>
              </a:pPr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7F1AE-B412-4AE7-BB99-A1E54BD3FBA3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84682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566A4-EAC2-45DE-BBEF-F1841528EFE9}" type="datetimeFigureOut">
              <a:rPr lang="fa-IR"/>
              <a:pPr>
                <a:defRPr/>
              </a:pPr>
              <a:t>10/08/1442</a:t>
            </a:fld>
            <a:endParaRPr lang="fa-I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3D919-A953-4763-8273-320610ADEA5D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1572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46509-C43D-4D92-9AB6-451EF944B591}" type="datetimeFigureOut">
              <a:rPr lang="fa-IR"/>
              <a:pPr>
                <a:defRPr/>
              </a:pPr>
              <a:t>10/08/1442</a:t>
            </a:fld>
            <a:endParaRPr lang="fa-I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63253-F3F5-46E7-B30D-189056B6B8C0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4567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23EEF-56C8-414E-A958-BB22833AF013}" type="datetimeFigureOut">
              <a:rPr lang="fa-IR"/>
              <a:pPr>
                <a:defRPr/>
              </a:pPr>
              <a:t>10/08/1442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EFFFA-60FE-450A-9033-B45B9B4B8E00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36843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D39F6-FAAF-41A8-8924-358250403398}" type="datetimeFigureOut">
              <a:rPr lang="fa-IR"/>
              <a:pPr>
                <a:defRPr/>
              </a:pPr>
              <a:t>10/08/1442</a:t>
            </a:fld>
            <a:endParaRPr lang="fa-I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2DA32-485B-4635-9E28-16C128F8CCAA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9065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A5104-DE0B-453D-A67A-379D5C8A7CA8}" type="datetimeFigureOut">
              <a:rPr lang="fa-IR"/>
              <a:pPr>
                <a:defRPr/>
              </a:pPr>
              <a:t>10/08/1442</a:t>
            </a:fld>
            <a:endParaRPr lang="fa-I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B59C3-C7F8-481B-B350-07F233B6DE43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26317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46B7F-E7E6-4B58-B4EB-88ADFC1350B5}" type="datetimeFigureOut">
              <a:rPr lang="fa-IR"/>
              <a:pPr>
                <a:defRPr/>
              </a:pPr>
              <a:t>10/08/1442</a:t>
            </a:fld>
            <a:endParaRPr lang="fa-I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187A7-7C20-44A3-B655-71F0AE3CAD8B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46408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6FD626-6511-408F-B34E-0AC5BC19193F}" type="datetimeFigureOut">
              <a:rPr lang="fa-IR"/>
              <a:pPr>
                <a:defRPr/>
              </a:pPr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2B6D07-70EA-477C-8B9B-B89E16ED4895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2pPr>
      <a:lvl3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3pPr>
      <a:lvl4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4pPr>
      <a:lvl5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5pPr>
      <a:lvl6pPr marL="4572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6pPr>
      <a:lvl7pPr marL="9144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7pPr>
      <a:lvl8pPr marL="13716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8pPr>
      <a:lvl9pPr marL="18288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9pPr>
    </p:titleStyle>
    <p:bodyStyle>
      <a:lvl1pPr marL="228600" indent="-228600" algn="r" rtl="1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469900" y="1279525"/>
            <a:ext cx="11482388" cy="2470150"/>
          </a:xfrm>
        </p:spPr>
        <p:txBody>
          <a:bodyPr/>
          <a:lstStyle/>
          <a:p>
            <a:r>
              <a:rPr lang="fa-IR" altLang="en-US" sz="4400" smtClean="0">
                <a:cs typeface="B Yagut" panose="00000400000000000000" pitchFamily="2" charset="-78"/>
              </a:rPr>
              <a:t>آشنایی با بیماریهای قابل پیشگیری با واکسن و نحوه تشخیص، ثبت، گزارش دهی و کنترل آنها</a:t>
            </a:r>
            <a:endParaRPr lang="en-US" altLang="en-US" sz="4400" smtClean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8"/>
    </mc:Choice>
    <mc:Fallback xmlns="">
      <p:transition spd="slow" advTm="11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cs typeface="B Yagut" panose="00000400000000000000" pitchFamily="2" charset="-78"/>
              </a:rPr>
              <a:t>عوارض</a:t>
            </a:r>
            <a:endParaRPr lang="en-US" altLang="en-US" smtClean="0">
              <a:cs typeface="B Yagut" panose="00000400000000000000" pitchFamily="2" charset="-78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14050" cy="4862513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در كودكاني كه در مرز فقر غذائي هستند ممكن است منجر به ايجاد:</a:t>
            </a:r>
          </a:p>
          <a:p>
            <a:pPr algn="just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 سندرم كواشيور كور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algn="just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كمبود ويتامين آ و در ادامه منجر به كوري گردد. 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دیگرموارد :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algn="just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آنسفاليت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algn="just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پنوموني</a:t>
            </a:r>
          </a:p>
          <a:p>
            <a:pPr algn="just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 اوتيت گوش مياني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 نيز ممكن است به وجود آيد.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>
              <a:defRPr/>
            </a:pPr>
            <a:endParaRPr lang="en-US" altLang="en-US" dirty="0" smtClean="0">
              <a:cs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47"/>
    </mc:Choice>
    <mc:Fallback xmlns="">
      <p:transition spd="slow" advTm="28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704850" y="679450"/>
            <a:ext cx="10842625" cy="5497513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r>
              <a:rPr lang="fa-IR" altLang="en-US" sz="4400" dirty="0" smtClean="0">
                <a:cs typeface="B Yagut" panose="00000400000000000000" pitchFamily="2" charset="-78"/>
              </a:rPr>
              <a:t>تعاریف استاندارد مورد مشکوک به سرخک</a:t>
            </a:r>
          </a:p>
          <a:p>
            <a:pPr algn="just" eaLnBrk="1" hangingPunct="1">
              <a:defRPr/>
            </a:pPr>
            <a:r>
              <a:rPr lang="fa-IR" altLang="en-US" sz="3600" dirty="0">
                <a:cs typeface="B Yagut" panose="00000400000000000000" pitchFamily="2" charset="-78"/>
              </a:rPr>
              <a:t>مورد مشکوک</a:t>
            </a:r>
          </a:p>
          <a:p>
            <a:pPr marL="0" lvl="1" indent="0" eaLnBrk="1" hangingPunct="1"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هر فرد دارای تب وراش جلدی ماکولوپاپولر(غیر وزیکولر)</a:t>
            </a:r>
          </a:p>
          <a:p>
            <a:pPr algn="just" eaLnBrk="1" hangingPunct="1">
              <a:defRPr/>
            </a:pPr>
            <a:r>
              <a:rPr lang="fa-IR" altLang="en-US" sz="3600" dirty="0" smtClean="0">
                <a:cs typeface="B Yagut" panose="00000400000000000000" pitchFamily="2" charset="-78"/>
              </a:rPr>
              <a:t>مورد تایید شده بالینی </a:t>
            </a:r>
          </a:p>
          <a:p>
            <a:pPr marL="0" lvl="1" indent="0" eaLnBrk="1" hangingPunct="1">
              <a:spcBef>
                <a:spcPts val="1000"/>
              </a:spcBef>
              <a:buSzPct val="68000"/>
              <a:buFont typeface="Arial" panose="020B0604020202020204" pitchFamily="34" charset="0"/>
              <a:buNone/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هر فرد دارای تب وراش ماکولوپاپولر(غیر وزیکولر) به همراه یکی از علائم سرفه یا آب ریزش بینی و چشم (کوریزا) یا التهاب ملتحمه چشم(کونژکتیویت)</a:t>
            </a:r>
          </a:p>
          <a:p>
            <a:pPr algn="just" eaLnBrk="1" hangingPunct="1">
              <a:defRPr/>
            </a:pPr>
            <a:r>
              <a:rPr lang="fa-IR" altLang="en-US" sz="3600" dirty="0" smtClean="0">
                <a:cs typeface="B Yagut" panose="00000400000000000000" pitchFamily="2" charset="-78"/>
              </a:rPr>
              <a:t>موردقطعی </a:t>
            </a:r>
            <a:r>
              <a:rPr lang="fa-IR" altLang="en-US" sz="3600" dirty="0">
                <a:cs typeface="B Yagut" panose="00000400000000000000" pitchFamily="2" charset="-78"/>
              </a:rPr>
              <a:t>آزمایشگاهی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معیار تشخیص آزمایشگاهی و قطعی سرخک وجود آنتی بادی </a:t>
            </a:r>
            <a:r>
              <a:rPr lang="en-US" altLang="en-US" sz="3200" dirty="0" smtClean="0">
                <a:cs typeface="B Yagut" panose="00000400000000000000" pitchFamily="2" charset="-78"/>
              </a:rPr>
              <a:t>IgM</a:t>
            </a:r>
            <a:r>
              <a:rPr lang="fa-IR" altLang="en-US" sz="3200" dirty="0" smtClean="0">
                <a:cs typeface="B Yagut" panose="00000400000000000000" pitchFamily="2" charset="-78"/>
              </a:rPr>
              <a:t> اختصاصی سرخک در بررسی سرولوژیک (خون – بزاق )مورد مشکوک می باشد.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fa-IR" altLang="fa-IR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06"/>
    </mc:Choice>
    <mc:Fallback xmlns="">
      <p:transition spd="slow" advTm="56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cs typeface="B Yagut" panose="00000400000000000000" pitchFamily="2" charset="-78"/>
              </a:rPr>
              <a:t/>
            </a:r>
            <a:br>
              <a:rPr lang="fa-IR" altLang="en-US" smtClean="0">
                <a:cs typeface="B Yagut" panose="00000400000000000000" pitchFamily="2" charset="-78"/>
              </a:rPr>
            </a:br>
            <a:r>
              <a:rPr lang="fa-IR" altLang="en-US" smtClean="0">
                <a:cs typeface="B Yagut" panose="00000400000000000000" pitchFamily="2" charset="-78"/>
              </a:rPr>
              <a:t>مراقبت و پيشگيري</a:t>
            </a:r>
            <a:r>
              <a:rPr lang="en-US" altLang="en-US" smtClean="0">
                <a:cs typeface="Times New Roman" panose="02020603050405020304" pitchFamily="18" charset="0"/>
              </a:rPr>
              <a:t/>
            </a:r>
            <a:br>
              <a:rPr lang="en-US" altLang="en-US" smtClean="0">
                <a:cs typeface="Times New Roman" panose="02020603050405020304" pitchFamily="18" charset="0"/>
              </a:rPr>
            </a:br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altLang="en-US" sz="3200" smtClean="0">
                <a:cs typeface="B Yagut" panose="00000400000000000000" pitchFamily="2" charset="-78"/>
              </a:rPr>
              <a:t>انجام واكسيناسيون طبق برنامه ايمن سازي كشوري</a:t>
            </a:r>
            <a:endParaRPr lang="en-US" altLang="en-US" sz="3200" smtClean="0">
              <a:cs typeface="B Yagut" panose="00000400000000000000" pitchFamily="2" charset="-78"/>
            </a:endParaRPr>
          </a:p>
          <a:p>
            <a:r>
              <a:rPr lang="fa-IR" altLang="en-US" sz="3200" smtClean="0">
                <a:cs typeface="B Yagut" panose="00000400000000000000" pitchFamily="2" charset="-78"/>
              </a:rPr>
              <a:t>تكميل موارد ناقص واكسينه شده</a:t>
            </a:r>
            <a:endParaRPr lang="en-US" altLang="en-US" sz="3200" smtClean="0">
              <a:cs typeface="B Yagut" panose="00000400000000000000" pitchFamily="2" charset="-78"/>
            </a:endParaRPr>
          </a:p>
          <a:p>
            <a:r>
              <a:rPr lang="fa-IR" altLang="en-US" sz="3200" smtClean="0">
                <a:cs typeface="B Yagut" panose="00000400000000000000" pitchFamily="2" charset="-78"/>
              </a:rPr>
              <a:t>انجام برنامه‌هاي ملي واكسيناسيون</a:t>
            </a:r>
            <a:endParaRPr lang="en-US" altLang="en-US" sz="3200" smtClean="0">
              <a:cs typeface="B Yagut" panose="00000400000000000000" pitchFamily="2" charset="-78"/>
            </a:endParaRPr>
          </a:p>
          <a:p>
            <a:r>
              <a:rPr lang="fa-IR" altLang="en-US" sz="3200" smtClean="0">
                <a:cs typeface="B Yagut" panose="00000400000000000000" pitchFamily="2" charset="-78"/>
              </a:rPr>
              <a:t>آموزش به مردم در مورد نحوه انتقال بيماري و راههاي پيشگيري از آن </a:t>
            </a:r>
            <a:endParaRPr lang="en-US" altLang="en-US" sz="3200" smtClean="0">
              <a:cs typeface="B Yagut" panose="00000400000000000000" pitchFamily="2" charset="-78"/>
            </a:endParaRPr>
          </a:p>
          <a:p>
            <a:r>
              <a:rPr lang="fa-IR" altLang="en-US" sz="3200" smtClean="0">
                <a:cs typeface="B Yagut" panose="00000400000000000000" pitchFamily="2" charset="-78"/>
              </a:rPr>
              <a:t>گزارش تلفني و ارجاع فوري موارد مشكوك و پيگيري تا حصول نتيجه</a:t>
            </a:r>
            <a:endParaRPr lang="en-US" altLang="en-US" sz="3200" smtClean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30"/>
    </mc:Choice>
    <mc:Fallback xmlns="">
      <p:transition spd="slow" advTm="32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r>
              <a:rPr lang="fa-IR" altLang="en-US" smtClean="0">
                <a:cs typeface="B Yagut" panose="00000400000000000000" pitchFamily="2" charset="-78"/>
              </a:rPr>
              <a:t>تهیه نمونه از مورد مشکوک به سرخک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274638" y="1825625"/>
            <a:ext cx="11430000" cy="4351338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به منظور تأیید یا رد موارد مشکوک به سرخک از کلیه موارد، نمونه های خون ، ادرار و گلو باید تهیه شود. ولی نمونه خون در اولویت می باشد.</a:t>
            </a:r>
          </a:p>
          <a:p>
            <a:pPr algn="just" eaLnBrk="1" hangingPunct="1">
              <a:defRPr/>
            </a:pPr>
            <a:endParaRPr lang="fa-IR" altLang="en-US" sz="3200" dirty="0" smtClean="0">
              <a:cs typeface="B Yagut" panose="00000400000000000000" pitchFamily="2" charset="-78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علیرغم آنکه تست الیزا </a:t>
            </a:r>
            <a:r>
              <a:rPr lang="en-US" altLang="en-US" sz="3200" dirty="0" smtClean="0">
                <a:cs typeface="B Yagut" panose="00000400000000000000" pitchFamily="2" charset="-78"/>
              </a:rPr>
              <a:t>IgM</a:t>
            </a:r>
            <a:r>
              <a:rPr lang="fa-IR" altLang="en-US" sz="3200" dirty="0" smtClean="0">
                <a:cs typeface="B Yagut" panose="00000400000000000000" pitchFamily="2" charset="-78"/>
              </a:rPr>
              <a:t> در 21-4روز پس از شروع بثورات بیشترین حساسیت را دارد ولی حتی در روز اول پس از بثورات هم تا 70% این تست می تواند مثبت باشد. لذا بهترین زمان تهیه نمونه ها  21-4رو</a:t>
            </a:r>
            <a:r>
              <a:rPr lang="fa-IR" altLang="en-US" sz="3200" dirty="0" smtClean="0">
                <a:solidFill>
                  <a:srgbClr val="FF0000"/>
                </a:solidFill>
                <a:cs typeface="B Yagut" panose="00000400000000000000" pitchFamily="2" charset="-78"/>
              </a:rPr>
              <a:t>ز</a:t>
            </a:r>
            <a:r>
              <a:rPr lang="fa-IR" altLang="en-US" sz="3200" dirty="0" smtClean="0">
                <a:cs typeface="B Yagut" panose="00000400000000000000" pitchFamily="2" charset="-78"/>
              </a:rPr>
              <a:t> پس از شروع بثورات و در صورت احتمال عدم دسترسی به بیمار در برخورد اول هم می توان نمونه ها را تهیه کرد.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75"/>
    </mc:Choice>
    <mc:Fallback xmlns="">
      <p:transition spd="slow" advTm="43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cs typeface="B Yagut" panose="00000400000000000000" pitchFamily="2" charset="-78"/>
              </a:rPr>
              <a:t>اصطلاحات</a:t>
            </a:r>
            <a:endParaRPr lang="en-US" altLang="en-US" smtClean="0">
              <a:cs typeface="B Yagut" panose="00000400000000000000" pitchFamily="2" charset="-78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04813" y="1825625"/>
            <a:ext cx="11247437" cy="4351338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fa-IR" altLang="en-US" sz="3600" dirty="0" smtClean="0">
                <a:cs typeface="B Yagut" panose="00000400000000000000" pitchFamily="2" charset="-78"/>
              </a:rPr>
              <a:t>حذف سرخک</a:t>
            </a:r>
            <a:r>
              <a:rPr lang="fa-IR" altLang="en-US" sz="3200" b="1" dirty="0" smtClean="0">
                <a:cs typeface="B Yagut" panose="00000400000000000000" pitchFamily="2" charset="-78"/>
              </a:rPr>
              <a:t>: </a:t>
            </a:r>
            <a:r>
              <a:rPr lang="fa-IR" altLang="en-US" sz="3200" dirty="0" smtClean="0">
                <a:cs typeface="B Yagut" panose="00000400000000000000" pitchFamily="2" charset="-78"/>
              </a:rPr>
              <a:t>نبود موارد سرخک بومي در يک دوره ي 12 ماهه يا بيشتر با وجود سيستم مراقبت </a:t>
            </a:r>
            <a:r>
              <a:rPr lang="fa-IR" altLang="en-US" sz="3200" dirty="0">
                <a:cs typeface="B Yagut" panose="00000400000000000000" pitchFamily="2" charset="-78"/>
              </a:rPr>
              <a:t>مناسب(گواهی حذف سرخک در سال 1398 دریافت شده </a:t>
            </a:r>
            <a:r>
              <a:rPr lang="fa-IR" altLang="en-US" sz="3200" dirty="0" smtClean="0">
                <a:cs typeface="B Yagut" panose="00000400000000000000" pitchFamily="2" charset="-78"/>
              </a:rPr>
              <a:t>است.)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ar-IQ" altLang="en-US" sz="3600" dirty="0">
                <a:cs typeface="B Yagut" panose="00000400000000000000" pitchFamily="2" charset="-78"/>
              </a:rPr>
              <a:t>طغيان سرخك</a:t>
            </a:r>
            <a:r>
              <a:rPr lang="ar-IQ" altLang="en-US" sz="3200" b="1" dirty="0" smtClean="0">
                <a:cs typeface="B Yagut" panose="00000400000000000000" pitchFamily="2" charset="-78"/>
              </a:rPr>
              <a:t>: </a:t>
            </a:r>
            <a:r>
              <a:rPr lang="ar-IQ" altLang="en-US" sz="3200" dirty="0" smtClean="0">
                <a:cs typeface="B Yagut" panose="00000400000000000000" pitchFamily="2" charset="-78"/>
              </a:rPr>
              <a:t>هر مورد سرخک وارده مي‌تواند شروع کنندۀ يک طغيان باشد. بخصوص اگر در تماس با گروههاي غير واکسينه قرار گيرد.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fa-IR" altLang="en-US" sz="3600" dirty="0">
                <a:cs typeface="B Yagut" panose="00000400000000000000" pitchFamily="2" charset="-78"/>
              </a:rPr>
              <a:t>ريشه كني سرخك: </a:t>
            </a:r>
            <a:r>
              <a:rPr lang="fa-IR" altLang="en-US" sz="3200" dirty="0" smtClean="0">
                <a:cs typeface="B Yagut" panose="00000400000000000000" pitchFamily="2" charset="-78"/>
              </a:rPr>
              <a:t>عبارتست از قطع كامل زنجيره انتقال از طريق حذف عامل بيماريزاي سرخك 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>
              <a:defRPr/>
            </a:pPr>
            <a:endParaRPr lang="en-US" altLang="en-US" dirty="0" smtClean="0"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72"/>
    </mc:Choice>
    <mc:Fallback xmlns="">
      <p:transition spd="slow" advTm="6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138" y="390525"/>
            <a:ext cx="9999662" cy="1325563"/>
          </a:xfrm>
        </p:spPr>
        <p:txBody>
          <a:bodyPr/>
          <a:lstStyle/>
          <a:p>
            <a:pPr>
              <a:defRPr/>
            </a:pPr>
            <a:r>
              <a:rPr lang="fa-IR" dirty="0" smtClean="0">
                <a:latin typeface="+mn-lt"/>
                <a:ea typeface="+mn-ea"/>
                <a:cs typeface="B Yagut"/>
              </a:rPr>
              <a:t>سرخجه</a:t>
            </a:r>
            <a:r>
              <a:rPr lang="ar-IQ" b="1" dirty="0"/>
              <a:t>(</a:t>
            </a:r>
            <a:r>
              <a:rPr lang="en-US" dirty="0"/>
              <a:t>Rubella</a:t>
            </a:r>
            <a:r>
              <a:rPr lang="ar-IQ" b="1" dirty="0"/>
              <a:t>)</a:t>
            </a:r>
            <a:endParaRPr lang="fa-IR" dirty="0">
              <a:latin typeface="+mn-lt"/>
              <a:ea typeface="+mn-ea"/>
              <a:cs typeface="B Yagut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fa-IR" altLang="en-US" sz="3600" dirty="0" smtClean="0">
                <a:cs typeface="B Yagut" panose="00000400000000000000" pitchFamily="2" charset="-78"/>
              </a:rPr>
              <a:t>بیماری سرخجه (</a:t>
            </a:r>
            <a:r>
              <a:rPr lang="fa-IR" altLang="en-US" sz="3200" dirty="0" smtClean="0">
                <a:cs typeface="B Yagut" panose="00000400000000000000" pitchFamily="2" charset="-78"/>
              </a:rPr>
              <a:t>ويروس روبلا )</a:t>
            </a:r>
            <a:r>
              <a:rPr lang="fa-IR" altLang="en-US" sz="3600" dirty="0" smtClean="0">
                <a:cs typeface="B Yagut" panose="00000400000000000000" pitchFamily="2" charset="-78"/>
              </a:rPr>
              <a:t> یکی از بیماریهای شایع تب دار بثوری می باشد که عوارض زیادی را ایجاد می نماید. </a:t>
            </a:r>
            <a:endParaRPr lang="en-US" altLang="en-US" sz="3600" dirty="0" smtClean="0">
              <a:cs typeface="B Yagut" panose="00000400000000000000" pitchFamily="2" charset="-78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fa-IR" altLang="en-US" sz="3600" dirty="0" smtClean="0">
                <a:cs typeface="B Yagut" panose="00000400000000000000" pitchFamily="2" charset="-78"/>
              </a:rPr>
              <a:t>عفونت سرخجه در حاملگی(سه ماهه اول ) وعبور ویروس از جفت خانم باردار،  می تواند منجر به سقط جنین، مرده زایی یا تولد نوزاد مبتلا به عوارض جبران ناپذیر گردد .</a:t>
            </a:r>
          </a:p>
          <a:p>
            <a:pPr>
              <a:defRPr/>
            </a:pPr>
            <a:endParaRPr lang="fa-IR" altLang="en-US" sz="3200" dirty="0" smtClean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06"/>
    </mc:Choice>
    <mc:Fallback xmlns="">
      <p:transition spd="slow" advTm="30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b="1" smtClean="0">
                <a:cs typeface="B Yagut" panose="00000400000000000000" pitchFamily="2" charset="-78"/>
              </a:rPr>
              <a:t/>
            </a:r>
            <a:br>
              <a:rPr lang="fa-IR" altLang="en-US" b="1" smtClean="0">
                <a:cs typeface="B Yagut" panose="00000400000000000000" pitchFamily="2" charset="-78"/>
              </a:rPr>
            </a:br>
            <a:r>
              <a:rPr lang="fa-IR" altLang="en-US" smtClean="0">
                <a:cs typeface="B Yagut" panose="00000400000000000000" pitchFamily="2" charset="-78"/>
              </a:rPr>
              <a:t>پيش نشانه‌ها، مراحل وعلائم</a:t>
            </a:r>
            <a:r>
              <a:rPr lang="en-US" altLang="en-US" smtClean="0">
                <a:cs typeface="Times New Roman" panose="02020603050405020304" pitchFamily="18" charset="0"/>
              </a:rPr>
              <a:t/>
            </a:r>
            <a:br>
              <a:rPr lang="en-US" altLang="en-US" smtClean="0">
                <a:cs typeface="Times New Roman" panose="02020603050405020304" pitchFamily="18" charset="0"/>
              </a:rPr>
            </a:br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95943" y="1825625"/>
            <a:ext cx="11743645" cy="3973513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fa-IR" altLang="fa-IR" sz="3200" dirty="0" smtClean="0">
                <a:cs typeface="B Yagut" panose="00000400000000000000" pitchFamily="2" charset="-78"/>
              </a:rPr>
              <a:t>ابتدا بي اشتهايي، ضعف، سردرد، التهاب مخاط چشم و تب خفيف ظاهر مي‌شود. بثورات جلدي به صورت ماكول قرمز رنگ و كوچك هستند. بثورات جلدي كاملاً مسطح و دايره اي مي باشند.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a-IR" altLang="fa-IR" sz="3200" dirty="0" smtClean="0">
                <a:cs typeface="B Yagut" panose="00000400000000000000" pitchFamily="2" charset="-78"/>
              </a:rPr>
              <a:t>معمولا بثورات  جلدي  در  روي  صورت خيلي  شديد  نيستند. در  روي  تنه  تعداد  آنها  بسيار  كم  و اندازه بثورات جلدي حدود ته سنجاق و درموارد كمي به ابعاد 1 تا   8 ميليمتر مي رسد. در انواع شديد  بيماري  بثورات  علاوه  بر  تنه،  روي  ساعد و  ساق پا هم ديده مي شود. </a:t>
            </a:r>
            <a:endParaRPr lang="en-US" altLang="en-US" sz="4000" dirty="0" smtClean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08"/>
    </mc:Choice>
    <mc:Fallback xmlns="">
      <p:transition spd="slow" advTm="42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dirty="0" smtClean="0">
                <a:cs typeface="B Yagut" panose="00000400000000000000" pitchFamily="2" charset="-78"/>
              </a:rPr>
              <a:t>دوره کمون و واگیری</a:t>
            </a:r>
            <a:endParaRPr lang="en-US" altLang="en-US" dirty="0" smtClean="0">
              <a:cs typeface="B Yagut" panose="00000400000000000000" pitchFamily="2" charset="-78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44713"/>
          </a:xfrm>
        </p:spPr>
        <p:txBody>
          <a:bodyPr/>
          <a:lstStyle/>
          <a:p>
            <a:r>
              <a:rPr lang="fa-IR" altLang="en-US" sz="3200" smtClean="0">
                <a:cs typeface="B Yagut" panose="00000400000000000000" pitchFamily="2" charset="-78"/>
              </a:rPr>
              <a:t>دوره کمون:14 تا21 روز است.</a:t>
            </a:r>
          </a:p>
          <a:p>
            <a:r>
              <a:rPr lang="fa-IR" altLang="en-US" sz="3200" smtClean="0">
                <a:cs typeface="B Yagut" panose="00000400000000000000" pitchFamily="2" charset="-78"/>
              </a:rPr>
              <a:t>دوره واگیری: يك هفته قبل از شروع بثورات پوستي تا حداقل 4روز بعد از آن ادامه دارد.</a:t>
            </a:r>
          </a:p>
          <a:p>
            <a:endParaRPr lang="en-US" altLang="en-US" sz="3200" smtClean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6"/>
    </mc:Choice>
    <mc:Fallback xmlns="">
      <p:transition spd="slow" advTm="12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613"/>
          </a:xfrm>
        </p:spPr>
        <p:txBody>
          <a:bodyPr/>
          <a:lstStyle/>
          <a:p>
            <a:pPr>
              <a:defRPr/>
            </a:pPr>
            <a:r>
              <a:rPr lang="fa-IR" dirty="0">
                <a:latin typeface="+mn-lt"/>
                <a:ea typeface="+mn-ea"/>
                <a:cs typeface="B Yagut" pitchFamily="2" charset="-78"/>
              </a:rPr>
              <a:t>تعاریف استاندارد سرخجه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8938"/>
            <a:ext cx="10515600" cy="4518025"/>
          </a:xfrm>
        </p:spPr>
        <p:txBody>
          <a:bodyPr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fa-IR" sz="3600" dirty="0">
                <a:cs typeface="B Yagut" pitchFamily="2" charset="-78"/>
              </a:rPr>
              <a:t>مورد مشکوک</a:t>
            </a:r>
          </a:p>
          <a:p>
            <a:pPr marL="109728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sz="3200" dirty="0">
                <a:cs typeface="B Yagut" pitchFamily="2" charset="-78"/>
              </a:rPr>
              <a:t>هر بیمار با تب و راش ماکولوپاپولر همراه با یک یا چند از علائم زیر:</a:t>
            </a:r>
          </a:p>
          <a:p>
            <a:pPr marL="365760" indent="-256032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sz="3200" dirty="0">
                <a:cs typeface="B Yagut" pitchFamily="2" charset="-78"/>
              </a:rPr>
              <a:t>بزرگی غدد لنفاوی </a:t>
            </a:r>
            <a:r>
              <a:rPr lang="fa-IR" sz="3200" dirty="0" smtClean="0">
                <a:cs typeface="B Yagut" pitchFamily="2" charset="-78"/>
              </a:rPr>
              <a:t>گردن، پشت </a:t>
            </a:r>
            <a:r>
              <a:rPr lang="fa-IR" sz="3200" dirty="0">
                <a:cs typeface="B Yagut" pitchFamily="2" charset="-78"/>
              </a:rPr>
              <a:t>سر و یا پشت </a:t>
            </a:r>
            <a:r>
              <a:rPr lang="fa-IR" sz="3200" dirty="0" smtClean="0">
                <a:cs typeface="B Yagut" pitchFamily="2" charset="-78"/>
              </a:rPr>
              <a:t>گوش، </a:t>
            </a:r>
            <a:r>
              <a:rPr lang="fa-IR" sz="3200" dirty="0">
                <a:cs typeface="B Yagut" pitchFamily="2" charset="-78"/>
              </a:rPr>
              <a:t>درد یا تورم </a:t>
            </a:r>
            <a:r>
              <a:rPr lang="fa-IR" sz="3200" dirty="0" smtClean="0">
                <a:cs typeface="B Yagut" pitchFamily="2" charset="-78"/>
              </a:rPr>
              <a:t>مفاصل</a:t>
            </a:r>
            <a:endParaRPr lang="fa-IR" sz="3200" dirty="0">
              <a:cs typeface="B Yagut" pitchFamily="2" charset="-78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fa-IR" sz="3600" dirty="0">
                <a:cs typeface="B Yagut" pitchFamily="2" charset="-78"/>
              </a:rPr>
              <a:t>مورد تأیید شده آزمایشگاهی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200" dirty="0">
                <a:cs typeface="B Yagut" pitchFamily="2" charset="-78"/>
              </a:rPr>
              <a:t>مثبت شدن تست خون از نظر</a:t>
            </a:r>
            <a:r>
              <a:rPr lang="en-US" sz="3200" dirty="0">
                <a:cs typeface="B Yagut" pitchFamily="2" charset="-78"/>
              </a:rPr>
              <a:t> </a:t>
            </a:r>
            <a:r>
              <a:rPr lang="en-US" sz="3200" dirty="0" err="1">
                <a:cs typeface="B Yagut" pitchFamily="2" charset="-78"/>
              </a:rPr>
              <a:t>IgM</a:t>
            </a:r>
            <a:r>
              <a:rPr lang="en-US" sz="3200" dirty="0">
                <a:cs typeface="B Yagut" pitchFamily="2" charset="-78"/>
              </a:rPr>
              <a:t> </a:t>
            </a:r>
            <a:r>
              <a:rPr lang="fa-IR" sz="3200" dirty="0">
                <a:cs typeface="B Yagut" pitchFamily="2" charset="-78"/>
              </a:rPr>
              <a:t> اختصاصی سرخجه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fa-IR" sz="3600" dirty="0">
                <a:cs typeface="B Yagut" pitchFamily="2" charset="-78"/>
              </a:rPr>
              <a:t>مورد تأیید شده اپیدمیولوژیک 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200" dirty="0">
                <a:cs typeface="B Yagut" pitchFamily="2" charset="-78"/>
              </a:rPr>
              <a:t>فردی با بیماری بثوری </a:t>
            </a:r>
            <a:r>
              <a:rPr lang="fa-IR" sz="3200" dirty="0" smtClean="0">
                <a:cs typeface="B Yagut" pitchFamily="2" charset="-78"/>
              </a:rPr>
              <a:t>تب دارکه </a:t>
            </a:r>
            <a:r>
              <a:rPr lang="fa-IR" sz="3200" dirty="0">
                <a:cs typeface="B Yagut" pitchFamily="2" charset="-78"/>
              </a:rPr>
              <a:t>از نظر آزمایشگاهی مورد بررسی </a:t>
            </a:r>
            <a:r>
              <a:rPr lang="fa-IR" sz="3200" dirty="0" smtClean="0">
                <a:cs typeface="B Yagut" pitchFamily="2" charset="-78"/>
              </a:rPr>
              <a:t>قرار نگرفته </a:t>
            </a:r>
            <a:r>
              <a:rPr lang="fa-IR" sz="3200" dirty="0">
                <a:cs typeface="B Yagut" pitchFamily="2" charset="-78"/>
              </a:rPr>
              <a:t>ولی با مورد مثبت سرخجه مرتبط باشد.(باتشخیص پزشک)</a:t>
            </a:r>
          </a:p>
          <a:p>
            <a:pPr>
              <a:defRPr/>
            </a:pPr>
            <a:endParaRPr lang="fa-IR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90"/>
    </mc:Choice>
    <mc:Fallback xmlns="">
      <p:transition spd="slow" advTm="40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4300" algn="just" eaLnBrk="1" hangingPunct="1">
              <a:defRPr/>
            </a:pPr>
            <a:r>
              <a:rPr lang="fa-IR" dirty="0">
                <a:latin typeface="+mn-lt"/>
                <a:ea typeface="+mn-ea"/>
                <a:cs typeface="B Yagut" pitchFamily="2" charset="-78"/>
              </a:rPr>
              <a:t>سندرم سرخجه </a:t>
            </a:r>
            <a:r>
              <a:rPr lang="fa-IR" dirty="0" smtClean="0">
                <a:latin typeface="+mn-lt"/>
                <a:ea typeface="+mn-ea"/>
                <a:cs typeface="B Yagut" pitchFamily="2" charset="-78"/>
              </a:rPr>
              <a:t>مادرزادی </a:t>
            </a:r>
            <a:r>
              <a:rPr lang="en-US" dirty="0" smtClean="0">
                <a:latin typeface="+mn-lt"/>
                <a:ea typeface="+mn-ea"/>
                <a:cs typeface="B Yagut" pitchFamily="2" charset="-78"/>
              </a:rPr>
              <a:t>CRS</a:t>
            </a:r>
            <a:endParaRPr lang="fa-IR" dirty="0">
              <a:latin typeface="+mn-lt"/>
              <a:ea typeface="+mn-ea"/>
              <a:cs typeface="B Yagut" pitchFamily="2" charset="-7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546100" y="1825625"/>
            <a:ext cx="11239500" cy="4351338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fa-IR" sz="3200" dirty="0">
                <a:cs typeface="B Yagut" panose="00000400000000000000" pitchFamily="2" charset="-78"/>
              </a:rPr>
              <a:t>هر نوزادی با بیماری قلبی و یا مشکوک به کری و یا با یک یا چند علامت از علایم چشمی زیر:</a:t>
            </a:r>
            <a:endParaRPr lang="en-US" sz="3200" dirty="0">
              <a:cs typeface="B Yagut" panose="00000400000000000000" pitchFamily="2" charset="-78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fa-IR" sz="3200" dirty="0">
                <a:cs typeface="B Yagut" panose="00000400000000000000" pitchFamily="2" charset="-78"/>
              </a:rPr>
              <a:t>مردمک </a:t>
            </a:r>
            <a:r>
              <a:rPr lang="fa-IR" sz="3200" dirty="0" smtClean="0">
                <a:cs typeface="B Yagut" panose="00000400000000000000" pitchFamily="2" charset="-78"/>
              </a:rPr>
              <a:t>سفید(کاتاراکت)، </a:t>
            </a:r>
            <a:r>
              <a:rPr lang="fa-IR" sz="3200" dirty="0">
                <a:cs typeface="B Yagut" panose="00000400000000000000" pitchFamily="2" charset="-78"/>
              </a:rPr>
              <a:t>کاهش دید، حرکات پاندولی چشم ( نیستاگموس</a:t>
            </a:r>
            <a:r>
              <a:rPr lang="fa-IR" sz="3200" dirty="0" smtClean="0">
                <a:cs typeface="B Yagut" panose="00000400000000000000" pitchFamily="2" charset="-78"/>
              </a:rPr>
              <a:t>)، لوچی، </a:t>
            </a:r>
            <a:r>
              <a:rPr lang="fa-IR" sz="3200" dirty="0">
                <a:cs typeface="B Yagut" panose="00000400000000000000" pitchFamily="2" charset="-78"/>
              </a:rPr>
              <a:t>کره چشم کوچک (</a:t>
            </a:r>
            <a:r>
              <a:rPr lang="fa-IR" sz="3200" dirty="0" smtClean="0">
                <a:cs typeface="B Yagut" panose="00000400000000000000" pitchFamily="2" charset="-78"/>
              </a:rPr>
              <a:t>میکروفتالموس)، </a:t>
            </a:r>
            <a:r>
              <a:rPr lang="fa-IR" sz="3200" dirty="0">
                <a:cs typeface="B Yagut" panose="00000400000000000000" pitchFamily="2" charset="-78"/>
              </a:rPr>
              <a:t>قرنیه بزرگتر ( گلوکوم مادرزادی ) </a:t>
            </a:r>
            <a:endParaRPr lang="en-US" sz="3200" dirty="0">
              <a:cs typeface="B Yagut" panose="00000400000000000000" pitchFamily="2" charset="-78"/>
            </a:endParaRPr>
          </a:p>
          <a:p>
            <a:pPr>
              <a:defRPr/>
            </a:pPr>
            <a:endParaRPr lang="fa-IR" alt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86"/>
    </mc:Choice>
    <mc:Fallback xmlns="">
      <p:transition spd="slow" advTm="29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altLang="en-US" b="1" smtClean="0">
                <a:cs typeface="B Yagut" panose="00000400000000000000" pitchFamily="2" charset="-78"/>
              </a:rPr>
              <a:t>مشخصات سند</a:t>
            </a:r>
            <a:endParaRPr lang="en-US" altLang="en-US" b="1" smtClean="0">
              <a:cs typeface="Times New Roman" panose="02020603050405020304" pitchFamily="18" charset="0"/>
            </a:endParaRP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>
          <a:xfrm>
            <a:off x="639763" y="1371600"/>
            <a:ext cx="5357812" cy="836613"/>
          </a:xfrm>
        </p:spPr>
        <p:txBody>
          <a:bodyPr/>
          <a:lstStyle/>
          <a:p>
            <a:pPr algn="ctr"/>
            <a:r>
              <a:rPr lang="fa-IR" altLang="en-US" sz="3200" smtClean="0">
                <a:cs typeface="B Yagut" panose="00000400000000000000" pitchFamily="2" charset="-78"/>
              </a:rPr>
              <a:t>مشخصات مدرس</a:t>
            </a:r>
            <a:endParaRPr lang="en-US" altLang="en-US" sz="3200" smtClean="0">
              <a:cs typeface="B Yagut" panose="00000400000000000000" pitchFamily="2" charset="-78"/>
            </a:endParaRPr>
          </a:p>
        </p:txBody>
      </p:sp>
      <p:sp>
        <p:nvSpPr>
          <p:cNvPr id="3076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81238"/>
            <a:ext cx="5718175" cy="3908425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endParaRPr lang="fa-IR" altLang="en-US" sz="2400" dirty="0" smtClean="0">
              <a:cs typeface="B Yagut" panose="00000400000000000000" pitchFamily="2" charset="-78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a-IR" altLang="en-US" sz="2400" b="1" dirty="0" smtClean="0">
                <a:cs typeface="B Yagut" panose="00000400000000000000" pitchFamily="2" charset="-78"/>
              </a:rPr>
              <a:t>نام ونام خانوادگی مدرس </a:t>
            </a:r>
            <a:r>
              <a:rPr lang="fa-IR" altLang="en-US" sz="2400" dirty="0" smtClean="0">
                <a:cs typeface="B Yagut" panose="00000400000000000000" pitchFamily="2" charset="-78"/>
              </a:rPr>
              <a:t>: رضا قیاسی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a-IR" altLang="en-US" sz="2400" b="1" dirty="0" smtClean="0">
                <a:cs typeface="B Yagut" panose="00000400000000000000" pitchFamily="2" charset="-78"/>
              </a:rPr>
              <a:t>مدرک تحصیلی </a:t>
            </a:r>
            <a:r>
              <a:rPr lang="fa-IR" altLang="en-US" sz="2400" dirty="0" smtClean="0">
                <a:cs typeface="B Yagut" panose="00000400000000000000" pitchFamily="2" charset="-78"/>
              </a:rPr>
              <a:t>: کارشناس بهداشت عمومی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a-IR" altLang="en-US" sz="2400" dirty="0" smtClean="0">
                <a:cs typeface="B Yagut" panose="00000400000000000000" pitchFamily="2" charset="-78"/>
              </a:rPr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a-IR" altLang="en-US" sz="2400" b="1" dirty="0" smtClean="0">
                <a:cs typeface="B Yagut" panose="00000400000000000000" pitchFamily="2" charset="-78"/>
              </a:rPr>
              <a:t>موقعیت اشتغال سازمانی مدرس </a:t>
            </a:r>
            <a:r>
              <a:rPr lang="fa-IR" altLang="en-US" sz="2400" dirty="0" smtClean="0">
                <a:cs typeface="B Yagut" panose="00000400000000000000" pitchFamily="2" charset="-78"/>
              </a:rPr>
              <a:t>: مربی مرکز آموزش بهورزی موعود – مشهد2-دانشگاه علوم پزشکی و خدمات بهداشتی درمانی مشهد</a:t>
            </a:r>
            <a:endParaRPr lang="en-US" altLang="en-US" sz="2400" dirty="0" smtClean="0">
              <a:cs typeface="B Yagut" panose="00000400000000000000" pitchFamily="2" charset="-78"/>
            </a:endParaRP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84300"/>
            <a:ext cx="5183188" cy="823913"/>
          </a:xfrm>
        </p:spPr>
        <p:txBody>
          <a:bodyPr/>
          <a:lstStyle/>
          <a:p>
            <a:pPr algn="ctr"/>
            <a:r>
              <a:rPr lang="fa-IR" altLang="en-US" sz="3200" smtClean="0">
                <a:cs typeface="B Yagut" panose="00000400000000000000" pitchFamily="2" charset="-78"/>
              </a:rPr>
              <a:t>مشخصات بسته آموزشی</a:t>
            </a:r>
            <a:endParaRPr lang="en-US" altLang="en-US" sz="3200" smtClean="0">
              <a:cs typeface="B Yagut" panose="000004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23088" y="2505075"/>
            <a:ext cx="4598987" cy="368458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fa-IR" altLang="fa-IR" sz="2400" b="1" dirty="0" smtClean="0">
                <a:cs typeface="B Yagut" panose="00000400000000000000" pitchFamily="2" charset="-78"/>
              </a:rPr>
              <a:t>حیطه درس </a:t>
            </a:r>
            <a:r>
              <a:rPr lang="fa-IR" altLang="fa-IR" dirty="0" smtClean="0">
                <a:cs typeface="B Yagut" panose="00000400000000000000" pitchFamily="2" charset="-78"/>
              </a:rPr>
              <a:t>:</a:t>
            </a:r>
            <a:r>
              <a:rPr lang="fa-IR" altLang="fa-IR" dirty="0">
                <a:cs typeface="B Yagut" panose="00000400000000000000" pitchFamily="2" charset="-78"/>
              </a:rPr>
              <a:t> ایمنسازی و بیماریهای قابل پیشگیری با واکسن</a:t>
            </a:r>
            <a:r>
              <a:rPr lang="fa-IR" altLang="fa-IR" dirty="0" smtClean="0">
                <a:cs typeface="B Yagut" panose="00000400000000000000" pitchFamily="2" charset="-78"/>
              </a:rPr>
              <a:t/>
            </a:r>
            <a:br>
              <a:rPr lang="fa-IR" altLang="fa-IR" dirty="0" smtClean="0">
                <a:cs typeface="B Yagut" panose="00000400000000000000" pitchFamily="2" charset="-78"/>
              </a:rPr>
            </a:br>
            <a:r>
              <a:rPr lang="fa-IR" altLang="fa-IR" sz="2400" b="1" dirty="0" smtClean="0">
                <a:cs typeface="B Yagut" panose="00000400000000000000" pitchFamily="2" charset="-78"/>
              </a:rPr>
              <a:t>تاریخ آخرین بازنگری </a:t>
            </a:r>
            <a:r>
              <a:rPr lang="fa-IR" altLang="fa-IR" dirty="0" smtClean="0">
                <a:cs typeface="B Yagut" panose="00000400000000000000" pitchFamily="2" charset="-78"/>
              </a:rPr>
              <a:t>:1399/4/29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a-IR" altLang="fa-IR" sz="2400" b="1" dirty="0" smtClean="0">
                <a:cs typeface="B Yagut" panose="00000400000000000000" pitchFamily="2" charset="-78"/>
              </a:rPr>
              <a:t>نوبت تهیه </a:t>
            </a:r>
            <a:r>
              <a:rPr lang="fa-IR" altLang="fa-IR" dirty="0" smtClean="0">
                <a:cs typeface="B Yagut" panose="00000400000000000000" pitchFamily="2" charset="-78"/>
              </a:rPr>
              <a:t>: 3</a:t>
            </a:r>
          </a:p>
          <a:p>
            <a:pPr marL="0" indent="0">
              <a:buNone/>
              <a:defRPr/>
            </a:pPr>
            <a:r>
              <a:rPr lang="fa-IR" sz="2400" b="1" dirty="0" smtClean="0">
                <a:cs typeface="B Yagut" panose="00000400000000000000" pitchFamily="2" charset="-78"/>
              </a:rPr>
              <a:t>نام فایل </a:t>
            </a:r>
            <a:r>
              <a:rPr lang="fa-IR" dirty="0" smtClean="0">
                <a:cs typeface="B Yagut" panose="00000400000000000000" pitchFamily="2" charset="-78"/>
              </a:rPr>
              <a:t>:</a:t>
            </a:r>
            <a:r>
              <a:rPr lang="en-US" dirty="0" smtClean="0">
                <a:cs typeface="B Yagut" panose="00000400000000000000" pitchFamily="2" charset="-78"/>
              </a:rPr>
              <a:t>IM-ashnayi – ba-bimarihaye-ghabel-pishgiri-ba-vaksan-bakhsh1-edi3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307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208213"/>
            <a:ext cx="1011237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0"/>
    </mc:Choice>
    <mc:Fallback xmlns="">
      <p:transition spd="slow" advTm="13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>
                <a:latin typeface="+mn-lt"/>
                <a:ea typeface="+mn-ea"/>
                <a:cs typeface="B Yagut" pitchFamily="2" charset="-78"/>
              </a:rPr>
              <a:t/>
            </a:r>
            <a:br>
              <a:rPr lang="fa-IR" dirty="0" smtClean="0">
                <a:latin typeface="+mn-lt"/>
                <a:ea typeface="+mn-ea"/>
                <a:cs typeface="B Yagut" pitchFamily="2" charset="-78"/>
              </a:rPr>
            </a:br>
            <a:r>
              <a:rPr lang="fa-IR" dirty="0" smtClean="0">
                <a:latin typeface="+mn-lt"/>
                <a:ea typeface="+mn-ea"/>
                <a:cs typeface="B Yagut" pitchFamily="2" charset="-78"/>
              </a:rPr>
              <a:t>موارد </a:t>
            </a:r>
            <a:r>
              <a:rPr lang="fa-IR" dirty="0">
                <a:latin typeface="+mn-lt"/>
                <a:ea typeface="+mn-ea"/>
                <a:cs typeface="B Yagut" pitchFamily="2" charset="-78"/>
              </a:rPr>
              <a:t>مشکوک به </a:t>
            </a:r>
            <a:r>
              <a:rPr lang="en-US" dirty="0">
                <a:latin typeface="+mn-lt"/>
                <a:ea typeface="+mn-ea"/>
                <a:cs typeface="B Yagut" pitchFamily="2" charset="-78"/>
              </a:rPr>
              <a:t>CRS</a:t>
            </a: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39763" y="1825625"/>
            <a:ext cx="10972800" cy="435133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a-IR" altLang="en-US" sz="3200" dirty="0" smtClean="0">
                <a:cs typeface="B Yagut" panose="00000400000000000000" pitchFamily="2" charset="-78"/>
              </a:rPr>
              <a:t>هر شیرخوار کمتر از یک سال که کارمندان بهداشتی مشکوک به </a:t>
            </a:r>
            <a:r>
              <a:rPr lang="en-US" altLang="en-US" sz="3200" dirty="0" smtClean="0">
                <a:cs typeface="B Yagut" panose="00000400000000000000" pitchFamily="2" charset="-78"/>
              </a:rPr>
              <a:t>CRS </a:t>
            </a:r>
            <a:r>
              <a:rPr lang="fa-IR" altLang="en-US" sz="3200" dirty="0" smtClean="0">
                <a:cs typeface="B Yagut" panose="00000400000000000000" pitchFamily="2" charset="-78"/>
              </a:rPr>
              <a:t> در او می شوند.</a:t>
            </a:r>
            <a:br>
              <a:rPr lang="fa-IR" altLang="en-US" sz="3200" dirty="0" smtClean="0">
                <a:cs typeface="B Yagut" panose="00000400000000000000" pitchFamily="2" charset="-78"/>
              </a:rPr>
            </a:br>
            <a:r>
              <a:rPr lang="fa-IR" altLang="en-US" sz="3200" dirty="0" smtClean="0">
                <a:cs typeface="B Yagut" panose="00000400000000000000" pitchFamily="2" charset="-78"/>
              </a:rPr>
              <a:t/>
            </a:r>
            <a:br>
              <a:rPr lang="fa-IR" altLang="en-US" sz="3200" dirty="0" smtClean="0">
                <a:cs typeface="B Yagut" panose="00000400000000000000" pitchFamily="2" charset="-78"/>
              </a:rPr>
            </a:br>
            <a:r>
              <a:rPr lang="fa-IR" altLang="en-US" sz="3200" dirty="0" smtClean="0">
                <a:cs typeface="B Yagut" panose="00000400000000000000" pitchFamily="2" charset="-78"/>
              </a:rPr>
              <a:t>هر کودک کمتر از یک سال، دارای تاریخچه مادری مشکوک یا تایید شده ابتلا به سرخجه در دوران حاملگی.</a:t>
            </a:r>
            <a:br>
              <a:rPr lang="fa-IR" altLang="en-US" sz="3200" dirty="0" smtClean="0">
                <a:cs typeface="B Yagut" panose="00000400000000000000" pitchFamily="2" charset="-78"/>
              </a:rPr>
            </a:br>
            <a:r>
              <a:rPr lang="fa-IR" altLang="en-US" sz="3200" dirty="0" smtClean="0">
                <a:cs typeface="B Yagut" panose="00000400000000000000" pitchFamily="2" charset="-78"/>
              </a:rPr>
              <a:t/>
            </a:r>
            <a:br>
              <a:rPr lang="fa-IR" altLang="en-US" sz="3200" dirty="0" smtClean="0">
                <a:cs typeface="B Yagut" panose="00000400000000000000" pitchFamily="2" charset="-78"/>
              </a:rPr>
            </a:br>
            <a:r>
              <a:rPr lang="fa-IR" altLang="en-US" sz="3200" dirty="0" smtClean="0">
                <a:cs typeface="B Yagut" panose="00000400000000000000" pitchFamily="2" charset="-78"/>
              </a:rPr>
              <a:t>هر نوزاد یا بیمار قلبی و یا مشکوک به اختلال شنوایی ویا یک یا چند علامت چشمی مثل کاتاراکت، کاهش بینایی، حرکات پاندولی چشم ها(نیستاگموس)، میکروفتالمی و گلوکوم مادرزادی.</a:t>
            </a:r>
            <a:r>
              <a:rPr lang="en-US" altLang="en-US" sz="7200" dirty="0" smtClean="0">
                <a:cs typeface="Arial" panose="020B0604020202020204" pitchFamily="34" charset="0"/>
              </a:rPr>
              <a:t/>
            </a:r>
            <a:br>
              <a:rPr lang="en-US" altLang="en-US" sz="7200" dirty="0" smtClean="0">
                <a:cs typeface="Arial" panose="020B0604020202020204" pitchFamily="34" charset="0"/>
              </a:rPr>
            </a:br>
            <a:endParaRPr lang="fa-IR" alt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90"/>
    </mc:Choice>
    <mc:Fallback xmlns="">
      <p:transition spd="slow" advTm="3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700"/>
          </a:xfrm>
        </p:spPr>
        <p:txBody>
          <a:bodyPr/>
          <a:lstStyle/>
          <a:p>
            <a:r>
              <a:rPr lang="fa-IR" altLang="en-US" smtClean="0"/>
              <a:t/>
            </a:r>
            <a:br>
              <a:rPr lang="fa-IR" altLang="en-US" smtClean="0"/>
            </a:br>
            <a:r>
              <a:rPr lang="fa-IR" altLang="en-US" smtClean="0">
                <a:cs typeface="B Yagut" panose="00000400000000000000" pitchFamily="2" charset="-78"/>
              </a:rPr>
              <a:t>مراقبت و پيشگيري</a:t>
            </a:r>
            <a:r>
              <a:rPr lang="en-US" altLang="en-US" smtClean="0">
                <a:cs typeface="Times New Roman" panose="02020603050405020304" pitchFamily="18" charset="0"/>
              </a:rPr>
              <a:t/>
            </a:r>
            <a:br>
              <a:rPr lang="en-US" altLang="en-US" smtClean="0">
                <a:cs typeface="Times New Roman" panose="02020603050405020304" pitchFamily="18" charset="0"/>
              </a:rPr>
            </a:br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07988" y="1266825"/>
            <a:ext cx="10945812" cy="4346575"/>
          </a:xfrm>
        </p:spPr>
        <p:txBody>
          <a:bodyPr/>
          <a:lstStyle/>
          <a:p>
            <a:pPr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انجام واكسيناسيون طبق دستورالعمل کشوري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انجام طرح‌هاي ملي واكسيناسيون 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تكميل موارد نقص واكسيناسيون 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ارجاع موارد مشكوك و پيگيري تا حصول نتيجه</a:t>
            </a:r>
          </a:p>
          <a:p>
            <a:pPr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جداسازي </a:t>
            </a:r>
            <a:r>
              <a:rPr lang="fa-IR" altLang="en-US" sz="3200" dirty="0">
                <a:cs typeface="B Yagut" panose="00000400000000000000" pitchFamily="2" charset="-78"/>
              </a:rPr>
              <a:t>بيمار از مادر باردار</a:t>
            </a:r>
            <a:endParaRPr lang="en-US" altLang="en-US" sz="3200" dirty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fa-IR" altLang="en-US" sz="3200" dirty="0">
                <a:cs typeface="B Yagut" panose="00000400000000000000" pitchFamily="2" charset="-78"/>
              </a:rPr>
              <a:t>تزريق ايمونوگلو بولين به مادر بارداري كه سه ماهه اول </a:t>
            </a:r>
            <a:r>
              <a:rPr lang="fa-IR" altLang="en-US" sz="3200" dirty="0" smtClean="0">
                <a:cs typeface="B Yagut" panose="00000400000000000000" pitchFamily="2" charset="-78"/>
              </a:rPr>
              <a:t>بارداري، </a:t>
            </a:r>
            <a:r>
              <a:rPr lang="fa-IR" altLang="en-US" sz="3200" dirty="0">
                <a:cs typeface="B Yagut" panose="00000400000000000000" pitchFamily="2" charset="-78"/>
              </a:rPr>
              <a:t>با بيمار مبتلا به سرخجه تماس داشته است </a:t>
            </a:r>
            <a:r>
              <a:rPr lang="fa-IR" altLang="en-US" sz="3200" dirty="0"/>
              <a:t>.</a:t>
            </a:r>
            <a:endParaRPr lang="en-US" altLang="en-US" sz="3200" dirty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sz="3200" dirty="0" smtClean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6"/>
    </mc:Choice>
    <mc:Fallback xmlns="">
      <p:transition spd="slow" advTm="31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25" y="3143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a-IR" dirty="0" smtClean="0">
                <a:latin typeface="+mn-lt"/>
                <a:ea typeface="+mn-ea"/>
                <a:cs typeface="B Yagut" pitchFamily="2" charset="-78"/>
              </a:rPr>
              <a:t>اوریون</a:t>
            </a:r>
            <a:r>
              <a:rPr lang="ar-IQ" dirty="0">
                <a:latin typeface="+mn-lt"/>
                <a:ea typeface="+mn-ea"/>
                <a:cs typeface="B Yagut" pitchFamily="2" charset="-78"/>
              </a:rPr>
              <a:t>(</a:t>
            </a:r>
            <a:r>
              <a:rPr lang="en-US" dirty="0">
                <a:latin typeface="+mn-lt"/>
                <a:ea typeface="+mn-ea"/>
                <a:cs typeface="B Yagut" pitchFamily="2" charset="-78"/>
              </a:rPr>
              <a:t>Mumps</a:t>
            </a:r>
            <a:r>
              <a:rPr lang="ar-IQ" dirty="0">
                <a:latin typeface="+mn-lt"/>
                <a:ea typeface="+mn-ea"/>
                <a:cs typeface="B Yagut" pitchFamily="2" charset="-78"/>
              </a:rPr>
              <a:t>)</a:t>
            </a:r>
            <a:endParaRPr lang="fa-IR" dirty="0">
              <a:latin typeface="+mn-lt"/>
              <a:ea typeface="+mn-ea"/>
              <a:cs typeface="B Yagut" pitchFamily="2" charset="-78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04949" y="1825625"/>
            <a:ext cx="11469187" cy="3778250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fa-IR" altLang="en-US" sz="3200" dirty="0" smtClean="0">
                <a:cs typeface="B Yagut" panose="00000400000000000000" pitchFamily="2" charset="-78"/>
              </a:rPr>
              <a:t>يك بيماري ويروسي حاد، مسري و شايع دوران كودكي (بيشتر سنين مدرسه 5 الي 14 ساله) كه با تب و تورم و حساس شدن يك يا چند غده بزاقي که معمولاً غده پاروتيد و بعضي اوقات غدد زير زباني يا زيرآرواره‌اي تظاهر مي‌کند.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a-IR" altLang="en-US" sz="3200" dirty="0" smtClean="0">
                <a:cs typeface="B Yagut" panose="00000400000000000000" pitchFamily="2" charset="-78"/>
              </a:rPr>
              <a:t>اين بيماري در زمستان و بهار شايعتر است.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37"/>
    </mc:Choice>
    <mc:Fallback xmlns="">
      <p:transition spd="slow" advTm="34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3183"/>
            <a:ext cx="10515600" cy="695459"/>
          </a:xfrm>
        </p:spPr>
        <p:txBody>
          <a:bodyPr/>
          <a:lstStyle/>
          <a:p>
            <a:pPr>
              <a:defRPr/>
            </a:pPr>
            <a:r>
              <a:rPr lang="fa-IR" dirty="0">
                <a:latin typeface="+mn-lt"/>
                <a:ea typeface="+mn-ea"/>
                <a:cs typeface="B Yagut" pitchFamily="2" charset="-78"/>
              </a:rPr>
              <a:t>علائم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838200" y="888642"/>
            <a:ext cx="10895013" cy="5035641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ar-SA" altLang="en-US" sz="3200" dirty="0" smtClean="0">
                <a:cs typeface="B Yagut" panose="00000400000000000000" pitchFamily="2" charset="-78"/>
              </a:rPr>
              <a:t/>
            </a:r>
            <a:br>
              <a:rPr lang="ar-SA" altLang="en-US" sz="3200" dirty="0" smtClean="0">
                <a:cs typeface="B Yagut" panose="00000400000000000000" pitchFamily="2" charset="-78"/>
              </a:rPr>
            </a:br>
            <a:r>
              <a:rPr lang="ar-SA" altLang="en-US" sz="3200" dirty="0" smtClean="0">
                <a:cs typeface="B Yagut" panose="00000400000000000000" pitchFamily="2" charset="-78"/>
              </a:rPr>
              <a:t>تب‌</a:t>
            </a:r>
            <a:br>
              <a:rPr lang="ar-SA" altLang="en-US" sz="3200" dirty="0" smtClean="0">
                <a:cs typeface="B Yagut" panose="00000400000000000000" pitchFamily="2" charset="-78"/>
              </a:rPr>
            </a:br>
            <a:r>
              <a:rPr lang="ar-SA" altLang="en-US" sz="3200" dirty="0" smtClean="0">
                <a:cs typeface="B Yagut" panose="00000400000000000000" pitchFamily="2" charset="-78"/>
              </a:rPr>
              <a:t>سردرد </a:t>
            </a:r>
            <a:br>
              <a:rPr lang="ar-SA" altLang="en-US" sz="3200" dirty="0" smtClean="0">
                <a:cs typeface="B Yagut" panose="00000400000000000000" pitchFamily="2" charset="-78"/>
              </a:rPr>
            </a:br>
            <a:r>
              <a:rPr lang="ar-SA" altLang="en-US" sz="3200" dirty="0" smtClean="0">
                <a:cs typeface="B Yagut" panose="00000400000000000000" pitchFamily="2" charset="-78"/>
              </a:rPr>
              <a:t>گلودرد </a:t>
            </a:r>
            <a:endParaRPr lang="fa-IR" altLang="en-US" sz="3200" dirty="0" smtClean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ar-SA" altLang="en-US" sz="3200" dirty="0">
                <a:cs typeface="B Yagut" panose="00000400000000000000" pitchFamily="2" charset="-78"/>
              </a:rPr>
              <a:t>التهاب‌، تورم‌ و درد غدد </a:t>
            </a:r>
            <a:r>
              <a:rPr lang="en-US" altLang="en-US" sz="3200" dirty="0">
                <a:cs typeface="B Yagut" panose="00000400000000000000" pitchFamily="2" charset="-78"/>
              </a:rPr>
              <a:t>)</a:t>
            </a:r>
            <a:r>
              <a:rPr lang="ar-SA" altLang="en-US" sz="3200" dirty="0">
                <a:cs typeface="B Yagut" panose="00000400000000000000" pitchFamily="2" charset="-78"/>
              </a:rPr>
              <a:t>پاروتيد</a:t>
            </a:r>
            <a:r>
              <a:rPr lang="fa-IR" altLang="en-US" sz="3200" dirty="0">
                <a:cs typeface="B Yagut" panose="00000400000000000000" pitchFamily="2" charset="-78"/>
              </a:rPr>
              <a:t>،زیرزبانی و زیرآرواره ای) که</a:t>
            </a:r>
            <a:r>
              <a:rPr lang="ar-SA" altLang="en-US" sz="3200" dirty="0">
                <a:cs typeface="B Yagut" panose="00000400000000000000" pitchFamily="2" charset="-78"/>
              </a:rPr>
              <a:t> غدد مزبور در لمس‌ سفت‌ بوده‌ و دردشان‌ با جويدن‌ يا بلع‌ تشديد مي‌يابد</a:t>
            </a:r>
            <a:r>
              <a:rPr lang="ar-SA" altLang="en-US" sz="3200" dirty="0" smtClean="0">
                <a:cs typeface="B Yagut" panose="00000400000000000000" pitchFamily="2" charset="-78"/>
              </a:rPr>
              <a:t>.</a:t>
            </a:r>
            <a:endParaRPr lang="fa-IR" altLang="en-US" sz="3200" dirty="0" smtClean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ar-SA" altLang="en-US" sz="3200" dirty="0" smtClean="0">
                <a:cs typeface="B Yagut" panose="00000400000000000000" pitchFamily="2" charset="-78"/>
              </a:rPr>
              <a:t/>
            </a:r>
            <a:br>
              <a:rPr lang="ar-SA" altLang="en-US" sz="3200" dirty="0" smtClean="0">
                <a:cs typeface="B Yagut" panose="00000400000000000000" pitchFamily="2" charset="-78"/>
              </a:rPr>
            </a:br>
            <a:r>
              <a:rPr lang="ar-SA" altLang="en-US" sz="3200" b="1" dirty="0" smtClean="0">
                <a:cs typeface="B Yagut" panose="00000400000000000000" pitchFamily="2" charset="-78"/>
              </a:rPr>
              <a:t>ساير علايم‌ همراه‌ موارد عارضه‌دار اوريون‌</a:t>
            </a:r>
            <a:r>
              <a:rPr lang="ar-SA" altLang="en-US" sz="3200" dirty="0" smtClean="0">
                <a:cs typeface="B Yagut" panose="00000400000000000000" pitchFamily="2" charset="-78"/>
              </a:rPr>
              <a:t>: </a:t>
            </a:r>
            <a:br>
              <a:rPr lang="ar-SA" altLang="en-US" sz="3200" dirty="0" smtClean="0">
                <a:cs typeface="B Yagut" panose="00000400000000000000" pitchFamily="2" charset="-78"/>
              </a:rPr>
            </a:br>
            <a:r>
              <a:rPr lang="ar-SA" altLang="en-US" sz="3200" dirty="0" smtClean="0">
                <a:cs typeface="B Yagut" panose="00000400000000000000" pitchFamily="2" charset="-78"/>
              </a:rPr>
              <a:t>تورم‌ دردناك‌ بيضه‌ها </a:t>
            </a:r>
            <a:br>
              <a:rPr lang="ar-SA" altLang="en-US" sz="3200" dirty="0" smtClean="0">
                <a:cs typeface="B Yagut" panose="00000400000000000000" pitchFamily="2" charset="-78"/>
              </a:rPr>
            </a:br>
            <a:r>
              <a:rPr lang="ar-SA" altLang="en-US" sz="3200" dirty="0" smtClean="0">
                <a:cs typeface="B Yagut" panose="00000400000000000000" pitchFamily="2" charset="-78"/>
              </a:rPr>
              <a:t>درد شكم‌ در صورت‌ درگيري‌ تخمدان‌ها يا پانكراس‌ </a:t>
            </a:r>
            <a:br>
              <a:rPr lang="ar-SA" altLang="en-US" sz="3200" dirty="0" smtClean="0">
                <a:cs typeface="B Yagut" panose="00000400000000000000" pitchFamily="2" charset="-78"/>
              </a:rPr>
            </a:br>
            <a:r>
              <a:rPr lang="ar-SA" altLang="en-US" sz="3200" dirty="0" smtClean="0">
                <a:cs typeface="B Yagut" panose="00000400000000000000" pitchFamily="2" charset="-78"/>
              </a:rPr>
              <a:t>سردرد شديد در صورت‌ درگيري‌ مغز يا پرده‌ پوشاننده‌</a:t>
            </a:r>
            <a:endParaRPr lang="fa-IR" altLang="en-US" sz="3200" dirty="0" smtClean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54"/>
    </mc:Choice>
    <mc:Fallback xmlns="">
      <p:transition spd="slow" advTm="41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dirty="0" smtClean="0">
                <a:cs typeface="B Yagut" panose="00000400000000000000" pitchFamily="2" charset="-78"/>
              </a:rPr>
              <a:t>راههاي سرايت</a:t>
            </a:r>
            <a:endParaRPr lang="en-US" altLang="en-US" dirty="0" smtClean="0">
              <a:cs typeface="B Yagut" panose="00000400000000000000" pitchFamily="2" charset="-78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01838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fa-IR" altLang="en-US" sz="3200" dirty="0" smtClean="0">
                <a:cs typeface="B Yagut" panose="00000400000000000000" pitchFamily="2" charset="-78"/>
              </a:rPr>
              <a:t>از طريق ترشحات دستگاه تنفسي بيمار، ويروس به محيط پخش مي‌گردد و در اثر سرايت به انسان سالم از طريق مجاري تنفسي، بيماري را ايجاد مي‌كند.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 smtClean="0"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8"/>
    </mc:Choice>
    <mc:Fallback xmlns="">
      <p:transition spd="slow" advTm="1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230313" y="500063"/>
            <a:ext cx="10123487" cy="1325562"/>
          </a:xfrm>
        </p:spPr>
        <p:txBody>
          <a:bodyPr/>
          <a:lstStyle/>
          <a:p>
            <a:r>
              <a:rPr lang="fa-IR" altLang="en-US" b="1" smtClean="0"/>
              <a:t/>
            </a:r>
            <a:br>
              <a:rPr lang="fa-IR" altLang="en-US" b="1" smtClean="0"/>
            </a:br>
            <a:r>
              <a:rPr lang="fa-IR" altLang="en-US" b="1" smtClean="0"/>
              <a:t/>
            </a:r>
            <a:br>
              <a:rPr lang="fa-IR" altLang="en-US" b="1" smtClean="0"/>
            </a:br>
            <a:r>
              <a:rPr lang="fa-IR" altLang="en-US" smtClean="0">
                <a:cs typeface="B Yagut" panose="00000400000000000000" pitchFamily="2" charset="-78"/>
              </a:rPr>
              <a:t>دوره كمون ، دوره واگيري</a:t>
            </a:r>
            <a:r>
              <a:rPr lang="fa-IR" altLang="en-US" b="1" smtClean="0"/>
              <a:t/>
            </a:r>
            <a:br>
              <a:rPr lang="fa-IR" altLang="en-US" b="1" smtClean="0"/>
            </a:br>
            <a:r>
              <a:rPr lang="fa-IR" altLang="en-US" b="1" smtClean="0"/>
              <a:t/>
            </a:r>
            <a:br>
              <a:rPr lang="fa-IR" altLang="en-US" b="1" smtClean="0"/>
            </a:br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a-IR" altLang="en-US" sz="3200" smtClean="0">
                <a:cs typeface="B Yagut" panose="00000400000000000000" pitchFamily="2" charset="-78"/>
              </a:rPr>
              <a:t>دوره کمون:14 تا 25 روز است.</a:t>
            </a:r>
            <a:endParaRPr lang="en-US" altLang="en-US" sz="3200" smtClean="0">
              <a:cs typeface="B Yagut" panose="00000400000000000000" pitchFamily="2" charset="-78"/>
            </a:endParaRPr>
          </a:p>
          <a:p>
            <a:pPr algn="just"/>
            <a:r>
              <a:rPr lang="fa-IR" altLang="en-US" sz="3200" smtClean="0">
                <a:cs typeface="B Yagut" panose="00000400000000000000" pitchFamily="2" charset="-78"/>
              </a:rPr>
              <a:t>دوره واگیری: دو روز قبل از ابتلاي غدد بزاقي و تا 4 روز بعد از  التهاب غدد بزاقي مي‌باشد.</a:t>
            </a:r>
            <a:endParaRPr lang="en-US" altLang="en-US" sz="3200" smtClean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4"/>
    </mc:Choice>
    <mc:Fallback xmlns="">
      <p:transition spd="slow" advTm="1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dirty="0">
                <a:latin typeface="+mn-lt"/>
                <a:ea typeface="+mn-ea"/>
                <a:cs typeface="B Yagut" pitchFamily="2" charset="-78"/>
              </a:rPr>
              <a:t>عوارض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1923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a-IR" altLang="en-US" sz="3200" smtClean="0">
                <a:cs typeface="B Yagut" panose="00000400000000000000" pitchFamily="2" charset="-78"/>
              </a:rPr>
              <a:t>ابتلاي مننژ شايع بوده و آنسفاليت اوريوني، تورم مفاصل، عوارض چشمي، اوركيت و تورم تخمدان از ديگر عوارض آن مي‌باشد.</a:t>
            </a:r>
            <a:endParaRPr lang="en-US" altLang="en-US" sz="3200" smtClean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7"/>
    </mc:Choice>
    <mc:Fallback xmlns="">
      <p:transition spd="slow" advTm="20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4363" cy="1325563"/>
          </a:xfrm>
        </p:spPr>
        <p:txBody>
          <a:bodyPr/>
          <a:lstStyle/>
          <a:p>
            <a:r>
              <a:rPr lang="fa-IR" altLang="en-US" smtClean="0">
                <a:cs typeface="B Yagut" panose="00000400000000000000" pitchFamily="2" charset="-78"/>
              </a:rPr>
              <a:t>مراقبت و پيشگيري </a:t>
            </a:r>
            <a:endParaRPr lang="en-US" altLang="en-US" smtClean="0">
              <a:cs typeface="B Yagut" panose="00000400000000000000" pitchFamily="2" charset="-78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39762" y="1825625"/>
            <a:ext cx="11336337" cy="4351338"/>
          </a:xfrm>
        </p:spPr>
        <p:txBody>
          <a:bodyPr/>
          <a:lstStyle/>
          <a:p>
            <a:pPr algn="just"/>
            <a:r>
              <a:rPr lang="fa-IR" altLang="en-US" sz="3200" dirty="0" smtClean="0">
                <a:cs typeface="B Yagut" panose="00000400000000000000" pitchFamily="2" charset="-78"/>
              </a:rPr>
              <a:t>انجام واكسيناسيون طبق دستورالعمل کشوري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algn="just"/>
            <a:r>
              <a:rPr lang="fa-IR" altLang="en-US" sz="3200" dirty="0" smtClean="0">
                <a:cs typeface="B Yagut" panose="00000400000000000000" pitchFamily="2" charset="-78"/>
              </a:rPr>
              <a:t>تكميل موارد ناقص واكسيناسيون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algn="just"/>
            <a:r>
              <a:rPr lang="fa-IR" altLang="en-US" sz="3200" dirty="0" smtClean="0">
                <a:cs typeface="B Yagut" panose="00000400000000000000" pitchFamily="2" charset="-78"/>
              </a:rPr>
              <a:t>آموزش به مردم در مورد روش‌هاي پيشگيري از بيماري 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algn="just"/>
            <a:r>
              <a:rPr lang="fa-IR" altLang="en-US" sz="3200" dirty="0" smtClean="0">
                <a:cs typeface="B Yagut" panose="00000400000000000000" pitchFamily="2" charset="-78"/>
              </a:rPr>
              <a:t>آموزش به اطرافيان بيمار در خصوص گندزدایی وسايل بيمار 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algn="just"/>
            <a:r>
              <a:rPr lang="fa-IR" altLang="en-US" sz="3200" dirty="0" smtClean="0">
                <a:cs typeface="B Yagut" panose="00000400000000000000" pitchFamily="2" charset="-78"/>
              </a:rPr>
              <a:t>گزارش موارد مشكوك به مركز خدمات جامع سلامت 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algn="just"/>
            <a:r>
              <a:rPr lang="fa-IR" altLang="en-US" sz="3200" dirty="0" smtClean="0">
                <a:cs typeface="B Yagut" panose="00000400000000000000" pitchFamily="2" charset="-78"/>
              </a:rPr>
              <a:t>جداسازي دانش آموزان از سايرين معمولاً 5 تا 7 روز بعد از </a:t>
            </a:r>
            <a:r>
              <a:rPr lang="fa-IR" altLang="en-US" sz="3200" dirty="0">
                <a:cs typeface="B Yagut" panose="00000400000000000000" pitchFamily="2" charset="-78"/>
              </a:rPr>
              <a:t>تورم </a:t>
            </a:r>
            <a:r>
              <a:rPr lang="fa-IR" altLang="en-US" sz="3200" dirty="0" smtClean="0">
                <a:cs typeface="B Yagut" panose="00000400000000000000" pitchFamily="2" charset="-78"/>
              </a:rPr>
              <a:t>غدد  بزاقي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endParaRPr lang="en-US" altLang="en-US" dirty="0" smtClean="0"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38"/>
    </mc:Choice>
    <mc:Fallback xmlns="">
      <p:transition spd="slow" advTm="39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cs typeface="B Yagut" panose="00000400000000000000" pitchFamily="2" charset="-78"/>
              </a:rPr>
              <a:t>مراقبت و پيشگيري (ادامه)</a:t>
            </a:r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fa-IR" sz="3200" b="1" dirty="0" smtClean="0">
                <a:cs typeface="B Yagut" panose="00000400000000000000" pitchFamily="2" charset="-78"/>
              </a:rPr>
              <a:t>توجه ويژه به موارد زير و ارجاع فوري</a:t>
            </a:r>
            <a:endParaRPr lang="en-US" sz="3200" b="1" dirty="0" smtClean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fa-IR" sz="3200" dirty="0" smtClean="0">
                <a:cs typeface="B Yagut" panose="00000400000000000000" pitchFamily="2" charset="-78"/>
              </a:rPr>
              <a:t>تب بالاي 38/5 درجه به مدت بيش از 3 روز</a:t>
            </a:r>
            <a:endParaRPr lang="en-US" sz="3200" dirty="0" smtClean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fa-IR" sz="3200" dirty="0" smtClean="0">
                <a:cs typeface="B Yagut" panose="00000400000000000000" pitchFamily="2" charset="-78"/>
              </a:rPr>
              <a:t>ورم بيضه در بيماران پسر</a:t>
            </a:r>
            <a:endParaRPr lang="en-US" sz="3200" dirty="0" smtClean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fa-IR" sz="3200" dirty="0" smtClean="0">
                <a:cs typeface="B Yagut" panose="00000400000000000000" pitchFamily="2" charset="-78"/>
              </a:rPr>
              <a:t>تورم شديد غدد بنا گوش يکطرفه  يا دو طرفه</a:t>
            </a:r>
            <a:endParaRPr lang="en-US" sz="3200" dirty="0" smtClean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fa-IR" sz="3200" dirty="0" smtClean="0">
                <a:cs typeface="B Yagut" panose="00000400000000000000" pitchFamily="2" charset="-78"/>
              </a:rPr>
              <a:t>دل درد، استفراغ، خواب آلودگي و تشنج</a:t>
            </a:r>
            <a:endParaRPr lang="en-US" sz="3200" dirty="0" smtClean="0">
              <a:cs typeface="B Yagut" panose="00000400000000000000" pitchFamily="2" charset="-78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24"/>
    </mc:Choice>
    <mc:Fallback xmlns="">
      <p:transition spd="slow" advTm="23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dirty="0">
                <a:latin typeface="+mn-lt"/>
                <a:ea typeface="+mn-ea"/>
                <a:cs typeface="B Yagut" pitchFamily="2" charset="-78"/>
              </a:rPr>
              <a:t>فلج اطفال (</a:t>
            </a:r>
            <a:r>
              <a:rPr lang="en-US" dirty="0">
                <a:latin typeface="+mn-lt"/>
                <a:ea typeface="+mn-ea"/>
                <a:cs typeface="B Yagut" pitchFamily="2" charset="-78"/>
              </a:rPr>
              <a:t>Polio myelitis</a:t>
            </a:r>
            <a:r>
              <a:rPr lang="fa-IR" dirty="0">
                <a:latin typeface="+mn-lt"/>
                <a:ea typeface="+mn-ea"/>
                <a:cs typeface="B Yagut" pitchFamily="2" charset="-78"/>
              </a:rPr>
              <a:t>)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225425" y="1825625"/>
            <a:ext cx="11128375" cy="4351338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r>
              <a:rPr lang="fa-IR" altLang="en-US" sz="3600" dirty="0" smtClean="0">
                <a:cs typeface="B Yagut" panose="00000400000000000000" pitchFamily="2" charset="-78"/>
              </a:rPr>
              <a:t>پولیو میلیت</a:t>
            </a:r>
            <a:r>
              <a:rPr lang="fa-IR" altLang="en-US" sz="3200" dirty="0" smtClean="0">
                <a:cs typeface="B Yagut" panose="00000400000000000000" pitchFamily="2" charset="-78"/>
              </a:rPr>
              <a:t>: </a:t>
            </a:r>
            <a:r>
              <a:rPr lang="fa-IR" sz="3200" dirty="0">
                <a:cs typeface="B Yagut" panose="00000400000000000000" pitchFamily="2" charset="-78"/>
              </a:rPr>
              <a:t>پوليوميليت بيماري عفوني واگيردار ويروسي بوده كه اغلب اوقات با يك فلج ناگهاني در اندام‌ها شناخته مي‌شود و سيستم عصبي مرکزي را درگير مي‌کند.</a:t>
            </a:r>
            <a:endParaRPr lang="fa-IR" altLang="en-US" sz="3200" dirty="0">
              <a:cs typeface="B Yagut" panose="00000400000000000000" pitchFamily="2" charset="-78"/>
            </a:endParaRPr>
          </a:p>
          <a:p>
            <a:pPr algn="just" eaLnBrk="1" hangingPunct="1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 بیش از 90% موارد بدون علامت بوده و یا علائم خفیفی دارند.</a:t>
            </a:r>
          </a:p>
          <a:p>
            <a:pPr algn="just" eaLnBrk="1" hangingPunct="1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 10-5 درصد موارد منجر به مرگ می شود.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52"/>
    </mc:Choice>
    <mc:Fallback xmlns="">
      <p:transition spd="slow" advTm="26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mtClean="0">
                <a:cs typeface="B Yagut" panose="00000400000000000000" pitchFamily="2" charset="-78"/>
              </a:rPr>
              <a:t>اهداف آموزشی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1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ar-IQ" sz="3200" b="1" dirty="0" smtClean="0">
                <a:cs typeface="B Yagut" panose="00000400000000000000" pitchFamily="2" charset="-78"/>
              </a:rPr>
              <a:t>پس از مطالعه اين </a:t>
            </a:r>
            <a:r>
              <a:rPr lang="fa-IR" sz="3200" b="1" dirty="0" smtClean="0">
                <a:cs typeface="B Yagut" panose="00000400000000000000" pitchFamily="2" charset="-78"/>
              </a:rPr>
              <a:t>درس</a:t>
            </a:r>
            <a:r>
              <a:rPr lang="ar-IQ" sz="3200" b="1" dirty="0" smtClean="0">
                <a:cs typeface="B Yagut" panose="00000400000000000000" pitchFamily="2" charset="-78"/>
              </a:rPr>
              <a:t> انتظار مي‌رود فراگير بتواند</a:t>
            </a:r>
            <a:r>
              <a:rPr lang="ar-IQ" sz="3200" dirty="0" smtClean="0">
                <a:cs typeface="B Yagut" panose="00000400000000000000" pitchFamily="2" charset="-78"/>
              </a:rPr>
              <a:t>:</a:t>
            </a:r>
            <a:endParaRPr lang="en-US" sz="3200" dirty="0" smtClean="0">
              <a:cs typeface="B Yagut" panose="00000400000000000000" pitchFamily="2" charset="-78"/>
            </a:endParaRPr>
          </a:p>
          <a:p>
            <a:pPr algn="just">
              <a:defRPr/>
            </a:pPr>
            <a:r>
              <a:rPr lang="fa-IR" sz="3200" dirty="0" smtClean="0">
                <a:cs typeface="B Yagut" panose="00000400000000000000" pitchFamily="2" charset="-78"/>
              </a:rPr>
              <a:t>عامل </a:t>
            </a:r>
            <a:r>
              <a:rPr lang="fa-IR" sz="3200" dirty="0">
                <a:cs typeface="B Yagut" panose="00000400000000000000" pitchFamily="2" charset="-78"/>
              </a:rPr>
              <a:t>ايجاد هر يک از بيماريها را نام ببرد.</a:t>
            </a:r>
            <a:endParaRPr lang="en-US" sz="3200" dirty="0">
              <a:cs typeface="B Yagut" panose="00000400000000000000" pitchFamily="2" charset="-78"/>
            </a:endParaRPr>
          </a:p>
          <a:p>
            <a:pPr algn="just">
              <a:defRPr/>
            </a:pPr>
            <a:r>
              <a:rPr lang="fa-IR" sz="3200" dirty="0" smtClean="0">
                <a:cs typeface="B Yagut" panose="00000400000000000000" pitchFamily="2" charset="-78"/>
              </a:rPr>
              <a:t>مخزن</a:t>
            </a:r>
            <a:r>
              <a:rPr lang="fa-IR" sz="3200" dirty="0">
                <a:cs typeface="B Yagut" panose="00000400000000000000" pitchFamily="2" charset="-78"/>
              </a:rPr>
              <a:t>، راه سرايت، دوره کمون و واگيري هر يک از بيماريها را بيان نمايد.</a:t>
            </a:r>
            <a:endParaRPr lang="en-US" sz="3200" dirty="0">
              <a:cs typeface="B Yagut" panose="00000400000000000000" pitchFamily="2" charset="-78"/>
            </a:endParaRPr>
          </a:p>
          <a:p>
            <a:pPr algn="just">
              <a:defRPr/>
            </a:pPr>
            <a:r>
              <a:rPr lang="fa-IR" sz="3200" dirty="0" smtClean="0">
                <a:cs typeface="B Yagut" panose="00000400000000000000" pitchFamily="2" charset="-78"/>
              </a:rPr>
              <a:t>نحوه </a:t>
            </a:r>
            <a:r>
              <a:rPr lang="fa-IR" sz="3200" dirty="0">
                <a:cs typeface="B Yagut" panose="00000400000000000000" pitchFamily="2" charset="-78"/>
              </a:rPr>
              <a:t>مراقبت و پيشگيري در هر يک از بيماريها را توضيح دهد.</a:t>
            </a:r>
            <a:endParaRPr lang="en-US" sz="3200" dirty="0">
              <a:cs typeface="B Yagut" panose="00000400000000000000" pitchFamily="2" charset="-78"/>
            </a:endParaRPr>
          </a:p>
          <a:p>
            <a:pPr algn="just">
              <a:defRPr/>
            </a:pPr>
            <a:r>
              <a:rPr lang="fa-IR" sz="3200" dirty="0" smtClean="0">
                <a:cs typeface="B Yagut" panose="00000400000000000000" pitchFamily="2" charset="-78"/>
              </a:rPr>
              <a:t>عوارض </a:t>
            </a:r>
            <a:r>
              <a:rPr lang="fa-IR" sz="3200" dirty="0">
                <a:cs typeface="B Yagut" panose="00000400000000000000" pitchFamily="2" charset="-78"/>
              </a:rPr>
              <a:t>هر يک از بيماريها را فهرست کند.</a:t>
            </a:r>
            <a:endParaRPr lang="en-US" sz="3200" dirty="0">
              <a:cs typeface="B Yagut" panose="00000400000000000000" pitchFamily="2" charset="-78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200" dirty="0" smtClean="0">
              <a:cs typeface="B Yagut" panose="00000400000000000000" pitchFamily="2" charset="-7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3200" dirty="0" smtClean="0">
              <a:cs typeface="B Yagut" panose="00000400000000000000" pitchFamily="2" charset="-7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3200" dirty="0" smtClean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25"/>
    </mc:Choice>
    <mc:Fallback xmlns="">
      <p:transition spd="slow" advTm="32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cs typeface="B Yagut" panose="00000400000000000000" pitchFamily="2" charset="-78"/>
              </a:rPr>
              <a:t>راه انتقال، دوره کمون وعلائم</a:t>
            </a:r>
            <a:endParaRPr lang="en-US" altLang="en-US" smtClean="0">
              <a:cs typeface="B Yagut" panose="00000400000000000000" pitchFamily="2" charset="-78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52425" y="1825625"/>
            <a:ext cx="11337925" cy="4448175"/>
          </a:xfrm>
        </p:spPr>
        <p:txBody>
          <a:bodyPr/>
          <a:lstStyle/>
          <a:p>
            <a:pPr algn="just" eaLnBrk="1" hangingPunct="1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انتقال بیماری از طریق: تماس مستقیم ( مدفوع و ترشحات تنفسی ) می باشد.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fa-IR" altLang="en-US" sz="3200" dirty="0" smtClean="0">
              <a:cs typeface="B Yagut" panose="00000400000000000000" pitchFamily="2" charset="-78"/>
            </a:endParaRPr>
          </a:p>
          <a:p>
            <a:pPr algn="just" eaLnBrk="1" hangingPunct="1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دوره کمون:</a:t>
            </a:r>
            <a:r>
              <a:rPr lang="fa-IR" altLang="en-US" sz="3200" dirty="0">
                <a:cs typeface="B Yagut" panose="00000400000000000000" pitchFamily="2" charset="-78"/>
              </a:rPr>
              <a:t> </a:t>
            </a:r>
            <a:r>
              <a:rPr lang="fa-IR" sz="3200" dirty="0">
                <a:cs typeface="B Yagut" panose="00000400000000000000" pitchFamily="2" charset="-78"/>
              </a:rPr>
              <a:t>در شكل فلجي بيماري معمولا </a:t>
            </a:r>
            <a:r>
              <a:rPr lang="fa-IR" sz="3200" dirty="0" smtClean="0">
                <a:cs typeface="B Yagut" panose="00000400000000000000" pitchFamily="2" charset="-78"/>
              </a:rPr>
              <a:t>7 تا 14روز </a:t>
            </a:r>
            <a:r>
              <a:rPr lang="fa-IR" sz="3200" dirty="0">
                <a:cs typeface="B Yagut" panose="00000400000000000000" pitchFamily="2" charset="-78"/>
              </a:rPr>
              <a:t>با دامنه بين 4</a:t>
            </a:r>
            <a:r>
              <a:rPr lang="fa-IR" sz="3200" dirty="0" smtClean="0">
                <a:cs typeface="B Yagut" panose="00000400000000000000" pitchFamily="2" charset="-78"/>
              </a:rPr>
              <a:t> تا 35 </a:t>
            </a:r>
            <a:r>
              <a:rPr lang="fa-IR" sz="3200" dirty="0">
                <a:cs typeface="B Yagut" panose="00000400000000000000" pitchFamily="2" charset="-78"/>
              </a:rPr>
              <a:t>روز </a:t>
            </a:r>
            <a:r>
              <a:rPr lang="fa-IR" sz="3200" dirty="0" smtClean="0">
                <a:cs typeface="B Yagut" panose="00000400000000000000" pitchFamily="2" charset="-78"/>
              </a:rPr>
              <a:t>است.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fa-IR" sz="3200" dirty="0">
              <a:cs typeface="B Yagut" panose="00000400000000000000" pitchFamily="2" charset="-78"/>
            </a:endParaRPr>
          </a:p>
          <a:p>
            <a:pPr algn="just" eaLnBrk="1" hangingPunct="1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علائم شامل: تب، سردرد، خستگی، استفراغ و یبوست می باشد و در نوع شدید بیماری، درد شدید عضلانی، سفتی گردن با یا بدون فلج شل می باشد.</a:t>
            </a:r>
          </a:p>
          <a:p>
            <a:pPr>
              <a:defRPr/>
            </a:pPr>
            <a:endParaRPr lang="en-US" altLang="en-US" dirty="0" smtClean="0"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47"/>
    </mc:Choice>
    <mc:Fallback xmlns="">
      <p:transition spd="slow" advTm="3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211138" y="1868488"/>
            <a:ext cx="11620500" cy="4308475"/>
          </a:xfrm>
        </p:spPr>
        <p:txBody>
          <a:bodyPr/>
          <a:lstStyle/>
          <a:p>
            <a:pPr marL="109537" lvl="1" indent="0" algn="just" eaLnBrk="1" hangingPunct="1">
              <a:spcBef>
                <a:spcPts val="400"/>
              </a:spcBef>
              <a:buSzPct val="68000"/>
              <a:buFont typeface="Arial" panose="020B0604020202020204" pitchFamily="34" charset="0"/>
              <a:buNone/>
              <a:defRPr/>
            </a:pPr>
            <a:r>
              <a:rPr lang="fa-IR" altLang="en-US" sz="3600" dirty="0" smtClean="0">
                <a:cs typeface="B Yagut" panose="00000400000000000000" pitchFamily="2" charset="-78"/>
              </a:rPr>
              <a:t>فلج شل حاد: </a:t>
            </a:r>
            <a:r>
              <a:rPr lang="fa-IR" altLang="en-US" sz="3200" dirty="0" smtClean="0">
                <a:cs typeface="B Yagut" panose="00000400000000000000" pitchFamily="2" charset="-78"/>
              </a:rPr>
              <a:t>بروز فلج ناگهاني در اندام يک فرد زير 15 سال بدون سابقه ضربه 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r>
              <a:rPr lang="fa-IR" altLang="en-US" sz="3600" b="1" dirty="0" smtClean="0">
                <a:cs typeface="B Yagut" panose="00000400000000000000" pitchFamily="2" charset="-78"/>
              </a:rPr>
              <a:t>یا</a:t>
            </a:r>
            <a:r>
              <a:rPr lang="fa-IR" altLang="en-US" sz="3200" dirty="0" smtClean="0">
                <a:cs typeface="B Yagut" panose="00000400000000000000" pitchFamily="2" charset="-78"/>
              </a:rPr>
              <a:t> هر مورد  از فلج اندامها که به صورت حاد و شل اتفاق افتد بدون دلیل خاص.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fa-IR" altLang="en-US" sz="3200" dirty="0" smtClean="0">
              <a:cs typeface="B Yagut" panose="00000400000000000000" pitchFamily="2" charset="-78"/>
            </a:endParaRPr>
          </a:p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fa-IR" altLang="en-US" sz="3600" dirty="0" smtClean="0">
                <a:cs typeface="B Yagut" panose="00000400000000000000" pitchFamily="2" charset="-78"/>
              </a:rPr>
              <a:t>مورد قطعی فلج اطفال: </a:t>
            </a:r>
            <a:r>
              <a:rPr lang="fa-IR" altLang="en-US" sz="3200" dirty="0" smtClean="0">
                <a:cs typeface="B Yagut" panose="00000400000000000000" pitchFamily="2" charset="-78"/>
              </a:rPr>
              <a:t>تاییدآزمایشگاهی </a:t>
            </a:r>
            <a:r>
              <a:rPr lang="fa-IR" altLang="en-US" sz="3200" dirty="0">
                <a:cs typeface="B Yagut" panose="00000400000000000000" pitchFamily="2" charset="-78"/>
              </a:rPr>
              <a:t>نمونه های مدفوع از نظر وجود ویروس </a:t>
            </a:r>
            <a:r>
              <a:rPr lang="fa-IR" altLang="en-US" sz="3200" dirty="0" smtClean="0">
                <a:cs typeface="B Yagut" panose="00000400000000000000" pitchFamily="2" charset="-78"/>
              </a:rPr>
              <a:t>پولیومیلیت.</a:t>
            </a:r>
            <a:endParaRPr lang="fa-IR" altLang="en-US" sz="3200" dirty="0">
              <a:cs typeface="B Yagut" panose="00000400000000000000" pitchFamily="2" charset="-78"/>
            </a:endParaRPr>
          </a:p>
          <a:p>
            <a:pPr algn="just" eaLnBrk="1" hangingPunct="1">
              <a:buFont typeface="Wingdings 3" panose="05040102010807070707" pitchFamily="18" charset="2"/>
              <a:buNone/>
              <a:defRPr/>
            </a:pPr>
            <a:endParaRPr lang="fa-IR" altLang="en-US" sz="3600" b="1" dirty="0" smtClean="0">
              <a:cs typeface="B Yagut" panose="00000400000000000000" pitchFamily="2" charset="-78"/>
            </a:endParaRPr>
          </a:p>
          <a:p>
            <a:pPr eaLnBrk="1" hangingPunct="1">
              <a:buFont typeface="Wingdings 3" panose="05040102010807070707" pitchFamily="18" charset="2"/>
              <a:buNone/>
              <a:defRPr/>
            </a:pPr>
            <a:endParaRPr lang="fa-IR" altLang="en-US" sz="3600" dirty="0" smtClean="0">
              <a:cs typeface="B Yagut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>
              <a:defRPr/>
            </a:pPr>
            <a:r>
              <a:rPr lang="fa-IR" dirty="0">
                <a:latin typeface="+mn-lt"/>
                <a:ea typeface="+mn-ea"/>
                <a:cs typeface="B Yagut" pitchFamily="2" charset="-78"/>
              </a:rPr>
              <a:t>تعاریف استاندارد فلج شل حاد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39"/>
    </mc:Choice>
    <mc:Fallback xmlns="">
      <p:transition spd="slow" advTm="40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cs typeface="B Yagut" panose="00000400000000000000" pitchFamily="2" charset="-78"/>
              </a:rPr>
              <a:t/>
            </a:r>
            <a:br>
              <a:rPr lang="fa-IR" altLang="en-US" smtClean="0">
                <a:cs typeface="B Yagut" panose="00000400000000000000" pitchFamily="2" charset="-78"/>
              </a:rPr>
            </a:br>
            <a:r>
              <a:rPr lang="fa-IR" altLang="en-US" smtClean="0">
                <a:cs typeface="B Yagut" panose="00000400000000000000" pitchFamily="2" charset="-78"/>
              </a:rPr>
              <a:t>راههاي سرايت</a:t>
            </a:r>
            <a:r>
              <a:rPr lang="en-US" altLang="en-US" smtClean="0">
                <a:cs typeface="Times New Roman" panose="02020603050405020304" pitchFamily="18" charset="0"/>
              </a:rPr>
              <a:t/>
            </a:r>
            <a:br>
              <a:rPr lang="en-US" altLang="en-US" smtClean="0">
                <a:cs typeface="Times New Roman" panose="02020603050405020304" pitchFamily="18" charset="0"/>
              </a:rPr>
            </a:br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34" y="1825625"/>
            <a:ext cx="11482252" cy="3635375"/>
          </a:xfrm>
        </p:spPr>
        <p:txBody>
          <a:bodyPr/>
          <a:lstStyle/>
          <a:p>
            <a:pPr algn="just">
              <a:defRPr/>
            </a:pPr>
            <a:r>
              <a:rPr lang="fa-IR" dirty="0" smtClean="0"/>
              <a:t> </a:t>
            </a:r>
            <a:r>
              <a:rPr lang="fa-IR" sz="3200" dirty="0">
                <a:cs typeface="B Yagut" panose="00000400000000000000" pitchFamily="2" charset="-78"/>
              </a:rPr>
              <a:t>(مدفوعي-دهاني)  </a:t>
            </a:r>
            <a:r>
              <a:rPr lang="en-US" sz="3200" b="1" dirty="0">
                <a:cs typeface="B Yagut" panose="00000400000000000000" pitchFamily="2" charset="-78"/>
              </a:rPr>
              <a:t>fecal-oral</a:t>
            </a:r>
            <a:r>
              <a:rPr lang="fa-IR" sz="3200" dirty="0">
                <a:cs typeface="B Yagut" panose="00000400000000000000" pitchFamily="2" charset="-78"/>
              </a:rPr>
              <a:t>: ازطريق </a:t>
            </a:r>
            <a:r>
              <a:rPr lang="fa-IR" sz="3200" dirty="0" smtClean="0">
                <a:cs typeface="B Yagut" panose="00000400000000000000" pitchFamily="2" charset="-78"/>
              </a:rPr>
              <a:t>مدفوع، </a:t>
            </a:r>
            <a:r>
              <a:rPr lang="fa-IR" sz="3200" dirty="0">
                <a:cs typeface="B Yagut" panose="00000400000000000000" pitchFamily="2" charset="-78"/>
              </a:rPr>
              <a:t>محيط را آلوده کرده و به هرطريق به دهان افراد سالم </a:t>
            </a:r>
            <a:r>
              <a:rPr lang="fa-IR" sz="3200" dirty="0" smtClean="0">
                <a:cs typeface="B Yagut" panose="00000400000000000000" pitchFamily="2" charset="-78"/>
              </a:rPr>
              <a:t>برسد، </a:t>
            </a:r>
            <a:r>
              <a:rPr lang="fa-IR" sz="3200" dirty="0">
                <a:cs typeface="B Yagut" panose="00000400000000000000" pitchFamily="2" charset="-78"/>
              </a:rPr>
              <a:t>بيماري را ايجاد مي‌كند.</a:t>
            </a:r>
            <a:r>
              <a:rPr lang="fa-IR" sz="3200" b="1" dirty="0">
                <a:cs typeface="B Yagut" panose="00000400000000000000" pitchFamily="2" charset="-78"/>
              </a:rPr>
              <a:t> </a:t>
            </a:r>
            <a:r>
              <a:rPr lang="fa-IR" sz="3200" dirty="0">
                <a:cs typeface="B Yagut" panose="00000400000000000000" pitchFamily="2" charset="-78"/>
              </a:rPr>
              <a:t>(آلودگی از طریق فاضلاب ها وجود دارد)</a:t>
            </a:r>
            <a:r>
              <a:rPr lang="fa-IR" sz="3200" b="1" dirty="0">
                <a:cs typeface="B Yagut" panose="00000400000000000000" pitchFamily="2" charset="-78"/>
              </a:rPr>
              <a:t> </a:t>
            </a:r>
            <a:endParaRPr lang="fa-IR" sz="3200" b="1" dirty="0" smtClean="0">
              <a:cs typeface="B Yagut" panose="00000400000000000000" pitchFamily="2" charset="-78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3200" dirty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fa-IR" sz="3200" dirty="0" smtClean="0">
                <a:cs typeface="B Yagut" panose="00000400000000000000" pitchFamily="2" charset="-78"/>
              </a:rPr>
              <a:t>از </a:t>
            </a:r>
            <a:r>
              <a:rPr lang="fa-IR" sz="3200" dirty="0">
                <a:cs typeface="B Yagut" panose="00000400000000000000" pitchFamily="2" charset="-78"/>
              </a:rPr>
              <a:t>طريق ترشحات حلق نيز ممكن است به بيرون منتشر شود. (</a:t>
            </a:r>
            <a:r>
              <a:rPr lang="en-US" sz="3200" b="1" dirty="0">
                <a:cs typeface="B Yagut" panose="00000400000000000000" pitchFamily="2" charset="-78"/>
              </a:rPr>
              <a:t>oral-oral</a:t>
            </a:r>
            <a:r>
              <a:rPr lang="fa-IR" sz="3200" dirty="0">
                <a:cs typeface="B Yagut" panose="00000400000000000000" pitchFamily="2" charset="-78"/>
              </a:rPr>
              <a:t>)</a:t>
            </a:r>
            <a:endParaRPr lang="en-US" sz="3200" dirty="0">
              <a:cs typeface="B Yagut" panose="00000400000000000000" pitchFamily="2" charset="-78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32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76"/>
    </mc:Choice>
    <mc:Fallback xmlns="">
      <p:transition spd="slow" advTm="24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cs typeface="B Yagut" panose="00000400000000000000" pitchFamily="2" charset="-78"/>
              </a:rPr>
              <a:t>دوره واگيري</a:t>
            </a:r>
            <a:endParaRPr lang="en-US" altLang="en-US" smtClean="0">
              <a:cs typeface="B Yagut" panose="00000400000000000000" pitchFamily="2" charset="-78"/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01350" cy="3700463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fa-IR" altLang="en-US" sz="3200" dirty="0" smtClean="0">
                <a:cs typeface="B Yagut" panose="00000400000000000000" pitchFamily="2" charset="-78"/>
              </a:rPr>
              <a:t>تا موقعي كه ويروس از مدفوع دفع مي‌شود، سرايت وجود دارد.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a-IR" altLang="en-US" sz="3200" dirty="0" smtClean="0">
                <a:cs typeface="B Yagut" panose="00000400000000000000" pitchFamily="2" charset="-78"/>
              </a:rPr>
              <a:t>بيشترين زمان سرايت در چند روز اول بعد از شروع نشانه‌هاي باليني مي‌باشد. اما ويروس پوليو 3 تا 6 هفته و شايد بيشتر در مدفوع و تقريبا يك هفته در ترشحات گلو باقي مي‌ماند.</a:t>
            </a:r>
            <a:endParaRPr lang="en-US" altLang="en-US" sz="3200" dirty="0" smtClean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9"/>
    </mc:Choice>
    <mc:Fallback xmlns="">
      <p:transition spd="slow" advTm="22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dirty="0" smtClean="0">
                <a:cs typeface="B Yagut" panose="00000400000000000000" pitchFamily="2" charset="-78"/>
              </a:rPr>
              <a:t>مورد پرخطر يا </a:t>
            </a:r>
            <a:r>
              <a:rPr lang="en-US" altLang="en-US" dirty="0" smtClean="0">
                <a:cs typeface="B Yagut" panose="00000400000000000000" pitchFamily="2" charset="-78"/>
              </a:rPr>
              <a:t>HOT CASE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444500" y="1825625"/>
            <a:ext cx="11233150" cy="435133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بيماران مبتلا به فلج شل حاد که احتمال ابتلاي آنها به پوليو خيلي زياد است و واجد شرايط ذيل هستند، مورد پرخطر (</a:t>
            </a:r>
            <a:r>
              <a:rPr lang="en-US" altLang="en-US" sz="3200" dirty="0">
                <a:cs typeface="B Yagut" panose="00000400000000000000" pitchFamily="2" charset="-78"/>
              </a:rPr>
              <a:t>HOT CASE</a:t>
            </a:r>
            <a:r>
              <a:rPr lang="fa-IR" altLang="en-US" sz="3200" dirty="0" smtClean="0">
                <a:cs typeface="B Yagut" panose="00000400000000000000" pitchFamily="2" charset="-78"/>
              </a:rPr>
              <a:t>) ناميده مي‌شوند: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سن کمتر از 5 سال داشته باشند. 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داراي سابقه واکسيناسيون ناقص مي‌باشند. 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همزمان داراي 3 تظاهر باليني اصلي پوليو (وجود تب در زمان بروز فلج- تکامل فلج در کمتر از 3 روز و فلج غيرقرنيه)باشد. 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 smtClean="0"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77"/>
    </mc:Choice>
    <mc:Fallback xmlns="">
      <p:transition spd="slow" advTm="33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/>
          <a:lstStyle/>
          <a:p>
            <a:r>
              <a:rPr lang="fa-IR" altLang="en-US" dirty="0" smtClean="0">
                <a:cs typeface="B Yagut" panose="00000400000000000000" pitchFamily="2" charset="-78"/>
              </a:rPr>
              <a:t>نمونه گیری و روش تهیه آن</a:t>
            </a:r>
            <a:endParaRPr lang="en-US" altLang="en-US" dirty="0" smtClean="0">
              <a:cs typeface="B Yagut" panose="00000400000000000000" pitchFamily="2" charset="-78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22275" y="1547813"/>
            <a:ext cx="11436350" cy="5021262"/>
          </a:xfrm>
        </p:spPr>
        <p:txBody>
          <a:bodyPr/>
          <a:lstStyle/>
          <a:p>
            <a:pPr algn="just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از بيماران فلج شل حاد (2نمونه مدفوع به فاصله 24 ساعت) </a:t>
            </a:r>
          </a:p>
          <a:p>
            <a:pPr algn="just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از </a:t>
            </a:r>
            <a:r>
              <a:rPr lang="fa-IR" altLang="en-US" sz="3200" dirty="0">
                <a:cs typeface="B Yagut" panose="00000400000000000000" pitchFamily="2" charset="-78"/>
              </a:rPr>
              <a:t>موارد تماس </a:t>
            </a:r>
            <a:r>
              <a:rPr lang="fa-IR" altLang="en-US" sz="3200" dirty="0" smtClean="0">
                <a:cs typeface="B Yagut" panose="00000400000000000000" pitchFamily="2" charset="-78"/>
              </a:rPr>
              <a:t>بيماران </a:t>
            </a:r>
            <a:r>
              <a:rPr lang="fa-IR" altLang="en-US" sz="3200" dirty="0">
                <a:cs typeface="B Yagut" panose="00000400000000000000" pitchFamily="2" charset="-78"/>
              </a:rPr>
              <a:t>فلج شل </a:t>
            </a:r>
            <a:r>
              <a:rPr lang="fa-IR" altLang="en-US" sz="3200" dirty="0" smtClean="0">
                <a:cs typeface="B Yagut" panose="00000400000000000000" pitchFamily="2" charset="-78"/>
              </a:rPr>
              <a:t>حاد، </a:t>
            </a:r>
            <a:r>
              <a:rPr lang="fa-IR" altLang="en-US" sz="3200" dirty="0">
                <a:cs typeface="B Yagut" panose="00000400000000000000" pitchFamily="2" charset="-78"/>
              </a:rPr>
              <a:t>یک نمونه حداقل 8 گرم يا به اندازه ناخن شست دست تهیه شود. </a:t>
            </a:r>
            <a:r>
              <a:rPr lang="fa-IR" altLang="en-US" sz="3200" dirty="0" smtClean="0">
                <a:cs typeface="B Yagut" panose="00000400000000000000" pitchFamily="2" charset="-78"/>
              </a:rPr>
              <a:t>بايد </a:t>
            </a:r>
            <a:r>
              <a:rPr lang="fa-IR" altLang="en-US" sz="3200" dirty="0">
                <a:cs typeface="B Yagut" panose="00000400000000000000" pitchFamily="2" charset="-78"/>
              </a:rPr>
              <a:t>تهيه شود. 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روش تهیه:</a:t>
            </a:r>
          </a:p>
          <a:p>
            <a:pPr algn="just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بدين صورت که از حداقل 3 مورد تماس بيمار، ترجيحاً از سنين نزديک به سن فرد مبتلا (ترجیحا"کودکان کمتر از 5 سال و موارد تماس با بيمار که تماس نزديک و مکرر داشته اند) نمونه تهيه گردد و نيز برروي ظروف حمل نمونه بيمار، عبارت </a:t>
            </a:r>
            <a:r>
              <a:rPr lang="en-US" altLang="en-US" sz="3200" dirty="0">
                <a:cs typeface="B Yagut" panose="00000400000000000000" pitchFamily="2" charset="-78"/>
              </a:rPr>
              <a:t>Hot case</a:t>
            </a:r>
            <a:r>
              <a:rPr lang="fa-IR" altLang="en-US" sz="3200" dirty="0" smtClean="0">
                <a:cs typeface="B Yagut" panose="00000400000000000000" pitchFamily="2" charset="-78"/>
              </a:rPr>
              <a:t> ذکر شود تا توجه آزمايشگاه ويروس شناسي، جهت اولويت دادن به آزمايش نمونه واصل شده، جلب گردد.</a:t>
            </a:r>
            <a:endParaRPr lang="en-US" altLang="en-US" sz="3600" dirty="0" smtClean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49"/>
    </mc:Choice>
    <mc:Fallback xmlns="">
      <p:transition spd="slow" advTm="57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698" y="1554163"/>
            <a:ext cx="11495314" cy="4622800"/>
          </a:xfrm>
        </p:spPr>
        <p:txBody>
          <a:bodyPr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fa-IR" sz="3200" dirty="0">
                <a:cs typeface="B Yagut" pitchFamily="2" charset="-78"/>
              </a:rPr>
              <a:t>گزارش </a:t>
            </a:r>
            <a:r>
              <a:rPr lang="fa-IR" sz="3200" dirty="0" smtClean="0">
                <a:cs typeface="B Yagut" pitchFamily="2" charset="-78"/>
              </a:rPr>
              <a:t>فوری و تلفنی </a:t>
            </a:r>
            <a:r>
              <a:rPr lang="fa-IR" sz="3200" dirty="0">
                <a:cs typeface="B Yagut" pitchFamily="2" charset="-78"/>
              </a:rPr>
              <a:t>مورد مشکوک به فلج شل </a:t>
            </a:r>
            <a:r>
              <a:rPr lang="fa-IR" sz="3200" dirty="0" smtClean="0">
                <a:cs typeface="B Yagut" pitchFamily="2" charset="-78"/>
              </a:rPr>
              <a:t>حاد، </a:t>
            </a:r>
            <a:r>
              <a:rPr lang="fa-IR" sz="3200" dirty="0">
                <a:cs typeface="B Yagut" pitchFamily="2" charset="-78"/>
              </a:rPr>
              <a:t>بر اساس تعاریف ذکر شده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fa-IR" sz="3200" dirty="0">
                <a:cs typeface="B Yagut" pitchFamily="2" charset="-78"/>
              </a:rPr>
              <a:t>تهیه دو نمونه مدفوع از موارد </a:t>
            </a:r>
            <a:r>
              <a:rPr lang="fa-IR" sz="3200" dirty="0" smtClean="0">
                <a:cs typeface="B Yagut" pitchFamily="2" charset="-78"/>
              </a:rPr>
              <a:t>مشکوک، به فاصله </a:t>
            </a:r>
            <a:r>
              <a:rPr lang="fa-IR" sz="3200" dirty="0">
                <a:cs typeface="B Yagut" pitchFamily="2" charset="-78"/>
              </a:rPr>
              <a:t>24ساعت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fa-IR" sz="3200" dirty="0">
                <a:cs typeface="B Yagut" pitchFamily="2" charset="-78"/>
              </a:rPr>
              <a:t>انجام بررسی مورد و تکمیل فرم بررسی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fa-IR" sz="3200" dirty="0">
                <a:cs typeface="B Yagut" pitchFamily="2" charset="-78"/>
              </a:rPr>
              <a:t>گزارش هفتگی موارد شناسایی شده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fa-IR" sz="3200" dirty="0">
                <a:cs typeface="B Yagut" pitchFamily="2" charset="-78"/>
              </a:rPr>
              <a:t>گزارش کتبی ماهانه در قالب فرم ماهانه بیماریهای قابل پیشگیری با واکسن</a:t>
            </a:r>
          </a:p>
          <a:p>
            <a:pPr marL="109728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20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>
                <a:latin typeface="+mn-lt"/>
                <a:ea typeface="+mn-ea"/>
                <a:cs typeface="B Yagut" pitchFamily="2" charset="-78"/>
              </a:rPr>
              <a:t>سیستم مراقبت فلج شل حاد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25"/>
    </mc:Choice>
    <mc:Fallback xmlns="">
      <p:transition spd="slow" advTm="28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700"/>
          </a:xfrm>
        </p:spPr>
        <p:txBody>
          <a:bodyPr/>
          <a:lstStyle/>
          <a:p>
            <a:r>
              <a:rPr lang="fa-IR" altLang="en-US" smtClean="0">
                <a:cs typeface="B Yagut" panose="00000400000000000000" pitchFamily="2" charset="-78"/>
              </a:rPr>
              <a:t>سیاه سرفه</a:t>
            </a:r>
            <a:r>
              <a:rPr lang="fa-IR" altLang="en-US" smtClean="0"/>
              <a:t>(</a:t>
            </a:r>
            <a:r>
              <a:rPr lang="en-US" altLang="en-US" smtClean="0">
                <a:cs typeface="B Yagut" panose="00000400000000000000" pitchFamily="2" charset="-78"/>
              </a:rPr>
              <a:t>Pertusis</a:t>
            </a:r>
            <a:r>
              <a:rPr lang="ar-IQ" altLang="en-US" smtClean="0">
                <a:cs typeface="B Yagut" panose="00000400000000000000" pitchFamily="2" charset="-78"/>
              </a:rPr>
              <a:t>)</a:t>
            </a:r>
            <a:endParaRPr lang="fa-IR" altLang="en-US" smtClean="0">
              <a:cs typeface="B Yagut" panose="00000400000000000000" pitchFamily="2" charset="-78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254000" y="1392238"/>
            <a:ext cx="11277600" cy="478472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ar-SA" altLang="fa-IR" sz="3200" dirty="0" smtClean="0">
                <a:cs typeface="B Yagut" panose="00000400000000000000" pitchFamily="2" charset="-78"/>
              </a:rPr>
              <a:t>سياه سرفه يكي از  بيماري هاي عفوني دستگاه تنفس است كه در سراسر جهان منتشر بوده و در تمامي سنين و بويژه در كودكي عارض مي شود. </a:t>
            </a:r>
            <a:endParaRPr lang="fa-IR" altLang="fa-IR" sz="3200" dirty="0" smtClean="0">
              <a:cs typeface="B Yagut" panose="00000400000000000000" pitchFamily="2" charset="-78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ar-SA" altLang="fa-IR" sz="3200" dirty="0" smtClean="0">
                <a:cs typeface="B Yagut" panose="00000400000000000000" pitchFamily="2" charset="-78"/>
              </a:rPr>
              <a:t>اين بيماري يكي از شايعترين ناخوشي هاي مولّد سرفه به حساب مي آيد </a:t>
            </a:r>
            <a:r>
              <a:rPr lang="fa-IR" altLang="fa-IR" sz="3200" dirty="0" smtClean="0">
                <a:cs typeface="B Yagut" panose="00000400000000000000" pitchFamily="2" charset="-78"/>
              </a:rPr>
              <a:t>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ar-SA" altLang="fa-IR" sz="3200" dirty="0" smtClean="0">
                <a:cs typeface="B Yagut" panose="00000400000000000000" pitchFamily="2" charset="-78"/>
              </a:rPr>
              <a:t> سالانه حدود 51 ميليون نفر را مبتلا و قريب ششصد هزار نفر</a:t>
            </a:r>
            <a:r>
              <a:rPr lang="fa-IR" altLang="fa-IR" sz="3200" dirty="0" smtClean="0">
                <a:cs typeface="B Yagut" panose="00000400000000000000" pitchFamily="2" charset="-78"/>
              </a:rPr>
              <a:t>، جان خود را از دست می دهند.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ar-SA" altLang="fa-IR" sz="3200" dirty="0" smtClean="0">
                <a:cs typeface="B Yagut" panose="00000400000000000000" pitchFamily="2" charset="-78"/>
              </a:rPr>
              <a:t> از آنجا كه تا حدود زيادي قابل پيشگيري و درمان مي باشد</a:t>
            </a:r>
            <a:r>
              <a:rPr lang="fa-IR" altLang="fa-IR" sz="3200" dirty="0" smtClean="0">
                <a:cs typeface="B Yagut" panose="00000400000000000000" pitchFamily="2" charset="-78"/>
              </a:rPr>
              <a:t>،</a:t>
            </a:r>
            <a:r>
              <a:rPr lang="ar-SA" altLang="fa-IR" sz="3200" dirty="0" smtClean="0">
                <a:cs typeface="B Yagut" panose="00000400000000000000" pitchFamily="2" charset="-78"/>
              </a:rPr>
              <a:t> بنابراين آگاهي از </a:t>
            </a:r>
            <a:r>
              <a:rPr lang="fa-IR" altLang="fa-IR" sz="3200" dirty="0" smtClean="0">
                <a:cs typeface="B Yagut" panose="00000400000000000000" pitchFamily="2" charset="-78"/>
              </a:rPr>
              <a:t>اپیدمیولوژی </a:t>
            </a:r>
            <a:r>
              <a:rPr lang="ar-SA" altLang="fa-IR" sz="3200" dirty="0" smtClean="0">
                <a:cs typeface="B Yagut" panose="00000400000000000000" pitchFamily="2" charset="-78"/>
              </a:rPr>
              <a:t>آن از اهميت بهداشتي زيادي برخوردار است</a:t>
            </a:r>
            <a:r>
              <a:rPr lang="fa-IR" altLang="fa-IR" sz="3200" dirty="0" smtClean="0">
                <a:cs typeface="B Yagut" panose="00000400000000000000" pitchFamily="2" charset="-78"/>
              </a:rPr>
              <a:t>.</a:t>
            </a:r>
            <a:endParaRPr lang="fa-IR" altLang="en-US" sz="3200" dirty="0" smtClean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6"/>
    </mc:Choice>
    <mc:Fallback xmlns="">
      <p:transition spd="slow" advTm="34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17513" y="379413"/>
            <a:ext cx="11104562" cy="661987"/>
          </a:xfrm>
        </p:spPr>
        <p:txBody>
          <a:bodyPr/>
          <a:lstStyle/>
          <a:p>
            <a:r>
              <a:rPr lang="fa-IR" altLang="en-US" dirty="0" smtClean="0">
                <a:cs typeface="B Yagut" panose="00000400000000000000" pitchFamily="2" charset="-78"/>
              </a:rPr>
              <a:t>پيش نشانه‌ها، مراحل و علائم</a:t>
            </a:r>
            <a:endParaRPr lang="en-US" altLang="en-US" dirty="0" smtClean="0">
              <a:cs typeface="B Yagut" panose="00000400000000000000" pitchFamily="2" charset="-78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157163" y="1358900"/>
            <a:ext cx="11743100" cy="5211763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fa-IR" altLang="en-US" sz="3200" dirty="0">
                <a:cs typeface="B Yagut" panose="00000400000000000000" pitchFamily="2" charset="-78"/>
              </a:rPr>
              <a:t>سیاه سرفه یک عفونت حاد تنفسی بوده ومشخصه آن وجود سرفه های طولانی مدت می باشد و به سه مرحله:</a:t>
            </a:r>
          </a:p>
          <a:p>
            <a:pPr algn="just">
              <a:defRPr/>
            </a:pPr>
            <a:r>
              <a:rPr lang="fa-IR" altLang="en-US" sz="3200" dirty="0">
                <a:cs typeface="B Yagut" panose="00000400000000000000" pitchFamily="2" charset="-78"/>
              </a:rPr>
              <a:t> نزله ای (کاتارال – مقدماتی )</a:t>
            </a:r>
          </a:p>
          <a:p>
            <a:pPr algn="just">
              <a:defRPr/>
            </a:pPr>
            <a:r>
              <a:rPr lang="fa-IR" altLang="en-US" sz="3200" dirty="0">
                <a:cs typeface="B Yagut" panose="00000400000000000000" pitchFamily="2" charset="-78"/>
              </a:rPr>
              <a:t> حمله ای (پارو کسیمال) </a:t>
            </a:r>
          </a:p>
          <a:p>
            <a:pPr algn="just">
              <a:defRPr/>
            </a:pPr>
            <a:r>
              <a:rPr lang="fa-IR" altLang="en-US" sz="3200" dirty="0">
                <a:cs typeface="B Yagut" panose="00000400000000000000" pitchFamily="2" charset="-78"/>
              </a:rPr>
              <a:t>نقاهت، تقسیم می شود. </a:t>
            </a:r>
          </a:p>
          <a:p>
            <a:pPr marL="0" indent="0" algn="just">
              <a:buNone/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کودک </a:t>
            </a:r>
            <a:r>
              <a:rPr lang="fa-IR" altLang="en-US" sz="3200" dirty="0">
                <a:cs typeface="B Yagut" panose="00000400000000000000" pitchFamily="2" charset="-78"/>
              </a:rPr>
              <a:t>که در مرحله مقدماتی، </a:t>
            </a:r>
            <a:r>
              <a:rPr lang="fa-IR" altLang="en-US" sz="3200" dirty="0" smtClean="0">
                <a:cs typeface="B Yagut" panose="00000400000000000000" pitchFamily="2" charset="-78"/>
              </a:rPr>
              <a:t>دچاریک عفونت </a:t>
            </a:r>
            <a:r>
              <a:rPr lang="fa-IR" altLang="en-US" sz="3200" dirty="0">
                <a:cs typeface="B Yagut" panose="00000400000000000000" pitchFamily="2" charset="-78"/>
              </a:rPr>
              <a:t>تنفسی فوقانی خفیف </a:t>
            </a:r>
            <a:r>
              <a:rPr lang="fa-IR" altLang="en-US" sz="3200" dirty="0" smtClean="0">
                <a:cs typeface="B Yagut" panose="00000400000000000000" pitchFamily="2" charset="-78"/>
              </a:rPr>
              <a:t>مشابه سرماخوردگی می باشد، تب معمولا وجود ندارد </a:t>
            </a:r>
            <a:r>
              <a:rPr lang="fa-IR" altLang="en-US" sz="3200" dirty="0">
                <a:cs typeface="B Yagut" panose="00000400000000000000" pitchFamily="2" charset="-78"/>
              </a:rPr>
              <a:t>ودر مرحله دوم با سرفه های قطاری و بدون فرصت برای تنفس می باشد و در پایان هردوره، سرفه ها با صدای خاص ناشی از </a:t>
            </a:r>
            <a:r>
              <a:rPr lang="fa-IR" altLang="en-US" sz="3200" dirty="0" smtClean="0">
                <a:cs typeface="B Yagut" panose="00000400000000000000" pitchFamily="2" charset="-78"/>
              </a:rPr>
              <a:t>دم شدید، شنیده </a:t>
            </a:r>
            <a:r>
              <a:rPr lang="fa-IR" altLang="en-US" sz="3200" dirty="0">
                <a:cs typeface="B Yagut" panose="00000400000000000000" pitchFamily="2" charset="-78"/>
              </a:rPr>
              <a:t>می شود و معمولا به دنبال این سرفه ها استفراغ وجود دارد.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3200" dirty="0" smtClean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44"/>
    </mc:Choice>
    <mc:Fallback xmlns="">
      <p:transition spd="slow" advTm="63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dirty="0" smtClean="0">
                <a:cs typeface="B Yagut" panose="00000400000000000000" pitchFamily="2" charset="-78"/>
              </a:rPr>
              <a:t>راه سرایت و دوره کمون</a:t>
            </a:r>
            <a:endParaRPr lang="en-US" altLang="en-US" dirty="0" smtClean="0">
              <a:cs typeface="B Yagut" panose="00000400000000000000" pitchFamily="2" charset="-78"/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59088"/>
          </a:xfrm>
        </p:spPr>
        <p:txBody>
          <a:bodyPr/>
          <a:lstStyle/>
          <a:p>
            <a:pPr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راه انتقال: در اثر تماس مستقيم با ترشحات دستگاه تنفسي افراد آلوده از طريق هوا و احتمالا" قطره‌هاي آب دهان، صورت مي‌گيرد.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sz="3200" dirty="0" smtClean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دوره کمون: معمولا 7 تا 20 روز است.</a:t>
            </a:r>
            <a:endParaRPr lang="en-US" altLang="en-US" sz="3200" dirty="0" smtClean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"/>
    </mc:Choice>
    <mc:Fallback xmlns="">
      <p:transition spd="slow" advTm="1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838200" y="327025"/>
            <a:ext cx="10515600" cy="866775"/>
          </a:xfrm>
        </p:spPr>
        <p:txBody>
          <a:bodyPr/>
          <a:lstStyle/>
          <a:p>
            <a:pPr eaLnBrk="1" hangingPunct="1"/>
            <a:r>
              <a:rPr lang="fa-IR" altLang="fa-IR" smtClean="0">
                <a:cs typeface="B Yagut" panose="00000400000000000000" pitchFamily="2" charset="-78"/>
              </a:rPr>
              <a:t>فهرست عناوین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79488"/>
            <a:ext cx="10891838" cy="5683250"/>
          </a:xfrm>
        </p:spPr>
        <p:txBody>
          <a:bodyPr rtlCol="1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a-IR" sz="3200" dirty="0" smtClean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ar-SA" dirty="0" smtClean="0">
                <a:cs typeface="B Yagut" panose="00000400000000000000" pitchFamily="2" charset="-78"/>
              </a:rPr>
              <a:t>مقدمه</a:t>
            </a:r>
            <a:endParaRPr lang="en-US" dirty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fa-IR" dirty="0" smtClean="0">
                <a:cs typeface="B Yagut" panose="00000400000000000000" pitchFamily="2" charset="-78"/>
              </a:rPr>
              <a:t>بیماری سرخک</a:t>
            </a:r>
            <a:endParaRPr lang="en-US" dirty="0">
              <a:cs typeface="B Yagut" panose="00000400000000000000" pitchFamily="2" charset="-7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>
                <a:cs typeface="B Yagut" panose="00000400000000000000" pitchFamily="2" charset="-78"/>
              </a:rPr>
              <a:t>بیماری سرخجه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>
                <a:cs typeface="B Yagut" panose="00000400000000000000" pitchFamily="2" charset="-78"/>
              </a:rPr>
              <a:t>بیماری اوریون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>
                <a:cs typeface="B Yagut" panose="00000400000000000000" pitchFamily="2" charset="-78"/>
              </a:rPr>
              <a:t>بیماری فلج اطفال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>
                <a:cs typeface="B Yagut" panose="00000400000000000000" pitchFamily="2" charset="-78"/>
              </a:rPr>
              <a:t>بیماری سیاه سرفه</a:t>
            </a:r>
            <a:endParaRPr lang="fa-IR" dirty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fa-IR" dirty="0">
                <a:cs typeface="B Yagut" panose="00000400000000000000" pitchFamily="2" charset="-78"/>
              </a:rPr>
              <a:t>نتیجه گیری </a:t>
            </a:r>
          </a:p>
          <a:p>
            <a:pPr>
              <a:defRPr/>
            </a:pPr>
            <a:r>
              <a:rPr lang="fa-IR" dirty="0">
                <a:cs typeface="B Yagut" panose="00000400000000000000" pitchFamily="2" charset="-78"/>
              </a:rPr>
              <a:t>پرسش و پاسخ </a:t>
            </a:r>
          </a:p>
          <a:p>
            <a:pPr>
              <a:defRPr/>
            </a:pPr>
            <a:r>
              <a:rPr lang="fa-IR" dirty="0">
                <a:cs typeface="B Yagut" panose="00000400000000000000" pitchFamily="2" charset="-78"/>
              </a:rPr>
              <a:t>منابع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fa-IR" sz="2000" dirty="0" smtClean="0">
              <a:cs typeface="B Yagut" panose="00000400000000000000" pitchFamily="2" charset="-78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200" dirty="0" smtClean="0">
              <a:cs typeface="B Yagut" panose="00000400000000000000" pitchFamily="2" charset="-7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3200" dirty="0" smtClean="0">
              <a:cs typeface="B Yagut" panose="00000400000000000000" pitchFamily="2" charset="-7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3200" dirty="0" smtClean="0">
              <a:cs typeface="B Yagut" panose="00000400000000000000" pitchFamily="2" charset="-7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a-IR" sz="3200" dirty="0" smtClean="0">
              <a:cs typeface="B Yagut" panose="00000400000000000000" pitchFamily="2" charset="-7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a-IR" sz="3200" dirty="0" smtClean="0">
              <a:cs typeface="B Yagut" panose="00000400000000000000" pitchFamily="2" charset="-7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a-IR" sz="3200" dirty="0" smtClean="0">
              <a:cs typeface="B Yagut" panose="00000400000000000000" pitchFamily="2" charset="-7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a-IR" sz="3200" dirty="0" smtClean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32"/>
    </mc:Choice>
    <mc:Fallback xmlns="">
      <p:transition spd="slow" advTm="25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975" cy="1325563"/>
          </a:xfrm>
        </p:spPr>
        <p:txBody>
          <a:bodyPr/>
          <a:lstStyle/>
          <a:p>
            <a:r>
              <a:rPr lang="fa-IR" altLang="en-US" b="1" smtClean="0">
                <a:cs typeface="B Yagut" panose="00000400000000000000" pitchFamily="2" charset="-78"/>
              </a:rPr>
              <a:t/>
            </a:r>
            <a:br>
              <a:rPr lang="fa-IR" altLang="en-US" b="1" smtClean="0">
                <a:cs typeface="B Yagut" panose="00000400000000000000" pitchFamily="2" charset="-78"/>
              </a:rPr>
            </a:br>
            <a:r>
              <a:rPr lang="fa-IR" altLang="en-US" smtClean="0">
                <a:cs typeface="B Yagut" panose="00000400000000000000" pitchFamily="2" charset="-78"/>
              </a:rPr>
              <a:t>دوره واگيري</a:t>
            </a:r>
            <a:r>
              <a:rPr lang="en-US" altLang="en-US" smtClean="0">
                <a:cs typeface="Times New Roman" panose="02020603050405020304" pitchFamily="18" charset="0"/>
              </a:rPr>
              <a:t/>
            </a:r>
            <a:br>
              <a:rPr lang="en-US" altLang="en-US" smtClean="0">
                <a:cs typeface="Times New Roman" panose="02020603050405020304" pitchFamily="18" charset="0"/>
              </a:rPr>
            </a:br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234950" y="1933575"/>
            <a:ext cx="11744325" cy="3670300"/>
          </a:xfrm>
        </p:spPr>
        <p:txBody>
          <a:bodyPr/>
          <a:lstStyle/>
          <a:p>
            <a:pPr algn="just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قبل از شروع سرفه‌هاي قطاري، بيماري به شدت واگير است و بعد از سرفه‌هاي قطاري به شدت سرايت آن كاهش مي‌يابد.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algn="just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در صورت عدم درمان، 7 روز بعد از آلوده شدن، تا سه هفته بعد از شروع علائم، انتقال بيماري صورت مي‌گيرد.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algn="just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در صورت درمان، فقط 5 تا 7 روز بعد از شروع درمان، بيماري واگيري دارد.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3200" dirty="0" smtClean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79"/>
    </mc:Choice>
    <mc:Fallback xmlns="">
      <p:transition spd="slow" advTm="25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dirty="0" smtClean="0">
                <a:cs typeface="B Yagut" panose="00000400000000000000" pitchFamily="2" charset="-78"/>
              </a:rPr>
              <a:t>عوارض </a:t>
            </a:r>
            <a:r>
              <a:rPr lang="fa-IR" altLang="en-US" sz="4800" dirty="0" smtClean="0">
                <a:cs typeface="B Yagut" panose="00000400000000000000" pitchFamily="2" charset="-78"/>
              </a:rPr>
              <a:t>سیاه سرفه</a:t>
            </a:r>
            <a:endParaRPr lang="en-US" altLang="en-US" sz="4800" dirty="0" smtClean="0">
              <a:cs typeface="B Yagut" panose="00000400000000000000" pitchFamily="2" charset="-78"/>
            </a:endParaRP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838200" y="1490663"/>
            <a:ext cx="10515600" cy="5106987"/>
          </a:xfrm>
        </p:spPr>
        <p:txBody>
          <a:bodyPr/>
          <a:lstStyle/>
          <a:p>
            <a:pPr algn="just"/>
            <a:r>
              <a:rPr lang="fa-IR" altLang="en-US" sz="3200" dirty="0" smtClean="0">
                <a:cs typeface="B Yagut" panose="00000400000000000000" pitchFamily="2" charset="-78"/>
              </a:rPr>
              <a:t>عفونت ثانویه گوش میانی </a:t>
            </a:r>
          </a:p>
          <a:p>
            <a:pPr algn="just"/>
            <a:r>
              <a:rPr lang="fa-IR" altLang="en-US" sz="3200" dirty="0" smtClean="0">
                <a:cs typeface="B Yagut" panose="00000400000000000000" pitchFamily="2" charset="-78"/>
              </a:rPr>
              <a:t>پنومونی 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pPr algn="just"/>
            <a:r>
              <a:rPr lang="fa-IR" altLang="en-US" sz="3200" dirty="0" smtClean="0">
                <a:cs typeface="B Yagut" panose="00000400000000000000" pitchFamily="2" charset="-78"/>
              </a:rPr>
              <a:t>خونریزی زیر ملتحمه چشم </a:t>
            </a:r>
          </a:p>
          <a:p>
            <a:pPr algn="just"/>
            <a:r>
              <a:rPr lang="fa-IR" altLang="en-US" sz="3200" dirty="0" smtClean="0">
                <a:cs typeface="B Yagut" panose="00000400000000000000" pitchFamily="2" charset="-78"/>
              </a:rPr>
              <a:t> پتشی ناحیه صورت و تنه</a:t>
            </a:r>
          </a:p>
          <a:p>
            <a:pPr algn="just"/>
            <a:r>
              <a:rPr lang="fa-IR" altLang="en-US" sz="3200" dirty="0" smtClean="0">
                <a:cs typeface="B Yagut" panose="00000400000000000000" pitchFamily="2" charset="-78"/>
              </a:rPr>
              <a:t>خونریزی داخل جمجمه </a:t>
            </a:r>
          </a:p>
          <a:p>
            <a:pPr algn="just"/>
            <a:r>
              <a:rPr lang="fa-IR" altLang="en-US" sz="3200" dirty="0" smtClean="0">
                <a:cs typeface="B Yagut" panose="00000400000000000000" pitchFamily="2" charset="-78"/>
              </a:rPr>
              <a:t>آنسفالیت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6"/>
    </mc:Choice>
    <mc:Fallback xmlns="">
      <p:transition spd="slow" advTm="30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700"/>
          </a:xfrm>
        </p:spPr>
        <p:txBody>
          <a:bodyPr/>
          <a:lstStyle/>
          <a:p>
            <a:r>
              <a:rPr lang="fa-IR" altLang="en-US" dirty="0" smtClean="0">
                <a:cs typeface="B Yagut" panose="00000400000000000000" pitchFamily="2" charset="-78"/>
              </a:rPr>
              <a:t/>
            </a:r>
            <a:br>
              <a:rPr lang="fa-IR" altLang="en-US" dirty="0" smtClean="0">
                <a:cs typeface="B Yagut" panose="00000400000000000000" pitchFamily="2" charset="-78"/>
              </a:rPr>
            </a:br>
            <a:r>
              <a:rPr lang="fa-IR" altLang="en-US" dirty="0" smtClean="0">
                <a:cs typeface="B Yagut" panose="00000400000000000000" pitchFamily="2" charset="-78"/>
              </a:rPr>
              <a:t>تعاریف نظام مراقبت سیاه سرفه</a:t>
            </a:r>
            <a:br>
              <a:rPr lang="fa-IR" altLang="en-US" dirty="0" smtClean="0">
                <a:cs typeface="B Yagut" panose="00000400000000000000" pitchFamily="2" charset="-78"/>
              </a:rPr>
            </a:br>
            <a:endParaRPr lang="en-US" altLang="en-US" dirty="0" smtClean="0"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854200"/>
            <a:ext cx="11560175" cy="4624388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r>
              <a:rPr lang="fa-IR" altLang="en-US" sz="3600" dirty="0" smtClean="0">
                <a:cs typeface="B Yagut" panose="00000400000000000000" pitchFamily="2" charset="-78"/>
              </a:rPr>
              <a:t>مورد مشکوک</a:t>
            </a:r>
            <a:r>
              <a:rPr lang="fa-IR" altLang="en-US" sz="3200" dirty="0" smtClean="0">
                <a:cs typeface="B Yagut" panose="00000400000000000000" pitchFamily="2" charset="-78"/>
              </a:rPr>
              <a:t>: هر فردی که حداقل دو هفته سرفه، همراه با حداقل یکی از علائم زیر را داشته باشد:</a:t>
            </a:r>
          </a:p>
          <a:p>
            <a:pPr lvl="1" algn="just" eaLnBrk="1" hangingPunct="1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حملات سرفه قطاری</a:t>
            </a:r>
          </a:p>
          <a:p>
            <a:pPr lvl="1" algn="just" eaLnBrk="1" hangingPunct="1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شنیدن صدای</a:t>
            </a:r>
            <a:r>
              <a:rPr lang="en-US" altLang="en-US" sz="3200" dirty="0" smtClean="0">
                <a:cs typeface="B Yagut" panose="00000400000000000000" pitchFamily="2" charset="-78"/>
              </a:rPr>
              <a:t>Whoop</a:t>
            </a:r>
            <a:endParaRPr lang="fa-IR" altLang="en-US" sz="3200" dirty="0" smtClean="0">
              <a:cs typeface="B Yagut" panose="00000400000000000000" pitchFamily="2" charset="-78"/>
            </a:endParaRPr>
          </a:p>
          <a:p>
            <a:pPr lvl="1" algn="just" eaLnBrk="1" hangingPunct="1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استفراغ بعد از حمله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r>
              <a:rPr lang="fa-IR" altLang="en-US" sz="3600" dirty="0">
                <a:cs typeface="B Yagut" panose="00000400000000000000" pitchFamily="2" charset="-78"/>
              </a:rPr>
              <a:t>مورد قطعی</a:t>
            </a:r>
            <a:r>
              <a:rPr lang="fa-IR" altLang="en-US" sz="3200" dirty="0" smtClean="0">
                <a:cs typeface="B Yagut" panose="00000400000000000000" pitchFamily="2" charset="-78"/>
              </a:rPr>
              <a:t>: جدا کردن باسیل برده تلا پرتوسیس، از نمونه های گرفته شده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25"/>
    </mc:Choice>
    <mc:Fallback xmlns="">
      <p:transition spd="slow" advTm="24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9450" cy="1325563"/>
          </a:xfrm>
        </p:spPr>
        <p:txBody>
          <a:bodyPr/>
          <a:lstStyle/>
          <a:p>
            <a:r>
              <a:rPr lang="fa-IR" altLang="en-US" smtClean="0">
                <a:cs typeface="B Yagut" panose="00000400000000000000" pitchFamily="2" charset="-78"/>
              </a:rPr>
              <a:t/>
            </a:r>
            <a:br>
              <a:rPr lang="fa-IR" altLang="en-US" smtClean="0">
                <a:cs typeface="B Yagut" panose="00000400000000000000" pitchFamily="2" charset="-78"/>
              </a:rPr>
            </a:br>
            <a:r>
              <a:rPr lang="fa-IR" altLang="en-US" smtClean="0">
                <a:cs typeface="B Yagut" panose="00000400000000000000" pitchFamily="2" charset="-78"/>
              </a:rPr>
              <a:t>مراقبت و پيشگيري</a:t>
            </a:r>
            <a:r>
              <a:rPr lang="en-US" altLang="en-US" smtClean="0">
                <a:cs typeface="Times New Roman" panose="02020603050405020304" pitchFamily="18" charset="0"/>
              </a:rPr>
              <a:t/>
            </a:r>
            <a:br>
              <a:rPr lang="en-US" altLang="en-US" smtClean="0">
                <a:cs typeface="Times New Roman" panose="02020603050405020304" pitchFamily="18" charset="0"/>
              </a:rPr>
            </a:br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69900" y="1825625"/>
            <a:ext cx="11207750" cy="4351338"/>
          </a:xfrm>
        </p:spPr>
        <p:txBody>
          <a:bodyPr/>
          <a:lstStyle/>
          <a:p>
            <a:r>
              <a:rPr lang="en-US" altLang="en-US" sz="3200" dirty="0" smtClean="0">
                <a:cs typeface="B Yagut" panose="00000400000000000000" pitchFamily="2" charset="-78"/>
              </a:rPr>
              <a:t> </a:t>
            </a:r>
            <a:r>
              <a:rPr lang="fa-IR" altLang="en-US" sz="3200" dirty="0" smtClean="0">
                <a:cs typeface="B Yagut" panose="00000400000000000000" pitchFamily="2" charset="-78"/>
              </a:rPr>
              <a:t>انجام واكسيناسيون جاري طبق دستورالعمل کشوري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r>
              <a:rPr lang="fa-IR" altLang="en-US" sz="3200" dirty="0" smtClean="0">
                <a:cs typeface="B Yagut" panose="00000400000000000000" pitchFamily="2" charset="-78"/>
              </a:rPr>
              <a:t>تكميل واكسيناسيون موارد ناقص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r>
              <a:rPr lang="fa-IR" altLang="en-US" sz="3200" dirty="0" smtClean="0">
                <a:cs typeface="B Yagut" panose="00000400000000000000" pitchFamily="2" charset="-78"/>
              </a:rPr>
              <a:t>آموزش به مردم در خصوص بيماري، اهميت آن و راههاي پيشگيري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r>
              <a:rPr lang="fa-IR" altLang="en-US" sz="3200" dirty="0" smtClean="0">
                <a:cs typeface="B Yagut" panose="00000400000000000000" pitchFamily="2" charset="-78"/>
              </a:rPr>
              <a:t>گزارش تلفني و ارجاع فوري موارد مشكوك، وپيگيري تا حصول نتيجه، در سطح مراكز خدمات جامع سلامت  </a:t>
            </a:r>
            <a:endParaRPr lang="en-US" altLang="en-US" sz="3200" dirty="0" smtClean="0">
              <a:cs typeface="B Yagut" panose="00000400000000000000" pitchFamily="2" charset="-78"/>
            </a:endParaRPr>
          </a:p>
          <a:p>
            <a:endParaRPr lang="en-US" altLang="en-US" dirty="0" smtClean="0"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69"/>
    </mc:Choice>
    <mc:Fallback xmlns="">
      <p:transition spd="slow" advTm="26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cs typeface="B Yagut" panose="00000400000000000000" pitchFamily="2" charset="-78"/>
              </a:rPr>
              <a:t>خلاصه ونتیجه گیری</a:t>
            </a:r>
            <a:endParaRPr lang="en-US" altLang="en-US" smtClean="0">
              <a:cs typeface="B Yagut" panose="00000400000000000000" pitchFamily="2" charset="-78"/>
            </a:endParaRPr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>
          <a:xfrm>
            <a:off x="457200" y="1881051"/>
            <a:ext cx="11325497" cy="4689566"/>
          </a:xfrm>
        </p:spPr>
        <p:txBody>
          <a:bodyPr/>
          <a:lstStyle/>
          <a:p>
            <a:pPr marL="0" indent="0" algn="just" eaLnBrk="1" hangingPunct="1">
              <a:lnSpc>
                <a:spcPct val="130000"/>
              </a:lnSpc>
              <a:buNone/>
            </a:pPr>
            <a:r>
              <a:rPr lang="fa-IR" sz="3200" dirty="0">
                <a:cs typeface="B Yagut" panose="00000400000000000000" pitchFamily="2" charset="-78"/>
              </a:rPr>
              <a:t>واکسیناسیون، کودکان را در مقابل بعضی از بیماری‌های خطرناک دوران کودکي محافظت مي‌کند. بدون انجام واکسیناسیون، به‌طور </a:t>
            </a:r>
            <a:r>
              <a:rPr lang="fa-IR" sz="3200" dirty="0" smtClean="0">
                <a:cs typeface="B Yagut" panose="00000400000000000000" pitchFamily="2" charset="-78"/>
              </a:rPr>
              <a:t>متوسط، </a:t>
            </a:r>
            <a:r>
              <a:rPr lang="fa-IR" sz="3200" dirty="0">
                <a:cs typeface="B Yagut" panose="00000400000000000000" pitchFamily="2" charset="-78"/>
              </a:rPr>
              <a:t>۳ درصد از کودکانی که به دنیا می‌آیند در اثر بيماري سرخک، و 1 درصد نيز در اثر سياه </a:t>
            </a:r>
            <a:r>
              <a:rPr lang="fa-IR" sz="3200" dirty="0" smtClean="0">
                <a:cs typeface="B Yagut" panose="00000400000000000000" pitchFamily="2" charset="-78"/>
              </a:rPr>
              <a:t>سرفه، </a:t>
            </a:r>
            <a:r>
              <a:rPr lang="fa-IR" sz="3200" dirty="0">
                <a:cs typeface="B Yagut" panose="00000400000000000000" pitchFamily="2" charset="-78"/>
              </a:rPr>
              <a:t>جان خود را از دست مي‌دهند. تقريبا تمامي کودکاني که عليه بيماري فلج اطفال واکسينه نشده‌اند به اين بيماري مبتلا مي‌شوند و از هر ۲۰ کودک مبتلا، يک نفر براي تمام عمر فلج مي‌گردد. </a:t>
            </a:r>
            <a:endParaRPr lang="fa-IR" altLang="fa-IR" sz="3200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84"/>
    </mc:Choice>
    <mc:Fallback xmlns="">
      <p:transition spd="slow" advTm="3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cs typeface="B Yagut" panose="00000400000000000000" pitchFamily="2" charset="-78"/>
              </a:rPr>
              <a:t>پرسش و تمرین </a:t>
            </a:r>
            <a:endParaRPr lang="en-US" altLang="en-US" smtClean="0">
              <a:cs typeface="B Yagut" panose="00000400000000000000" pitchFamily="2" charset="-78"/>
            </a:endParaRP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>
          <a:xfrm>
            <a:off x="535578" y="1825625"/>
            <a:ext cx="11312434" cy="3987346"/>
          </a:xfrm>
        </p:spPr>
        <p:txBody>
          <a:bodyPr/>
          <a:lstStyle/>
          <a:p>
            <a:pPr marL="514350" indent="-514350" algn="just">
              <a:buFont typeface="Calibri Light" panose="020F0302020204030204" pitchFamily="34" charset="0"/>
              <a:buAutoNum type="arabicPeriod"/>
            </a:pPr>
            <a:r>
              <a:rPr lang="fa-IR" altLang="en-US" sz="3200" dirty="0" smtClean="0">
                <a:cs typeface="B Yagut" panose="00000400000000000000" pitchFamily="2" charset="-78"/>
              </a:rPr>
              <a:t>عامل ایجاد بیماریهای سرخک، سرخجه، اوریون، فلج اطفال و سیاه سرفه را نام ببرد.</a:t>
            </a:r>
          </a:p>
          <a:p>
            <a:pPr marL="514350" indent="-514350" algn="just">
              <a:buFont typeface="Calibri Light" panose="020F0302020204030204" pitchFamily="34" charset="0"/>
              <a:buAutoNum type="arabicPeriod"/>
            </a:pPr>
            <a:r>
              <a:rPr lang="fa-IR" altLang="en-US" sz="3200" dirty="0" smtClean="0">
                <a:cs typeface="B Yagut" panose="00000400000000000000" pitchFamily="2" charset="-78"/>
              </a:rPr>
              <a:t>علائم و راههای سرایت </a:t>
            </a:r>
            <a:r>
              <a:rPr lang="fa-IR" altLang="en-US" sz="3200" dirty="0">
                <a:cs typeface="B Yagut" panose="00000400000000000000" pitchFamily="2" charset="-78"/>
              </a:rPr>
              <a:t>بیماریهای سرخک، سرخجه، اوریون، فلج اطفال و سیاه سرفه رانام </a:t>
            </a:r>
            <a:r>
              <a:rPr lang="fa-IR" altLang="en-US" sz="3200" dirty="0" smtClean="0">
                <a:cs typeface="B Yagut" panose="00000400000000000000" pitchFamily="2" charset="-78"/>
              </a:rPr>
              <a:t>ببرد. </a:t>
            </a:r>
          </a:p>
          <a:p>
            <a:pPr marL="514350" indent="-514350" algn="just">
              <a:buFont typeface="Calibri Light" panose="020F0302020204030204" pitchFamily="34" charset="0"/>
              <a:buAutoNum type="arabicPeriod"/>
            </a:pPr>
            <a:r>
              <a:rPr lang="fa-IR" altLang="en-US" sz="3200" dirty="0" smtClean="0">
                <a:cs typeface="B Yagut" panose="00000400000000000000" pitchFamily="2" charset="-78"/>
              </a:rPr>
              <a:t>بهورز چه نکات مهمی، در مراقبت و پیشگیری از بیماریهای سرخک</a:t>
            </a:r>
            <a:r>
              <a:rPr lang="fa-IR" altLang="en-US" sz="3200" dirty="0">
                <a:cs typeface="B Yagut" panose="00000400000000000000" pitchFamily="2" charset="-78"/>
              </a:rPr>
              <a:t>، سرخجه، اوریون، فلج اطفال و سیاه سرفه را </a:t>
            </a:r>
            <a:r>
              <a:rPr lang="fa-IR" altLang="en-US" sz="3200" dirty="0" smtClean="0">
                <a:cs typeface="B Yagut" panose="00000400000000000000" pitchFamily="2" charset="-78"/>
              </a:rPr>
              <a:t>باید مد نظر داشته باشد.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0"/>
    </mc:Choice>
    <mc:Fallback xmlns="">
      <p:transition spd="slow" advTm="3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925"/>
          </a:xfrm>
        </p:spPr>
        <p:txBody>
          <a:bodyPr/>
          <a:lstStyle/>
          <a:p>
            <a:r>
              <a:rPr lang="fa-IR" altLang="en-US" smtClean="0">
                <a:cs typeface="B Yagut" panose="00000400000000000000" pitchFamily="2" charset="-78"/>
              </a:rPr>
              <a:t>منابع</a:t>
            </a:r>
            <a:endParaRPr lang="en-US" altLang="en-US" smtClean="0">
              <a:cs typeface="B Yagut" panose="00000400000000000000" pitchFamily="2" charset="-78"/>
            </a:endParaRP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404813" y="1436688"/>
            <a:ext cx="11195050" cy="3657826"/>
          </a:xfrm>
        </p:spPr>
        <p:txBody>
          <a:bodyPr/>
          <a:lstStyle/>
          <a:p>
            <a:pPr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جزوه درس واکسیناسیون و بیماریهای قابل پیشگیری با واکسن - واحد آموزش بهورزی دانشگاه علوم پزشکی مشهد -ویرایش 1398</a:t>
            </a:r>
          </a:p>
          <a:p>
            <a:pPr marL="0" indent="0">
              <a:buNone/>
              <a:defRPr/>
            </a:pPr>
            <a:endParaRPr lang="fa-IR" altLang="en-US" sz="3200" dirty="0">
              <a:cs typeface="B Yagut" panose="00000400000000000000" pitchFamily="2" charset="-78"/>
            </a:endParaRPr>
          </a:p>
          <a:p>
            <a:pPr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برنامه </a:t>
            </a:r>
            <a:r>
              <a:rPr lang="fa-IR" altLang="en-US" sz="3200" dirty="0">
                <a:cs typeface="B Yagut" panose="00000400000000000000" pitchFamily="2" charset="-78"/>
              </a:rPr>
              <a:t>وراهنمای ایمن سازی کشوری- نوشته کمیته کشوری ایمن </a:t>
            </a:r>
            <a:r>
              <a:rPr lang="fa-IR" altLang="en-US" sz="3200" dirty="0" smtClean="0">
                <a:cs typeface="B Yagut" panose="00000400000000000000" pitchFamily="2" charset="-78"/>
              </a:rPr>
              <a:t>سازی- </a:t>
            </a:r>
            <a:r>
              <a:rPr lang="fa-IR" altLang="en-US" sz="3200" dirty="0">
                <a:cs typeface="B Yagut" panose="00000400000000000000" pitchFamily="2" charset="-78"/>
              </a:rPr>
              <a:t>ویرایش هشتم ،1394</a:t>
            </a:r>
            <a:endParaRPr lang="en-US" altLang="en-US" sz="3200" dirty="0">
              <a:cs typeface="B Yagut" panose="00000400000000000000" pitchFamily="2" charset="-78"/>
            </a:endParaRPr>
          </a:p>
          <a:p>
            <a:pPr marL="0" indent="0">
              <a:buNone/>
              <a:defRPr/>
            </a:pPr>
            <a:endParaRPr lang="fa-IR" altLang="en-US" sz="3200" dirty="0" smtClean="0">
              <a:cs typeface="B Yagut" panose="00000400000000000000" pitchFamily="2" charset="-78"/>
            </a:endParaRPr>
          </a:p>
          <a:p>
            <a:pPr>
              <a:defRPr/>
            </a:pPr>
            <a:endParaRPr lang="en-US" altLang="en-US" sz="3200" dirty="0" smtClean="0">
              <a:cs typeface="B Yagut" panose="00000400000000000000" pitchFamily="2" charset="-78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 smtClean="0"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6"/>
    </mc:Choice>
    <mc:Fallback xmlns="">
      <p:transition spd="slow" advTm="2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844550" y="1371600"/>
            <a:ext cx="10515600" cy="4114800"/>
          </a:xfrm>
        </p:spPr>
        <p:txBody>
          <a:bodyPr/>
          <a:lstStyle/>
          <a:p>
            <a:pPr algn="ctr"/>
            <a:r>
              <a:rPr lang="fa-IR" altLang="fa-IR" sz="4400" smtClean="0">
                <a:cs typeface="B Yagut" panose="00000400000000000000" pitchFamily="2" charset="-78"/>
              </a:rPr>
              <a:t>لطفا نظرات و پیشنهادات خود پیرامون این بسته آموزشی را به آدرس زیر ارسال کنید</a:t>
            </a:r>
            <a:br>
              <a:rPr lang="fa-IR" altLang="fa-IR" sz="4400" smtClean="0">
                <a:cs typeface="B Yagut" panose="00000400000000000000" pitchFamily="2" charset="-78"/>
              </a:rPr>
            </a:br>
            <a:r>
              <a:rPr lang="fa-IR" altLang="fa-IR" sz="4400" smtClean="0">
                <a:cs typeface="B Yagut" panose="00000400000000000000" pitchFamily="2" charset="-78"/>
              </a:rPr>
              <a:t/>
            </a:r>
            <a:br>
              <a:rPr lang="fa-IR" altLang="fa-IR" sz="4400" smtClean="0">
                <a:cs typeface="B Yagut" panose="00000400000000000000" pitchFamily="2" charset="-78"/>
              </a:rPr>
            </a:br>
            <a:r>
              <a:rPr lang="fa-IR" altLang="fa-IR" sz="3200" smtClean="0">
                <a:cs typeface="B Yagut" panose="00000400000000000000" pitchFamily="2" charset="-78"/>
              </a:rPr>
              <a:t>دانشگاه علوم پزشکی وخدمات بهداشتی درمانی مشهد </a:t>
            </a:r>
            <a:br>
              <a:rPr lang="fa-IR" altLang="fa-IR" sz="3200" smtClean="0">
                <a:cs typeface="B Yagut" panose="00000400000000000000" pitchFamily="2" charset="-78"/>
              </a:rPr>
            </a:br>
            <a:r>
              <a:rPr lang="fa-IR" altLang="fa-IR" sz="3200" smtClean="0">
                <a:cs typeface="B Yagut" panose="00000400000000000000" pitchFamily="2" charset="-78"/>
              </a:rPr>
              <a:t/>
            </a:r>
            <a:br>
              <a:rPr lang="fa-IR" altLang="fa-IR" sz="3200" smtClean="0">
                <a:cs typeface="B Yagut" panose="00000400000000000000" pitchFamily="2" charset="-78"/>
              </a:rPr>
            </a:br>
            <a:r>
              <a:rPr lang="fa-IR" altLang="fa-IR" sz="3200" smtClean="0">
                <a:cs typeface="B Yagut" panose="00000400000000000000" pitchFamily="2" charset="-78"/>
              </a:rPr>
              <a:t>مرکزآموزش بهورزی وبازآموزی موعود</a:t>
            </a:r>
            <a:br>
              <a:rPr lang="fa-IR" altLang="fa-IR" sz="3200" smtClean="0">
                <a:cs typeface="B Yagut" panose="00000400000000000000" pitchFamily="2" charset="-78"/>
              </a:rPr>
            </a:br>
            <a:endParaRPr lang="en-US" altLang="fa-IR" sz="4400" smtClean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5"/>
    </mc:Choice>
    <mc:Fallback xmlns="">
      <p:transition spd="slow" advTm="1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mtClean="0">
                <a:cs typeface="B Yagut" panose="00000400000000000000" pitchFamily="2" charset="-78"/>
              </a:rPr>
              <a:t>مقدمه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61257" y="1201783"/>
            <a:ext cx="11714843" cy="4676503"/>
          </a:xfrm>
        </p:spPr>
        <p:txBody>
          <a:bodyPr/>
          <a:lstStyle/>
          <a:p>
            <a:pPr marL="0" indent="0" algn="just" eaLnBrk="1" hangingPunct="1">
              <a:lnSpc>
                <a:spcPct val="130000"/>
              </a:lnSpc>
              <a:buNone/>
            </a:pPr>
            <a:r>
              <a:rPr lang="fa-IR" sz="3200" dirty="0">
                <a:cs typeface="B Yagut" panose="00000400000000000000" pitchFamily="2" charset="-78"/>
              </a:rPr>
              <a:t>میلیون ها نفر در طول تاریخ، به دلیل بیماری های واگیر جان خود را از دست داده اند و هم اکنون نیز بیماری های واگیر در انواع جدید مانند انواع آنفلوآنز می توانند </a:t>
            </a: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just" eaLnBrk="1" hangingPunct="1">
              <a:lnSpc>
                <a:spcPct val="130000"/>
              </a:lnSpc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جان </a:t>
            </a:r>
            <a:r>
              <a:rPr lang="fa-IR" sz="3200" dirty="0">
                <a:cs typeface="B Yagut" panose="00000400000000000000" pitchFamily="2" charset="-78"/>
              </a:rPr>
              <a:t>عده زیادی از انسان ها را به خطر اندازند . بیماریهای واگیر یا عفونی به بیماری هایی اطلاق می شود که از طریق تماس مستقیم و غیر مستقیم از انسان، حیوانات ، اشیا و عوامل دیگر به افراد منتقل می شوند و به سرعت در جامعه انتشار پیدا می کنند. با استفاده از واکسیناسیون می توان به سادگی از بروز و شیوع این بیماری ها در جامعه جلوگیری کرد.</a:t>
            </a:r>
            <a:endParaRPr lang="fa-IR" altLang="fa-IR" sz="4000" dirty="0" smtClean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86"/>
    </mc:Choice>
    <mc:Fallback xmlns="">
      <p:transition spd="slow" advTm="47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838200" y="614363"/>
            <a:ext cx="10515600" cy="1227137"/>
          </a:xfrm>
        </p:spPr>
        <p:txBody>
          <a:bodyPr/>
          <a:lstStyle/>
          <a:p>
            <a:pPr eaLnBrk="1" hangingPunct="1"/>
            <a:r>
              <a:rPr lang="fa-IR" altLang="en-US" smtClean="0">
                <a:cs typeface="B Yagut" panose="00000400000000000000" pitchFamily="2" charset="-78"/>
              </a:rPr>
              <a:t/>
            </a:r>
            <a:br>
              <a:rPr lang="fa-IR" altLang="en-US" smtClean="0">
                <a:cs typeface="B Yagut" panose="00000400000000000000" pitchFamily="2" charset="-78"/>
              </a:rPr>
            </a:br>
            <a:r>
              <a:rPr lang="fa-IR" altLang="en-US" smtClean="0">
                <a:cs typeface="B Yagut" panose="00000400000000000000" pitchFamily="2" charset="-78"/>
              </a:rPr>
              <a:t>سرخک</a:t>
            </a:r>
            <a:r>
              <a:rPr lang="en-US" altLang="en-US" smtClean="0">
                <a:cs typeface="B Yagut" panose="00000400000000000000" pitchFamily="2" charset="-78"/>
              </a:rPr>
              <a:t>(Measles)</a:t>
            </a:r>
            <a:r>
              <a:rPr lang="fa-IR" altLang="fa-IR" smtClean="0">
                <a:cs typeface="B Yagut" panose="00000400000000000000" pitchFamily="2" charset="-78"/>
              </a:rPr>
              <a:t/>
            </a:r>
            <a:br>
              <a:rPr lang="fa-IR" altLang="fa-IR" smtClean="0">
                <a:cs typeface="B Yagut" panose="00000400000000000000" pitchFamily="2" charset="-78"/>
              </a:rPr>
            </a:br>
            <a:endParaRPr lang="fa-IR" altLang="fa-IR" smtClean="0">
              <a:cs typeface="B Yagut" panose="00000400000000000000" pitchFamily="2" charset="-78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04813" y="2311400"/>
            <a:ext cx="11291887" cy="1727200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fa-IR" altLang="en-US" sz="3200" smtClean="0">
                <a:cs typeface="B Yagut" panose="00000400000000000000" pitchFamily="2" charset="-78"/>
              </a:rPr>
              <a:t>یکی از بیماریهای کشنده در کشورهای در حال توسعه است که میزان کشندگی آن در حدود 5-1 درصد و در برخی مناطق 30-10 درصد تخمین زده شده است.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9"/>
    </mc:Choice>
    <mc:Fallback xmlns="">
      <p:transition spd="slow" advTm="19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cs typeface="B Yagut" panose="00000400000000000000" pitchFamily="2" charset="-78"/>
              </a:rPr>
              <a:t>عامل بیماری و راه انتقال </a:t>
            </a:r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34851" y="1812925"/>
            <a:ext cx="11641249" cy="3698875"/>
          </a:xfrm>
        </p:spPr>
        <p:txBody>
          <a:bodyPr/>
          <a:lstStyle/>
          <a:p>
            <a:pPr algn="just" eaLnBrk="1" hangingPunct="1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عامل آن ویروسی است از گونه موربیلی ویروس از خانواده پارامیکسو ویروس و انسان تنها مخزن آن می باشد.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fa-IR" altLang="en-US" sz="3200" dirty="0" smtClean="0">
              <a:cs typeface="B Yagut" panose="00000400000000000000" pitchFamily="2" charset="-78"/>
            </a:endParaRPr>
          </a:p>
          <a:p>
            <a:pPr algn="just" eaLnBrk="1" hangingPunct="1">
              <a:defRPr/>
            </a:pPr>
            <a:r>
              <a:rPr lang="fa-IR" altLang="en-US" sz="3200" dirty="0" smtClean="0">
                <a:cs typeface="B Yagut" panose="00000400000000000000" pitchFamily="2" charset="-78"/>
              </a:rPr>
              <a:t>راه انتقال بیماری سرخک از طریق ذرات آئروسل پخش شده در هوا و از </a:t>
            </a:r>
            <a:r>
              <a:rPr lang="fa-IR" altLang="en-US" sz="3200" dirty="0">
                <a:cs typeface="B Yagut" panose="00000400000000000000" pitchFamily="2" charset="-78"/>
              </a:rPr>
              <a:t>طريق تماس غيرمستقيم با  </a:t>
            </a:r>
            <a:r>
              <a:rPr lang="fa-IR" altLang="en-US" sz="3200" dirty="0" smtClean="0">
                <a:cs typeface="B Yagut" panose="00000400000000000000" pitchFamily="2" charset="-78"/>
              </a:rPr>
              <a:t>اشياء آلوده </a:t>
            </a:r>
            <a:r>
              <a:rPr lang="fa-IR" altLang="en-US" sz="3200" dirty="0">
                <a:cs typeface="B Yagut" panose="00000400000000000000" pitchFamily="2" charset="-78"/>
              </a:rPr>
              <a:t>شده به ترشحات بيني و گلوي فرد آلوده </a:t>
            </a:r>
            <a:r>
              <a:rPr lang="fa-IR" altLang="en-US" sz="3200" dirty="0" smtClean="0">
                <a:cs typeface="B Yagut" panose="00000400000000000000" pitchFamily="2" charset="-78"/>
              </a:rPr>
              <a:t>می باشد.</a:t>
            </a:r>
          </a:p>
          <a:p>
            <a:pPr>
              <a:defRPr/>
            </a:pPr>
            <a:endParaRPr lang="en-US" altLang="en-US" dirty="0" smtClean="0"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10"/>
    </mc:Choice>
    <mc:Fallback xmlns="">
      <p:transition spd="slow" advTm="31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cs typeface="B Yagut" panose="00000400000000000000" pitchFamily="2" charset="-78"/>
              </a:rPr>
              <a:t/>
            </a:r>
            <a:br>
              <a:rPr lang="fa-IR" altLang="en-US" smtClean="0">
                <a:cs typeface="B Yagut" panose="00000400000000000000" pitchFamily="2" charset="-78"/>
              </a:rPr>
            </a:br>
            <a:r>
              <a:rPr lang="fa-IR" altLang="en-US" smtClean="0">
                <a:cs typeface="B Yagut" panose="00000400000000000000" pitchFamily="2" charset="-78"/>
              </a:rPr>
              <a:t>پيش نشانه‌ها، مراحل و علائم</a:t>
            </a:r>
            <a:r>
              <a:rPr lang="en-US" altLang="en-US" smtClean="0">
                <a:cs typeface="Times New Roman" panose="02020603050405020304" pitchFamily="18" charset="0"/>
              </a:rPr>
              <a:t/>
            </a:r>
            <a:br>
              <a:rPr lang="en-US" altLang="en-US" smtClean="0">
                <a:cs typeface="Times New Roman" panose="02020603050405020304" pitchFamily="18" charset="0"/>
              </a:rPr>
            </a:br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fa-IR" altLang="en-US" sz="3200" dirty="0" smtClean="0">
                <a:cs typeface="B Yagut" panose="00000400000000000000" pitchFamily="2" charset="-78"/>
              </a:rPr>
              <a:t>بيماري با حالتي شبيه سرما خوردگي که با تب، تورم و قرمزي ملتحمه چشم، سرفه، آب ريزش بيني، برجستگي‌هاي سرخ رنگ با مركز سفيد روي مخاط دهان (نقاط كوپليک) و عطسه تظاهر مي‌كند.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a-IR" altLang="en-US" sz="3200" dirty="0" smtClean="0">
                <a:cs typeface="B Yagut" panose="00000400000000000000" pitchFamily="2" charset="-78"/>
              </a:rPr>
              <a:t>اين مرحله سه تا چهار روز طول مي‌كشد و در سومين تا هفتمين روز بعد از شروع تب، لكه‌هاي قرمز مشخص بيماري، که از  پشت گوش و صورت شروع و سپس در ساير نقاط بدن تظاهر مي‌كند و 4 تا 7 روز طول مي‌كشد.</a:t>
            </a:r>
            <a:endParaRPr lang="en-US" altLang="en-US" sz="3200" dirty="0" smtClean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17"/>
    </mc:Choice>
    <mc:Fallback xmlns="">
      <p:transition spd="slow" advTm="45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cs typeface="B Yagut" panose="00000400000000000000" pitchFamily="2" charset="-78"/>
              </a:rPr>
              <a:t>دوره کمون و واگیری</a:t>
            </a:r>
            <a:endParaRPr lang="en-US" altLang="en-US" smtClean="0">
              <a:cs typeface="B Yagut" panose="00000400000000000000" pitchFamily="2" charset="-78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39725" y="1825625"/>
            <a:ext cx="11390313" cy="4351338"/>
          </a:xfrm>
        </p:spPr>
        <p:txBody>
          <a:bodyPr/>
          <a:lstStyle/>
          <a:p>
            <a:pPr algn="just"/>
            <a:r>
              <a:rPr lang="fa-IR" altLang="en-US" sz="3200" smtClean="0">
                <a:cs typeface="B Yagut" panose="00000400000000000000" pitchFamily="2" charset="-78"/>
              </a:rPr>
              <a:t>دوره کمون: 8 تا 14 روز مي‌باشد.</a:t>
            </a:r>
          </a:p>
          <a:p>
            <a:pPr algn="just"/>
            <a:r>
              <a:rPr lang="fa-IR" altLang="en-US" sz="3200" smtClean="0">
                <a:cs typeface="B Yagut" panose="00000400000000000000" pitchFamily="2" charset="-78"/>
              </a:rPr>
              <a:t>دوره واگیری: 2 تا 4 روز قبل از بروز بثورات  و4 الي 5 روز بعد از ظهور راشهاي جلدي قابليت انتقال وجود دارد. </a:t>
            </a:r>
            <a:endParaRPr lang="en-US" altLang="en-US" sz="3200" smtClean="0">
              <a:cs typeface="B Yagut" panose="00000400000000000000" pitchFamily="2" charset="-78"/>
            </a:endParaRPr>
          </a:p>
          <a:p>
            <a:pPr algn="just"/>
            <a:r>
              <a:rPr lang="fa-IR" altLang="en-US" sz="3200" smtClean="0">
                <a:cs typeface="B Yagut" panose="00000400000000000000" pitchFamily="2" charset="-78"/>
              </a:rPr>
              <a:t>لازم به ذكر است كه در فصل‌هاي زمستان و اوايل بهار سرايت بيشتر خواهد بود.</a:t>
            </a:r>
            <a:endParaRPr lang="en-US" altLang="en-US" sz="3200" smtClean="0">
              <a:cs typeface="B Yagut" panose="00000400000000000000" pitchFamily="2" charset="-78"/>
            </a:endParaRPr>
          </a:p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2"/>
    </mc:Choice>
    <mc:Fallback xmlns="">
      <p:transition spd="slow" advTm="23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ايمن سازي و بيماري‌هاي قابل پيشگيري با واكسن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5NN7CDR5NKU2-831-1058</_dlc_DocId>
    <_dlc_DocIdUrl xmlns="1047730d-92e1-4018-9084-d932fd3a7f58">
      <Url>http://www.health.gov.ir/hnd/_layouts/DocIdRedir.aspx?ID=5NN7CDR5NKU2-831-1058</Url>
      <Description>5NN7CDR5NKU2-831-1058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1F8E223-1F2D-4A52-9AC3-A306BA9179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D1ECAA-A02B-446B-AE1D-199C08FE5055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12fdc5dc-769e-4543-b10d-fbea3dac4417"/>
    <ds:schemaRef ds:uri="1047730d-92e1-4018-9084-d932fd3a7f58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CA56C82-7CC1-4503-90C0-0DD8DB715EE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8088BE9-BC78-4584-BE06-0D10F06BFEEA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12th Theme Collection-Ghalamo (10)</Template>
  <TotalTime>1534</TotalTime>
  <Words>2610</Words>
  <Application>Microsoft Office PowerPoint</Application>
  <PresentationFormat>Widescreen</PresentationFormat>
  <Paragraphs>225</Paragraphs>
  <Slides>47</Slides>
  <Notes>0</Notes>
  <HiddenSlides>0</HiddenSlides>
  <MMClips>47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Calibri Light</vt:lpstr>
      <vt:lpstr>Calibri</vt:lpstr>
      <vt:lpstr>B Yagut</vt:lpstr>
      <vt:lpstr>Times New Roman</vt:lpstr>
      <vt:lpstr>Arial</vt:lpstr>
      <vt:lpstr>Wingdings 3</vt:lpstr>
      <vt:lpstr>Office Theme</vt:lpstr>
      <vt:lpstr>آشنایی با بیماریهای قابل پیشگیری با واکسن و نحوه تشخیص، ثبت، گزارش دهی و کنترل آنها</vt:lpstr>
      <vt:lpstr>مشخصات سند</vt:lpstr>
      <vt:lpstr>اهداف آموزشی</vt:lpstr>
      <vt:lpstr>فهرست عناوین</vt:lpstr>
      <vt:lpstr>مقدمه</vt:lpstr>
      <vt:lpstr> سرخک(Measles) </vt:lpstr>
      <vt:lpstr>عامل بیماری و راه انتقال </vt:lpstr>
      <vt:lpstr> پيش نشانه‌ها، مراحل و علائم </vt:lpstr>
      <vt:lpstr>دوره کمون و واگیری</vt:lpstr>
      <vt:lpstr>عوارض</vt:lpstr>
      <vt:lpstr>PowerPoint Presentation</vt:lpstr>
      <vt:lpstr> مراقبت و پيشگيري </vt:lpstr>
      <vt:lpstr>تهیه نمونه از مورد مشکوک به سرخک</vt:lpstr>
      <vt:lpstr>اصطلاحات</vt:lpstr>
      <vt:lpstr>سرخجه(Rubella)</vt:lpstr>
      <vt:lpstr> پيش نشانه‌ها، مراحل وعلائم </vt:lpstr>
      <vt:lpstr>دوره کمون و واگیری</vt:lpstr>
      <vt:lpstr>تعاریف استاندارد سرخجه</vt:lpstr>
      <vt:lpstr>سندرم سرخجه مادرزادی CRS</vt:lpstr>
      <vt:lpstr> موارد مشکوک به CRS </vt:lpstr>
      <vt:lpstr> مراقبت و پيشگيري </vt:lpstr>
      <vt:lpstr>اوریون(Mumps)</vt:lpstr>
      <vt:lpstr>علائم</vt:lpstr>
      <vt:lpstr>راههاي سرايت</vt:lpstr>
      <vt:lpstr>  دوره كمون ، دوره واگيري  </vt:lpstr>
      <vt:lpstr>عوارض</vt:lpstr>
      <vt:lpstr>مراقبت و پيشگيري </vt:lpstr>
      <vt:lpstr>مراقبت و پيشگيري (ادامه)</vt:lpstr>
      <vt:lpstr>فلج اطفال (Polio myelitis)</vt:lpstr>
      <vt:lpstr>راه انتقال، دوره کمون وعلائم</vt:lpstr>
      <vt:lpstr>تعاریف استاندارد فلج شل حاد</vt:lpstr>
      <vt:lpstr> راههاي سرايت </vt:lpstr>
      <vt:lpstr>دوره واگيري</vt:lpstr>
      <vt:lpstr>مورد پرخطر يا HOT CASE</vt:lpstr>
      <vt:lpstr>نمونه گیری و روش تهیه آن</vt:lpstr>
      <vt:lpstr>سیستم مراقبت فلج شل حاد</vt:lpstr>
      <vt:lpstr>سیاه سرفه(Pertusis)</vt:lpstr>
      <vt:lpstr>پيش نشانه‌ها، مراحل و علائم</vt:lpstr>
      <vt:lpstr>راه سرایت و دوره کمون</vt:lpstr>
      <vt:lpstr> دوره واگيري </vt:lpstr>
      <vt:lpstr>عوارض سیاه سرفه</vt:lpstr>
      <vt:lpstr> تعاریف نظام مراقبت سیاه سرفه </vt:lpstr>
      <vt:lpstr> مراقبت و پيشگيري </vt:lpstr>
      <vt:lpstr>خلاصه ونتیجه گیری</vt:lpstr>
      <vt:lpstr>پرسش و تمرین </vt:lpstr>
      <vt:lpstr>منابع</vt:lpstr>
      <vt:lpstr>لطفا نظرات و پیشنهادات خود پیرامون این بسته آموزشی را به آدرس زیر ارسال کنید  دانشگاه علوم پزشکی وخدمات بهداشتی درمانی مشهد   مرکزآموزش بهورزی وبازآموزی موعود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انواع ایمنی</dc:title>
  <dc:creator>Admin</dc:creator>
  <cp:lastModifiedBy>taherasadi</cp:lastModifiedBy>
  <cp:revision>159</cp:revision>
  <dcterms:created xsi:type="dcterms:W3CDTF">2020-04-19T07:33:27Z</dcterms:created>
  <dcterms:modified xsi:type="dcterms:W3CDTF">2021-05-19T10:38:31Z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a48ac330-9d74-4f38-81c9-ed793f186e56</vt:lpwstr>
  </property>
</Properties>
</file>