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5"/>
  </p:sldMasterIdLst>
  <p:sldIdLst>
    <p:sldId id="419" r:id="rId6"/>
    <p:sldId id="415" r:id="rId7"/>
    <p:sldId id="269" r:id="rId8"/>
    <p:sldId id="274" r:id="rId9"/>
    <p:sldId id="273" r:id="rId10"/>
    <p:sldId id="319" r:id="rId11"/>
    <p:sldId id="353" r:id="rId12"/>
    <p:sldId id="354" r:id="rId13"/>
    <p:sldId id="309" r:id="rId14"/>
    <p:sldId id="310" r:id="rId15"/>
    <p:sldId id="343" r:id="rId16"/>
    <p:sldId id="395" r:id="rId17"/>
    <p:sldId id="394" r:id="rId18"/>
    <p:sldId id="345" r:id="rId19"/>
    <p:sldId id="346" r:id="rId20"/>
    <p:sldId id="312" r:id="rId21"/>
    <p:sldId id="337" r:id="rId22"/>
    <p:sldId id="396" r:id="rId23"/>
    <p:sldId id="365" r:id="rId24"/>
    <p:sldId id="368" r:id="rId25"/>
    <p:sldId id="369" r:id="rId26"/>
    <p:sldId id="340" r:id="rId27"/>
    <p:sldId id="371" r:id="rId28"/>
    <p:sldId id="372" r:id="rId29"/>
    <p:sldId id="373" r:id="rId30"/>
    <p:sldId id="374" r:id="rId31"/>
    <p:sldId id="375" r:id="rId32"/>
    <p:sldId id="376" r:id="rId33"/>
    <p:sldId id="313" r:id="rId34"/>
    <p:sldId id="334" r:id="rId35"/>
    <p:sldId id="422" r:id="rId36"/>
    <p:sldId id="397" r:id="rId37"/>
    <p:sldId id="332" r:id="rId38"/>
    <p:sldId id="399" r:id="rId39"/>
    <p:sldId id="400" r:id="rId40"/>
    <p:sldId id="401" r:id="rId41"/>
    <p:sldId id="402" r:id="rId42"/>
    <p:sldId id="404" r:id="rId43"/>
    <p:sldId id="410" r:id="rId44"/>
    <p:sldId id="423" r:id="rId45"/>
    <p:sldId id="424" r:id="rId46"/>
    <p:sldId id="411" r:id="rId47"/>
    <p:sldId id="333" r:id="rId48"/>
    <p:sldId id="425" r:id="rId49"/>
    <p:sldId id="336" r:id="rId50"/>
    <p:sldId id="413" r:id="rId51"/>
    <p:sldId id="329" r:id="rId52"/>
    <p:sldId id="421" r:id="rId53"/>
    <p:sldId id="330" r:id="rId54"/>
    <p:sldId id="420" r:id="rId55"/>
  </p:sldIdLst>
  <p:sldSz cx="12192000" cy="6858000"/>
  <p:notesSz cx="6858000" cy="9144000"/>
  <p:embeddedFontLst>
    <p:embeddedFont>
      <p:font typeface="Calibri Light" panose="020F0302020204030204" pitchFamily="34" charset="0"/>
      <p:regular r:id="rId56"/>
      <p:italic r:id="rId57"/>
    </p:embeddedFont>
    <p:embeddedFont>
      <p:font typeface="B Nazanin" panose="00000400000000000000" pitchFamily="2" charset="-78"/>
      <p:regular r:id="rId58"/>
      <p:bold r:id="rId59"/>
    </p:embeddedFont>
    <p:embeddedFont>
      <p:font typeface="Calibri" panose="020F0502020204030204" pitchFamily="34" charset="0"/>
      <p:regular r:id="rId60"/>
      <p:bold r:id="rId61"/>
      <p:italic r:id="rId62"/>
      <p:boldItalic r:id="rId63"/>
    </p:embeddedFont>
    <p:embeddedFont>
      <p:font typeface="B Yagut" panose="00000400000000000000" pitchFamily="2" charset="-78"/>
      <p:regular r:id="rId64"/>
      <p:bold r:id="rId65"/>
    </p:embeddedFont>
    <p:embeddedFont>
      <p:font typeface="B Lotus" panose="00000400000000000000" pitchFamily="2" charset="-78"/>
      <p:regular r:id="rId66"/>
      <p:bold r:id="rId67"/>
    </p:embeddedFont>
    <p:embeddedFont>
      <p:font typeface="Titr" panose="00000700000000000000" pitchFamily="2" charset="-78"/>
      <p:bold r:id="rId68"/>
    </p:embeddedFont>
    <p:embeddedFont>
      <p:font typeface="Wingdings 3" panose="05040102010807070707" pitchFamily="18" charset="2"/>
      <p:regular r:id="rId69"/>
    </p:embeddedFont>
  </p:embeddedFontLst>
  <p:defaultTextStyle>
    <a:defPPr>
      <a:defRPr lang="fa-I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7" autoAdjust="0"/>
    <p:restoredTop sz="94660"/>
  </p:normalViewPr>
  <p:slideViewPr>
    <p:cSldViewPr snapToGrid="0">
      <p:cViewPr varScale="1">
        <p:scale>
          <a:sx n="46" d="100"/>
          <a:sy n="46" d="100"/>
        </p:scale>
        <p:origin x="78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font" Target="fonts/font8.fntdata"/><Relationship Id="rId68" Type="http://schemas.openxmlformats.org/officeDocument/2006/relationships/font" Target="fonts/font13.fntdata"/><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7.fntdata"/><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E44E906B-055E-498B-9A40-89966C14E325}" type="datetimeFigureOut">
              <a:rPr lang="fa-IR"/>
              <a:pPr>
                <a:defRPr/>
              </a:pPr>
              <a:t>10/08/1442</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D6F66B1B-3CD4-44FA-927C-896A6A270987}" type="slidenum">
              <a:rPr lang="fa-IR"/>
              <a:pPr>
                <a:defRPr/>
              </a:pPr>
              <a:t>‹#›</a:t>
            </a:fld>
            <a:endParaRPr lang="fa-IR"/>
          </a:p>
        </p:txBody>
      </p:sp>
    </p:spTree>
    <p:extLst>
      <p:ext uri="{BB962C8B-B14F-4D97-AF65-F5344CB8AC3E}">
        <p14:creationId xmlns:p14="http://schemas.microsoft.com/office/powerpoint/2010/main" val="222385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C3F1E457-57DC-41A1-B5DF-A17879F8464D}" type="datetimeFigureOut">
              <a:rPr lang="fa-IR"/>
              <a:pPr>
                <a:defRPr/>
              </a:pPr>
              <a:t>10/08/1442</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16431C0B-CE23-4E1A-9FC4-8DBD67CE0D64}" type="slidenum">
              <a:rPr lang="fa-IR"/>
              <a:pPr>
                <a:defRPr/>
              </a:pPr>
              <a:t>‹#›</a:t>
            </a:fld>
            <a:endParaRPr lang="fa-IR"/>
          </a:p>
        </p:txBody>
      </p:sp>
    </p:spTree>
    <p:extLst>
      <p:ext uri="{BB962C8B-B14F-4D97-AF65-F5344CB8AC3E}">
        <p14:creationId xmlns:p14="http://schemas.microsoft.com/office/powerpoint/2010/main" val="376256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423FFE56-FF86-4B4E-97AA-901554789556}" type="datetimeFigureOut">
              <a:rPr lang="fa-IR"/>
              <a:pPr>
                <a:defRPr/>
              </a:pPr>
              <a:t>10/08/1442</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08FBC88C-3065-466E-A5FC-24A9E514CC9F}" type="slidenum">
              <a:rPr lang="fa-IR"/>
              <a:pPr>
                <a:defRPr/>
              </a:pPr>
              <a:t>‹#›</a:t>
            </a:fld>
            <a:endParaRPr lang="fa-IR"/>
          </a:p>
        </p:txBody>
      </p:sp>
    </p:spTree>
    <p:extLst>
      <p:ext uri="{BB962C8B-B14F-4D97-AF65-F5344CB8AC3E}">
        <p14:creationId xmlns:p14="http://schemas.microsoft.com/office/powerpoint/2010/main" val="389709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9A9DFC82-E1A2-4F9C-A7EE-362C660BD5D5}" type="datetimeFigureOut">
              <a:rPr lang="fa-IR"/>
              <a:pPr>
                <a:defRPr/>
              </a:pPr>
              <a:t>10/08/1442</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1F1BED90-8A19-44D2-9E12-1079EB532581}" type="slidenum">
              <a:rPr lang="fa-IR"/>
              <a:pPr>
                <a:defRPr/>
              </a:pPr>
              <a:t>‹#›</a:t>
            </a:fld>
            <a:endParaRPr lang="fa-IR"/>
          </a:p>
        </p:txBody>
      </p:sp>
    </p:spTree>
    <p:extLst>
      <p:ext uri="{BB962C8B-B14F-4D97-AF65-F5344CB8AC3E}">
        <p14:creationId xmlns:p14="http://schemas.microsoft.com/office/powerpoint/2010/main" val="263932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818665-6479-4DCD-9A53-E17C9B863C40}" type="datetimeFigureOut">
              <a:rPr lang="fa-IR"/>
              <a:pPr>
                <a:defRPr/>
              </a:pPr>
              <a:t>10/08/1442</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1E87F1AE-B412-4AE7-BB99-A1E54BD3FBA3}" type="slidenum">
              <a:rPr lang="fa-IR"/>
              <a:pPr>
                <a:defRPr/>
              </a:pPr>
              <a:t>‹#›</a:t>
            </a:fld>
            <a:endParaRPr lang="fa-IR"/>
          </a:p>
        </p:txBody>
      </p:sp>
    </p:spTree>
    <p:extLst>
      <p:ext uri="{BB962C8B-B14F-4D97-AF65-F5344CB8AC3E}">
        <p14:creationId xmlns:p14="http://schemas.microsoft.com/office/powerpoint/2010/main" val="118468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D21566A4-EAC2-45DE-BBEF-F1841528EFE9}" type="datetimeFigureOut">
              <a:rPr lang="fa-IR"/>
              <a:pPr>
                <a:defRPr/>
              </a:pPr>
              <a:t>10/08/1442</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E723D919-A953-4763-8273-320610ADEA5D}" type="slidenum">
              <a:rPr lang="fa-IR"/>
              <a:pPr>
                <a:defRPr/>
              </a:pPr>
              <a:t>‹#›</a:t>
            </a:fld>
            <a:endParaRPr lang="fa-IR"/>
          </a:p>
        </p:txBody>
      </p:sp>
    </p:spTree>
    <p:extLst>
      <p:ext uri="{BB962C8B-B14F-4D97-AF65-F5344CB8AC3E}">
        <p14:creationId xmlns:p14="http://schemas.microsoft.com/office/powerpoint/2010/main" val="121572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D0546509-C43D-4D92-9AB6-451EF944B591}" type="datetimeFigureOut">
              <a:rPr lang="fa-IR"/>
              <a:pPr>
                <a:defRPr/>
              </a:pPr>
              <a:t>10/08/1442</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pPr>
              <a:defRPr/>
            </a:pPr>
            <a:fld id="{30063253-F3F5-46E7-B30D-189056B6B8C0}" type="slidenum">
              <a:rPr lang="fa-IR"/>
              <a:pPr>
                <a:defRPr/>
              </a:pPr>
              <a:t>‹#›</a:t>
            </a:fld>
            <a:endParaRPr lang="fa-IR"/>
          </a:p>
        </p:txBody>
      </p:sp>
    </p:spTree>
    <p:extLst>
      <p:ext uri="{BB962C8B-B14F-4D97-AF65-F5344CB8AC3E}">
        <p14:creationId xmlns:p14="http://schemas.microsoft.com/office/powerpoint/2010/main" val="2145670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F9E23EEF-56C8-414E-A958-BB22833AF013}" type="datetimeFigureOut">
              <a:rPr lang="fa-IR"/>
              <a:pPr>
                <a:defRPr/>
              </a:pPr>
              <a:t>10/08/1442</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pPr>
              <a:defRPr/>
            </a:pPr>
            <a:fld id="{015EFFFA-60FE-450A-9033-B45B9B4B8E00}" type="slidenum">
              <a:rPr lang="fa-IR"/>
              <a:pPr>
                <a:defRPr/>
              </a:pPr>
              <a:t>‹#›</a:t>
            </a:fld>
            <a:endParaRPr lang="fa-IR"/>
          </a:p>
        </p:txBody>
      </p:sp>
    </p:spTree>
    <p:extLst>
      <p:ext uri="{BB962C8B-B14F-4D97-AF65-F5344CB8AC3E}">
        <p14:creationId xmlns:p14="http://schemas.microsoft.com/office/powerpoint/2010/main" val="323684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AD39F6-FAAF-41A8-8924-358250403398}" type="datetimeFigureOut">
              <a:rPr lang="fa-IR"/>
              <a:pPr>
                <a:defRPr/>
              </a:pPr>
              <a:t>10/08/1442</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pPr>
              <a:defRPr/>
            </a:pPr>
            <a:fld id="{48F2DA32-485B-4635-9E28-16C128F8CCAA}" type="slidenum">
              <a:rPr lang="fa-IR"/>
              <a:pPr>
                <a:defRPr/>
              </a:pPr>
              <a:t>‹#›</a:t>
            </a:fld>
            <a:endParaRPr lang="fa-IR"/>
          </a:p>
        </p:txBody>
      </p:sp>
    </p:spTree>
    <p:extLst>
      <p:ext uri="{BB962C8B-B14F-4D97-AF65-F5344CB8AC3E}">
        <p14:creationId xmlns:p14="http://schemas.microsoft.com/office/powerpoint/2010/main" val="2790656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7A5104-DE0B-453D-A67A-379D5C8A7CA8}" type="datetimeFigureOut">
              <a:rPr lang="fa-IR"/>
              <a:pPr>
                <a:defRPr/>
              </a:pPr>
              <a:t>10/08/1442</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23FB59C3-C7F8-481B-B350-07F233B6DE43}" type="slidenum">
              <a:rPr lang="fa-IR"/>
              <a:pPr>
                <a:defRPr/>
              </a:pPr>
              <a:t>‹#›</a:t>
            </a:fld>
            <a:endParaRPr lang="fa-IR"/>
          </a:p>
        </p:txBody>
      </p:sp>
    </p:spTree>
    <p:extLst>
      <p:ext uri="{BB962C8B-B14F-4D97-AF65-F5344CB8AC3E}">
        <p14:creationId xmlns:p14="http://schemas.microsoft.com/office/powerpoint/2010/main" val="402631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746B7F-E7E6-4B58-B4EB-88ADFC1350B5}" type="datetimeFigureOut">
              <a:rPr lang="fa-IR"/>
              <a:pPr>
                <a:defRPr/>
              </a:pPr>
              <a:t>10/08/1442</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899187A7-7C20-44A3-B655-71F0AE3CAD8B}" type="slidenum">
              <a:rPr lang="fa-IR"/>
              <a:pPr>
                <a:defRPr/>
              </a:pPr>
              <a:t>‹#›</a:t>
            </a:fld>
            <a:endParaRPr lang="fa-IR"/>
          </a:p>
        </p:txBody>
      </p:sp>
    </p:spTree>
    <p:extLst>
      <p:ext uri="{BB962C8B-B14F-4D97-AF65-F5344CB8AC3E}">
        <p14:creationId xmlns:p14="http://schemas.microsoft.com/office/powerpoint/2010/main" val="334640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8E6FD626-6511-408F-B34E-0AC5BC19193F}" type="datetimeFigureOut">
              <a:rPr lang="fa-IR"/>
              <a:pPr>
                <a:defRPr/>
              </a:pPr>
              <a:t>10/08/1442</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rtl="1" eaLnBrk="1" fontAlgn="auto" hangingPunct="1">
              <a:spcBef>
                <a:spcPts val="0"/>
              </a:spcBef>
              <a:spcAft>
                <a:spcPts val="0"/>
              </a:spcAft>
              <a:defRPr sz="1200">
                <a:solidFill>
                  <a:schemeClr val="tx1">
                    <a:tint val="75000"/>
                  </a:schemeClr>
                </a:solidFill>
                <a:latin typeface="+mn-lt"/>
                <a:cs typeface="+mn-cs"/>
              </a:defRPr>
            </a:lvl1pPr>
          </a:lstStyle>
          <a:p>
            <a:pPr>
              <a:defRPr/>
            </a:pPr>
            <a:fld id="{9D2B6D07-70EA-477C-8B9B-B89E16ED4895}"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1" eaLnBrk="0" fontAlgn="base" hangingPunct="0">
        <a:lnSpc>
          <a:spcPct val="90000"/>
        </a:lnSpc>
        <a:spcBef>
          <a:spcPct val="0"/>
        </a:spcBef>
        <a:spcAft>
          <a:spcPct val="0"/>
        </a:spcAft>
        <a:defRPr sz="4400" kern="1200">
          <a:solidFill>
            <a:schemeClr val="tx1"/>
          </a:solidFill>
          <a:latin typeface="+mj-lt"/>
          <a:ea typeface="+mj-ea"/>
          <a:cs typeface="+mj-cs"/>
        </a:defRPr>
      </a:lvl1pPr>
      <a:lvl2pPr algn="r" rtl="1" eaLnBrk="0" fontAlgn="base" hangingPunct="0">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2pPr>
      <a:lvl3pPr algn="r" rtl="1" eaLnBrk="0" fontAlgn="base" hangingPunct="0">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3pPr>
      <a:lvl4pPr algn="r" rtl="1" eaLnBrk="0" fontAlgn="base" hangingPunct="0">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4pPr>
      <a:lvl5pPr algn="r" rtl="1" eaLnBrk="0" fontAlgn="base" hangingPunct="0">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5pPr>
      <a:lvl6pPr marL="4572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6pPr>
      <a:lvl7pPr marL="9144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7pPr>
      <a:lvl8pPr marL="13716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8pPr>
      <a:lvl9pPr marL="18288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69900" y="1279525"/>
            <a:ext cx="11482388" cy="2470150"/>
          </a:xfrm>
        </p:spPr>
        <p:txBody>
          <a:bodyPr/>
          <a:lstStyle/>
          <a:p>
            <a:r>
              <a:rPr lang="fa-IR" altLang="en-US" sz="4400" smtClean="0">
                <a:cs typeface="B Yagut" panose="00000400000000000000" pitchFamily="2" charset="-78"/>
              </a:rPr>
              <a:t>آشنایی با بیماریهای قابل پیشگیری با واکسن و نحوه تشخیص، ثبت، گزارش دهی و کنترل آنها</a:t>
            </a:r>
            <a:endParaRPr lang="en-US" altLang="en-US" sz="440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8042"/>
    </mc:Choice>
    <mc:Fallback xmlns="">
      <p:transition spd="slow" advTm="804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587375" y="0"/>
            <a:ext cx="10529888" cy="1377950"/>
          </a:xfrm>
        </p:spPr>
        <p:txBody>
          <a:bodyPr>
            <a:noAutofit/>
          </a:bodyPr>
          <a:lstStyle/>
          <a:p>
            <a:pPr algn="r" eaLnBrk="1" hangingPunct="1">
              <a:spcBef>
                <a:spcPts val="1000"/>
              </a:spcBef>
              <a:defRPr/>
            </a:pPr>
            <a:r>
              <a:rPr lang="fa-IR" sz="4400" dirty="0">
                <a:cs typeface="B Yagut" panose="00000400000000000000" pitchFamily="2" charset="-78"/>
              </a:rPr>
              <a:t>مراقبت و پيشگيري</a:t>
            </a:r>
            <a:endParaRPr lang="fa-IR" sz="3200" dirty="0">
              <a:latin typeface="+mn-lt"/>
              <a:ea typeface="+mn-ea"/>
              <a:cs typeface="B Yagut" pitchFamily="2" charset="-78"/>
            </a:endParaRPr>
          </a:p>
        </p:txBody>
      </p:sp>
      <p:sp>
        <p:nvSpPr>
          <p:cNvPr id="57347" name="Subtitle 2"/>
          <p:cNvSpPr>
            <a:spLocks noGrp="1"/>
          </p:cNvSpPr>
          <p:nvPr>
            <p:ph type="subTitle" idx="1"/>
          </p:nvPr>
        </p:nvSpPr>
        <p:spPr>
          <a:xfrm>
            <a:off x="440672" y="1820863"/>
            <a:ext cx="10163175" cy="4284663"/>
          </a:xfrm>
        </p:spPr>
        <p:txBody>
          <a:bodyPr/>
          <a:lstStyle/>
          <a:p>
            <a:pPr marL="342900" indent="-342900" algn="r">
              <a:buFont typeface="Arial" panose="020B0604020202020204" pitchFamily="34" charset="0"/>
              <a:buChar char="•"/>
            </a:pPr>
            <a:r>
              <a:rPr lang="fa-IR" altLang="en-US" sz="2800" smtClean="0">
                <a:cs typeface="B Yagut" panose="00000400000000000000" pitchFamily="2" charset="-78"/>
              </a:rPr>
              <a:t>انجام واكسيناسيون جاري طبق دستورالعمل کشوري</a:t>
            </a:r>
            <a:endParaRPr lang="en-US" altLang="en-US" sz="2800" smtClean="0">
              <a:cs typeface="B Yagut" panose="00000400000000000000" pitchFamily="2" charset="-78"/>
            </a:endParaRPr>
          </a:p>
          <a:p>
            <a:pPr marL="342900" indent="-342900" algn="r">
              <a:buFont typeface="Arial" panose="020B0604020202020204" pitchFamily="34" charset="0"/>
              <a:buChar char="•"/>
            </a:pPr>
            <a:r>
              <a:rPr lang="fa-IR" altLang="en-US" sz="2800" smtClean="0">
                <a:cs typeface="B Yagut" panose="00000400000000000000" pitchFamily="2" charset="-78"/>
              </a:rPr>
              <a:t>تكميل واكسيناسيون موارد ناقص </a:t>
            </a:r>
            <a:endParaRPr lang="en-US" altLang="en-US" sz="2800" smtClean="0">
              <a:cs typeface="B Yagut" panose="00000400000000000000" pitchFamily="2" charset="-78"/>
            </a:endParaRPr>
          </a:p>
          <a:p>
            <a:pPr marL="342900" indent="-342900" algn="r">
              <a:buFont typeface="Arial" panose="020B0604020202020204" pitchFamily="34" charset="0"/>
              <a:buChar char="•"/>
            </a:pPr>
            <a:r>
              <a:rPr lang="fa-IR" altLang="en-US" sz="2800" smtClean="0">
                <a:cs typeface="B Yagut" panose="00000400000000000000" pitchFamily="2" charset="-78"/>
              </a:rPr>
              <a:t>آموزش به مردم در مورد نحوه انتقال و اهميت پيشگيري از بيماري </a:t>
            </a:r>
            <a:endParaRPr lang="en-US" altLang="en-US" sz="2800" smtClean="0">
              <a:cs typeface="B Yagut" panose="00000400000000000000" pitchFamily="2" charset="-78"/>
            </a:endParaRPr>
          </a:p>
          <a:p>
            <a:pPr marL="342900" indent="-342900" algn="r">
              <a:buFont typeface="Arial" panose="020B0604020202020204" pitchFamily="34" charset="0"/>
              <a:buChar char="•"/>
            </a:pPr>
            <a:r>
              <a:rPr lang="fa-IR" altLang="en-US" sz="2800" smtClean="0">
                <a:cs typeface="B Yagut" panose="00000400000000000000" pitchFamily="2" charset="-78"/>
              </a:rPr>
              <a:t>آموزش به بيمار در مورد پوشاندن جلو دهان به وسيله دستمال موقع عطسه و سرفه و دفع بهداشتی آن </a:t>
            </a:r>
            <a:endParaRPr lang="en-US" altLang="en-US" sz="2800" smtClean="0">
              <a:cs typeface="B Yagut" panose="00000400000000000000" pitchFamily="2" charset="-78"/>
            </a:endParaRPr>
          </a:p>
          <a:p>
            <a:pPr marL="342900" indent="-342900" algn="r">
              <a:buFont typeface="Arial" panose="020B0604020202020204" pitchFamily="34" charset="0"/>
              <a:buChar char="•"/>
            </a:pPr>
            <a:r>
              <a:rPr lang="fa-IR" altLang="en-US" sz="2800" smtClean="0">
                <a:cs typeface="B Yagut" panose="00000400000000000000" pitchFamily="2" charset="-78"/>
              </a:rPr>
              <a:t>ضد عفوني تمامي وسايلي كه بوسيله ترشحات بدن بيمار آلوده شده‌اند.</a:t>
            </a:r>
            <a:endParaRPr lang="en-US" altLang="en-US" sz="2800" smtClean="0">
              <a:cs typeface="B Yagut" panose="00000400000000000000" pitchFamily="2" charset="-78"/>
            </a:endParaRPr>
          </a:p>
          <a:p>
            <a:pPr marL="342900" indent="-342900" algn="r">
              <a:buFont typeface="Arial" panose="020B0604020202020204" pitchFamily="34" charset="0"/>
              <a:buChar char="•"/>
            </a:pPr>
            <a:r>
              <a:rPr lang="fa-IR" altLang="en-US" sz="2800" smtClean="0">
                <a:cs typeface="B Yagut" panose="00000400000000000000" pitchFamily="2" charset="-78"/>
              </a:rPr>
              <a:t>گزارش تلفني و ارجاع فوري فرد مشكوك به مراكز خدمات جامع سلامت </a:t>
            </a:r>
            <a:endParaRPr lang="fa-IR" altLang="en-US" sz="360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39565"/>
    </mc:Choice>
    <mc:Fallback xmlns="">
      <p:transition spd="slow" advTm="3956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38200" y="365125"/>
            <a:ext cx="10748963" cy="1325563"/>
          </a:xfrm>
        </p:spPr>
        <p:txBody>
          <a:bodyPr/>
          <a:lstStyle/>
          <a:p>
            <a:r>
              <a:rPr lang="fa-IR" altLang="en-US" smtClean="0">
                <a:cs typeface="B Yagut" panose="00000400000000000000" pitchFamily="2" charset="-78"/>
              </a:rPr>
              <a:t/>
            </a:r>
            <a:br>
              <a:rPr lang="fa-IR" altLang="en-US" smtClean="0">
                <a:cs typeface="B Yagut" panose="00000400000000000000" pitchFamily="2" charset="-78"/>
              </a:rPr>
            </a:br>
            <a:r>
              <a:rPr lang="fa-IR" altLang="en-US" b="1" smtClean="0">
                <a:cs typeface="B Yagut" panose="00000400000000000000" pitchFamily="2" charset="-78"/>
              </a:rPr>
              <a:t>کزاز</a:t>
            </a:r>
            <a:r>
              <a:rPr lang="fa-IR" altLang="en-US" smtClean="0">
                <a:cs typeface="B Yagut" panose="00000400000000000000" pitchFamily="2" charset="-78"/>
              </a:rPr>
              <a:t>(</a:t>
            </a:r>
            <a:r>
              <a:rPr lang="en-US" altLang="en-US" smtClean="0">
                <a:cs typeface="B Yagut" panose="00000400000000000000" pitchFamily="2" charset="-78"/>
              </a:rPr>
              <a:t>tetanus</a:t>
            </a:r>
            <a:r>
              <a:rPr lang="fa-IR" altLang="en-US" smtClean="0">
                <a:cs typeface="B Yagut" panose="00000400000000000000" pitchFamily="2" charset="-78"/>
              </a:rPr>
              <a:t>)</a:t>
            </a:r>
            <a:endParaRPr lang="en-US" altLang="en-US" smtClean="0">
              <a:cs typeface="B Yagut" panose="00000400000000000000" pitchFamily="2" charset="-78"/>
            </a:endParaRPr>
          </a:p>
        </p:txBody>
      </p:sp>
      <p:sp>
        <p:nvSpPr>
          <p:cNvPr id="60419" name="Content Placeholder 2"/>
          <p:cNvSpPr>
            <a:spLocks noGrp="1"/>
          </p:cNvSpPr>
          <p:nvPr>
            <p:ph idx="1"/>
          </p:nvPr>
        </p:nvSpPr>
        <p:spPr>
          <a:xfrm>
            <a:off x="274638" y="2128838"/>
            <a:ext cx="11730037" cy="4103687"/>
          </a:xfrm>
        </p:spPr>
        <p:txBody>
          <a:bodyPr/>
          <a:lstStyle/>
          <a:p>
            <a:pPr marL="0" indent="0" algn="just">
              <a:buFont typeface="Arial" panose="020B0604020202020204" pitchFamily="34" charset="0"/>
              <a:buNone/>
              <a:defRPr/>
            </a:pPr>
            <a:r>
              <a:rPr lang="fa-IR" sz="3200" dirty="0">
                <a:cs typeface="B Yagut" panose="00000400000000000000" pitchFamily="2" charset="-78"/>
              </a:rPr>
              <a:t>بيماري حاد خطرناك با مرگ و مير بالا، غالبا كشنده، ابتلا به آن ايمني نمي‌دهد و در اثر رشد باسيل غير هوازي كزاز در محل آسيب ديده بدن و توليد سم ايجاد مي‌شود. با افزایش اسپاسم های عضلانی و انقباض عضلات شکمی تظاهر می کند و گاهی این اسپاسم منجر به شکستگی دنده ها و مهره ها و خفگی می </a:t>
            </a:r>
            <a:r>
              <a:rPr lang="fa-IR" sz="3200" dirty="0" smtClean="0">
                <a:cs typeface="B Yagut" panose="00000400000000000000" pitchFamily="2" charset="-78"/>
              </a:rPr>
              <a:t>شود.</a:t>
            </a:r>
            <a:endParaRPr lang="en-US" sz="3200" dirty="0">
              <a:cs typeface="B Yagut" panose="00000400000000000000" pitchFamily="2" charset="-78"/>
            </a:endParaRPr>
          </a:p>
          <a:p>
            <a:pPr eaLnBrk="1" hangingPunct="1">
              <a:spcBef>
                <a:spcPct val="0"/>
              </a:spcBef>
              <a:buFontTx/>
              <a:buNone/>
              <a:defRPr/>
            </a:pPr>
            <a:endParaRPr lang="fa-IR" altLang="fa-IR" sz="3200" dirty="0">
              <a:cs typeface="B Yagut" panose="00000400000000000000" pitchFamily="2" charset="-78"/>
            </a:endParaRPr>
          </a:p>
          <a:p>
            <a:pPr eaLnBrk="1" hangingPunct="1">
              <a:spcBef>
                <a:spcPct val="0"/>
              </a:spcBef>
              <a:buFontTx/>
              <a:buNone/>
              <a:defRPr/>
            </a:pPr>
            <a:r>
              <a:rPr lang="fa-IR" altLang="fa-IR" sz="3200" dirty="0" smtClean="0">
                <a:cs typeface="B Yagut" panose="00000400000000000000" pitchFamily="2" charset="-78"/>
              </a:rPr>
              <a:t>با محرك هايي نظير نور، صدا، سرفه و حركت ناگهاني، تشديد مي شود. </a:t>
            </a:r>
          </a:p>
          <a:p>
            <a:pPr eaLnBrk="1" hangingPunct="1">
              <a:spcBef>
                <a:spcPct val="0"/>
              </a:spcBef>
              <a:buFontTx/>
              <a:buNone/>
              <a:defRPr/>
            </a:pPr>
            <a:endParaRPr lang="fa-IR" altLang="fa-IR" dirty="0" smtClean="0">
              <a:cs typeface="B Yagut" panose="00000400000000000000" pitchFamily="2" charset="-78"/>
            </a:endParaRPr>
          </a:p>
          <a:p>
            <a:pPr eaLnBrk="1" hangingPunct="1">
              <a:spcBef>
                <a:spcPct val="0"/>
              </a:spcBef>
              <a:buFontTx/>
              <a:buNone/>
              <a:defRPr/>
            </a:pPr>
            <a:endParaRPr lang="fa-IR" altLang="fa-IR" dirty="0" smtClean="0">
              <a:cs typeface="B Lotus" panose="00000400000000000000" pitchFamily="2" charset="-78"/>
            </a:endParaRPr>
          </a:p>
          <a:p>
            <a:pPr eaLnBrk="1" hangingPunct="1">
              <a:spcBef>
                <a:spcPct val="0"/>
              </a:spcBef>
              <a:buFontTx/>
              <a:buNone/>
              <a:defRPr/>
            </a:pPr>
            <a:endParaRPr lang="fa-IR" altLang="fa-IR" dirty="0" smtClean="0">
              <a:cs typeface="B Lotus" panose="00000400000000000000" pitchFamily="2" charset="-78"/>
            </a:endParaRPr>
          </a:p>
          <a:p>
            <a:pPr eaLnBrk="1" hangingPunct="1">
              <a:spcBef>
                <a:spcPct val="0"/>
              </a:spcBef>
              <a:buFontTx/>
              <a:buNone/>
              <a:defRPr/>
            </a:pPr>
            <a:endParaRPr lang="fa-IR" altLang="fa-IR" dirty="0" smtClean="0">
              <a:cs typeface="B Lotus" panose="00000400000000000000" pitchFamily="2" charset="-78"/>
            </a:endParaRPr>
          </a:p>
          <a:p>
            <a:pPr eaLnBrk="1" hangingPunct="1">
              <a:spcBef>
                <a:spcPct val="0"/>
              </a:spcBef>
              <a:buFontTx/>
              <a:buNone/>
              <a:defRPr/>
            </a:pPr>
            <a:r>
              <a:rPr lang="fa-IR" altLang="fa-IR" dirty="0" smtClean="0">
                <a:cs typeface="B Lotus" panose="00000400000000000000" pitchFamily="2" charset="-78"/>
              </a:rPr>
              <a:t> </a:t>
            </a:r>
            <a:endParaRPr lang="en-US" altLang="en-US" dirty="0" smtClean="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6617"/>
    </mc:Choice>
    <mc:Fallback xmlns="">
      <p:transition spd="slow" advTm="3661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fa-IR" altLang="en-US" smtClean="0">
                <a:cs typeface="B Yagut" panose="00000400000000000000" pitchFamily="2" charset="-78"/>
              </a:rPr>
              <a:t>عامل بیماری، دوره کمون</a:t>
            </a:r>
            <a:endParaRPr lang="en-US" altLang="en-US" smtClean="0">
              <a:cs typeface="Times New Roman" panose="02020603050405020304" pitchFamily="18" charset="0"/>
            </a:endParaRPr>
          </a:p>
        </p:txBody>
      </p:sp>
      <p:sp>
        <p:nvSpPr>
          <p:cNvPr id="3" name="Content Placeholder 2"/>
          <p:cNvSpPr>
            <a:spLocks noGrp="1"/>
          </p:cNvSpPr>
          <p:nvPr>
            <p:ph idx="1"/>
          </p:nvPr>
        </p:nvSpPr>
        <p:spPr>
          <a:xfrm>
            <a:off x="534988" y="1825625"/>
            <a:ext cx="11352212" cy="4351338"/>
          </a:xfrm>
        </p:spPr>
        <p:txBody>
          <a:bodyPr/>
          <a:lstStyle/>
          <a:p>
            <a:pPr marL="0" indent="0" algn="just">
              <a:buFont typeface="Arial" panose="020B0604020202020204" pitchFamily="34" charset="0"/>
              <a:buNone/>
              <a:defRPr/>
            </a:pPr>
            <a:r>
              <a:rPr lang="fa-IR" sz="3200" dirty="0" smtClean="0">
                <a:cs typeface="B Yagut" panose="00000400000000000000" pitchFamily="2" charset="-78"/>
              </a:rPr>
              <a:t>عامل بیماری: باکتری بی هوازی بنام کلستریدیوم تتانی </a:t>
            </a:r>
          </a:p>
          <a:p>
            <a:pPr marL="0" indent="0" algn="just">
              <a:buFont typeface="Arial" panose="020B0604020202020204" pitchFamily="34" charset="0"/>
              <a:buNone/>
              <a:defRPr/>
            </a:pPr>
            <a:r>
              <a:rPr lang="fa-IR" sz="3200" dirty="0" smtClean="0">
                <a:cs typeface="B Yagut" panose="00000400000000000000" pitchFamily="2" charset="-78"/>
              </a:rPr>
              <a:t>دوره کمون</a:t>
            </a:r>
            <a:r>
              <a:rPr lang="fa-IR" sz="3200" b="1" dirty="0" smtClean="0">
                <a:cs typeface="B Yagut" panose="00000400000000000000" pitchFamily="2" charset="-78"/>
              </a:rPr>
              <a:t>: </a:t>
            </a:r>
            <a:r>
              <a:rPr lang="fa-IR" sz="3200" dirty="0" smtClean="0">
                <a:cs typeface="B Yagut" panose="00000400000000000000" pitchFamily="2" charset="-78"/>
              </a:rPr>
              <a:t>بر اساس شرايط خاص، وسعت و محل زخم، دوره كمون متغير مي‌باشد، آلودگي شديد باعث دوره كمون كوتاه تری خواهد شد</a:t>
            </a:r>
            <a:r>
              <a:rPr lang="fa-IR" sz="3200" dirty="0" smtClean="0">
                <a:solidFill>
                  <a:srgbClr val="FF0000"/>
                </a:solidFill>
                <a:cs typeface="B Yagut" panose="00000400000000000000" pitchFamily="2" charset="-78"/>
              </a:rPr>
              <a:t> </a:t>
            </a:r>
            <a:r>
              <a:rPr lang="fa-IR" sz="3200" dirty="0" smtClean="0">
                <a:cs typeface="B Yagut" panose="00000400000000000000" pitchFamily="2" charset="-78"/>
              </a:rPr>
              <a:t>و معمولا بين   3تا21 روز مي‌باشد. </a:t>
            </a:r>
          </a:p>
          <a:p>
            <a:pPr marL="0" indent="0" algn="just">
              <a:buFont typeface="Arial" panose="020B0604020202020204" pitchFamily="34" charset="0"/>
              <a:buNone/>
              <a:defRPr/>
            </a:pPr>
            <a:endParaRPr lang="fa-IR" sz="3200" dirty="0" smtClean="0">
              <a:cs typeface="B Yagut" panose="00000400000000000000" pitchFamily="2" charset="-78"/>
            </a:endParaRPr>
          </a:p>
          <a:p>
            <a:pPr algn="just">
              <a:defRPr/>
            </a:pPr>
            <a:r>
              <a:rPr lang="fa-IR" sz="3200" dirty="0" smtClean="0">
                <a:cs typeface="B Yagut" panose="00000400000000000000" pitchFamily="2" charset="-78"/>
              </a:rPr>
              <a:t>علائم معمولا 14 روز بعد از آغاز عفونت ظاهر می شود. </a:t>
            </a:r>
            <a:endParaRPr lang="en-US" sz="3200" dirty="0" smtClean="0">
              <a:cs typeface="B Yagut" panose="00000400000000000000" pitchFamily="2" charset="-78"/>
            </a:endParaRPr>
          </a:p>
          <a:p>
            <a:pPr marL="0" indent="0" algn="just">
              <a:buFont typeface="Arial" panose="020B0604020202020204" pitchFamily="34" charset="0"/>
              <a:buNone/>
              <a:defRPr/>
            </a:pPr>
            <a:endParaRPr lang="en-US" sz="3200" dirty="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19024"/>
    </mc:Choice>
    <mc:Fallback xmlns="">
      <p:transition spd="slow" advTm="1902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fa-IR" altLang="en-US" smtClean="0">
                <a:cs typeface="B Yagut" panose="00000400000000000000" pitchFamily="2" charset="-78"/>
              </a:rPr>
              <a:t>مخزن، راه انتقال</a:t>
            </a:r>
            <a:endParaRPr lang="en-US" altLang="en-US" smtClean="0">
              <a:cs typeface="Times New Roman" panose="02020603050405020304" pitchFamily="18" charset="0"/>
            </a:endParaRPr>
          </a:p>
        </p:txBody>
      </p:sp>
      <p:sp>
        <p:nvSpPr>
          <p:cNvPr id="61443" name="Content Placeholder 2"/>
          <p:cNvSpPr>
            <a:spLocks noGrp="1"/>
          </p:cNvSpPr>
          <p:nvPr>
            <p:ph idx="1"/>
          </p:nvPr>
        </p:nvSpPr>
        <p:spPr>
          <a:xfrm>
            <a:off x="417513" y="1825625"/>
            <a:ext cx="11399837" cy="4351338"/>
          </a:xfrm>
        </p:spPr>
        <p:txBody>
          <a:bodyPr/>
          <a:lstStyle/>
          <a:p>
            <a:pPr marL="0" indent="0">
              <a:buFont typeface="Arial" panose="020B0604020202020204" pitchFamily="34" charset="0"/>
              <a:buNone/>
            </a:pPr>
            <a:r>
              <a:rPr lang="fa-IR" altLang="fa-IR" sz="3200" b="1" smtClean="0">
                <a:cs typeface="B Yagut" panose="00000400000000000000" pitchFamily="2" charset="-78"/>
              </a:rPr>
              <a:t>مخزن: </a:t>
            </a:r>
            <a:r>
              <a:rPr lang="fa-IR" altLang="fa-IR" sz="3200" smtClean="0">
                <a:cs typeface="B Yagut" panose="00000400000000000000" pitchFamily="2" charset="-78"/>
              </a:rPr>
              <a:t>باسيل کزاز در روده اسب و ساير حيوانات، انسان و در خاك آلوده به مدفوع انسان و حيوان وجود دارد.</a:t>
            </a:r>
          </a:p>
          <a:p>
            <a:pPr marL="0" indent="0">
              <a:buFont typeface="Arial" panose="020B0604020202020204" pitchFamily="34" charset="0"/>
              <a:buNone/>
            </a:pPr>
            <a:endParaRPr lang="fa-IR" altLang="fa-IR" sz="3200" smtClean="0">
              <a:cs typeface="B Yagut" panose="00000400000000000000" pitchFamily="2" charset="-78"/>
            </a:endParaRPr>
          </a:p>
          <a:p>
            <a:pPr marL="0" indent="0">
              <a:buFont typeface="Arial" panose="020B0604020202020204" pitchFamily="34" charset="0"/>
              <a:buNone/>
            </a:pPr>
            <a:r>
              <a:rPr lang="fa-IR" altLang="fa-IR" sz="3200" b="1" smtClean="0">
                <a:cs typeface="B Yagut" panose="00000400000000000000" pitchFamily="2" charset="-78"/>
              </a:rPr>
              <a:t>راه انتقال: </a:t>
            </a:r>
            <a:r>
              <a:rPr lang="fa-IR" altLang="fa-IR" sz="3200" smtClean="0">
                <a:cs typeface="B Yagut" panose="00000400000000000000" pitchFamily="2" charset="-78"/>
              </a:rPr>
              <a:t>گزیدگی، خراش ویا زخمی که با خاک های آلوده به اسپور باکتری تماس داشته است. </a:t>
            </a:r>
            <a:endParaRPr lang="fa-IR" altLang="fa-IR" sz="4000" smtClean="0">
              <a:cs typeface="B Yagut" panose="00000400000000000000" pitchFamily="2" charset="-78"/>
            </a:endParaRPr>
          </a:p>
          <a:p>
            <a:pPr marL="0" indent="0">
              <a:buFont typeface="Arial" panose="020B0604020202020204" pitchFamily="34" charset="0"/>
              <a:buNone/>
            </a:pPr>
            <a:endParaRPr lang="en-US" altLang="fa-IR" sz="3200" smtClean="0"/>
          </a:p>
        </p:txBody>
      </p:sp>
    </p:spTree>
  </p:cSld>
  <p:clrMapOvr>
    <a:masterClrMapping/>
  </p:clrMapOvr>
  <mc:AlternateContent xmlns:mc="http://schemas.openxmlformats.org/markup-compatibility/2006" xmlns:p14="http://schemas.microsoft.com/office/powerpoint/2010/main">
    <mc:Choice Requires="p14">
      <p:transition spd="slow" p14:dur="2000" advTm="17042"/>
    </mc:Choice>
    <mc:Fallback xmlns="">
      <p:transition spd="slow" advTm="1704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fa-IR" altLang="en-US" b="1" smtClean="0">
                <a:cs typeface="B Yagut" panose="00000400000000000000" pitchFamily="2" charset="-78"/>
              </a:rPr>
              <a:t/>
            </a:r>
            <a:br>
              <a:rPr lang="fa-IR" altLang="en-US" b="1" smtClean="0">
                <a:cs typeface="B Yagut" panose="00000400000000000000" pitchFamily="2" charset="-78"/>
              </a:rPr>
            </a:br>
            <a:r>
              <a:rPr lang="fa-IR" altLang="en-US" smtClean="0">
                <a:cs typeface="B Yagut" panose="00000400000000000000" pitchFamily="2" charset="-78"/>
              </a:rPr>
              <a:t>پيش نشانه‌ها و مراحل و علائم</a:t>
            </a:r>
            <a:r>
              <a:rPr lang="en-US" altLang="en-US" smtClean="0">
                <a:cs typeface="Times New Roman" panose="02020603050405020304" pitchFamily="18" charset="0"/>
              </a:rPr>
              <a:t/>
            </a:r>
            <a:br>
              <a:rPr lang="en-US" altLang="en-US" smtClean="0">
                <a:cs typeface="Times New Roman" panose="02020603050405020304" pitchFamily="18" charset="0"/>
              </a:rPr>
            </a:br>
            <a:endParaRPr lang="en-US" altLang="en-US" smtClean="0">
              <a:cs typeface="Times New Roman" panose="02020603050405020304" pitchFamily="18" charset="0"/>
            </a:endParaRPr>
          </a:p>
        </p:txBody>
      </p:sp>
      <p:sp>
        <p:nvSpPr>
          <p:cNvPr id="62467" name="Content Placeholder 2"/>
          <p:cNvSpPr>
            <a:spLocks noGrp="1"/>
          </p:cNvSpPr>
          <p:nvPr>
            <p:ph idx="1"/>
          </p:nvPr>
        </p:nvSpPr>
        <p:spPr>
          <a:xfrm>
            <a:off x="561975" y="1825625"/>
            <a:ext cx="10791825" cy="4351338"/>
          </a:xfrm>
        </p:spPr>
        <p:txBody>
          <a:bodyPr/>
          <a:lstStyle/>
          <a:p>
            <a:r>
              <a:rPr lang="fa-IR" altLang="en-US" sz="3200" dirty="0" smtClean="0">
                <a:cs typeface="B Yagut" panose="00000400000000000000" pitchFamily="2" charset="-78"/>
              </a:rPr>
              <a:t>انقباضات دردناك عضلات جونده و گردن و سپس با انقباض عضلات شكم</a:t>
            </a:r>
          </a:p>
          <a:p>
            <a:r>
              <a:rPr lang="fa-IR" altLang="en-US" sz="3200" dirty="0" smtClean="0">
                <a:cs typeface="B Yagut" panose="00000400000000000000" pitchFamily="2" charset="-78"/>
              </a:rPr>
              <a:t>انقباض‌شديد عضلات صورت كه باعث بوجودآمدن چهره‌اي خاص در بيمار مي‌شود (خنده شيطاني يا خنده تمسخرآميز يا تريسموس) </a:t>
            </a:r>
            <a:endParaRPr lang="en-US" altLang="en-US" sz="3200" dirty="0" smtClean="0">
              <a:cs typeface="B Yagut" panose="00000400000000000000" pitchFamily="2" charset="-78"/>
            </a:endParaRPr>
          </a:p>
          <a:p>
            <a:r>
              <a:rPr lang="fa-IR" altLang="en-US" sz="3200" dirty="0" smtClean="0">
                <a:cs typeface="B Yagut" panose="00000400000000000000" pitchFamily="2" charset="-78"/>
              </a:rPr>
              <a:t> گرفتگي عضلات ستون فقرات بدن</a:t>
            </a:r>
          </a:p>
          <a:p>
            <a:r>
              <a:rPr lang="fa-IR" altLang="en-US" sz="3200" dirty="0" smtClean="0">
                <a:cs typeface="B Yagut" panose="00000400000000000000" pitchFamily="2" charset="-78"/>
              </a:rPr>
              <a:t>تحريك پذيري و ترس از نور- بی قراری و سردرد</a:t>
            </a:r>
            <a:endParaRPr lang="en-US" altLang="en-US" sz="3200" dirty="0" smtClean="0">
              <a:cs typeface="B Yagut" panose="00000400000000000000" pitchFamily="2" charset="-78"/>
            </a:endParaRPr>
          </a:p>
          <a:p>
            <a:r>
              <a:rPr lang="fa-IR" altLang="en-US" sz="3200" dirty="0" smtClean="0">
                <a:cs typeface="B Yagut" panose="00000400000000000000" pitchFamily="2" charset="-78"/>
              </a:rPr>
              <a:t>قفل شدن دهان و انقباض عمومي عضلاني </a:t>
            </a:r>
            <a:endParaRPr lang="en-US" altLang="en-US" sz="3200" dirty="0" smtClean="0">
              <a:cs typeface="B Yagut" panose="00000400000000000000" pitchFamily="2" charset="-78"/>
            </a:endParaRPr>
          </a:p>
          <a:p>
            <a:r>
              <a:rPr lang="fa-IR" altLang="en-US" sz="3200" dirty="0" smtClean="0">
                <a:cs typeface="B Yagut" panose="00000400000000000000" pitchFamily="2" charset="-78"/>
              </a:rPr>
              <a:t>ضربان سریع قلب – تب و تعریق بالا</a:t>
            </a:r>
            <a:endParaRPr lang="en-US" altLang="en-US" sz="3200" dirty="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41059"/>
    </mc:Choice>
    <mc:Fallback xmlns="">
      <p:transition spd="slow" advTm="4105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fa-IR" altLang="en-US" b="1" smtClean="0">
                <a:cs typeface="B Yagut" panose="00000400000000000000" pitchFamily="2" charset="-78"/>
              </a:rPr>
              <a:t/>
            </a:r>
            <a:br>
              <a:rPr lang="fa-IR" altLang="en-US" b="1" smtClean="0">
                <a:cs typeface="B Yagut" panose="00000400000000000000" pitchFamily="2" charset="-78"/>
              </a:rPr>
            </a:br>
            <a:r>
              <a:rPr lang="fa-IR" altLang="en-US" smtClean="0">
                <a:cs typeface="B Yagut" panose="00000400000000000000" pitchFamily="2" charset="-78"/>
              </a:rPr>
              <a:t>مراقبت و پيشگيري</a:t>
            </a:r>
            <a:r>
              <a:rPr lang="en-US" altLang="en-US" smtClean="0">
                <a:cs typeface="Times New Roman" panose="02020603050405020304" pitchFamily="18" charset="0"/>
              </a:rPr>
              <a:t/>
            </a:r>
            <a:br>
              <a:rPr lang="en-US" altLang="en-US" smtClean="0">
                <a:cs typeface="Times New Roman" panose="02020603050405020304" pitchFamily="18" charset="0"/>
              </a:rPr>
            </a:br>
            <a:endParaRPr lang="en-US" altLang="en-US" smtClean="0">
              <a:cs typeface="Times New Roman" panose="02020603050405020304" pitchFamily="18" charset="0"/>
            </a:endParaRPr>
          </a:p>
        </p:txBody>
      </p:sp>
      <p:sp>
        <p:nvSpPr>
          <p:cNvPr id="63491" name="Content Placeholder 2"/>
          <p:cNvSpPr>
            <a:spLocks noGrp="1"/>
          </p:cNvSpPr>
          <p:nvPr>
            <p:ph idx="1"/>
          </p:nvPr>
        </p:nvSpPr>
        <p:spPr/>
        <p:txBody>
          <a:bodyPr/>
          <a:lstStyle/>
          <a:p>
            <a:r>
              <a:rPr lang="fa-IR" altLang="en-US" sz="3200" dirty="0" smtClean="0">
                <a:cs typeface="B Yagut" panose="00000400000000000000" pitchFamily="2" charset="-78"/>
              </a:rPr>
              <a:t>انجام واكسيناسيون جاري طبق دستورالعمل کشوري</a:t>
            </a:r>
            <a:endParaRPr lang="en-US" altLang="en-US" sz="3200" dirty="0" smtClean="0">
              <a:cs typeface="B Yagut" panose="00000400000000000000" pitchFamily="2" charset="-78"/>
            </a:endParaRPr>
          </a:p>
          <a:p>
            <a:r>
              <a:rPr lang="fa-IR" altLang="en-US" sz="3200" dirty="0" smtClean="0">
                <a:cs typeface="B Yagut" panose="00000400000000000000" pitchFamily="2" charset="-78"/>
              </a:rPr>
              <a:t>تكميل واكسيناسيون موارد ناقص</a:t>
            </a:r>
            <a:endParaRPr lang="en-US" altLang="en-US" sz="3200" dirty="0" smtClean="0">
              <a:cs typeface="B Yagut" panose="00000400000000000000" pitchFamily="2" charset="-78"/>
            </a:endParaRPr>
          </a:p>
          <a:p>
            <a:r>
              <a:rPr lang="fa-IR" altLang="en-US" sz="3200" dirty="0" smtClean="0">
                <a:cs typeface="B Yagut" panose="00000400000000000000" pitchFamily="2" charset="-78"/>
              </a:rPr>
              <a:t>تكميل واكسيناسيون زنان باردار و زنان در سنين باروري براي پيشگيري از كزاز نوزادي</a:t>
            </a:r>
            <a:endParaRPr lang="en-US" altLang="en-US" sz="3200" dirty="0" smtClean="0">
              <a:cs typeface="B Yagut" panose="00000400000000000000" pitchFamily="2" charset="-78"/>
            </a:endParaRPr>
          </a:p>
          <a:p>
            <a:r>
              <a:rPr lang="fa-IR" altLang="en-US" sz="3200" dirty="0" smtClean="0">
                <a:cs typeface="B Yagut" panose="00000400000000000000" pitchFamily="2" charset="-78"/>
              </a:rPr>
              <a:t>آموزش راههاي سرايت بيماري، راههاي پيشگيري، اهميت واكسيناسيون و زايمان ايمن به گروههاي هدف. </a:t>
            </a:r>
            <a:endParaRPr lang="en-US" altLang="en-US" sz="3200" dirty="0" smtClean="0">
              <a:cs typeface="B Yagut" panose="00000400000000000000" pitchFamily="2" charset="-78"/>
            </a:endParaRPr>
          </a:p>
          <a:p>
            <a:r>
              <a:rPr lang="fa-IR" altLang="en-US" sz="3200" dirty="0" smtClean="0">
                <a:cs typeface="B Yagut" panose="00000400000000000000" pitchFamily="2" charset="-78"/>
              </a:rPr>
              <a:t>گزارش تلفني موارد مشكوك به کزاز نوزادی و گزارش غیر فوری کزاز بالغین</a:t>
            </a:r>
            <a:endParaRPr lang="en-US" altLang="en-US" sz="3200" dirty="0" smtClean="0">
              <a:cs typeface="B Yagut" panose="00000400000000000000" pitchFamily="2" charset="-78"/>
            </a:endParaRPr>
          </a:p>
          <a:p>
            <a:endParaRPr lang="en-US" altLang="en-US" dirty="0" smtClean="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6414"/>
    </mc:Choice>
    <mc:Fallback xmlns="">
      <p:transition spd="slow" advTm="4641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838200" y="365125"/>
            <a:ext cx="10515600" cy="887413"/>
          </a:xfrm>
        </p:spPr>
        <p:txBody>
          <a:bodyPr/>
          <a:lstStyle/>
          <a:p>
            <a:pPr algn="just" eaLnBrk="1" hangingPunct="1">
              <a:spcBef>
                <a:spcPts val="1000"/>
              </a:spcBef>
              <a:defRPr/>
            </a:pPr>
            <a:r>
              <a:rPr lang="fa-IR" b="1" dirty="0">
                <a:latin typeface="+mn-lt"/>
                <a:ea typeface="+mn-ea"/>
                <a:cs typeface="B Yagut" pitchFamily="2" charset="-78"/>
              </a:rPr>
              <a:t>کزاز نوزادی</a:t>
            </a:r>
            <a:endParaRPr lang="en-US" b="1" dirty="0">
              <a:latin typeface="+mn-lt"/>
              <a:ea typeface="+mn-ea"/>
              <a:cs typeface="B Yagut" pitchFamily="2" charset="-78"/>
            </a:endParaRPr>
          </a:p>
        </p:txBody>
      </p:sp>
      <p:sp>
        <p:nvSpPr>
          <p:cNvPr id="36867" name="Rectangle 3"/>
          <p:cNvSpPr>
            <a:spLocks noGrp="1"/>
          </p:cNvSpPr>
          <p:nvPr>
            <p:ph type="body" idx="1"/>
          </p:nvPr>
        </p:nvSpPr>
        <p:spPr>
          <a:xfrm>
            <a:off x="444500" y="1800225"/>
            <a:ext cx="11430000" cy="4376738"/>
          </a:xfrm>
        </p:spPr>
        <p:txBody>
          <a:bodyPr/>
          <a:lstStyle/>
          <a:p>
            <a:pPr marL="0" indent="0" algn="just" eaLnBrk="1" hangingPunct="1">
              <a:buFont typeface="Arial" panose="020B0604020202020204" pitchFamily="34" charset="0"/>
              <a:buNone/>
              <a:defRPr/>
            </a:pPr>
            <a:r>
              <a:rPr lang="fa-IR" altLang="en-US" sz="3200" b="1" dirty="0" smtClean="0">
                <a:cs typeface="B Yagut" panose="00000400000000000000" pitchFamily="2" charset="-78"/>
              </a:rPr>
              <a:t>مورد مظنون</a:t>
            </a:r>
            <a:r>
              <a:rPr lang="fa-IR" altLang="en-US" sz="3200" dirty="0" smtClean="0">
                <a:cs typeface="B Yagut" panose="00000400000000000000" pitchFamily="2" charset="-78"/>
              </a:rPr>
              <a:t>:</a:t>
            </a:r>
          </a:p>
          <a:p>
            <a:pPr algn="just" eaLnBrk="1" hangingPunct="1">
              <a:defRPr/>
            </a:pPr>
            <a:r>
              <a:rPr lang="fa-IR" altLang="en-US" sz="3200" dirty="0" smtClean="0">
                <a:cs typeface="B Yagut" panose="00000400000000000000" pitchFamily="2" charset="-78"/>
              </a:rPr>
              <a:t>مرگ نوزاد در سن3 تا 28 روزکه علت مرگ مشخص نباشد. </a:t>
            </a:r>
          </a:p>
          <a:p>
            <a:pPr algn="just" eaLnBrk="1" hangingPunct="1">
              <a:defRPr/>
            </a:pPr>
            <a:r>
              <a:rPr lang="fa-IR" altLang="en-US" sz="3200" dirty="0" smtClean="0">
                <a:cs typeface="B Yagut" panose="00000400000000000000" pitchFamily="2" charset="-78"/>
              </a:rPr>
              <a:t>هر نوزادی که طبق گزارشات به علت کزاز نوزادی فوت نموده است. </a:t>
            </a:r>
          </a:p>
          <a:p>
            <a:pPr algn="just" eaLnBrk="1" hangingPunct="1">
              <a:defRPr/>
            </a:pPr>
            <a:endParaRPr lang="fa-IR" altLang="en-US" sz="3200" dirty="0" smtClean="0">
              <a:cs typeface="B Yagut" panose="00000400000000000000" pitchFamily="2" charset="-78"/>
            </a:endParaRPr>
          </a:p>
          <a:p>
            <a:pPr marL="0" indent="0" algn="just" eaLnBrk="1" hangingPunct="1">
              <a:buFont typeface="Arial" panose="020B0604020202020204" pitchFamily="34" charset="0"/>
              <a:buNone/>
              <a:defRPr/>
            </a:pPr>
            <a:r>
              <a:rPr lang="fa-IR" altLang="en-US" sz="3200" b="1" dirty="0" smtClean="0">
                <a:cs typeface="B Yagut" panose="00000400000000000000" pitchFamily="2" charset="-78"/>
              </a:rPr>
              <a:t>مورد قطعی:</a:t>
            </a:r>
          </a:p>
          <a:p>
            <a:pPr marL="0" indent="0" algn="just" eaLnBrk="1" hangingPunct="1">
              <a:buNone/>
              <a:defRPr/>
            </a:pPr>
            <a:r>
              <a:rPr lang="fa-IR" altLang="en-US" sz="3200" dirty="0" smtClean="0">
                <a:cs typeface="B Yagut" panose="00000400000000000000" pitchFamily="2" charset="-78"/>
              </a:rPr>
              <a:t>نوزادی که دو روز اول زندگی بطور طبیعی قادر به مکیدن پستان وگریستن  باشد</a:t>
            </a:r>
            <a:r>
              <a:rPr lang="en-US" altLang="en-US" sz="3200" dirty="0" smtClean="0">
                <a:cs typeface="B Yagut" panose="00000400000000000000" pitchFamily="2" charset="-78"/>
              </a:rPr>
              <a:t> </a:t>
            </a:r>
            <a:r>
              <a:rPr lang="fa-IR" altLang="en-US" sz="3200" dirty="0" smtClean="0">
                <a:cs typeface="B Yagut" panose="00000400000000000000" pitchFamily="2" charset="-78"/>
              </a:rPr>
              <a:t>و بین روزهای </a:t>
            </a:r>
            <a:r>
              <a:rPr lang="fa-IR" altLang="en-US" sz="3200" dirty="0">
                <a:cs typeface="B Yagut" panose="00000400000000000000" pitchFamily="2" charset="-78"/>
              </a:rPr>
              <a:t>3 تا 28  </a:t>
            </a:r>
            <a:r>
              <a:rPr lang="fa-IR" altLang="en-US" sz="3200" dirty="0" smtClean="0">
                <a:cs typeface="B Yagut" panose="00000400000000000000" pitchFamily="2" charset="-78"/>
              </a:rPr>
              <a:t>دچار عدم توانایی در مکیدن شیر شده و بدنبال آن دچار سفتی واسپاسم عضلات شود.</a:t>
            </a:r>
          </a:p>
          <a:p>
            <a:pPr eaLnBrk="1" hangingPunct="1">
              <a:defRPr/>
            </a:pPr>
            <a:endParaRPr lang="en-US" altLang="en-US" dirty="0" smtClean="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6640"/>
    </mc:Choice>
    <mc:Fallback xmlns="">
      <p:transition spd="slow" advTm="3664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838200" y="487363"/>
            <a:ext cx="10515600" cy="1325562"/>
          </a:xfrm>
        </p:spPr>
        <p:txBody>
          <a:bodyPr/>
          <a:lstStyle/>
          <a:p>
            <a:r>
              <a:rPr lang="fa-IR" altLang="en-US" smtClean="0">
                <a:cs typeface="B Yagut" panose="00000400000000000000" pitchFamily="2" charset="-78"/>
              </a:rPr>
              <a:t>هموفیلوس آنفلوانزا تیپ ب</a:t>
            </a:r>
            <a:endParaRPr lang="en-US" altLang="en-US" smtClean="0">
              <a:cs typeface="B Yagut" panose="00000400000000000000" pitchFamily="2" charset="-78"/>
            </a:endParaRPr>
          </a:p>
        </p:txBody>
      </p:sp>
      <p:sp>
        <p:nvSpPr>
          <p:cNvPr id="49155" name="Content Placeholder 2"/>
          <p:cNvSpPr>
            <a:spLocks noGrp="1"/>
          </p:cNvSpPr>
          <p:nvPr>
            <p:ph idx="1"/>
          </p:nvPr>
        </p:nvSpPr>
        <p:spPr>
          <a:xfrm>
            <a:off x="234950" y="1825625"/>
            <a:ext cx="11599863" cy="4351338"/>
          </a:xfrm>
        </p:spPr>
        <p:txBody>
          <a:bodyPr/>
          <a:lstStyle/>
          <a:p>
            <a:pPr marL="0" indent="0" algn="just">
              <a:buFont typeface="Arial" panose="020B0604020202020204" pitchFamily="34" charset="0"/>
              <a:buNone/>
              <a:defRPr/>
            </a:pPr>
            <a:r>
              <a:rPr lang="fa-IR" altLang="en-US" sz="3200" dirty="0" smtClean="0">
                <a:cs typeface="B Yagut" panose="00000400000000000000" pitchFamily="2" charset="-78"/>
              </a:rPr>
              <a:t>این باکتری، هوازی است اما می‌تواند در حالت بی هوازی نیز رشد کند. هموفیلوس آنفلوانزا به اشتباه تا سال ۱۹۳۳ به عنوان عامل آنفلوانزا در نظر گرفته می‌شد تا اینکه عامل ویروسی آنفلوانزا کشف شد. با این وجود، هموفیلوس آنفلوانزا می‌تواند بیماری‌های گوناگونی را در انسان ایجاد می‌کند.</a:t>
            </a:r>
          </a:p>
          <a:p>
            <a:pPr algn="just">
              <a:defRPr/>
            </a:pPr>
            <a:endParaRPr lang="fa-IR" altLang="en-US" sz="3200" dirty="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22052"/>
    </mc:Choice>
    <mc:Fallback xmlns="">
      <p:transition spd="slow" advTm="2205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838200" y="365125"/>
            <a:ext cx="10515600" cy="1295400"/>
          </a:xfrm>
        </p:spPr>
        <p:txBody>
          <a:bodyPr/>
          <a:lstStyle/>
          <a:p>
            <a:r>
              <a:rPr lang="fa-IR" altLang="en-US" b="1" smtClean="0">
                <a:cs typeface="B Yagut" panose="00000400000000000000" pitchFamily="2" charset="-78"/>
              </a:rPr>
              <a:t/>
            </a:r>
            <a:br>
              <a:rPr lang="fa-IR" altLang="en-US" b="1" smtClean="0">
                <a:cs typeface="B Yagut" panose="00000400000000000000" pitchFamily="2" charset="-78"/>
              </a:rPr>
            </a:br>
            <a:r>
              <a:rPr lang="fa-IR" altLang="en-US" smtClean="0">
                <a:cs typeface="B Yagut" panose="00000400000000000000" pitchFamily="2" charset="-78"/>
              </a:rPr>
              <a:t>گروه های در معرض خطر</a:t>
            </a:r>
            <a:r>
              <a:rPr lang="fa-IR" altLang="en-US" b="1" smtClean="0">
                <a:cs typeface="B Yagut" panose="00000400000000000000" pitchFamily="2" charset="-78"/>
              </a:rPr>
              <a:t/>
            </a:r>
            <a:br>
              <a:rPr lang="fa-IR" altLang="en-US" b="1" smtClean="0">
                <a:cs typeface="B Yagut" panose="00000400000000000000" pitchFamily="2" charset="-78"/>
              </a:rPr>
            </a:br>
            <a:endParaRPr lang="en-US" altLang="en-US" smtClean="0">
              <a:cs typeface="Times New Roman" panose="02020603050405020304" pitchFamily="18" charset="0"/>
            </a:endParaRPr>
          </a:p>
        </p:txBody>
      </p:sp>
      <p:sp>
        <p:nvSpPr>
          <p:cNvPr id="67587" name="Content Placeholder 2"/>
          <p:cNvSpPr>
            <a:spLocks noGrp="1"/>
          </p:cNvSpPr>
          <p:nvPr>
            <p:ph idx="1"/>
          </p:nvPr>
        </p:nvSpPr>
        <p:spPr>
          <a:xfrm>
            <a:off x="838200" y="1825625"/>
            <a:ext cx="10515600" cy="4010025"/>
          </a:xfrm>
        </p:spPr>
        <p:txBody>
          <a:bodyPr/>
          <a:lstStyle/>
          <a:p>
            <a:r>
              <a:rPr lang="fa-IR" altLang="en-US" dirty="0" smtClean="0">
                <a:cs typeface="B Yagut" panose="00000400000000000000" pitchFamily="2" charset="-78"/>
              </a:rPr>
              <a:t>کودکان </a:t>
            </a:r>
            <a:r>
              <a:rPr lang="fa-IR" altLang="en-US" dirty="0">
                <a:cs typeface="B Yagut" panose="00000400000000000000" pitchFamily="2" charset="-78"/>
              </a:rPr>
              <a:t>کمتر از 6 سال ( خصوصا سن بین </a:t>
            </a:r>
            <a:r>
              <a:rPr lang="fa-IR" altLang="en-US" dirty="0" smtClean="0">
                <a:cs typeface="B Yagut" panose="00000400000000000000" pitchFamily="2" charset="-78"/>
              </a:rPr>
              <a:t>6تا </a:t>
            </a:r>
            <a:r>
              <a:rPr lang="fa-IR" altLang="en-US" dirty="0">
                <a:cs typeface="B Yagut" panose="00000400000000000000" pitchFamily="2" charset="-78"/>
              </a:rPr>
              <a:t>12 ماهگی</a:t>
            </a:r>
            <a:r>
              <a:rPr lang="fa-IR" altLang="en-US" dirty="0" smtClean="0">
                <a:cs typeface="B Yagut" panose="00000400000000000000" pitchFamily="2" charset="-78"/>
              </a:rPr>
              <a:t>)</a:t>
            </a:r>
            <a:r>
              <a:rPr lang="en-US" altLang="en-US" dirty="0" smtClean="0">
                <a:cs typeface="B Yagut" panose="00000400000000000000" pitchFamily="2" charset="-78"/>
              </a:rPr>
              <a:t> </a:t>
            </a:r>
            <a:r>
              <a:rPr lang="fa-IR" altLang="en-US" dirty="0" smtClean="0">
                <a:cs typeface="B Yagut" panose="00000400000000000000" pitchFamily="2" charset="-78"/>
              </a:rPr>
              <a:t>که </a:t>
            </a:r>
            <a:r>
              <a:rPr lang="fa-IR" altLang="en-US" dirty="0">
                <a:cs typeface="B Yagut" panose="00000400000000000000" pitchFamily="2" charset="-78"/>
              </a:rPr>
              <a:t>در معرض تماس با فرد آلوده مقیم خانه یا مراکز نگهداری کودکان قرار دارند. ( </a:t>
            </a:r>
            <a:r>
              <a:rPr lang="fa-IR" altLang="en-US" dirty="0" smtClean="0">
                <a:cs typeface="B Yagut" panose="00000400000000000000" pitchFamily="2" charset="-78"/>
              </a:rPr>
              <a:t>مننژیت دراین گروه حداقل دو برابر شایعتر ازکودکانی است که منزل مراقبت می شوند)</a:t>
            </a:r>
            <a:endParaRPr lang="en-US" altLang="en-US" dirty="0" smtClean="0">
              <a:cs typeface="B Yagut" panose="00000400000000000000" pitchFamily="2" charset="-78"/>
            </a:endParaRPr>
          </a:p>
          <a:p>
            <a:r>
              <a:rPr lang="fa-IR" altLang="en-US" dirty="0" smtClean="0">
                <a:cs typeface="B Yagut" panose="00000400000000000000" pitchFamily="2" charset="-78"/>
              </a:rPr>
              <a:t>کودکان با نقص تولید یا عملکرد آنتی بادی</a:t>
            </a:r>
            <a:endParaRPr lang="en-US" altLang="en-US" dirty="0" smtClean="0">
              <a:cs typeface="B Yagut" panose="00000400000000000000" pitchFamily="2" charset="-78"/>
            </a:endParaRPr>
          </a:p>
          <a:p>
            <a:r>
              <a:rPr lang="fa-IR" altLang="en-US" dirty="0" smtClean="0">
                <a:cs typeface="B Yagut" panose="00000400000000000000" pitchFamily="2" charset="-78"/>
              </a:rPr>
              <a:t>عفونت با </a:t>
            </a:r>
            <a:r>
              <a:rPr lang="en-US" altLang="en-US" dirty="0" smtClean="0">
                <a:cs typeface="B Yagut" panose="00000400000000000000" pitchFamily="2" charset="-78"/>
              </a:rPr>
              <a:t>HIV</a:t>
            </a:r>
          </a:p>
          <a:p>
            <a:r>
              <a:rPr lang="fa-IR" altLang="en-US" dirty="0" smtClean="0">
                <a:cs typeface="B Yagut" panose="00000400000000000000" pitchFamily="2" charset="-78"/>
              </a:rPr>
              <a:t>پیوند مغز استخوان کودکان </a:t>
            </a:r>
            <a:endParaRPr lang="en-US" altLang="en-US" dirty="0" smtClean="0">
              <a:cs typeface="B Yagut" panose="00000400000000000000" pitchFamily="2" charset="-78"/>
            </a:endParaRPr>
          </a:p>
          <a:p>
            <a:r>
              <a:rPr lang="fa-IR" altLang="en-US" dirty="0" smtClean="0">
                <a:cs typeface="B Yagut" panose="00000400000000000000" pitchFamily="2" charset="-78"/>
              </a:rPr>
              <a:t>کودکان با سطح پائین اقتصادی – اجتماعی</a:t>
            </a:r>
            <a:endParaRPr lang="en-US" altLang="en-US" dirty="0" smtClean="0">
              <a:cs typeface="B Yagut" panose="00000400000000000000" pitchFamily="2" charset="-78"/>
            </a:endParaRPr>
          </a:p>
          <a:p>
            <a:endParaRPr lang="en-US" altLang="en-US" dirty="0" smtClean="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6561"/>
    </mc:Choice>
    <mc:Fallback xmlns="">
      <p:transition spd="slow" advTm="2656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fa-IR" altLang="en-US" smtClean="0">
                <a:cs typeface="B Yagut" panose="00000400000000000000" pitchFamily="2" charset="-78"/>
              </a:rPr>
              <a:t>مخزن ، دوره کمون</a:t>
            </a:r>
            <a:endParaRPr lang="en-US" altLang="en-US" smtClean="0">
              <a:cs typeface="Times New Roman" panose="02020603050405020304" pitchFamily="18" charset="0"/>
            </a:endParaRPr>
          </a:p>
        </p:txBody>
      </p:sp>
      <p:sp>
        <p:nvSpPr>
          <p:cNvPr id="68611" name="Content Placeholder 2"/>
          <p:cNvSpPr>
            <a:spLocks noGrp="1"/>
          </p:cNvSpPr>
          <p:nvPr>
            <p:ph idx="1"/>
          </p:nvPr>
        </p:nvSpPr>
        <p:spPr>
          <a:xfrm>
            <a:off x="574675" y="1825625"/>
            <a:ext cx="10933113" cy="2328863"/>
          </a:xfrm>
        </p:spPr>
        <p:txBody>
          <a:bodyPr/>
          <a:lstStyle/>
          <a:p>
            <a:r>
              <a:rPr lang="fa-IR" altLang="en-US" sz="3200" smtClean="0">
                <a:cs typeface="B Yagut" panose="00000400000000000000" pitchFamily="2" charset="-78"/>
              </a:rPr>
              <a:t>انسان تنها مخزن بیماری می باشد.</a:t>
            </a:r>
            <a:endParaRPr lang="en-US" altLang="en-US" sz="3200" smtClean="0">
              <a:cs typeface="B Yagut" panose="00000400000000000000" pitchFamily="2" charset="-78"/>
            </a:endParaRPr>
          </a:p>
          <a:p>
            <a:r>
              <a:rPr lang="fa-IR" altLang="en-US" sz="3200" smtClean="0">
                <a:cs typeface="B Yagut" panose="00000400000000000000" pitchFamily="2" charset="-78"/>
              </a:rPr>
              <a:t>دوره کمون مشخص نبوده و احتمالا بین 2 تا 4 روز است. </a:t>
            </a:r>
          </a:p>
          <a:p>
            <a:endParaRPr lang="en-US" altLang="en-US" sz="320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9027"/>
    </mc:Choice>
    <mc:Fallback xmlns="">
      <p:transition spd="slow" advTm="902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a:r>
              <a:rPr lang="fa-IR" altLang="en-US" b="1" smtClean="0">
                <a:cs typeface="B Yagut" panose="00000400000000000000" pitchFamily="2" charset="-78"/>
              </a:rPr>
              <a:t>مشخصات سند</a:t>
            </a:r>
            <a:endParaRPr lang="en-US" altLang="en-US" b="1" smtClean="0">
              <a:cs typeface="Times New Roman" panose="02020603050405020304" pitchFamily="18" charset="0"/>
            </a:endParaRPr>
          </a:p>
        </p:txBody>
      </p:sp>
      <p:sp>
        <p:nvSpPr>
          <p:cNvPr id="3075" name="Text Placeholder 2"/>
          <p:cNvSpPr>
            <a:spLocks noGrp="1"/>
          </p:cNvSpPr>
          <p:nvPr>
            <p:ph type="body" idx="1"/>
          </p:nvPr>
        </p:nvSpPr>
        <p:spPr>
          <a:xfrm>
            <a:off x="639763" y="1371600"/>
            <a:ext cx="5357812" cy="836613"/>
          </a:xfrm>
        </p:spPr>
        <p:txBody>
          <a:bodyPr/>
          <a:lstStyle/>
          <a:p>
            <a:pPr algn="ctr"/>
            <a:r>
              <a:rPr lang="fa-IR" altLang="en-US" sz="3200" smtClean="0">
                <a:cs typeface="B Yagut" panose="00000400000000000000" pitchFamily="2" charset="-78"/>
              </a:rPr>
              <a:t>مشخصات مدرس</a:t>
            </a:r>
            <a:endParaRPr lang="en-US" altLang="en-US" sz="3200" smtClean="0">
              <a:cs typeface="B Yagut" panose="00000400000000000000" pitchFamily="2" charset="-78"/>
            </a:endParaRPr>
          </a:p>
        </p:txBody>
      </p:sp>
      <p:sp>
        <p:nvSpPr>
          <p:cNvPr id="3076" name="Content Placeholder 3"/>
          <p:cNvSpPr>
            <a:spLocks noGrp="1"/>
          </p:cNvSpPr>
          <p:nvPr>
            <p:ph sz="half" idx="2"/>
          </p:nvPr>
        </p:nvSpPr>
        <p:spPr>
          <a:xfrm>
            <a:off x="839788" y="2281238"/>
            <a:ext cx="5718175" cy="3908425"/>
          </a:xfrm>
        </p:spPr>
        <p:txBody>
          <a:bodyPr/>
          <a:lstStyle/>
          <a:p>
            <a:pPr marL="0" indent="0" algn="just">
              <a:buFont typeface="Arial" panose="020B0604020202020204" pitchFamily="34" charset="0"/>
              <a:buNone/>
            </a:pPr>
            <a:endParaRPr lang="fa-IR" altLang="en-US" sz="2400" smtClean="0">
              <a:cs typeface="B Yagut" panose="00000400000000000000" pitchFamily="2" charset="-78"/>
            </a:endParaRPr>
          </a:p>
          <a:p>
            <a:pPr marL="0" indent="0" algn="just">
              <a:buFont typeface="Arial" panose="020B0604020202020204" pitchFamily="34" charset="0"/>
              <a:buNone/>
            </a:pPr>
            <a:r>
              <a:rPr lang="fa-IR" altLang="en-US" sz="2400" b="1" smtClean="0">
                <a:cs typeface="B Yagut" panose="00000400000000000000" pitchFamily="2" charset="-78"/>
              </a:rPr>
              <a:t>نام ونام خانوادگی مدرس </a:t>
            </a:r>
            <a:r>
              <a:rPr lang="fa-IR" altLang="en-US" sz="2400" smtClean="0">
                <a:cs typeface="B Yagut" panose="00000400000000000000" pitchFamily="2" charset="-78"/>
              </a:rPr>
              <a:t>: رضا قیاسی</a:t>
            </a:r>
          </a:p>
          <a:p>
            <a:pPr marL="0" indent="0" algn="just">
              <a:buFont typeface="Arial" panose="020B0604020202020204" pitchFamily="34" charset="0"/>
              <a:buNone/>
            </a:pPr>
            <a:r>
              <a:rPr lang="fa-IR" altLang="en-US" sz="2400" b="1" smtClean="0">
                <a:cs typeface="B Yagut" panose="00000400000000000000" pitchFamily="2" charset="-78"/>
              </a:rPr>
              <a:t>مدرک تحصیلی </a:t>
            </a:r>
            <a:r>
              <a:rPr lang="fa-IR" altLang="en-US" sz="2400" smtClean="0">
                <a:cs typeface="B Yagut" panose="00000400000000000000" pitchFamily="2" charset="-78"/>
              </a:rPr>
              <a:t>: کارشناس بهداشت عمومی</a:t>
            </a:r>
          </a:p>
          <a:p>
            <a:pPr marL="0" indent="0" algn="just">
              <a:buFont typeface="Arial" panose="020B0604020202020204" pitchFamily="34" charset="0"/>
              <a:buNone/>
            </a:pPr>
            <a:r>
              <a:rPr lang="fa-IR" altLang="en-US" sz="2400" smtClean="0">
                <a:cs typeface="B Yagut" panose="00000400000000000000" pitchFamily="2" charset="-78"/>
              </a:rPr>
              <a:t> </a:t>
            </a:r>
          </a:p>
          <a:p>
            <a:pPr marL="0" indent="0" algn="just">
              <a:buFont typeface="Arial" panose="020B0604020202020204" pitchFamily="34" charset="0"/>
              <a:buNone/>
            </a:pPr>
            <a:r>
              <a:rPr lang="fa-IR" altLang="en-US" sz="2400" b="1" smtClean="0">
                <a:cs typeface="B Yagut" panose="00000400000000000000" pitchFamily="2" charset="-78"/>
              </a:rPr>
              <a:t>موقعیت اشتغال سازمانی مدرس </a:t>
            </a:r>
            <a:r>
              <a:rPr lang="fa-IR" altLang="en-US" sz="2400" smtClean="0">
                <a:cs typeface="B Yagut" panose="00000400000000000000" pitchFamily="2" charset="-78"/>
              </a:rPr>
              <a:t>: مربی مرکز آموزش بهورزی موعود – مشهد2-دانشگاه علوم پزشکی و خدمات بهداشتی درمانی مشهد</a:t>
            </a:r>
            <a:endParaRPr lang="en-US" altLang="en-US" sz="2400" smtClean="0">
              <a:cs typeface="B Yagut" panose="00000400000000000000" pitchFamily="2" charset="-78"/>
            </a:endParaRPr>
          </a:p>
        </p:txBody>
      </p:sp>
      <p:sp>
        <p:nvSpPr>
          <p:cNvPr id="3077" name="Text Placeholder 4"/>
          <p:cNvSpPr>
            <a:spLocks noGrp="1"/>
          </p:cNvSpPr>
          <p:nvPr>
            <p:ph type="body" sz="quarter" idx="3"/>
          </p:nvPr>
        </p:nvSpPr>
        <p:spPr>
          <a:xfrm>
            <a:off x="6172200" y="1384300"/>
            <a:ext cx="5183188" cy="823913"/>
          </a:xfrm>
        </p:spPr>
        <p:txBody>
          <a:bodyPr/>
          <a:lstStyle/>
          <a:p>
            <a:pPr algn="ctr"/>
            <a:r>
              <a:rPr lang="fa-IR" altLang="en-US" sz="3200" smtClean="0">
                <a:cs typeface="B Yagut" panose="00000400000000000000" pitchFamily="2" charset="-78"/>
              </a:rPr>
              <a:t>مشخصات بسته آموزشی</a:t>
            </a:r>
            <a:endParaRPr lang="en-US" altLang="en-US" sz="3200" smtClean="0">
              <a:cs typeface="B Yagut" panose="00000400000000000000" pitchFamily="2" charset="-78"/>
            </a:endParaRPr>
          </a:p>
        </p:txBody>
      </p:sp>
      <p:sp>
        <p:nvSpPr>
          <p:cNvPr id="6" name="Content Placeholder 5"/>
          <p:cNvSpPr>
            <a:spLocks noGrp="1"/>
          </p:cNvSpPr>
          <p:nvPr>
            <p:ph sz="quarter" idx="4"/>
          </p:nvPr>
        </p:nvSpPr>
        <p:spPr>
          <a:xfrm>
            <a:off x="6923088" y="2505075"/>
            <a:ext cx="4598987" cy="3684588"/>
          </a:xfrm>
        </p:spPr>
        <p:txBody>
          <a:bodyPr/>
          <a:lstStyle/>
          <a:p>
            <a:pPr marL="0" indent="0">
              <a:buFont typeface="Arial" panose="020B0604020202020204" pitchFamily="34" charset="0"/>
              <a:buNone/>
              <a:defRPr/>
            </a:pPr>
            <a:r>
              <a:rPr lang="fa-IR" altLang="fa-IR" sz="2400" b="1" dirty="0" smtClean="0">
                <a:cs typeface="B Yagut" panose="00000400000000000000" pitchFamily="2" charset="-78"/>
              </a:rPr>
              <a:t>حیطه درس </a:t>
            </a:r>
            <a:r>
              <a:rPr lang="fa-IR" altLang="fa-IR" dirty="0" smtClean="0">
                <a:cs typeface="B Yagut" panose="00000400000000000000" pitchFamily="2" charset="-78"/>
              </a:rPr>
              <a:t>:</a:t>
            </a:r>
            <a:r>
              <a:rPr lang="fa-IR" altLang="fa-IR" dirty="0">
                <a:cs typeface="B Yagut" panose="00000400000000000000" pitchFamily="2" charset="-78"/>
              </a:rPr>
              <a:t> ایمنسازی و بیماریهای قابل پیشگیری با واکسن</a:t>
            </a:r>
            <a:r>
              <a:rPr lang="fa-IR" altLang="fa-IR" dirty="0" smtClean="0">
                <a:cs typeface="B Yagut" panose="00000400000000000000" pitchFamily="2" charset="-78"/>
              </a:rPr>
              <a:t/>
            </a:r>
            <a:br>
              <a:rPr lang="fa-IR" altLang="fa-IR" dirty="0" smtClean="0">
                <a:cs typeface="B Yagut" panose="00000400000000000000" pitchFamily="2" charset="-78"/>
              </a:rPr>
            </a:br>
            <a:r>
              <a:rPr lang="fa-IR" altLang="fa-IR" sz="2400" b="1" dirty="0" smtClean="0">
                <a:cs typeface="B Yagut" panose="00000400000000000000" pitchFamily="2" charset="-78"/>
              </a:rPr>
              <a:t>تاریخ آخرین بازنگری </a:t>
            </a:r>
            <a:r>
              <a:rPr lang="fa-IR" altLang="fa-IR" smtClean="0">
                <a:cs typeface="B Yagut" panose="00000400000000000000" pitchFamily="2" charset="-78"/>
              </a:rPr>
              <a:t>:1399/4/29</a:t>
            </a:r>
            <a:endParaRPr lang="fa-IR" altLang="fa-IR" dirty="0" smtClean="0">
              <a:cs typeface="B Yagut" panose="00000400000000000000" pitchFamily="2" charset="-78"/>
            </a:endParaRPr>
          </a:p>
          <a:p>
            <a:pPr marL="0" indent="0">
              <a:buFont typeface="Arial" panose="020B0604020202020204" pitchFamily="34" charset="0"/>
              <a:buNone/>
              <a:defRPr/>
            </a:pPr>
            <a:r>
              <a:rPr lang="fa-IR" altLang="fa-IR" sz="2400" b="1" dirty="0" smtClean="0">
                <a:cs typeface="B Yagut" panose="00000400000000000000" pitchFamily="2" charset="-78"/>
              </a:rPr>
              <a:t>نوبت تهیه </a:t>
            </a:r>
            <a:r>
              <a:rPr lang="fa-IR" altLang="fa-IR" dirty="0" smtClean="0">
                <a:cs typeface="B Yagut" panose="00000400000000000000" pitchFamily="2" charset="-78"/>
              </a:rPr>
              <a:t>: </a:t>
            </a:r>
            <a:r>
              <a:rPr lang="fa-IR" altLang="fa-IR" dirty="0">
                <a:cs typeface="B Yagut" panose="00000400000000000000" pitchFamily="2" charset="-78"/>
              </a:rPr>
              <a:t>3</a:t>
            </a:r>
            <a:endParaRPr lang="fa-IR" altLang="fa-IR" dirty="0" smtClean="0">
              <a:cs typeface="B Yagut" panose="00000400000000000000" pitchFamily="2" charset="-78"/>
            </a:endParaRPr>
          </a:p>
          <a:p>
            <a:pPr marL="0" indent="0">
              <a:buFont typeface="Arial" panose="020B0604020202020204" pitchFamily="34" charset="0"/>
              <a:buNone/>
              <a:defRPr/>
            </a:pPr>
            <a:r>
              <a:rPr lang="fa-IR" sz="2400" b="1" dirty="0" smtClean="0">
                <a:cs typeface="B Yagut" panose="00000400000000000000" pitchFamily="2" charset="-78"/>
              </a:rPr>
              <a:t>نام فایل </a:t>
            </a:r>
            <a:r>
              <a:rPr lang="fa-IR" dirty="0" smtClean="0">
                <a:cs typeface="B Yagut" panose="00000400000000000000" pitchFamily="2" charset="-78"/>
              </a:rPr>
              <a:t>:</a:t>
            </a:r>
            <a:r>
              <a:rPr lang="en-US" dirty="0" smtClean="0">
                <a:cs typeface="B Yagut" panose="00000400000000000000" pitchFamily="2" charset="-78"/>
              </a:rPr>
              <a:t>IM-ashnayi – ba-bimarihaye-ghabel-pishgiri-ba-vaksan-bakhsh2-edi</a:t>
            </a:r>
            <a:r>
              <a:rPr lang="en-US" dirty="0">
                <a:cs typeface="B Yagut" panose="00000400000000000000" pitchFamily="2" charset="-78"/>
              </a:rPr>
              <a:t>3</a:t>
            </a:r>
            <a:endParaRPr lang="en-US" dirty="0" smtClean="0">
              <a:cs typeface="B Yagut" panose="00000400000000000000" pitchFamily="2" charset="-78"/>
            </a:endParaRPr>
          </a:p>
          <a:p>
            <a:pPr>
              <a:defRPr/>
            </a:pPr>
            <a:endParaRPr lang="en-US" dirty="0"/>
          </a:p>
        </p:txBody>
      </p:sp>
      <p:pic>
        <p:nvPicPr>
          <p:cNvPr id="307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9788" y="2208213"/>
            <a:ext cx="1011237"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3705"/>
    </mc:Choice>
    <mc:Fallback xmlns="">
      <p:transition spd="slow" advTm="1370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fa-IR" altLang="en-US" smtClean="0"/>
              <a:t/>
            </a:r>
            <a:br>
              <a:rPr lang="fa-IR" altLang="en-US" smtClean="0"/>
            </a:br>
            <a:r>
              <a:rPr lang="fa-IR" altLang="en-US" smtClean="0">
                <a:cs typeface="B Yagut" panose="00000400000000000000" pitchFamily="2" charset="-78"/>
              </a:rPr>
              <a:t>عوارض هموفیلوس آنفلوآنزا تیپ ب</a:t>
            </a:r>
            <a:r>
              <a:rPr lang="en-US" altLang="en-US" smtClean="0">
                <a:cs typeface="Times New Roman" panose="02020603050405020304" pitchFamily="18" charset="0"/>
              </a:rPr>
              <a:t/>
            </a:r>
            <a:br>
              <a:rPr lang="en-US" altLang="en-US" smtClean="0">
                <a:cs typeface="Times New Roman" panose="02020603050405020304" pitchFamily="18" charset="0"/>
              </a:rPr>
            </a:br>
            <a:endParaRPr lang="en-US" altLang="en-US" smtClean="0">
              <a:cs typeface="Times New Roman" panose="02020603050405020304" pitchFamily="18" charset="0"/>
            </a:endParaRPr>
          </a:p>
        </p:txBody>
      </p:sp>
      <p:sp>
        <p:nvSpPr>
          <p:cNvPr id="3" name="Content Placeholder 2"/>
          <p:cNvSpPr>
            <a:spLocks noGrp="1"/>
          </p:cNvSpPr>
          <p:nvPr>
            <p:ph idx="1"/>
          </p:nvPr>
        </p:nvSpPr>
        <p:spPr/>
        <p:txBody>
          <a:bodyPr/>
          <a:lstStyle/>
          <a:p>
            <a:pPr>
              <a:defRPr/>
            </a:pPr>
            <a:r>
              <a:rPr lang="fa-IR" sz="3200" dirty="0">
                <a:cs typeface="B Yagut" panose="00000400000000000000" pitchFamily="2" charset="-78"/>
              </a:rPr>
              <a:t>مننژيت</a:t>
            </a:r>
            <a:endParaRPr lang="en-US" sz="3200" dirty="0">
              <a:cs typeface="B Yagut" panose="00000400000000000000" pitchFamily="2" charset="-78"/>
            </a:endParaRPr>
          </a:p>
          <a:p>
            <a:pPr>
              <a:defRPr/>
            </a:pPr>
            <a:r>
              <a:rPr lang="fa-IR" sz="3200" dirty="0">
                <a:cs typeface="B Yagut" panose="00000400000000000000" pitchFamily="2" charset="-78"/>
              </a:rPr>
              <a:t>اپيگلوتيت حاد </a:t>
            </a:r>
            <a:endParaRPr lang="en-US" sz="3200" dirty="0">
              <a:cs typeface="B Yagut" panose="00000400000000000000" pitchFamily="2" charset="-78"/>
            </a:endParaRPr>
          </a:p>
          <a:p>
            <a:pPr>
              <a:defRPr/>
            </a:pPr>
            <a:r>
              <a:rPr lang="fa-IR" sz="3200" dirty="0">
                <a:cs typeface="B Yagut" panose="00000400000000000000" pitchFamily="2" charset="-78"/>
              </a:rPr>
              <a:t>سلوليت</a:t>
            </a:r>
            <a:endParaRPr lang="en-US" sz="3200" dirty="0">
              <a:cs typeface="B Yagut" panose="00000400000000000000" pitchFamily="2" charset="-78"/>
            </a:endParaRPr>
          </a:p>
          <a:p>
            <a:pPr>
              <a:defRPr/>
            </a:pPr>
            <a:r>
              <a:rPr lang="fa-IR" sz="3200" dirty="0">
                <a:cs typeface="B Yagut" panose="00000400000000000000" pitchFamily="2" charset="-78"/>
              </a:rPr>
              <a:t>عفونت گوش مياني</a:t>
            </a:r>
            <a:endParaRPr lang="en-US" sz="3200" dirty="0">
              <a:cs typeface="B Yagut" panose="00000400000000000000" pitchFamily="2" charset="-78"/>
            </a:endParaRPr>
          </a:p>
          <a:p>
            <a:pPr>
              <a:defRPr/>
            </a:pPr>
            <a:r>
              <a:rPr lang="fa-IR" sz="3200" dirty="0">
                <a:cs typeface="B Yagut" panose="00000400000000000000" pitchFamily="2" charset="-78"/>
              </a:rPr>
              <a:t>بقيه </a:t>
            </a:r>
            <a:r>
              <a:rPr lang="fa-IR" sz="3200" dirty="0" smtClean="0">
                <a:cs typeface="B Yagut" panose="00000400000000000000" pitchFamily="2" charset="-78"/>
              </a:rPr>
              <a:t>عفونتها مانند</a:t>
            </a:r>
            <a:r>
              <a:rPr lang="fa-IR" sz="3200" u="sng" dirty="0">
                <a:cs typeface="B Yagut" panose="00000400000000000000" pitchFamily="2" charset="-78"/>
              </a:rPr>
              <a:t> </a:t>
            </a:r>
            <a:r>
              <a:rPr lang="fa-IR" sz="3200" dirty="0">
                <a:cs typeface="B Yagut" panose="00000400000000000000" pitchFamily="2" charset="-78"/>
              </a:rPr>
              <a:t>آرتريت </a:t>
            </a:r>
            <a:r>
              <a:rPr lang="fa-IR" sz="3200" dirty="0" smtClean="0">
                <a:cs typeface="B Yagut" panose="00000400000000000000" pitchFamily="2" charset="-78"/>
              </a:rPr>
              <a:t>و </a:t>
            </a:r>
            <a:r>
              <a:rPr lang="fa-IR" sz="3200" dirty="0">
                <a:cs typeface="B Yagut" panose="00000400000000000000" pitchFamily="2" charset="-78"/>
              </a:rPr>
              <a:t>پنوموني </a:t>
            </a:r>
            <a:endParaRPr lang="en-US" sz="3200" dirty="0">
              <a:cs typeface="B Yagut" panose="00000400000000000000" pitchFamily="2" charset="-78"/>
            </a:endParaRPr>
          </a:p>
          <a:p>
            <a:pPr marL="0" indent="0">
              <a:buFont typeface="Arial" panose="020B0604020202020204" pitchFamily="34" charset="0"/>
              <a:buNone/>
              <a:defRPr/>
            </a:pPr>
            <a:endParaRPr lang="en-US" sz="3200" dirty="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31165"/>
    </mc:Choice>
    <mc:Fallback xmlns="">
      <p:transition spd="slow" advTm="31165"/>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fa-IR" altLang="en-US" smtClean="0">
                <a:cs typeface="B Yagut" panose="00000400000000000000" pitchFamily="2" charset="-78"/>
              </a:rPr>
              <a:t>روش تشخیص</a:t>
            </a:r>
            <a:endParaRPr lang="en-US" altLang="en-US" smtClean="0">
              <a:cs typeface="Times New Roman" panose="02020603050405020304" pitchFamily="18" charset="0"/>
            </a:endParaRPr>
          </a:p>
        </p:txBody>
      </p:sp>
      <p:sp>
        <p:nvSpPr>
          <p:cNvPr id="71683" name="Content Placeholder 2"/>
          <p:cNvSpPr>
            <a:spLocks noGrp="1"/>
          </p:cNvSpPr>
          <p:nvPr>
            <p:ph idx="1"/>
          </p:nvPr>
        </p:nvSpPr>
        <p:spPr>
          <a:xfrm>
            <a:off x="457200" y="1825625"/>
            <a:ext cx="11387138" cy="2268538"/>
          </a:xfrm>
        </p:spPr>
        <p:txBody>
          <a:bodyPr/>
          <a:lstStyle/>
          <a:p>
            <a:pPr marL="0" indent="0" algn="just">
              <a:buFont typeface="Arial" panose="020B0604020202020204" pitchFamily="34" charset="0"/>
              <a:buNone/>
            </a:pPr>
            <a:r>
              <a:rPr lang="fa-IR" altLang="en-US" sz="3200" dirty="0" smtClean="0">
                <a:cs typeface="B Yagut" panose="00000400000000000000" pitchFamily="2" charset="-78"/>
              </a:rPr>
              <a:t>تشخیص توسط کشت مایع مغزی – نخاعی صورت می گیرد. اگر باکتری جدا شود، بیانگر عفونت است و اگر باکتری از حلق یا خلط جداشود، نشان دهنده بیماری نیست زیرا افراد غیر بیمار نیز ممکن است حامل بدون علامت باکتری باشند.</a:t>
            </a:r>
            <a:endParaRPr lang="en-US" altLang="fa-IR" dirty="0" smtClean="0"/>
          </a:p>
        </p:txBody>
      </p:sp>
    </p:spTree>
  </p:cSld>
  <p:clrMapOvr>
    <a:masterClrMapping/>
  </p:clrMapOvr>
  <mc:AlternateContent xmlns:mc="http://schemas.openxmlformats.org/markup-compatibility/2006" xmlns:p14="http://schemas.microsoft.com/office/powerpoint/2010/main">
    <mc:Choice Requires="p14">
      <p:transition spd="slow" p14:dur="2000" advTm="20544"/>
    </mc:Choice>
    <mc:Fallback xmlns="">
      <p:transition spd="slow" advTm="2054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fa-IR" altLang="fa-IR" smtClean="0">
                <a:latin typeface="B Yagut" panose="00000400000000000000" pitchFamily="2" charset="-78"/>
                <a:cs typeface="B Yagut" panose="00000400000000000000" pitchFamily="2" charset="-78"/>
              </a:rPr>
              <a:t/>
            </a:r>
            <a:br>
              <a:rPr lang="fa-IR" altLang="fa-IR" smtClean="0">
                <a:latin typeface="B Yagut" panose="00000400000000000000" pitchFamily="2" charset="-78"/>
                <a:cs typeface="B Yagut" panose="00000400000000000000" pitchFamily="2" charset="-78"/>
              </a:rPr>
            </a:br>
            <a:r>
              <a:rPr lang="fa-IR" altLang="fa-IR" smtClean="0">
                <a:latin typeface="B Yagut" panose="00000400000000000000" pitchFamily="2" charset="-78"/>
                <a:cs typeface="B Yagut" panose="00000400000000000000" pitchFamily="2" charset="-78"/>
              </a:rPr>
              <a:t>هپاتیت</a:t>
            </a:r>
            <a:r>
              <a:rPr lang="fa-IR" altLang="fa-IR" smtClean="0">
                <a:latin typeface="B Yagut" panose="00000400000000000000" pitchFamily="2" charset="-78"/>
              </a:rPr>
              <a:t/>
            </a:r>
            <a:br>
              <a:rPr lang="fa-IR" altLang="fa-IR" smtClean="0">
                <a:latin typeface="B Yagut" panose="00000400000000000000" pitchFamily="2" charset="-78"/>
              </a:rPr>
            </a:br>
            <a:endParaRPr lang="fa-IR" altLang="fa-IR" smtClean="0">
              <a:latin typeface="B Yagut" panose="00000400000000000000" pitchFamily="2" charset="-78"/>
            </a:endParaRPr>
          </a:p>
        </p:txBody>
      </p:sp>
      <p:sp>
        <p:nvSpPr>
          <p:cNvPr id="73731" name="Content Placeholder 2"/>
          <p:cNvSpPr>
            <a:spLocks noGrp="1"/>
          </p:cNvSpPr>
          <p:nvPr>
            <p:ph idx="1"/>
          </p:nvPr>
        </p:nvSpPr>
        <p:spPr>
          <a:xfrm>
            <a:off x="838200" y="1690688"/>
            <a:ext cx="10515600" cy="4775200"/>
          </a:xfrm>
        </p:spPr>
        <p:txBody>
          <a:bodyPr/>
          <a:lstStyle/>
          <a:p>
            <a:pPr marL="0" indent="0" algn="just">
              <a:lnSpc>
                <a:spcPct val="150000"/>
              </a:lnSpc>
              <a:buClr>
                <a:srgbClr val="FF0000"/>
              </a:buClr>
              <a:buFont typeface="Arial" panose="020B0604020202020204" pitchFamily="34" charset="0"/>
              <a:buNone/>
            </a:pPr>
            <a:r>
              <a:rPr lang="fa-IR" altLang="en-US" sz="3200" smtClean="0">
                <a:cs typeface="B Yagut" panose="00000400000000000000" pitchFamily="2" charset="-78"/>
              </a:rPr>
              <a:t>به طور كلی، شایع‌ترین علت ایجاد هپاتیت در سراسر دنیا، «ویروس»ها هستند.</a:t>
            </a:r>
          </a:p>
          <a:p>
            <a:pPr marL="0" indent="0" algn="just">
              <a:lnSpc>
                <a:spcPct val="150000"/>
              </a:lnSpc>
              <a:buClr>
                <a:srgbClr val="FF0000"/>
              </a:buClr>
              <a:buFont typeface="Arial" panose="020B0604020202020204" pitchFamily="34" charset="0"/>
              <a:buNone/>
            </a:pPr>
            <a:r>
              <a:rPr lang="fa-IR" altLang="en-US" sz="3200" smtClean="0">
                <a:cs typeface="B Yagut" panose="00000400000000000000" pitchFamily="2" charset="-78"/>
              </a:rPr>
              <a:t>تاکنون بیش ازشش نوع ویروس هپاتیت شناخته شده است که شایع‌ترین آنها ویروس‌های هپاتیت </a:t>
            </a:r>
            <a:r>
              <a:rPr lang="en-US" altLang="en-US" sz="3200" smtClean="0">
                <a:cs typeface="B Yagut" panose="00000400000000000000" pitchFamily="2" charset="-78"/>
              </a:rPr>
              <a:t>‌(A)</a:t>
            </a:r>
            <a:r>
              <a:rPr lang="fa-IR" altLang="en-US" sz="3200" smtClean="0">
                <a:cs typeface="B Yagut" panose="00000400000000000000" pitchFamily="2" charset="-78"/>
              </a:rPr>
              <a:t>، </a:t>
            </a:r>
            <a:r>
              <a:rPr lang="en-US" altLang="en-US" sz="3200" smtClean="0">
                <a:cs typeface="B Yagut" panose="00000400000000000000" pitchFamily="2" charset="-78"/>
              </a:rPr>
              <a:t> (B)</a:t>
            </a:r>
            <a:r>
              <a:rPr lang="fa-IR" altLang="en-US" sz="3200" smtClean="0">
                <a:cs typeface="B Yagut" panose="00000400000000000000" pitchFamily="2" charset="-78"/>
              </a:rPr>
              <a:t>و</a:t>
            </a:r>
            <a:r>
              <a:rPr lang="en-US" altLang="en-US" sz="3200" smtClean="0">
                <a:cs typeface="B Yagut" panose="00000400000000000000" pitchFamily="2" charset="-78"/>
              </a:rPr>
              <a:t> (C) </a:t>
            </a:r>
            <a:r>
              <a:rPr lang="fa-IR" altLang="en-US" sz="3200" smtClean="0">
                <a:cs typeface="B Yagut" panose="00000400000000000000" pitchFamily="2" charset="-78"/>
              </a:rPr>
              <a:t>هستند. بيماري عفوني كه نشانه‌هاي آن از حالت خفيف كه فقط با آزمايش‌هاي كبدي قابل تشخيص است تا اشكال بسيار شديدتري كه منجر به مرگ ميشود تظاهر مي‌كند.</a:t>
            </a:r>
          </a:p>
        </p:txBody>
      </p:sp>
    </p:spTree>
  </p:cSld>
  <p:clrMapOvr>
    <a:masterClrMapping/>
  </p:clrMapOvr>
  <mc:AlternateContent xmlns:mc="http://schemas.openxmlformats.org/markup-compatibility/2006" xmlns:p14="http://schemas.microsoft.com/office/powerpoint/2010/main">
    <mc:Choice Requires="p14">
      <p:transition spd="slow" p14:dur="2000" advTm="29077"/>
    </mc:Choice>
    <mc:Fallback xmlns="">
      <p:transition spd="slow" advTm="2907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fa-IR" altLang="en-US" smtClean="0">
                <a:cs typeface="B Yagut" panose="00000400000000000000" pitchFamily="2" charset="-78"/>
              </a:rPr>
              <a:t>وضعیت بیماری در ایران و جهان</a:t>
            </a:r>
            <a:endParaRPr lang="en-US" altLang="en-US" smtClean="0">
              <a:cs typeface="B Yagut" panose="00000400000000000000" pitchFamily="2" charset="-78"/>
            </a:endParaRPr>
          </a:p>
        </p:txBody>
      </p:sp>
      <p:sp>
        <p:nvSpPr>
          <p:cNvPr id="74755" name="Content Placeholder 2"/>
          <p:cNvSpPr>
            <a:spLocks noGrp="1"/>
          </p:cNvSpPr>
          <p:nvPr>
            <p:ph idx="1"/>
          </p:nvPr>
        </p:nvSpPr>
        <p:spPr/>
        <p:txBody>
          <a:bodyPr/>
          <a:lstStyle/>
          <a:p>
            <a:pPr marL="0" indent="0" algn="just">
              <a:lnSpc>
                <a:spcPct val="150000"/>
              </a:lnSpc>
              <a:buFont typeface="Arial" panose="020B0604020202020204" pitchFamily="34" charset="0"/>
              <a:buNone/>
            </a:pPr>
            <a:r>
              <a:rPr lang="fa-IR" altLang="en-US" sz="3200" smtClean="0">
                <a:cs typeface="B Yagut" panose="00000400000000000000" pitchFamily="2" charset="-78"/>
              </a:rPr>
              <a:t>در حال حاضر 350 تا 400 ميليون نفر در جهان حامل ويروس هپاتيت </a:t>
            </a:r>
            <a:r>
              <a:rPr lang="en-US" altLang="en-US" sz="3200" smtClean="0">
                <a:cs typeface="B Yagut" panose="00000400000000000000" pitchFamily="2" charset="-78"/>
              </a:rPr>
              <a:t>B</a:t>
            </a:r>
            <a:r>
              <a:rPr lang="fa-IR" altLang="en-US" sz="3200" smtClean="0">
                <a:cs typeface="B Yagut" panose="00000400000000000000" pitchFamily="2" charset="-78"/>
              </a:rPr>
              <a:t> هستند و تقريبا 170 ميليون نفر به ويروس هپاتيت </a:t>
            </a:r>
            <a:r>
              <a:rPr lang="en-US" altLang="en-US" sz="3200" smtClean="0">
                <a:cs typeface="B Yagut" panose="00000400000000000000" pitchFamily="2" charset="-78"/>
              </a:rPr>
              <a:t>C</a:t>
            </a:r>
            <a:r>
              <a:rPr lang="fa-IR" altLang="en-US" sz="3200" smtClean="0">
                <a:cs typeface="B Yagut" panose="00000400000000000000" pitchFamily="2" charset="-78"/>
              </a:rPr>
              <a:t> مبتلا مي‌باشند.</a:t>
            </a:r>
          </a:p>
          <a:p>
            <a:pPr marL="0" indent="0" algn="just">
              <a:lnSpc>
                <a:spcPct val="150000"/>
              </a:lnSpc>
              <a:buFont typeface="Arial" panose="020B0604020202020204" pitchFamily="34" charset="0"/>
              <a:buNone/>
            </a:pPr>
            <a:r>
              <a:rPr lang="fa-IR" altLang="en-US" sz="3200" smtClean="0">
                <a:cs typeface="B Yagut" panose="00000400000000000000" pitchFamily="2" charset="-78"/>
              </a:rPr>
              <a:t>در واقع از هر 12 نفر، يك نفر ناقل ويروس هپاتيت </a:t>
            </a:r>
            <a:r>
              <a:rPr lang="en-US" altLang="en-US" sz="3200" smtClean="0">
                <a:cs typeface="B Yagut" panose="00000400000000000000" pitchFamily="2" charset="-78"/>
              </a:rPr>
              <a:t>B</a:t>
            </a:r>
            <a:r>
              <a:rPr lang="fa-IR" altLang="en-US" sz="3200" smtClean="0">
                <a:cs typeface="B Yagut" panose="00000400000000000000" pitchFamily="2" charset="-78"/>
              </a:rPr>
              <a:t> يا </a:t>
            </a:r>
            <a:r>
              <a:rPr lang="en-US" altLang="en-US" sz="3200" smtClean="0">
                <a:cs typeface="B Yagut" panose="00000400000000000000" pitchFamily="2" charset="-78"/>
              </a:rPr>
              <a:t>C</a:t>
            </a:r>
            <a:r>
              <a:rPr lang="fa-IR" altLang="en-US" sz="3200" smtClean="0">
                <a:cs typeface="B Yagut" panose="00000400000000000000" pitchFamily="2" charset="-78"/>
              </a:rPr>
              <a:t> مي‌باشد.</a:t>
            </a:r>
          </a:p>
          <a:p>
            <a:pPr marL="0" indent="0" algn="just">
              <a:lnSpc>
                <a:spcPct val="150000"/>
              </a:lnSpc>
              <a:buClr>
                <a:schemeClr val="tx1"/>
              </a:buClr>
              <a:buFont typeface="Arial" panose="020B0604020202020204" pitchFamily="34" charset="0"/>
              <a:buNone/>
            </a:pPr>
            <a:r>
              <a:rPr lang="fa-IR" altLang="en-US" sz="3200" smtClean="0">
                <a:cs typeface="B Yagut" panose="00000400000000000000" pitchFamily="2" charset="-78"/>
              </a:rPr>
              <a:t>سالانه يك ميليون نفر در سراسر جهان به‌دليل ابتلا به هپاتيت ويروسي که نهایتا در گروهی سرطان و سیروز کبد می دهد، فوت مي‌كنند.</a:t>
            </a:r>
            <a:endParaRPr lang="fa-IR" altLang="fa-IR" sz="3200" smtClean="0">
              <a:cs typeface="B Yagut" panose="00000400000000000000" pitchFamily="2" charset="-78"/>
            </a:endParaRPr>
          </a:p>
          <a:p>
            <a:pPr marL="0" indent="0">
              <a:buFont typeface="Arial" panose="020B0604020202020204" pitchFamily="34" charset="0"/>
              <a:buNone/>
            </a:pPr>
            <a:endParaRPr lang="en-US" altLang="en-US" smtClean="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1588"/>
    </mc:Choice>
    <mc:Fallback xmlns="">
      <p:transition spd="slow" advTm="31588"/>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fa-IR" altLang="en-US" smtClean="0">
                <a:cs typeface="B Yagut" panose="00000400000000000000" pitchFamily="2" charset="-78"/>
              </a:rPr>
              <a:t>وضعیت بیماری در ایران و جهان(ادامه)</a:t>
            </a:r>
            <a:endParaRPr lang="en-US" altLang="en-US" smtClean="0">
              <a:cs typeface="Times New Roman" panose="02020603050405020304" pitchFamily="18" charset="0"/>
            </a:endParaRPr>
          </a:p>
        </p:txBody>
      </p:sp>
      <p:sp>
        <p:nvSpPr>
          <p:cNvPr id="75779" name="Content Placeholder 2"/>
          <p:cNvSpPr>
            <a:spLocks noGrp="1"/>
          </p:cNvSpPr>
          <p:nvPr>
            <p:ph idx="1"/>
          </p:nvPr>
        </p:nvSpPr>
        <p:spPr>
          <a:xfrm>
            <a:off x="571500" y="1825625"/>
            <a:ext cx="11264900" cy="4351338"/>
          </a:xfrm>
        </p:spPr>
        <p:txBody>
          <a:bodyPr/>
          <a:lstStyle/>
          <a:p>
            <a:pPr marL="0" indent="0" algn="just">
              <a:lnSpc>
                <a:spcPct val="150000"/>
              </a:lnSpc>
              <a:buFont typeface="Arial" panose="020B0604020202020204" pitchFamily="34" charset="0"/>
              <a:buNone/>
            </a:pPr>
            <a:r>
              <a:rPr lang="fa-IR" altLang="en-US" sz="3200" dirty="0" smtClean="0">
                <a:cs typeface="B Yagut" panose="00000400000000000000" pitchFamily="2" charset="-78"/>
              </a:rPr>
              <a:t>در ايران نيز در حال حاضر 1.5 ميليون نفر ناقل ويروس هپاتيت </a:t>
            </a:r>
            <a:r>
              <a:rPr lang="en-US" altLang="en-US" sz="3200" dirty="0" smtClean="0">
                <a:cs typeface="B Yagut" panose="00000400000000000000" pitchFamily="2" charset="-78"/>
              </a:rPr>
              <a:t> B</a:t>
            </a:r>
            <a:r>
              <a:rPr lang="fa-IR" altLang="en-US" sz="3200" dirty="0" smtClean="0">
                <a:cs typeface="B Yagut" panose="00000400000000000000" pitchFamily="2" charset="-78"/>
              </a:rPr>
              <a:t> وجود دارند كه البته اين آمار در مناطق مختلف كشور متفاوت است.</a:t>
            </a:r>
          </a:p>
          <a:p>
            <a:pPr marL="0" indent="0" algn="just">
              <a:lnSpc>
                <a:spcPct val="150000"/>
              </a:lnSpc>
              <a:buFont typeface="Arial" panose="020B0604020202020204" pitchFamily="34" charset="0"/>
              <a:buNone/>
            </a:pPr>
            <a:r>
              <a:rPr lang="fa-IR" altLang="en-US" sz="3200" dirty="0" smtClean="0">
                <a:cs typeface="B Yagut" panose="00000400000000000000" pitchFamily="2" charset="-78"/>
              </a:rPr>
              <a:t>به جز ویروس ها، عوامل دیگرى نظیر مصرف زیاد الكل، بعضى داروها، بعضى مواد شیمیایى و سموم، بیماری‌های ارثی و بیماری‌های خود ایمنی  مى‌توانند موجب هپاتیت شوند. </a:t>
            </a:r>
            <a:endParaRPr lang="en-US" altLang="en-US" sz="3200" dirty="0" smtClean="0">
              <a:cs typeface="B Yagut" panose="00000400000000000000" pitchFamily="2" charset="-78"/>
            </a:endParaRPr>
          </a:p>
          <a:p>
            <a:pPr marL="0" indent="0">
              <a:buFont typeface="Arial" panose="020B0604020202020204" pitchFamily="34" charset="0"/>
              <a:buNone/>
            </a:pPr>
            <a:endParaRPr lang="en-US" altLang="en-US" dirty="0" smtClean="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7086"/>
    </mc:Choice>
    <mc:Fallback xmlns="">
      <p:transition spd="slow" advTm="27086"/>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fa-IR" altLang="en-US" smtClean="0">
                <a:cs typeface="B Yagut" panose="00000400000000000000" pitchFamily="2" charset="-78"/>
              </a:rPr>
              <a:t/>
            </a:r>
            <a:br>
              <a:rPr lang="fa-IR" altLang="en-US" smtClean="0">
                <a:cs typeface="B Yagut" panose="00000400000000000000" pitchFamily="2" charset="-78"/>
              </a:rPr>
            </a:br>
            <a:r>
              <a:rPr lang="fa-IR" altLang="en-US" smtClean="0">
                <a:cs typeface="B Yagut" panose="00000400000000000000" pitchFamily="2" charset="-78"/>
              </a:rPr>
              <a:t>پيش نشانه‌ها، مراحل و علائم</a:t>
            </a:r>
            <a:r>
              <a:rPr lang="en-US" altLang="en-US" smtClean="0">
                <a:cs typeface="Times New Roman" panose="02020603050405020304" pitchFamily="18" charset="0"/>
              </a:rPr>
              <a:t/>
            </a:r>
            <a:br>
              <a:rPr lang="en-US" altLang="en-US" smtClean="0">
                <a:cs typeface="Times New Roman" panose="02020603050405020304" pitchFamily="18" charset="0"/>
              </a:rPr>
            </a:br>
            <a:endParaRPr lang="en-US" altLang="en-US" smtClean="0">
              <a:cs typeface="Times New Roman" panose="02020603050405020304" pitchFamily="18" charset="0"/>
            </a:endParaRPr>
          </a:p>
        </p:txBody>
      </p:sp>
      <p:sp>
        <p:nvSpPr>
          <p:cNvPr id="76803" name="Content Placeholder 2"/>
          <p:cNvSpPr>
            <a:spLocks noGrp="1"/>
          </p:cNvSpPr>
          <p:nvPr>
            <p:ph idx="1"/>
          </p:nvPr>
        </p:nvSpPr>
        <p:spPr>
          <a:xfrm>
            <a:off x="261257" y="1825625"/>
            <a:ext cx="11456126" cy="3216275"/>
          </a:xfrm>
        </p:spPr>
        <p:txBody>
          <a:bodyPr/>
          <a:lstStyle/>
          <a:p>
            <a:pPr marL="0" indent="0" algn="just">
              <a:buFont typeface="Arial" panose="020B0604020202020204" pitchFamily="34" charset="0"/>
              <a:buNone/>
            </a:pPr>
            <a:r>
              <a:rPr lang="fa-IR" altLang="en-US" sz="3200" dirty="0" smtClean="0">
                <a:cs typeface="B Yagut" panose="00000400000000000000" pitchFamily="2" charset="-78"/>
              </a:rPr>
              <a:t>بيماري عموما ناگهاني و يا با تب خفيف بدون علامت با نشانه‌هاي بي اشتهايي، ناراحتي‌هاي مبهم شكمي، حالت تهوع و استفراغ و درد مفاصل شروع مي‌شود و اغلب با يرقان نيز همراه است. در اين هنگام پوست و ملتحمه چشم زرد رنگ و ادرار پر رنگ و تيره مي‌شود. </a:t>
            </a:r>
            <a:endParaRPr lang="en-US" altLang="en-US" sz="3600" dirty="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24062"/>
    </mc:Choice>
    <mc:Fallback xmlns="">
      <p:transition spd="slow" advTm="24062"/>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fa-IR" altLang="en-US" smtClean="0"/>
              <a:t/>
            </a:r>
            <a:br>
              <a:rPr lang="fa-IR" altLang="en-US" smtClean="0"/>
            </a:br>
            <a:r>
              <a:rPr lang="fa-IR" altLang="en-US" smtClean="0">
                <a:cs typeface="B Yagut" panose="00000400000000000000" pitchFamily="2" charset="-78"/>
              </a:rPr>
              <a:t>راههاي سرايت</a:t>
            </a:r>
            <a:r>
              <a:rPr lang="en-US" altLang="en-US" smtClean="0">
                <a:cs typeface="Times New Roman" panose="02020603050405020304" pitchFamily="18" charset="0"/>
              </a:rPr>
              <a:t/>
            </a:r>
            <a:br>
              <a:rPr lang="en-US" altLang="en-US" smtClean="0">
                <a:cs typeface="Times New Roman" panose="02020603050405020304" pitchFamily="18" charset="0"/>
              </a:rPr>
            </a:br>
            <a:endParaRPr lang="en-US" altLang="en-US" smtClean="0">
              <a:cs typeface="Times New Roman" panose="02020603050405020304" pitchFamily="18" charset="0"/>
            </a:endParaRPr>
          </a:p>
        </p:txBody>
      </p:sp>
      <p:sp>
        <p:nvSpPr>
          <p:cNvPr id="77827" name="Content Placeholder 2"/>
          <p:cNvSpPr>
            <a:spLocks noGrp="1"/>
          </p:cNvSpPr>
          <p:nvPr>
            <p:ph idx="1"/>
          </p:nvPr>
        </p:nvSpPr>
        <p:spPr>
          <a:xfrm>
            <a:off x="352425" y="1825625"/>
            <a:ext cx="11491913" cy="4630738"/>
          </a:xfrm>
        </p:spPr>
        <p:txBody>
          <a:bodyPr/>
          <a:lstStyle/>
          <a:p>
            <a:pPr marL="0" indent="0" algn="just">
              <a:buFont typeface="Arial" panose="020B0604020202020204" pitchFamily="34" charset="0"/>
              <a:buNone/>
            </a:pPr>
            <a:r>
              <a:rPr lang="fa-IR" altLang="en-US" sz="3200" dirty="0" smtClean="0">
                <a:cs typeface="B Yagut" panose="00000400000000000000" pitchFamily="2" charset="-78"/>
              </a:rPr>
              <a:t>مايعات بدن مانند: </a:t>
            </a:r>
          </a:p>
          <a:p>
            <a:pPr marL="0" indent="0" algn="just">
              <a:buFont typeface="Arial" panose="020B0604020202020204" pitchFamily="34" charset="0"/>
              <a:buNone/>
            </a:pPr>
            <a:r>
              <a:rPr lang="fa-IR" altLang="en-US" sz="3200" dirty="0" smtClean="0">
                <a:cs typeface="B Yagut" panose="00000400000000000000" pitchFamily="2" charset="-78"/>
              </a:rPr>
              <a:t>خون و فرآورده‌هاي خوني </a:t>
            </a:r>
          </a:p>
          <a:p>
            <a:pPr marL="0" indent="0" algn="just">
              <a:buFont typeface="Arial" panose="020B0604020202020204" pitchFamily="34" charset="0"/>
              <a:buNone/>
            </a:pPr>
            <a:r>
              <a:rPr lang="fa-IR" altLang="en-US" sz="3200" dirty="0" smtClean="0">
                <a:cs typeface="B Yagut" panose="00000400000000000000" pitchFamily="2" charset="-78"/>
              </a:rPr>
              <a:t>ترشحات جنسي مردانه و زنانه</a:t>
            </a:r>
          </a:p>
          <a:p>
            <a:pPr marL="0" indent="0" algn="just">
              <a:buFont typeface="Arial" panose="020B0604020202020204" pitchFamily="34" charset="0"/>
              <a:buNone/>
            </a:pPr>
            <a:r>
              <a:rPr lang="fa-IR" altLang="en-US" sz="3200" dirty="0" smtClean="0">
                <a:cs typeface="B Yagut" panose="00000400000000000000" pitchFamily="2" charset="-78"/>
              </a:rPr>
              <a:t>بزاق</a:t>
            </a:r>
          </a:p>
          <a:p>
            <a:pPr marL="0" indent="0" algn="just">
              <a:buFont typeface="Arial" panose="020B0604020202020204" pitchFamily="34" charset="0"/>
              <a:buNone/>
            </a:pPr>
            <a:r>
              <a:rPr lang="fa-IR" altLang="en-US" sz="3200" dirty="0" smtClean="0">
                <a:cs typeface="B Yagut" panose="00000400000000000000" pitchFamily="2" charset="-78"/>
              </a:rPr>
              <a:t>مايع نخاع</a:t>
            </a:r>
          </a:p>
          <a:p>
            <a:pPr marL="0" indent="0" algn="just">
              <a:buFont typeface="Arial" panose="020B0604020202020204" pitchFamily="34" charset="0"/>
              <a:buNone/>
            </a:pPr>
            <a:r>
              <a:rPr lang="fa-IR" altLang="en-US" sz="3200" dirty="0" smtClean="0">
                <a:cs typeface="B Yagut" panose="00000400000000000000" pitchFamily="2" charset="-78"/>
              </a:rPr>
              <a:t>ترشحات پرده صفاق قادر به انتقال ويروس مي‌باشند كه از طريق انتقال خون،  تماس جنسي بين افراد، مادر به جنين بوسيله جفت و حين زايمان و بعد از زايمان (شير) و استفاده مشترك از ابزار پزشكي آلوده قابل انتقال است.</a:t>
            </a:r>
            <a:endParaRPr lang="en-US" altLang="en-US" sz="3200" dirty="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40584"/>
    </mc:Choice>
    <mc:Fallback xmlns="">
      <p:transition spd="slow" advTm="4058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fa-IR" altLang="en-US" smtClean="0">
                <a:cs typeface="B Yagut" panose="00000400000000000000" pitchFamily="2" charset="-78"/>
              </a:rPr>
              <a:t>دوره کمون و واگیری</a:t>
            </a:r>
            <a:endParaRPr lang="en-US" altLang="en-US" smtClean="0">
              <a:cs typeface="B Yagut" panose="00000400000000000000" pitchFamily="2" charset="-78"/>
            </a:endParaRPr>
          </a:p>
        </p:txBody>
      </p:sp>
      <p:sp>
        <p:nvSpPr>
          <p:cNvPr id="78851" name="Content Placeholder 2"/>
          <p:cNvSpPr>
            <a:spLocks noGrp="1"/>
          </p:cNvSpPr>
          <p:nvPr>
            <p:ph idx="1"/>
          </p:nvPr>
        </p:nvSpPr>
        <p:spPr>
          <a:xfrm>
            <a:off x="838200" y="1825625"/>
            <a:ext cx="10891838" cy="4351338"/>
          </a:xfrm>
        </p:spPr>
        <p:txBody>
          <a:bodyPr/>
          <a:lstStyle/>
          <a:p>
            <a:pPr marL="0" indent="0" algn="just">
              <a:buFont typeface="Arial" panose="020B0604020202020204" pitchFamily="34" charset="0"/>
              <a:buNone/>
            </a:pPr>
            <a:r>
              <a:rPr lang="fa-IR" altLang="fa-IR" sz="3200" b="1" dirty="0" smtClean="0">
                <a:cs typeface="B Yagut" panose="00000400000000000000" pitchFamily="2" charset="-78"/>
              </a:rPr>
              <a:t>دوره کمون: </a:t>
            </a:r>
            <a:r>
              <a:rPr lang="fa-IR" altLang="fa-IR" sz="3200" dirty="0" smtClean="0">
                <a:cs typeface="B Yagut" panose="00000400000000000000" pitchFamily="2" charset="-78"/>
              </a:rPr>
              <a:t>معمولا بين 18 تا 45 روز است .</a:t>
            </a:r>
          </a:p>
          <a:p>
            <a:pPr marL="0" indent="0" algn="just">
              <a:buFont typeface="Arial" panose="020B0604020202020204" pitchFamily="34" charset="0"/>
              <a:buNone/>
            </a:pPr>
            <a:endParaRPr lang="fa-IR" altLang="fa-IR" sz="3200" dirty="0" smtClean="0">
              <a:cs typeface="B Yagut" panose="00000400000000000000" pitchFamily="2" charset="-78"/>
            </a:endParaRPr>
          </a:p>
          <a:p>
            <a:pPr marL="0" indent="0" algn="just">
              <a:buFont typeface="Arial" panose="020B0604020202020204" pitchFamily="34" charset="0"/>
              <a:buNone/>
            </a:pPr>
            <a:r>
              <a:rPr lang="fa-IR" altLang="fa-IR" sz="3200" b="1" dirty="0" smtClean="0">
                <a:cs typeface="B Yagut" panose="00000400000000000000" pitchFamily="2" charset="-78"/>
              </a:rPr>
              <a:t>دوره واگیری: </a:t>
            </a:r>
            <a:r>
              <a:rPr lang="fa-IR" altLang="fa-IR" sz="3200" dirty="0" smtClean="0">
                <a:cs typeface="B Yagut" panose="00000400000000000000" pitchFamily="2" charset="-78"/>
              </a:rPr>
              <a:t>خون افراد آلوده، هفته‌ها قبل از شروع علائم بيماري، قدرت آلوده كنندگي دارند و ممكن است بعضي از بيماران به صورت حامل در آمده و مدتها بيماري را منتقل كنند ولي خود به ظاهر سالم باشند. (حاملين سالم) </a:t>
            </a:r>
            <a:endParaRPr lang="en-US" altLang="fa-IR" sz="3200" dirty="0" smtClean="0">
              <a:cs typeface="B Yagut" panose="00000400000000000000" pitchFamily="2" charset="-78"/>
            </a:endParaRPr>
          </a:p>
          <a:p>
            <a:pPr marL="0" indent="0">
              <a:buFont typeface="Arial" panose="020B0604020202020204" pitchFamily="34" charset="0"/>
              <a:buNone/>
            </a:pPr>
            <a:endParaRPr lang="en-US" altLang="fa-IR" dirty="0" smtClean="0"/>
          </a:p>
        </p:txBody>
      </p:sp>
    </p:spTree>
  </p:cSld>
  <p:clrMapOvr>
    <a:masterClrMapping/>
  </p:clrMapOvr>
  <mc:AlternateContent xmlns:mc="http://schemas.openxmlformats.org/markup-compatibility/2006" xmlns:p14="http://schemas.microsoft.com/office/powerpoint/2010/main">
    <mc:Choice Requires="p14">
      <p:transition spd="slow" p14:dur="2000" advTm="24037"/>
    </mc:Choice>
    <mc:Fallback xmlns="">
      <p:transition spd="slow" advTm="24037"/>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fa-IR" altLang="en-US" smtClean="0">
                <a:cs typeface="B Yagut" panose="00000400000000000000" pitchFamily="2" charset="-78"/>
              </a:rPr>
              <a:t>مراقبت و پيشگيري</a:t>
            </a:r>
            <a:endParaRPr lang="en-US" altLang="en-US" smtClean="0">
              <a:cs typeface="B Yagut" panose="00000400000000000000" pitchFamily="2" charset="-78"/>
            </a:endParaRPr>
          </a:p>
        </p:txBody>
      </p:sp>
      <p:sp>
        <p:nvSpPr>
          <p:cNvPr id="79875" name="Content Placeholder 2"/>
          <p:cNvSpPr>
            <a:spLocks noGrp="1"/>
          </p:cNvSpPr>
          <p:nvPr>
            <p:ph idx="1"/>
          </p:nvPr>
        </p:nvSpPr>
        <p:spPr>
          <a:xfrm>
            <a:off x="379413" y="1825625"/>
            <a:ext cx="11366500" cy="4351338"/>
          </a:xfrm>
        </p:spPr>
        <p:txBody>
          <a:bodyPr/>
          <a:lstStyle/>
          <a:p>
            <a:pPr algn="just"/>
            <a:r>
              <a:rPr lang="fa-IR" altLang="en-US" sz="3200" smtClean="0">
                <a:cs typeface="B Yagut" panose="00000400000000000000" pitchFamily="2" charset="-78"/>
              </a:rPr>
              <a:t>واكسيناسيون كودكان و افراد در معرض خطر بويژه پرسنل بهداشتي درماني </a:t>
            </a:r>
          </a:p>
          <a:p>
            <a:pPr algn="just"/>
            <a:r>
              <a:rPr lang="fa-IR" altLang="en-US" sz="3200" smtClean="0">
                <a:cs typeface="B Yagut" panose="00000400000000000000" pitchFamily="2" charset="-78"/>
              </a:rPr>
              <a:t>آموزش به مردم در خصوص خطر بيماري و نحوه انتقال</a:t>
            </a:r>
          </a:p>
          <a:p>
            <a:pPr algn="just"/>
            <a:r>
              <a:rPr lang="fa-IR" altLang="en-US" sz="3200" smtClean="0">
                <a:cs typeface="B Yagut" panose="00000400000000000000" pitchFamily="2" charset="-78"/>
              </a:rPr>
              <a:t>جمع آوري صحيح سرنگ‌ها و سر سوزن‌هاي مصرفي</a:t>
            </a:r>
          </a:p>
          <a:p>
            <a:pPr algn="just"/>
            <a:r>
              <a:rPr lang="fa-IR" altLang="en-US" sz="3200" smtClean="0">
                <a:cs typeface="B Yagut" panose="00000400000000000000" pitchFamily="2" charset="-78"/>
              </a:rPr>
              <a:t>استفاده از وسايل استريل در تزريقات و پانسمانها </a:t>
            </a:r>
          </a:p>
          <a:p>
            <a:pPr algn="just"/>
            <a:r>
              <a:rPr lang="fa-IR" altLang="en-US" sz="3200" smtClean="0">
                <a:cs typeface="B Yagut" panose="00000400000000000000" pitchFamily="2" charset="-78"/>
              </a:rPr>
              <a:t>گزارش موارد مشكوك و ارجاع موارد به مراكز خدمات جامع سلامت</a:t>
            </a:r>
          </a:p>
          <a:p>
            <a:pPr algn="just"/>
            <a:r>
              <a:rPr lang="fa-IR" altLang="en-US" sz="3200" smtClean="0">
                <a:cs typeface="B Yagut" panose="00000400000000000000" pitchFamily="2" charset="-78"/>
              </a:rPr>
              <a:t>پیگیری اطرافیان بیمار</a:t>
            </a:r>
          </a:p>
          <a:p>
            <a:pPr algn="just"/>
            <a:r>
              <a:rPr lang="fa-IR" altLang="en-US" sz="3200" smtClean="0">
                <a:cs typeface="B Yagut" panose="00000400000000000000" pitchFamily="2" charset="-78"/>
              </a:rPr>
              <a:t>رعایت احتیاطات استاندارد</a:t>
            </a:r>
            <a:endParaRPr lang="en-US" altLang="en-US" sz="320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35040"/>
    </mc:Choice>
    <mc:Fallback xmlns="">
      <p:transition spd="slow" advTm="3504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a:xfrm>
            <a:off x="2476500" y="647700"/>
            <a:ext cx="8888413" cy="769938"/>
          </a:xfrm>
          <a:effectLst>
            <a:outerShdw algn="ctr" rotWithShape="0">
              <a:srgbClr val="CC99FF"/>
            </a:outerShdw>
          </a:effectLst>
        </p:spPr>
        <p:txBody>
          <a:bodyPr>
            <a:normAutofit/>
          </a:bodyPr>
          <a:lstStyle/>
          <a:p>
            <a:pPr eaLnBrk="1" hangingPunct="1">
              <a:defRPr/>
            </a:pPr>
            <a:r>
              <a:rPr lang="en-US" sz="3700" dirty="0">
                <a:cs typeface="Titr" pitchFamily="2" charset="-78"/>
              </a:rPr>
              <a:t>  </a:t>
            </a:r>
            <a:r>
              <a:rPr lang="fa-IR" dirty="0">
                <a:latin typeface="+mn-lt"/>
                <a:ea typeface="+mn-ea"/>
                <a:cs typeface="B Yagut" pitchFamily="2" charset="-78"/>
              </a:rPr>
              <a:t>ســـــــــل</a:t>
            </a:r>
            <a:endParaRPr lang="en-US" sz="3600" dirty="0">
              <a:latin typeface="+mn-lt"/>
              <a:ea typeface="+mn-ea"/>
              <a:cs typeface="B Yagut" pitchFamily="2" charset="-78"/>
            </a:endParaRPr>
          </a:p>
        </p:txBody>
      </p:sp>
      <p:sp>
        <p:nvSpPr>
          <p:cNvPr id="80899" name="Rectangle 3"/>
          <p:cNvSpPr>
            <a:spLocks noGrp="1"/>
          </p:cNvSpPr>
          <p:nvPr>
            <p:ph type="body" idx="1"/>
          </p:nvPr>
        </p:nvSpPr>
        <p:spPr>
          <a:xfrm>
            <a:off x="444500" y="1417638"/>
            <a:ext cx="11298238" cy="4906962"/>
          </a:xfrm>
        </p:spPr>
        <p:txBody>
          <a:bodyPr/>
          <a:lstStyle/>
          <a:p>
            <a:pPr marL="0" indent="0" algn="just" eaLnBrk="1" hangingPunct="1">
              <a:buFont typeface="Arial" panose="020B0604020202020204" pitchFamily="34" charset="0"/>
              <a:buNone/>
              <a:defRPr/>
            </a:pPr>
            <a:r>
              <a:rPr lang="ar-SA" altLang="en-US" sz="3200" dirty="0" smtClean="0">
                <a:cs typeface="B Yagut" panose="00000400000000000000" pitchFamily="2" charset="-78"/>
              </a:rPr>
              <a:t>سل را معمولاً به دو شكل ريوي و خارج ريوي  مي شناسند . در نوع ريوي </a:t>
            </a:r>
            <a:r>
              <a:rPr lang="fa-IR" altLang="en-US" sz="3200" dirty="0" smtClean="0">
                <a:cs typeface="B Yagut" panose="00000400000000000000" pitchFamily="2" charset="-78"/>
              </a:rPr>
              <a:t>بافت </a:t>
            </a:r>
            <a:r>
              <a:rPr lang="ar-SA" altLang="en-US" sz="3200" dirty="0" smtClean="0">
                <a:cs typeface="B Yagut" panose="00000400000000000000" pitchFamily="2" charset="-78"/>
              </a:rPr>
              <a:t>ريه درگيـر مي باشد و در نوع خارج ريوي</a:t>
            </a:r>
            <a:r>
              <a:rPr lang="fa-IR" altLang="en-US" sz="3200" dirty="0" smtClean="0">
                <a:cs typeface="B Yagut" panose="00000400000000000000" pitchFamily="2" charset="-78"/>
              </a:rPr>
              <a:t>،</a:t>
            </a:r>
            <a:r>
              <a:rPr lang="ar-SA" altLang="en-US" sz="3200" dirty="0" smtClean="0">
                <a:cs typeface="B Yagut" panose="00000400000000000000" pitchFamily="2" charset="-78"/>
              </a:rPr>
              <a:t> هر كدام از دستگاههاي بدن مانند كليه ، مغز و اعصاب ، دستگاه ادراري</a:t>
            </a:r>
            <a:r>
              <a:rPr lang="fa-IR" altLang="en-US" sz="3200" dirty="0" smtClean="0">
                <a:cs typeface="B Yagut" panose="00000400000000000000" pitchFamily="2" charset="-78"/>
              </a:rPr>
              <a:t> و</a:t>
            </a:r>
            <a:r>
              <a:rPr lang="ar-SA" altLang="en-US" sz="3200" dirty="0" smtClean="0">
                <a:cs typeface="B Yagut" panose="00000400000000000000" pitchFamily="2" charset="-78"/>
              </a:rPr>
              <a:t> تناسلي ، استخوانها و مفاصل ، غدد لنفـاوي و .... ممكن است درگير بيماري باشند .</a:t>
            </a:r>
          </a:p>
          <a:p>
            <a:pPr algn="just" eaLnBrk="1" hangingPunct="1">
              <a:buFont typeface="Wingdings 3" panose="05040102010807070707" pitchFamily="18" charset="2"/>
              <a:buNone/>
              <a:defRPr/>
            </a:pPr>
            <a:r>
              <a:rPr lang="ar-SA" altLang="en-US" sz="3200" dirty="0" smtClean="0">
                <a:cs typeface="B Yagut" panose="00000400000000000000" pitchFamily="2" charset="-78"/>
              </a:rPr>
              <a:t>    ممكن است عامل بيماري سل</a:t>
            </a:r>
            <a:r>
              <a:rPr lang="fa-IR" altLang="en-US" sz="3200" dirty="0" smtClean="0">
                <a:cs typeface="B Yagut" panose="00000400000000000000" pitchFamily="2" charset="-78"/>
              </a:rPr>
              <a:t>(</a:t>
            </a:r>
            <a:r>
              <a:rPr lang="fa-IR" altLang="en-US" sz="3200" b="1" dirty="0" smtClean="0">
                <a:cs typeface="B Yagut" panose="00000400000000000000" pitchFamily="2" charset="-78"/>
              </a:rPr>
              <a:t>مایکوباکتریوم توبرکلوزیس</a:t>
            </a:r>
            <a:r>
              <a:rPr lang="fa-IR" altLang="en-US" sz="3200" dirty="0" smtClean="0">
                <a:cs typeface="B Yagut" panose="00000400000000000000" pitchFamily="2" charset="-78"/>
              </a:rPr>
              <a:t>)</a:t>
            </a:r>
            <a:r>
              <a:rPr lang="ar-SA" altLang="en-US" sz="3200" dirty="0" smtClean="0">
                <a:cs typeface="B Yagut" panose="00000400000000000000" pitchFamily="2" charset="-78"/>
              </a:rPr>
              <a:t> در سرتاسر بدن ايجاد ضايعه به همراه علائم عمومي نمايد كه در اين حالت به آن سل ارزني يا سل منتشر گفته مي شود.</a:t>
            </a:r>
          </a:p>
        </p:txBody>
      </p:sp>
    </p:spTree>
  </p:cSld>
  <p:clrMapOvr>
    <a:masterClrMapping/>
  </p:clrMapOvr>
  <mc:AlternateContent xmlns:mc="http://schemas.openxmlformats.org/markup-compatibility/2006" xmlns:p14="http://schemas.microsoft.com/office/powerpoint/2010/main">
    <mc:Choice Requires="p14">
      <p:transition spd="slow" p14:dur="2000" advTm="42078"/>
    </mc:Choice>
    <mc:Fallback xmlns="">
      <p:transition spd="slow" advTm="4207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fa-IR" altLang="fa-IR" dirty="0" smtClean="0">
                <a:cs typeface="B Yagut" panose="00000400000000000000" pitchFamily="2" charset="-78"/>
              </a:rPr>
              <a:t>اهداف آموزشی</a:t>
            </a:r>
          </a:p>
        </p:txBody>
      </p:sp>
      <p:sp>
        <p:nvSpPr>
          <p:cNvPr id="3" name="Content Placeholder 2"/>
          <p:cNvSpPr>
            <a:spLocks noGrp="1"/>
          </p:cNvSpPr>
          <p:nvPr>
            <p:ph idx="1"/>
          </p:nvPr>
        </p:nvSpPr>
        <p:spPr>
          <a:xfrm>
            <a:off x="496389" y="1825625"/>
            <a:ext cx="11247120" cy="4351338"/>
          </a:xfrm>
        </p:spPr>
        <p:txBody>
          <a:bodyPr rtlCol="1">
            <a:normAutofit/>
          </a:bodyPr>
          <a:lstStyle/>
          <a:p>
            <a:pPr marL="0" indent="0" eaLnBrk="1" fontAlgn="auto" hangingPunct="1">
              <a:spcAft>
                <a:spcPts val="0"/>
              </a:spcAft>
              <a:buFont typeface="Arial" panose="020B0604020202020204" pitchFamily="34" charset="0"/>
              <a:buNone/>
              <a:defRPr/>
            </a:pPr>
            <a:r>
              <a:rPr lang="ar-IQ" sz="3200" dirty="0" smtClean="0">
                <a:cs typeface="B Yagut" panose="00000400000000000000" pitchFamily="2" charset="-78"/>
              </a:rPr>
              <a:t>پس از مطالعه اين </a:t>
            </a:r>
            <a:r>
              <a:rPr lang="fa-IR" sz="3200" dirty="0" smtClean="0">
                <a:cs typeface="B Yagut" panose="00000400000000000000" pitchFamily="2" charset="-78"/>
              </a:rPr>
              <a:t>درس،</a:t>
            </a:r>
            <a:r>
              <a:rPr lang="ar-IQ" sz="3200" dirty="0" smtClean="0">
                <a:cs typeface="B Yagut" panose="00000400000000000000" pitchFamily="2" charset="-78"/>
              </a:rPr>
              <a:t> انتظار مي‌رود فراگير بتواند:</a:t>
            </a:r>
            <a:endParaRPr lang="en-US" sz="3200" dirty="0" smtClean="0">
              <a:cs typeface="B Yagut" panose="00000400000000000000" pitchFamily="2" charset="-78"/>
            </a:endParaRPr>
          </a:p>
          <a:p>
            <a:pPr algn="just">
              <a:defRPr/>
            </a:pPr>
            <a:r>
              <a:rPr lang="fa-IR" sz="3200" dirty="0" smtClean="0">
                <a:cs typeface="B Yagut" panose="00000400000000000000" pitchFamily="2" charset="-78"/>
              </a:rPr>
              <a:t>عامل </a:t>
            </a:r>
            <a:r>
              <a:rPr lang="fa-IR" sz="3200" dirty="0">
                <a:cs typeface="B Yagut" panose="00000400000000000000" pitchFamily="2" charset="-78"/>
              </a:rPr>
              <a:t>ايجاد </a:t>
            </a:r>
            <a:r>
              <a:rPr lang="fa-IR" altLang="en-US" sz="3200" dirty="0">
                <a:cs typeface="B Yagut" panose="00000400000000000000" pitchFamily="2" charset="-78"/>
              </a:rPr>
              <a:t>بیماریهای دیفتری، کزاز، هپاتیت </a:t>
            </a:r>
            <a:r>
              <a:rPr lang="en-US" altLang="en-US" sz="3200" dirty="0">
                <a:cs typeface="B Yagut" panose="00000400000000000000" pitchFamily="2" charset="-78"/>
              </a:rPr>
              <a:t>B</a:t>
            </a:r>
            <a:r>
              <a:rPr lang="fa-IR" altLang="en-US" sz="3200" dirty="0">
                <a:cs typeface="B Yagut" panose="00000400000000000000" pitchFamily="2" charset="-78"/>
              </a:rPr>
              <a:t> وسل </a:t>
            </a:r>
            <a:r>
              <a:rPr lang="fa-IR" sz="3200" dirty="0" smtClean="0">
                <a:cs typeface="B Yagut" panose="00000400000000000000" pitchFamily="2" charset="-78"/>
              </a:rPr>
              <a:t>را </a:t>
            </a:r>
            <a:r>
              <a:rPr lang="fa-IR" sz="3200" dirty="0">
                <a:cs typeface="B Yagut" panose="00000400000000000000" pitchFamily="2" charset="-78"/>
              </a:rPr>
              <a:t>نام ببرد.</a:t>
            </a:r>
            <a:endParaRPr lang="en-US" sz="3200" dirty="0">
              <a:cs typeface="B Yagut" panose="00000400000000000000" pitchFamily="2" charset="-78"/>
            </a:endParaRPr>
          </a:p>
          <a:p>
            <a:pPr algn="just">
              <a:defRPr/>
            </a:pPr>
            <a:r>
              <a:rPr lang="fa-IR" sz="3200" dirty="0" smtClean="0">
                <a:cs typeface="B Yagut" panose="00000400000000000000" pitchFamily="2" charset="-78"/>
              </a:rPr>
              <a:t>مخزن</a:t>
            </a:r>
            <a:r>
              <a:rPr lang="fa-IR" sz="3200" dirty="0">
                <a:cs typeface="B Yagut" panose="00000400000000000000" pitchFamily="2" charset="-78"/>
              </a:rPr>
              <a:t>، راه سرايت، دوره کمون و واگيري </a:t>
            </a:r>
            <a:r>
              <a:rPr lang="fa-IR" altLang="en-US" sz="3200" dirty="0">
                <a:cs typeface="B Yagut" panose="00000400000000000000" pitchFamily="2" charset="-78"/>
              </a:rPr>
              <a:t>بیماریهای دیفتری، کزاز، هپاتیت </a:t>
            </a:r>
            <a:r>
              <a:rPr lang="en-US" altLang="en-US" sz="3200" dirty="0">
                <a:cs typeface="B Yagut" panose="00000400000000000000" pitchFamily="2" charset="-78"/>
              </a:rPr>
              <a:t>B</a:t>
            </a:r>
            <a:r>
              <a:rPr lang="fa-IR" altLang="en-US" sz="3200" dirty="0">
                <a:cs typeface="B Yagut" panose="00000400000000000000" pitchFamily="2" charset="-78"/>
              </a:rPr>
              <a:t> وسل </a:t>
            </a:r>
            <a:r>
              <a:rPr lang="fa-IR" sz="3200" dirty="0" smtClean="0">
                <a:cs typeface="B Yagut" panose="00000400000000000000" pitchFamily="2" charset="-78"/>
              </a:rPr>
              <a:t>را </a:t>
            </a:r>
            <a:r>
              <a:rPr lang="fa-IR" sz="3200" dirty="0">
                <a:cs typeface="B Yagut" panose="00000400000000000000" pitchFamily="2" charset="-78"/>
              </a:rPr>
              <a:t>بيان نمايد.</a:t>
            </a:r>
            <a:endParaRPr lang="en-US" sz="3200" dirty="0">
              <a:cs typeface="B Yagut" panose="00000400000000000000" pitchFamily="2" charset="-78"/>
            </a:endParaRPr>
          </a:p>
          <a:p>
            <a:pPr algn="just">
              <a:defRPr/>
            </a:pPr>
            <a:r>
              <a:rPr lang="fa-IR" sz="3200" dirty="0" smtClean="0">
                <a:cs typeface="B Yagut" panose="00000400000000000000" pitchFamily="2" charset="-78"/>
              </a:rPr>
              <a:t>نحوه </a:t>
            </a:r>
            <a:r>
              <a:rPr lang="fa-IR" sz="3200" dirty="0">
                <a:cs typeface="B Yagut" panose="00000400000000000000" pitchFamily="2" charset="-78"/>
              </a:rPr>
              <a:t>مراقبت و پيشگيري </a:t>
            </a:r>
            <a:r>
              <a:rPr lang="fa-IR" altLang="en-US" sz="3200" dirty="0">
                <a:cs typeface="B Yagut" panose="00000400000000000000" pitchFamily="2" charset="-78"/>
              </a:rPr>
              <a:t>بیماریهای دیفتری، کزاز، هپاتیت </a:t>
            </a:r>
            <a:r>
              <a:rPr lang="en-US" altLang="en-US" sz="3200" dirty="0">
                <a:cs typeface="B Yagut" panose="00000400000000000000" pitchFamily="2" charset="-78"/>
              </a:rPr>
              <a:t>B</a:t>
            </a:r>
            <a:r>
              <a:rPr lang="fa-IR" altLang="en-US" sz="3200" dirty="0">
                <a:cs typeface="B Yagut" panose="00000400000000000000" pitchFamily="2" charset="-78"/>
              </a:rPr>
              <a:t> وسل </a:t>
            </a:r>
            <a:r>
              <a:rPr lang="fa-IR" sz="3200" dirty="0" smtClean="0">
                <a:cs typeface="B Yagut" panose="00000400000000000000" pitchFamily="2" charset="-78"/>
              </a:rPr>
              <a:t>را </a:t>
            </a:r>
            <a:r>
              <a:rPr lang="fa-IR" sz="3200" dirty="0">
                <a:cs typeface="B Yagut" panose="00000400000000000000" pitchFamily="2" charset="-78"/>
              </a:rPr>
              <a:t>توضيح دهد.</a:t>
            </a:r>
            <a:endParaRPr lang="en-US" sz="3200" dirty="0">
              <a:cs typeface="B Yagut" panose="00000400000000000000" pitchFamily="2" charset="-78"/>
            </a:endParaRPr>
          </a:p>
          <a:p>
            <a:pPr marL="0" indent="0" eaLnBrk="1" fontAlgn="auto" hangingPunct="1">
              <a:spcAft>
                <a:spcPts val="0"/>
              </a:spcAft>
              <a:buFont typeface="Arial" panose="020B0604020202020204" pitchFamily="34" charset="0"/>
              <a:buNone/>
              <a:defRPr/>
            </a:pPr>
            <a:endParaRPr lang="en-US" sz="3200" dirty="0" smtClean="0">
              <a:cs typeface="B Yagut" panose="00000400000000000000" pitchFamily="2" charset="-78"/>
            </a:endParaRPr>
          </a:p>
          <a:p>
            <a:pPr eaLnBrk="1" fontAlgn="auto" hangingPunct="1">
              <a:spcAft>
                <a:spcPts val="0"/>
              </a:spcAft>
              <a:defRPr/>
            </a:pPr>
            <a:endParaRPr lang="en-US" sz="3200" dirty="0" smtClean="0">
              <a:cs typeface="B Yagut" panose="00000400000000000000" pitchFamily="2" charset="-78"/>
            </a:endParaRPr>
          </a:p>
          <a:p>
            <a:pPr eaLnBrk="1" fontAlgn="auto" hangingPunct="1">
              <a:spcAft>
                <a:spcPts val="0"/>
              </a:spcAft>
              <a:defRPr/>
            </a:pPr>
            <a:endParaRPr lang="en-US" sz="3200" dirty="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29473"/>
    </mc:Choice>
    <mc:Fallback xmlns="">
      <p:transition spd="slow" advTm="2947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fa-IR" altLang="en-US" smtClean="0">
                <a:cs typeface="B Yagut" panose="00000400000000000000" pitchFamily="2" charset="-78"/>
              </a:rPr>
              <a:t>اهمیت بیماری</a:t>
            </a:r>
            <a:endParaRPr lang="en-US" altLang="en-US" smtClean="0">
              <a:cs typeface="B Yagut" panose="00000400000000000000" pitchFamily="2" charset="-78"/>
            </a:endParaRPr>
          </a:p>
        </p:txBody>
      </p:sp>
      <p:sp>
        <p:nvSpPr>
          <p:cNvPr id="82947" name="Content Placeholder 2"/>
          <p:cNvSpPr>
            <a:spLocks noGrp="1"/>
          </p:cNvSpPr>
          <p:nvPr>
            <p:ph idx="1"/>
          </p:nvPr>
        </p:nvSpPr>
        <p:spPr/>
        <p:txBody>
          <a:bodyPr/>
          <a:lstStyle/>
          <a:p>
            <a:pPr algn="just"/>
            <a:r>
              <a:rPr lang="ar-SA" altLang="en-US" sz="3200" dirty="0" smtClean="0">
                <a:cs typeface="B Yagut" panose="00000400000000000000" pitchFamily="2" charset="-78"/>
              </a:rPr>
              <a:t>اين بيماري شايعترين علت مرگ در تمام دنيا ناشي از يك بيماري عفوني است.</a:t>
            </a:r>
          </a:p>
          <a:p>
            <a:pPr algn="just"/>
            <a:r>
              <a:rPr lang="ar-SA" altLang="en-US" sz="3200" dirty="0" smtClean="0">
                <a:cs typeface="B Yagut" panose="00000400000000000000" pitchFamily="2" charset="-78"/>
              </a:rPr>
              <a:t>يك سوم جمعيت دنيا دچار آلودگي با ميكروب سل هستند.</a:t>
            </a:r>
          </a:p>
          <a:p>
            <a:pPr algn="just"/>
            <a:r>
              <a:rPr lang="ar-SA" altLang="en-US" sz="3200" dirty="0" smtClean="0">
                <a:cs typeface="B Yagut" panose="00000400000000000000" pitchFamily="2" charset="-78"/>
              </a:rPr>
              <a:t>سالانه 8 تا 10 ميليون مورد جديد بيماري وجود داشته و3 ميليون نفر نيز در اثر اين بيماري </a:t>
            </a:r>
            <a:r>
              <a:rPr lang="fa-IR" altLang="en-US" sz="3200" dirty="0" smtClean="0">
                <a:cs typeface="B Yagut" panose="00000400000000000000" pitchFamily="2" charset="-78"/>
              </a:rPr>
              <a:t>می میرند.</a:t>
            </a:r>
            <a:r>
              <a:rPr lang="ar-SA" altLang="en-US" sz="3200" dirty="0" smtClean="0">
                <a:cs typeface="B Yagut" panose="00000400000000000000" pitchFamily="2" charset="-78"/>
              </a:rPr>
              <a:t> </a:t>
            </a:r>
          </a:p>
          <a:p>
            <a:pPr algn="just"/>
            <a:r>
              <a:rPr lang="ar-SA" altLang="en-US" sz="3200" dirty="0" smtClean="0">
                <a:cs typeface="B Yagut" panose="00000400000000000000" pitchFamily="2" charset="-78"/>
              </a:rPr>
              <a:t>به طور متوسط هر 4 ثانيه يك نفر در دنيا مبتلا به سل ميشود و هر 10 ثانيه يك نفر در اثر سل ميميرد</a:t>
            </a:r>
            <a:r>
              <a:rPr lang="fa-IR" altLang="en-US" sz="3200" dirty="0" smtClean="0">
                <a:cs typeface="B Yagut" panose="00000400000000000000" pitchFamily="2" charset="-78"/>
              </a:rPr>
              <a:t>.</a:t>
            </a:r>
            <a:r>
              <a:rPr lang="ar-SA" altLang="en-US" sz="3200" dirty="0" smtClean="0">
                <a:cs typeface="B Yagut" panose="00000400000000000000" pitchFamily="2" charset="-78"/>
              </a:rPr>
              <a:t> </a:t>
            </a:r>
            <a:endParaRPr lang="en-US" altLang="en-US" sz="3200" dirty="0" smtClean="0">
              <a:cs typeface="B Yagut" panose="00000400000000000000" pitchFamily="2" charset="-78"/>
            </a:endParaRPr>
          </a:p>
          <a:p>
            <a:endParaRPr lang="en-US" altLang="en-US" dirty="0" smtClean="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3050"/>
    </mc:Choice>
    <mc:Fallback xmlns="">
      <p:transition spd="slow" advTm="3305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838200" y="365125"/>
            <a:ext cx="10515600" cy="422275"/>
          </a:xfrm>
        </p:spPr>
        <p:txBody>
          <a:bodyPr/>
          <a:lstStyle/>
          <a:p>
            <a:r>
              <a:rPr lang="fa-IR" altLang="fa-IR" smtClean="0">
                <a:cs typeface="B Yagut" panose="00000400000000000000" pitchFamily="2" charset="-78"/>
              </a:rPr>
              <a:t>علائم بیماری</a:t>
            </a:r>
          </a:p>
        </p:txBody>
      </p:sp>
      <p:sp>
        <p:nvSpPr>
          <p:cNvPr id="3" name="Content Placeholder 2"/>
          <p:cNvSpPr>
            <a:spLocks noGrp="1"/>
          </p:cNvSpPr>
          <p:nvPr>
            <p:ph idx="1"/>
          </p:nvPr>
        </p:nvSpPr>
        <p:spPr>
          <a:xfrm>
            <a:off x="492125" y="914400"/>
            <a:ext cx="11310938" cy="5838825"/>
          </a:xfrm>
        </p:spPr>
        <p:txBody>
          <a:bodyPr/>
          <a:lstStyle/>
          <a:p>
            <a:pPr marL="0" indent="0" algn="just" eaLnBrk="1" hangingPunct="1">
              <a:buFont typeface="Arial" panose="020B0604020202020204" pitchFamily="34" charset="0"/>
              <a:buNone/>
              <a:defRPr/>
            </a:pPr>
            <a:r>
              <a:rPr lang="ar-SA" altLang="en-US" sz="3200" dirty="0">
                <a:cs typeface="B Yagut" panose="00000400000000000000" pitchFamily="2" charset="-78"/>
              </a:rPr>
              <a:t>مهمترين علامت بيماري سل </a:t>
            </a:r>
            <a:r>
              <a:rPr lang="ar-SA" altLang="en-US" sz="3200" b="1" dirty="0">
                <a:cs typeface="B Yagut" panose="00000400000000000000" pitchFamily="2" charset="-78"/>
              </a:rPr>
              <a:t>سرفه مزمن ( بيش از 2 هفته ) </a:t>
            </a:r>
            <a:r>
              <a:rPr lang="ar-SA" altLang="en-US" sz="3200" dirty="0">
                <a:cs typeface="B Yagut" panose="00000400000000000000" pitchFamily="2" charset="-78"/>
              </a:rPr>
              <a:t>مي باشد  .</a:t>
            </a:r>
          </a:p>
          <a:p>
            <a:pPr algn="just" eaLnBrk="1" hangingPunct="1">
              <a:buFont typeface="Wingdings 3" panose="05040102010807070707" pitchFamily="18" charset="2"/>
              <a:buNone/>
              <a:defRPr/>
            </a:pPr>
            <a:r>
              <a:rPr lang="ar-SA" altLang="en-US" sz="3200" dirty="0">
                <a:cs typeface="B Yagut" panose="00000400000000000000" pitchFamily="2" charset="-78"/>
              </a:rPr>
              <a:t>   ديگر علائم بيماري عبارتند </a:t>
            </a:r>
            <a:r>
              <a:rPr lang="ar-SA" altLang="en-US" sz="3200" dirty="0" smtClean="0">
                <a:cs typeface="B Yagut" panose="00000400000000000000" pitchFamily="2" charset="-78"/>
              </a:rPr>
              <a:t>از: </a:t>
            </a:r>
            <a:endParaRPr lang="ar-SA" altLang="en-US" sz="3200" dirty="0">
              <a:cs typeface="B Yagut" panose="00000400000000000000" pitchFamily="2" charset="-78"/>
            </a:endParaRPr>
          </a:p>
          <a:p>
            <a:pPr eaLnBrk="1" hangingPunct="1">
              <a:buFont typeface="Wingdings 3" panose="05040102010807070707" pitchFamily="18" charset="2"/>
              <a:buNone/>
              <a:defRPr/>
            </a:pPr>
            <a:r>
              <a:rPr lang="ar-SA" altLang="en-US" sz="3200" dirty="0">
                <a:cs typeface="B Yagut" panose="00000400000000000000" pitchFamily="2" charset="-78"/>
              </a:rPr>
              <a:t>   وجود خلط مخصوصاً خلط خوني </a:t>
            </a:r>
            <a:endParaRPr lang="fa-IR" altLang="en-US" sz="3200" dirty="0" smtClean="0">
              <a:cs typeface="B Yagut" panose="00000400000000000000" pitchFamily="2" charset="-78"/>
            </a:endParaRPr>
          </a:p>
          <a:p>
            <a:pPr eaLnBrk="1" hangingPunct="1">
              <a:buFont typeface="Wingdings 3" panose="05040102010807070707" pitchFamily="18" charset="2"/>
              <a:buNone/>
              <a:defRPr/>
            </a:pPr>
            <a:r>
              <a:rPr lang="ar-SA" altLang="en-US" sz="3200" dirty="0" smtClean="0">
                <a:cs typeface="B Yagut" panose="00000400000000000000" pitchFamily="2" charset="-78"/>
              </a:rPr>
              <a:t> </a:t>
            </a:r>
            <a:r>
              <a:rPr lang="fa-IR" altLang="en-US" sz="3200" dirty="0" smtClean="0">
                <a:cs typeface="B Yagut" panose="00000400000000000000" pitchFamily="2" charset="-78"/>
              </a:rPr>
              <a:t>  </a:t>
            </a:r>
            <a:r>
              <a:rPr lang="ar-SA" altLang="en-US" sz="3200" dirty="0" smtClean="0">
                <a:cs typeface="B Yagut" panose="00000400000000000000" pitchFamily="2" charset="-78"/>
              </a:rPr>
              <a:t>درد </a:t>
            </a:r>
            <a:r>
              <a:rPr lang="ar-SA" altLang="en-US" sz="3200" dirty="0">
                <a:cs typeface="B Yagut" panose="00000400000000000000" pitchFamily="2" charset="-78"/>
              </a:rPr>
              <a:t>قفسه سينه </a:t>
            </a:r>
            <a:endParaRPr lang="fa-IR" altLang="en-US" sz="3200" dirty="0" smtClean="0">
              <a:cs typeface="B Yagut" panose="00000400000000000000" pitchFamily="2" charset="-78"/>
            </a:endParaRPr>
          </a:p>
          <a:p>
            <a:pPr eaLnBrk="1" hangingPunct="1">
              <a:buFont typeface="Wingdings 3" panose="05040102010807070707" pitchFamily="18" charset="2"/>
              <a:buNone/>
              <a:defRPr/>
            </a:pPr>
            <a:r>
              <a:rPr lang="ar-SA" altLang="en-US" sz="3200" dirty="0" smtClean="0">
                <a:cs typeface="B Yagut" panose="00000400000000000000" pitchFamily="2" charset="-78"/>
              </a:rPr>
              <a:t> </a:t>
            </a:r>
            <a:r>
              <a:rPr lang="fa-IR" altLang="en-US" sz="3200" dirty="0" smtClean="0">
                <a:cs typeface="B Yagut" panose="00000400000000000000" pitchFamily="2" charset="-78"/>
              </a:rPr>
              <a:t>  </a:t>
            </a:r>
            <a:r>
              <a:rPr lang="ar-SA" altLang="en-US" sz="3200" dirty="0" smtClean="0">
                <a:cs typeface="B Yagut" panose="00000400000000000000" pitchFamily="2" charset="-78"/>
              </a:rPr>
              <a:t>تنگي نفس</a:t>
            </a:r>
            <a:endParaRPr lang="fa-IR" altLang="en-US" sz="3200" dirty="0" smtClean="0">
              <a:cs typeface="B Yagut" panose="00000400000000000000" pitchFamily="2" charset="-78"/>
            </a:endParaRPr>
          </a:p>
          <a:p>
            <a:pPr eaLnBrk="1" hangingPunct="1">
              <a:buFont typeface="Wingdings 3" panose="05040102010807070707" pitchFamily="18" charset="2"/>
              <a:buNone/>
              <a:defRPr/>
            </a:pPr>
            <a:r>
              <a:rPr lang="ar-SA" altLang="en-US" sz="3200" dirty="0" smtClean="0">
                <a:cs typeface="B Yagut" panose="00000400000000000000" pitchFamily="2" charset="-78"/>
              </a:rPr>
              <a:t> </a:t>
            </a:r>
            <a:r>
              <a:rPr lang="fa-IR" altLang="en-US" sz="3200" dirty="0" smtClean="0">
                <a:cs typeface="B Yagut" panose="00000400000000000000" pitchFamily="2" charset="-78"/>
              </a:rPr>
              <a:t>  </a:t>
            </a:r>
            <a:r>
              <a:rPr lang="ar-SA" altLang="en-US" sz="3200" dirty="0" smtClean="0">
                <a:cs typeface="B Yagut" panose="00000400000000000000" pitchFamily="2" charset="-78"/>
              </a:rPr>
              <a:t>تعريق </a:t>
            </a:r>
            <a:r>
              <a:rPr lang="ar-SA" altLang="en-US" sz="3200" dirty="0">
                <a:cs typeface="B Yagut" panose="00000400000000000000" pitchFamily="2" charset="-78"/>
              </a:rPr>
              <a:t>شبانه </a:t>
            </a:r>
            <a:endParaRPr lang="fa-IR" altLang="en-US" sz="3200" dirty="0" smtClean="0">
              <a:cs typeface="B Yagut" panose="00000400000000000000" pitchFamily="2" charset="-78"/>
            </a:endParaRPr>
          </a:p>
          <a:p>
            <a:pPr eaLnBrk="1" hangingPunct="1">
              <a:buFont typeface="Wingdings 3" panose="05040102010807070707" pitchFamily="18" charset="2"/>
              <a:buNone/>
              <a:defRPr/>
            </a:pPr>
            <a:r>
              <a:rPr lang="ar-SA" altLang="en-US" sz="3200" dirty="0" smtClean="0">
                <a:cs typeface="B Yagut" panose="00000400000000000000" pitchFamily="2" charset="-78"/>
              </a:rPr>
              <a:t> </a:t>
            </a:r>
            <a:r>
              <a:rPr lang="fa-IR" altLang="en-US" sz="3200" dirty="0" smtClean="0">
                <a:cs typeface="B Yagut" panose="00000400000000000000" pitchFamily="2" charset="-78"/>
              </a:rPr>
              <a:t> </a:t>
            </a:r>
            <a:r>
              <a:rPr lang="ar-SA" altLang="en-US" sz="3200" dirty="0" smtClean="0">
                <a:cs typeface="B Yagut" panose="00000400000000000000" pitchFamily="2" charset="-78"/>
              </a:rPr>
              <a:t>جمع </a:t>
            </a:r>
            <a:r>
              <a:rPr lang="ar-SA" altLang="en-US" sz="3200" dirty="0">
                <a:cs typeface="B Yagut" panose="00000400000000000000" pitchFamily="2" charset="-78"/>
              </a:rPr>
              <a:t>شدن آب در ريه </a:t>
            </a:r>
            <a:endParaRPr lang="fa-IR" altLang="en-US" sz="3200" dirty="0" smtClean="0">
              <a:cs typeface="B Yagut" panose="00000400000000000000" pitchFamily="2" charset="-78"/>
            </a:endParaRPr>
          </a:p>
          <a:p>
            <a:pPr eaLnBrk="1" hangingPunct="1">
              <a:buFont typeface="Wingdings 3" panose="05040102010807070707" pitchFamily="18" charset="2"/>
              <a:buNone/>
              <a:defRPr/>
            </a:pPr>
            <a:r>
              <a:rPr lang="ar-SA" altLang="en-US" sz="3200" dirty="0" smtClean="0">
                <a:cs typeface="B Yagut" panose="00000400000000000000" pitchFamily="2" charset="-78"/>
              </a:rPr>
              <a:t> </a:t>
            </a:r>
            <a:r>
              <a:rPr lang="fa-IR" altLang="en-US" sz="3200" dirty="0" smtClean="0">
                <a:cs typeface="B Yagut" panose="00000400000000000000" pitchFamily="2" charset="-78"/>
              </a:rPr>
              <a:t> </a:t>
            </a:r>
            <a:r>
              <a:rPr lang="ar-SA" altLang="en-US" sz="3200" dirty="0" smtClean="0">
                <a:cs typeface="B Yagut" panose="00000400000000000000" pitchFamily="2" charset="-78"/>
              </a:rPr>
              <a:t>كاهش </a:t>
            </a:r>
            <a:r>
              <a:rPr lang="ar-SA" altLang="en-US" sz="3200" dirty="0">
                <a:cs typeface="B Yagut" panose="00000400000000000000" pitchFamily="2" charset="-78"/>
              </a:rPr>
              <a:t>وزن و لاغري مفرط </a:t>
            </a:r>
            <a:endParaRPr lang="fa-IR" altLang="en-US" sz="3200" dirty="0" smtClean="0">
              <a:cs typeface="B Yagut" panose="00000400000000000000" pitchFamily="2" charset="-78"/>
            </a:endParaRPr>
          </a:p>
          <a:p>
            <a:pPr eaLnBrk="1" hangingPunct="1">
              <a:buFont typeface="Wingdings 3" panose="05040102010807070707" pitchFamily="18" charset="2"/>
              <a:buNone/>
              <a:defRPr/>
            </a:pPr>
            <a:r>
              <a:rPr lang="ar-SA" altLang="en-US" sz="3200" dirty="0" smtClean="0">
                <a:cs typeface="B Yagut" panose="00000400000000000000" pitchFamily="2" charset="-78"/>
              </a:rPr>
              <a:t> </a:t>
            </a:r>
            <a:r>
              <a:rPr lang="fa-IR" altLang="en-US" sz="3200" dirty="0" smtClean="0">
                <a:cs typeface="B Yagut" panose="00000400000000000000" pitchFamily="2" charset="-78"/>
              </a:rPr>
              <a:t> </a:t>
            </a:r>
            <a:r>
              <a:rPr lang="ar-SA" altLang="en-US" sz="3200" dirty="0" smtClean="0">
                <a:cs typeface="B Yagut" panose="00000400000000000000" pitchFamily="2" charset="-78"/>
              </a:rPr>
              <a:t>تب </a:t>
            </a:r>
            <a:endParaRPr lang="fa-IR" altLang="en-US" sz="3200" dirty="0" smtClean="0">
              <a:cs typeface="B Yagut" panose="00000400000000000000" pitchFamily="2" charset="-78"/>
            </a:endParaRPr>
          </a:p>
          <a:p>
            <a:pPr eaLnBrk="1" hangingPunct="1">
              <a:buFont typeface="Wingdings 3" panose="05040102010807070707" pitchFamily="18" charset="2"/>
              <a:buNone/>
              <a:defRPr/>
            </a:pPr>
            <a:r>
              <a:rPr lang="ar-SA" altLang="en-US" sz="3200" dirty="0" smtClean="0">
                <a:cs typeface="B Yagut" panose="00000400000000000000" pitchFamily="2" charset="-78"/>
              </a:rPr>
              <a:t> </a:t>
            </a:r>
            <a:r>
              <a:rPr lang="fa-IR" altLang="en-US" sz="3200" dirty="0" smtClean="0">
                <a:cs typeface="B Yagut" panose="00000400000000000000" pitchFamily="2" charset="-78"/>
              </a:rPr>
              <a:t> </a:t>
            </a:r>
            <a:r>
              <a:rPr lang="ar-SA" altLang="en-US" sz="3200" dirty="0" smtClean="0">
                <a:cs typeface="B Yagut" panose="00000400000000000000" pitchFamily="2" charset="-78"/>
              </a:rPr>
              <a:t>خستگي </a:t>
            </a:r>
            <a:r>
              <a:rPr lang="ar-SA" altLang="en-US" sz="3200" dirty="0">
                <a:cs typeface="B Yagut" panose="00000400000000000000" pitchFamily="2" charset="-78"/>
              </a:rPr>
              <a:t>و ضعف عمومي</a:t>
            </a:r>
          </a:p>
          <a:p>
            <a:pPr>
              <a:defRPr/>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2000" advTm="26528"/>
    </mc:Choice>
    <mc:Fallback xmlns="">
      <p:transition spd="slow" advTm="26528"/>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fa-IR" altLang="en-US" smtClean="0">
                <a:cs typeface="B Yagut" panose="00000400000000000000" pitchFamily="2" charset="-78"/>
              </a:rPr>
              <a:t>دوره واگيري</a:t>
            </a:r>
            <a:endParaRPr lang="en-US" altLang="en-US" smtClean="0">
              <a:cs typeface="B Yagut" panose="00000400000000000000" pitchFamily="2" charset="-78"/>
            </a:endParaRPr>
          </a:p>
        </p:txBody>
      </p:sp>
      <p:sp>
        <p:nvSpPr>
          <p:cNvPr id="84995" name="Content Placeholder 2"/>
          <p:cNvSpPr>
            <a:spLocks noGrp="1"/>
          </p:cNvSpPr>
          <p:nvPr>
            <p:ph idx="1"/>
          </p:nvPr>
        </p:nvSpPr>
        <p:spPr>
          <a:xfrm>
            <a:off x="534988" y="1825625"/>
            <a:ext cx="11323637" cy="4351338"/>
          </a:xfrm>
        </p:spPr>
        <p:txBody>
          <a:bodyPr/>
          <a:lstStyle/>
          <a:p>
            <a:pPr marL="0" indent="0" algn="just">
              <a:buFont typeface="Arial" panose="020B0604020202020204" pitchFamily="34" charset="0"/>
              <a:buNone/>
            </a:pPr>
            <a:r>
              <a:rPr lang="fa-IR" altLang="fa-IR" sz="3200" dirty="0" smtClean="0">
                <a:cs typeface="B Yagut" panose="00000400000000000000" pitchFamily="2" charset="-78"/>
              </a:rPr>
              <a:t>درتمام مدتي كه ميكروب‌هاي آلوده كننده سل، خارج مي‌شوند، واگيري ادامه خواهد داشت و ممكن است خلط بيماران درمان نشده و يا ناقص درمان شده، براي مدت‌ها، از نظر ميكروب سل، مثبت باشد.</a:t>
            </a:r>
            <a:r>
              <a:rPr lang="en-US" altLang="fa-IR" sz="3200" dirty="0" smtClean="0">
                <a:cs typeface="B Yagut" panose="00000400000000000000" pitchFamily="2" charset="-78"/>
              </a:rPr>
              <a:t> </a:t>
            </a:r>
            <a:r>
              <a:rPr lang="fa-IR" altLang="fa-IR" sz="3200" dirty="0" smtClean="0">
                <a:cs typeface="B Yagut" panose="00000400000000000000" pitchFamily="2" charset="-78"/>
              </a:rPr>
              <a:t>درمان مؤثر، واگيري را سريعا" كاهش مي‌دهد كه بعد از دو هفته از شروع درمان، سرايت به حداقل مي‌رسد.</a:t>
            </a:r>
            <a:endParaRPr lang="en-US" altLang="fa-IR" sz="3200" dirty="0" smtClean="0">
              <a:cs typeface="B Yagut" panose="00000400000000000000" pitchFamily="2" charset="-78"/>
            </a:endParaRPr>
          </a:p>
          <a:p>
            <a:pPr marL="0" indent="0" algn="just">
              <a:buFont typeface="Arial" panose="020B0604020202020204" pitchFamily="34" charset="0"/>
              <a:buNone/>
            </a:pPr>
            <a:endParaRPr lang="en-US" altLang="fa-IR" sz="3200" dirty="0" smtClean="0">
              <a:cs typeface="B Yagut" panose="00000400000000000000" pitchFamily="2" charset="-78"/>
            </a:endParaRPr>
          </a:p>
          <a:p>
            <a:pPr marL="0" indent="0">
              <a:buFont typeface="Arial" panose="020B0604020202020204" pitchFamily="34" charset="0"/>
              <a:buNone/>
            </a:pPr>
            <a:endParaRPr lang="en-US" altLang="fa-IR" dirty="0" smtClean="0"/>
          </a:p>
        </p:txBody>
      </p:sp>
    </p:spTree>
  </p:cSld>
  <p:clrMapOvr>
    <a:masterClrMapping/>
  </p:clrMapOvr>
  <mc:AlternateContent xmlns:mc="http://schemas.openxmlformats.org/markup-compatibility/2006" xmlns:p14="http://schemas.microsoft.com/office/powerpoint/2010/main">
    <mc:Choice Requires="p14">
      <p:transition spd="slow" p14:dur="2000" advTm="26043"/>
    </mc:Choice>
    <mc:Fallback xmlns="">
      <p:transition spd="slow" advTm="26043"/>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838200" y="404813"/>
            <a:ext cx="10515600" cy="1325562"/>
          </a:xfrm>
        </p:spPr>
        <p:txBody>
          <a:bodyPr/>
          <a:lstStyle/>
          <a:p>
            <a:r>
              <a:rPr lang="fa-IR" altLang="en-US" smtClean="0">
                <a:cs typeface="B Yagut" panose="00000400000000000000" pitchFamily="2" charset="-78"/>
              </a:rPr>
              <a:t>راه انتقال</a:t>
            </a:r>
            <a:endParaRPr lang="en-US" altLang="en-US" smtClean="0">
              <a:cs typeface="B Yagut" panose="00000400000000000000" pitchFamily="2" charset="-78"/>
            </a:endParaRPr>
          </a:p>
        </p:txBody>
      </p:sp>
      <p:sp>
        <p:nvSpPr>
          <p:cNvPr id="86019" name="Content Placeholder 2"/>
          <p:cNvSpPr>
            <a:spLocks noGrp="1"/>
          </p:cNvSpPr>
          <p:nvPr>
            <p:ph idx="1"/>
          </p:nvPr>
        </p:nvSpPr>
        <p:spPr>
          <a:xfrm>
            <a:off x="317501" y="1825625"/>
            <a:ext cx="11506200" cy="3883025"/>
          </a:xfrm>
        </p:spPr>
        <p:txBody>
          <a:bodyPr/>
          <a:lstStyle/>
          <a:p>
            <a:pPr marL="0" indent="0" algn="just">
              <a:buFont typeface="Arial" panose="020B0604020202020204" pitchFamily="34" charset="0"/>
              <a:buNone/>
            </a:pPr>
            <a:r>
              <a:rPr lang="fa-IR" altLang="en-US" sz="3200" dirty="0" smtClean="0">
                <a:cs typeface="B Yagut" panose="00000400000000000000" pitchFamily="2" charset="-78"/>
              </a:rPr>
              <a:t>هنگامی كه فرد مبتلا به سل ریوی یا سل حنجره‌ درمان نشده، سرفه یا عطسه می‌کند، بیماری از طریق تنفس هوای آلوده به ترشحات ریز تنفسی كه با چشم قابل دیدن نیستند، منتقل می‌شود.</a:t>
            </a:r>
          </a:p>
          <a:p>
            <a:pPr marL="0" indent="0" algn="just">
              <a:buFont typeface="Arial" panose="020B0604020202020204" pitchFamily="34" charset="0"/>
              <a:buNone/>
            </a:pPr>
            <a:r>
              <a:rPr lang="fa-IR" altLang="en-US" sz="3200" b="1" dirty="0" smtClean="0">
                <a:cs typeface="B Yagut" panose="00000400000000000000" pitchFamily="2" charset="-78"/>
              </a:rPr>
              <a:t> </a:t>
            </a:r>
            <a:r>
              <a:rPr lang="fa-IR" altLang="en-US" sz="3200" dirty="0" smtClean="0">
                <a:cs typeface="B Yagut" panose="00000400000000000000" pitchFamily="2" charset="-78"/>
              </a:rPr>
              <a:t>اما در صورتی كه</a:t>
            </a:r>
            <a:r>
              <a:rPr lang="fa-IR" altLang="en-US" sz="3200" b="1" dirty="0" smtClean="0">
                <a:cs typeface="B Yagut" panose="00000400000000000000" pitchFamily="2" charset="-78"/>
              </a:rPr>
              <a:t> </a:t>
            </a:r>
            <a:r>
              <a:rPr lang="fa-IR" altLang="en-US" sz="3200" dirty="0" smtClean="0">
                <a:cs typeface="B Yagut" panose="00000400000000000000" pitchFamily="2" charset="-78"/>
              </a:rPr>
              <a:t>ریه‌ها و حنجره درگیر نباشند، فرد مبتلا به سل خارج ریوی، معمولا مسری نیست. </a:t>
            </a:r>
          </a:p>
        </p:txBody>
      </p:sp>
    </p:spTree>
  </p:cSld>
  <p:clrMapOvr>
    <a:masterClrMapping/>
  </p:clrMapOvr>
  <mc:AlternateContent xmlns:mc="http://schemas.openxmlformats.org/markup-compatibility/2006" xmlns:p14="http://schemas.microsoft.com/office/powerpoint/2010/main">
    <mc:Choice Requires="p14">
      <p:transition spd="slow" p14:dur="2000" advTm="26110"/>
    </mc:Choice>
    <mc:Fallback xmlns="">
      <p:transition spd="slow" advTm="2611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fa-IR" altLang="en-US" smtClean="0">
                <a:cs typeface="B Yagut" panose="00000400000000000000" pitchFamily="2" charset="-78"/>
              </a:rPr>
              <a:t>عفونت سلی و بیماری سل</a:t>
            </a:r>
            <a:endParaRPr lang="en-US" altLang="en-US" smtClean="0">
              <a:cs typeface="B Yagut" panose="00000400000000000000" pitchFamily="2" charset="-78"/>
            </a:endParaRPr>
          </a:p>
        </p:txBody>
      </p:sp>
      <p:sp>
        <p:nvSpPr>
          <p:cNvPr id="88067" name="Content Placeholder 2"/>
          <p:cNvSpPr>
            <a:spLocks noGrp="1"/>
          </p:cNvSpPr>
          <p:nvPr>
            <p:ph idx="1"/>
          </p:nvPr>
        </p:nvSpPr>
        <p:spPr>
          <a:xfrm>
            <a:off x="492125" y="1825625"/>
            <a:ext cx="11185525" cy="4351338"/>
          </a:xfrm>
        </p:spPr>
        <p:txBody>
          <a:bodyPr/>
          <a:lstStyle/>
          <a:p>
            <a:pPr marL="0" indent="0" algn="just">
              <a:buFont typeface="Arial" panose="020B0604020202020204" pitchFamily="34" charset="0"/>
              <a:buNone/>
            </a:pPr>
            <a:r>
              <a:rPr lang="fa-IR" altLang="en-US" sz="3200" smtClean="0">
                <a:cs typeface="B Yagut" panose="00000400000000000000" pitchFamily="2" charset="-78"/>
              </a:rPr>
              <a:t>عفونت</a:t>
            </a:r>
            <a:r>
              <a:rPr lang="fa-IR" altLang="en-US" sz="3200" b="1" smtClean="0">
                <a:cs typeface="B Yagut" panose="00000400000000000000" pitchFamily="2" charset="-78"/>
              </a:rPr>
              <a:t> </a:t>
            </a:r>
            <a:r>
              <a:rPr lang="fa-IR" altLang="en-US" sz="3200" smtClean="0">
                <a:cs typeface="B Yagut" panose="00000400000000000000" pitchFamily="2" charset="-78"/>
              </a:rPr>
              <a:t>سلي</a:t>
            </a:r>
            <a:r>
              <a:rPr lang="fa-IR" altLang="en-US" sz="3200" b="1" smtClean="0">
                <a:cs typeface="B Yagut" panose="00000400000000000000" pitchFamily="2" charset="-78"/>
              </a:rPr>
              <a:t> </a:t>
            </a:r>
            <a:r>
              <a:rPr lang="fa-IR" altLang="en-US" sz="3200" smtClean="0">
                <a:cs typeface="B Yagut" panose="00000400000000000000" pitchFamily="2" charset="-78"/>
              </a:rPr>
              <a:t>(يا</a:t>
            </a:r>
            <a:r>
              <a:rPr lang="fa-IR" altLang="en-US" sz="3200" b="1" smtClean="0">
                <a:cs typeface="B Yagut" panose="00000400000000000000" pitchFamily="2" charset="-78"/>
              </a:rPr>
              <a:t> </a:t>
            </a:r>
            <a:r>
              <a:rPr lang="fa-IR" altLang="en-US" sz="3200" smtClean="0">
                <a:cs typeface="B Yagut" panose="00000400000000000000" pitchFamily="2" charset="-78"/>
              </a:rPr>
              <a:t>آلودگي</a:t>
            </a:r>
            <a:r>
              <a:rPr lang="fa-IR" altLang="en-US" sz="3200" b="1" smtClean="0">
                <a:cs typeface="B Yagut" panose="00000400000000000000" pitchFamily="2" charset="-78"/>
              </a:rPr>
              <a:t> </a:t>
            </a:r>
            <a:r>
              <a:rPr lang="fa-IR" altLang="en-US" sz="3200" smtClean="0">
                <a:cs typeface="B Yagut" panose="00000400000000000000" pitchFamily="2" charset="-78"/>
              </a:rPr>
              <a:t>به</a:t>
            </a:r>
            <a:r>
              <a:rPr lang="fa-IR" altLang="en-US" sz="3200" b="1" smtClean="0">
                <a:cs typeface="B Yagut" panose="00000400000000000000" pitchFamily="2" charset="-78"/>
              </a:rPr>
              <a:t> </a:t>
            </a:r>
            <a:r>
              <a:rPr lang="fa-IR" altLang="en-US" sz="3200" smtClean="0">
                <a:cs typeface="B Yagut" panose="00000400000000000000" pitchFamily="2" charset="-78"/>
              </a:rPr>
              <a:t>ميكروب</a:t>
            </a:r>
            <a:r>
              <a:rPr lang="fa-IR" altLang="en-US" sz="3200" b="1" smtClean="0">
                <a:cs typeface="B Yagut" panose="00000400000000000000" pitchFamily="2" charset="-78"/>
              </a:rPr>
              <a:t> </a:t>
            </a:r>
            <a:r>
              <a:rPr lang="fa-IR" altLang="en-US" sz="3200" smtClean="0">
                <a:cs typeface="B Yagut" panose="00000400000000000000" pitchFamily="2" charset="-78"/>
              </a:rPr>
              <a:t>سل)زماني</a:t>
            </a:r>
            <a:r>
              <a:rPr lang="fa-IR" altLang="en-US" sz="3200" b="1" smtClean="0">
                <a:cs typeface="B Yagut" panose="00000400000000000000" pitchFamily="2" charset="-78"/>
              </a:rPr>
              <a:t> </a:t>
            </a:r>
            <a:r>
              <a:rPr lang="fa-IR" altLang="en-US" sz="3200" smtClean="0">
                <a:cs typeface="B Yagut" panose="00000400000000000000" pitchFamily="2" charset="-78"/>
              </a:rPr>
              <a:t>اتفاق</a:t>
            </a:r>
            <a:r>
              <a:rPr lang="fa-IR" altLang="en-US" sz="3200" b="1" smtClean="0">
                <a:cs typeface="B Yagut" panose="00000400000000000000" pitchFamily="2" charset="-78"/>
              </a:rPr>
              <a:t> </a:t>
            </a:r>
            <a:r>
              <a:rPr lang="fa-IR" altLang="en-US" sz="3200" smtClean="0">
                <a:cs typeface="B Yagut" panose="00000400000000000000" pitchFamily="2" charset="-78"/>
              </a:rPr>
              <a:t>مي</a:t>
            </a:r>
            <a:r>
              <a:rPr lang="fa-IR" altLang="en-US" sz="3200" b="1" smtClean="0">
                <a:cs typeface="B Yagut" panose="00000400000000000000" pitchFamily="2" charset="-78"/>
              </a:rPr>
              <a:t> </a:t>
            </a:r>
            <a:r>
              <a:rPr lang="fa-IR" altLang="en-US" sz="3200" smtClean="0">
                <a:cs typeface="B Yagut" panose="00000400000000000000" pitchFamily="2" charset="-78"/>
              </a:rPr>
              <a:t>افتد</a:t>
            </a:r>
            <a:r>
              <a:rPr lang="fa-IR" altLang="en-US" sz="3200" b="1" smtClean="0">
                <a:cs typeface="B Yagut" panose="00000400000000000000" pitchFamily="2" charset="-78"/>
              </a:rPr>
              <a:t> </a:t>
            </a:r>
            <a:r>
              <a:rPr lang="fa-IR" altLang="en-US" sz="3200" smtClean="0">
                <a:cs typeface="B Yagut" panose="00000400000000000000" pitchFamily="2" charset="-78"/>
              </a:rPr>
              <a:t>كه</a:t>
            </a:r>
            <a:r>
              <a:rPr lang="fa-IR" altLang="en-US" sz="3200" b="1" smtClean="0">
                <a:cs typeface="B Yagut" panose="00000400000000000000" pitchFamily="2" charset="-78"/>
              </a:rPr>
              <a:t> </a:t>
            </a:r>
            <a:r>
              <a:rPr lang="fa-IR" altLang="en-US" sz="3200" smtClean="0">
                <a:cs typeface="B Yagut" panose="00000400000000000000" pitchFamily="2" charset="-78"/>
              </a:rPr>
              <a:t>فرد</a:t>
            </a:r>
            <a:r>
              <a:rPr lang="fa-IR" altLang="en-US" sz="3200" b="1" smtClean="0">
                <a:cs typeface="B Yagut" panose="00000400000000000000" pitchFamily="2" charset="-78"/>
              </a:rPr>
              <a:t> </a:t>
            </a:r>
            <a:r>
              <a:rPr lang="fa-IR" altLang="en-US" sz="3200" smtClean="0">
                <a:cs typeface="B Yagut" panose="00000400000000000000" pitchFamily="2" charset="-78"/>
              </a:rPr>
              <a:t>باسيل</a:t>
            </a:r>
            <a:r>
              <a:rPr lang="fa-IR" altLang="en-US" sz="3200" b="1" smtClean="0">
                <a:cs typeface="B Yagut" panose="00000400000000000000" pitchFamily="2" charset="-78"/>
              </a:rPr>
              <a:t> </a:t>
            </a:r>
            <a:r>
              <a:rPr lang="fa-IR" altLang="en-US" sz="3200" smtClean="0">
                <a:cs typeface="B Yagut" panose="00000400000000000000" pitchFamily="2" charset="-78"/>
              </a:rPr>
              <a:t>سل</a:t>
            </a:r>
            <a:r>
              <a:rPr lang="fa-IR" altLang="en-US" sz="3200" b="1" smtClean="0">
                <a:cs typeface="B Yagut" panose="00000400000000000000" pitchFamily="2" charset="-78"/>
              </a:rPr>
              <a:t> </a:t>
            </a:r>
            <a:r>
              <a:rPr lang="fa-IR" altLang="en-US" sz="3200" smtClean="0">
                <a:cs typeface="B Yagut" panose="00000400000000000000" pitchFamily="2" charset="-78"/>
              </a:rPr>
              <a:t>را</a:t>
            </a:r>
            <a:r>
              <a:rPr lang="fa-IR" altLang="en-US" sz="3200" b="1" smtClean="0">
                <a:cs typeface="B Yagut" panose="00000400000000000000" pitchFamily="2" charset="-78"/>
              </a:rPr>
              <a:t> </a:t>
            </a:r>
            <a:r>
              <a:rPr lang="fa-IR" altLang="en-US" sz="3200" smtClean="0">
                <a:cs typeface="B Yagut" panose="00000400000000000000" pitchFamily="2" charset="-78"/>
              </a:rPr>
              <a:t>در</a:t>
            </a:r>
            <a:r>
              <a:rPr lang="fa-IR" altLang="en-US" sz="3200" b="1" smtClean="0">
                <a:cs typeface="B Yagut" panose="00000400000000000000" pitchFamily="2" charset="-78"/>
              </a:rPr>
              <a:t> </a:t>
            </a:r>
            <a:r>
              <a:rPr lang="fa-IR" altLang="en-US" sz="3200" smtClean="0">
                <a:cs typeface="B Yagut" panose="00000400000000000000" pitchFamily="2" charset="-78"/>
              </a:rPr>
              <a:t>بدنش</a:t>
            </a:r>
            <a:r>
              <a:rPr lang="fa-IR" altLang="en-US" sz="3200" b="1" smtClean="0">
                <a:cs typeface="B Yagut" panose="00000400000000000000" pitchFamily="2" charset="-78"/>
              </a:rPr>
              <a:t> </a:t>
            </a:r>
            <a:r>
              <a:rPr lang="fa-IR" altLang="en-US" sz="3200" smtClean="0">
                <a:cs typeface="B Yagut" panose="00000400000000000000" pitchFamily="2" charset="-78"/>
              </a:rPr>
              <a:t>حمل</a:t>
            </a:r>
            <a:r>
              <a:rPr lang="fa-IR" altLang="en-US" sz="3200" b="1" smtClean="0">
                <a:cs typeface="B Yagut" panose="00000400000000000000" pitchFamily="2" charset="-78"/>
              </a:rPr>
              <a:t> </a:t>
            </a:r>
            <a:r>
              <a:rPr lang="fa-IR" altLang="en-US" sz="3200" smtClean="0">
                <a:cs typeface="B Yagut" panose="00000400000000000000" pitchFamily="2" charset="-78"/>
              </a:rPr>
              <a:t>كند، اما</a:t>
            </a:r>
            <a:r>
              <a:rPr lang="fa-IR" altLang="en-US" sz="3200" b="1" smtClean="0">
                <a:cs typeface="B Yagut" panose="00000400000000000000" pitchFamily="2" charset="-78"/>
              </a:rPr>
              <a:t> </a:t>
            </a:r>
            <a:r>
              <a:rPr lang="fa-IR" altLang="en-US" sz="3200" smtClean="0">
                <a:cs typeface="B Yagut" panose="00000400000000000000" pitchFamily="2" charset="-78"/>
              </a:rPr>
              <a:t>تعداد</a:t>
            </a:r>
            <a:r>
              <a:rPr lang="fa-IR" altLang="en-US" sz="3200" b="1" smtClean="0">
                <a:cs typeface="B Yagut" panose="00000400000000000000" pitchFamily="2" charset="-78"/>
              </a:rPr>
              <a:t> </a:t>
            </a:r>
            <a:r>
              <a:rPr lang="fa-IR" altLang="en-US" sz="3200" smtClean="0">
                <a:cs typeface="B Yagut" panose="00000400000000000000" pitchFamily="2" charset="-78"/>
              </a:rPr>
              <a:t>باكتري</a:t>
            </a:r>
            <a:r>
              <a:rPr lang="fa-IR" altLang="en-US" sz="3200" b="1" smtClean="0">
                <a:cs typeface="B Yagut" panose="00000400000000000000" pitchFamily="2" charset="-78"/>
              </a:rPr>
              <a:t> </a:t>
            </a:r>
            <a:r>
              <a:rPr lang="fa-IR" altLang="en-US" sz="3200" smtClean="0">
                <a:cs typeface="B Yagut" panose="00000400000000000000" pitchFamily="2" charset="-78"/>
              </a:rPr>
              <a:t>ها</a:t>
            </a:r>
            <a:r>
              <a:rPr lang="fa-IR" altLang="en-US" sz="3200" b="1" smtClean="0">
                <a:cs typeface="B Yagut" panose="00000400000000000000" pitchFamily="2" charset="-78"/>
              </a:rPr>
              <a:t> </a:t>
            </a:r>
            <a:r>
              <a:rPr lang="fa-IR" altLang="en-US" sz="3200" smtClean="0">
                <a:cs typeface="B Yagut" panose="00000400000000000000" pitchFamily="2" charset="-78"/>
              </a:rPr>
              <a:t>كم</a:t>
            </a:r>
            <a:r>
              <a:rPr lang="fa-IR" altLang="en-US" sz="3200" b="1" smtClean="0">
                <a:cs typeface="B Yagut" panose="00000400000000000000" pitchFamily="2" charset="-78"/>
              </a:rPr>
              <a:t> </a:t>
            </a:r>
            <a:r>
              <a:rPr lang="fa-IR" altLang="en-US" sz="3200" smtClean="0">
                <a:cs typeface="B Yagut" panose="00000400000000000000" pitchFamily="2" charset="-78"/>
              </a:rPr>
              <a:t>بوده</a:t>
            </a:r>
            <a:r>
              <a:rPr lang="fa-IR" altLang="en-US" sz="3200" b="1" smtClean="0">
                <a:cs typeface="B Yagut" panose="00000400000000000000" pitchFamily="2" charset="-78"/>
              </a:rPr>
              <a:t> </a:t>
            </a:r>
            <a:r>
              <a:rPr lang="fa-IR" altLang="en-US" sz="3200" smtClean="0">
                <a:cs typeface="B Yagut" panose="00000400000000000000" pitchFamily="2" charset="-78"/>
              </a:rPr>
              <a:t>و</a:t>
            </a:r>
            <a:r>
              <a:rPr lang="fa-IR" altLang="en-US" sz="3200" b="1" smtClean="0">
                <a:cs typeface="B Yagut" panose="00000400000000000000" pitchFamily="2" charset="-78"/>
              </a:rPr>
              <a:t> </a:t>
            </a:r>
            <a:r>
              <a:rPr lang="fa-IR" altLang="en-US" sz="3200" smtClean="0">
                <a:cs typeface="B Yagut" panose="00000400000000000000" pitchFamily="2" charset="-78"/>
              </a:rPr>
              <a:t>درحالت</a:t>
            </a:r>
            <a:r>
              <a:rPr lang="fa-IR" altLang="en-US" sz="3200" b="1" smtClean="0">
                <a:cs typeface="B Yagut" panose="00000400000000000000" pitchFamily="2" charset="-78"/>
              </a:rPr>
              <a:t> </a:t>
            </a:r>
            <a:r>
              <a:rPr lang="fa-IR" altLang="en-US" sz="3200" smtClean="0">
                <a:cs typeface="B Yagut" panose="00000400000000000000" pitchFamily="2" charset="-78"/>
              </a:rPr>
              <a:t>خفته</a:t>
            </a:r>
            <a:r>
              <a:rPr lang="fa-IR" altLang="en-US" sz="3200" b="1" smtClean="0">
                <a:cs typeface="B Yagut" panose="00000400000000000000" pitchFamily="2" charset="-78"/>
              </a:rPr>
              <a:t> </a:t>
            </a:r>
            <a:r>
              <a:rPr lang="fa-IR" altLang="en-US" sz="3200" smtClean="0">
                <a:cs typeface="B Yagut" panose="00000400000000000000" pitchFamily="2" charset="-78"/>
              </a:rPr>
              <a:t>قرار</a:t>
            </a:r>
            <a:r>
              <a:rPr lang="fa-IR" altLang="en-US" sz="3200" b="1" smtClean="0">
                <a:cs typeface="B Yagut" panose="00000400000000000000" pitchFamily="2" charset="-78"/>
              </a:rPr>
              <a:t> </a:t>
            </a:r>
            <a:r>
              <a:rPr lang="fa-IR" altLang="en-US" sz="3200" smtClean="0">
                <a:cs typeface="B Yagut" panose="00000400000000000000" pitchFamily="2" charset="-78"/>
              </a:rPr>
              <a:t>داشته</a:t>
            </a:r>
            <a:r>
              <a:rPr lang="fa-IR" altLang="en-US" sz="3200" b="1" smtClean="0">
                <a:cs typeface="B Yagut" panose="00000400000000000000" pitchFamily="2" charset="-78"/>
              </a:rPr>
              <a:t> </a:t>
            </a:r>
            <a:r>
              <a:rPr lang="fa-IR" altLang="en-US" sz="3200" smtClean="0">
                <a:cs typeface="B Yagut" panose="00000400000000000000" pitchFamily="2" charset="-78"/>
              </a:rPr>
              <a:t>باشند که</a:t>
            </a:r>
            <a:r>
              <a:rPr lang="en-US" altLang="en-US" sz="3200" b="1" smtClean="0">
                <a:cs typeface="B Yagut" panose="00000400000000000000" pitchFamily="2" charset="-78"/>
              </a:rPr>
              <a:t> </a:t>
            </a:r>
            <a:r>
              <a:rPr lang="fa-IR" altLang="en-US" sz="3200" smtClean="0">
                <a:cs typeface="B Yagut" panose="00000400000000000000" pitchFamily="2" charset="-78"/>
              </a:rPr>
              <a:t>دراين</a:t>
            </a:r>
            <a:r>
              <a:rPr lang="fa-IR" altLang="en-US" sz="3200" b="1" smtClean="0">
                <a:cs typeface="B Yagut" panose="00000400000000000000" pitchFamily="2" charset="-78"/>
              </a:rPr>
              <a:t> </a:t>
            </a:r>
            <a:r>
              <a:rPr lang="fa-IR" altLang="en-US" sz="3200" smtClean="0">
                <a:cs typeface="B Yagut" panose="00000400000000000000" pitchFamily="2" charset="-78"/>
              </a:rPr>
              <a:t>حالت</a:t>
            </a:r>
            <a:r>
              <a:rPr lang="fa-IR" altLang="en-US" sz="3200" b="1" smtClean="0">
                <a:cs typeface="B Yagut" panose="00000400000000000000" pitchFamily="2" charset="-78"/>
              </a:rPr>
              <a:t> </a:t>
            </a:r>
            <a:r>
              <a:rPr lang="fa-IR" altLang="en-US" sz="3200" smtClean="0">
                <a:cs typeface="B Yagut" panose="00000400000000000000" pitchFamily="2" charset="-78"/>
              </a:rPr>
              <a:t>اين</a:t>
            </a:r>
            <a:r>
              <a:rPr lang="fa-IR" altLang="en-US" sz="3200" b="1" smtClean="0">
                <a:cs typeface="B Yagut" panose="00000400000000000000" pitchFamily="2" charset="-78"/>
              </a:rPr>
              <a:t> </a:t>
            </a:r>
            <a:r>
              <a:rPr lang="fa-IR" altLang="en-US" sz="3200" smtClean="0">
                <a:cs typeface="B Yagut" panose="00000400000000000000" pitchFamily="2" charset="-78"/>
              </a:rPr>
              <a:t>باكتري</a:t>
            </a:r>
            <a:r>
              <a:rPr lang="fa-IR" altLang="en-US" sz="3200" b="1" smtClean="0">
                <a:cs typeface="B Yagut" panose="00000400000000000000" pitchFamily="2" charset="-78"/>
              </a:rPr>
              <a:t> </a:t>
            </a:r>
            <a:r>
              <a:rPr lang="fa-IR" altLang="en-US" sz="3200" smtClean="0">
                <a:cs typeface="B Yagut" panose="00000400000000000000" pitchFamily="2" charset="-78"/>
              </a:rPr>
              <a:t>هاي</a:t>
            </a:r>
            <a:r>
              <a:rPr lang="fa-IR" altLang="en-US" sz="3200" b="1" smtClean="0">
                <a:cs typeface="B Yagut" panose="00000400000000000000" pitchFamily="2" charset="-78"/>
              </a:rPr>
              <a:t> </a:t>
            </a:r>
            <a:r>
              <a:rPr lang="fa-IR" altLang="en-US" sz="3200" smtClean="0">
                <a:cs typeface="B Yagut" panose="00000400000000000000" pitchFamily="2" charset="-78"/>
              </a:rPr>
              <a:t>خفته</a:t>
            </a:r>
            <a:r>
              <a:rPr lang="fa-IR" altLang="en-US" sz="3200" b="1" smtClean="0">
                <a:cs typeface="B Yagut" panose="00000400000000000000" pitchFamily="2" charset="-78"/>
              </a:rPr>
              <a:t> </a:t>
            </a:r>
            <a:r>
              <a:rPr lang="fa-IR" altLang="en-US" sz="3200" smtClean="0">
                <a:cs typeface="B Yagut" panose="00000400000000000000" pitchFamily="2" charset="-78"/>
              </a:rPr>
              <a:t>تحت كنترل</a:t>
            </a:r>
            <a:r>
              <a:rPr lang="fa-IR" altLang="en-US" sz="3200" b="1" smtClean="0">
                <a:cs typeface="B Yagut" panose="00000400000000000000" pitchFamily="2" charset="-78"/>
              </a:rPr>
              <a:t> </a:t>
            </a:r>
            <a:r>
              <a:rPr lang="fa-IR" altLang="en-US" sz="3200" smtClean="0">
                <a:cs typeface="B Yagut" panose="00000400000000000000" pitchFamily="2" charset="-78"/>
              </a:rPr>
              <a:t>سيستم</a:t>
            </a:r>
            <a:r>
              <a:rPr lang="fa-IR" altLang="en-US" sz="3200" b="1" smtClean="0">
                <a:cs typeface="B Yagut" panose="00000400000000000000" pitchFamily="2" charset="-78"/>
              </a:rPr>
              <a:t> </a:t>
            </a:r>
            <a:r>
              <a:rPr lang="fa-IR" altLang="en-US" sz="3200" smtClean="0">
                <a:cs typeface="B Yagut" panose="00000400000000000000" pitchFamily="2" charset="-78"/>
              </a:rPr>
              <a:t>دفاعي</a:t>
            </a:r>
            <a:r>
              <a:rPr lang="fa-IR" altLang="en-US" sz="3200" b="1" smtClean="0">
                <a:cs typeface="B Yagut" panose="00000400000000000000" pitchFamily="2" charset="-78"/>
              </a:rPr>
              <a:t> </a:t>
            </a:r>
            <a:r>
              <a:rPr lang="fa-IR" altLang="en-US" sz="3200" smtClean="0">
                <a:cs typeface="B Yagut" panose="00000400000000000000" pitchFamily="2" charset="-78"/>
              </a:rPr>
              <a:t>بدن</a:t>
            </a:r>
            <a:r>
              <a:rPr lang="fa-IR" altLang="en-US" sz="3200" b="1" smtClean="0">
                <a:cs typeface="B Yagut" panose="00000400000000000000" pitchFamily="2" charset="-78"/>
              </a:rPr>
              <a:t> </a:t>
            </a:r>
            <a:r>
              <a:rPr lang="fa-IR" altLang="en-US" sz="3200" smtClean="0">
                <a:cs typeface="B Yagut" panose="00000400000000000000" pitchFamily="2" charset="-78"/>
              </a:rPr>
              <a:t>بوده</a:t>
            </a:r>
            <a:r>
              <a:rPr lang="fa-IR" altLang="en-US" sz="3200" b="1" smtClean="0">
                <a:cs typeface="B Yagut" panose="00000400000000000000" pitchFamily="2" charset="-78"/>
              </a:rPr>
              <a:t> </a:t>
            </a:r>
            <a:r>
              <a:rPr lang="fa-IR" altLang="en-US" sz="3200" smtClean="0">
                <a:cs typeface="B Yagut" panose="00000400000000000000" pitchFamily="2" charset="-78"/>
              </a:rPr>
              <a:t>و</a:t>
            </a:r>
            <a:r>
              <a:rPr lang="fa-IR" altLang="en-US" sz="3200" b="1" smtClean="0">
                <a:cs typeface="B Yagut" panose="00000400000000000000" pitchFamily="2" charset="-78"/>
              </a:rPr>
              <a:t> </a:t>
            </a:r>
            <a:r>
              <a:rPr lang="fa-IR" altLang="en-US" sz="3200" smtClean="0">
                <a:cs typeface="B Yagut" panose="00000400000000000000" pitchFamily="2" charset="-78"/>
              </a:rPr>
              <a:t>باعث</a:t>
            </a:r>
            <a:r>
              <a:rPr lang="fa-IR" altLang="en-US" sz="3200" b="1" smtClean="0">
                <a:cs typeface="B Yagut" panose="00000400000000000000" pitchFamily="2" charset="-78"/>
              </a:rPr>
              <a:t> </a:t>
            </a:r>
            <a:r>
              <a:rPr lang="fa-IR" altLang="en-US" sz="3200" smtClean="0">
                <a:cs typeface="B Yagut" panose="00000400000000000000" pitchFamily="2" charset="-78"/>
              </a:rPr>
              <a:t>بيماري</a:t>
            </a:r>
            <a:r>
              <a:rPr lang="fa-IR" altLang="en-US" sz="3200" b="1" smtClean="0">
                <a:cs typeface="B Yagut" panose="00000400000000000000" pitchFamily="2" charset="-78"/>
              </a:rPr>
              <a:t> </a:t>
            </a:r>
            <a:r>
              <a:rPr lang="fa-IR" altLang="en-US" sz="3200" smtClean="0">
                <a:cs typeface="B Yagut" panose="00000400000000000000" pitchFamily="2" charset="-78"/>
              </a:rPr>
              <a:t>نمي</a:t>
            </a:r>
            <a:r>
              <a:rPr lang="fa-IR" altLang="en-US" sz="3200" b="1" smtClean="0">
                <a:cs typeface="B Yagut" panose="00000400000000000000" pitchFamily="2" charset="-78"/>
              </a:rPr>
              <a:t> </a:t>
            </a:r>
            <a:r>
              <a:rPr lang="fa-IR" altLang="en-US" sz="3200" smtClean="0">
                <a:cs typeface="B Yagut" panose="00000400000000000000" pitchFamily="2" charset="-78"/>
              </a:rPr>
              <a:t>شوند. بسياري</a:t>
            </a:r>
            <a:r>
              <a:rPr lang="fa-IR" altLang="en-US" sz="3200" b="1" smtClean="0">
                <a:cs typeface="B Yagut" panose="00000400000000000000" pitchFamily="2" charset="-78"/>
              </a:rPr>
              <a:t> </a:t>
            </a:r>
            <a:r>
              <a:rPr lang="fa-IR" altLang="en-US" sz="3200" smtClean="0">
                <a:cs typeface="B Yagut" panose="00000400000000000000" pitchFamily="2" charset="-78"/>
              </a:rPr>
              <a:t>از</a:t>
            </a:r>
            <a:r>
              <a:rPr lang="fa-IR" altLang="en-US" sz="3200" b="1" smtClean="0">
                <a:cs typeface="B Yagut" panose="00000400000000000000" pitchFamily="2" charset="-78"/>
              </a:rPr>
              <a:t> </a:t>
            </a:r>
            <a:r>
              <a:rPr lang="fa-IR" altLang="en-US" sz="3200" smtClean="0">
                <a:cs typeface="B Yagut" panose="00000400000000000000" pitchFamily="2" charset="-78"/>
              </a:rPr>
              <a:t>مردم</a:t>
            </a:r>
            <a:r>
              <a:rPr lang="fa-IR" altLang="en-US" sz="3200" b="1" smtClean="0">
                <a:cs typeface="B Yagut" panose="00000400000000000000" pitchFamily="2" charset="-78"/>
              </a:rPr>
              <a:t> </a:t>
            </a:r>
            <a:r>
              <a:rPr lang="fa-IR" altLang="en-US" sz="3200" smtClean="0">
                <a:cs typeface="B Yagut" panose="00000400000000000000" pitchFamily="2" charset="-78"/>
              </a:rPr>
              <a:t>جهان</a:t>
            </a:r>
            <a:r>
              <a:rPr lang="fa-IR" altLang="en-US" sz="3200" b="1" smtClean="0">
                <a:cs typeface="B Yagut" panose="00000400000000000000" pitchFamily="2" charset="-78"/>
              </a:rPr>
              <a:t> </a:t>
            </a:r>
            <a:r>
              <a:rPr lang="fa-IR" altLang="en-US" sz="3200" smtClean="0">
                <a:cs typeface="B Yagut" panose="00000400000000000000" pitchFamily="2" charset="-78"/>
              </a:rPr>
              <a:t>به</a:t>
            </a:r>
            <a:r>
              <a:rPr lang="fa-IR" altLang="en-US" sz="3200" b="1" smtClean="0">
                <a:cs typeface="B Yagut" panose="00000400000000000000" pitchFamily="2" charset="-78"/>
              </a:rPr>
              <a:t> </a:t>
            </a:r>
            <a:r>
              <a:rPr lang="fa-IR" altLang="en-US" sz="3200" smtClean="0">
                <a:cs typeface="B Yagut" panose="00000400000000000000" pitchFamily="2" charset="-78"/>
              </a:rPr>
              <a:t>اين</a:t>
            </a:r>
            <a:r>
              <a:rPr lang="fa-IR" altLang="en-US" sz="3200" b="1" smtClean="0">
                <a:cs typeface="B Yagut" panose="00000400000000000000" pitchFamily="2" charset="-78"/>
              </a:rPr>
              <a:t> </a:t>
            </a:r>
            <a:r>
              <a:rPr lang="fa-IR" altLang="en-US" sz="3200" smtClean="0">
                <a:cs typeface="B Yagut" panose="00000400000000000000" pitchFamily="2" charset="-78"/>
              </a:rPr>
              <a:t>عفونت</a:t>
            </a:r>
            <a:r>
              <a:rPr lang="fa-IR" altLang="en-US" sz="3200" b="1" smtClean="0">
                <a:cs typeface="B Yagut" panose="00000400000000000000" pitchFamily="2" charset="-78"/>
              </a:rPr>
              <a:t> </a:t>
            </a:r>
            <a:r>
              <a:rPr lang="fa-IR" altLang="en-US" sz="3200" smtClean="0">
                <a:cs typeface="B Yagut" panose="00000400000000000000" pitchFamily="2" charset="-78"/>
              </a:rPr>
              <a:t>دچار بوده</a:t>
            </a:r>
            <a:r>
              <a:rPr lang="fa-IR" altLang="en-US" sz="3200" b="1" smtClean="0">
                <a:cs typeface="B Yagut" panose="00000400000000000000" pitchFamily="2" charset="-78"/>
              </a:rPr>
              <a:t> </a:t>
            </a:r>
            <a:r>
              <a:rPr lang="fa-IR" altLang="en-US" sz="3200" smtClean="0">
                <a:cs typeface="B Yagut" panose="00000400000000000000" pitchFamily="2" charset="-78"/>
              </a:rPr>
              <a:t>و</a:t>
            </a:r>
            <a:r>
              <a:rPr lang="fa-IR" altLang="en-US" sz="3200" b="1" smtClean="0">
                <a:cs typeface="B Yagut" panose="00000400000000000000" pitchFamily="2" charset="-78"/>
              </a:rPr>
              <a:t> </a:t>
            </a:r>
            <a:r>
              <a:rPr lang="fa-IR" altLang="en-US" sz="3200" smtClean="0">
                <a:cs typeface="B Yagut" panose="00000400000000000000" pitchFamily="2" charset="-78"/>
              </a:rPr>
              <a:t>در</a:t>
            </a:r>
            <a:r>
              <a:rPr lang="fa-IR" altLang="en-US" sz="3200" b="1" smtClean="0">
                <a:cs typeface="B Yagut" panose="00000400000000000000" pitchFamily="2" charset="-78"/>
              </a:rPr>
              <a:t> </a:t>
            </a:r>
            <a:r>
              <a:rPr lang="fa-IR" altLang="en-US" sz="3200" smtClean="0">
                <a:cs typeface="B Yagut" panose="00000400000000000000" pitchFamily="2" charset="-78"/>
              </a:rPr>
              <a:t>عين</a:t>
            </a:r>
            <a:r>
              <a:rPr lang="fa-IR" altLang="en-US" sz="3200" b="1" smtClean="0">
                <a:cs typeface="B Yagut" panose="00000400000000000000" pitchFamily="2" charset="-78"/>
              </a:rPr>
              <a:t> </a:t>
            </a:r>
            <a:r>
              <a:rPr lang="fa-IR" altLang="en-US" sz="3200" smtClean="0">
                <a:cs typeface="B Yagut" panose="00000400000000000000" pitchFamily="2" charset="-78"/>
              </a:rPr>
              <a:t>حال</a:t>
            </a:r>
            <a:r>
              <a:rPr lang="fa-IR" altLang="en-US" sz="3200" b="1" smtClean="0">
                <a:cs typeface="B Yagut" panose="00000400000000000000" pitchFamily="2" charset="-78"/>
              </a:rPr>
              <a:t> </a:t>
            </a:r>
            <a:r>
              <a:rPr lang="fa-IR" altLang="en-US" sz="3200" smtClean="0">
                <a:cs typeface="B Yagut" panose="00000400000000000000" pitchFamily="2" charset="-78"/>
              </a:rPr>
              <a:t>سالم</a:t>
            </a:r>
            <a:r>
              <a:rPr lang="fa-IR" altLang="en-US" sz="3200" b="1" smtClean="0">
                <a:cs typeface="B Yagut" panose="00000400000000000000" pitchFamily="2" charset="-78"/>
              </a:rPr>
              <a:t> </a:t>
            </a:r>
            <a:r>
              <a:rPr lang="fa-IR" altLang="en-US" sz="3200" smtClean="0">
                <a:cs typeface="B Yagut" panose="00000400000000000000" pitchFamily="2" charset="-78"/>
              </a:rPr>
              <a:t>مي</a:t>
            </a:r>
            <a:r>
              <a:rPr lang="fa-IR" altLang="en-US" sz="3200" b="1" smtClean="0">
                <a:cs typeface="B Yagut" panose="00000400000000000000" pitchFamily="2" charset="-78"/>
              </a:rPr>
              <a:t> </a:t>
            </a:r>
            <a:r>
              <a:rPr lang="fa-IR" altLang="en-US" sz="3200" smtClean="0">
                <a:cs typeface="B Yagut" panose="00000400000000000000" pitchFamily="2" charset="-78"/>
              </a:rPr>
              <a:t>باشند</a:t>
            </a:r>
            <a:r>
              <a:rPr lang="en-US" altLang="en-US" sz="3200" b="1" smtClean="0">
                <a:cs typeface="B Yagut" panose="00000400000000000000" pitchFamily="2" charset="-78"/>
              </a:rPr>
              <a:t>.</a:t>
            </a:r>
            <a:r>
              <a:rPr lang="en-US" altLang="en-US" sz="3200" smtClean="0">
                <a:cs typeface="B Yagut" panose="00000400000000000000" pitchFamily="2" charset="-78"/>
              </a:rPr>
              <a:t> </a:t>
            </a:r>
            <a:endParaRPr lang="fa-IR" altLang="en-US" sz="3200" smtClean="0">
              <a:cs typeface="B Yagut" panose="00000400000000000000" pitchFamily="2" charset="-78"/>
            </a:endParaRPr>
          </a:p>
          <a:p>
            <a:pPr marL="0" indent="0" algn="just">
              <a:buFont typeface="Arial" panose="020B0604020202020204" pitchFamily="34" charset="0"/>
              <a:buNone/>
            </a:pPr>
            <a:r>
              <a:rPr lang="fa-IR" altLang="en-US" sz="3200" smtClean="0">
                <a:cs typeface="B Yagut" panose="00000400000000000000" pitchFamily="2" charset="-78"/>
              </a:rPr>
              <a:t> </a:t>
            </a:r>
          </a:p>
          <a:p>
            <a:pPr marL="0" indent="0" algn="just">
              <a:buFont typeface="Arial" panose="020B0604020202020204" pitchFamily="34" charset="0"/>
              <a:buNone/>
            </a:pPr>
            <a:r>
              <a:rPr lang="fa-IR" altLang="en-US" sz="3200" smtClean="0">
                <a:cs typeface="B Yagut" panose="00000400000000000000" pitchFamily="2" charset="-78"/>
              </a:rPr>
              <a:t>بيماري</a:t>
            </a:r>
            <a:r>
              <a:rPr lang="fa-IR" altLang="en-US" sz="3200" b="1" smtClean="0">
                <a:cs typeface="B Yagut" panose="00000400000000000000" pitchFamily="2" charset="-78"/>
              </a:rPr>
              <a:t> </a:t>
            </a:r>
            <a:r>
              <a:rPr lang="fa-IR" altLang="en-US" sz="3200" smtClean="0">
                <a:cs typeface="B Yagut" panose="00000400000000000000" pitchFamily="2" charset="-78"/>
              </a:rPr>
              <a:t>سل</a:t>
            </a:r>
            <a:r>
              <a:rPr lang="fa-IR" altLang="en-US" sz="3200" b="1" smtClean="0">
                <a:cs typeface="B Yagut" panose="00000400000000000000" pitchFamily="2" charset="-78"/>
              </a:rPr>
              <a:t> </a:t>
            </a:r>
            <a:r>
              <a:rPr lang="fa-IR" altLang="en-US" sz="3200" smtClean="0">
                <a:cs typeface="B Yagut" panose="00000400000000000000" pitchFamily="2" charset="-78"/>
              </a:rPr>
              <a:t>حالتي</a:t>
            </a:r>
            <a:r>
              <a:rPr lang="fa-IR" altLang="en-US" sz="3200" b="1" smtClean="0">
                <a:cs typeface="B Yagut" panose="00000400000000000000" pitchFamily="2" charset="-78"/>
              </a:rPr>
              <a:t> </a:t>
            </a:r>
            <a:r>
              <a:rPr lang="fa-IR" altLang="en-US" sz="3200" smtClean="0">
                <a:cs typeface="B Yagut" panose="00000400000000000000" pitchFamily="2" charset="-78"/>
              </a:rPr>
              <a:t>است</a:t>
            </a:r>
            <a:r>
              <a:rPr lang="fa-IR" altLang="en-US" sz="3200" b="1" smtClean="0">
                <a:cs typeface="B Yagut" panose="00000400000000000000" pitchFamily="2" charset="-78"/>
              </a:rPr>
              <a:t> </a:t>
            </a:r>
            <a:r>
              <a:rPr lang="fa-IR" altLang="en-US" sz="3200" smtClean="0">
                <a:cs typeface="B Yagut" panose="00000400000000000000" pitchFamily="2" charset="-78"/>
              </a:rPr>
              <a:t>كه</a:t>
            </a:r>
            <a:r>
              <a:rPr lang="fa-IR" altLang="en-US" sz="3200" b="1" smtClean="0">
                <a:cs typeface="B Yagut" panose="00000400000000000000" pitchFamily="2" charset="-78"/>
              </a:rPr>
              <a:t> </a:t>
            </a:r>
            <a:r>
              <a:rPr lang="fa-IR" altLang="en-US" sz="3200" smtClean="0">
                <a:cs typeface="B Yagut" panose="00000400000000000000" pitchFamily="2" charset="-78"/>
              </a:rPr>
              <a:t>در</a:t>
            </a:r>
            <a:r>
              <a:rPr lang="fa-IR" altLang="en-US" sz="3200" b="1" smtClean="0">
                <a:cs typeface="B Yagut" panose="00000400000000000000" pitchFamily="2" charset="-78"/>
              </a:rPr>
              <a:t> </a:t>
            </a:r>
            <a:r>
              <a:rPr lang="fa-IR" altLang="en-US" sz="3200" smtClean="0">
                <a:cs typeface="B Yagut" panose="00000400000000000000" pitchFamily="2" charset="-78"/>
              </a:rPr>
              <a:t>آن</a:t>
            </a:r>
            <a:r>
              <a:rPr lang="fa-IR" altLang="en-US" sz="3200" b="1" smtClean="0">
                <a:cs typeface="B Yagut" panose="00000400000000000000" pitchFamily="2" charset="-78"/>
              </a:rPr>
              <a:t> </a:t>
            </a:r>
            <a:r>
              <a:rPr lang="fa-IR" altLang="en-US" sz="3200" smtClean="0">
                <a:cs typeface="B Yagut" panose="00000400000000000000" pitchFamily="2" charset="-78"/>
              </a:rPr>
              <a:t>يك</a:t>
            </a:r>
            <a:r>
              <a:rPr lang="fa-IR" altLang="en-US" sz="3200" b="1" smtClean="0">
                <a:cs typeface="B Yagut" panose="00000400000000000000" pitchFamily="2" charset="-78"/>
              </a:rPr>
              <a:t> </a:t>
            </a:r>
            <a:r>
              <a:rPr lang="fa-IR" altLang="en-US" sz="3200" smtClean="0">
                <a:cs typeface="B Yagut" panose="00000400000000000000" pitchFamily="2" charset="-78"/>
              </a:rPr>
              <a:t>يا</a:t>
            </a:r>
            <a:r>
              <a:rPr lang="fa-IR" altLang="en-US" sz="3200" b="1" smtClean="0">
                <a:cs typeface="B Yagut" panose="00000400000000000000" pitchFamily="2" charset="-78"/>
              </a:rPr>
              <a:t> </a:t>
            </a:r>
            <a:r>
              <a:rPr lang="fa-IR" altLang="en-US" sz="3200" smtClean="0">
                <a:cs typeface="B Yagut" panose="00000400000000000000" pitchFamily="2" charset="-78"/>
              </a:rPr>
              <a:t>چند</a:t>
            </a:r>
            <a:r>
              <a:rPr lang="fa-IR" altLang="en-US" sz="3200" b="1" smtClean="0">
                <a:cs typeface="B Yagut" panose="00000400000000000000" pitchFamily="2" charset="-78"/>
              </a:rPr>
              <a:t> </a:t>
            </a:r>
            <a:r>
              <a:rPr lang="fa-IR" altLang="en-US" sz="3200" smtClean="0">
                <a:cs typeface="B Yagut" panose="00000400000000000000" pitchFamily="2" charset="-78"/>
              </a:rPr>
              <a:t>ارگان</a:t>
            </a:r>
            <a:r>
              <a:rPr lang="fa-IR" altLang="en-US" sz="3200" b="1" smtClean="0">
                <a:cs typeface="B Yagut" panose="00000400000000000000" pitchFamily="2" charset="-78"/>
              </a:rPr>
              <a:t> </a:t>
            </a:r>
            <a:r>
              <a:rPr lang="fa-IR" altLang="en-US" sz="3200" smtClean="0">
                <a:cs typeface="B Yagut" panose="00000400000000000000" pitchFamily="2" charset="-78"/>
              </a:rPr>
              <a:t>بدن،</a:t>
            </a:r>
            <a:r>
              <a:rPr lang="fa-IR" altLang="en-US" sz="3200" b="1" smtClean="0">
                <a:cs typeface="B Yagut" panose="00000400000000000000" pitchFamily="2" charset="-78"/>
              </a:rPr>
              <a:t> </a:t>
            </a:r>
            <a:r>
              <a:rPr lang="fa-IR" altLang="en-US" sz="3200" smtClean="0">
                <a:cs typeface="B Yagut" panose="00000400000000000000" pitchFamily="2" charset="-78"/>
              </a:rPr>
              <a:t>بيمار</a:t>
            </a:r>
            <a:r>
              <a:rPr lang="fa-IR" altLang="en-US" sz="3200" b="1" smtClean="0">
                <a:cs typeface="B Yagut" panose="00000400000000000000" pitchFamily="2" charset="-78"/>
              </a:rPr>
              <a:t> </a:t>
            </a:r>
            <a:r>
              <a:rPr lang="fa-IR" altLang="en-US" sz="3200" smtClean="0">
                <a:cs typeface="B Yagut" panose="00000400000000000000" pitchFamily="2" charset="-78"/>
              </a:rPr>
              <a:t>شده</a:t>
            </a:r>
            <a:r>
              <a:rPr lang="fa-IR" altLang="en-US" sz="3200" b="1" smtClean="0">
                <a:cs typeface="B Yagut" panose="00000400000000000000" pitchFamily="2" charset="-78"/>
              </a:rPr>
              <a:t> </a:t>
            </a:r>
            <a:r>
              <a:rPr lang="fa-IR" altLang="en-US" sz="3200" smtClean="0">
                <a:cs typeface="B Yagut" panose="00000400000000000000" pitchFamily="2" charset="-78"/>
              </a:rPr>
              <a:t>و</a:t>
            </a:r>
            <a:r>
              <a:rPr lang="fa-IR" altLang="en-US" sz="3200" b="1" smtClean="0">
                <a:cs typeface="B Yagut" panose="00000400000000000000" pitchFamily="2" charset="-78"/>
              </a:rPr>
              <a:t> </a:t>
            </a:r>
            <a:r>
              <a:rPr lang="fa-IR" altLang="en-US" sz="3200" smtClean="0">
                <a:cs typeface="B Yagut" panose="00000400000000000000" pitchFamily="2" charset="-78"/>
              </a:rPr>
              <a:t>ابتلاي</a:t>
            </a:r>
            <a:r>
              <a:rPr lang="fa-IR" altLang="en-US" sz="3200" b="1" smtClean="0">
                <a:cs typeface="B Yagut" panose="00000400000000000000" pitchFamily="2" charset="-78"/>
              </a:rPr>
              <a:t> </a:t>
            </a:r>
            <a:r>
              <a:rPr lang="fa-IR" altLang="en-US" sz="3200" smtClean="0">
                <a:cs typeface="B Yagut" panose="00000400000000000000" pitchFamily="2" charset="-78"/>
              </a:rPr>
              <a:t>خود</a:t>
            </a:r>
            <a:r>
              <a:rPr lang="fa-IR" altLang="en-US" sz="3200" b="1" smtClean="0">
                <a:cs typeface="B Yagut" panose="00000400000000000000" pitchFamily="2" charset="-78"/>
              </a:rPr>
              <a:t> </a:t>
            </a:r>
            <a:r>
              <a:rPr lang="fa-IR" altLang="en-US" sz="3200" smtClean="0">
                <a:cs typeface="B Yagut" panose="00000400000000000000" pitchFamily="2" charset="-78"/>
              </a:rPr>
              <a:t>را</a:t>
            </a:r>
            <a:r>
              <a:rPr lang="fa-IR" altLang="en-US" sz="3200" b="1" smtClean="0">
                <a:cs typeface="B Yagut" panose="00000400000000000000" pitchFamily="2" charset="-78"/>
              </a:rPr>
              <a:t> </a:t>
            </a:r>
            <a:r>
              <a:rPr lang="fa-IR" altLang="en-US" sz="3200" smtClean="0">
                <a:cs typeface="B Yagut" panose="00000400000000000000" pitchFamily="2" charset="-78"/>
              </a:rPr>
              <a:t>با</a:t>
            </a:r>
            <a:r>
              <a:rPr lang="fa-IR" altLang="en-US" sz="3200" b="1" smtClean="0">
                <a:cs typeface="B Yagut" panose="00000400000000000000" pitchFamily="2" charset="-78"/>
              </a:rPr>
              <a:t> </a:t>
            </a:r>
            <a:r>
              <a:rPr lang="fa-IR" altLang="en-US" sz="3200" smtClean="0">
                <a:cs typeface="B Yagut" panose="00000400000000000000" pitchFamily="2" charset="-78"/>
              </a:rPr>
              <a:t>بروز</a:t>
            </a:r>
            <a:r>
              <a:rPr lang="fa-IR" altLang="en-US" sz="3200" b="1" smtClean="0">
                <a:cs typeface="B Yagut" panose="00000400000000000000" pitchFamily="2" charset="-78"/>
              </a:rPr>
              <a:t> </a:t>
            </a:r>
            <a:r>
              <a:rPr lang="fa-IR" altLang="en-US" sz="3200" smtClean="0">
                <a:cs typeface="B Yagut" panose="00000400000000000000" pitchFamily="2" charset="-78"/>
              </a:rPr>
              <a:t>علائم</a:t>
            </a:r>
            <a:r>
              <a:rPr lang="fa-IR" altLang="en-US" sz="3200" b="1" smtClean="0">
                <a:cs typeface="B Yagut" panose="00000400000000000000" pitchFamily="2" charset="-78"/>
              </a:rPr>
              <a:t> </a:t>
            </a:r>
            <a:r>
              <a:rPr lang="fa-IR" altLang="en-US" sz="3200" smtClean="0">
                <a:cs typeface="B Yagut" panose="00000400000000000000" pitchFamily="2" charset="-78"/>
              </a:rPr>
              <a:t>و نشانه</a:t>
            </a:r>
            <a:r>
              <a:rPr lang="fa-IR" altLang="en-US" sz="3200" b="1" smtClean="0">
                <a:cs typeface="B Yagut" panose="00000400000000000000" pitchFamily="2" charset="-78"/>
              </a:rPr>
              <a:t> </a:t>
            </a:r>
            <a:r>
              <a:rPr lang="fa-IR" altLang="en-US" sz="3200" smtClean="0">
                <a:cs typeface="B Yagut" panose="00000400000000000000" pitchFamily="2" charset="-78"/>
              </a:rPr>
              <a:t>هاي</a:t>
            </a:r>
            <a:r>
              <a:rPr lang="fa-IR" altLang="en-US" sz="3200" b="1" smtClean="0">
                <a:cs typeface="B Yagut" panose="00000400000000000000" pitchFamily="2" charset="-78"/>
              </a:rPr>
              <a:t> </a:t>
            </a:r>
            <a:r>
              <a:rPr lang="fa-IR" altLang="en-US" sz="3200" smtClean="0">
                <a:cs typeface="B Yagut" panose="00000400000000000000" pitchFamily="2" charset="-78"/>
              </a:rPr>
              <a:t>باليني</a:t>
            </a:r>
            <a:r>
              <a:rPr lang="fa-IR" altLang="en-US" sz="3200" b="1" smtClean="0">
                <a:cs typeface="B Yagut" panose="00000400000000000000" pitchFamily="2" charset="-78"/>
              </a:rPr>
              <a:t> </a:t>
            </a:r>
            <a:r>
              <a:rPr lang="fa-IR" altLang="en-US" sz="3200" smtClean="0">
                <a:cs typeface="B Yagut" panose="00000400000000000000" pitchFamily="2" charset="-78"/>
              </a:rPr>
              <a:t>نشان می دهند.</a:t>
            </a:r>
            <a:endParaRPr lang="en-US" altLang="en-US" sz="320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41624"/>
    </mc:Choice>
    <mc:Fallback xmlns="">
      <p:transition spd="slow" advTm="41624"/>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fa-IR" altLang="en-US" smtClean="0">
                <a:cs typeface="B Yagut" panose="00000400000000000000" pitchFamily="2" charset="-78"/>
              </a:rPr>
              <a:t>سير بيماري</a:t>
            </a:r>
            <a:r>
              <a:rPr lang="en-US" altLang="en-US" smtClean="0">
                <a:cs typeface="B Yagut" panose="00000400000000000000" pitchFamily="2" charset="-78"/>
              </a:rPr>
              <a:t/>
            </a:r>
            <a:br>
              <a:rPr lang="en-US" altLang="en-US" smtClean="0">
                <a:cs typeface="B Yagut" panose="00000400000000000000" pitchFamily="2" charset="-78"/>
              </a:rPr>
            </a:br>
            <a:endParaRPr lang="en-US" altLang="en-US" smtClean="0">
              <a:cs typeface="B Yagut" panose="00000400000000000000" pitchFamily="2" charset="-78"/>
            </a:endParaRPr>
          </a:p>
        </p:txBody>
      </p:sp>
      <p:sp>
        <p:nvSpPr>
          <p:cNvPr id="89091" name="Content Placeholder 2"/>
          <p:cNvSpPr>
            <a:spLocks noGrp="1"/>
          </p:cNvSpPr>
          <p:nvPr>
            <p:ph idx="1"/>
          </p:nvPr>
        </p:nvSpPr>
        <p:spPr>
          <a:xfrm>
            <a:off x="604838" y="1825625"/>
            <a:ext cx="11239500" cy="4351338"/>
          </a:xfrm>
        </p:spPr>
        <p:txBody>
          <a:bodyPr/>
          <a:lstStyle/>
          <a:p>
            <a:pPr marL="0" indent="0" algn="just">
              <a:buFont typeface="Arial" panose="020B0604020202020204" pitchFamily="34" charset="0"/>
              <a:buNone/>
            </a:pPr>
            <a:r>
              <a:rPr lang="fa-IR" altLang="en-US" sz="3200" dirty="0" smtClean="0">
                <a:cs typeface="B Yagut" panose="00000400000000000000" pitchFamily="2" charset="-78"/>
              </a:rPr>
              <a:t>پس از ورود ميكروب سل به بدن افراد سالم، دو حالت پيش مي‌آيد:</a:t>
            </a:r>
            <a:endParaRPr lang="en-US" altLang="en-US" sz="3200" dirty="0" smtClean="0">
              <a:cs typeface="B Yagut" panose="00000400000000000000" pitchFamily="2" charset="-78"/>
            </a:endParaRPr>
          </a:p>
          <a:p>
            <a:pPr marL="0" indent="0" algn="just">
              <a:buFont typeface="Arial" panose="020B0604020202020204" pitchFamily="34" charset="0"/>
              <a:buNone/>
            </a:pPr>
            <a:r>
              <a:rPr lang="fa-IR" altLang="en-US" sz="3200" dirty="0" smtClean="0">
                <a:cs typeface="B Yagut" panose="00000400000000000000" pitchFamily="2" charset="-78"/>
              </a:rPr>
              <a:t>الف) در حمله ميكروب سل به بدن، دفاع بدن مغلوب مي‌شود  و پس از طي دوره  كمون فرد دچار بيماري سل فعال مي‌شود.</a:t>
            </a:r>
          </a:p>
          <a:p>
            <a:pPr marL="0" indent="0" algn="just">
              <a:buFont typeface="Arial" panose="020B0604020202020204" pitchFamily="34" charset="0"/>
              <a:buNone/>
            </a:pPr>
            <a:endParaRPr lang="en-US" altLang="en-US" sz="3200" dirty="0" smtClean="0">
              <a:cs typeface="B Yagut" panose="00000400000000000000" pitchFamily="2" charset="-78"/>
            </a:endParaRPr>
          </a:p>
          <a:p>
            <a:pPr marL="0" indent="0" algn="just">
              <a:buFont typeface="Arial" panose="020B0604020202020204" pitchFamily="34" charset="0"/>
              <a:buNone/>
            </a:pPr>
            <a:r>
              <a:rPr lang="fa-IR" altLang="en-US" sz="3200" dirty="0" smtClean="0">
                <a:cs typeface="B Yagut" panose="00000400000000000000" pitchFamily="2" charset="-78"/>
              </a:rPr>
              <a:t>ب) دفاع بدن در برابر حمله ميكروب سل پيروز مي‌شود و ميكروب را در داخل پوسته محافظ، محاصره مي‌كند. با اينكه ميكروب زنده است اما فرد، بيمار نيست و فقط بدن او آلوده به ميكروب سل است. (سل اوليه)</a:t>
            </a:r>
            <a:endParaRPr lang="en-US" altLang="en-US" sz="3200" dirty="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37083"/>
    </mc:Choice>
    <mc:Fallback xmlns="">
      <p:transition spd="slow" advTm="37083"/>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fa-IR" altLang="en-US" smtClean="0">
                <a:cs typeface="B Yagut" panose="00000400000000000000" pitchFamily="2" charset="-78"/>
              </a:rPr>
              <a:t>بیماریابی</a:t>
            </a:r>
            <a:endParaRPr lang="en-US" altLang="en-US" smtClean="0">
              <a:cs typeface="B Yagut" panose="00000400000000000000" pitchFamily="2" charset="-78"/>
            </a:endParaRPr>
          </a:p>
        </p:txBody>
      </p:sp>
      <p:sp>
        <p:nvSpPr>
          <p:cNvPr id="90115" name="Content Placeholder 2"/>
          <p:cNvSpPr>
            <a:spLocks noGrp="1"/>
          </p:cNvSpPr>
          <p:nvPr>
            <p:ph idx="1"/>
          </p:nvPr>
        </p:nvSpPr>
        <p:spPr>
          <a:xfrm>
            <a:off x="379413" y="1825625"/>
            <a:ext cx="11507787" cy="4351338"/>
          </a:xfrm>
        </p:spPr>
        <p:txBody>
          <a:bodyPr/>
          <a:lstStyle/>
          <a:p>
            <a:pPr algn="just">
              <a:defRPr/>
            </a:pPr>
            <a:r>
              <a:rPr lang="fa-IR" altLang="en-US" sz="3200" dirty="0" smtClean="0">
                <a:cs typeface="B Yagut" panose="00000400000000000000" pitchFamily="2" charset="-78"/>
              </a:rPr>
              <a:t>تهيه سه نمونه خلط از افراد مشكوك و ارسال آن به آزمايشگاه</a:t>
            </a:r>
          </a:p>
          <a:p>
            <a:pPr marL="0" indent="0" algn="just">
              <a:buFont typeface="Arial" panose="020B0604020202020204" pitchFamily="34" charset="0"/>
              <a:buNone/>
              <a:defRPr/>
            </a:pPr>
            <a:r>
              <a:rPr lang="fa-IR" altLang="en-US" sz="3200" dirty="0" smtClean="0">
                <a:cs typeface="B Yagut" panose="00000400000000000000" pitchFamily="2" charset="-78"/>
              </a:rPr>
              <a:t>(اساس تشخیص سل ریوی آزمایش مستقیم و ساده خلط بیماران مشکوک است. آزمایش میکروب شناسی خلط، مهمترین، دردسترس ترین و ارزانترین وسیله تشخیص سل ریوی بویژه در بالغین می باشد)</a:t>
            </a:r>
            <a:endParaRPr lang="en-US" altLang="en-US" sz="3200" dirty="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24050"/>
    </mc:Choice>
    <mc:Fallback xmlns="">
      <p:transition spd="slow" advTm="2405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838200" y="365125"/>
            <a:ext cx="10515600" cy="858838"/>
          </a:xfrm>
        </p:spPr>
        <p:txBody>
          <a:bodyPr/>
          <a:lstStyle/>
          <a:p>
            <a:r>
              <a:rPr lang="fa-IR" altLang="en-US" smtClean="0">
                <a:cs typeface="B Yagut" panose="00000400000000000000" pitchFamily="2" charset="-78"/>
              </a:rPr>
              <a:t>مشخصات نمونه خلط مناسب </a:t>
            </a:r>
            <a:endParaRPr lang="en-US" altLang="en-US" smtClean="0">
              <a:cs typeface="B Yagut" panose="00000400000000000000" pitchFamily="2" charset="-78"/>
            </a:endParaRPr>
          </a:p>
        </p:txBody>
      </p:sp>
      <p:sp>
        <p:nvSpPr>
          <p:cNvPr id="3" name="Content Placeholder 2"/>
          <p:cNvSpPr>
            <a:spLocks noGrp="1"/>
          </p:cNvSpPr>
          <p:nvPr>
            <p:ph idx="1"/>
          </p:nvPr>
        </p:nvSpPr>
        <p:spPr>
          <a:xfrm>
            <a:off x="379413" y="1785938"/>
            <a:ext cx="11533187" cy="4235450"/>
          </a:xfrm>
        </p:spPr>
        <p:txBody>
          <a:bodyPr/>
          <a:lstStyle/>
          <a:p>
            <a:pPr marL="0" indent="0" algn="just">
              <a:buFont typeface="Arial" panose="020B0604020202020204" pitchFamily="34" charset="0"/>
              <a:buNone/>
              <a:defRPr/>
            </a:pPr>
            <a:r>
              <a:rPr lang="fa-IR" dirty="0">
                <a:cs typeface="B Yagut" panose="00000400000000000000" pitchFamily="2" charset="-78"/>
              </a:rPr>
              <a:t>براي نتيجه‌گيري دقيق از يک </a:t>
            </a:r>
            <a:r>
              <a:rPr lang="fa-IR" dirty="0" smtClean="0">
                <a:cs typeface="B Yagut" panose="00000400000000000000" pitchFamily="2" charset="-78"/>
              </a:rPr>
              <a:t>آزمايش، نمونه </a:t>
            </a:r>
            <a:r>
              <a:rPr lang="fa-IR" dirty="0">
                <a:cs typeface="B Yagut" panose="00000400000000000000" pitchFamily="2" charset="-78"/>
              </a:rPr>
              <a:t>مورد بررسي بايد به روش صحيح جمع آوري شود. نمونه خوب نمونه‌اي است که: </a:t>
            </a:r>
            <a:endParaRPr lang="en-US" dirty="0">
              <a:cs typeface="B Yagut" panose="00000400000000000000" pitchFamily="2" charset="-78"/>
            </a:endParaRPr>
          </a:p>
          <a:p>
            <a:pPr algn="just">
              <a:defRPr/>
            </a:pPr>
            <a:r>
              <a:rPr lang="fa-IR" dirty="0">
                <a:cs typeface="B Yagut" panose="00000400000000000000" pitchFamily="2" charset="-78"/>
              </a:rPr>
              <a:t>چرکي باشد و به مقدار کافي گرفته شده باشد (آب دهان </a:t>
            </a:r>
            <a:r>
              <a:rPr lang="fa-IR" dirty="0" smtClean="0">
                <a:cs typeface="B Yagut" panose="00000400000000000000" pitchFamily="2" charset="-78"/>
              </a:rPr>
              <a:t>نباشد</a:t>
            </a:r>
            <a:r>
              <a:rPr lang="en-US" dirty="0" smtClean="0">
                <a:cs typeface="B Yagut" panose="00000400000000000000" pitchFamily="2" charset="-78"/>
              </a:rPr>
              <a:t>- </a:t>
            </a:r>
            <a:r>
              <a:rPr lang="fa-IR" dirty="0" smtClean="0">
                <a:cs typeface="B Yagut" panose="00000400000000000000" pitchFamily="2" charset="-78"/>
              </a:rPr>
              <a:t>مقدار 5-3 میلی لیتر)</a:t>
            </a:r>
            <a:endParaRPr lang="en-US" dirty="0">
              <a:cs typeface="B Yagut" panose="00000400000000000000" pitchFamily="2" charset="-78"/>
            </a:endParaRPr>
          </a:p>
          <a:p>
            <a:pPr algn="just">
              <a:defRPr/>
            </a:pPr>
            <a:r>
              <a:rPr lang="fa-IR" dirty="0">
                <a:cs typeface="B Yagut" panose="00000400000000000000" pitchFamily="2" charset="-78"/>
              </a:rPr>
              <a:t>در ظرفي مناسب با ثبت مشخصات کامل بيمار قرار گيرد. </a:t>
            </a:r>
            <a:endParaRPr lang="en-US" dirty="0">
              <a:cs typeface="B Yagut" panose="00000400000000000000" pitchFamily="2" charset="-78"/>
            </a:endParaRPr>
          </a:p>
          <a:p>
            <a:pPr algn="just">
              <a:defRPr/>
            </a:pPr>
            <a:r>
              <a:rPr lang="fa-IR" dirty="0">
                <a:cs typeface="B Yagut" panose="00000400000000000000" pitchFamily="2" charset="-78"/>
              </a:rPr>
              <a:t>در وضعيت مناسب نگهداري شود و به روش صحيح انتقال يابد. </a:t>
            </a:r>
            <a:endParaRPr lang="fa-IR" dirty="0" smtClean="0">
              <a:cs typeface="B Yagut" panose="00000400000000000000" pitchFamily="2" charset="-78"/>
            </a:endParaRPr>
          </a:p>
          <a:p>
            <a:pPr marL="0" indent="0" algn="just">
              <a:buFont typeface="Arial" panose="020B0604020202020204" pitchFamily="34" charset="0"/>
              <a:buNone/>
              <a:defRPr/>
            </a:pPr>
            <a:r>
              <a:rPr lang="fa-IR" dirty="0">
                <a:cs typeface="B Yagut" panose="00000400000000000000" pitchFamily="2" charset="-78"/>
              </a:rPr>
              <a:t>ميکروب سل را مي‌توان از خلط , ادرار , مايع مغزي نخاعي و ساير مايعات بدن جدا کرد. همچنين مي‌توان آنرا در ترشحات حفره‌هاي باز چرکي و نمونه‌هاي نسجي يا تکه‌هاي برداشت شده از اعضاي بدن نيز جستجو کرد.</a:t>
            </a:r>
          </a:p>
          <a:p>
            <a:pPr algn="just">
              <a:defRPr/>
            </a:pPr>
            <a:r>
              <a:rPr lang="fa-IR" dirty="0">
                <a:cs typeface="B Yagut" panose="00000400000000000000" pitchFamily="2" charset="-78"/>
              </a:rPr>
              <a:t> جهت تشخيص سل ريوي خلط صبحگاهي نمونه بهتري است.</a:t>
            </a:r>
            <a:endParaRPr lang="en-US" dirty="0">
              <a:cs typeface="B Yagut" panose="00000400000000000000" pitchFamily="2" charset="-78"/>
            </a:endParaRPr>
          </a:p>
          <a:p>
            <a:pPr algn="just">
              <a:defRPr/>
            </a:pPr>
            <a:endParaRPr lang="en-US" sz="3200" dirty="0">
              <a:cs typeface="B Yagut" panose="00000400000000000000" pitchFamily="2" charset="-78"/>
            </a:endParaRPr>
          </a:p>
          <a:p>
            <a:pPr marL="0" indent="0" algn="just">
              <a:buFont typeface="Arial" panose="020B0604020202020204" pitchFamily="34" charset="0"/>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48545"/>
    </mc:Choice>
    <mc:Fallback xmlns="">
      <p:transition spd="slow" advTm="48545"/>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fa-IR" altLang="en-US" smtClean="0">
                <a:cs typeface="B Yagut" panose="00000400000000000000" pitchFamily="2" charset="-78"/>
              </a:rPr>
              <a:t>زمان تهيه نمونه خلط </a:t>
            </a:r>
            <a:endParaRPr lang="en-US" altLang="en-US" smtClean="0">
              <a:cs typeface="B Yagut" panose="00000400000000000000" pitchFamily="2" charset="-78"/>
            </a:endParaRPr>
          </a:p>
        </p:txBody>
      </p:sp>
      <p:sp>
        <p:nvSpPr>
          <p:cNvPr id="94211" name="Content Placeholder 2"/>
          <p:cNvSpPr>
            <a:spLocks noGrp="1"/>
          </p:cNvSpPr>
          <p:nvPr>
            <p:ph idx="1"/>
          </p:nvPr>
        </p:nvSpPr>
        <p:spPr>
          <a:xfrm>
            <a:off x="379413" y="1825625"/>
            <a:ext cx="11409362" cy="4519613"/>
          </a:xfrm>
        </p:spPr>
        <p:txBody>
          <a:bodyPr/>
          <a:lstStyle/>
          <a:p>
            <a:pPr algn="just">
              <a:defRPr/>
            </a:pPr>
            <a:r>
              <a:rPr lang="fa-IR" altLang="en-US" sz="3200" dirty="0" smtClean="0">
                <a:cs typeface="B Yagut" panose="00000400000000000000" pitchFamily="2" charset="-78"/>
              </a:rPr>
              <a:t>نمونه اول، در اولين مراجعه بيمار به خانه بهداشت، دريافت شود. </a:t>
            </a:r>
            <a:endParaRPr lang="en-US" altLang="en-US" sz="3200" dirty="0" smtClean="0">
              <a:cs typeface="B Yagut" panose="00000400000000000000" pitchFamily="2" charset="-78"/>
            </a:endParaRPr>
          </a:p>
          <a:p>
            <a:pPr algn="just">
              <a:defRPr/>
            </a:pPr>
            <a:r>
              <a:rPr lang="fa-IR" altLang="en-US" sz="3200" dirty="0" smtClean="0">
                <a:cs typeface="B Yagut" panose="00000400000000000000" pitchFamily="2" charset="-78"/>
              </a:rPr>
              <a:t>نمونه دوم، خلط صبحگاهي(صبح روز بعد) است. براي جمع آوري اين نمونه، بيمار قبل از برخاستن از جاي خود، و پس از يک نفس عميق، با سرفه، خلط خارج شده را در ظرف بريزد.  </a:t>
            </a:r>
            <a:endParaRPr lang="en-US" altLang="en-US" sz="3200" dirty="0" smtClean="0">
              <a:cs typeface="B Yagut" panose="00000400000000000000" pitchFamily="2" charset="-78"/>
            </a:endParaRPr>
          </a:p>
          <a:p>
            <a:pPr algn="just">
              <a:defRPr/>
            </a:pPr>
            <a:r>
              <a:rPr lang="fa-IR" altLang="en-US" sz="3200" dirty="0" smtClean="0">
                <a:cs typeface="B Yagut" panose="00000400000000000000" pitchFamily="2" charset="-78"/>
              </a:rPr>
              <a:t>نمونه سوم، همزمان با مراجعه بيمار براي تحويل نمونه دوم (خلط صبحگاهي) به خانه بهداشت، دريافت مي‌شود. </a:t>
            </a:r>
            <a:endParaRPr lang="en-US" altLang="en-US" sz="3200" dirty="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33535"/>
    </mc:Choice>
    <mc:Fallback xmlns="">
      <p:transition spd="slow" advTm="33535"/>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838200" y="365125"/>
            <a:ext cx="10515600" cy="815975"/>
          </a:xfrm>
        </p:spPr>
        <p:txBody>
          <a:bodyPr/>
          <a:lstStyle/>
          <a:p>
            <a:r>
              <a:rPr lang="ar-IQ" altLang="en-US" b="1" smtClean="0">
                <a:cs typeface="B Yagut" panose="00000400000000000000" pitchFamily="2" charset="-78"/>
              </a:rPr>
              <a:t>درمان</a:t>
            </a:r>
            <a:endParaRPr lang="en-US" altLang="en-US" b="1" smtClean="0">
              <a:cs typeface="B Yagut" panose="00000400000000000000" pitchFamily="2" charset="-78"/>
            </a:endParaRPr>
          </a:p>
        </p:txBody>
      </p:sp>
      <p:sp>
        <p:nvSpPr>
          <p:cNvPr id="97283" name="Content Placeholder 2"/>
          <p:cNvSpPr>
            <a:spLocks noGrp="1"/>
          </p:cNvSpPr>
          <p:nvPr>
            <p:ph idx="1"/>
          </p:nvPr>
        </p:nvSpPr>
        <p:spPr>
          <a:xfrm>
            <a:off x="838200" y="1476375"/>
            <a:ext cx="10515600" cy="4700588"/>
          </a:xfrm>
        </p:spPr>
        <p:txBody>
          <a:bodyPr/>
          <a:lstStyle/>
          <a:p>
            <a:pPr marL="0" indent="0">
              <a:buFont typeface="Arial" panose="020B0604020202020204" pitchFamily="34" charset="0"/>
              <a:buNone/>
            </a:pPr>
            <a:r>
              <a:rPr lang="fa-IR" altLang="en-US" smtClean="0">
                <a:cs typeface="B Yagut" panose="00000400000000000000" pitchFamily="2" charset="-78"/>
              </a:rPr>
              <a:t>رژيم‌هاي درماني و موارد کاربرد</a:t>
            </a:r>
            <a:r>
              <a:rPr lang="fa-IR" altLang="en-US" smtClean="0"/>
              <a:t>:</a:t>
            </a:r>
            <a:endParaRPr lang="en-US" altLang="en-US" smtClean="0">
              <a:cs typeface="Arial" panose="020B0604020202020204" pitchFamily="34" charset="0"/>
            </a:endParaRPr>
          </a:p>
          <a:p>
            <a:pPr marL="0" indent="0">
              <a:buFont typeface="Arial" panose="020B0604020202020204" pitchFamily="34" charset="0"/>
              <a:buNone/>
            </a:pPr>
            <a:endParaRPr lang="en-US" altLang="en-US" smtClean="0">
              <a:cs typeface="Arial" panose="020B0604020202020204" pitchFamily="34" charset="0"/>
            </a:endParaRPr>
          </a:p>
        </p:txBody>
      </p:sp>
      <p:graphicFrame>
        <p:nvGraphicFramePr>
          <p:cNvPr id="4" name="Table 3"/>
          <p:cNvGraphicFramePr>
            <a:graphicFrameLocks noGrp="1"/>
          </p:cNvGraphicFramePr>
          <p:nvPr/>
        </p:nvGraphicFramePr>
        <p:xfrm>
          <a:off x="838200" y="2166938"/>
          <a:ext cx="10950575" cy="4246562"/>
        </p:xfrm>
        <a:graphic>
          <a:graphicData uri="http://schemas.openxmlformats.org/drawingml/2006/table">
            <a:tbl>
              <a:tblPr rtl="1">
                <a:tableStyleId>{616DA210-FB5B-4158-B5E0-FEB733F419BA}</a:tableStyleId>
              </a:tblPr>
              <a:tblGrid>
                <a:gridCol w="3166327">
                  <a:extLst>
                    <a:ext uri="{9D8B030D-6E8A-4147-A177-3AD203B41FA5}">
                      <a16:colId xmlns:a16="http://schemas.microsoft.com/office/drawing/2014/main" val="20000"/>
                    </a:ext>
                  </a:extLst>
                </a:gridCol>
                <a:gridCol w="4925638">
                  <a:extLst>
                    <a:ext uri="{9D8B030D-6E8A-4147-A177-3AD203B41FA5}">
                      <a16:colId xmlns:a16="http://schemas.microsoft.com/office/drawing/2014/main" val="20001"/>
                    </a:ext>
                  </a:extLst>
                </a:gridCol>
                <a:gridCol w="2858610">
                  <a:extLst>
                    <a:ext uri="{9D8B030D-6E8A-4147-A177-3AD203B41FA5}">
                      <a16:colId xmlns:a16="http://schemas.microsoft.com/office/drawing/2014/main" val="20002"/>
                    </a:ext>
                  </a:extLst>
                </a:gridCol>
              </a:tblGrid>
              <a:tr h="420278">
                <a:tc>
                  <a:txBody>
                    <a:bodyPr/>
                    <a:lstStyle/>
                    <a:p>
                      <a:pPr algn="ctr" rtl="1">
                        <a:spcAft>
                          <a:spcPts val="0"/>
                        </a:spcAft>
                      </a:pPr>
                      <a:r>
                        <a:rPr lang="fa-IR" sz="2400" b="1" dirty="0">
                          <a:effectLst/>
                          <a:cs typeface="B Yagut" panose="00000400000000000000" pitchFamily="2" charset="-78"/>
                        </a:rPr>
                        <a:t>رژيم درماني</a:t>
                      </a:r>
                      <a:endParaRPr lang="en-US" sz="3600" b="1"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5" marR="68585" marT="0" marB="0" anchor="ctr"/>
                </a:tc>
                <a:tc>
                  <a:txBody>
                    <a:bodyPr/>
                    <a:lstStyle/>
                    <a:p>
                      <a:pPr algn="ctr" rtl="1">
                        <a:spcAft>
                          <a:spcPts val="0"/>
                        </a:spcAft>
                      </a:pPr>
                      <a:r>
                        <a:rPr lang="fa-IR" sz="2400" b="1">
                          <a:effectLst/>
                          <a:cs typeface="B Yagut" panose="00000400000000000000" pitchFamily="2" charset="-78"/>
                        </a:rPr>
                        <a:t>مرحله‌ي حمله‌اي</a:t>
                      </a:r>
                      <a:endParaRPr lang="en-US" sz="3600" b="1">
                        <a:effectLst/>
                        <a:latin typeface="Times New Roman" panose="02020603050405020304" pitchFamily="18" charset="0"/>
                        <a:ea typeface="Times New Roman" panose="02020603050405020304" pitchFamily="18" charset="0"/>
                        <a:cs typeface="B Yagut" panose="00000400000000000000" pitchFamily="2" charset="-78"/>
                      </a:endParaRPr>
                    </a:p>
                  </a:txBody>
                  <a:tcPr marL="68585" marR="68585" marT="0" marB="0" anchor="ctr"/>
                </a:tc>
                <a:tc>
                  <a:txBody>
                    <a:bodyPr/>
                    <a:lstStyle/>
                    <a:p>
                      <a:pPr algn="ctr" rtl="1">
                        <a:spcAft>
                          <a:spcPts val="0"/>
                        </a:spcAft>
                      </a:pPr>
                      <a:r>
                        <a:rPr lang="fa-IR" sz="2400" b="1" dirty="0">
                          <a:effectLst/>
                          <a:cs typeface="B Yagut" panose="00000400000000000000" pitchFamily="2" charset="-78"/>
                        </a:rPr>
                        <a:t>مرحله‌ي نگهدارنده</a:t>
                      </a:r>
                      <a:endParaRPr lang="en-US" sz="3600" b="1"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5" marR="68585" marT="0" marB="0" anchor="ctr"/>
                </a:tc>
                <a:extLst>
                  <a:ext uri="{0D108BD9-81ED-4DB2-BD59-A6C34878D82A}">
                    <a16:rowId xmlns:a16="http://schemas.microsoft.com/office/drawing/2014/main" val="10000"/>
                  </a:ext>
                </a:extLst>
              </a:tr>
              <a:tr h="1445280">
                <a:tc>
                  <a:txBody>
                    <a:bodyPr/>
                    <a:lstStyle/>
                    <a:p>
                      <a:pPr algn="ctr" rtl="1">
                        <a:spcAft>
                          <a:spcPts val="0"/>
                        </a:spcAft>
                      </a:pPr>
                      <a:r>
                        <a:rPr lang="ar-IQ" sz="2800" dirty="0">
                          <a:effectLst/>
                          <a:cs typeface="B Yagut" panose="00000400000000000000" pitchFamily="2" charset="-78"/>
                        </a:rPr>
                        <a:t>رژيم درماني يك (6ماهه</a:t>
                      </a:r>
                      <a:r>
                        <a:rPr lang="ar-IQ" sz="2800" dirty="0" smtClean="0">
                          <a:effectLst/>
                          <a:cs typeface="B Yagut" panose="00000400000000000000" pitchFamily="2" charset="-78"/>
                        </a:rPr>
                        <a:t>)</a:t>
                      </a:r>
                      <a:endParaRPr lang="fa-IR" sz="2800" dirty="0" smtClean="0">
                        <a:effectLst/>
                        <a:cs typeface="B Yagut" panose="00000400000000000000" pitchFamily="2" charset="-78"/>
                      </a:endParaRPr>
                    </a:p>
                    <a:p>
                      <a:pPr algn="ctr" rtl="1">
                        <a:spcAft>
                          <a:spcPts val="0"/>
                        </a:spcAft>
                      </a:pPr>
                      <a:r>
                        <a:rPr lang="fa-IR" sz="1800" kern="1200" dirty="0" smtClean="0">
                          <a:solidFill>
                            <a:schemeClr val="tx1"/>
                          </a:solidFill>
                          <a:effectLst/>
                          <a:latin typeface="+mn-lt"/>
                          <a:ea typeface="+mn-ea"/>
                          <a:cs typeface="B Yagut" panose="00000400000000000000" pitchFamily="2" charset="-78"/>
                        </a:rPr>
                        <a:t>(موارد جدید ریوی –خارج ریوی)</a:t>
                      </a:r>
                      <a:endParaRPr lang="en-US" sz="1800" kern="1200" dirty="0">
                        <a:solidFill>
                          <a:schemeClr val="tx1"/>
                        </a:solidFill>
                        <a:effectLst/>
                        <a:latin typeface="+mn-lt"/>
                        <a:ea typeface="+mn-ea"/>
                        <a:cs typeface="B Yagut" panose="00000400000000000000" pitchFamily="2" charset="-78"/>
                      </a:endParaRPr>
                    </a:p>
                  </a:txBody>
                  <a:tcPr marL="68585" marR="68585" marT="0" marB="0" anchor="ctr"/>
                </a:tc>
                <a:tc>
                  <a:txBody>
                    <a:bodyPr/>
                    <a:lstStyle/>
                    <a:p>
                      <a:pPr algn="ctr" rtl="1">
                        <a:spcAft>
                          <a:spcPts val="0"/>
                        </a:spcAft>
                      </a:pPr>
                      <a:r>
                        <a:rPr lang="ar-IQ" sz="2800" dirty="0">
                          <a:effectLst/>
                          <a:cs typeface="B Yagut" panose="00000400000000000000" pitchFamily="2" charset="-78"/>
                        </a:rPr>
                        <a:t>دو ماه (4 دارو)</a:t>
                      </a:r>
                      <a:endParaRPr lang="en-US" sz="3200" dirty="0">
                        <a:effectLst/>
                        <a:cs typeface="B Yagut" panose="00000400000000000000" pitchFamily="2" charset="-78"/>
                      </a:endParaRPr>
                    </a:p>
                    <a:p>
                      <a:pPr algn="ctr" rtl="1">
                        <a:spcAft>
                          <a:spcPts val="0"/>
                        </a:spcAft>
                      </a:pPr>
                      <a:r>
                        <a:rPr lang="en-US" sz="2800" dirty="0">
                          <a:effectLst/>
                          <a:cs typeface="B Yagut" panose="00000400000000000000" pitchFamily="2" charset="-78"/>
                        </a:rPr>
                        <a:t>(H75R150 E275 Z400)</a:t>
                      </a:r>
                      <a:endParaRPr lang="en-US" sz="3200"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5" marR="68585" marT="0" marB="0" anchor="ctr"/>
                </a:tc>
                <a:tc>
                  <a:txBody>
                    <a:bodyPr/>
                    <a:lstStyle/>
                    <a:p>
                      <a:pPr algn="ctr" rtl="1">
                        <a:spcAft>
                          <a:spcPts val="0"/>
                        </a:spcAft>
                      </a:pPr>
                      <a:r>
                        <a:rPr lang="ar-IQ" sz="2800" dirty="0">
                          <a:effectLst/>
                          <a:cs typeface="B Yagut" panose="00000400000000000000" pitchFamily="2" charset="-78"/>
                        </a:rPr>
                        <a:t>چهار ماه (2 دارو)</a:t>
                      </a:r>
                      <a:endParaRPr lang="en-US" sz="3200" dirty="0">
                        <a:effectLst/>
                        <a:cs typeface="B Yagut" panose="00000400000000000000" pitchFamily="2" charset="-78"/>
                      </a:endParaRPr>
                    </a:p>
                    <a:p>
                      <a:pPr algn="ctr" rtl="1">
                        <a:spcAft>
                          <a:spcPts val="0"/>
                        </a:spcAft>
                      </a:pPr>
                      <a:r>
                        <a:rPr lang="ar-IQ" sz="2800" dirty="0">
                          <a:effectLst/>
                          <a:cs typeface="B Yagut" panose="00000400000000000000" pitchFamily="2" charset="-78"/>
                        </a:rPr>
                        <a:t>(</a:t>
                      </a:r>
                      <a:r>
                        <a:rPr lang="en-US" sz="2800" dirty="0">
                          <a:effectLst/>
                          <a:cs typeface="B Yagut" panose="00000400000000000000" pitchFamily="2" charset="-78"/>
                        </a:rPr>
                        <a:t>H75R150</a:t>
                      </a:r>
                      <a:r>
                        <a:rPr lang="ar-IQ" sz="2800" dirty="0">
                          <a:effectLst/>
                          <a:cs typeface="B Yagut" panose="00000400000000000000" pitchFamily="2" charset="-78"/>
                        </a:rPr>
                        <a:t>)</a:t>
                      </a:r>
                      <a:endParaRPr lang="en-US" sz="3200" dirty="0">
                        <a:effectLst/>
                        <a:cs typeface="B Yagut" panose="00000400000000000000" pitchFamily="2" charset="-78"/>
                      </a:endParaRPr>
                    </a:p>
                    <a:p>
                      <a:pPr algn="ctr" rtl="1">
                        <a:spcAft>
                          <a:spcPts val="0"/>
                        </a:spcAft>
                      </a:pPr>
                      <a:r>
                        <a:rPr lang="fa-IR" sz="2000" dirty="0">
                          <a:effectLst/>
                          <a:cs typeface="B Yagut" panose="00000400000000000000" pitchFamily="2" charset="-78"/>
                        </a:rPr>
                        <a:t> </a:t>
                      </a:r>
                      <a:endParaRPr lang="en-US" sz="3200"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5" marR="68585" marT="0" marB="0" anchor="ctr"/>
                </a:tc>
                <a:extLst>
                  <a:ext uri="{0D108BD9-81ED-4DB2-BD59-A6C34878D82A}">
                    <a16:rowId xmlns:a16="http://schemas.microsoft.com/office/drawing/2014/main" val="10001"/>
                  </a:ext>
                </a:extLst>
              </a:tr>
              <a:tr h="2381004">
                <a:tc>
                  <a:txBody>
                    <a:bodyPr/>
                    <a:lstStyle/>
                    <a:p>
                      <a:pPr algn="ctr" rtl="1">
                        <a:spcAft>
                          <a:spcPts val="0"/>
                        </a:spcAft>
                      </a:pPr>
                      <a:r>
                        <a:rPr lang="ar-IQ" sz="2800" dirty="0">
                          <a:effectLst/>
                          <a:cs typeface="B Yagut" panose="00000400000000000000" pitchFamily="2" charset="-78"/>
                        </a:rPr>
                        <a:t>رژيم درماني موقت دو (8ماهه)</a:t>
                      </a:r>
                      <a:endParaRPr lang="en-US" sz="3200" dirty="0">
                        <a:effectLst/>
                        <a:cs typeface="B Yagut" panose="00000400000000000000" pitchFamily="2" charset="-78"/>
                      </a:endParaRPr>
                    </a:p>
                    <a:p>
                      <a:pPr algn="ctr" rtl="1">
                        <a:spcAft>
                          <a:spcPts val="0"/>
                        </a:spcAft>
                      </a:pPr>
                      <a:r>
                        <a:rPr lang="fa-IR" sz="2000" dirty="0">
                          <a:effectLst/>
                          <a:cs typeface="B Yagut" panose="00000400000000000000" pitchFamily="2" charset="-78"/>
                        </a:rPr>
                        <a:t>(</a:t>
                      </a:r>
                      <a:r>
                        <a:rPr lang="fa-IR" sz="1400" dirty="0">
                          <a:effectLst/>
                          <a:cs typeface="B Yagut" panose="00000400000000000000" pitchFamily="2" charset="-78"/>
                        </a:rPr>
                        <a:t>شامل شكست درمان، عود، غيبت از درمان و ساير)</a:t>
                      </a:r>
                      <a:endParaRPr lang="en-US" sz="3200"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5" marR="68585" marT="0" marB="0" anchor="ctr"/>
                </a:tc>
                <a:tc>
                  <a:txBody>
                    <a:bodyPr/>
                    <a:lstStyle/>
                    <a:p>
                      <a:pPr algn="ctr" rtl="1">
                        <a:spcAft>
                          <a:spcPts val="0"/>
                        </a:spcAft>
                      </a:pPr>
                      <a:r>
                        <a:rPr lang="ar-IQ" sz="2800" dirty="0">
                          <a:effectLst/>
                          <a:cs typeface="B Yagut" panose="00000400000000000000" pitchFamily="2" charset="-78"/>
                        </a:rPr>
                        <a:t>سه ماه ( 4 دارو)</a:t>
                      </a:r>
                      <a:endParaRPr lang="en-US" sz="3200" dirty="0">
                        <a:effectLst/>
                        <a:cs typeface="B Yagut" panose="00000400000000000000" pitchFamily="2" charset="-78"/>
                      </a:endParaRPr>
                    </a:p>
                    <a:p>
                      <a:pPr algn="ctr" rtl="1">
                        <a:spcAft>
                          <a:spcPts val="0"/>
                        </a:spcAft>
                      </a:pPr>
                      <a:r>
                        <a:rPr lang="en-US" sz="2800" dirty="0">
                          <a:effectLst/>
                          <a:cs typeface="B Yagut" panose="00000400000000000000" pitchFamily="2" charset="-78"/>
                        </a:rPr>
                        <a:t>(H75R150 E275 Z400)</a:t>
                      </a:r>
                      <a:endParaRPr lang="en-US" sz="3200"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5" marR="68585" marT="0" marB="0" anchor="ctr"/>
                </a:tc>
                <a:tc>
                  <a:txBody>
                    <a:bodyPr/>
                    <a:lstStyle/>
                    <a:p>
                      <a:pPr algn="ctr" rtl="1">
                        <a:spcAft>
                          <a:spcPts val="0"/>
                        </a:spcAft>
                      </a:pPr>
                      <a:r>
                        <a:rPr lang="ar-IQ" sz="2800" dirty="0">
                          <a:effectLst/>
                          <a:cs typeface="B Yagut" panose="00000400000000000000" pitchFamily="2" charset="-78"/>
                        </a:rPr>
                        <a:t>پنج ماه (3 دارو)</a:t>
                      </a:r>
                      <a:endParaRPr lang="en-US" sz="3200" dirty="0">
                        <a:effectLst/>
                        <a:cs typeface="B Yagut" panose="00000400000000000000" pitchFamily="2" charset="-78"/>
                      </a:endParaRPr>
                    </a:p>
                    <a:p>
                      <a:pPr algn="ctr" rtl="1">
                        <a:spcAft>
                          <a:spcPts val="0"/>
                        </a:spcAft>
                      </a:pPr>
                      <a:r>
                        <a:rPr lang="ar-IQ" sz="2800" dirty="0">
                          <a:effectLst/>
                          <a:cs typeface="B Yagut" panose="00000400000000000000" pitchFamily="2" charset="-78"/>
                        </a:rPr>
                        <a:t>(</a:t>
                      </a:r>
                      <a:r>
                        <a:rPr lang="en-US" sz="2800" dirty="0">
                          <a:effectLst/>
                          <a:cs typeface="B Yagut" panose="00000400000000000000" pitchFamily="2" charset="-78"/>
                        </a:rPr>
                        <a:t>H75R150 E275</a:t>
                      </a:r>
                      <a:r>
                        <a:rPr lang="ar-IQ" sz="2800" dirty="0">
                          <a:effectLst/>
                          <a:cs typeface="B Yagut" panose="00000400000000000000" pitchFamily="2" charset="-78"/>
                        </a:rPr>
                        <a:t>)</a:t>
                      </a:r>
                      <a:endParaRPr lang="en-US" sz="3200"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5" marR="68585" marT="0" marB="0" anchor="ct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58202"/>
    </mc:Choice>
    <mc:Fallback xmlns="">
      <p:transition spd="slow" advTm="5820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200" y="327025"/>
            <a:ext cx="10515600" cy="866775"/>
          </a:xfrm>
        </p:spPr>
        <p:txBody>
          <a:bodyPr/>
          <a:lstStyle/>
          <a:p>
            <a:pPr eaLnBrk="1" hangingPunct="1"/>
            <a:r>
              <a:rPr lang="fa-IR" altLang="fa-IR" smtClean="0">
                <a:cs typeface="B Yagut" panose="00000400000000000000" pitchFamily="2" charset="-78"/>
              </a:rPr>
              <a:t>فهرست عناوین</a:t>
            </a:r>
          </a:p>
        </p:txBody>
      </p:sp>
      <p:sp>
        <p:nvSpPr>
          <p:cNvPr id="3" name="Content Placeholder 2"/>
          <p:cNvSpPr>
            <a:spLocks noGrp="1"/>
          </p:cNvSpPr>
          <p:nvPr>
            <p:ph idx="1"/>
          </p:nvPr>
        </p:nvSpPr>
        <p:spPr>
          <a:xfrm>
            <a:off x="627017" y="979488"/>
            <a:ext cx="11103021" cy="5683250"/>
          </a:xfrm>
        </p:spPr>
        <p:txBody>
          <a:bodyPr rtlCol="1">
            <a:normAutofit/>
          </a:bodyPr>
          <a:lstStyle/>
          <a:p>
            <a:pPr marL="0" indent="0" eaLnBrk="1" fontAlgn="auto" hangingPunct="1">
              <a:spcAft>
                <a:spcPts val="0"/>
              </a:spcAft>
              <a:buFont typeface="Arial" panose="020B0604020202020204" pitchFamily="34" charset="0"/>
              <a:buNone/>
              <a:defRPr/>
            </a:pPr>
            <a:endParaRPr lang="fa-IR" sz="3200" dirty="0" smtClean="0">
              <a:cs typeface="B Yagut" panose="00000400000000000000" pitchFamily="2" charset="-78"/>
            </a:endParaRPr>
          </a:p>
          <a:p>
            <a:pPr>
              <a:defRPr/>
            </a:pPr>
            <a:r>
              <a:rPr lang="ar-SA" dirty="0" smtClean="0">
                <a:cs typeface="B Yagut" panose="00000400000000000000" pitchFamily="2" charset="-78"/>
              </a:rPr>
              <a:t>مقدمه</a:t>
            </a:r>
            <a:endParaRPr lang="en-US" dirty="0">
              <a:cs typeface="B Yagut" panose="00000400000000000000" pitchFamily="2" charset="-78"/>
            </a:endParaRPr>
          </a:p>
          <a:p>
            <a:pPr eaLnBrk="1" fontAlgn="auto" hangingPunct="1">
              <a:spcAft>
                <a:spcPts val="0"/>
              </a:spcAft>
              <a:defRPr/>
            </a:pPr>
            <a:r>
              <a:rPr lang="fa-IR" dirty="0" smtClean="0">
                <a:cs typeface="B Yagut" panose="00000400000000000000" pitchFamily="2" charset="-78"/>
              </a:rPr>
              <a:t>بیماری دیفتری</a:t>
            </a:r>
            <a:endParaRPr lang="en-US" dirty="0" smtClean="0">
              <a:cs typeface="B Yagut" panose="00000400000000000000" pitchFamily="2" charset="-78"/>
            </a:endParaRPr>
          </a:p>
          <a:p>
            <a:pPr>
              <a:defRPr/>
            </a:pPr>
            <a:r>
              <a:rPr lang="fa-IR" dirty="0">
                <a:cs typeface="B Yagut" panose="00000400000000000000" pitchFamily="2" charset="-78"/>
              </a:rPr>
              <a:t>بیماری کزاز</a:t>
            </a:r>
          </a:p>
          <a:p>
            <a:pPr>
              <a:defRPr/>
            </a:pPr>
            <a:r>
              <a:rPr lang="fa-IR" dirty="0">
                <a:cs typeface="B Yagut" panose="00000400000000000000" pitchFamily="2" charset="-78"/>
              </a:rPr>
              <a:t>هموفیلوس آنفلوانزا تیپ ب</a:t>
            </a:r>
          </a:p>
          <a:p>
            <a:pPr>
              <a:defRPr/>
            </a:pPr>
            <a:r>
              <a:rPr lang="fa-IR" dirty="0">
                <a:cs typeface="B Yagut" panose="00000400000000000000" pitchFamily="2" charset="-78"/>
              </a:rPr>
              <a:t>هپاتیت ب</a:t>
            </a:r>
          </a:p>
          <a:p>
            <a:pPr>
              <a:defRPr/>
            </a:pPr>
            <a:r>
              <a:rPr lang="fa-IR" dirty="0">
                <a:cs typeface="B Yagut" panose="00000400000000000000" pitchFamily="2" charset="-78"/>
              </a:rPr>
              <a:t>سل</a:t>
            </a:r>
          </a:p>
          <a:p>
            <a:pPr>
              <a:defRPr/>
            </a:pPr>
            <a:r>
              <a:rPr lang="fa-IR" dirty="0">
                <a:cs typeface="B Yagut" panose="00000400000000000000" pitchFamily="2" charset="-78"/>
              </a:rPr>
              <a:t>نتیجه گیری </a:t>
            </a:r>
          </a:p>
          <a:p>
            <a:pPr>
              <a:defRPr/>
            </a:pPr>
            <a:r>
              <a:rPr lang="fa-IR" dirty="0">
                <a:cs typeface="B Yagut" panose="00000400000000000000" pitchFamily="2" charset="-78"/>
              </a:rPr>
              <a:t>پرسش و پاسخ </a:t>
            </a:r>
          </a:p>
          <a:p>
            <a:pPr>
              <a:defRPr/>
            </a:pPr>
            <a:r>
              <a:rPr lang="fa-IR" dirty="0">
                <a:cs typeface="B Yagut" panose="00000400000000000000" pitchFamily="2" charset="-78"/>
              </a:rPr>
              <a:t>منابع</a:t>
            </a:r>
          </a:p>
          <a:p>
            <a:pPr eaLnBrk="1" fontAlgn="auto" hangingPunct="1">
              <a:spcAft>
                <a:spcPts val="0"/>
              </a:spcAft>
              <a:defRPr/>
            </a:pPr>
            <a:endParaRPr lang="fa-IR" sz="2000" dirty="0" smtClean="0">
              <a:cs typeface="B Yagut" panose="00000400000000000000" pitchFamily="2" charset="-78"/>
            </a:endParaRPr>
          </a:p>
          <a:p>
            <a:pPr marL="0" indent="0" eaLnBrk="1" fontAlgn="auto" hangingPunct="1">
              <a:spcAft>
                <a:spcPts val="0"/>
              </a:spcAft>
              <a:buFont typeface="Arial" panose="020B0604020202020204" pitchFamily="34" charset="0"/>
              <a:buNone/>
              <a:defRPr/>
            </a:pPr>
            <a:endParaRPr lang="en-US" sz="3200" dirty="0" smtClean="0">
              <a:cs typeface="B Yagut" panose="00000400000000000000" pitchFamily="2" charset="-78"/>
            </a:endParaRPr>
          </a:p>
          <a:p>
            <a:pPr eaLnBrk="1" fontAlgn="auto" hangingPunct="1">
              <a:spcAft>
                <a:spcPts val="0"/>
              </a:spcAft>
              <a:defRPr/>
            </a:pPr>
            <a:endParaRPr lang="en-US" sz="3200" dirty="0" smtClean="0">
              <a:cs typeface="B Yagut" panose="00000400000000000000" pitchFamily="2" charset="-78"/>
            </a:endParaRPr>
          </a:p>
          <a:p>
            <a:pPr eaLnBrk="1" fontAlgn="auto" hangingPunct="1">
              <a:spcAft>
                <a:spcPts val="0"/>
              </a:spcAft>
              <a:defRPr/>
            </a:pPr>
            <a:endParaRPr lang="en-US" sz="3200" dirty="0" smtClean="0">
              <a:cs typeface="B Yagut" panose="00000400000000000000" pitchFamily="2" charset="-78"/>
            </a:endParaRPr>
          </a:p>
          <a:p>
            <a:pPr eaLnBrk="1" fontAlgn="auto" hangingPunct="1">
              <a:spcAft>
                <a:spcPts val="0"/>
              </a:spcAft>
              <a:defRPr/>
            </a:pPr>
            <a:endParaRPr lang="fa-IR" sz="3200" dirty="0" smtClean="0">
              <a:cs typeface="B Yagut" panose="00000400000000000000" pitchFamily="2" charset="-78"/>
            </a:endParaRPr>
          </a:p>
          <a:p>
            <a:pPr eaLnBrk="1" fontAlgn="auto" hangingPunct="1">
              <a:spcAft>
                <a:spcPts val="0"/>
              </a:spcAft>
              <a:defRPr/>
            </a:pPr>
            <a:endParaRPr lang="fa-IR" sz="3200" dirty="0" smtClean="0">
              <a:cs typeface="B Yagut" panose="00000400000000000000" pitchFamily="2" charset="-78"/>
            </a:endParaRPr>
          </a:p>
          <a:p>
            <a:pPr eaLnBrk="1" fontAlgn="auto" hangingPunct="1">
              <a:spcAft>
                <a:spcPts val="0"/>
              </a:spcAft>
              <a:defRPr/>
            </a:pPr>
            <a:endParaRPr lang="fa-IR" sz="3200" dirty="0" smtClean="0">
              <a:cs typeface="B Yagut" panose="00000400000000000000" pitchFamily="2" charset="-78"/>
            </a:endParaRPr>
          </a:p>
          <a:p>
            <a:pPr eaLnBrk="1" fontAlgn="auto" hangingPunct="1">
              <a:spcAft>
                <a:spcPts val="0"/>
              </a:spcAft>
              <a:defRPr/>
            </a:pPr>
            <a:endParaRPr lang="fa-IR" sz="3200" dirty="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20526"/>
    </mc:Choice>
    <mc:Fallback xmlns="">
      <p:transition spd="slow" advTm="20526"/>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838200" y="365125"/>
            <a:ext cx="10515600" cy="731838"/>
          </a:xfrm>
        </p:spPr>
        <p:txBody>
          <a:bodyPr/>
          <a:lstStyle/>
          <a:p>
            <a:r>
              <a:rPr lang="fa-IR" altLang="fa-IR" smtClean="0"/>
              <a:t/>
            </a:r>
            <a:br>
              <a:rPr lang="fa-IR" altLang="fa-IR" smtClean="0"/>
            </a:br>
            <a:r>
              <a:rPr lang="fa-IR" altLang="fa-IR" smtClean="0">
                <a:cs typeface="B Yagut" panose="00000400000000000000" pitchFamily="2" charset="-78"/>
              </a:rPr>
              <a:t>درمان (ادامه)</a:t>
            </a:r>
            <a:r>
              <a:rPr lang="fa-IR" altLang="fa-IR" smtClean="0"/>
              <a:t/>
            </a:r>
            <a:br>
              <a:rPr lang="fa-IR" altLang="fa-IR" smtClean="0"/>
            </a:br>
            <a:endParaRPr lang="fa-IR" altLang="fa-IR" smtClean="0"/>
          </a:p>
        </p:txBody>
      </p:sp>
      <p:graphicFrame>
        <p:nvGraphicFramePr>
          <p:cNvPr id="4" name="Content Placeholder 3"/>
          <p:cNvGraphicFramePr>
            <a:graphicFrameLocks noGrp="1"/>
          </p:cNvGraphicFramePr>
          <p:nvPr>
            <p:ph idx="1"/>
          </p:nvPr>
        </p:nvGraphicFramePr>
        <p:xfrm>
          <a:off x="688974" y="1308100"/>
          <a:ext cx="10902951" cy="5148264"/>
        </p:xfrm>
        <a:graphic>
          <a:graphicData uri="http://schemas.openxmlformats.org/drawingml/2006/table">
            <a:tbl>
              <a:tblPr rtl="1" firstRow="1" firstCol="1" bandRow="1">
                <a:tableStyleId>{5940675A-B579-460E-94D1-54222C63F5DA}</a:tableStyleId>
              </a:tblPr>
              <a:tblGrid>
                <a:gridCol w="2180410">
                  <a:extLst>
                    <a:ext uri="{9D8B030D-6E8A-4147-A177-3AD203B41FA5}">
                      <a16:colId xmlns:a16="http://schemas.microsoft.com/office/drawing/2014/main" val="20000"/>
                    </a:ext>
                  </a:extLst>
                </a:gridCol>
                <a:gridCol w="3212951">
                  <a:extLst>
                    <a:ext uri="{9D8B030D-6E8A-4147-A177-3AD203B41FA5}">
                      <a16:colId xmlns:a16="http://schemas.microsoft.com/office/drawing/2014/main" val="20001"/>
                    </a:ext>
                  </a:extLst>
                </a:gridCol>
                <a:gridCol w="3212951">
                  <a:extLst>
                    <a:ext uri="{9D8B030D-6E8A-4147-A177-3AD203B41FA5}">
                      <a16:colId xmlns:a16="http://schemas.microsoft.com/office/drawing/2014/main" val="20002"/>
                    </a:ext>
                  </a:extLst>
                </a:gridCol>
                <a:gridCol w="2296639">
                  <a:extLst>
                    <a:ext uri="{9D8B030D-6E8A-4147-A177-3AD203B41FA5}">
                      <a16:colId xmlns:a16="http://schemas.microsoft.com/office/drawing/2014/main" val="20003"/>
                    </a:ext>
                  </a:extLst>
                </a:gridCol>
              </a:tblGrid>
              <a:tr h="737521">
                <a:tc gridSpan="4">
                  <a:txBody>
                    <a:bodyPr/>
                    <a:lstStyle/>
                    <a:p>
                      <a:pPr rtl="1"/>
                      <a:endParaRPr lang="fa-IR" sz="1800" kern="1200" dirty="0" smtClean="0">
                        <a:solidFill>
                          <a:schemeClr val="tx1"/>
                        </a:solidFill>
                        <a:effectLst/>
                        <a:latin typeface="+mn-lt"/>
                        <a:ea typeface="+mn-ea"/>
                        <a:cs typeface="+mn-cs"/>
                      </a:endParaRPr>
                    </a:p>
                    <a:p>
                      <a:pPr algn="ctr" rtl="1"/>
                      <a:r>
                        <a:rPr lang="fa-IR" sz="2800" kern="1200" dirty="0" smtClean="0">
                          <a:solidFill>
                            <a:schemeClr val="tx1"/>
                          </a:solidFill>
                          <a:effectLst/>
                          <a:latin typeface="+mn-lt"/>
                          <a:ea typeface="+mn-ea"/>
                          <a:cs typeface="B Yagut" panose="00000400000000000000" pitchFamily="2" charset="-78"/>
                        </a:rPr>
                        <a:t>مقدار تجويز روزانه داروهای ضد سل تركيبي در مرحله حمله ای</a:t>
                      </a:r>
                      <a:endParaRPr lang="en-US" sz="1200" dirty="0">
                        <a:effectLst/>
                        <a:latin typeface="Times New Roman" panose="02020603050405020304" pitchFamily="18" charset="0"/>
                        <a:cs typeface="B Yagut" panose="00000400000000000000" pitchFamily="2" charset="-78"/>
                      </a:endParaRPr>
                    </a:p>
                  </a:txBody>
                  <a:tcPr marL="68583" marR="68583"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0"/>
                  </a:ext>
                </a:extLst>
              </a:tr>
              <a:tr h="1190636">
                <a:tc gridSpan="2">
                  <a:txBody>
                    <a:bodyPr/>
                    <a:lstStyle/>
                    <a:p>
                      <a:pPr algn="ctr" rtl="0">
                        <a:spcAft>
                          <a:spcPts val="0"/>
                        </a:spcAft>
                      </a:pPr>
                      <a:r>
                        <a:rPr lang="ar-IQ" sz="2800" dirty="0">
                          <a:effectLst/>
                          <a:cs typeface="B Yagut" panose="00000400000000000000" pitchFamily="2" charset="-78"/>
                        </a:rPr>
                        <a:t>گروه وزنی</a:t>
                      </a:r>
                      <a:endParaRPr lang="en-US" sz="2800"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tc hMerge="1">
                  <a:txBody>
                    <a:bodyPr/>
                    <a:lstStyle/>
                    <a:p>
                      <a:pPr rtl="1"/>
                      <a:endParaRPr lang="fa-IR"/>
                    </a:p>
                  </a:txBody>
                  <a:tcPr/>
                </a:tc>
                <a:tc>
                  <a:txBody>
                    <a:bodyPr/>
                    <a:lstStyle/>
                    <a:p>
                      <a:pPr algn="ctr" rtl="0">
                        <a:spcAft>
                          <a:spcPts val="0"/>
                        </a:spcAft>
                      </a:pPr>
                      <a:r>
                        <a:rPr lang="ar-IQ" sz="2000" dirty="0">
                          <a:effectLst/>
                          <a:cs typeface="B Yagut" panose="00000400000000000000" pitchFamily="2" charset="-78"/>
                        </a:rPr>
                        <a:t>تعداد قرص چهار ترکیبی در روز</a:t>
                      </a:r>
                      <a:endParaRPr lang="en-US" sz="2800" dirty="0">
                        <a:effectLst/>
                        <a:cs typeface="B Yagut" panose="00000400000000000000" pitchFamily="2" charset="-78"/>
                      </a:endParaRPr>
                    </a:p>
                    <a:p>
                      <a:pPr algn="ctr" rtl="0">
                        <a:spcAft>
                          <a:spcPts val="0"/>
                        </a:spcAft>
                      </a:pPr>
                      <a:r>
                        <a:rPr lang="en-US" sz="2400" dirty="0">
                          <a:effectLst/>
                          <a:cs typeface="B Yagut" panose="00000400000000000000" pitchFamily="2" charset="-78"/>
                        </a:rPr>
                        <a:t>(H75R150 E275 Z400)</a:t>
                      </a:r>
                      <a:endParaRPr lang="en-US" sz="2800"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tc>
                  <a:txBody>
                    <a:bodyPr/>
                    <a:lstStyle/>
                    <a:p>
                      <a:pPr algn="ctr" rtl="0">
                        <a:spcAft>
                          <a:spcPts val="0"/>
                        </a:spcAft>
                      </a:pPr>
                      <a:r>
                        <a:rPr lang="ar-IQ" sz="2400">
                          <a:effectLst/>
                          <a:cs typeface="B Yagut" panose="00000400000000000000" pitchFamily="2" charset="-78"/>
                        </a:rPr>
                        <a:t>تعداد قرص دو ترکیبی </a:t>
                      </a:r>
                      <a:endParaRPr lang="en-US" sz="2800">
                        <a:effectLst/>
                        <a:cs typeface="B Yagut" panose="00000400000000000000" pitchFamily="2" charset="-78"/>
                      </a:endParaRPr>
                    </a:p>
                    <a:p>
                      <a:pPr algn="ctr" rtl="0">
                        <a:spcAft>
                          <a:spcPts val="0"/>
                        </a:spcAft>
                      </a:pPr>
                      <a:r>
                        <a:rPr lang="en-US" sz="2800">
                          <a:effectLst/>
                          <a:cs typeface="B Yagut" panose="00000400000000000000" pitchFamily="2" charset="-78"/>
                        </a:rPr>
                        <a:t>(</a:t>
                      </a:r>
                      <a:r>
                        <a:rPr lang="en-US" sz="2400">
                          <a:effectLst/>
                          <a:cs typeface="B Yagut" panose="00000400000000000000" pitchFamily="2" charset="-78"/>
                        </a:rPr>
                        <a:t>H75R150) ***</a:t>
                      </a:r>
                      <a:endParaRPr lang="en-US" sz="28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extLst>
                  <a:ext uri="{0D108BD9-81ED-4DB2-BD59-A6C34878D82A}">
                    <a16:rowId xmlns:a16="http://schemas.microsoft.com/office/drawing/2014/main" val="10001"/>
                  </a:ext>
                </a:extLst>
              </a:tr>
              <a:tr h="449120">
                <a:tc gridSpan="2">
                  <a:txBody>
                    <a:bodyPr/>
                    <a:lstStyle/>
                    <a:p>
                      <a:pPr algn="ctr" rtl="0">
                        <a:spcAft>
                          <a:spcPts val="0"/>
                        </a:spcAft>
                      </a:pPr>
                      <a:r>
                        <a:rPr lang="en-US" sz="2400">
                          <a:effectLst/>
                          <a:cs typeface="B Yagut" panose="00000400000000000000" pitchFamily="2" charset="-78"/>
                        </a:rPr>
                        <a:t>30-35kg</a:t>
                      </a:r>
                      <a:endParaRPr lang="en-US" sz="28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tc hMerge="1">
                  <a:txBody>
                    <a:bodyPr/>
                    <a:lstStyle/>
                    <a:p>
                      <a:pPr rtl="1"/>
                      <a:endParaRPr lang="fa-IR"/>
                    </a:p>
                  </a:txBody>
                  <a:tcPr/>
                </a:tc>
                <a:tc>
                  <a:txBody>
                    <a:bodyPr/>
                    <a:lstStyle/>
                    <a:p>
                      <a:pPr algn="ctr" rtl="0">
                        <a:spcAft>
                          <a:spcPts val="0"/>
                        </a:spcAft>
                      </a:pPr>
                      <a:r>
                        <a:rPr lang="en-US" sz="2400" dirty="0">
                          <a:effectLst/>
                          <a:cs typeface="B Yagut" panose="00000400000000000000" pitchFamily="2" charset="-78"/>
                        </a:rPr>
                        <a:t>2</a:t>
                      </a:r>
                      <a:endParaRPr lang="en-US" sz="2800"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tc>
                  <a:txBody>
                    <a:bodyPr/>
                    <a:lstStyle/>
                    <a:p>
                      <a:pPr algn="ctr" rtl="0">
                        <a:spcAft>
                          <a:spcPts val="0"/>
                        </a:spcAft>
                      </a:pPr>
                      <a:r>
                        <a:rPr lang="en-US" sz="2400">
                          <a:effectLst/>
                          <a:cs typeface="B Yagut" panose="00000400000000000000" pitchFamily="2" charset="-78"/>
                        </a:rPr>
                        <a:t> </a:t>
                      </a:r>
                      <a:endParaRPr lang="en-US" sz="28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extLst>
                  <a:ext uri="{0D108BD9-81ED-4DB2-BD59-A6C34878D82A}">
                    <a16:rowId xmlns:a16="http://schemas.microsoft.com/office/drawing/2014/main" val="10002"/>
                  </a:ext>
                </a:extLst>
              </a:tr>
              <a:tr h="449120">
                <a:tc gridSpan="2">
                  <a:txBody>
                    <a:bodyPr/>
                    <a:lstStyle/>
                    <a:p>
                      <a:pPr algn="ctr" rtl="0">
                        <a:spcAft>
                          <a:spcPts val="0"/>
                        </a:spcAft>
                      </a:pPr>
                      <a:r>
                        <a:rPr lang="en-US" sz="2400">
                          <a:effectLst/>
                          <a:cs typeface="B Yagut" panose="00000400000000000000" pitchFamily="2" charset="-78"/>
                        </a:rPr>
                        <a:t>36-39kg</a:t>
                      </a:r>
                      <a:endParaRPr lang="en-US" sz="28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tc hMerge="1">
                  <a:txBody>
                    <a:bodyPr/>
                    <a:lstStyle/>
                    <a:p>
                      <a:pPr rtl="1"/>
                      <a:endParaRPr lang="fa-IR"/>
                    </a:p>
                  </a:txBody>
                  <a:tcPr/>
                </a:tc>
                <a:tc>
                  <a:txBody>
                    <a:bodyPr/>
                    <a:lstStyle/>
                    <a:p>
                      <a:pPr algn="ctr" rtl="0">
                        <a:spcAft>
                          <a:spcPts val="0"/>
                        </a:spcAft>
                      </a:pPr>
                      <a:r>
                        <a:rPr lang="en-US" sz="2400" dirty="0">
                          <a:effectLst/>
                          <a:cs typeface="B Yagut" panose="00000400000000000000" pitchFamily="2" charset="-78"/>
                        </a:rPr>
                        <a:t>2</a:t>
                      </a:r>
                      <a:endParaRPr lang="en-US" sz="2800"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tc>
                  <a:txBody>
                    <a:bodyPr/>
                    <a:lstStyle/>
                    <a:p>
                      <a:pPr algn="ctr" rtl="0">
                        <a:spcAft>
                          <a:spcPts val="0"/>
                        </a:spcAft>
                      </a:pPr>
                      <a:r>
                        <a:rPr lang="en-US" sz="2400">
                          <a:effectLst/>
                          <a:cs typeface="B Yagut" panose="00000400000000000000" pitchFamily="2" charset="-78"/>
                        </a:rPr>
                        <a:t>1</a:t>
                      </a:r>
                      <a:endParaRPr lang="en-US" sz="28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extLst>
                  <a:ext uri="{0D108BD9-81ED-4DB2-BD59-A6C34878D82A}">
                    <a16:rowId xmlns:a16="http://schemas.microsoft.com/office/drawing/2014/main" val="10003"/>
                  </a:ext>
                </a:extLst>
              </a:tr>
              <a:tr h="449120">
                <a:tc gridSpan="2">
                  <a:txBody>
                    <a:bodyPr/>
                    <a:lstStyle/>
                    <a:p>
                      <a:pPr algn="ctr" rtl="0">
                        <a:spcAft>
                          <a:spcPts val="0"/>
                        </a:spcAft>
                      </a:pPr>
                      <a:r>
                        <a:rPr lang="en-US" sz="2400">
                          <a:effectLst/>
                          <a:cs typeface="B Yagut" panose="00000400000000000000" pitchFamily="2" charset="-78"/>
                        </a:rPr>
                        <a:t>40-49 Kg</a:t>
                      </a:r>
                      <a:endParaRPr lang="en-US" sz="28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tc hMerge="1">
                  <a:txBody>
                    <a:bodyPr/>
                    <a:lstStyle/>
                    <a:p>
                      <a:pPr rtl="1"/>
                      <a:endParaRPr lang="fa-IR"/>
                    </a:p>
                  </a:txBody>
                  <a:tcPr/>
                </a:tc>
                <a:tc>
                  <a:txBody>
                    <a:bodyPr/>
                    <a:lstStyle/>
                    <a:p>
                      <a:pPr algn="ctr" rtl="0">
                        <a:spcAft>
                          <a:spcPts val="0"/>
                        </a:spcAft>
                      </a:pPr>
                      <a:r>
                        <a:rPr lang="en-US" sz="2400" dirty="0">
                          <a:effectLst/>
                          <a:cs typeface="B Yagut" panose="00000400000000000000" pitchFamily="2" charset="-78"/>
                        </a:rPr>
                        <a:t>3</a:t>
                      </a:r>
                      <a:endParaRPr lang="en-US" sz="2800"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tc>
                  <a:txBody>
                    <a:bodyPr/>
                    <a:lstStyle/>
                    <a:p>
                      <a:pPr algn="ctr" rtl="0">
                        <a:spcAft>
                          <a:spcPts val="0"/>
                        </a:spcAft>
                      </a:pPr>
                      <a:r>
                        <a:rPr lang="en-US" sz="2400" dirty="0">
                          <a:effectLst/>
                          <a:cs typeface="B Yagut" panose="00000400000000000000" pitchFamily="2" charset="-78"/>
                        </a:rPr>
                        <a:t> </a:t>
                      </a:r>
                      <a:endParaRPr lang="en-US" sz="2800"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extLst>
                  <a:ext uri="{0D108BD9-81ED-4DB2-BD59-A6C34878D82A}">
                    <a16:rowId xmlns:a16="http://schemas.microsoft.com/office/drawing/2014/main" val="10004"/>
                  </a:ext>
                </a:extLst>
              </a:tr>
              <a:tr h="449120">
                <a:tc gridSpan="2">
                  <a:txBody>
                    <a:bodyPr/>
                    <a:lstStyle/>
                    <a:p>
                      <a:pPr algn="ctr" rtl="0">
                        <a:spcAft>
                          <a:spcPts val="0"/>
                        </a:spcAft>
                      </a:pPr>
                      <a:r>
                        <a:rPr lang="en-US" sz="2400">
                          <a:effectLst/>
                          <a:cs typeface="B Yagut" panose="00000400000000000000" pitchFamily="2" charset="-78"/>
                        </a:rPr>
                        <a:t>50-52 Kg</a:t>
                      </a:r>
                      <a:endParaRPr lang="en-US" sz="28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tc hMerge="1">
                  <a:txBody>
                    <a:bodyPr/>
                    <a:lstStyle/>
                    <a:p>
                      <a:pPr rtl="1"/>
                      <a:endParaRPr lang="fa-IR"/>
                    </a:p>
                  </a:txBody>
                  <a:tcPr/>
                </a:tc>
                <a:tc>
                  <a:txBody>
                    <a:bodyPr/>
                    <a:lstStyle/>
                    <a:p>
                      <a:pPr algn="ctr" rtl="0">
                        <a:spcAft>
                          <a:spcPts val="0"/>
                        </a:spcAft>
                      </a:pPr>
                      <a:r>
                        <a:rPr lang="en-US" sz="2400">
                          <a:effectLst/>
                          <a:cs typeface="B Yagut" panose="00000400000000000000" pitchFamily="2" charset="-78"/>
                        </a:rPr>
                        <a:t>3</a:t>
                      </a:r>
                      <a:endParaRPr lang="en-US" sz="28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tc>
                  <a:txBody>
                    <a:bodyPr/>
                    <a:lstStyle/>
                    <a:p>
                      <a:pPr algn="ctr" rtl="0">
                        <a:spcAft>
                          <a:spcPts val="0"/>
                        </a:spcAft>
                      </a:pPr>
                      <a:r>
                        <a:rPr lang="en-US" sz="2400" dirty="0">
                          <a:effectLst/>
                          <a:cs typeface="B Yagut" panose="00000400000000000000" pitchFamily="2" charset="-78"/>
                        </a:rPr>
                        <a:t>1</a:t>
                      </a:r>
                      <a:endParaRPr lang="en-US" sz="2800"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extLst>
                  <a:ext uri="{0D108BD9-81ED-4DB2-BD59-A6C34878D82A}">
                    <a16:rowId xmlns:a16="http://schemas.microsoft.com/office/drawing/2014/main" val="10005"/>
                  </a:ext>
                </a:extLst>
              </a:tr>
              <a:tr h="449120">
                <a:tc gridSpan="2">
                  <a:txBody>
                    <a:bodyPr/>
                    <a:lstStyle/>
                    <a:p>
                      <a:pPr algn="ctr" rtl="0">
                        <a:spcAft>
                          <a:spcPts val="0"/>
                        </a:spcAft>
                      </a:pPr>
                      <a:r>
                        <a:rPr lang="en-US" sz="2400">
                          <a:effectLst/>
                          <a:cs typeface="B Yagut" panose="00000400000000000000" pitchFamily="2" charset="-78"/>
                        </a:rPr>
                        <a:t>53-70 Kg</a:t>
                      </a:r>
                      <a:endParaRPr lang="en-US" sz="28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tc hMerge="1">
                  <a:txBody>
                    <a:bodyPr/>
                    <a:lstStyle/>
                    <a:p>
                      <a:pPr rtl="1"/>
                      <a:endParaRPr lang="fa-IR"/>
                    </a:p>
                  </a:txBody>
                  <a:tcPr/>
                </a:tc>
                <a:tc>
                  <a:txBody>
                    <a:bodyPr/>
                    <a:lstStyle/>
                    <a:p>
                      <a:pPr algn="ctr" rtl="0">
                        <a:spcAft>
                          <a:spcPts val="0"/>
                        </a:spcAft>
                      </a:pPr>
                      <a:r>
                        <a:rPr lang="en-US" sz="2400">
                          <a:effectLst/>
                          <a:cs typeface="B Yagut" panose="00000400000000000000" pitchFamily="2" charset="-78"/>
                        </a:rPr>
                        <a:t>4</a:t>
                      </a:r>
                      <a:endParaRPr lang="en-US" sz="28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tc>
                  <a:txBody>
                    <a:bodyPr/>
                    <a:lstStyle/>
                    <a:p>
                      <a:pPr algn="ctr" rtl="0">
                        <a:spcAft>
                          <a:spcPts val="0"/>
                        </a:spcAft>
                      </a:pPr>
                      <a:r>
                        <a:rPr lang="en-US" sz="2400" dirty="0">
                          <a:effectLst/>
                          <a:cs typeface="B Yagut" panose="00000400000000000000" pitchFamily="2" charset="-78"/>
                        </a:rPr>
                        <a:t> </a:t>
                      </a:r>
                      <a:endParaRPr lang="en-US" sz="2800"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extLst>
                  <a:ext uri="{0D108BD9-81ED-4DB2-BD59-A6C34878D82A}">
                    <a16:rowId xmlns:a16="http://schemas.microsoft.com/office/drawing/2014/main" val="10006"/>
                  </a:ext>
                </a:extLst>
              </a:tr>
              <a:tr h="424910">
                <a:tc rowSpan="2">
                  <a:txBody>
                    <a:bodyPr/>
                    <a:lstStyle/>
                    <a:p>
                      <a:pPr algn="ctr" rtl="0">
                        <a:spcAft>
                          <a:spcPts val="0"/>
                        </a:spcAft>
                      </a:pPr>
                      <a:r>
                        <a:rPr lang="en-US" sz="1400">
                          <a:effectLst/>
                        </a:rPr>
                        <a:t>&gt;70 Kg </a:t>
                      </a:r>
                      <a:endParaRPr lang="en-US" sz="16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3" marR="68583" marT="0" marB="0" anchor="ctr"/>
                </a:tc>
                <a:tc>
                  <a:txBody>
                    <a:bodyPr/>
                    <a:lstStyle/>
                    <a:p>
                      <a:pPr algn="ctr" rtl="1">
                        <a:spcAft>
                          <a:spcPts val="0"/>
                        </a:spcAft>
                      </a:pPr>
                      <a:r>
                        <a:rPr lang="ar-IQ" sz="2400">
                          <a:effectLst/>
                          <a:cs typeface="B Yagut" panose="00000400000000000000" pitchFamily="2" charset="-78"/>
                        </a:rPr>
                        <a:t>کمتر از 60 سال</a:t>
                      </a:r>
                      <a:endParaRPr lang="en-US" sz="28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tc>
                  <a:txBody>
                    <a:bodyPr/>
                    <a:lstStyle/>
                    <a:p>
                      <a:pPr algn="ctr" rtl="0">
                        <a:spcAft>
                          <a:spcPts val="0"/>
                        </a:spcAft>
                      </a:pPr>
                      <a:r>
                        <a:rPr lang="en-US" sz="2400">
                          <a:effectLst/>
                          <a:cs typeface="B Yagut" panose="00000400000000000000" pitchFamily="2" charset="-78"/>
                        </a:rPr>
                        <a:t>5</a:t>
                      </a:r>
                      <a:endParaRPr lang="en-US" sz="28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tc>
                  <a:txBody>
                    <a:bodyPr/>
                    <a:lstStyle/>
                    <a:p>
                      <a:pPr algn="ctr" rtl="0">
                        <a:spcAft>
                          <a:spcPts val="0"/>
                        </a:spcAft>
                      </a:pPr>
                      <a:r>
                        <a:rPr lang="en-US" sz="2400" dirty="0">
                          <a:effectLst/>
                          <a:cs typeface="B Yagut" panose="00000400000000000000" pitchFamily="2" charset="-78"/>
                        </a:rPr>
                        <a:t> </a:t>
                      </a:r>
                      <a:endParaRPr lang="en-US" sz="2800"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extLst>
                  <a:ext uri="{0D108BD9-81ED-4DB2-BD59-A6C34878D82A}">
                    <a16:rowId xmlns:a16="http://schemas.microsoft.com/office/drawing/2014/main" val="10007"/>
                  </a:ext>
                </a:extLst>
              </a:tr>
              <a:tr h="549597">
                <a:tc vMerge="1">
                  <a:txBody>
                    <a:bodyPr/>
                    <a:lstStyle/>
                    <a:p>
                      <a:pPr rtl="1"/>
                      <a:endParaRPr lang="fa-IR"/>
                    </a:p>
                  </a:txBody>
                  <a:tcPr/>
                </a:tc>
                <a:tc>
                  <a:txBody>
                    <a:bodyPr/>
                    <a:lstStyle/>
                    <a:p>
                      <a:pPr algn="ctr" rtl="1">
                        <a:spcAft>
                          <a:spcPts val="0"/>
                        </a:spcAft>
                      </a:pPr>
                      <a:r>
                        <a:rPr lang="ar-IQ" sz="2400">
                          <a:effectLst/>
                          <a:cs typeface="B Yagut" panose="00000400000000000000" pitchFamily="2" charset="-78"/>
                        </a:rPr>
                        <a:t>60 سال و بالاتر</a:t>
                      </a:r>
                      <a:endParaRPr lang="en-US" sz="28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tc>
                  <a:txBody>
                    <a:bodyPr/>
                    <a:lstStyle/>
                    <a:p>
                      <a:pPr algn="ctr" rtl="0">
                        <a:spcAft>
                          <a:spcPts val="0"/>
                        </a:spcAft>
                      </a:pPr>
                      <a:r>
                        <a:rPr lang="en-US" sz="2400">
                          <a:effectLst/>
                          <a:cs typeface="B Yagut" panose="00000400000000000000" pitchFamily="2" charset="-78"/>
                        </a:rPr>
                        <a:t>4</a:t>
                      </a:r>
                      <a:endParaRPr lang="en-US" sz="28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tc>
                  <a:txBody>
                    <a:bodyPr/>
                    <a:lstStyle/>
                    <a:p>
                      <a:pPr algn="ctr" rtl="0">
                        <a:spcAft>
                          <a:spcPts val="0"/>
                        </a:spcAft>
                      </a:pPr>
                      <a:r>
                        <a:rPr lang="en-US" sz="2400" dirty="0">
                          <a:effectLst/>
                          <a:cs typeface="B Yagut" panose="00000400000000000000" pitchFamily="2" charset="-78"/>
                        </a:rPr>
                        <a:t> </a:t>
                      </a:r>
                      <a:endParaRPr lang="en-US" sz="2800"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3" marR="68583" marT="0" marB="0" anchor="ct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20558"/>
    </mc:Choice>
    <mc:Fallback xmlns="">
      <p:transition spd="slow" advTm="20558"/>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lgn="ctr"/>
            <a:r>
              <a:rPr lang="fa-IR" altLang="fa-IR" smtClean="0">
                <a:cs typeface="B Yagut" panose="00000400000000000000" pitchFamily="2" charset="-78"/>
              </a:rPr>
              <a:t>درمان (ادامه) </a:t>
            </a:r>
            <a:br>
              <a:rPr lang="fa-IR" altLang="fa-IR" smtClean="0">
                <a:cs typeface="B Yagut" panose="00000400000000000000" pitchFamily="2" charset="-78"/>
              </a:rPr>
            </a:br>
            <a:r>
              <a:rPr lang="ar-IQ" altLang="fa-IR" smtClean="0">
                <a:cs typeface="B Yagut" panose="00000400000000000000" pitchFamily="2" charset="-78"/>
              </a:rPr>
              <a:t>درمان درمرحله نگهدارنده</a:t>
            </a:r>
            <a:endParaRPr lang="fa-IR" altLang="fa-IR" smtClean="0">
              <a:cs typeface="B Yagut" panose="00000400000000000000" pitchFamily="2" charset="-78"/>
            </a:endParaRPr>
          </a:p>
        </p:txBody>
      </p:sp>
      <p:pic>
        <p:nvPicPr>
          <p:cNvPr id="9933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00225"/>
            <a:ext cx="10515600"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5042"/>
    </mc:Choice>
    <mc:Fallback xmlns="">
      <p:transition spd="slow" advTm="15042"/>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fa-IR" altLang="en-US" sz="4000" smtClean="0">
                <a:cs typeface="B Yagut" panose="00000400000000000000" pitchFamily="2" charset="-78"/>
              </a:rPr>
              <a:t>پايش روند موفقيت درمان از طريق تهيه نمونه خلط</a:t>
            </a:r>
            <a:r>
              <a:rPr lang="en-US" altLang="en-US" smtClean="0">
                <a:cs typeface="Times New Roman" panose="02020603050405020304" pitchFamily="18" charset="0"/>
              </a:rPr>
              <a:t/>
            </a:r>
            <a:br>
              <a:rPr lang="en-US" altLang="en-US" smtClean="0">
                <a:cs typeface="Times New Roman" panose="02020603050405020304" pitchFamily="18" charset="0"/>
              </a:rPr>
            </a:br>
            <a:endParaRPr lang="en-US" altLang="en-US" smtClean="0">
              <a:cs typeface="Times New Roman" panose="02020603050405020304" pitchFamily="18" charset="0"/>
            </a:endParaRPr>
          </a:p>
        </p:txBody>
      </p:sp>
      <p:sp>
        <p:nvSpPr>
          <p:cNvPr id="3" name="Content Placeholder 2"/>
          <p:cNvSpPr>
            <a:spLocks noGrp="1"/>
          </p:cNvSpPr>
          <p:nvPr>
            <p:ph idx="1"/>
          </p:nvPr>
        </p:nvSpPr>
        <p:spPr>
          <a:xfrm>
            <a:off x="838200" y="1825625"/>
            <a:ext cx="10669588" cy="4822825"/>
          </a:xfrm>
        </p:spPr>
        <p:txBody>
          <a:bodyPr/>
          <a:lstStyle/>
          <a:p>
            <a:pPr marL="0" indent="0">
              <a:buFont typeface="Arial" panose="020B0604020202020204" pitchFamily="34" charset="0"/>
              <a:buNone/>
              <a:defRPr/>
            </a:pPr>
            <a:r>
              <a:rPr lang="fa-IR" sz="3200" dirty="0">
                <a:cs typeface="B Yagut" panose="00000400000000000000" pitchFamily="2" charset="-78"/>
              </a:rPr>
              <a:t>دو نمونه در زمان‌هاي قيد شده زير از خود بيمار تحت درمان بايد توسط بهورز تهيه و جهت آزمايش ارسال شود.</a:t>
            </a:r>
            <a:endParaRPr lang="en-US" sz="3200" dirty="0">
              <a:cs typeface="B Yagut" panose="00000400000000000000" pitchFamily="2" charset="-78"/>
            </a:endParaRPr>
          </a:p>
          <a:p>
            <a:pPr>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51881815"/>
              </p:ext>
            </p:extLst>
          </p:nvPr>
        </p:nvGraphicFramePr>
        <p:xfrm>
          <a:off x="1406525" y="2900363"/>
          <a:ext cx="9947275" cy="3698271"/>
        </p:xfrm>
        <a:graphic>
          <a:graphicData uri="http://schemas.openxmlformats.org/drawingml/2006/table">
            <a:tbl>
              <a:tblPr rtl="1">
                <a:tableStyleId>{616DA210-FB5B-4158-B5E0-FEB733F419BA}</a:tableStyleId>
              </a:tblPr>
              <a:tblGrid>
                <a:gridCol w="3412407">
                  <a:extLst>
                    <a:ext uri="{9D8B030D-6E8A-4147-A177-3AD203B41FA5}">
                      <a16:colId xmlns:a16="http://schemas.microsoft.com/office/drawing/2014/main" val="20000"/>
                    </a:ext>
                  </a:extLst>
                </a:gridCol>
                <a:gridCol w="3315757">
                  <a:extLst>
                    <a:ext uri="{9D8B030D-6E8A-4147-A177-3AD203B41FA5}">
                      <a16:colId xmlns:a16="http://schemas.microsoft.com/office/drawing/2014/main" val="20001"/>
                    </a:ext>
                  </a:extLst>
                </a:gridCol>
                <a:gridCol w="3219111">
                  <a:extLst>
                    <a:ext uri="{9D8B030D-6E8A-4147-A177-3AD203B41FA5}">
                      <a16:colId xmlns:a16="http://schemas.microsoft.com/office/drawing/2014/main" val="20002"/>
                    </a:ext>
                  </a:extLst>
                </a:gridCol>
              </a:tblGrid>
              <a:tr h="891381">
                <a:tc>
                  <a:txBody>
                    <a:bodyPr/>
                    <a:lstStyle/>
                    <a:p>
                      <a:pPr marL="0" algn="ctr" defTabSz="914400" rtl="1" eaLnBrk="1" latinLnBrk="0" hangingPunct="1">
                        <a:lnSpc>
                          <a:spcPct val="140000"/>
                        </a:lnSpc>
                        <a:spcAft>
                          <a:spcPts val="0"/>
                        </a:spcAft>
                      </a:pPr>
                      <a:r>
                        <a:rPr lang="fa-IR" sz="2400" kern="1200" dirty="0">
                          <a:solidFill>
                            <a:schemeClr val="tx1"/>
                          </a:solidFill>
                          <a:latin typeface="+mn-lt"/>
                          <a:ea typeface="+mn-ea"/>
                          <a:cs typeface="B Yagut" panose="00000400000000000000" pitchFamily="2" charset="-78"/>
                        </a:rPr>
                        <a:t>زمان تهيه نمونه خلط</a:t>
                      </a:r>
                      <a:endParaRPr lang="en-US" sz="2400" kern="1200" dirty="0">
                        <a:solidFill>
                          <a:schemeClr val="tx1"/>
                        </a:solidFill>
                        <a:latin typeface="+mn-lt"/>
                        <a:ea typeface="+mn-ea"/>
                        <a:cs typeface="B Yagut" panose="00000400000000000000" pitchFamily="2" charset="-78"/>
                      </a:endParaRPr>
                    </a:p>
                  </a:txBody>
                  <a:tcPr marL="68589" marR="68589" marT="0" marB="0" anchor="ctr"/>
                </a:tc>
                <a:tc>
                  <a:txBody>
                    <a:bodyPr/>
                    <a:lstStyle/>
                    <a:p>
                      <a:pPr marL="0" algn="ctr" defTabSz="914400" rtl="1" eaLnBrk="1" latinLnBrk="0" hangingPunct="1">
                        <a:lnSpc>
                          <a:spcPct val="140000"/>
                        </a:lnSpc>
                        <a:spcAft>
                          <a:spcPts val="0"/>
                        </a:spcAft>
                      </a:pPr>
                      <a:r>
                        <a:rPr lang="fa-IR" sz="2400" kern="1200" dirty="0">
                          <a:solidFill>
                            <a:schemeClr val="tx1"/>
                          </a:solidFill>
                          <a:latin typeface="+mn-lt"/>
                          <a:ea typeface="+mn-ea"/>
                          <a:cs typeface="B Yagut" panose="00000400000000000000" pitchFamily="2" charset="-78"/>
                        </a:rPr>
                        <a:t>گروه درماني يك (6ماهه)</a:t>
                      </a:r>
                      <a:endParaRPr lang="en-US" sz="2400" kern="1200" dirty="0">
                        <a:solidFill>
                          <a:schemeClr val="tx1"/>
                        </a:solidFill>
                        <a:latin typeface="+mn-lt"/>
                        <a:ea typeface="+mn-ea"/>
                        <a:cs typeface="B Yagut" panose="00000400000000000000" pitchFamily="2" charset="-78"/>
                      </a:endParaRPr>
                    </a:p>
                  </a:txBody>
                  <a:tcPr marL="68589" marR="68589" marT="0" marB="0" anchor="ctr"/>
                </a:tc>
                <a:tc>
                  <a:txBody>
                    <a:bodyPr/>
                    <a:lstStyle/>
                    <a:p>
                      <a:pPr marL="0" algn="ctr" defTabSz="914400" rtl="1" eaLnBrk="1" latinLnBrk="0" hangingPunct="1">
                        <a:lnSpc>
                          <a:spcPct val="140000"/>
                        </a:lnSpc>
                        <a:spcAft>
                          <a:spcPts val="0"/>
                        </a:spcAft>
                      </a:pPr>
                      <a:r>
                        <a:rPr lang="fa-IR" sz="2400" kern="1200" dirty="0">
                          <a:solidFill>
                            <a:schemeClr val="tx1"/>
                          </a:solidFill>
                          <a:latin typeface="+mn-lt"/>
                          <a:ea typeface="+mn-ea"/>
                          <a:cs typeface="B Yagut" panose="00000400000000000000" pitchFamily="2" charset="-78"/>
                        </a:rPr>
                        <a:t>گروه درماني دو موقت(8ماهه)</a:t>
                      </a:r>
                      <a:endParaRPr lang="en-US" sz="2400" kern="1200" dirty="0">
                        <a:solidFill>
                          <a:schemeClr val="tx1"/>
                        </a:solidFill>
                        <a:latin typeface="+mn-lt"/>
                        <a:ea typeface="+mn-ea"/>
                        <a:cs typeface="B Yagut" panose="00000400000000000000" pitchFamily="2" charset="-78"/>
                      </a:endParaRPr>
                    </a:p>
                  </a:txBody>
                  <a:tcPr marL="68589" marR="68589" marT="0" marB="0" anchor="ctr"/>
                </a:tc>
                <a:extLst>
                  <a:ext uri="{0D108BD9-81ED-4DB2-BD59-A6C34878D82A}">
                    <a16:rowId xmlns:a16="http://schemas.microsoft.com/office/drawing/2014/main" val="10000"/>
                  </a:ext>
                </a:extLst>
              </a:tr>
              <a:tr h="891381">
                <a:tc>
                  <a:txBody>
                    <a:bodyPr/>
                    <a:lstStyle/>
                    <a:p>
                      <a:pPr marL="0" algn="ctr" defTabSz="914400" rtl="1" eaLnBrk="1" latinLnBrk="0" hangingPunct="1">
                        <a:lnSpc>
                          <a:spcPct val="140000"/>
                        </a:lnSpc>
                        <a:spcAft>
                          <a:spcPts val="0"/>
                        </a:spcAft>
                      </a:pPr>
                      <a:r>
                        <a:rPr lang="fa-IR" sz="2400" kern="1200">
                          <a:solidFill>
                            <a:schemeClr val="tx1"/>
                          </a:solidFill>
                          <a:latin typeface="+mn-lt"/>
                          <a:ea typeface="+mn-ea"/>
                          <a:cs typeface="B Yagut" panose="00000400000000000000" pitchFamily="2" charset="-78"/>
                        </a:rPr>
                        <a:t>پايان مرحله حمله‌اي</a:t>
                      </a:r>
                      <a:endParaRPr lang="en-US" sz="2400" kern="1200">
                        <a:solidFill>
                          <a:schemeClr val="tx1"/>
                        </a:solidFill>
                        <a:latin typeface="+mn-lt"/>
                        <a:ea typeface="+mn-ea"/>
                        <a:cs typeface="B Yagut" panose="00000400000000000000" pitchFamily="2" charset="-78"/>
                      </a:endParaRPr>
                    </a:p>
                  </a:txBody>
                  <a:tcPr marL="68589" marR="68589" marT="0" marB="0" anchor="ctr"/>
                </a:tc>
                <a:tc>
                  <a:txBody>
                    <a:bodyPr/>
                    <a:lstStyle/>
                    <a:p>
                      <a:pPr marL="0" algn="ctr" defTabSz="914400" rtl="1" eaLnBrk="1" latinLnBrk="0" hangingPunct="1">
                        <a:lnSpc>
                          <a:spcPct val="140000"/>
                        </a:lnSpc>
                        <a:spcAft>
                          <a:spcPts val="0"/>
                        </a:spcAft>
                      </a:pPr>
                      <a:r>
                        <a:rPr lang="fa-IR" sz="2400" kern="1200" dirty="0">
                          <a:solidFill>
                            <a:schemeClr val="tx1"/>
                          </a:solidFill>
                          <a:latin typeface="+mn-lt"/>
                          <a:ea typeface="+mn-ea"/>
                          <a:cs typeface="B Yagut" panose="00000400000000000000" pitchFamily="2" charset="-78"/>
                        </a:rPr>
                        <a:t>پايان ماه دوم</a:t>
                      </a:r>
                      <a:endParaRPr lang="en-US" sz="2400" kern="1200" dirty="0">
                        <a:solidFill>
                          <a:schemeClr val="tx1"/>
                        </a:solidFill>
                        <a:latin typeface="+mn-lt"/>
                        <a:ea typeface="+mn-ea"/>
                        <a:cs typeface="B Yagut" panose="00000400000000000000" pitchFamily="2" charset="-78"/>
                      </a:endParaRPr>
                    </a:p>
                  </a:txBody>
                  <a:tcPr marL="68589" marR="68589" marT="0" marB="0" anchor="ctr"/>
                </a:tc>
                <a:tc>
                  <a:txBody>
                    <a:bodyPr/>
                    <a:lstStyle/>
                    <a:p>
                      <a:pPr marL="0" algn="ctr" defTabSz="914400" rtl="1" eaLnBrk="1" latinLnBrk="0" hangingPunct="1">
                        <a:lnSpc>
                          <a:spcPct val="140000"/>
                        </a:lnSpc>
                        <a:spcAft>
                          <a:spcPts val="0"/>
                        </a:spcAft>
                      </a:pPr>
                      <a:r>
                        <a:rPr lang="fa-IR" sz="2400" kern="1200" dirty="0">
                          <a:solidFill>
                            <a:schemeClr val="tx1"/>
                          </a:solidFill>
                          <a:latin typeface="+mn-lt"/>
                          <a:ea typeface="+mn-ea"/>
                          <a:cs typeface="B Yagut" panose="00000400000000000000" pitchFamily="2" charset="-78"/>
                        </a:rPr>
                        <a:t>پابان ماه سوم</a:t>
                      </a:r>
                      <a:endParaRPr lang="en-US" sz="2400" kern="1200" dirty="0">
                        <a:solidFill>
                          <a:schemeClr val="tx1"/>
                        </a:solidFill>
                        <a:latin typeface="+mn-lt"/>
                        <a:ea typeface="+mn-ea"/>
                        <a:cs typeface="B Yagut" panose="00000400000000000000" pitchFamily="2" charset="-78"/>
                      </a:endParaRPr>
                    </a:p>
                  </a:txBody>
                  <a:tcPr marL="68589" marR="68589" marT="0" marB="0" anchor="ctr"/>
                </a:tc>
                <a:extLst>
                  <a:ext uri="{0D108BD9-81ED-4DB2-BD59-A6C34878D82A}">
                    <a16:rowId xmlns:a16="http://schemas.microsoft.com/office/drawing/2014/main" val="10001"/>
                  </a:ext>
                </a:extLst>
              </a:tr>
              <a:tr h="891381">
                <a:tc>
                  <a:txBody>
                    <a:bodyPr/>
                    <a:lstStyle/>
                    <a:p>
                      <a:pPr marL="0" algn="ctr" defTabSz="914400" rtl="1" eaLnBrk="1" latinLnBrk="0" hangingPunct="1">
                        <a:lnSpc>
                          <a:spcPct val="140000"/>
                        </a:lnSpc>
                        <a:spcAft>
                          <a:spcPts val="0"/>
                        </a:spcAft>
                      </a:pPr>
                      <a:r>
                        <a:rPr lang="fa-IR" sz="2400" kern="1200" dirty="0">
                          <a:solidFill>
                            <a:schemeClr val="tx1"/>
                          </a:solidFill>
                          <a:latin typeface="+mn-lt"/>
                          <a:ea typeface="+mn-ea"/>
                          <a:cs typeface="B Yagut" panose="00000400000000000000" pitchFamily="2" charset="-78"/>
                        </a:rPr>
                        <a:t>در طي مرحله </a:t>
                      </a:r>
                      <a:r>
                        <a:rPr lang="fa-IR" sz="2400" kern="1200" dirty="0" smtClean="0">
                          <a:solidFill>
                            <a:schemeClr val="tx1"/>
                          </a:solidFill>
                          <a:latin typeface="+mn-lt"/>
                          <a:ea typeface="+mn-ea"/>
                          <a:cs typeface="B Yagut" panose="00000400000000000000" pitchFamily="2" charset="-78"/>
                        </a:rPr>
                        <a:t>نگهدارنده</a:t>
                      </a:r>
                      <a:endParaRPr lang="en-US" sz="2400" kern="1200" dirty="0">
                        <a:solidFill>
                          <a:schemeClr val="tx1"/>
                        </a:solidFill>
                        <a:latin typeface="+mn-lt"/>
                        <a:ea typeface="+mn-ea"/>
                        <a:cs typeface="B Yagut" panose="00000400000000000000" pitchFamily="2" charset="-78"/>
                      </a:endParaRPr>
                    </a:p>
                  </a:txBody>
                  <a:tcPr marL="68589" marR="68589" marT="0" marB="0" anchor="ctr"/>
                </a:tc>
                <a:tc>
                  <a:txBody>
                    <a:bodyPr/>
                    <a:lstStyle/>
                    <a:p>
                      <a:pPr marL="0" algn="ctr" defTabSz="914400" rtl="1" eaLnBrk="1" latinLnBrk="0" hangingPunct="1">
                        <a:lnSpc>
                          <a:spcPct val="140000"/>
                        </a:lnSpc>
                        <a:spcAft>
                          <a:spcPts val="0"/>
                        </a:spcAft>
                      </a:pPr>
                      <a:r>
                        <a:rPr lang="fa-IR" sz="2400" kern="1200" dirty="0">
                          <a:solidFill>
                            <a:schemeClr val="tx1"/>
                          </a:solidFill>
                          <a:latin typeface="+mn-lt"/>
                          <a:ea typeface="+mn-ea"/>
                          <a:cs typeface="B Yagut" panose="00000400000000000000" pitchFamily="2" charset="-78"/>
                        </a:rPr>
                        <a:t>پايان ماه چهارم</a:t>
                      </a:r>
                      <a:endParaRPr lang="en-US" sz="2400" kern="1200" dirty="0">
                        <a:solidFill>
                          <a:schemeClr val="tx1"/>
                        </a:solidFill>
                        <a:latin typeface="+mn-lt"/>
                        <a:ea typeface="+mn-ea"/>
                        <a:cs typeface="B Yagut" panose="00000400000000000000" pitchFamily="2" charset="-78"/>
                      </a:endParaRPr>
                    </a:p>
                  </a:txBody>
                  <a:tcPr marL="68589" marR="68589" marT="0" marB="0" anchor="ctr"/>
                </a:tc>
                <a:tc>
                  <a:txBody>
                    <a:bodyPr/>
                    <a:lstStyle/>
                    <a:p>
                      <a:pPr marL="0" algn="ctr" defTabSz="914400" rtl="1" eaLnBrk="1" latinLnBrk="0" hangingPunct="1">
                        <a:lnSpc>
                          <a:spcPct val="140000"/>
                        </a:lnSpc>
                        <a:spcAft>
                          <a:spcPts val="0"/>
                        </a:spcAft>
                      </a:pPr>
                      <a:r>
                        <a:rPr lang="fa-IR" sz="2400" kern="1200" dirty="0">
                          <a:solidFill>
                            <a:schemeClr val="tx1"/>
                          </a:solidFill>
                          <a:latin typeface="+mn-lt"/>
                          <a:ea typeface="+mn-ea"/>
                          <a:cs typeface="B Yagut" panose="00000400000000000000" pitchFamily="2" charset="-78"/>
                        </a:rPr>
                        <a:t>پايان ماه پنجم</a:t>
                      </a:r>
                      <a:endParaRPr lang="en-US" sz="2400" kern="1200" dirty="0">
                        <a:solidFill>
                          <a:schemeClr val="tx1"/>
                        </a:solidFill>
                        <a:latin typeface="+mn-lt"/>
                        <a:ea typeface="+mn-ea"/>
                        <a:cs typeface="B Yagut" panose="00000400000000000000" pitchFamily="2" charset="-78"/>
                      </a:endParaRPr>
                    </a:p>
                  </a:txBody>
                  <a:tcPr marL="68589" marR="68589" marT="0" marB="0" anchor="ctr"/>
                </a:tc>
                <a:extLst>
                  <a:ext uri="{0D108BD9-81ED-4DB2-BD59-A6C34878D82A}">
                    <a16:rowId xmlns:a16="http://schemas.microsoft.com/office/drawing/2014/main" val="10002"/>
                  </a:ext>
                </a:extLst>
              </a:tr>
              <a:tr h="891381">
                <a:tc>
                  <a:txBody>
                    <a:bodyPr/>
                    <a:lstStyle/>
                    <a:p>
                      <a:pPr marL="0" algn="ctr" defTabSz="914400" rtl="1" eaLnBrk="1" latinLnBrk="0" hangingPunct="1">
                        <a:lnSpc>
                          <a:spcPct val="140000"/>
                        </a:lnSpc>
                        <a:spcAft>
                          <a:spcPts val="0"/>
                        </a:spcAft>
                      </a:pPr>
                      <a:r>
                        <a:rPr lang="fa-IR" sz="2400" kern="1200" dirty="0" smtClean="0">
                          <a:solidFill>
                            <a:schemeClr val="tx1"/>
                          </a:solidFill>
                          <a:latin typeface="+mn-lt"/>
                          <a:ea typeface="+mn-ea"/>
                          <a:cs typeface="B Yagut" panose="00000400000000000000" pitchFamily="2" charset="-78"/>
                        </a:rPr>
                        <a:t>پایان </a:t>
                      </a:r>
                      <a:r>
                        <a:rPr lang="fa-IR" sz="2400" kern="1200" dirty="0">
                          <a:solidFill>
                            <a:schemeClr val="tx1"/>
                          </a:solidFill>
                          <a:latin typeface="+mn-lt"/>
                          <a:ea typeface="+mn-ea"/>
                          <a:cs typeface="B Yagut" panose="00000400000000000000" pitchFamily="2" charset="-78"/>
                        </a:rPr>
                        <a:t>درمان</a:t>
                      </a:r>
                      <a:endParaRPr lang="en-US" sz="2400" kern="1200" dirty="0">
                        <a:solidFill>
                          <a:schemeClr val="tx1"/>
                        </a:solidFill>
                        <a:latin typeface="+mn-lt"/>
                        <a:ea typeface="+mn-ea"/>
                        <a:cs typeface="B Yagut" panose="00000400000000000000" pitchFamily="2" charset="-78"/>
                      </a:endParaRPr>
                    </a:p>
                  </a:txBody>
                  <a:tcPr marL="68589" marR="68589" marT="0" marB="0" anchor="ctr"/>
                </a:tc>
                <a:tc>
                  <a:txBody>
                    <a:bodyPr/>
                    <a:lstStyle/>
                    <a:p>
                      <a:pPr marL="0" algn="ctr" defTabSz="914400" rtl="1" eaLnBrk="1" latinLnBrk="0" hangingPunct="1">
                        <a:lnSpc>
                          <a:spcPct val="140000"/>
                        </a:lnSpc>
                        <a:spcAft>
                          <a:spcPts val="0"/>
                        </a:spcAft>
                      </a:pPr>
                      <a:r>
                        <a:rPr lang="fa-IR" sz="2400" kern="1200" dirty="0">
                          <a:solidFill>
                            <a:schemeClr val="tx1"/>
                          </a:solidFill>
                          <a:latin typeface="+mn-lt"/>
                          <a:ea typeface="+mn-ea"/>
                          <a:cs typeface="B Yagut" panose="00000400000000000000" pitchFamily="2" charset="-78"/>
                        </a:rPr>
                        <a:t>در طي ماه ششم</a:t>
                      </a:r>
                      <a:endParaRPr lang="en-US" sz="2400" kern="1200" dirty="0">
                        <a:solidFill>
                          <a:schemeClr val="tx1"/>
                        </a:solidFill>
                        <a:latin typeface="+mn-lt"/>
                        <a:ea typeface="+mn-ea"/>
                        <a:cs typeface="B Yagut" panose="00000400000000000000" pitchFamily="2" charset="-78"/>
                      </a:endParaRPr>
                    </a:p>
                  </a:txBody>
                  <a:tcPr marL="68589" marR="68589" marT="0" marB="0" anchor="ctr"/>
                </a:tc>
                <a:tc>
                  <a:txBody>
                    <a:bodyPr/>
                    <a:lstStyle/>
                    <a:p>
                      <a:pPr marL="0" algn="ctr" defTabSz="914400" rtl="1" eaLnBrk="1" latinLnBrk="0" hangingPunct="1">
                        <a:lnSpc>
                          <a:spcPct val="140000"/>
                        </a:lnSpc>
                        <a:spcAft>
                          <a:spcPts val="0"/>
                        </a:spcAft>
                      </a:pPr>
                      <a:r>
                        <a:rPr lang="fa-IR" sz="2400" kern="1200" dirty="0">
                          <a:solidFill>
                            <a:schemeClr val="tx1"/>
                          </a:solidFill>
                          <a:latin typeface="+mn-lt"/>
                          <a:ea typeface="+mn-ea"/>
                          <a:cs typeface="B Yagut" panose="00000400000000000000" pitchFamily="2" charset="-78"/>
                        </a:rPr>
                        <a:t>در طي ماه هفتم</a:t>
                      </a:r>
                      <a:endParaRPr lang="en-US" sz="2400" kern="1200" dirty="0">
                        <a:solidFill>
                          <a:schemeClr val="tx1"/>
                        </a:solidFill>
                        <a:latin typeface="+mn-lt"/>
                        <a:ea typeface="+mn-ea"/>
                        <a:cs typeface="B Yagut" panose="00000400000000000000" pitchFamily="2" charset="-78"/>
                      </a:endParaRPr>
                    </a:p>
                  </a:txBody>
                  <a:tcPr marL="68589" marR="68589" marT="0" marB="0" anchor="ct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54094"/>
    </mc:Choice>
    <mc:Fallback xmlns="">
      <p:transition spd="slow" advTm="54094"/>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fa-IR" altLang="en-US" smtClean="0">
                <a:cs typeface="B Yagut" panose="00000400000000000000" pitchFamily="2" charset="-78"/>
              </a:rPr>
              <a:t>اهداف درمان سل</a:t>
            </a:r>
            <a:endParaRPr lang="en-US" altLang="en-US" smtClean="0">
              <a:cs typeface="B Yagut" panose="00000400000000000000" pitchFamily="2" charset="-78"/>
            </a:endParaRPr>
          </a:p>
        </p:txBody>
      </p:sp>
      <p:sp>
        <p:nvSpPr>
          <p:cNvPr id="101379" name="Content Placeholder 2"/>
          <p:cNvSpPr>
            <a:spLocks noGrp="1"/>
          </p:cNvSpPr>
          <p:nvPr>
            <p:ph idx="1"/>
          </p:nvPr>
        </p:nvSpPr>
        <p:spPr>
          <a:xfrm>
            <a:off x="838200" y="1825625"/>
            <a:ext cx="10515600" cy="3449638"/>
          </a:xfrm>
        </p:spPr>
        <p:txBody>
          <a:bodyPr/>
          <a:lstStyle/>
          <a:p>
            <a:r>
              <a:rPr lang="ar-SA" altLang="en-US" sz="3200" smtClean="0">
                <a:cs typeface="B Yagut" panose="00000400000000000000" pitchFamily="2" charset="-78"/>
              </a:rPr>
              <a:t>بهبود بيماران مسلول </a:t>
            </a:r>
          </a:p>
          <a:p>
            <a:r>
              <a:rPr lang="ar-SA" altLang="en-US" sz="3200" smtClean="0">
                <a:cs typeface="B Yagut" panose="00000400000000000000" pitchFamily="2" charset="-78"/>
              </a:rPr>
              <a:t>پيشگيري از مرگ يا عوارض ناشي از بيماري </a:t>
            </a:r>
          </a:p>
          <a:p>
            <a:r>
              <a:rPr lang="ar-SA" altLang="en-US" sz="3200" smtClean="0">
                <a:cs typeface="B Yagut" panose="00000400000000000000" pitchFamily="2" charset="-78"/>
              </a:rPr>
              <a:t>پيشگيري از گسترش بيماري </a:t>
            </a:r>
          </a:p>
          <a:p>
            <a:r>
              <a:rPr lang="ar-SA" altLang="en-US" sz="3200" smtClean="0">
                <a:cs typeface="B Yagut" panose="00000400000000000000" pitchFamily="2" charset="-78"/>
              </a:rPr>
              <a:t>پيشگيري از پيدايش موارد مقاوم به درمان </a:t>
            </a:r>
          </a:p>
          <a:p>
            <a:r>
              <a:rPr lang="ar-SA" altLang="en-US" sz="3200" smtClean="0">
                <a:cs typeface="B Yagut" panose="00000400000000000000" pitchFamily="2" charset="-78"/>
              </a:rPr>
              <a:t>پيشگيري از پيدايش موارد عود</a:t>
            </a:r>
            <a:endParaRPr lang="en-US" altLang="en-US" sz="3200" smtClean="0">
              <a:cs typeface="B Yagut" panose="00000400000000000000" pitchFamily="2" charset="-78"/>
            </a:endParaRPr>
          </a:p>
          <a:p>
            <a:endParaRPr lang="en-US" altLang="en-US" smtClean="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0519"/>
    </mc:Choice>
    <mc:Fallback xmlns="">
      <p:transition spd="slow" advTm="20519"/>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fa-IR" altLang="en-US" smtClean="0">
                <a:cs typeface="B Yagut" panose="00000400000000000000" pitchFamily="2" charset="-78"/>
              </a:rPr>
              <a:t>مراقبت و پيشگيري</a:t>
            </a:r>
            <a:r>
              <a:rPr lang="en-US" altLang="en-US" smtClean="0">
                <a:cs typeface="Times New Roman" panose="02020603050405020304" pitchFamily="18" charset="0"/>
              </a:rPr>
              <a:t/>
            </a:r>
            <a:br>
              <a:rPr lang="en-US" altLang="en-US" smtClean="0">
                <a:cs typeface="Times New Roman" panose="02020603050405020304" pitchFamily="18" charset="0"/>
              </a:rPr>
            </a:br>
            <a:endParaRPr lang="en-US" altLang="en-US" smtClean="0">
              <a:cs typeface="Times New Roman" panose="02020603050405020304" pitchFamily="18" charset="0"/>
            </a:endParaRPr>
          </a:p>
        </p:txBody>
      </p:sp>
      <p:sp>
        <p:nvSpPr>
          <p:cNvPr id="96259" name="Content Placeholder 2"/>
          <p:cNvSpPr>
            <a:spLocks noGrp="1"/>
          </p:cNvSpPr>
          <p:nvPr>
            <p:ph idx="1"/>
          </p:nvPr>
        </p:nvSpPr>
        <p:spPr>
          <a:xfrm>
            <a:off x="838200" y="1241425"/>
            <a:ext cx="10515600" cy="4935538"/>
          </a:xfrm>
        </p:spPr>
        <p:txBody>
          <a:bodyPr/>
          <a:lstStyle/>
          <a:p>
            <a:pPr algn="just"/>
            <a:r>
              <a:rPr lang="fa-IR" altLang="en-US" sz="3200" dirty="0" smtClean="0">
                <a:cs typeface="B Yagut" panose="00000400000000000000" pitchFamily="2" charset="-78"/>
              </a:rPr>
              <a:t>آموزش به بیمار و اطرافیان بیمار</a:t>
            </a:r>
          </a:p>
          <a:p>
            <a:pPr algn="just"/>
            <a:r>
              <a:rPr lang="fa-IR" altLang="en-US" sz="3200" dirty="0" smtClean="0">
                <a:cs typeface="B Yagut" panose="00000400000000000000" pitchFamily="2" charset="-78"/>
              </a:rPr>
              <a:t>واكسيناسيون جاري برابر برنامه ايمن سازي كشوري</a:t>
            </a:r>
          </a:p>
          <a:p>
            <a:pPr algn="just"/>
            <a:r>
              <a:rPr lang="fa-IR" altLang="en-US" sz="3200" dirty="0" smtClean="0">
                <a:cs typeface="B Yagut" panose="00000400000000000000" pitchFamily="2" charset="-78"/>
              </a:rPr>
              <a:t>بيماريابي</a:t>
            </a:r>
            <a:endParaRPr lang="en-US" altLang="en-US" sz="3200" dirty="0" smtClean="0">
              <a:cs typeface="B Yagut" panose="00000400000000000000" pitchFamily="2" charset="-78"/>
            </a:endParaRPr>
          </a:p>
          <a:p>
            <a:pPr algn="just"/>
            <a:r>
              <a:rPr lang="fa-IR" altLang="en-US" sz="3200" dirty="0" smtClean="0">
                <a:cs typeface="B Yagut" panose="00000400000000000000" pitchFamily="2" charset="-78"/>
              </a:rPr>
              <a:t>گزارش و ارجاع موارد مشكوك به مركز خدمات جامع سلامت و پيگيري تا حصول نتيجه</a:t>
            </a:r>
          </a:p>
          <a:p>
            <a:pPr algn="just"/>
            <a:r>
              <a:rPr lang="fa-IR" altLang="en-US" sz="3200" dirty="0" smtClean="0">
                <a:cs typeface="B Yagut" panose="00000400000000000000" pitchFamily="2" charset="-78"/>
              </a:rPr>
              <a:t>ارجاع بيماران شناخته شده‌اي كه قطع دارو داشته‌اند يا علائم بيماري مجددا" در آنها ظهور كرده و يا عوارض دارويي در آنها ظاهر شده است.</a:t>
            </a:r>
            <a:endParaRPr lang="en-US" altLang="en-US" sz="3200" dirty="0" smtClean="0">
              <a:cs typeface="B Yagut" panose="00000400000000000000" pitchFamily="2" charset="-78"/>
            </a:endParaRPr>
          </a:p>
          <a:p>
            <a:pPr algn="just"/>
            <a:r>
              <a:rPr lang="fa-IR" altLang="en-US" sz="3200" dirty="0" smtClean="0">
                <a:cs typeface="B Yagut" panose="00000400000000000000" pitchFamily="2" charset="-78"/>
              </a:rPr>
              <a:t>پيگيري بيماران شناخته شده تحت درمان و نظارت بر نحوه داروهاي تجويز شده توسط پزشك</a:t>
            </a:r>
            <a:endParaRPr lang="en-US" altLang="en-US" sz="3200" dirty="0" smtClean="0">
              <a:cs typeface="B Yagut" panose="00000400000000000000" pitchFamily="2" charset="-78"/>
            </a:endParaRPr>
          </a:p>
          <a:p>
            <a:pPr algn="just"/>
            <a:endParaRPr lang="en-US" altLang="en-US" sz="3200" dirty="0" smtClean="0">
              <a:cs typeface="B Yagut" panose="00000400000000000000" pitchFamily="2" charset="-78"/>
            </a:endParaRPr>
          </a:p>
          <a:p>
            <a:endParaRPr lang="en-US" altLang="en-US" dirty="0" smtClean="0">
              <a:cs typeface="Arial" panose="020B0604020202020204" pitchFamily="34" charset="0"/>
            </a:endParaRPr>
          </a:p>
        </p:txBody>
      </p:sp>
    </p:spTree>
    <p:extLst>
      <p:ext uri="{BB962C8B-B14F-4D97-AF65-F5344CB8AC3E}">
        <p14:creationId xmlns:p14="http://schemas.microsoft.com/office/powerpoint/2010/main" val="693786833"/>
      </p:ext>
    </p:extLst>
  </p:cSld>
  <p:clrMapOvr>
    <a:masterClrMapping/>
  </p:clrMapOvr>
  <mc:AlternateContent xmlns:mc="http://schemas.openxmlformats.org/markup-compatibility/2006" xmlns:p14="http://schemas.microsoft.com/office/powerpoint/2010/main">
    <mc:Choice Requires="p14">
      <p:transition spd="slow" p14:dur="2000" advTm="45155"/>
    </mc:Choice>
    <mc:Fallback xmlns="">
      <p:transition spd="slow" advTm="45155"/>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fa-IR" altLang="en-US" smtClean="0">
                <a:cs typeface="B Yagut" panose="00000400000000000000" pitchFamily="2" charset="-78"/>
              </a:rPr>
              <a:t>خلاصه ونتیجه گیری</a:t>
            </a:r>
            <a:endParaRPr lang="en-US" altLang="en-US" smtClean="0">
              <a:cs typeface="B Yagut" panose="00000400000000000000" pitchFamily="2" charset="-78"/>
            </a:endParaRPr>
          </a:p>
        </p:txBody>
      </p:sp>
      <p:sp>
        <p:nvSpPr>
          <p:cNvPr id="103427" name="Content Placeholder 2"/>
          <p:cNvSpPr>
            <a:spLocks noGrp="1"/>
          </p:cNvSpPr>
          <p:nvPr>
            <p:ph idx="1"/>
          </p:nvPr>
        </p:nvSpPr>
        <p:spPr>
          <a:xfrm>
            <a:off x="838200" y="1825625"/>
            <a:ext cx="10683875" cy="4351338"/>
          </a:xfrm>
        </p:spPr>
        <p:txBody>
          <a:bodyPr/>
          <a:lstStyle/>
          <a:p>
            <a:pPr marL="0" indent="0" algn="just">
              <a:buFont typeface="Arial" panose="020B0604020202020204" pitchFamily="34" charset="0"/>
              <a:buNone/>
            </a:pPr>
            <a:r>
              <a:rPr lang="fa-IR" altLang="en-US" sz="3200" dirty="0" smtClean="0">
                <a:cs typeface="B Yagut" panose="00000400000000000000" pitchFamily="2" charset="-78"/>
              </a:rPr>
              <a:t>واکسیناسیون نقشي شگرف در سلامت جامعه ایفا کرده است. پس از تامین آب آشامیدني سالم، واکسیناسیون بیشترین  تاثیر در کاهش مرگ و میر به ویژه مرگ و میر کودکان و افزایش رشد جمعیت را داشته است. ایمن سازي یكي از موثرترین روش هاي پیشگیري از بیماري هاي دوران کودکي است. در30 سال گذشته پس از آغاز برنامه توسعه ایمن سازی  دستاوردهاي مهمي در پیشگیري و کنترل بیماري هاي قابل پیشگیري با واکسن و ارتقاي سلامت کودکان کشورمان، حاصل شده است. </a:t>
            </a:r>
            <a:endParaRPr lang="en-US" altLang="en-US" sz="3200" dirty="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43575"/>
    </mc:Choice>
    <mc:Fallback xmlns="">
      <p:transition spd="slow" advTm="43575"/>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fa-IR" altLang="en-US" smtClean="0">
                <a:cs typeface="B Yagut" panose="00000400000000000000" pitchFamily="2" charset="-78"/>
              </a:rPr>
              <a:t>خلاصه و نتیجه گیری (ادامه)</a:t>
            </a:r>
            <a:endParaRPr lang="en-US" altLang="en-US" smtClean="0">
              <a:cs typeface="B Yagut" panose="00000400000000000000" pitchFamily="2" charset="-78"/>
            </a:endParaRPr>
          </a:p>
        </p:txBody>
      </p:sp>
      <p:sp>
        <p:nvSpPr>
          <p:cNvPr id="3" name="Content Placeholder 2"/>
          <p:cNvSpPr>
            <a:spLocks noGrp="1"/>
          </p:cNvSpPr>
          <p:nvPr>
            <p:ph idx="1"/>
          </p:nvPr>
        </p:nvSpPr>
        <p:spPr>
          <a:xfrm>
            <a:off x="457199" y="1825625"/>
            <a:ext cx="11286309" cy="3765278"/>
          </a:xfrm>
        </p:spPr>
        <p:txBody>
          <a:bodyPr/>
          <a:lstStyle/>
          <a:p>
            <a:pPr marL="0" indent="0" algn="just">
              <a:buNone/>
              <a:defRPr/>
            </a:pPr>
            <a:r>
              <a:rPr lang="fa-IR" altLang="en-US" sz="3200" dirty="0">
                <a:cs typeface="B Yagut" panose="00000400000000000000" pitchFamily="2" charset="-78"/>
              </a:rPr>
              <a:t>در حال حاضر کلیه کودکان کشور علیه بیماری های سل، </a:t>
            </a:r>
            <a:r>
              <a:rPr lang="fa-IR" altLang="en-US" sz="3200" dirty="0" smtClean="0">
                <a:cs typeface="B Yagut" panose="00000400000000000000" pitchFamily="2" charset="-78"/>
              </a:rPr>
              <a:t>هپاتیت ب</a:t>
            </a:r>
            <a:r>
              <a:rPr lang="fa-IR" altLang="en-US" sz="3200" dirty="0">
                <a:cs typeface="B Yagut" panose="00000400000000000000" pitchFamily="2" charset="-78"/>
              </a:rPr>
              <a:t>، فلج اطفال، دیفتری، سیاه سرفه، کزاز، </a:t>
            </a:r>
            <a:r>
              <a:rPr lang="fa-IR" altLang="en-US" sz="3200" dirty="0" smtClean="0">
                <a:cs typeface="B Yagut" panose="00000400000000000000" pitchFamily="2" charset="-78"/>
              </a:rPr>
              <a:t>سرخک</a:t>
            </a:r>
            <a:r>
              <a:rPr lang="fa-IR" altLang="en-US" sz="3200" dirty="0">
                <a:cs typeface="B Yagut" panose="00000400000000000000" pitchFamily="2" charset="-78"/>
              </a:rPr>
              <a:t>، سرخجه و اوریون و همچنین عامل بیماری هموفیلوس آنفلوانزاي تیپ ب، واکسینه </a:t>
            </a:r>
            <a:r>
              <a:rPr lang="fa-IR" altLang="en-US" sz="3200" dirty="0" smtClean="0">
                <a:cs typeface="B Yagut" panose="00000400000000000000" pitchFamily="2" charset="-78"/>
              </a:rPr>
              <a:t>می شوند</a:t>
            </a:r>
            <a:r>
              <a:rPr lang="fa-IR" altLang="en-US" sz="3200" dirty="0">
                <a:cs typeface="B Yagut" panose="00000400000000000000" pitchFamily="2" charset="-78"/>
              </a:rPr>
              <a:t>. بیماری های سرخک و سرخجه مادرزادی درمرحله </a:t>
            </a:r>
            <a:r>
              <a:rPr lang="fa-IR" altLang="en-US" sz="3200" dirty="0" smtClean="0">
                <a:cs typeface="B Yagut" panose="00000400000000000000" pitchFamily="2" charset="-78"/>
              </a:rPr>
              <a:t>حذف</a:t>
            </a:r>
            <a:r>
              <a:rPr lang="en-US" altLang="en-US" sz="3200" dirty="0" smtClean="0">
                <a:cs typeface="B Yagut" panose="00000400000000000000" pitchFamily="2" charset="-78"/>
              </a:rPr>
              <a:t> </a:t>
            </a:r>
            <a:r>
              <a:rPr lang="fa-IR" altLang="en-US" sz="3200" dirty="0" smtClean="0">
                <a:cs typeface="B Yagut" panose="00000400000000000000" pitchFamily="2" charset="-78"/>
              </a:rPr>
              <a:t>قراردارند</a:t>
            </a:r>
            <a:r>
              <a:rPr lang="fa-IR" altLang="en-US" sz="3200" dirty="0">
                <a:cs typeface="B Yagut" panose="00000400000000000000" pitchFamily="2" charset="-78"/>
              </a:rPr>
              <a:t>. </a:t>
            </a:r>
            <a:r>
              <a:rPr lang="fa-IR" altLang="en-US" sz="3200" dirty="0" smtClean="0">
                <a:cs typeface="B Yagut" panose="00000400000000000000" pitchFamily="2" charset="-78"/>
              </a:rPr>
              <a:t>نزدیک به دو دهه است که </a:t>
            </a:r>
            <a:r>
              <a:rPr lang="fa-IR" altLang="en-US" sz="3200" dirty="0">
                <a:cs typeface="B Yagut" panose="00000400000000000000" pitchFamily="2" charset="-78"/>
              </a:rPr>
              <a:t>کشور عاری از بیماري فلج اطفال است، </a:t>
            </a:r>
            <a:r>
              <a:rPr lang="fa-IR" altLang="en-US" sz="3200" dirty="0" smtClean="0">
                <a:cs typeface="B Yagut" panose="00000400000000000000" pitchFamily="2" charset="-78"/>
              </a:rPr>
              <a:t>کزاز </a:t>
            </a:r>
            <a:r>
              <a:rPr lang="fa-IR" altLang="en-US" sz="3200" dirty="0">
                <a:cs typeface="B Yagut" panose="00000400000000000000" pitchFamily="2" charset="-78"/>
              </a:rPr>
              <a:t>نوزادی حذف شده و بیماری های دیفتری، سیاه سرفه و اوریون کنترل شده اند. میزان شیوع حاملین مزمن هپاتیت ب از بیش از3 درصد درسال 1370 به کمتر از 2 درصد کاهش یافته است . </a:t>
            </a:r>
            <a:endParaRPr lang="en-US" altLang="en-US" sz="3200" dirty="0" smtClean="0">
              <a:cs typeface="B Yagut" panose="00000400000000000000" pitchFamily="2" charset="-78"/>
            </a:endParaRPr>
          </a:p>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53156"/>
    </mc:Choice>
    <mc:Fallback xmlns="">
      <p:transition spd="slow" advTm="53156"/>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fa-IR" altLang="en-US" smtClean="0">
                <a:cs typeface="B Yagut" panose="00000400000000000000" pitchFamily="2" charset="-78"/>
              </a:rPr>
              <a:t>پرسش و تمرین </a:t>
            </a:r>
            <a:endParaRPr lang="en-US" altLang="en-US" smtClean="0">
              <a:cs typeface="B Yagut" panose="00000400000000000000" pitchFamily="2" charset="-78"/>
            </a:endParaRPr>
          </a:p>
        </p:txBody>
      </p:sp>
      <p:sp>
        <p:nvSpPr>
          <p:cNvPr id="105475" name="Content Placeholder 2"/>
          <p:cNvSpPr>
            <a:spLocks noGrp="1"/>
          </p:cNvSpPr>
          <p:nvPr>
            <p:ph idx="1"/>
          </p:nvPr>
        </p:nvSpPr>
        <p:spPr>
          <a:xfrm>
            <a:off x="574766" y="1825625"/>
            <a:ext cx="11050497" cy="3451769"/>
          </a:xfrm>
        </p:spPr>
        <p:txBody>
          <a:bodyPr/>
          <a:lstStyle/>
          <a:p>
            <a:pPr marL="514350" indent="-514350" algn="just">
              <a:buFont typeface="Calibri Light" panose="020F0302020204030204" pitchFamily="34" charset="0"/>
              <a:buAutoNum type="arabicPeriod"/>
            </a:pPr>
            <a:r>
              <a:rPr lang="fa-IR" altLang="en-US" sz="3200" dirty="0" smtClean="0">
                <a:cs typeface="B Yagut" panose="00000400000000000000" pitchFamily="2" charset="-78"/>
              </a:rPr>
              <a:t>علائم و راههای سرایت بیماریهای دیفتری، کزاز، هپاتیت </a:t>
            </a:r>
            <a:r>
              <a:rPr lang="en-US" altLang="en-US" sz="3200" dirty="0" smtClean="0">
                <a:cs typeface="B Yagut" panose="00000400000000000000" pitchFamily="2" charset="-78"/>
              </a:rPr>
              <a:t>B</a:t>
            </a:r>
            <a:r>
              <a:rPr lang="fa-IR" altLang="en-US" sz="3200" dirty="0" smtClean="0">
                <a:cs typeface="B Yagut" panose="00000400000000000000" pitchFamily="2" charset="-78"/>
              </a:rPr>
              <a:t> وسل رانام ببرد. </a:t>
            </a:r>
          </a:p>
          <a:p>
            <a:pPr marL="514350" indent="-514350" algn="just">
              <a:buFont typeface="Calibri Light" panose="020F0302020204030204" pitchFamily="34" charset="0"/>
              <a:buAutoNum type="arabicPeriod"/>
            </a:pPr>
            <a:r>
              <a:rPr lang="fa-IR" altLang="en-US" sz="3200" dirty="0" smtClean="0">
                <a:cs typeface="B Yagut" panose="00000400000000000000" pitchFamily="2" charset="-78"/>
              </a:rPr>
              <a:t>نکات مهم در مراقبت و پیشگیری از بیماریهای </a:t>
            </a:r>
            <a:r>
              <a:rPr lang="fa-IR" altLang="en-US" sz="3200" dirty="0">
                <a:cs typeface="B Yagut" panose="00000400000000000000" pitchFamily="2" charset="-78"/>
              </a:rPr>
              <a:t>دیفتری، کزاز</a:t>
            </a:r>
            <a:r>
              <a:rPr lang="fa-IR" altLang="en-US" sz="3200" dirty="0" smtClean="0">
                <a:cs typeface="B Yagut" panose="00000400000000000000" pitchFamily="2" charset="-78"/>
              </a:rPr>
              <a:t>، هپاتیت</a:t>
            </a:r>
            <a:r>
              <a:rPr lang="en-US" altLang="en-US" sz="3200" dirty="0" smtClean="0">
                <a:cs typeface="B Yagut" panose="00000400000000000000" pitchFamily="2" charset="-78"/>
              </a:rPr>
              <a:t>B</a:t>
            </a:r>
            <a:r>
              <a:rPr lang="fa-IR" altLang="en-US" sz="3200" dirty="0" smtClean="0">
                <a:cs typeface="B Yagut" panose="00000400000000000000" pitchFamily="2" charset="-78"/>
              </a:rPr>
              <a:t>  </a:t>
            </a:r>
            <a:r>
              <a:rPr lang="fa-IR" altLang="en-US" sz="3200" dirty="0">
                <a:cs typeface="B Yagut" panose="00000400000000000000" pitchFamily="2" charset="-78"/>
              </a:rPr>
              <a:t>وسل را </a:t>
            </a:r>
            <a:r>
              <a:rPr lang="fa-IR" altLang="en-US" sz="3200" dirty="0" smtClean="0">
                <a:cs typeface="B Yagut" panose="00000400000000000000" pitchFamily="2" charset="-78"/>
              </a:rPr>
              <a:t>بیان نماید.</a:t>
            </a:r>
          </a:p>
          <a:p>
            <a:pPr marL="514350" indent="-514350" algn="just">
              <a:buFont typeface="Calibri Light" panose="020F0302020204030204" pitchFamily="34" charset="0"/>
              <a:buAutoNum type="arabicPeriod"/>
            </a:pPr>
            <a:r>
              <a:rPr lang="fa-IR" altLang="en-US" sz="3200" dirty="0" smtClean="0">
                <a:cs typeface="B Yagut" panose="00000400000000000000" pitchFamily="2" charset="-78"/>
              </a:rPr>
              <a:t>عوارض هموفیلوس آنفلوانزاتیپ </a:t>
            </a:r>
            <a:r>
              <a:rPr lang="en-US" altLang="en-US" sz="3200" dirty="0" smtClean="0">
                <a:cs typeface="B Yagut" panose="00000400000000000000" pitchFamily="2" charset="-78"/>
              </a:rPr>
              <a:t>B</a:t>
            </a:r>
            <a:r>
              <a:rPr lang="fa-IR" altLang="en-US" sz="3200" dirty="0" smtClean="0">
                <a:cs typeface="B Yagut" panose="00000400000000000000" pitchFamily="2" charset="-78"/>
              </a:rPr>
              <a:t> رانام ببرد.</a:t>
            </a:r>
          </a:p>
          <a:p>
            <a:pPr marL="514350" indent="-514350" algn="just">
              <a:buFont typeface="Calibri Light" panose="020F0302020204030204" pitchFamily="34" charset="0"/>
              <a:buAutoNum type="arabicPeriod"/>
            </a:pPr>
            <a:r>
              <a:rPr lang="fa-IR" altLang="en-US" sz="3200" dirty="0" smtClean="0">
                <a:cs typeface="B Yagut" panose="00000400000000000000" pitchFamily="2" charset="-78"/>
              </a:rPr>
              <a:t>روش درمان بیماران مسلول را بیان کند.</a:t>
            </a:r>
            <a:endParaRPr lang="en-US" altLang="en-US" sz="3200" dirty="0" smtClean="0">
              <a:cs typeface="B Yagut" panose="00000400000000000000" pitchFamily="2" charset="-78"/>
            </a:endParaRPr>
          </a:p>
          <a:p>
            <a:pPr marL="514350" indent="-514350" algn="just">
              <a:buFont typeface="Calibri Light" panose="020F0302020204030204" pitchFamily="34" charset="0"/>
              <a:buAutoNum type="arabicPeriod"/>
            </a:pPr>
            <a:endParaRPr lang="fa-IR" altLang="en-US" sz="3200" dirty="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31578"/>
    </mc:Choice>
    <mc:Fallback xmlns="">
      <p:transition spd="slow" advTm="31578"/>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fa-IR" altLang="en-US" smtClean="0">
                <a:cs typeface="B Yagut" panose="00000400000000000000" pitchFamily="2" charset="-78"/>
              </a:rPr>
              <a:t>پرسش و تمرین عملی</a:t>
            </a:r>
            <a:endParaRPr lang="en-US" altLang="fa-IR" smtClean="0"/>
          </a:p>
        </p:txBody>
      </p:sp>
      <p:sp>
        <p:nvSpPr>
          <p:cNvPr id="3" name="Content Placeholder 2"/>
          <p:cNvSpPr>
            <a:spLocks noGrp="1"/>
          </p:cNvSpPr>
          <p:nvPr>
            <p:ph idx="1"/>
          </p:nvPr>
        </p:nvSpPr>
        <p:spPr>
          <a:xfrm>
            <a:off x="838200" y="1825625"/>
            <a:ext cx="10515600" cy="982663"/>
          </a:xfrm>
        </p:spPr>
        <p:txBody>
          <a:bodyPr/>
          <a:lstStyle/>
          <a:p>
            <a:pPr>
              <a:defRPr/>
            </a:pPr>
            <a:r>
              <a:rPr lang="fa-IR" altLang="en-US" dirty="0">
                <a:cs typeface="B Yagut" panose="00000400000000000000" pitchFamily="2" charset="-78"/>
              </a:rPr>
              <a:t>ایفای نقش در </a:t>
            </a:r>
            <a:r>
              <a:rPr lang="fa-IR" altLang="en-US" dirty="0" smtClean="0">
                <a:cs typeface="B Yagut" panose="00000400000000000000" pitchFamily="2" charset="-78"/>
              </a:rPr>
              <a:t>مورد، روش تهیه نمونه خلط از افراد مشکوک  را </a:t>
            </a:r>
            <a:r>
              <a:rPr lang="fa-IR" altLang="en-US" dirty="0">
                <a:cs typeface="B Yagut" panose="00000400000000000000" pitchFamily="2" charset="-78"/>
              </a:rPr>
              <a:t>انجام دهد.</a:t>
            </a:r>
          </a:p>
          <a:p>
            <a:pPr marL="0" indent="0">
              <a:buFont typeface="Arial" panose="020B0604020202020204" pitchFamily="34" charset="0"/>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3006"/>
    </mc:Choice>
    <mc:Fallback xmlns="">
      <p:transition spd="slow" advTm="13006"/>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838200" y="365125"/>
            <a:ext cx="10515600" cy="796925"/>
          </a:xfrm>
        </p:spPr>
        <p:txBody>
          <a:bodyPr/>
          <a:lstStyle/>
          <a:p>
            <a:r>
              <a:rPr lang="fa-IR" altLang="en-US" smtClean="0">
                <a:cs typeface="B Yagut" panose="00000400000000000000" pitchFamily="2" charset="-78"/>
              </a:rPr>
              <a:t>منابع</a:t>
            </a:r>
            <a:endParaRPr lang="en-US" altLang="en-US" smtClean="0">
              <a:cs typeface="B Yagut" panose="00000400000000000000" pitchFamily="2" charset="-78"/>
            </a:endParaRPr>
          </a:p>
        </p:txBody>
      </p:sp>
      <p:sp>
        <p:nvSpPr>
          <p:cNvPr id="93187" name="Content Placeholder 2"/>
          <p:cNvSpPr>
            <a:spLocks noGrp="1"/>
          </p:cNvSpPr>
          <p:nvPr>
            <p:ph idx="1"/>
          </p:nvPr>
        </p:nvSpPr>
        <p:spPr>
          <a:xfrm>
            <a:off x="404813" y="1436687"/>
            <a:ext cx="11312570" cy="4480787"/>
          </a:xfrm>
        </p:spPr>
        <p:txBody>
          <a:bodyPr/>
          <a:lstStyle/>
          <a:p>
            <a:pPr>
              <a:defRPr/>
            </a:pPr>
            <a:r>
              <a:rPr lang="fa-IR" altLang="en-US" sz="3200" dirty="0" smtClean="0">
                <a:cs typeface="B Yagut" panose="00000400000000000000" pitchFamily="2" charset="-78"/>
              </a:rPr>
              <a:t>جزوه درس واکسیناسیون و بیماریهای قابل پیشگیری با واکسن - واحد آموزش بهورزی دانشگاه علوم پزشکی مشهد -ویرایش 1398</a:t>
            </a:r>
          </a:p>
          <a:p>
            <a:pPr>
              <a:defRPr/>
            </a:pPr>
            <a:endParaRPr lang="fa-IR" altLang="en-US" sz="3200" dirty="0">
              <a:cs typeface="B Yagut" panose="00000400000000000000" pitchFamily="2" charset="-78"/>
            </a:endParaRPr>
          </a:p>
          <a:p>
            <a:pPr>
              <a:defRPr/>
            </a:pPr>
            <a:r>
              <a:rPr lang="fa-IR" altLang="en-US" sz="3200" dirty="0" smtClean="0">
                <a:cs typeface="B Yagut" panose="00000400000000000000" pitchFamily="2" charset="-78"/>
              </a:rPr>
              <a:t>ناصحی، م. میرحقانی، ل. راهنمای کشوری مبارزه با سل</a:t>
            </a:r>
            <a:r>
              <a:rPr lang="en-US" altLang="en-US" sz="3200" dirty="0" smtClean="0">
                <a:cs typeface="B Yagut" panose="00000400000000000000" pitchFamily="2" charset="-78"/>
              </a:rPr>
              <a:t> –</a:t>
            </a:r>
            <a:r>
              <a:rPr lang="fa-IR" altLang="en-US" sz="3200" dirty="0" smtClean="0">
                <a:cs typeface="B Yagut" panose="00000400000000000000" pitchFamily="2" charset="-78"/>
              </a:rPr>
              <a:t>ویرایش دوم </a:t>
            </a:r>
          </a:p>
          <a:p>
            <a:pPr>
              <a:defRPr/>
            </a:pPr>
            <a:endParaRPr lang="fa-IR" altLang="en-US" sz="3200" dirty="0">
              <a:cs typeface="B Yagut" panose="00000400000000000000" pitchFamily="2" charset="-78"/>
            </a:endParaRPr>
          </a:p>
          <a:p>
            <a:pPr>
              <a:defRPr/>
            </a:pPr>
            <a:r>
              <a:rPr lang="fa-IR" altLang="en-US" sz="3200" dirty="0">
                <a:cs typeface="B Yagut" panose="00000400000000000000" pitchFamily="2" charset="-78"/>
              </a:rPr>
              <a:t>کمیته کشوری ایمن سازی - </a:t>
            </a:r>
            <a:r>
              <a:rPr lang="fa-IR" altLang="en-US" sz="3200" dirty="0" smtClean="0">
                <a:cs typeface="B Yagut" panose="00000400000000000000" pitchFamily="2" charset="-78"/>
              </a:rPr>
              <a:t>برنامه </a:t>
            </a:r>
            <a:r>
              <a:rPr lang="fa-IR" altLang="en-US" sz="3200" dirty="0">
                <a:cs typeface="B Yagut" panose="00000400000000000000" pitchFamily="2" charset="-78"/>
              </a:rPr>
              <a:t>وراهنمای ایمن سازی کشوری- </a:t>
            </a:r>
            <a:r>
              <a:rPr lang="fa-IR" altLang="en-US" sz="3200" dirty="0" smtClean="0">
                <a:cs typeface="B Yagut" panose="00000400000000000000" pitchFamily="2" charset="-78"/>
              </a:rPr>
              <a:t>ویرایش </a:t>
            </a:r>
            <a:r>
              <a:rPr lang="fa-IR" altLang="en-US" sz="3200" dirty="0">
                <a:cs typeface="B Yagut" panose="00000400000000000000" pitchFamily="2" charset="-78"/>
              </a:rPr>
              <a:t>هشتم </a:t>
            </a:r>
            <a:r>
              <a:rPr lang="fa-IR" altLang="en-US" sz="3200" dirty="0" smtClean="0">
                <a:cs typeface="B Yagut" panose="00000400000000000000" pitchFamily="2" charset="-78"/>
              </a:rPr>
              <a:t>،</a:t>
            </a:r>
            <a:r>
              <a:rPr lang="fa-IR" altLang="en-US" sz="3200" dirty="0">
                <a:cs typeface="B Yagut" panose="00000400000000000000" pitchFamily="2" charset="-78"/>
              </a:rPr>
              <a:t> 1394</a:t>
            </a:r>
            <a:endParaRPr lang="en-US" altLang="en-US" sz="3200" dirty="0">
              <a:cs typeface="B Yagut" panose="00000400000000000000" pitchFamily="2" charset="-78"/>
            </a:endParaRPr>
          </a:p>
          <a:p>
            <a:pPr>
              <a:defRPr/>
            </a:pPr>
            <a:endParaRPr lang="en-US" altLang="en-US" sz="3200" dirty="0" smtClean="0">
              <a:cs typeface="B Yagut" panose="00000400000000000000" pitchFamily="2" charset="-78"/>
            </a:endParaRPr>
          </a:p>
          <a:p>
            <a:pPr marL="0" indent="0">
              <a:buFont typeface="Arial" panose="020B0604020202020204" pitchFamily="34" charset="0"/>
              <a:buNone/>
              <a:defRPr/>
            </a:pPr>
            <a:endParaRPr lang="en-US" altLang="en-US" dirty="0" smtClean="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1059"/>
    </mc:Choice>
    <mc:Fallback xmlns="">
      <p:transition spd="slow" advTm="3105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fa-IR" altLang="fa-IR" smtClean="0">
                <a:cs typeface="B Yagut" panose="00000400000000000000" pitchFamily="2" charset="-78"/>
              </a:rPr>
              <a:t>مقدمه</a:t>
            </a:r>
          </a:p>
        </p:txBody>
      </p:sp>
      <p:sp>
        <p:nvSpPr>
          <p:cNvPr id="6147" name="Content Placeholder 2"/>
          <p:cNvSpPr>
            <a:spLocks noGrp="1"/>
          </p:cNvSpPr>
          <p:nvPr>
            <p:ph idx="1"/>
          </p:nvPr>
        </p:nvSpPr>
        <p:spPr>
          <a:xfrm>
            <a:off x="457200" y="1320800"/>
            <a:ext cx="11290300" cy="5086350"/>
          </a:xfrm>
        </p:spPr>
        <p:txBody>
          <a:bodyPr/>
          <a:lstStyle/>
          <a:p>
            <a:pPr marL="0" indent="0" algn="just" eaLnBrk="1" hangingPunct="1">
              <a:lnSpc>
                <a:spcPct val="130000"/>
              </a:lnSpc>
              <a:buFont typeface="Arial" panose="020B0604020202020204" pitchFamily="34" charset="0"/>
              <a:buNone/>
            </a:pPr>
            <a:r>
              <a:rPr lang="ar-IQ" altLang="en-US" sz="3200" dirty="0" smtClean="0">
                <a:cs typeface="B Yagut" panose="00000400000000000000" pitchFamily="2" charset="-78"/>
              </a:rPr>
              <a:t>بیماریهای عفونی از دشمنان دیرباز سلامت بشری هستند که در قرنهای متمادی با ایجاد همه گیری های وسیع و مرگ و میر بالا سالیان متمادی علم پزشکی را به چالش کشیده اند، به طوری که بهره گیری از روشهای مختلف پیشگیری از آنها همواره مورد توجه نسل های بشری و به ویژه پزشکان و پژوهشگران بوده است</a:t>
            </a:r>
            <a:r>
              <a:rPr lang="en-US" altLang="en-US" sz="3200" b="1" dirty="0" smtClean="0">
                <a:cs typeface="B Yagut" panose="00000400000000000000" pitchFamily="2" charset="-78"/>
              </a:rPr>
              <a:t>.</a:t>
            </a:r>
            <a:endParaRPr lang="fa-IR" altLang="en-US" sz="3200" b="1" dirty="0" smtClean="0">
              <a:cs typeface="B Yagut" panose="00000400000000000000" pitchFamily="2" charset="-78"/>
            </a:endParaRPr>
          </a:p>
          <a:p>
            <a:pPr marL="0" indent="0" algn="just" eaLnBrk="1" hangingPunct="1">
              <a:lnSpc>
                <a:spcPct val="130000"/>
              </a:lnSpc>
              <a:buFont typeface="Arial" panose="020B0604020202020204" pitchFamily="34" charset="0"/>
              <a:buNone/>
            </a:pPr>
            <a:r>
              <a:rPr lang="en-US" altLang="en-US" sz="3200" b="1" dirty="0" smtClean="0">
                <a:cs typeface="B Yagut" panose="00000400000000000000" pitchFamily="2" charset="-78"/>
              </a:rPr>
              <a:t/>
            </a:r>
            <a:br>
              <a:rPr lang="en-US" altLang="en-US" sz="3200" b="1" dirty="0" smtClean="0">
                <a:cs typeface="B Yagut" panose="00000400000000000000" pitchFamily="2" charset="-78"/>
              </a:rPr>
            </a:br>
            <a:r>
              <a:rPr lang="ar-IQ" altLang="en-US" sz="3200" dirty="0" smtClean="0">
                <a:cs typeface="B Yagut" panose="00000400000000000000" pitchFamily="2" charset="-78"/>
              </a:rPr>
              <a:t>با اجراي برنامه واکسيناسيون همگاني در جهان، شيوع بسياري از بيماريهاي خطرناک دربين شيرخواران، کودکان و بالغين کاهش بارزي پيدا کرده است</a:t>
            </a:r>
            <a:r>
              <a:rPr lang="en-US" altLang="en-US" sz="3200" dirty="0" smtClean="0">
                <a:cs typeface="B Yagut" panose="00000400000000000000" pitchFamily="2" charset="-78"/>
              </a:rPr>
              <a:t>. </a:t>
            </a:r>
            <a:endParaRPr lang="fa-IR" altLang="fa-IR" sz="3200" dirty="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36582"/>
    </mc:Choice>
    <mc:Fallback xmlns="">
      <p:transition spd="slow" advTm="36582"/>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844550" y="1371600"/>
            <a:ext cx="10515600" cy="4114800"/>
          </a:xfrm>
        </p:spPr>
        <p:txBody>
          <a:bodyPr/>
          <a:lstStyle/>
          <a:p>
            <a:pPr algn="ctr"/>
            <a:r>
              <a:rPr lang="fa-IR" altLang="fa-IR" sz="4400" smtClean="0">
                <a:cs typeface="B Yagut" panose="00000400000000000000" pitchFamily="2" charset="-78"/>
              </a:rPr>
              <a:t>لطفا نظرات و پیشنهادات خود پیرامون این بسته آموزشی را به آدرس زیر ارسال کنید</a:t>
            </a:r>
            <a:br>
              <a:rPr lang="fa-IR" altLang="fa-IR" sz="4400" smtClean="0">
                <a:cs typeface="B Yagut" panose="00000400000000000000" pitchFamily="2" charset="-78"/>
              </a:rPr>
            </a:br>
            <a:r>
              <a:rPr lang="fa-IR" altLang="fa-IR" sz="4400" smtClean="0">
                <a:cs typeface="B Yagut" panose="00000400000000000000" pitchFamily="2" charset="-78"/>
              </a:rPr>
              <a:t/>
            </a:r>
            <a:br>
              <a:rPr lang="fa-IR" altLang="fa-IR" sz="4400" smtClean="0">
                <a:cs typeface="B Yagut" panose="00000400000000000000" pitchFamily="2" charset="-78"/>
              </a:rPr>
            </a:br>
            <a:r>
              <a:rPr lang="fa-IR" altLang="fa-IR" sz="3200" smtClean="0">
                <a:cs typeface="B Yagut" panose="00000400000000000000" pitchFamily="2" charset="-78"/>
              </a:rPr>
              <a:t>دانشگاه علوم پزشکی وخدمات بهداشتی درمانی مشهد </a:t>
            </a:r>
            <a:br>
              <a:rPr lang="fa-IR" altLang="fa-IR" sz="3200" smtClean="0">
                <a:cs typeface="B Yagut" panose="00000400000000000000" pitchFamily="2" charset="-78"/>
              </a:rPr>
            </a:br>
            <a:r>
              <a:rPr lang="fa-IR" altLang="fa-IR" sz="3200" smtClean="0">
                <a:cs typeface="B Yagut" panose="00000400000000000000" pitchFamily="2" charset="-78"/>
              </a:rPr>
              <a:t/>
            </a:r>
            <a:br>
              <a:rPr lang="fa-IR" altLang="fa-IR" sz="3200" smtClean="0">
                <a:cs typeface="B Yagut" panose="00000400000000000000" pitchFamily="2" charset="-78"/>
              </a:rPr>
            </a:br>
            <a:r>
              <a:rPr lang="fa-IR" altLang="fa-IR" sz="3200" smtClean="0">
                <a:cs typeface="B Yagut" panose="00000400000000000000" pitchFamily="2" charset="-78"/>
              </a:rPr>
              <a:t>مرکزآموزش بهورزی وبازآموزی موعود</a:t>
            </a:r>
            <a:br>
              <a:rPr lang="fa-IR" altLang="fa-IR" sz="3200" smtClean="0">
                <a:cs typeface="B Yagut" panose="00000400000000000000" pitchFamily="2" charset="-78"/>
              </a:rPr>
            </a:br>
            <a:endParaRPr lang="en-US" altLang="fa-IR" sz="440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12006"/>
    </mc:Choice>
    <mc:Fallback xmlns="">
      <p:transition spd="slow" advTm="1200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775" y="307975"/>
            <a:ext cx="10233025" cy="1325563"/>
          </a:xfrm>
        </p:spPr>
        <p:txBody>
          <a:bodyPr/>
          <a:lstStyle/>
          <a:p>
            <a:pPr>
              <a:defRPr/>
            </a:pPr>
            <a:r>
              <a:rPr lang="fa-IR" dirty="0" smtClean="0">
                <a:latin typeface="+mn-lt"/>
                <a:ea typeface="+mn-ea"/>
                <a:cs typeface="B Yagut" pitchFamily="2" charset="-78"/>
              </a:rPr>
              <a:t>دیفتری</a:t>
            </a:r>
            <a:r>
              <a:rPr lang="ar-IQ" b="1" dirty="0"/>
              <a:t>(</a:t>
            </a:r>
            <a:r>
              <a:rPr lang="en-US" dirty="0" err="1">
                <a:cs typeface="B Yagut" panose="00000400000000000000" pitchFamily="2" charset="-78"/>
              </a:rPr>
              <a:t>Diphteria</a:t>
            </a:r>
            <a:r>
              <a:rPr lang="ar-IQ" b="1" dirty="0" smtClean="0"/>
              <a:t>)</a:t>
            </a:r>
            <a:endParaRPr lang="fa-IR" dirty="0">
              <a:latin typeface="+mn-lt"/>
              <a:ea typeface="+mn-ea"/>
              <a:cs typeface="B Yagut" pitchFamily="2" charset="-78"/>
            </a:endParaRPr>
          </a:p>
        </p:txBody>
      </p:sp>
      <p:sp>
        <p:nvSpPr>
          <p:cNvPr id="32771" name="Content Placeholder 2"/>
          <p:cNvSpPr>
            <a:spLocks noGrp="1"/>
          </p:cNvSpPr>
          <p:nvPr>
            <p:ph idx="1"/>
          </p:nvPr>
        </p:nvSpPr>
        <p:spPr>
          <a:xfrm>
            <a:off x="509588" y="1825625"/>
            <a:ext cx="11403012" cy="4351338"/>
          </a:xfrm>
        </p:spPr>
        <p:txBody>
          <a:bodyPr/>
          <a:lstStyle/>
          <a:p>
            <a:pPr marL="0" indent="0" algn="just" eaLnBrk="1" hangingPunct="1">
              <a:buFont typeface="Arial" panose="020B0604020202020204" pitchFamily="34" charset="0"/>
              <a:buNone/>
              <a:defRPr/>
            </a:pPr>
            <a:r>
              <a:rPr lang="fa-IR" altLang="fa-IR" sz="3200" dirty="0" smtClean="0">
                <a:cs typeface="B Yagut" panose="00000400000000000000" pitchFamily="2" charset="-78"/>
              </a:rPr>
              <a:t>ديفتري يك عفونت حاد است كه توسط سویه كورينه باكتريوم ديفتريه ايجاد مي شود.</a:t>
            </a:r>
          </a:p>
          <a:p>
            <a:pPr marL="0" indent="0" algn="just" eaLnBrk="1" hangingPunct="1">
              <a:buFont typeface="Arial" panose="020B0604020202020204" pitchFamily="34" charset="0"/>
              <a:buNone/>
              <a:defRPr/>
            </a:pPr>
            <a:r>
              <a:rPr lang="fa-IR" altLang="fa-IR" sz="3200" dirty="0" smtClean="0">
                <a:cs typeface="B Yagut" panose="00000400000000000000" pitchFamily="2" charset="-78"/>
              </a:rPr>
              <a:t>ضايعه اوليه اغلب در حلق يا نازوفارنكس ايجاد مي شودوباحضور يك غشاء كاذب خاكستري تا شيري رنگ وگاهي سياه وانتشار آن درسطح لوزه ها وحلق مشخص مي گردد.</a:t>
            </a:r>
          </a:p>
          <a:p>
            <a:pPr algn="just" eaLnBrk="1" hangingPunct="1">
              <a:defRPr/>
            </a:pPr>
            <a:endParaRPr lang="fa-IR" altLang="fa-IR" sz="3200" dirty="0" smtClean="0">
              <a:cs typeface="B Yagut" panose="00000400000000000000" pitchFamily="2" charset="-78"/>
            </a:endParaRPr>
          </a:p>
          <a:p>
            <a:pPr>
              <a:defRPr/>
            </a:pPr>
            <a:endParaRPr lang="fa-IR"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advTm="22018"/>
    </mc:Choice>
    <mc:Fallback xmlns="">
      <p:transition spd="slow" advTm="2201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838200" y="365125"/>
            <a:ext cx="10515600" cy="746125"/>
          </a:xfrm>
        </p:spPr>
        <p:txBody>
          <a:bodyPr/>
          <a:lstStyle/>
          <a:p>
            <a:r>
              <a:rPr lang="fa-IR" altLang="fa-IR" smtClean="0">
                <a:cs typeface="B Yagut" panose="00000400000000000000" pitchFamily="2" charset="-78"/>
              </a:rPr>
              <a:t/>
            </a:r>
            <a:br>
              <a:rPr lang="fa-IR" altLang="fa-IR" smtClean="0">
                <a:cs typeface="B Yagut" panose="00000400000000000000" pitchFamily="2" charset="-78"/>
              </a:rPr>
            </a:br>
            <a:r>
              <a:rPr lang="fa-IR" altLang="fa-IR" smtClean="0">
                <a:cs typeface="B Yagut" panose="00000400000000000000" pitchFamily="2" charset="-78"/>
              </a:rPr>
              <a:t>علائم و راه انتقال</a:t>
            </a:r>
            <a:br>
              <a:rPr lang="fa-IR" altLang="fa-IR" smtClean="0">
                <a:cs typeface="B Yagut" panose="00000400000000000000" pitchFamily="2" charset="-78"/>
              </a:rPr>
            </a:br>
            <a:endParaRPr lang="en-US" altLang="en-US" smtClean="0">
              <a:cs typeface="Times New Roman" panose="02020603050405020304" pitchFamily="18" charset="0"/>
            </a:endParaRPr>
          </a:p>
        </p:txBody>
      </p:sp>
      <p:sp>
        <p:nvSpPr>
          <p:cNvPr id="55299" name="Content Placeholder 2"/>
          <p:cNvSpPr>
            <a:spLocks noGrp="1"/>
          </p:cNvSpPr>
          <p:nvPr>
            <p:ph idx="1"/>
          </p:nvPr>
        </p:nvSpPr>
        <p:spPr>
          <a:xfrm>
            <a:off x="838200" y="1377950"/>
            <a:ext cx="10515600" cy="4799013"/>
          </a:xfrm>
        </p:spPr>
        <p:txBody>
          <a:bodyPr/>
          <a:lstStyle/>
          <a:p>
            <a:pPr algn="just" eaLnBrk="1" hangingPunct="1">
              <a:defRPr/>
            </a:pPr>
            <a:r>
              <a:rPr lang="ar-SA" altLang="fa-IR" dirty="0" smtClean="0">
                <a:cs typeface="B Yagut" panose="00000400000000000000" pitchFamily="2" charset="-78"/>
              </a:rPr>
              <a:t>تب خفیف</a:t>
            </a:r>
            <a:endParaRPr lang="fa-IR" altLang="fa-IR" dirty="0" smtClean="0">
              <a:cs typeface="B Yagut" panose="00000400000000000000" pitchFamily="2" charset="-78"/>
            </a:endParaRPr>
          </a:p>
          <a:p>
            <a:pPr algn="just" eaLnBrk="1" hangingPunct="1">
              <a:defRPr/>
            </a:pPr>
            <a:r>
              <a:rPr lang="ar-SA" altLang="fa-IR" dirty="0" smtClean="0">
                <a:cs typeface="B Yagut" panose="00000400000000000000" pitchFamily="2" charset="-78"/>
              </a:rPr>
              <a:t> گلودرد</a:t>
            </a:r>
            <a:endParaRPr lang="fa-IR" altLang="fa-IR" dirty="0" smtClean="0">
              <a:cs typeface="B Yagut" panose="00000400000000000000" pitchFamily="2" charset="-78"/>
            </a:endParaRPr>
          </a:p>
          <a:p>
            <a:pPr algn="just" eaLnBrk="1" hangingPunct="1">
              <a:defRPr/>
            </a:pPr>
            <a:r>
              <a:rPr lang="ar-SA" altLang="fa-IR" dirty="0" smtClean="0">
                <a:cs typeface="B Yagut" panose="00000400000000000000" pitchFamily="2" charset="-78"/>
              </a:rPr>
              <a:t> سرفه و خشونت صدا</a:t>
            </a:r>
            <a:endParaRPr lang="fa-IR" altLang="fa-IR" dirty="0" smtClean="0">
              <a:cs typeface="B Yagut" panose="00000400000000000000" pitchFamily="2" charset="-78"/>
            </a:endParaRPr>
          </a:p>
          <a:p>
            <a:pPr algn="just" eaLnBrk="1" hangingPunct="1">
              <a:defRPr/>
            </a:pPr>
            <a:r>
              <a:rPr lang="ar-SA" altLang="fa-IR" dirty="0" smtClean="0">
                <a:cs typeface="B Yagut" panose="00000400000000000000" pitchFamily="2" charset="-78"/>
              </a:rPr>
              <a:t> سردرد</a:t>
            </a:r>
            <a:endParaRPr lang="fa-IR" altLang="fa-IR" dirty="0" smtClean="0">
              <a:cs typeface="B Yagut" panose="00000400000000000000" pitchFamily="2" charset="-78"/>
            </a:endParaRPr>
          </a:p>
          <a:p>
            <a:pPr algn="just" eaLnBrk="1" hangingPunct="1">
              <a:defRPr/>
            </a:pPr>
            <a:r>
              <a:rPr lang="ar-SA" altLang="fa-IR" dirty="0" smtClean="0">
                <a:cs typeface="B Yagut" panose="00000400000000000000" pitchFamily="2" charset="-78"/>
              </a:rPr>
              <a:t> بزرگی لوزه ها </a:t>
            </a:r>
            <a:endParaRPr lang="fa-IR" altLang="fa-IR" dirty="0" smtClean="0">
              <a:cs typeface="B Yagut" panose="00000400000000000000" pitchFamily="2" charset="-78"/>
            </a:endParaRPr>
          </a:p>
          <a:p>
            <a:pPr algn="just" eaLnBrk="1" hangingPunct="1">
              <a:defRPr/>
            </a:pPr>
            <a:r>
              <a:rPr lang="ar-SA" altLang="fa-IR" dirty="0" smtClean="0">
                <a:cs typeface="B Yagut" panose="00000400000000000000" pitchFamily="2" charset="-78"/>
              </a:rPr>
              <a:t> غشای</a:t>
            </a:r>
            <a:r>
              <a:rPr lang="fa-IR" altLang="fa-IR" dirty="0" smtClean="0">
                <a:cs typeface="B Yagut" panose="00000400000000000000" pitchFamily="2" charset="-78"/>
              </a:rPr>
              <a:t> </a:t>
            </a:r>
            <a:r>
              <a:rPr lang="ar-SA" altLang="fa-IR" dirty="0" smtClean="0">
                <a:cs typeface="B Yagut" panose="00000400000000000000" pitchFamily="2" charset="-78"/>
              </a:rPr>
              <a:t>كاذب خاكستری رنگ برروی لوزه ها</a:t>
            </a:r>
            <a:r>
              <a:rPr lang="fa-IR" altLang="fa-IR" dirty="0" smtClean="0">
                <a:cs typeface="B Yagut" panose="00000400000000000000" pitchFamily="2" charset="-78"/>
              </a:rPr>
              <a:t> </a:t>
            </a:r>
          </a:p>
          <a:p>
            <a:pPr algn="just" eaLnBrk="1" hangingPunct="1">
              <a:defRPr/>
            </a:pPr>
            <a:r>
              <a:rPr lang="fa-IR" altLang="en-US" dirty="0" smtClean="0">
                <a:cs typeface="B Yagut" panose="00000400000000000000" pitchFamily="2" charset="-78"/>
              </a:rPr>
              <a:t> ادرار كم و استفراغ </a:t>
            </a:r>
          </a:p>
          <a:p>
            <a:pPr marL="0" indent="0" algn="just" eaLnBrk="1" hangingPunct="1">
              <a:buFont typeface="Arial" panose="020B0604020202020204" pitchFamily="34" charset="0"/>
              <a:buNone/>
              <a:defRPr/>
            </a:pPr>
            <a:endParaRPr lang="fa-IR" altLang="fa-IR" dirty="0" smtClean="0">
              <a:cs typeface="B Yagut" panose="00000400000000000000" pitchFamily="2" charset="-78"/>
            </a:endParaRPr>
          </a:p>
          <a:p>
            <a:pPr marL="0" indent="0" algn="just" eaLnBrk="1" hangingPunct="1">
              <a:buFont typeface="Arial" panose="020B0604020202020204" pitchFamily="34" charset="0"/>
              <a:buNone/>
              <a:defRPr/>
            </a:pPr>
            <a:r>
              <a:rPr lang="fa-IR" altLang="fa-IR" b="1" dirty="0" smtClean="0">
                <a:cs typeface="B Yagut" panose="00000400000000000000" pitchFamily="2" charset="-78"/>
              </a:rPr>
              <a:t>راه انتقال: </a:t>
            </a:r>
            <a:r>
              <a:rPr lang="fa-IR" altLang="fa-IR" dirty="0" smtClean="0">
                <a:cs typeface="B Yagut" panose="00000400000000000000" pitchFamily="2" charset="-78"/>
              </a:rPr>
              <a:t>از طريق سيستم تنفسي وتوسط قطرات تنفسي فرد آلوده صورت مي گيرد.</a:t>
            </a:r>
          </a:p>
          <a:p>
            <a:pPr eaLnBrk="1" hangingPunct="1">
              <a:buFontTx/>
              <a:buNone/>
              <a:defRPr/>
            </a:pPr>
            <a:endParaRPr lang="en-US" altLang="fa-IR" dirty="0" smtClean="0">
              <a:cs typeface="B Yagut" panose="00000400000000000000" pitchFamily="2" charset="-78"/>
            </a:endParaRPr>
          </a:p>
          <a:p>
            <a:pPr>
              <a:defRPr/>
            </a:pPr>
            <a:endParaRPr lang="en-US" altLang="en-US" dirty="0" smtClean="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5525"/>
    </mc:Choice>
    <mc:Fallback xmlns="">
      <p:transition spd="slow" advTm="2552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fa-IR" altLang="en-US" smtClean="0">
                <a:cs typeface="B Yagut" panose="00000400000000000000" pitchFamily="2" charset="-78"/>
              </a:rPr>
              <a:t>دوره كمون و دوره واگيري</a:t>
            </a:r>
            <a:endParaRPr lang="en-US" altLang="en-US" smtClean="0">
              <a:cs typeface="B Yagut" panose="00000400000000000000" pitchFamily="2" charset="-78"/>
            </a:endParaRPr>
          </a:p>
        </p:txBody>
      </p:sp>
      <p:sp>
        <p:nvSpPr>
          <p:cNvPr id="56323" name="Content Placeholder 2"/>
          <p:cNvSpPr>
            <a:spLocks noGrp="1"/>
          </p:cNvSpPr>
          <p:nvPr>
            <p:ph idx="1"/>
          </p:nvPr>
        </p:nvSpPr>
        <p:spPr>
          <a:xfrm>
            <a:off x="574675" y="1825625"/>
            <a:ext cx="11155363" cy="3922713"/>
          </a:xfrm>
        </p:spPr>
        <p:txBody>
          <a:bodyPr/>
          <a:lstStyle/>
          <a:p>
            <a:pPr marL="0" indent="0" algn="just">
              <a:buFont typeface="Arial" panose="020B0604020202020204" pitchFamily="34" charset="0"/>
              <a:buNone/>
              <a:defRPr/>
            </a:pPr>
            <a:r>
              <a:rPr lang="fa-IR" altLang="en-US" sz="3200" b="1" dirty="0" smtClean="0">
                <a:cs typeface="B Yagut" panose="00000400000000000000" pitchFamily="2" charset="-78"/>
              </a:rPr>
              <a:t>دوره کمون: </a:t>
            </a:r>
            <a:r>
              <a:rPr lang="fa-IR" altLang="en-US" sz="3200" dirty="0" smtClean="0">
                <a:cs typeface="B Yagut" panose="00000400000000000000" pitchFamily="2" charset="-78"/>
              </a:rPr>
              <a:t>معمولا 2 تا 5 روز است.</a:t>
            </a:r>
          </a:p>
          <a:p>
            <a:pPr algn="just">
              <a:defRPr/>
            </a:pPr>
            <a:endParaRPr lang="en-US" altLang="en-US" sz="3200" dirty="0" smtClean="0">
              <a:cs typeface="B Yagut" panose="00000400000000000000" pitchFamily="2" charset="-78"/>
            </a:endParaRPr>
          </a:p>
          <a:p>
            <a:pPr marL="0" indent="0" algn="just">
              <a:buFont typeface="Arial" panose="020B0604020202020204" pitchFamily="34" charset="0"/>
              <a:buNone/>
              <a:defRPr/>
            </a:pPr>
            <a:r>
              <a:rPr lang="fa-IR" altLang="en-US" sz="3200" b="1" dirty="0" smtClean="0">
                <a:cs typeface="B Yagut" panose="00000400000000000000" pitchFamily="2" charset="-78"/>
              </a:rPr>
              <a:t>دوره واگیری: </a:t>
            </a:r>
            <a:r>
              <a:rPr lang="fa-IR" altLang="en-US" sz="3200" dirty="0" smtClean="0">
                <a:cs typeface="B Yagut" panose="00000400000000000000" pitchFamily="2" charset="-78"/>
              </a:rPr>
              <a:t>متفاوت بوده و تا وقتي كه باسيل زنده فعال در جراحات بيمار از بين نرفته است واگيري بيماري ادامه دارد كه معمولا 2 تا 4 هفته مي‌باشد.</a:t>
            </a:r>
            <a:endParaRPr lang="en-US" altLang="en-US" sz="3200" dirty="0" smtClean="0">
              <a:cs typeface="B Yagu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16527"/>
    </mc:Choice>
    <mc:Fallback xmlns="">
      <p:transition spd="slow" advTm="1652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509588" y="731838"/>
            <a:ext cx="11233150" cy="5445125"/>
          </a:xfrm>
        </p:spPr>
        <p:txBody>
          <a:bodyPr/>
          <a:lstStyle/>
          <a:p>
            <a:pPr algn="just" eaLnBrk="1" hangingPunct="1">
              <a:buFont typeface="Wingdings 3" panose="05040102010807070707" pitchFamily="18" charset="2"/>
              <a:buNone/>
              <a:defRPr/>
            </a:pPr>
            <a:r>
              <a:rPr lang="fa-IR" altLang="en-US" sz="4400" dirty="0" smtClean="0">
                <a:cs typeface="B Yagut" panose="00000400000000000000" pitchFamily="2" charset="-78"/>
              </a:rPr>
              <a:t>تعريف اپيدميولوژيك بيماري دیفتری</a:t>
            </a:r>
          </a:p>
          <a:p>
            <a:pPr algn="just" eaLnBrk="1" hangingPunct="1">
              <a:buFont typeface="Wingdings 3" panose="05040102010807070707" pitchFamily="18" charset="2"/>
              <a:buNone/>
              <a:defRPr/>
            </a:pPr>
            <a:endParaRPr lang="fa-IR" altLang="en-US" sz="4400" dirty="0" smtClean="0">
              <a:cs typeface="B Yagut" panose="00000400000000000000" pitchFamily="2" charset="-78"/>
            </a:endParaRPr>
          </a:p>
          <a:p>
            <a:pPr algn="just" eaLnBrk="1" hangingPunct="1">
              <a:buFont typeface="Wingdings 3" panose="05040102010807070707" pitchFamily="18" charset="2"/>
              <a:buNone/>
              <a:defRPr/>
            </a:pPr>
            <a:r>
              <a:rPr lang="fa-IR" altLang="en-US" sz="3600" dirty="0" smtClean="0">
                <a:cs typeface="B Yagut" panose="00000400000000000000" pitchFamily="2" charset="-78"/>
              </a:rPr>
              <a:t>تعریف بالینی</a:t>
            </a:r>
            <a:r>
              <a:rPr lang="fa-IR" altLang="en-US" sz="3200" dirty="0" smtClean="0">
                <a:cs typeface="B Yagut" panose="00000400000000000000" pitchFamily="2" charset="-78"/>
              </a:rPr>
              <a:t>: </a:t>
            </a:r>
            <a:r>
              <a:rPr lang="fa-IR" altLang="en-US" sz="3200" dirty="0">
                <a:cs typeface="B Yagut" panose="00000400000000000000" pitchFamily="2" charset="-78"/>
              </a:rPr>
              <a:t>هر فردی که با گلودرد و التهاب لوزه ها به همراه غشای چسبنده روی گلو و حلق و لوزه ها و داخل بینی مراجعه </a:t>
            </a:r>
            <a:r>
              <a:rPr lang="fa-IR" altLang="en-US" sz="3200" dirty="0" smtClean="0">
                <a:cs typeface="B Yagut" panose="00000400000000000000" pitchFamily="2" charset="-78"/>
              </a:rPr>
              <a:t>کند</a:t>
            </a:r>
            <a:r>
              <a:rPr lang="en-US" altLang="en-US" sz="3200" dirty="0" smtClean="0">
                <a:cs typeface="B Yagut" panose="00000400000000000000" pitchFamily="2" charset="-78"/>
              </a:rPr>
              <a:t>.</a:t>
            </a:r>
          </a:p>
          <a:p>
            <a:pPr algn="just" eaLnBrk="1" hangingPunct="1">
              <a:buFont typeface="Wingdings 3" panose="05040102010807070707" pitchFamily="18" charset="2"/>
              <a:buNone/>
              <a:defRPr/>
            </a:pPr>
            <a:endParaRPr lang="fa-IR" altLang="en-US" sz="3200" dirty="0" smtClean="0">
              <a:cs typeface="B Yagut" panose="00000400000000000000" pitchFamily="2" charset="-78"/>
            </a:endParaRPr>
          </a:p>
          <a:p>
            <a:pPr algn="just" eaLnBrk="1" hangingPunct="1">
              <a:buFont typeface="Wingdings 3" panose="05040102010807070707" pitchFamily="18" charset="2"/>
              <a:buNone/>
              <a:defRPr/>
            </a:pPr>
            <a:r>
              <a:rPr lang="fa-IR" altLang="en-US" sz="3600" dirty="0" smtClean="0">
                <a:cs typeface="B Yagut" panose="00000400000000000000" pitchFamily="2" charset="-78"/>
              </a:rPr>
              <a:t>مورد قطعي</a:t>
            </a:r>
            <a:r>
              <a:rPr lang="fa-IR" altLang="en-US" sz="3200" dirty="0" smtClean="0">
                <a:cs typeface="B Yagut" panose="00000400000000000000" pitchFamily="2" charset="-78"/>
              </a:rPr>
              <a:t>: مورد بالینی كه توسط آزمايشگاه تاييد شود ويا با يك مورد قطعي آزمايشگاهي از نظر اپيدميولوژيك ارتباط داشته باشد.</a:t>
            </a:r>
          </a:p>
          <a:p>
            <a:pPr marL="0" indent="0" eaLnBrk="1" hangingPunct="1">
              <a:buFont typeface="Arial" panose="020B0604020202020204" pitchFamily="34" charset="0"/>
              <a:buNone/>
              <a:defRPr/>
            </a:pPr>
            <a:endParaRPr lang="fa-IR"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advTm="24555"/>
    </mc:Choice>
    <mc:Fallback xmlns="">
      <p:transition spd="slow" advTm="24555"/>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x062f__x0627__x0646__x0634__x06af__x0627__x0647_ xmlns="12fdc5dc-769e-4543-b10d-fbea3dac4417">مشهد</_x062f__x0627__x0646__x0634__x06af__x0627__x0647_>
    <_x0646__x0648__x0639__x0020__x062d__x06cc__x0637__x0647_ xmlns="12fdc5dc-769e-4543-b10d-fbea3dac4417">ايمن سازي و بيماري‌هاي قابل پيشگيري با واكسن</_x0646__x0648__x0639__x0020__x062d__x06cc__x0637__x0647_>
    <_x0646__x0648__x0639__x0020__x0641__x0627__x06cc__x0644_ xmlns="12fdc5dc-769e-4543-b10d-fbea3dac4417">پاورپوینت</_x0646__x0648__x0639__x0020__x0641__x0627__x06cc__x0644_>
    <_dlc_DocId xmlns="1047730d-92e1-4018-9084-d932fd3a7f58">5NN7CDR5NKU2-831-1060</_dlc_DocId>
    <_dlc_DocIdUrl xmlns="1047730d-92e1-4018-9084-d932fd3a7f58">
      <Url>http://www.health.gov.ir/hnd/_layouts/DocIdRedir.aspx?ID=5NN7CDR5NKU2-831-1060</Url>
      <Description>5NN7CDR5NKU2-831-1060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پرونده" ma:contentTypeID="0x01010038EE485FB9274448B5E5B0FF0ECB3346" ma:contentTypeVersion="3" ma:contentTypeDescription="یک سند جدید ایجاد کنید." ma:contentTypeScope="" ma:versionID="879a17dea37dbf3eb3c9d0be085887ae">
  <xsd:schema xmlns:xsd="http://www.w3.org/2001/XMLSchema" xmlns:xs="http://www.w3.org/2001/XMLSchema" xmlns:p="http://schemas.microsoft.com/office/2006/metadata/properties" xmlns:ns2="1047730d-92e1-4018-9084-d932fd3a7f58" xmlns:ns3="12fdc5dc-769e-4543-b10d-fbea3dac4417" targetNamespace="http://schemas.microsoft.com/office/2006/metadata/properties" ma:root="true" ma:fieldsID="05a1c3cdee81c85cb937771a12b2679b" ns2:_="" ns3:_="">
    <xsd:import namespace="1047730d-92e1-4018-9084-d932fd3a7f58"/>
    <xsd:import namespace="12fdc5dc-769e-4543-b10d-fbea3dac4417"/>
    <xsd:element name="properties">
      <xsd:complexType>
        <xsd:sequence>
          <xsd:element name="documentManagement">
            <xsd:complexType>
              <xsd:all>
                <xsd:element ref="ns2:_dlc_DocId" minOccurs="0"/>
                <xsd:element ref="ns2:_dlc_DocIdUrl" minOccurs="0"/>
                <xsd:element ref="ns2:_dlc_DocIdPersistId" minOccurs="0"/>
                <xsd:element ref="ns3:_x0646__x0648__x0639__x0020__x062d__x06cc__x0637__x0647_"/>
                <xsd:element ref="ns3:_x062f__x0627__x0646__x0634__x06af__x0627__x0647_"/>
                <xsd:element ref="ns3:_x0646__x0648__x0639__x0020__x0641__x0627__x06cc__x0644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fdc5dc-769e-4543-b10d-fbea3dac4417" elementFormDefault="qualified">
    <xsd:import namespace="http://schemas.microsoft.com/office/2006/documentManagement/types"/>
    <xsd:import namespace="http://schemas.microsoft.com/office/infopath/2007/PartnerControls"/>
    <xsd:element name="_x0646__x0648__x0639__x0020__x062d__x06cc__x0637__x0647_" ma:index="11" ma:displayName="نوع حیطه" ma:default="عوامل بيماري‌زاي زنده، اصول گندزدايي و استريليزاسيون" ma:format="Dropdown" ma:internalName="_x0646__x0648__x0639__x0020__x062d__x06cc__x0637__x0647_">
      <xsd:simpleType>
        <xsd:restriction base="dms:Choice">
          <xsd:enumeration value="عوامل بيماري‌زاي زنده، اصول گندزدايي و استريليزاسيون"/>
          <xsd:enumeration value="آمار حياتي، اپيدميولوژی و روش تحقيق"/>
          <xsd:enumeration value="آناتومی و فیزیولوژی"/>
          <xsd:enumeration value="برنامه‌ريزي عملياتي و مديريت ارتقاء‌ كیفيت خدمات در خانه‌هاي بهداشت"/>
          <xsd:enumeration value="بهداشت دهان و دندان"/>
          <xsd:enumeration value="ارتقاء بهداشت فردي و شيوه زندگي سالم"/>
          <xsd:enumeration value="بهداشت حرفه‌اي"/>
          <xsd:enumeration value="بهداشت محيط"/>
          <xsd:enumeration value="بيماري‌هاي واگير"/>
          <xsd:enumeration value="کار با کامپیوتر و اينترنت؛ آشنايي با نرم‌افزارهاي نظام شبكه"/>
          <xsd:enumeration value="داروشناسي براي خانه‌هاي بهداشت"/>
          <xsd:enumeration value="ارتقاء سلامت، توانمندسازي جامعه و توسعه مشاركت افراد و سازمان‌ها"/>
          <xsd:enumeration value="كمك‌هاي اوليه و اقدامات امدادي"/>
          <xsd:enumeration value="ايمن سازي و بيماري‌هاي قابل پيشگيري با واكسن"/>
          <xsd:enumeration value="مديريت خطر بلايا"/>
          <xsd:enumeration value="مراقبت‌هاي ادغام يافته سلامت مادران"/>
          <xsd:enumeration value="مراقبت‌هاي ادغام يافته سلامت جوانان"/>
          <xsd:enumeration value="مباني بهداشت و كار در روستا"/>
          <xsd:enumeration value="مراقبت‌هاي ادغام يافته سلامت كودكان"/>
          <xsd:enumeration value="مراقبت‌هاي ادغام يافته سلامت ميانسالان"/>
          <xsd:enumeration value="مراقبت‌هاي ادغام يافته سلامت نوجوانان و مدارس"/>
          <xsd:enumeration value="مراقبت‌هاي ادغام يافته سلامت سالمندان"/>
          <xsd:enumeration value="بيماري‌هاي غيرواگير"/>
          <xsd:enumeration value="اصول تغذیه"/>
          <xsd:enumeration value="پرستاري از بيمار"/>
          <xsd:enumeration value="سلامت باروري"/>
          <xsd:enumeration value="رويكرد به شكايات شايع و درمان‌هاي ساده علامتي"/>
          <xsd:enumeration value="سلامت روان"/>
          <xsd:enumeration value="نحوه معاینات فیزیکی"/>
          <xsd:enumeration value="سایر موارد"/>
          <xsd:enumeration value="دستوالعمل آماده سازی پاورپوینت"/>
          <xsd:enumeration value="سلامت میانسالان"/>
        </xsd:restriction>
      </xsd:simpleType>
    </xsd:element>
    <xsd:element name="_x062f__x0627__x0646__x0634__x06af__x0627__x0647_" ma:index="12" ma:displayName="دانشگاه" ma:format="Dropdown" ma:internalName="_x062f__x0627__x0646__x0634__x06af__x0627__x0647_">
      <xsd:simpleType>
        <xsd:restriction base="dms:Choice">
          <xsd:enumeration value="آبادان"/>
          <xsd:enumeration value="آذربایجان غربی"/>
          <xsd:enumeration value="اردبیل"/>
          <xsd:enumeration value="اسدآباد"/>
          <xsd:enumeration value="اسفراين"/>
          <xsd:enumeration value="اصفهان"/>
          <xsd:enumeration value="البرز"/>
          <xsd:enumeration value="اهواز"/>
          <xsd:enumeration value="ايرانشهر"/>
          <xsd:enumeration value="ایران"/>
          <xsd:enumeration value="ایلام"/>
          <xsd:enumeration value="بابل"/>
          <xsd:enumeration value="بم"/>
          <xsd:enumeration value="بهبهان"/>
          <xsd:enumeration value="بوشهر"/>
          <xsd:enumeration value="بیرجند"/>
          <xsd:enumeration value="تبریز"/>
          <xsd:enumeration value="تربت جام"/>
          <xsd:enumeration value="تربت حیدریه"/>
          <xsd:enumeration value="تهران"/>
          <xsd:enumeration value="جهرم"/>
          <xsd:enumeration value="جیرفت"/>
          <xsd:enumeration value="چهارمحال و بختیاری"/>
          <xsd:enumeration value="خراسان شمالی"/>
          <xsd:enumeration value="خلخال"/>
          <xsd:enumeration value="خمين"/>
          <xsd:enumeration value="خوی"/>
          <xsd:enumeration value="دزفول"/>
          <xsd:enumeration value="رفسنجان"/>
          <xsd:enumeration value="زابل"/>
          <xsd:enumeration value="زاهدان"/>
          <xsd:enumeration value="زنجان"/>
          <xsd:enumeration value="ساوه"/>
          <xsd:enumeration value="سبزوار"/>
          <xsd:enumeration value="سراب"/>
          <xsd:enumeration value="سمنان"/>
          <xsd:enumeration value="سيرجان"/>
          <xsd:enumeration value="شاهرود"/>
          <xsd:enumeration value="شهید بهشتی"/>
          <xsd:enumeration value="شوشتر"/>
          <xsd:enumeration value="شیراز"/>
          <xsd:enumeration value="فسا"/>
          <xsd:enumeration value="قزوین"/>
          <xsd:enumeration value="قم"/>
          <xsd:enumeration value="گراش"/>
          <xsd:enumeration value="گلستان"/>
          <xsd:enumeration value="گناباد"/>
          <xsd:enumeration value="گیلان"/>
          <xsd:enumeration value="لارستان"/>
          <xsd:enumeration value="لرستان"/>
          <xsd:enumeration value="مازندران"/>
          <xsd:enumeration value="مراغه"/>
          <xsd:enumeration value="مرکزی"/>
          <xsd:enumeration value="مشهد"/>
          <xsd:enumeration value="نیشابور"/>
          <xsd:enumeration value="هرمزگان"/>
          <xsd:enumeration value="همدان"/>
          <xsd:enumeration value="کاشان"/>
          <xsd:enumeration value="کردستان"/>
          <xsd:enumeration value="کرمان"/>
          <xsd:enumeration value="کرمانشاه"/>
          <xsd:enumeration value="کهگیلویه و بویراحمد"/>
          <xsd:enumeration value="یزد"/>
          <xsd:enumeration value="ستاد وزارت بهداشت درمان و آموزش پزشکی"/>
        </xsd:restriction>
      </xsd:simpleType>
    </xsd:element>
    <xsd:element name="_x0646__x0648__x0639__x0020__x0641__x0627__x06cc__x0644_" ma:index="13" ma:displayName="نوع فایل" ma:default="فیلم" ma:format="Dropdown" ma:internalName="_x0646__x0648__x0639__x0020__x0641__x0627__x06cc__x0644_">
      <xsd:simpleType>
        <xsd:restriction base="dms:Choice">
          <xsd:enumeration value="فیلم"/>
          <xsd:enumeration value="عکس"/>
          <xsd:enumeration value="پاورپوینت"/>
          <xsd:enumeration value="مستند و راهنما"/>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01331EA-7D15-46B4-B096-85A2CC946999}">
  <ds:schemaRefs>
    <ds:schemaRef ds:uri="http://schemas.microsoft.com/office/2006/documentManagement/types"/>
    <ds:schemaRef ds:uri="http://purl.org/dc/dcmitype/"/>
    <ds:schemaRef ds:uri="http://schemas.microsoft.com/office/2006/metadata/properties"/>
    <ds:schemaRef ds:uri="http://purl.org/dc/elements/1.1/"/>
    <ds:schemaRef ds:uri="http://www.w3.org/XML/1998/namespace"/>
    <ds:schemaRef ds:uri="1047730d-92e1-4018-9084-d932fd3a7f58"/>
    <ds:schemaRef ds:uri="http://purl.org/dc/terms/"/>
    <ds:schemaRef ds:uri="http://schemas.openxmlformats.org/package/2006/metadata/core-properties"/>
    <ds:schemaRef ds:uri="http://schemas.microsoft.com/office/infopath/2007/PartnerControls"/>
    <ds:schemaRef ds:uri="12fdc5dc-769e-4543-b10d-fbea3dac4417"/>
  </ds:schemaRefs>
</ds:datastoreItem>
</file>

<file path=customXml/itemProps2.xml><?xml version="1.0" encoding="utf-8"?>
<ds:datastoreItem xmlns:ds="http://schemas.openxmlformats.org/officeDocument/2006/customXml" ds:itemID="{E1BF863D-DE35-4884-B033-1B675573919F}">
  <ds:schemaRefs>
    <ds:schemaRef ds:uri="http://schemas.microsoft.com/sharepoint/v3/contenttype/forms"/>
  </ds:schemaRefs>
</ds:datastoreItem>
</file>

<file path=customXml/itemProps3.xml><?xml version="1.0" encoding="utf-8"?>
<ds:datastoreItem xmlns:ds="http://schemas.openxmlformats.org/officeDocument/2006/customXml" ds:itemID="{96CC5233-9DE8-45B1-AB56-B9AF44C664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12fdc5dc-769e-4543-b10d-fbea3dac4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047D0E2-1B98-48A2-9B4D-C4F50639EC4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12th Theme Collection-Ghalamo (10)</Template>
  <TotalTime>1434</TotalTime>
  <Words>2969</Words>
  <Application>Microsoft Office PowerPoint</Application>
  <PresentationFormat>Widescreen</PresentationFormat>
  <Paragraphs>296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Calibri Light</vt:lpstr>
      <vt:lpstr>B Nazanin</vt:lpstr>
      <vt:lpstr>Calibri</vt:lpstr>
      <vt:lpstr>B Yagut</vt:lpstr>
      <vt:lpstr>B Lotus</vt:lpstr>
      <vt:lpstr>Times New Roman</vt:lpstr>
      <vt:lpstr>Arial</vt:lpstr>
      <vt:lpstr>Titr</vt:lpstr>
      <vt:lpstr>Wingdings 3</vt:lpstr>
      <vt:lpstr>Office Theme</vt:lpstr>
      <vt:lpstr>آشنایی با بیماریهای قابل پیشگیری با واکسن و نحوه تشخیص، ثبت، گزارش دهی و کنترل آنها</vt:lpstr>
      <vt:lpstr>مشخصات سند</vt:lpstr>
      <vt:lpstr>اهداف آموزشی</vt:lpstr>
      <vt:lpstr>فهرست عناوین</vt:lpstr>
      <vt:lpstr>مقدمه</vt:lpstr>
      <vt:lpstr>دیفتری(Diphteria)</vt:lpstr>
      <vt:lpstr> علائم و راه انتقال </vt:lpstr>
      <vt:lpstr>دوره كمون و دوره واگيري</vt:lpstr>
      <vt:lpstr>PowerPoint Presentation</vt:lpstr>
      <vt:lpstr>مراقبت و پيشگيري</vt:lpstr>
      <vt:lpstr> کزاز(tetanus)</vt:lpstr>
      <vt:lpstr>عامل بیماری، دوره کمون</vt:lpstr>
      <vt:lpstr>مخزن، راه انتقال</vt:lpstr>
      <vt:lpstr> پيش نشانه‌ها و مراحل و علائم </vt:lpstr>
      <vt:lpstr> مراقبت و پيشگيري </vt:lpstr>
      <vt:lpstr>کزاز نوزادی</vt:lpstr>
      <vt:lpstr>هموفیلوس آنفلوانزا تیپ ب</vt:lpstr>
      <vt:lpstr> گروه های در معرض خطر </vt:lpstr>
      <vt:lpstr>مخزن ، دوره کمون</vt:lpstr>
      <vt:lpstr> عوارض هموفیلوس آنفلوآنزا تیپ ب </vt:lpstr>
      <vt:lpstr>روش تشخیص</vt:lpstr>
      <vt:lpstr> هپاتیت </vt:lpstr>
      <vt:lpstr>وضعیت بیماری در ایران و جهان</vt:lpstr>
      <vt:lpstr>وضعیت بیماری در ایران و جهان(ادامه)</vt:lpstr>
      <vt:lpstr> پيش نشانه‌ها، مراحل و علائم </vt:lpstr>
      <vt:lpstr> راههاي سرايت </vt:lpstr>
      <vt:lpstr>دوره کمون و واگیری</vt:lpstr>
      <vt:lpstr>مراقبت و پيشگيري</vt:lpstr>
      <vt:lpstr>  ســـــــــل</vt:lpstr>
      <vt:lpstr>اهمیت بیماری</vt:lpstr>
      <vt:lpstr>علائم بیماری</vt:lpstr>
      <vt:lpstr>دوره واگيري</vt:lpstr>
      <vt:lpstr>راه انتقال</vt:lpstr>
      <vt:lpstr>عفونت سلی و بیماری سل</vt:lpstr>
      <vt:lpstr>سير بيماري </vt:lpstr>
      <vt:lpstr>بیماریابی</vt:lpstr>
      <vt:lpstr>مشخصات نمونه خلط مناسب </vt:lpstr>
      <vt:lpstr>زمان تهيه نمونه خلط </vt:lpstr>
      <vt:lpstr>درمان</vt:lpstr>
      <vt:lpstr> درمان (ادامه) </vt:lpstr>
      <vt:lpstr>درمان (ادامه)  درمان درمرحله نگهدارنده</vt:lpstr>
      <vt:lpstr>پايش روند موفقيت درمان از طريق تهيه نمونه خلط </vt:lpstr>
      <vt:lpstr>اهداف درمان سل</vt:lpstr>
      <vt:lpstr>مراقبت و پيشگيري </vt:lpstr>
      <vt:lpstr>خلاصه ونتیجه گیری</vt:lpstr>
      <vt:lpstr>خلاصه و نتیجه گیری (ادامه)</vt:lpstr>
      <vt:lpstr>پرسش و تمرین </vt:lpstr>
      <vt:lpstr>پرسش و تمرین عملی</vt:lpstr>
      <vt:lpstr>منابع</vt:lpstr>
      <vt:lpstr>لطفا نظرات و پیشنهادات خود پیرامون این بسته آموزشی را به آدرس زیر ارسال کنید  دانشگاه علوم پزشکی وخدمات بهداشتی درمانی مشهد   مرکزآموزش بهورزی وبازآموزی موعود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انواع ایمنی</dc:title>
  <dc:creator>Admin</dc:creator>
  <cp:lastModifiedBy>taherasadi</cp:lastModifiedBy>
  <cp:revision>151</cp:revision>
  <dcterms:created xsi:type="dcterms:W3CDTF">2020-04-19T07:33:27Z</dcterms:created>
  <dcterms:modified xsi:type="dcterms:W3CDTF">2021-05-19T10:40:03Z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0x01010038EE485FB9274448B5E5B0FF0ECB3346</vt:lpwstr>
  </property>
  <property fmtid="{D5CDD505-2E9C-101B-9397-08002B2CF9AE}" pid="3" name="_dlc_DocIdItemGuid">
    <vt:lpwstr>63b39874-77e9-466d-9586-41a71d4727e2</vt:lpwstr>
  </property>
</Properties>
</file>