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5"/>
  </p:notesMasterIdLst>
  <p:sldIdLst>
    <p:sldId id="256" r:id="rId6"/>
    <p:sldId id="314" r:id="rId7"/>
    <p:sldId id="257" r:id="rId8"/>
    <p:sldId id="258" r:id="rId9"/>
    <p:sldId id="313" r:id="rId10"/>
    <p:sldId id="336" r:id="rId11"/>
    <p:sldId id="329" r:id="rId12"/>
    <p:sldId id="306" r:id="rId13"/>
    <p:sldId id="338" r:id="rId14"/>
    <p:sldId id="307" r:id="rId15"/>
    <p:sldId id="331" r:id="rId16"/>
    <p:sldId id="320" r:id="rId17"/>
    <p:sldId id="321" r:id="rId18"/>
    <p:sldId id="323" r:id="rId19"/>
    <p:sldId id="325" r:id="rId20"/>
    <p:sldId id="332" r:id="rId21"/>
    <p:sldId id="322" r:id="rId22"/>
    <p:sldId id="335" r:id="rId23"/>
    <p:sldId id="299" r:id="rId24"/>
    <p:sldId id="309" r:id="rId25"/>
    <p:sldId id="311" r:id="rId26"/>
    <p:sldId id="333" r:id="rId27"/>
    <p:sldId id="317" r:id="rId28"/>
    <p:sldId id="334" r:id="rId29"/>
    <p:sldId id="318" r:id="rId30"/>
    <p:sldId id="294" r:id="rId31"/>
    <p:sldId id="337" r:id="rId32"/>
    <p:sldId id="305" r:id="rId33"/>
    <p:sldId id="31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78182" autoAdjust="0"/>
  </p:normalViewPr>
  <p:slideViewPr>
    <p:cSldViewPr snapToGrid="0">
      <p:cViewPr varScale="1">
        <p:scale>
          <a:sx n="36" d="100"/>
          <a:sy n="36" d="100"/>
        </p:scale>
        <p:origin x="1092" y="4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933DB-EB90-4500-A83E-16420BF8033B}"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2DB1-B0C6-461A-8E63-498E855DDC1E}" type="slidenum">
              <a:rPr lang="en-US" smtClean="0"/>
              <a:t>‹#›</a:t>
            </a:fld>
            <a:endParaRPr lang="en-US"/>
          </a:p>
        </p:txBody>
      </p:sp>
    </p:spTree>
    <p:extLst>
      <p:ext uri="{BB962C8B-B14F-4D97-AF65-F5344CB8AC3E}">
        <p14:creationId xmlns:p14="http://schemas.microsoft.com/office/powerpoint/2010/main" val="311465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EA2DB1-B0C6-461A-8E63-498E855DDC1E}" type="slidenum">
              <a:rPr lang="en-US" smtClean="0"/>
              <a:t>2</a:t>
            </a:fld>
            <a:endParaRPr lang="en-US"/>
          </a:p>
        </p:txBody>
      </p:sp>
    </p:spTree>
    <p:extLst>
      <p:ext uri="{BB962C8B-B14F-4D97-AF65-F5344CB8AC3E}">
        <p14:creationId xmlns:p14="http://schemas.microsoft.com/office/powerpoint/2010/main" val="15823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CEA2DB1-B0C6-461A-8E63-498E855DDC1E}" type="slidenum">
              <a:rPr lang="en-US" smtClean="0"/>
              <a:t>10</a:t>
            </a:fld>
            <a:endParaRPr lang="en-US"/>
          </a:p>
        </p:txBody>
      </p:sp>
    </p:spTree>
    <p:extLst>
      <p:ext uri="{BB962C8B-B14F-4D97-AF65-F5344CB8AC3E}">
        <p14:creationId xmlns:p14="http://schemas.microsoft.com/office/powerpoint/2010/main" val="159847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EA2DB1-B0C6-461A-8E63-498E855DDC1E}" type="slidenum">
              <a:rPr lang="en-US" smtClean="0"/>
              <a:t>11</a:t>
            </a:fld>
            <a:endParaRPr lang="en-US"/>
          </a:p>
        </p:txBody>
      </p:sp>
    </p:spTree>
    <p:extLst>
      <p:ext uri="{BB962C8B-B14F-4D97-AF65-F5344CB8AC3E}">
        <p14:creationId xmlns:p14="http://schemas.microsoft.com/office/powerpoint/2010/main" val="428946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EA2DB1-B0C6-461A-8E63-498E855DDC1E}" type="slidenum">
              <a:rPr lang="en-US" smtClean="0"/>
              <a:t>20</a:t>
            </a:fld>
            <a:endParaRPr lang="en-US"/>
          </a:p>
        </p:txBody>
      </p:sp>
    </p:spTree>
    <p:extLst>
      <p:ext uri="{BB962C8B-B14F-4D97-AF65-F5344CB8AC3E}">
        <p14:creationId xmlns:p14="http://schemas.microsoft.com/office/powerpoint/2010/main" val="3659163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CEA2DB1-B0C6-461A-8E63-498E855DDC1E}" type="slidenum">
              <a:rPr lang="en-US" smtClean="0"/>
              <a:t>24</a:t>
            </a:fld>
            <a:endParaRPr lang="en-US"/>
          </a:p>
        </p:txBody>
      </p:sp>
    </p:spTree>
    <p:extLst>
      <p:ext uri="{BB962C8B-B14F-4D97-AF65-F5344CB8AC3E}">
        <p14:creationId xmlns:p14="http://schemas.microsoft.com/office/powerpoint/2010/main" val="295813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CEA2DB1-B0C6-461A-8E63-498E855DDC1E}" type="slidenum">
              <a:rPr lang="en-US" smtClean="0"/>
              <a:t>28</a:t>
            </a:fld>
            <a:endParaRPr lang="en-US"/>
          </a:p>
        </p:txBody>
      </p:sp>
    </p:spTree>
    <p:extLst>
      <p:ext uri="{BB962C8B-B14F-4D97-AF65-F5344CB8AC3E}">
        <p14:creationId xmlns:p14="http://schemas.microsoft.com/office/powerpoint/2010/main" val="303080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69F668-76BF-4538-95D0-2B9E7C0DC9C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127390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3353014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410100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9F668-76BF-4538-95D0-2B9E7C0DC9C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27484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9F668-76BF-4538-95D0-2B9E7C0DC9C0}"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1524872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69F668-76BF-4538-95D0-2B9E7C0DC9C0}"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52474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69F668-76BF-4538-95D0-2B9E7C0DC9C0}"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216994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69F668-76BF-4538-95D0-2B9E7C0DC9C0}"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144244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9F668-76BF-4538-95D0-2B9E7C0DC9C0}"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169770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69F668-76BF-4538-95D0-2B9E7C0DC9C0}"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243384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69F668-76BF-4538-95D0-2B9E7C0DC9C0}"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F7B0E-8E7B-4C1B-A4E5-88026A390710}" type="slidenum">
              <a:rPr lang="en-US" smtClean="0"/>
              <a:t>‹#›</a:t>
            </a:fld>
            <a:endParaRPr lang="en-US"/>
          </a:p>
        </p:txBody>
      </p:sp>
    </p:spTree>
    <p:extLst>
      <p:ext uri="{BB962C8B-B14F-4D97-AF65-F5344CB8AC3E}">
        <p14:creationId xmlns:p14="http://schemas.microsoft.com/office/powerpoint/2010/main" val="387651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9F668-76BF-4538-95D0-2B9E7C0DC9C0}"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F7B0E-8E7B-4C1B-A4E5-88026A390710}" type="slidenum">
              <a:rPr lang="en-US" smtClean="0"/>
              <a:t>‹#›</a:t>
            </a:fld>
            <a:endParaRPr lang="en-US"/>
          </a:p>
        </p:txBody>
      </p:sp>
    </p:spTree>
    <p:extLst>
      <p:ext uri="{BB962C8B-B14F-4D97-AF65-F5344CB8AC3E}">
        <p14:creationId xmlns:p14="http://schemas.microsoft.com/office/powerpoint/2010/main" val="3173976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jp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0.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jp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5588" y="777766"/>
            <a:ext cx="10874326" cy="5927834"/>
          </a:xfrm>
        </p:spPr>
        <p:txBody>
          <a:bodyPr>
            <a:noAutofit/>
          </a:bodyPr>
          <a:lstStyle/>
          <a:p>
            <a:pPr rtl="1"/>
            <a:endParaRPr lang="fa-IR" sz="4000" dirty="0">
              <a:cs typeface="B Yagut" panose="00000400000000000000" pitchFamily="2" charset="-78"/>
            </a:endParaRPr>
          </a:p>
          <a:p>
            <a:pPr rtl="1"/>
            <a:r>
              <a:rPr lang="fa-IR" sz="4200" b="1" dirty="0">
                <a:cs typeface="B Yagut" panose="00000400000000000000" pitchFamily="2" charset="-78"/>
              </a:rPr>
              <a:t>عوامل بیماری زای زنده،اصول گندزدایی واستریلیزاسیون</a:t>
            </a:r>
          </a:p>
          <a:p>
            <a:pPr rtl="1"/>
            <a:endParaRPr lang="en-US" sz="4000" b="1" dirty="0" smtClean="0">
              <a:cs typeface="B Yagut" panose="00000400000000000000" pitchFamily="2" charset="-78"/>
            </a:endParaRPr>
          </a:p>
          <a:p>
            <a:pPr rtl="1"/>
            <a:r>
              <a:rPr lang="fa-IR" sz="4000" b="1" dirty="0" smtClean="0">
                <a:cs typeface="B Yagut" panose="00000400000000000000" pitchFamily="2" charset="-78"/>
              </a:rPr>
              <a:t>فصل پنجم</a:t>
            </a:r>
            <a:endParaRPr lang="fa-IR" sz="4000" b="1" dirty="0">
              <a:cs typeface="B Yagut" panose="00000400000000000000" pitchFamily="2" charset="-78"/>
            </a:endParaRPr>
          </a:p>
          <a:p>
            <a:pPr rtl="1"/>
            <a:r>
              <a:rPr lang="fa-IR" sz="4000" b="1" dirty="0">
                <a:cs typeface="B Yagut" panose="00000400000000000000" pitchFamily="2" charset="-78"/>
              </a:rPr>
              <a:t>  </a:t>
            </a:r>
          </a:p>
          <a:p>
            <a:pPr rtl="1"/>
            <a:r>
              <a:rPr lang="fa-IR" sz="4000" b="1" dirty="0">
                <a:cs typeface="B Yagut" panose="00000400000000000000" pitchFamily="2" charset="-78"/>
              </a:rPr>
              <a:t>روش تشخیص بیماری های عفونی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3342483"/>
      </p:ext>
    </p:extLst>
  </p:cSld>
  <p:clrMapOvr>
    <a:masterClrMapping/>
  </p:clrMapOvr>
  <mc:AlternateContent xmlns:mc="http://schemas.openxmlformats.org/markup-compatibility/2006" xmlns:p14="http://schemas.microsoft.com/office/powerpoint/2010/main">
    <mc:Choice Requires="p14">
      <p:transition spd="slow" p14:dur="2000" advTm="7346"/>
    </mc:Choice>
    <mc:Fallback xmlns="">
      <p:transition spd="slow" advTm="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1887200" cy="6858000"/>
          </a:xfrm>
        </p:spPr>
        <p:txBody>
          <a:bodyPr>
            <a:noAutofit/>
          </a:bodyPr>
          <a:lstStyle/>
          <a:p>
            <a:pPr algn="ctr" rtl="1" fontAlgn="base">
              <a:lnSpc>
                <a:spcPct val="150000"/>
              </a:lnSpc>
              <a:buFont typeface="Wingdings" panose="05000000000000000000" pitchFamily="2" charset="2"/>
              <a:buChar char="q"/>
            </a:pPr>
            <a:r>
              <a:rPr lang="en-US" b="1" dirty="0" smtClean="0">
                <a:cs typeface="B Yagut" panose="00000400000000000000" pitchFamily="2" charset="-78"/>
              </a:rPr>
              <a:t>CBC</a:t>
            </a:r>
            <a:r>
              <a:rPr lang="fa-IR" b="1" dirty="0" smtClean="0">
                <a:cs typeface="B Yagut" panose="00000400000000000000" pitchFamily="2" charset="-78"/>
              </a:rPr>
              <a:t>(</a:t>
            </a:r>
            <a:r>
              <a:rPr lang="fa-IR" dirty="0">
                <a:cs typeface="B Yagut" panose="00000400000000000000" pitchFamily="2" charset="-78"/>
              </a:rPr>
              <a:t>شمارش کامل گلبول های خون </a:t>
            </a:r>
            <a:r>
              <a:rPr lang="fa-IR" dirty="0" smtClean="0">
                <a:cs typeface="B Yagut" panose="00000400000000000000" pitchFamily="2" charset="-78"/>
              </a:rPr>
              <a:t>)</a:t>
            </a:r>
            <a:endParaRPr lang="fa-IR" b="1" dirty="0">
              <a:cs typeface="B Yagut" panose="00000400000000000000" pitchFamily="2" charset="-78"/>
            </a:endParaRPr>
          </a:p>
          <a:p>
            <a:pPr algn="r" rtl="1" fontAlgn="base">
              <a:lnSpc>
                <a:spcPct val="150000"/>
              </a:lnSpc>
              <a:buFont typeface="Wingdings" panose="05000000000000000000" pitchFamily="2" charset="2"/>
              <a:buChar char="§"/>
            </a:pPr>
            <a:r>
              <a:rPr lang="fa-IR" dirty="0">
                <a:cs typeface="B Yagut" panose="00000400000000000000" pitchFamily="2" charset="-78"/>
              </a:rPr>
              <a:t>آزمایش </a:t>
            </a:r>
            <a:r>
              <a:rPr lang="en-US" dirty="0">
                <a:cs typeface="B Yagut" panose="00000400000000000000" pitchFamily="2" charset="-78"/>
              </a:rPr>
              <a:t>CBC </a:t>
            </a:r>
            <a:r>
              <a:rPr lang="fa-IR" dirty="0" smtClean="0">
                <a:cs typeface="B Yagut" panose="00000400000000000000" pitchFamily="2" charset="-78"/>
              </a:rPr>
              <a:t> یا </a:t>
            </a:r>
            <a:r>
              <a:rPr lang="fa-IR" dirty="0">
                <a:cs typeface="B Yagut" panose="00000400000000000000" pitchFamily="2" charset="-78"/>
              </a:rPr>
              <a:t>شمارش کامل گلبول های خون در آزمایشات تشخیص عفونت کاربرد دارد.</a:t>
            </a:r>
          </a:p>
          <a:p>
            <a:pPr algn="r" rtl="1" fontAlgn="base">
              <a:lnSpc>
                <a:spcPct val="150000"/>
              </a:lnSpc>
              <a:buFont typeface="Wingdings" panose="05000000000000000000" pitchFamily="2" charset="2"/>
              <a:buChar char="§"/>
            </a:pPr>
            <a:r>
              <a:rPr lang="fa-IR" dirty="0">
                <a:cs typeface="B Yagut" panose="00000400000000000000" pitchFamily="2" charset="-78"/>
              </a:rPr>
              <a:t> در عفونت ها تعداد گلبول های سفید خون تغییر می کند. </a:t>
            </a:r>
          </a:p>
          <a:p>
            <a:pPr algn="r" rtl="1" fontAlgn="base">
              <a:lnSpc>
                <a:spcPct val="150000"/>
              </a:lnSpc>
              <a:buFont typeface="Wingdings" panose="05000000000000000000" pitchFamily="2" charset="2"/>
              <a:buChar char="§"/>
            </a:pPr>
            <a:r>
              <a:rPr lang="fa-IR" dirty="0">
                <a:cs typeface="B Yagut" panose="00000400000000000000" pitchFamily="2" charset="-78"/>
              </a:rPr>
              <a:t>در آزمایش </a:t>
            </a:r>
            <a:r>
              <a:rPr lang="en-US" b="1" dirty="0" smtClean="0">
                <a:cs typeface="B Yagut" panose="00000400000000000000" pitchFamily="2" charset="-78"/>
              </a:rPr>
              <a:t>CBC</a:t>
            </a:r>
            <a:r>
              <a:rPr lang="fa-IR" b="1" dirty="0" smtClean="0">
                <a:cs typeface="B Yagut" panose="00000400000000000000" pitchFamily="2" charset="-78"/>
              </a:rPr>
              <a:t> </a:t>
            </a:r>
            <a:r>
              <a:rPr lang="fa-IR" dirty="0" smtClean="0">
                <a:cs typeface="B Yagut" panose="00000400000000000000" pitchFamily="2" charset="-78"/>
              </a:rPr>
              <a:t>تعداد </a:t>
            </a:r>
            <a:r>
              <a:rPr lang="fa-IR" dirty="0">
                <a:cs typeface="B Yagut" panose="00000400000000000000" pitchFamily="2" charset="-78"/>
              </a:rPr>
              <a:t>کلی گلبول های سفید و درصد انواع گلبول های سفید گزارش می شود. </a:t>
            </a:r>
          </a:p>
          <a:p>
            <a:pPr algn="r" rtl="1" fontAlgn="base">
              <a:lnSpc>
                <a:spcPct val="150000"/>
              </a:lnSpc>
              <a:buFont typeface="Wingdings" panose="05000000000000000000" pitchFamily="2" charset="2"/>
              <a:buChar char="§"/>
            </a:pPr>
            <a:r>
              <a:rPr lang="fa-IR" dirty="0">
                <a:cs typeface="B Yagut" panose="00000400000000000000" pitchFamily="2" charset="-78"/>
              </a:rPr>
              <a:t>در هر بیماری عفونی بسته به نوع آن ، نوع خاصی از این گلبول های سفید افزایش یا کاهش می یابد </a:t>
            </a:r>
          </a:p>
          <a:p>
            <a:pPr algn="r" rtl="1" fontAlgn="base">
              <a:lnSpc>
                <a:spcPct val="150000"/>
              </a:lnSpc>
              <a:buFont typeface="Wingdings" panose="05000000000000000000" pitchFamily="2" charset="2"/>
              <a:buChar char="§"/>
            </a:pPr>
            <a:r>
              <a:rPr lang="fa-IR" dirty="0">
                <a:cs typeface="B Yagut" panose="00000400000000000000" pitchFamily="2" charset="-78"/>
              </a:rPr>
              <a:t>گاهی در عفونت ها تعداد پلاکت ها نیز دچار تغییر می شود. </a:t>
            </a:r>
          </a:p>
          <a:p>
            <a:pPr algn="r" rtl="1" fontAlgn="base">
              <a:lnSpc>
                <a:spcPct val="150000"/>
              </a:lnSpc>
              <a:buFont typeface="Wingdings" panose="05000000000000000000" pitchFamily="2" charset="2"/>
              <a:buChar char="§"/>
            </a:pPr>
            <a:r>
              <a:rPr lang="fa-IR" dirty="0">
                <a:cs typeface="B Yagut" panose="00000400000000000000" pitchFamily="2" charset="-78"/>
              </a:rPr>
              <a:t>در واقع کاهش یا افزایش تعداد پلاکت از حد نرمال ممکن است نشانگر نوعی عفونت در بدن باشد. </a:t>
            </a:r>
            <a:endParaRPr lang="en-US" dirty="0">
              <a:cs typeface="B Yagut" panose="00000400000000000000" pitchFamily="2" charset="-78"/>
            </a:endParaRPr>
          </a:p>
        </p:txBody>
      </p:sp>
      <p:pic>
        <p:nvPicPr>
          <p:cNvPr id="55" name="Audio 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8070042"/>
      </p:ext>
    </p:extLst>
  </p:cSld>
  <p:clrMapOvr>
    <a:masterClrMapping/>
  </p:clrMapOvr>
  <mc:AlternateContent xmlns:mc="http://schemas.openxmlformats.org/markup-compatibility/2006" xmlns:p14="http://schemas.microsoft.com/office/powerpoint/2010/main">
    <mc:Choice Requires="p14">
      <p:transition spd="slow" p14:dur="2000" advTm="98881"/>
    </mc:Choice>
    <mc:Fallback xmlns="">
      <p:transition spd="slow" advTm="9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 y="591184"/>
            <a:ext cx="11818620" cy="6099175"/>
          </a:xfrm>
        </p:spPr>
        <p:txBody>
          <a:bodyPr/>
          <a:lstStyle/>
          <a:p>
            <a:pPr marL="0" indent="0" algn="r" rtl="1">
              <a:buNone/>
            </a:pPr>
            <a:endParaRPr lang="fa-IR" dirty="0">
              <a:cs typeface="B Yagut" panose="00000400000000000000" pitchFamily="2" charset="-78"/>
            </a:endParaRPr>
          </a:p>
          <a:p>
            <a:pPr marL="0" indent="0" algn="r" rtl="1">
              <a:buNone/>
            </a:pPr>
            <a:r>
              <a:rPr lang="fa-IR" dirty="0">
                <a:cs typeface="B Yagut" panose="00000400000000000000" pitchFamily="2" charset="-78"/>
              </a:rPr>
              <a:t>           تعداد گلبو ل های سفید                                در صد نرمال  ازتعدادکل  گلبول های سفید</a:t>
            </a:r>
            <a:endParaRPr lang="en-US" dirty="0">
              <a:cs typeface="B Yagut" panose="00000400000000000000" pitchFamily="2" charset="-78"/>
            </a:endParaRPr>
          </a:p>
        </p:txBody>
      </p:sp>
      <p:graphicFrame>
        <p:nvGraphicFramePr>
          <p:cNvPr id="4" name="Content Placeholder 3"/>
          <p:cNvGraphicFramePr>
            <a:graphicFrameLocks/>
          </p:cNvGraphicFramePr>
          <p:nvPr>
            <p:extLst>
              <p:ext uri="{D42A27DB-BD31-4B8C-83A1-F6EECF244321}">
                <p14:modId xmlns:p14="http://schemas.microsoft.com/office/powerpoint/2010/main" val="1231574831"/>
              </p:ext>
            </p:extLst>
          </p:nvPr>
        </p:nvGraphicFramePr>
        <p:xfrm>
          <a:off x="6736080" y="1920240"/>
          <a:ext cx="5280660" cy="3570057"/>
        </p:xfrm>
        <a:graphic>
          <a:graphicData uri="http://schemas.openxmlformats.org/drawingml/2006/table">
            <a:tbl>
              <a:tblPr rtl="1">
                <a:tableStyleId>{BDBED569-4797-4DF1-A0F4-6AAB3CD982D8}</a:tableStyleId>
              </a:tblPr>
              <a:tblGrid>
                <a:gridCol w="2369820">
                  <a:extLst>
                    <a:ext uri="{9D8B030D-6E8A-4147-A177-3AD203B41FA5}">
                      <a16:colId xmlns:a16="http://schemas.microsoft.com/office/drawing/2014/main" val="1939794367"/>
                    </a:ext>
                  </a:extLst>
                </a:gridCol>
                <a:gridCol w="2910840">
                  <a:extLst>
                    <a:ext uri="{9D8B030D-6E8A-4147-A177-3AD203B41FA5}">
                      <a16:colId xmlns:a16="http://schemas.microsoft.com/office/drawing/2014/main" val="339226629"/>
                    </a:ext>
                  </a:extLst>
                </a:gridCol>
              </a:tblGrid>
              <a:tr h="1626957">
                <a:tc>
                  <a:txBody>
                    <a:bodyPr/>
                    <a:lstStyle/>
                    <a:p>
                      <a:pPr algn="ctr" rtl="1"/>
                      <a:r>
                        <a:rPr lang="fa-IR" sz="2000" b="1" dirty="0">
                          <a:effectLst/>
                          <a:cs typeface="B Yagut" panose="00000400000000000000" pitchFamily="2" charset="-78"/>
                        </a:rPr>
                        <a:t>مقدار بر حسب سن</a:t>
                      </a:r>
                      <a:endParaRPr lang="fa-IR" sz="2000" b="1" dirty="0">
                        <a:effectLst/>
                        <a:latin typeface="IRANSans"/>
                        <a:cs typeface="B Yagut" panose="00000400000000000000" pitchFamily="2" charset="-78"/>
                      </a:endParaRPr>
                    </a:p>
                  </a:txBody>
                  <a:tcPr marL="76200" marR="76200" marT="19050" marB="19050" anchor="ctr">
                    <a:solidFill>
                      <a:schemeClr val="accent2">
                        <a:lumMod val="40000"/>
                        <a:lumOff val="60000"/>
                      </a:schemeClr>
                    </a:solidFill>
                  </a:tcPr>
                </a:tc>
                <a:tc>
                  <a:txBody>
                    <a:bodyPr/>
                    <a:lstStyle/>
                    <a:p>
                      <a:pPr algn="ctr" rtl="1"/>
                      <a:r>
                        <a:rPr lang="fa-IR" sz="2000" b="1" dirty="0">
                          <a:effectLst/>
                          <a:cs typeface="B Yagut" panose="00000400000000000000" pitchFamily="2" charset="-78"/>
                        </a:rPr>
                        <a:t>تعداد </a:t>
                      </a:r>
                      <a:r>
                        <a:rPr lang="en-US" sz="2000" b="1" dirty="0">
                          <a:effectLst/>
                          <a:cs typeface="B Yagut" panose="00000400000000000000" pitchFamily="2" charset="-78"/>
                        </a:rPr>
                        <a:t>WBC </a:t>
                      </a:r>
                      <a:r>
                        <a:rPr lang="fa-IR" sz="2000" b="1" dirty="0">
                          <a:effectLst/>
                          <a:cs typeface="B Yagut" panose="00000400000000000000" pitchFamily="2" charset="-78"/>
                        </a:rPr>
                        <a:t> (در هر میکرولیتر خون)</a:t>
                      </a:r>
                      <a:endParaRPr lang="fa-IR" sz="2000" b="1" dirty="0">
                        <a:effectLst/>
                        <a:latin typeface="IRANSans"/>
                        <a:cs typeface="B Yagut" panose="00000400000000000000" pitchFamily="2" charset="-78"/>
                      </a:endParaRPr>
                    </a:p>
                  </a:txBody>
                  <a:tcPr marL="76200" marR="76200" marT="19050" marB="19050" anchor="ctr">
                    <a:solidFill>
                      <a:schemeClr val="accent2">
                        <a:lumMod val="40000"/>
                        <a:lumOff val="60000"/>
                      </a:schemeClr>
                    </a:solidFill>
                  </a:tcPr>
                </a:tc>
                <a:extLst>
                  <a:ext uri="{0D108BD9-81ED-4DB2-BD59-A6C34878D82A}">
                    <a16:rowId xmlns:a16="http://schemas.microsoft.com/office/drawing/2014/main" val="2640299804"/>
                  </a:ext>
                </a:extLst>
              </a:tr>
              <a:tr h="0">
                <a:tc>
                  <a:txBody>
                    <a:bodyPr/>
                    <a:lstStyle/>
                    <a:p>
                      <a:pPr algn="ctr" rtl="1"/>
                      <a:r>
                        <a:rPr lang="fa-IR" sz="2000" b="1" dirty="0">
                          <a:effectLst/>
                          <a:cs typeface="B Yagut" panose="00000400000000000000" pitchFamily="2" charset="-78"/>
                        </a:rPr>
                        <a:t>نوزادان</a:t>
                      </a:r>
                      <a:endParaRPr lang="fa-IR" sz="2000" b="1" dirty="0">
                        <a:effectLst/>
                        <a:latin typeface="IRANSans"/>
                        <a:cs typeface="B Yagut" panose="00000400000000000000" pitchFamily="2" charset="-78"/>
                      </a:endParaRPr>
                    </a:p>
                  </a:txBody>
                  <a:tcPr marL="76200" marR="76200" marT="19050" marB="19050" anchor="ctr">
                    <a:solidFill>
                      <a:schemeClr val="accent6">
                        <a:lumMod val="40000"/>
                        <a:lumOff val="60000"/>
                      </a:schemeClr>
                    </a:solidFill>
                  </a:tcPr>
                </a:tc>
                <a:tc>
                  <a:txBody>
                    <a:bodyPr/>
                    <a:lstStyle/>
                    <a:p>
                      <a:pPr algn="ctr" rtl="1"/>
                      <a:r>
                        <a:rPr lang="fa-IR" sz="2000" b="1" dirty="0">
                          <a:effectLst/>
                          <a:cs typeface="B Yagut" panose="00000400000000000000" pitchFamily="2" charset="-78"/>
                        </a:rPr>
                        <a:t>۹۰۰۰ تا ۳۰۰۰۰</a:t>
                      </a:r>
                    </a:p>
                    <a:p>
                      <a:pPr algn="ctr" rtl="1"/>
                      <a:endParaRPr lang="fa-IR" sz="2000" b="1" dirty="0">
                        <a:effectLst/>
                        <a:latin typeface="IRANSans"/>
                        <a:cs typeface="B Yagut" panose="00000400000000000000" pitchFamily="2" charset="-78"/>
                      </a:endParaRPr>
                    </a:p>
                  </a:txBody>
                  <a:tcPr marL="76200" marR="76200" marT="19050" marB="19050" anchor="ctr">
                    <a:solidFill>
                      <a:schemeClr val="accent6">
                        <a:lumMod val="40000"/>
                        <a:lumOff val="60000"/>
                      </a:schemeClr>
                    </a:solidFill>
                  </a:tcPr>
                </a:tc>
                <a:extLst>
                  <a:ext uri="{0D108BD9-81ED-4DB2-BD59-A6C34878D82A}">
                    <a16:rowId xmlns:a16="http://schemas.microsoft.com/office/drawing/2014/main" val="1004739855"/>
                  </a:ext>
                </a:extLst>
              </a:tr>
              <a:tr h="0">
                <a:tc>
                  <a:txBody>
                    <a:bodyPr/>
                    <a:lstStyle/>
                    <a:p>
                      <a:pPr algn="ctr" rtl="1"/>
                      <a:r>
                        <a:rPr lang="fa-IR" sz="2000" b="1" dirty="0">
                          <a:effectLst/>
                          <a:cs typeface="B Yagut" panose="00000400000000000000" pitchFamily="2" charset="-78"/>
                        </a:rPr>
                        <a:t>کودکان زیر ۲ سال</a:t>
                      </a:r>
                      <a:endParaRPr lang="fa-IR" sz="2000" b="1" dirty="0">
                        <a:effectLst/>
                        <a:latin typeface="IRANSans"/>
                        <a:cs typeface="B Yagut" panose="00000400000000000000" pitchFamily="2" charset="-78"/>
                      </a:endParaRPr>
                    </a:p>
                  </a:txBody>
                  <a:tcPr marL="76200" marR="76200" marT="19050" marB="19050" anchor="ctr">
                    <a:solidFill>
                      <a:schemeClr val="accent6">
                        <a:lumMod val="40000"/>
                        <a:lumOff val="60000"/>
                      </a:schemeClr>
                    </a:solidFill>
                  </a:tcPr>
                </a:tc>
                <a:tc>
                  <a:txBody>
                    <a:bodyPr/>
                    <a:lstStyle/>
                    <a:p>
                      <a:pPr algn="ctr" rtl="1"/>
                      <a:r>
                        <a:rPr lang="fa-IR" sz="2000" b="1" dirty="0">
                          <a:effectLst/>
                          <a:cs typeface="B Yagut" panose="00000400000000000000" pitchFamily="2" charset="-78"/>
                        </a:rPr>
                        <a:t>۶۲۰۰ تا ۱۷۰۰۰</a:t>
                      </a:r>
                    </a:p>
                    <a:p>
                      <a:pPr algn="ctr" rtl="1"/>
                      <a:endParaRPr lang="fa-IR" sz="2000" b="1" dirty="0">
                        <a:effectLst/>
                        <a:latin typeface="IRANSans"/>
                        <a:cs typeface="B Yagut" panose="00000400000000000000" pitchFamily="2" charset="-78"/>
                      </a:endParaRPr>
                    </a:p>
                  </a:txBody>
                  <a:tcPr marL="76200" marR="76200" marT="19050" marB="19050" anchor="ctr">
                    <a:solidFill>
                      <a:schemeClr val="accent6">
                        <a:lumMod val="40000"/>
                        <a:lumOff val="60000"/>
                      </a:schemeClr>
                    </a:solidFill>
                  </a:tcPr>
                </a:tc>
                <a:extLst>
                  <a:ext uri="{0D108BD9-81ED-4DB2-BD59-A6C34878D82A}">
                    <a16:rowId xmlns:a16="http://schemas.microsoft.com/office/drawing/2014/main" val="986611411"/>
                  </a:ext>
                </a:extLst>
              </a:tr>
              <a:tr h="0">
                <a:tc>
                  <a:txBody>
                    <a:bodyPr/>
                    <a:lstStyle/>
                    <a:p>
                      <a:pPr algn="ctr" rtl="1"/>
                      <a:r>
                        <a:rPr lang="fa-IR" sz="2000" b="1" dirty="0">
                          <a:effectLst/>
                          <a:cs typeface="B Yagut" panose="00000400000000000000" pitchFamily="2" charset="-78"/>
                        </a:rPr>
                        <a:t>کودکان بالای ۲ سال و بزرگسالان</a:t>
                      </a:r>
                      <a:endParaRPr lang="fa-IR" sz="2000" b="1" dirty="0">
                        <a:effectLst/>
                        <a:latin typeface="IRANSans"/>
                        <a:cs typeface="B Yagut" panose="00000400000000000000" pitchFamily="2" charset="-78"/>
                      </a:endParaRPr>
                    </a:p>
                  </a:txBody>
                  <a:tcPr marL="76200" marR="76200" marT="19050" marB="19050" anchor="ctr">
                    <a:solidFill>
                      <a:schemeClr val="accent6">
                        <a:lumMod val="40000"/>
                        <a:lumOff val="60000"/>
                      </a:schemeClr>
                    </a:solidFill>
                  </a:tcPr>
                </a:tc>
                <a:tc>
                  <a:txBody>
                    <a:bodyPr/>
                    <a:lstStyle/>
                    <a:p>
                      <a:pPr algn="ctr" rtl="1"/>
                      <a:r>
                        <a:rPr lang="fa-IR" sz="2000" b="1" dirty="0">
                          <a:effectLst/>
                          <a:cs typeface="B Yagut" panose="00000400000000000000" pitchFamily="2" charset="-78"/>
                        </a:rPr>
                        <a:t>۵۰۰۰ تا ۱۰۰۰۰</a:t>
                      </a:r>
                      <a:endParaRPr lang="fa-IR" sz="2000" b="1" dirty="0">
                        <a:effectLst/>
                        <a:latin typeface="IRANSans"/>
                        <a:cs typeface="B Yagut" panose="00000400000000000000" pitchFamily="2" charset="-78"/>
                      </a:endParaRPr>
                    </a:p>
                  </a:txBody>
                  <a:tcPr marL="76200" marR="76200" marT="19050" marB="19050" anchor="ctr">
                    <a:solidFill>
                      <a:schemeClr val="accent6">
                        <a:lumMod val="40000"/>
                        <a:lumOff val="60000"/>
                      </a:schemeClr>
                    </a:solidFill>
                  </a:tcPr>
                </a:tc>
                <a:extLst>
                  <a:ext uri="{0D108BD9-81ED-4DB2-BD59-A6C34878D82A}">
                    <a16:rowId xmlns:a16="http://schemas.microsoft.com/office/drawing/2014/main" val="114673551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73232676"/>
              </p:ext>
            </p:extLst>
          </p:nvPr>
        </p:nvGraphicFramePr>
        <p:xfrm>
          <a:off x="640080" y="1642022"/>
          <a:ext cx="4774844" cy="5033097"/>
        </p:xfrm>
        <a:graphic>
          <a:graphicData uri="http://schemas.openxmlformats.org/drawingml/2006/table">
            <a:tbl>
              <a:tblPr rtl="1">
                <a:tableStyleId>{BDBED569-4797-4DF1-A0F4-6AAB3CD982D8}</a:tableStyleId>
              </a:tblPr>
              <a:tblGrid>
                <a:gridCol w="2336444">
                  <a:extLst>
                    <a:ext uri="{9D8B030D-6E8A-4147-A177-3AD203B41FA5}">
                      <a16:colId xmlns:a16="http://schemas.microsoft.com/office/drawing/2014/main" val="911891395"/>
                    </a:ext>
                  </a:extLst>
                </a:gridCol>
                <a:gridCol w="2438400">
                  <a:extLst>
                    <a:ext uri="{9D8B030D-6E8A-4147-A177-3AD203B41FA5}">
                      <a16:colId xmlns:a16="http://schemas.microsoft.com/office/drawing/2014/main" val="3410405375"/>
                    </a:ext>
                  </a:extLst>
                </a:gridCol>
              </a:tblGrid>
              <a:tr h="1184997">
                <a:tc>
                  <a:txBody>
                    <a:bodyPr/>
                    <a:lstStyle/>
                    <a:p>
                      <a:pPr algn="ctr" rtl="1"/>
                      <a:r>
                        <a:rPr lang="fa-IR" sz="2400" b="1" dirty="0">
                          <a:effectLst/>
                          <a:cs typeface="B Yagut" panose="00000400000000000000" pitchFamily="2" charset="-78"/>
                        </a:rPr>
                        <a:t>نوع گلبول سفید</a:t>
                      </a:r>
                      <a:endParaRPr lang="fa-IR" sz="2400" b="1" dirty="0">
                        <a:effectLst/>
                        <a:latin typeface="IRANSans"/>
                        <a:cs typeface="B Yagut" panose="00000400000000000000" pitchFamily="2" charset="-78"/>
                      </a:endParaRPr>
                    </a:p>
                  </a:txBody>
                  <a:tcPr marL="76200" marR="76200" marT="19050" marB="19050" anchor="ctr">
                    <a:solidFill>
                      <a:schemeClr val="accent2">
                        <a:lumMod val="40000"/>
                        <a:lumOff val="60000"/>
                      </a:schemeClr>
                    </a:solidFill>
                  </a:tcPr>
                </a:tc>
                <a:tc>
                  <a:txBody>
                    <a:bodyPr/>
                    <a:lstStyle/>
                    <a:p>
                      <a:pPr algn="ctr" rtl="1"/>
                      <a:r>
                        <a:rPr lang="fa-IR" sz="2400" b="1" dirty="0">
                          <a:effectLst/>
                          <a:cs typeface="B Yagut" panose="00000400000000000000" pitchFamily="2" charset="-78"/>
                        </a:rPr>
                        <a:t>درصد نرمال از تعداد کل گلبولهای سفید</a:t>
                      </a:r>
                      <a:endParaRPr lang="fa-IR" sz="2400" b="1" dirty="0">
                        <a:effectLst/>
                        <a:latin typeface="IRANSans"/>
                        <a:cs typeface="B Yagut" panose="00000400000000000000" pitchFamily="2" charset="-78"/>
                      </a:endParaRPr>
                    </a:p>
                  </a:txBody>
                  <a:tcPr marL="76200" marR="76200" marT="19050" marB="19050" anchor="ctr">
                    <a:solidFill>
                      <a:schemeClr val="accent2">
                        <a:lumMod val="40000"/>
                        <a:lumOff val="60000"/>
                      </a:schemeClr>
                    </a:solidFill>
                  </a:tcPr>
                </a:tc>
                <a:extLst>
                  <a:ext uri="{0D108BD9-81ED-4DB2-BD59-A6C34878D82A}">
                    <a16:rowId xmlns:a16="http://schemas.microsoft.com/office/drawing/2014/main" val="2497719230"/>
                  </a:ext>
                </a:extLst>
              </a:tr>
              <a:tr h="0">
                <a:tc>
                  <a:txBody>
                    <a:bodyPr/>
                    <a:lstStyle/>
                    <a:p>
                      <a:pPr algn="ctr" rtl="1"/>
                      <a:endParaRPr lang="fa-IR" sz="2400" b="1" dirty="0">
                        <a:effectLst/>
                        <a:cs typeface="B Yagut" panose="00000400000000000000" pitchFamily="2" charset="-78"/>
                      </a:endParaRPr>
                    </a:p>
                    <a:p>
                      <a:pPr algn="ctr" rtl="1"/>
                      <a:r>
                        <a:rPr lang="fa-IR" sz="2400" b="1" dirty="0">
                          <a:effectLst/>
                          <a:cs typeface="B Yagut" panose="00000400000000000000" pitchFamily="2" charset="-78"/>
                        </a:rPr>
                        <a:t>نوتروفیل</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tc>
                  <a:txBody>
                    <a:bodyPr/>
                    <a:lstStyle/>
                    <a:p>
                      <a:pPr algn="ctr" rtl="1"/>
                      <a:r>
                        <a:rPr lang="fa-IR" sz="2400" b="1" dirty="0">
                          <a:effectLst/>
                          <a:cs typeface="B Yagut" panose="00000400000000000000" pitchFamily="2" charset="-78"/>
                        </a:rPr>
                        <a:t>۵۵ تا ۷۳ درصد</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extLst>
                  <a:ext uri="{0D108BD9-81ED-4DB2-BD59-A6C34878D82A}">
                    <a16:rowId xmlns:a16="http://schemas.microsoft.com/office/drawing/2014/main" val="2994785930"/>
                  </a:ext>
                </a:extLst>
              </a:tr>
              <a:tr h="0">
                <a:tc>
                  <a:txBody>
                    <a:bodyPr/>
                    <a:lstStyle/>
                    <a:p>
                      <a:pPr algn="ctr" rtl="1"/>
                      <a:endParaRPr lang="fa-IR" sz="2400" b="1" dirty="0">
                        <a:effectLst/>
                        <a:cs typeface="B Yagut" panose="00000400000000000000" pitchFamily="2" charset="-78"/>
                      </a:endParaRPr>
                    </a:p>
                    <a:p>
                      <a:pPr algn="ctr" rtl="1"/>
                      <a:r>
                        <a:rPr lang="fa-IR" sz="2400" b="1" dirty="0">
                          <a:effectLst/>
                          <a:cs typeface="B Yagut" panose="00000400000000000000" pitchFamily="2" charset="-78"/>
                        </a:rPr>
                        <a:t>لنفوسیت</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tc>
                  <a:txBody>
                    <a:bodyPr/>
                    <a:lstStyle/>
                    <a:p>
                      <a:pPr algn="ctr" rtl="1"/>
                      <a:r>
                        <a:rPr lang="fa-IR" sz="2400" b="1" dirty="0">
                          <a:effectLst/>
                          <a:cs typeface="B Yagut" panose="00000400000000000000" pitchFamily="2" charset="-78"/>
                        </a:rPr>
                        <a:t>۲۰ تا ۴۰ درصد</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extLst>
                  <a:ext uri="{0D108BD9-81ED-4DB2-BD59-A6C34878D82A}">
                    <a16:rowId xmlns:a16="http://schemas.microsoft.com/office/drawing/2014/main" val="3109828857"/>
                  </a:ext>
                </a:extLst>
              </a:tr>
              <a:tr h="0">
                <a:tc>
                  <a:txBody>
                    <a:bodyPr/>
                    <a:lstStyle/>
                    <a:p>
                      <a:pPr algn="ctr" rtl="1"/>
                      <a:endParaRPr lang="fa-IR" sz="2400" b="1" dirty="0">
                        <a:effectLst/>
                        <a:cs typeface="B Yagut" panose="00000400000000000000" pitchFamily="2" charset="-78"/>
                      </a:endParaRPr>
                    </a:p>
                    <a:p>
                      <a:pPr algn="ctr" rtl="1"/>
                      <a:r>
                        <a:rPr lang="fa-IR" sz="2400" b="1" dirty="0">
                          <a:effectLst/>
                          <a:cs typeface="B Yagut" panose="00000400000000000000" pitchFamily="2" charset="-78"/>
                        </a:rPr>
                        <a:t>ائوزینوفیل</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tc>
                  <a:txBody>
                    <a:bodyPr/>
                    <a:lstStyle/>
                    <a:p>
                      <a:pPr algn="ctr" rtl="1"/>
                      <a:r>
                        <a:rPr lang="fa-IR" sz="2400" b="1" dirty="0">
                          <a:effectLst/>
                          <a:cs typeface="B Yagut" panose="00000400000000000000" pitchFamily="2" charset="-78"/>
                        </a:rPr>
                        <a:t>۱ تا ۴ درصد</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extLst>
                  <a:ext uri="{0D108BD9-81ED-4DB2-BD59-A6C34878D82A}">
                    <a16:rowId xmlns:a16="http://schemas.microsoft.com/office/drawing/2014/main" val="3853702271"/>
                  </a:ext>
                </a:extLst>
              </a:tr>
              <a:tr h="0">
                <a:tc>
                  <a:txBody>
                    <a:bodyPr/>
                    <a:lstStyle/>
                    <a:p>
                      <a:pPr algn="ctr" rtl="1"/>
                      <a:endParaRPr lang="fa-IR" sz="2400" b="1" dirty="0">
                        <a:effectLst/>
                        <a:cs typeface="B Yagut" panose="00000400000000000000" pitchFamily="2" charset="-78"/>
                      </a:endParaRPr>
                    </a:p>
                    <a:p>
                      <a:pPr algn="ctr" rtl="1"/>
                      <a:r>
                        <a:rPr lang="fa-IR" sz="2400" b="1" dirty="0">
                          <a:effectLst/>
                          <a:cs typeface="B Yagut" panose="00000400000000000000" pitchFamily="2" charset="-78"/>
                        </a:rPr>
                        <a:t>مونوسیت</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tc>
                  <a:txBody>
                    <a:bodyPr/>
                    <a:lstStyle/>
                    <a:p>
                      <a:pPr algn="ctr" rtl="1"/>
                      <a:r>
                        <a:rPr lang="fa-IR" sz="2400" b="1" dirty="0">
                          <a:effectLst/>
                          <a:cs typeface="B Yagut" panose="00000400000000000000" pitchFamily="2" charset="-78"/>
                        </a:rPr>
                        <a:t>۲ تا ۸ درصد</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extLst>
                  <a:ext uri="{0D108BD9-81ED-4DB2-BD59-A6C34878D82A}">
                    <a16:rowId xmlns:a16="http://schemas.microsoft.com/office/drawing/2014/main" val="3458557395"/>
                  </a:ext>
                </a:extLst>
              </a:tr>
              <a:tr h="0">
                <a:tc>
                  <a:txBody>
                    <a:bodyPr/>
                    <a:lstStyle/>
                    <a:p>
                      <a:pPr algn="ctr" rtl="1"/>
                      <a:endParaRPr lang="fa-IR" sz="2400" b="1" dirty="0">
                        <a:effectLst/>
                        <a:cs typeface="B Yagut" panose="00000400000000000000" pitchFamily="2" charset="-78"/>
                      </a:endParaRPr>
                    </a:p>
                    <a:p>
                      <a:pPr algn="ctr" rtl="1"/>
                      <a:r>
                        <a:rPr lang="fa-IR" sz="2400" b="1" dirty="0">
                          <a:effectLst/>
                          <a:cs typeface="B Yagut" panose="00000400000000000000" pitchFamily="2" charset="-78"/>
                        </a:rPr>
                        <a:t>بازوفیل</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tc>
                  <a:txBody>
                    <a:bodyPr/>
                    <a:lstStyle/>
                    <a:p>
                      <a:pPr algn="ctr" rtl="1"/>
                      <a:r>
                        <a:rPr lang="fa-IR" sz="2400" b="1" dirty="0">
                          <a:effectLst/>
                          <a:cs typeface="B Yagut" panose="00000400000000000000" pitchFamily="2" charset="-78"/>
                        </a:rPr>
                        <a:t>۰/۵ تا ۱ درصد</a:t>
                      </a:r>
                      <a:endParaRPr lang="fa-IR" sz="2400" b="1" dirty="0">
                        <a:effectLst/>
                        <a:latin typeface="IRANSans"/>
                        <a:cs typeface="B Yagut" panose="00000400000000000000" pitchFamily="2" charset="-78"/>
                      </a:endParaRPr>
                    </a:p>
                  </a:txBody>
                  <a:tcPr marL="76200" marR="76200" marT="19050" marB="19050" anchor="ctr">
                    <a:solidFill>
                      <a:schemeClr val="accent5">
                        <a:lumMod val="20000"/>
                        <a:lumOff val="80000"/>
                      </a:schemeClr>
                    </a:solidFill>
                  </a:tcPr>
                </a:tc>
                <a:extLst>
                  <a:ext uri="{0D108BD9-81ED-4DB2-BD59-A6C34878D82A}">
                    <a16:rowId xmlns:a16="http://schemas.microsoft.com/office/drawing/2014/main" val="2180006293"/>
                  </a:ext>
                </a:extLst>
              </a:tr>
            </a:tbl>
          </a:graphicData>
        </a:graphic>
      </p:graphicFrame>
      <p:pic>
        <p:nvPicPr>
          <p:cNvPr id="30" name="Audio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0307956"/>
      </p:ext>
    </p:extLst>
  </p:cSld>
  <p:clrMapOvr>
    <a:masterClrMapping/>
  </p:clrMapOvr>
  <mc:AlternateContent xmlns:mc="http://schemas.openxmlformats.org/markup-compatibility/2006" xmlns:p14="http://schemas.microsoft.com/office/powerpoint/2010/main">
    <mc:Choice Requires="p14">
      <p:transition spd="slow" p14:dur="2000" advTm="57814"/>
    </mc:Choice>
    <mc:Fallback xmlns="">
      <p:transition spd="slow" advTm="5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6176963"/>
          </a:xfrm>
        </p:spPr>
        <p:txBody>
          <a:bodyPr>
            <a:normAutofit/>
          </a:bodyPr>
          <a:lstStyle/>
          <a:p>
            <a:pPr algn="ctr" rtl="1" fontAlgn="base">
              <a:lnSpc>
                <a:spcPct val="150000"/>
              </a:lnSpc>
              <a:buFont typeface="Wingdings" panose="05000000000000000000" pitchFamily="2" charset="2"/>
              <a:buChar char="q"/>
            </a:pPr>
            <a:r>
              <a:rPr lang="en-US" sz="3200" b="1" dirty="0" smtClean="0">
                <a:cs typeface="B Yagut" panose="00000400000000000000" pitchFamily="2" charset="-78"/>
              </a:rPr>
              <a:t>ESR</a:t>
            </a:r>
            <a:r>
              <a:rPr lang="fa-IR" sz="3200" b="1" dirty="0" smtClean="0">
                <a:cs typeface="B Yagut" panose="00000400000000000000" pitchFamily="2" charset="-78"/>
              </a:rPr>
              <a:t>  (</a:t>
            </a:r>
            <a:r>
              <a:rPr lang="fa-IR" sz="3200" dirty="0">
                <a:cs typeface="B Yagut" panose="00000400000000000000" pitchFamily="2" charset="-78"/>
              </a:rPr>
              <a:t>سرعت رسوب گلبول های قرمز </a:t>
            </a:r>
            <a:r>
              <a:rPr lang="fa-IR" sz="3200" dirty="0" smtClean="0">
                <a:cs typeface="B Yagut" panose="00000400000000000000" pitchFamily="2" charset="-78"/>
              </a:rPr>
              <a:t>)</a:t>
            </a:r>
            <a:endParaRPr lang="en-US" sz="3200" b="1" dirty="0">
              <a:cs typeface="B Yagut" panose="00000400000000000000" pitchFamily="2" charset="-78"/>
            </a:endParaRPr>
          </a:p>
          <a:p>
            <a:pPr algn="r" rtl="1" fontAlgn="base">
              <a:lnSpc>
                <a:spcPct val="150000"/>
              </a:lnSpc>
              <a:buFont typeface="Wingdings" panose="05000000000000000000" pitchFamily="2" charset="2"/>
              <a:buChar char="§"/>
            </a:pPr>
            <a:r>
              <a:rPr lang="en-US" sz="2500" dirty="0">
                <a:cs typeface="B Yagut" panose="00000400000000000000" pitchFamily="2" charset="-78"/>
              </a:rPr>
              <a:t>ESR </a:t>
            </a:r>
            <a:r>
              <a:rPr lang="fa-IR" sz="2500" dirty="0">
                <a:cs typeface="B Yagut" panose="00000400000000000000" pitchFamily="2" charset="-78"/>
              </a:rPr>
              <a:t>یا سرعت رسوب گلبول های قرمز یکی دیگر از آزمایشات تشخیص عفونت به شمار می رود.</a:t>
            </a:r>
          </a:p>
          <a:p>
            <a:pPr algn="r" rtl="1" fontAlgn="base">
              <a:lnSpc>
                <a:spcPct val="150000"/>
              </a:lnSpc>
              <a:buFont typeface="Wingdings" panose="05000000000000000000" pitchFamily="2" charset="2"/>
              <a:buChar char="§"/>
            </a:pPr>
            <a:r>
              <a:rPr lang="fa-IR" sz="2500" dirty="0">
                <a:cs typeface="B Yagut" panose="00000400000000000000" pitchFamily="2" charset="-78"/>
              </a:rPr>
              <a:t>برای انجام آزمایشات تشخیص عفونت </a:t>
            </a:r>
            <a:r>
              <a:rPr lang="en-US" sz="2500" dirty="0">
                <a:cs typeface="B Yagut" panose="00000400000000000000" pitchFamily="2" charset="-78"/>
              </a:rPr>
              <a:t>ESR </a:t>
            </a:r>
            <a:r>
              <a:rPr lang="fa-IR" sz="2500" dirty="0">
                <a:cs typeface="B Yagut" panose="00000400000000000000" pitchFamily="2" charset="-78"/>
              </a:rPr>
              <a:t>چند سی سی خون کافی می باشد.نمونه داخل لوله های باریک مندرج قرار می گیرد و بعد از یک ساعت میزان رسوب گلبول های قرمز بررسی و گزارش می شود. </a:t>
            </a:r>
            <a:endParaRPr lang="en-US" sz="2500" dirty="0">
              <a:cs typeface="B Yagut" panose="00000400000000000000" pitchFamily="2" charset="-78"/>
            </a:endParaRPr>
          </a:p>
        </p:txBody>
      </p:sp>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130512851"/>
              </p:ext>
            </p:extLst>
          </p:nvPr>
        </p:nvGraphicFramePr>
        <p:xfrm>
          <a:off x="609599" y="3322320"/>
          <a:ext cx="7721600" cy="338328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3756943416"/>
                    </a:ext>
                  </a:extLst>
                </a:gridCol>
                <a:gridCol w="3860800">
                  <a:extLst>
                    <a:ext uri="{9D8B030D-6E8A-4147-A177-3AD203B41FA5}">
                      <a16:colId xmlns:a16="http://schemas.microsoft.com/office/drawing/2014/main" val="301760672"/>
                    </a:ext>
                  </a:extLst>
                </a:gridCol>
              </a:tblGrid>
              <a:tr h="7858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400" b="0" dirty="0">
                          <a:solidFill>
                            <a:schemeClr val="tx1"/>
                          </a:solidFill>
                          <a:cs typeface="B Yagut" panose="00000400000000000000" pitchFamily="2" charset="-78"/>
                        </a:rPr>
                        <a:t>سرعت سدیمانتاسیون</a:t>
                      </a:r>
                    </a:p>
                    <a:p>
                      <a:pPr marL="0" marR="0" indent="0" algn="ctr" defTabSz="914400" rtl="0" eaLnBrk="1" fontAlgn="auto" latinLnBrk="0" hangingPunct="1">
                        <a:lnSpc>
                          <a:spcPct val="100000"/>
                        </a:lnSpc>
                        <a:spcBef>
                          <a:spcPts val="0"/>
                        </a:spcBef>
                        <a:spcAft>
                          <a:spcPts val="0"/>
                        </a:spcAft>
                        <a:buClrTx/>
                        <a:buSzTx/>
                        <a:buFontTx/>
                        <a:buNone/>
                        <a:tabLst/>
                        <a:defRPr/>
                      </a:pPr>
                      <a:r>
                        <a:rPr lang="fa-IR" sz="2400" b="0" dirty="0">
                          <a:solidFill>
                            <a:schemeClr val="tx1"/>
                          </a:solidFill>
                          <a:cs typeface="B Yagut" panose="00000400000000000000" pitchFamily="2" charset="-78"/>
                        </a:rPr>
                        <a:t>میلی لیتر در ساعت</a:t>
                      </a:r>
                      <a:endParaRPr lang="en-US" sz="2400" b="0" dirty="0">
                        <a:solidFill>
                          <a:schemeClr val="tx1"/>
                        </a:solidFill>
                        <a:cs typeface="B Yagut" panose="00000400000000000000" pitchFamily="2" charset="-78"/>
                      </a:endParaRPr>
                    </a:p>
                  </a:txBody>
                  <a:tcPr/>
                </a:tc>
                <a:tc>
                  <a:txBody>
                    <a:bodyPr/>
                    <a:lstStyle/>
                    <a:p>
                      <a:pPr algn="ctr"/>
                      <a:r>
                        <a:rPr lang="fa-IR" sz="2400" b="0" dirty="0">
                          <a:solidFill>
                            <a:schemeClr val="tx1"/>
                          </a:solidFill>
                          <a:cs typeface="B Yagut" panose="00000400000000000000" pitchFamily="2" charset="-78"/>
                        </a:rPr>
                        <a:t>بیمار</a:t>
                      </a:r>
                      <a:r>
                        <a:rPr lang="fa-IR" sz="2400" b="0" baseline="0" dirty="0">
                          <a:solidFill>
                            <a:schemeClr val="tx1"/>
                          </a:solidFill>
                          <a:cs typeface="B Yagut" panose="00000400000000000000" pitchFamily="2" charset="-78"/>
                        </a:rPr>
                        <a:t> </a:t>
                      </a:r>
                      <a:endParaRPr lang="en-US" sz="2400" b="0" dirty="0">
                        <a:solidFill>
                          <a:schemeClr val="tx1"/>
                        </a:solidFill>
                        <a:cs typeface="B Yagut" panose="00000400000000000000" pitchFamily="2" charset="-78"/>
                      </a:endParaRPr>
                    </a:p>
                  </a:txBody>
                  <a:tcPr/>
                </a:tc>
                <a:extLst>
                  <a:ext uri="{0D108BD9-81ED-4DB2-BD59-A6C34878D82A}">
                    <a16:rowId xmlns:a16="http://schemas.microsoft.com/office/drawing/2014/main" val="124047042"/>
                  </a:ext>
                </a:extLst>
              </a:tr>
              <a:tr h="785890">
                <a:tc>
                  <a:txBody>
                    <a:bodyPr/>
                    <a:lstStyle/>
                    <a:p>
                      <a:pPr algn="ctr"/>
                      <a:r>
                        <a:rPr lang="fa-IR" sz="2400" dirty="0">
                          <a:cs typeface="B Yagut" panose="00000400000000000000" pitchFamily="2" charset="-78"/>
                        </a:rPr>
                        <a:t>0تا 15</a:t>
                      </a:r>
                    </a:p>
                    <a:p>
                      <a:pPr algn="ctr"/>
                      <a:r>
                        <a:rPr lang="fa-IR" sz="2400" dirty="0">
                          <a:cs typeface="B Yagut" panose="00000400000000000000" pitchFamily="2" charset="-78"/>
                        </a:rPr>
                        <a:t>0تا20</a:t>
                      </a:r>
                      <a:endParaRPr lang="en-US" sz="2400" dirty="0">
                        <a:cs typeface="B Yagut" panose="00000400000000000000" pitchFamily="2" charset="-78"/>
                      </a:endParaRPr>
                    </a:p>
                  </a:txBody>
                  <a:tcPr/>
                </a:tc>
                <a:tc>
                  <a:txBody>
                    <a:bodyPr/>
                    <a:lstStyle/>
                    <a:p>
                      <a:pPr algn="ctr"/>
                      <a:r>
                        <a:rPr lang="fa-IR" sz="2400" dirty="0">
                          <a:cs typeface="B Yagut" panose="00000400000000000000" pitchFamily="2" charset="-78"/>
                        </a:rPr>
                        <a:t>مردان : </a:t>
                      </a:r>
                    </a:p>
                    <a:p>
                      <a:pPr algn="ctr"/>
                      <a:r>
                        <a:rPr lang="fa-IR" sz="2400" dirty="0">
                          <a:cs typeface="B Yagut" panose="00000400000000000000" pitchFamily="2" charset="-78"/>
                        </a:rPr>
                        <a:t>مردان مسن بالاتر 50 سال </a:t>
                      </a:r>
                      <a:endParaRPr lang="en-US" sz="2400" dirty="0">
                        <a:cs typeface="B Yagut" panose="00000400000000000000" pitchFamily="2" charset="-78"/>
                      </a:endParaRPr>
                    </a:p>
                  </a:txBody>
                  <a:tcPr/>
                </a:tc>
                <a:extLst>
                  <a:ext uri="{0D108BD9-81ED-4DB2-BD59-A6C34878D82A}">
                    <a16:rowId xmlns:a16="http://schemas.microsoft.com/office/drawing/2014/main" val="1670587043"/>
                  </a:ext>
                </a:extLst>
              </a:tr>
              <a:tr h="785890">
                <a:tc>
                  <a:txBody>
                    <a:bodyPr/>
                    <a:lstStyle/>
                    <a:p>
                      <a:pPr algn="ctr"/>
                      <a:r>
                        <a:rPr lang="fa-IR" sz="2400" dirty="0">
                          <a:cs typeface="B Yagut" panose="00000400000000000000" pitchFamily="2" charset="-78"/>
                        </a:rPr>
                        <a:t>0تا20</a:t>
                      </a:r>
                    </a:p>
                    <a:p>
                      <a:pPr algn="ctr"/>
                      <a:r>
                        <a:rPr lang="fa-IR" sz="2400" dirty="0">
                          <a:cs typeface="B Yagut" panose="00000400000000000000" pitchFamily="2" charset="-78"/>
                        </a:rPr>
                        <a:t>0تا30</a:t>
                      </a:r>
                      <a:endParaRPr lang="en-US" sz="2400" dirty="0">
                        <a:cs typeface="B Yagut" panose="00000400000000000000" pitchFamily="2" charset="-78"/>
                      </a:endParaRPr>
                    </a:p>
                  </a:txBody>
                  <a:tcPr/>
                </a:tc>
                <a:tc>
                  <a:txBody>
                    <a:bodyPr/>
                    <a:lstStyle/>
                    <a:p>
                      <a:pPr algn="ctr"/>
                      <a:r>
                        <a:rPr lang="fa-IR" sz="2400" dirty="0">
                          <a:cs typeface="B Yagut" panose="00000400000000000000" pitchFamily="2" charset="-78"/>
                        </a:rPr>
                        <a:t>زنان</a:t>
                      </a:r>
                    </a:p>
                    <a:p>
                      <a:pPr algn="ctr"/>
                      <a:r>
                        <a:rPr lang="fa-IR" sz="2400" dirty="0">
                          <a:cs typeface="B Yagut" panose="00000400000000000000" pitchFamily="2" charset="-78"/>
                        </a:rPr>
                        <a:t>زنان بالاتر از 50 سال </a:t>
                      </a:r>
                      <a:endParaRPr lang="en-US" sz="2400" dirty="0">
                        <a:cs typeface="B Yagut" panose="00000400000000000000" pitchFamily="2" charset="-78"/>
                      </a:endParaRPr>
                    </a:p>
                  </a:txBody>
                  <a:tcPr/>
                </a:tc>
                <a:extLst>
                  <a:ext uri="{0D108BD9-81ED-4DB2-BD59-A6C34878D82A}">
                    <a16:rowId xmlns:a16="http://schemas.microsoft.com/office/drawing/2014/main" val="3076431541"/>
                  </a:ext>
                </a:extLst>
              </a:tr>
              <a:tr h="436605">
                <a:tc>
                  <a:txBody>
                    <a:bodyPr/>
                    <a:lstStyle/>
                    <a:p>
                      <a:pPr algn="ctr"/>
                      <a:r>
                        <a:rPr lang="fa-IR" sz="2400" dirty="0">
                          <a:cs typeface="B Yagut" panose="00000400000000000000" pitchFamily="2" charset="-78"/>
                        </a:rPr>
                        <a:t>0تا 10</a:t>
                      </a:r>
                      <a:endParaRPr lang="en-US" sz="2400" dirty="0">
                        <a:cs typeface="B Yagut" panose="00000400000000000000" pitchFamily="2" charset="-78"/>
                      </a:endParaRPr>
                    </a:p>
                  </a:txBody>
                  <a:tcPr/>
                </a:tc>
                <a:tc>
                  <a:txBody>
                    <a:bodyPr/>
                    <a:lstStyle/>
                    <a:p>
                      <a:pPr algn="ctr"/>
                      <a:r>
                        <a:rPr lang="fa-IR" sz="2400" dirty="0">
                          <a:cs typeface="B Yagut" panose="00000400000000000000" pitchFamily="2" charset="-78"/>
                        </a:rPr>
                        <a:t>اطفال</a:t>
                      </a:r>
                      <a:endParaRPr lang="en-US" sz="2400" dirty="0">
                        <a:cs typeface="B Yagut" panose="00000400000000000000" pitchFamily="2" charset="-78"/>
                      </a:endParaRPr>
                    </a:p>
                  </a:txBody>
                  <a:tcPr/>
                </a:tc>
                <a:extLst>
                  <a:ext uri="{0D108BD9-81ED-4DB2-BD59-A6C34878D82A}">
                    <a16:rowId xmlns:a16="http://schemas.microsoft.com/office/drawing/2014/main" val="3605944170"/>
                  </a:ext>
                </a:extLst>
              </a:tr>
              <a:tr h="436605">
                <a:tc>
                  <a:txBody>
                    <a:bodyPr/>
                    <a:lstStyle/>
                    <a:p>
                      <a:pPr algn="ctr"/>
                      <a:r>
                        <a:rPr lang="fa-IR" sz="2400" dirty="0">
                          <a:cs typeface="B Yagut" panose="00000400000000000000" pitchFamily="2" charset="-78"/>
                        </a:rPr>
                        <a:t>0تا 2</a:t>
                      </a:r>
                      <a:endParaRPr lang="en-US" sz="2400" dirty="0">
                        <a:cs typeface="B Yagut" panose="00000400000000000000" pitchFamily="2" charset="-78"/>
                      </a:endParaRPr>
                    </a:p>
                  </a:txBody>
                  <a:tcPr/>
                </a:tc>
                <a:tc>
                  <a:txBody>
                    <a:bodyPr/>
                    <a:lstStyle/>
                    <a:p>
                      <a:pPr algn="ctr"/>
                      <a:r>
                        <a:rPr lang="fa-IR" sz="2400" dirty="0">
                          <a:cs typeface="B Yagut" panose="00000400000000000000" pitchFamily="2" charset="-78"/>
                        </a:rPr>
                        <a:t>نوزدان </a:t>
                      </a:r>
                      <a:endParaRPr lang="en-US" sz="2400" dirty="0">
                        <a:cs typeface="B Yagut" panose="00000400000000000000" pitchFamily="2" charset="-78"/>
                      </a:endParaRPr>
                    </a:p>
                  </a:txBody>
                  <a:tcPr/>
                </a:tc>
                <a:extLst>
                  <a:ext uri="{0D108BD9-81ED-4DB2-BD59-A6C34878D82A}">
                    <a16:rowId xmlns:a16="http://schemas.microsoft.com/office/drawing/2014/main" val="1345922692"/>
                  </a:ext>
                </a:extLst>
              </a:tr>
            </a:tbl>
          </a:graphicData>
        </a:graphic>
      </p:graphicFrame>
    </p:spTree>
    <p:extLst>
      <p:ext uri="{BB962C8B-B14F-4D97-AF65-F5344CB8AC3E}">
        <p14:creationId xmlns:p14="http://schemas.microsoft.com/office/powerpoint/2010/main" val="852908404"/>
      </p:ext>
    </p:extLst>
  </p:cSld>
  <p:clrMapOvr>
    <a:masterClrMapping/>
  </p:clrMapOvr>
  <mc:AlternateContent xmlns:mc="http://schemas.openxmlformats.org/markup-compatibility/2006" xmlns:p14="http://schemas.microsoft.com/office/powerpoint/2010/main">
    <mc:Choice Requires="p14">
      <p:transition spd="slow" p14:dur="2000" advTm="110701"/>
    </mc:Choice>
    <mc:Fallback xmlns="">
      <p:transition spd="slow" advTm="110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1" y="182880"/>
            <a:ext cx="11785600" cy="6522720"/>
          </a:xfrm>
        </p:spPr>
        <p:txBody>
          <a:bodyPr>
            <a:noAutofit/>
          </a:bodyPr>
          <a:lstStyle/>
          <a:p>
            <a:pPr algn="ctr" rtl="1" fontAlgn="base">
              <a:lnSpc>
                <a:spcPct val="150000"/>
              </a:lnSpc>
              <a:buFont typeface="Wingdings" panose="05000000000000000000" pitchFamily="2" charset="2"/>
              <a:buChar char="q"/>
            </a:pPr>
            <a:r>
              <a:rPr lang="en-US" b="1" dirty="0" smtClean="0">
                <a:cs typeface="B Yagut" panose="00000400000000000000" pitchFamily="2" charset="-78"/>
              </a:rPr>
              <a:t>CRP</a:t>
            </a:r>
            <a:r>
              <a:rPr lang="fa-IR" dirty="0">
                <a:cs typeface="B Yagut" panose="00000400000000000000" pitchFamily="2" charset="-78"/>
              </a:rPr>
              <a:t> </a:t>
            </a:r>
            <a:r>
              <a:rPr lang="fa-IR" dirty="0" smtClean="0">
                <a:cs typeface="B Yagut" panose="00000400000000000000" pitchFamily="2" charset="-78"/>
              </a:rPr>
              <a:t>(پروتئین </a:t>
            </a:r>
            <a:r>
              <a:rPr lang="fa-IR" dirty="0">
                <a:cs typeface="B Yagut" panose="00000400000000000000" pitchFamily="2" charset="-78"/>
              </a:rPr>
              <a:t>وا کنش </a:t>
            </a:r>
            <a:r>
              <a:rPr lang="en-US" dirty="0">
                <a:cs typeface="B Yagut" panose="00000400000000000000" pitchFamily="2" charset="-78"/>
              </a:rPr>
              <a:t>c </a:t>
            </a:r>
            <a:r>
              <a:rPr lang="fa-IR" dirty="0" smtClean="0">
                <a:cs typeface="B Yagut" panose="00000400000000000000" pitchFamily="2" charset="-78"/>
              </a:rPr>
              <a:t>) </a:t>
            </a:r>
            <a:endParaRPr lang="en-US" b="1" dirty="0">
              <a:cs typeface="B Yagut" panose="00000400000000000000" pitchFamily="2" charset="-78"/>
            </a:endParaRPr>
          </a:p>
          <a:p>
            <a:pPr algn="r" rtl="1" fontAlgn="base">
              <a:lnSpc>
                <a:spcPct val="150000"/>
              </a:lnSpc>
              <a:buFont typeface="Wingdings" panose="05000000000000000000" pitchFamily="2" charset="2"/>
              <a:buChar char="q"/>
            </a:pPr>
            <a:r>
              <a:rPr lang="fa-IR" dirty="0">
                <a:cs typeface="B Yagut" panose="00000400000000000000" pitchFamily="2" charset="-78"/>
              </a:rPr>
              <a:t>آزمایش </a:t>
            </a:r>
            <a:r>
              <a:rPr lang="en-US" dirty="0">
                <a:cs typeface="B Yagut" panose="00000400000000000000" pitchFamily="2" charset="-78"/>
              </a:rPr>
              <a:t>CRP </a:t>
            </a:r>
            <a:r>
              <a:rPr lang="fa-IR" dirty="0">
                <a:cs typeface="B Yagut" panose="00000400000000000000" pitchFamily="2" charset="-78"/>
              </a:rPr>
              <a:t>یا پروتئین </a:t>
            </a:r>
            <a:r>
              <a:rPr lang="fa-IR" dirty="0" smtClean="0">
                <a:cs typeface="B Yagut" panose="00000400000000000000" pitchFamily="2" charset="-78"/>
              </a:rPr>
              <a:t>وا کنش </a:t>
            </a:r>
            <a:r>
              <a:rPr lang="en-US" dirty="0">
                <a:cs typeface="B Yagut" panose="00000400000000000000" pitchFamily="2" charset="-78"/>
              </a:rPr>
              <a:t>c </a:t>
            </a:r>
            <a:r>
              <a:rPr lang="fa-IR" dirty="0">
                <a:cs typeface="B Yagut" panose="00000400000000000000" pitchFamily="2" charset="-78"/>
              </a:rPr>
              <a:t>، در آزمایشات تشخیص عفونت نیز درخواست می شود. </a:t>
            </a:r>
          </a:p>
          <a:p>
            <a:pPr algn="r" rtl="1" fontAlgn="base">
              <a:lnSpc>
                <a:spcPct val="150000"/>
              </a:lnSpc>
              <a:buFont typeface="Wingdings" panose="05000000000000000000" pitchFamily="2" charset="2"/>
              <a:buChar char="q"/>
            </a:pPr>
            <a:r>
              <a:rPr lang="fa-IR" dirty="0">
                <a:cs typeface="B Yagut" panose="00000400000000000000" pitchFamily="2" charset="-78"/>
              </a:rPr>
              <a:t>این آزمایش در واقع بر اساس اندازه گیری نوعی پروتئین در بدن می باشد. پروتئین واکنش </a:t>
            </a:r>
            <a:r>
              <a:rPr lang="en-US" dirty="0">
                <a:cs typeface="B Yagut" panose="00000400000000000000" pitchFamily="2" charset="-78"/>
              </a:rPr>
              <a:t>c </a:t>
            </a:r>
            <a:r>
              <a:rPr lang="fa-IR" dirty="0">
                <a:cs typeface="B Yagut" panose="00000400000000000000" pitchFamily="2" charset="-78"/>
              </a:rPr>
              <a:t>یا </a:t>
            </a:r>
            <a:r>
              <a:rPr lang="en-US" dirty="0">
                <a:cs typeface="B Yagut" panose="00000400000000000000" pitchFamily="2" charset="-78"/>
              </a:rPr>
              <a:t>CRP </a:t>
            </a:r>
            <a:r>
              <a:rPr lang="fa-IR" dirty="0">
                <a:cs typeface="B Yagut" panose="00000400000000000000" pitchFamily="2" charset="-78"/>
              </a:rPr>
              <a:t>یک پروتئین فاز حاد می باشد که در مواقع التهاب در کبد تولید و وارد جریان خون می شود. بنابراین اندازه گیری آن به ما در تشخیص عفونت کمک می کند.</a:t>
            </a:r>
          </a:p>
          <a:p>
            <a:pPr algn="r" rtl="1" fontAlgn="base">
              <a:lnSpc>
                <a:spcPct val="150000"/>
              </a:lnSpc>
              <a:buFont typeface="Wingdings" panose="05000000000000000000" pitchFamily="2" charset="2"/>
              <a:buChar char="q"/>
            </a:pPr>
            <a:r>
              <a:rPr lang="fa-IR" dirty="0">
                <a:cs typeface="B Yagut" panose="00000400000000000000" pitchFamily="2" charset="-78"/>
              </a:rPr>
              <a:t> آزمایش کیفی </a:t>
            </a:r>
            <a:r>
              <a:rPr lang="en-US" dirty="0">
                <a:cs typeface="B Yagut" panose="00000400000000000000" pitchFamily="2" charset="-78"/>
              </a:rPr>
              <a:t>CRP</a:t>
            </a:r>
            <a:r>
              <a:rPr lang="fa-IR" dirty="0">
                <a:cs typeface="B Yagut" panose="00000400000000000000" pitchFamily="2" charset="-78"/>
              </a:rPr>
              <a:t>   فقط به صورت +۱ +۲+۳ گزارش می شود که هر کدام نشانگر میزان این پروتئین در بدن و واکنش بدن می باشد. به طوری در گزارش +۳ میزان التهاب بالا و در +۱ به نسبت میزان التهاب کمتر می باشد.</a:t>
            </a:r>
          </a:p>
          <a:p>
            <a:pPr marL="0" indent="0" algn="r" rtl="1">
              <a:lnSpc>
                <a:spcPct val="150000"/>
              </a:lnSpc>
              <a:buNone/>
            </a:pPr>
            <a:endParaRPr lang="en-US"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511969"/>
      </p:ext>
    </p:extLst>
  </p:cSld>
  <p:clrMapOvr>
    <a:masterClrMapping/>
  </p:clrMapOvr>
  <mc:AlternateContent xmlns:mc="http://schemas.openxmlformats.org/markup-compatibility/2006" xmlns:p14="http://schemas.microsoft.com/office/powerpoint/2010/main">
    <mc:Choice Requires="p14">
      <p:transition spd="slow" p14:dur="2000" advTm="88641"/>
    </mc:Choice>
    <mc:Fallback xmlns="">
      <p:transition spd="slow" advTm="88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0445"/>
            <a:ext cx="10515600" cy="5876517"/>
          </a:xfrm>
        </p:spPr>
        <p:txBody>
          <a:bodyPr>
            <a:noAutofit/>
          </a:bodyPr>
          <a:lstStyle/>
          <a:p>
            <a:pPr algn="ctr" rtl="1" fontAlgn="base">
              <a:lnSpc>
                <a:spcPct val="150000"/>
              </a:lnSpc>
              <a:buFont typeface="Wingdings" panose="05000000000000000000" pitchFamily="2" charset="2"/>
              <a:buChar char="q"/>
            </a:pPr>
            <a:r>
              <a:rPr lang="ar-SA" b="1" dirty="0">
                <a:cs typeface="B Yagut" panose="00000400000000000000" pitchFamily="2" charset="-78"/>
              </a:rPr>
              <a:t>آزمایش الایزا</a:t>
            </a:r>
            <a:endParaRPr lang="fa-IR" b="1" dirty="0">
              <a:cs typeface="B Yagut" panose="00000400000000000000" pitchFamily="2" charset="-78"/>
            </a:endParaRPr>
          </a:p>
          <a:p>
            <a:pPr algn="r" rtl="1" fontAlgn="base">
              <a:lnSpc>
                <a:spcPct val="150000"/>
              </a:lnSpc>
              <a:buFont typeface="Wingdings" panose="05000000000000000000" pitchFamily="2" charset="2"/>
              <a:buChar char="§"/>
            </a:pPr>
            <a:r>
              <a:rPr lang="fa-IR" dirty="0">
                <a:cs typeface="B Yagut" panose="00000400000000000000" pitchFamily="2" charset="-78"/>
              </a:rPr>
              <a:t>یک آزمایش استاندارد برای کشف ویروس در خون است واستاندارد جهانی برای استفاده در بیمارستان،بانک وسازمان انتقال خون به ویژه تشخیص ایدز است.</a:t>
            </a:r>
            <a:endParaRPr lang="en-US" dirty="0">
              <a:cs typeface="B Yagut" panose="00000400000000000000" pitchFamily="2" charset="-78"/>
            </a:endParaRPr>
          </a:p>
          <a:p>
            <a:pPr algn="r" rtl="1" fontAlgn="base">
              <a:lnSpc>
                <a:spcPct val="150000"/>
              </a:lnSpc>
              <a:buFont typeface="Wingdings" panose="05000000000000000000" pitchFamily="2" charset="2"/>
              <a:buChar char="§"/>
            </a:pPr>
            <a:r>
              <a:rPr lang="ar-SA" dirty="0">
                <a:cs typeface="B Yagut" panose="00000400000000000000" pitchFamily="2" charset="-78"/>
              </a:rPr>
              <a:t>الایزا روشی است که در آزمایشات تشخیص عفونت کاربرد بسیار دارد. در این روش آنتی بادی یا آنتی ژن نمونه خون بررسی می شود. </a:t>
            </a:r>
            <a:endParaRPr lang="fa-IR" dirty="0">
              <a:cs typeface="B Yagut" panose="00000400000000000000" pitchFamily="2" charset="-78"/>
            </a:endParaRPr>
          </a:p>
          <a:p>
            <a:pPr algn="r" rtl="1" fontAlgn="base">
              <a:lnSpc>
                <a:spcPct val="150000"/>
              </a:lnSpc>
              <a:buFont typeface="Wingdings" panose="05000000000000000000" pitchFamily="2" charset="2"/>
              <a:buChar char="§"/>
            </a:pPr>
            <a:r>
              <a:rPr lang="ar-SA" dirty="0">
                <a:cs typeface="B Yagut" panose="00000400000000000000" pitchFamily="2" charset="-78"/>
              </a:rPr>
              <a:t>وجود یک آنتی بادی علیه آنتی ژن خاص و یا وجود خود آنتی ژن در بدن نشانگر یک نوع عفونت می باشد.</a:t>
            </a:r>
            <a:endParaRPr lang="fa-IR" dirty="0">
              <a:cs typeface="B Yagut" panose="00000400000000000000" pitchFamily="2" charset="-78"/>
            </a:endParaRPr>
          </a:p>
          <a:p>
            <a:pPr algn="r" rtl="1" fontAlgn="base">
              <a:lnSpc>
                <a:spcPct val="150000"/>
              </a:lnSpc>
              <a:buFont typeface="Wingdings" panose="05000000000000000000" pitchFamily="2" charset="2"/>
              <a:buChar char="§"/>
            </a:pPr>
            <a:r>
              <a:rPr lang="ar-SA" dirty="0">
                <a:cs typeface="B Yagut" panose="00000400000000000000" pitchFamily="2" charset="-78"/>
              </a:rPr>
              <a:t>انجام آزمایش الایزا اختصاصی بوده و نوع عامل عفونی به طور دقیق شناسایی می شود</a:t>
            </a:r>
            <a:r>
              <a:rPr lang="en-US" dirty="0">
                <a:cs typeface="B Yagut" panose="00000400000000000000" pitchFamily="2" charset="-78"/>
              </a:rPr>
              <a:t>.</a:t>
            </a:r>
          </a:p>
          <a:p>
            <a:pPr algn="r" rtl="1">
              <a:lnSpc>
                <a:spcPct val="150000"/>
              </a:lnSpc>
              <a:buFont typeface="Wingdings" panose="05000000000000000000" pitchFamily="2" charset="2"/>
              <a:buChar char="§"/>
            </a:pPr>
            <a:endParaRPr lang="en-US"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6227954"/>
      </p:ext>
    </p:extLst>
  </p:cSld>
  <p:clrMapOvr>
    <a:masterClrMapping/>
  </p:clrMapOvr>
  <mc:AlternateContent xmlns:mc="http://schemas.openxmlformats.org/markup-compatibility/2006" xmlns:p14="http://schemas.microsoft.com/office/powerpoint/2010/main">
    <mc:Choice Requires="p14">
      <p:transition spd="slow" p14:dur="2000" advTm="78839"/>
    </mc:Choice>
    <mc:Fallback xmlns="">
      <p:transition spd="slow" advTm="78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258" y="133004"/>
            <a:ext cx="11471564" cy="6267795"/>
          </a:xfrm>
        </p:spPr>
        <p:txBody>
          <a:bodyPr>
            <a:normAutofit/>
          </a:bodyPr>
          <a:lstStyle/>
          <a:p>
            <a:pPr algn="ctr" rtl="1">
              <a:lnSpc>
                <a:spcPct val="150000"/>
              </a:lnSpc>
              <a:buFont typeface="Wingdings" panose="05000000000000000000" pitchFamily="2" charset="2"/>
              <a:buChar char="q"/>
            </a:pPr>
            <a:r>
              <a:rPr lang="fa-IR" sz="3200" b="1" dirty="0">
                <a:cs typeface="B Yagut" panose="00000400000000000000" pitchFamily="2" charset="-78"/>
              </a:rPr>
              <a:t>لام خونی محیطی (</a:t>
            </a:r>
            <a:r>
              <a:rPr lang="en-US" sz="3200" b="1" dirty="0">
                <a:cs typeface="B Yagut" panose="00000400000000000000" pitchFamily="2" charset="-78"/>
              </a:rPr>
              <a:t>PBS </a:t>
            </a:r>
            <a:r>
              <a:rPr lang="fa-IR" sz="3200" b="1" dirty="0">
                <a:cs typeface="B Yagut" panose="00000400000000000000" pitchFamily="2" charset="-78"/>
              </a:rPr>
              <a:t>)</a:t>
            </a:r>
          </a:p>
          <a:p>
            <a:pPr algn="r" rtl="1">
              <a:lnSpc>
                <a:spcPct val="150000"/>
              </a:lnSpc>
              <a:buFont typeface="Wingdings" panose="05000000000000000000" pitchFamily="2" charset="2"/>
              <a:buChar char="§"/>
            </a:pPr>
            <a:r>
              <a:rPr lang="fa-IR" sz="2500" dirty="0"/>
              <a:t>اغلب به منظور پیگیری غیر طبیعی </a:t>
            </a:r>
            <a:r>
              <a:rPr lang="en-US" sz="2500" dirty="0"/>
              <a:t>CBC </a:t>
            </a:r>
            <a:r>
              <a:rPr lang="fa-IR" sz="2500" dirty="0"/>
              <a:t>برای ارزیابی انواع مختلف سلول های خون بکار می رود.</a:t>
            </a:r>
          </a:p>
          <a:p>
            <a:pPr algn="r" rtl="1">
              <a:lnSpc>
                <a:spcPct val="150000"/>
              </a:lnSpc>
              <a:buFont typeface="Wingdings" panose="05000000000000000000" pitchFamily="2" charset="2"/>
              <a:buChar char="§"/>
            </a:pPr>
            <a:r>
              <a:rPr lang="fa-IR" sz="2500" dirty="0"/>
              <a:t>برای انجام تست ، یک قطره از خون روی لام شیشه ای به صورت نازک گسترده و رنگ آمیزی می شود و لام با میکروسکوپ و یا سیستم های دیجیتال بررسی می شود.</a:t>
            </a:r>
          </a:p>
          <a:p>
            <a:pPr algn="r" rtl="1">
              <a:lnSpc>
                <a:spcPct val="150000"/>
              </a:lnSpc>
              <a:buFont typeface="Wingdings" panose="05000000000000000000" pitchFamily="2" charset="2"/>
              <a:buChar char="§"/>
            </a:pPr>
            <a:r>
              <a:rPr lang="en-US" sz="2500" dirty="0"/>
              <a:t>PBS </a:t>
            </a:r>
            <a:r>
              <a:rPr lang="fa-IR" sz="2500" dirty="0"/>
              <a:t>برای دسته بندی یا شناسایی مواردی که روی یک یا چند نوع سلول خونی مختلف اثر می گذارند و نیز برای مانیتورینگ افرادیکه در این رابطه درمان می شوند بکار می رود.</a:t>
            </a:r>
          </a:p>
          <a:p>
            <a:pPr algn="r" rtl="1">
              <a:lnSpc>
                <a:spcPct val="150000"/>
              </a:lnSpc>
              <a:buFont typeface="Wingdings" panose="05000000000000000000" pitchFamily="2" charset="2"/>
              <a:buChar char="§"/>
            </a:pPr>
            <a:r>
              <a:rPr lang="fa-IR" sz="2500" dirty="0"/>
              <a:t>بیماری ها و نقص های بسیاری هستند که می توانند روی تعداد و نوع</a:t>
            </a:r>
          </a:p>
          <a:p>
            <a:pPr marL="0" indent="0" algn="r" rtl="1">
              <a:lnSpc>
                <a:spcPct val="150000"/>
              </a:lnSpc>
              <a:buNone/>
            </a:pPr>
            <a:r>
              <a:rPr lang="fa-IR" sz="2500" dirty="0"/>
              <a:t> سلول های خونی ، عملکرد و طول عمر آنها تاثیر بگذارند.</a:t>
            </a:r>
            <a:endParaRPr lang="en-US" sz="250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4301066"/>
            <a:ext cx="4152052" cy="2404533"/>
          </a:xfrm>
          <a:prstGeom prst="rect">
            <a:avLst/>
          </a:prstGeom>
        </p:spPr>
      </p:pic>
    </p:spTree>
    <p:extLst>
      <p:ext uri="{BB962C8B-B14F-4D97-AF65-F5344CB8AC3E}">
        <p14:creationId xmlns:p14="http://schemas.microsoft.com/office/powerpoint/2010/main" val="3858668097"/>
      </p:ext>
    </p:extLst>
  </p:cSld>
  <p:clrMapOvr>
    <a:masterClrMapping/>
  </p:clrMapOvr>
  <mc:AlternateContent xmlns:mc="http://schemas.openxmlformats.org/markup-compatibility/2006" xmlns:p14="http://schemas.microsoft.com/office/powerpoint/2010/main">
    <mc:Choice Requires="p14">
      <p:transition spd="slow" p14:dur="2000" advTm="104369"/>
    </mc:Choice>
    <mc:Fallback xmlns="">
      <p:transition spd="slow" advTm="10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138" y="565265"/>
            <a:ext cx="10871662" cy="5611698"/>
          </a:xfrm>
        </p:spPr>
        <p:txBody>
          <a:bodyPr/>
          <a:lstStyle/>
          <a:p>
            <a:pPr algn="ctr" rtl="1">
              <a:lnSpc>
                <a:spcPct val="150000"/>
              </a:lnSpc>
              <a:buFont typeface="Wingdings" panose="05000000000000000000" pitchFamily="2" charset="2"/>
              <a:buChar char="q"/>
            </a:pPr>
            <a:r>
              <a:rPr lang="fa-IR" dirty="0">
                <a:cs typeface="B Yagut" panose="00000400000000000000" pitchFamily="2" charset="-78"/>
              </a:rPr>
              <a:t> </a:t>
            </a:r>
            <a:r>
              <a:rPr lang="en-US" sz="3200" b="1" dirty="0">
                <a:cs typeface="B Yagut" panose="00000400000000000000" pitchFamily="2" charset="-78"/>
              </a:rPr>
              <a:t>PCR </a:t>
            </a:r>
            <a:endParaRPr lang="fa-IR" sz="3200" b="1" dirty="0">
              <a:cs typeface="B Yagut" panose="00000400000000000000" pitchFamily="2" charset="-78"/>
            </a:endParaRPr>
          </a:p>
          <a:p>
            <a:pPr marL="0" indent="0" algn="r" rtl="1">
              <a:lnSpc>
                <a:spcPct val="150000"/>
              </a:lnSpc>
              <a:buNone/>
            </a:pPr>
            <a:r>
              <a:rPr lang="fa-IR" dirty="0">
                <a:cs typeface="B Yagut" panose="00000400000000000000" pitchFamily="2" charset="-78"/>
              </a:rPr>
              <a:t> اساس</a:t>
            </a:r>
            <a:r>
              <a:rPr lang="en-US" b="1" dirty="0">
                <a:cs typeface="B Yagut" panose="00000400000000000000" pitchFamily="2" charset="-78"/>
              </a:rPr>
              <a:t>PCR </a:t>
            </a:r>
            <a:r>
              <a:rPr lang="fa-IR" dirty="0">
                <a:cs typeface="B Yagut" panose="00000400000000000000" pitchFamily="2" charset="-78"/>
              </a:rPr>
              <a:t> كپي بـرداري از سكانس </a:t>
            </a:r>
            <a:r>
              <a:rPr lang="en-US" dirty="0">
                <a:cs typeface="B Yagut" panose="00000400000000000000" pitchFamily="2" charset="-78"/>
              </a:rPr>
              <a:t>DNA </a:t>
            </a:r>
            <a:r>
              <a:rPr lang="fa-IR" dirty="0">
                <a:cs typeface="B Yagut" panose="00000400000000000000" pitchFamily="2" charset="-78"/>
              </a:rPr>
              <a:t>يا </a:t>
            </a:r>
            <a:r>
              <a:rPr lang="en-US" dirty="0">
                <a:cs typeface="B Yagut" panose="00000400000000000000" pitchFamily="2" charset="-78"/>
              </a:rPr>
              <a:t>RNA </a:t>
            </a:r>
            <a:r>
              <a:rPr lang="fa-IR" dirty="0">
                <a:cs typeface="B Yagut" panose="00000400000000000000" pitchFamily="2" charset="-78"/>
              </a:rPr>
              <a:t>نمونه مورد نظر مي باشد. كه بر اين اساس ميتوان بيماريهاي مختلفي از جمله بيماريهاي خوني و ژنتيكي مانند بتا تالاسمي، آنمي سيكل سل و سيستيك فيبروزيس و غيره را تـشخيص داد. </a:t>
            </a:r>
            <a:r>
              <a:rPr lang="en-US" dirty="0">
                <a:cs typeface="B Yagut" panose="00000400000000000000" pitchFamily="2" charset="-78"/>
              </a:rPr>
              <a:t>PCR </a:t>
            </a:r>
            <a:r>
              <a:rPr lang="fa-IR" dirty="0">
                <a:cs typeface="B Yagut" panose="00000400000000000000" pitchFamily="2" charset="-78"/>
              </a:rPr>
              <a:t>عـلاوه بـر انـسان در حيوانـات نيـز بـراي تشخيص بيماريهاي مختلف از جمله عفوني كاربرد دارد.</a:t>
            </a:r>
            <a:endParaRPr lang="en-US" dirty="0">
              <a:cs typeface="B Yagut" panose="00000400000000000000" pitchFamily="2" charset="-78"/>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937" y="4256116"/>
            <a:ext cx="3783677" cy="2327564"/>
          </a:xfrm>
          <a:prstGeom prst="rect">
            <a:avLst/>
          </a:prstGeom>
        </p:spPr>
      </p:pic>
    </p:spTree>
    <p:extLst>
      <p:ext uri="{BB962C8B-B14F-4D97-AF65-F5344CB8AC3E}">
        <p14:creationId xmlns:p14="http://schemas.microsoft.com/office/powerpoint/2010/main" val="2813897987"/>
      </p:ext>
    </p:extLst>
  </p:cSld>
  <p:clrMapOvr>
    <a:masterClrMapping/>
  </p:clrMapOvr>
  <mc:AlternateContent xmlns:mc="http://schemas.openxmlformats.org/markup-compatibility/2006" xmlns:p14="http://schemas.microsoft.com/office/powerpoint/2010/main">
    <mc:Choice Requires="p14">
      <p:transition spd="slow" p14:dur="2000" advTm="63100"/>
    </mc:Choice>
    <mc:Fallback xmlns="">
      <p:transition spd="slow" advTm="6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1654444" cy="6733310"/>
          </a:xfrm>
        </p:spPr>
        <p:txBody>
          <a:bodyPr>
            <a:normAutofit lnSpcReduction="10000"/>
          </a:bodyPr>
          <a:lstStyle/>
          <a:p>
            <a:pPr algn="ctr" rtl="1" fontAlgn="base">
              <a:lnSpc>
                <a:spcPct val="150000"/>
              </a:lnSpc>
              <a:buFont typeface="Wingdings" panose="05000000000000000000" pitchFamily="2" charset="2"/>
              <a:buChar char="q"/>
            </a:pPr>
            <a:r>
              <a:rPr lang="en-US" sz="3200" b="1" dirty="0">
                <a:cs typeface="B Yagut" panose="00000400000000000000" pitchFamily="2" charset="-78"/>
              </a:rPr>
              <a:t>LP</a:t>
            </a:r>
            <a:r>
              <a:rPr lang="fa-IR" sz="3200" b="1" dirty="0">
                <a:cs typeface="B Yagut" panose="00000400000000000000" pitchFamily="2" charset="-78"/>
              </a:rPr>
              <a:t> (پونکسیون کمری)</a:t>
            </a:r>
            <a:endParaRPr lang="en-US" sz="3200" b="1" dirty="0">
              <a:cs typeface="B Yagut" panose="00000400000000000000" pitchFamily="2" charset="-78"/>
            </a:endParaRPr>
          </a:p>
          <a:p>
            <a:pPr algn="r" rtl="1" fontAlgn="base">
              <a:lnSpc>
                <a:spcPct val="150000"/>
              </a:lnSpc>
              <a:buFont typeface="Wingdings" panose="05000000000000000000" pitchFamily="2" charset="2"/>
              <a:buChar char="§"/>
            </a:pPr>
            <a:r>
              <a:rPr lang="ar-SA" sz="2500" dirty="0">
                <a:cs typeface="B Yagut" panose="00000400000000000000" pitchFamily="2" charset="-78"/>
              </a:rPr>
              <a:t>برای بررسی عفونت ها</a:t>
            </a:r>
            <a:r>
              <a:rPr lang="fa-IR" sz="2500" dirty="0">
                <a:cs typeface="B Yagut" panose="00000400000000000000" pitchFamily="2" charset="-78"/>
              </a:rPr>
              <a:t> ی مغزی وبیماریهای خونریزی دهنده مغز </a:t>
            </a:r>
            <a:r>
              <a:rPr lang="ar-SA" sz="2500" dirty="0">
                <a:cs typeface="B Yagut" panose="00000400000000000000" pitchFamily="2" charset="-78"/>
              </a:rPr>
              <a:t> از مایع مغزی نخاعی</a:t>
            </a:r>
            <a:r>
              <a:rPr lang="en-US" sz="2500" dirty="0">
                <a:cs typeface="B Yagut" panose="00000400000000000000" pitchFamily="2" charset="-78"/>
              </a:rPr>
              <a:t> </a:t>
            </a:r>
            <a:r>
              <a:rPr lang="en-US" sz="2500" dirty="0" err="1">
                <a:cs typeface="B Yagut" panose="00000400000000000000" pitchFamily="2" charset="-78"/>
              </a:rPr>
              <a:t>csf</a:t>
            </a:r>
            <a:r>
              <a:rPr lang="en-US" sz="2500" dirty="0">
                <a:cs typeface="B Yagut" panose="00000400000000000000" pitchFamily="2" charset="-78"/>
              </a:rPr>
              <a:t> </a:t>
            </a:r>
            <a:r>
              <a:rPr lang="ar-SA" sz="2500" dirty="0">
                <a:cs typeface="B Yagut" panose="00000400000000000000" pitchFamily="2" charset="-78"/>
              </a:rPr>
              <a:t>نمونه برداری می شود.</a:t>
            </a:r>
            <a:endParaRPr lang="fa-IR" sz="2500" dirty="0">
              <a:cs typeface="B Yagut" panose="00000400000000000000" pitchFamily="2" charset="-78"/>
            </a:endParaRPr>
          </a:p>
          <a:p>
            <a:pPr algn="r" rtl="1" fontAlgn="base">
              <a:lnSpc>
                <a:spcPct val="150000"/>
              </a:lnSpc>
              <a:buFont typeface="Wingdings" panose="05000000000000000000" pitchFamily="2" charset="2"/>
              <a:buChar char="§"/>
            </a:pPr>
            <a:r>
              <a:rPr lang="ar-SA" sz="2500" dirty="0">
                <a:cs typeface="B Yagut" panose="00000400000000000000" pitchFamily="2" charset="-78"/>
              </a:rPr>
              <a:t> مایع مغزی نخاعی در حالت نرمال بی رنگ و عاری از هر گونه گلبول قرمز، گلبول سفید، باکتری و هر گونه عامل عفونی می باشد. مشاهده این عوامل نشانگر عفونت در این ناحیه می باشد</a:t>
            </a:r>
            <a:r>
              <a:rPr lang="fa-IR" sz="2500" dirty="0">
                <a:cs typeface="B Yagut" panose="00000400000000000000" pitchFamily="2" charset="-78"/>
              </a:rPr>
              <a:t>.</a:t>
            </a:r>
            <a:r>
              <a:rPr lang="ar-SA" sz="2500" dirty="0">
                <a:cs typeface="B Yagut" panose="00000400000000000000" pitchFamily="2" charset="-78"/>
              </a:rPr>
              <a:t> </a:t>
            </a:r>
            <a:endParaRPr lang="fa-IR" sz="2500" dirty="0">
              <a:cs typeface="B Yagut" panose="00000400000000000000" pitchFamily="2" charset="-78"/>
            </a:endParaRPr>
          </a:p>
          <a:p>
            <a:pPr marL="0" indent="0" algn="r" rtl="1" fontAlgn="base">
              <a:lnSpc>
                <a:spcPct val="150000"/>
              </a:lnSpc>
              <a:buNone/>
            </a:pPr>
            <a:endParaRPr lang="fa-IR" sz="3200" b="1" dirty="0">
              <a:cs typeface="B Yagut" panose="00000400000000000000" pitchFamily="2" charset="-78"/>
            </a:endParaRPr>
          </a:p>
          <a:p>
            <a:pPr marL="0" indent="0" algn="r" rtl="1" fontAlgn="base">
              <a:lnSpc>
                <a:spcPct val="150000"/>
              </a:lnSpc>
              <a:buNone/>
            </a:pPr>
            <a:r>
              <a:rPr lang="fa-IR" sz="3200" b="1" dirty="0">
                <a:cs typeface="B Yagut" panose="00000400000000000000" pitchFamily="2" charset="-78"/>
              </a:rPr>
              <a:t>نحوه نمونه گیری مایع مغزی نخاعی (پونکسیون کمری):</a:t>
            </a:r>
          </a:p>
          <a:p>
            <a:pPr marL="0" indent="0" algn="r" rtl="1">
              <a:lnSpc>
                <a:spcPct val="150000"/>
              </a:lnSpc>
              <a:buNone/>
            </a:pPr>
            <a:r>
              <a:rPr lang="fa-IR" sz="2500" dirty="0">
                <a:cs typeface="B Yagut" panose="00000400000000000000" pitchFamily="2" charset="-78"/>
              </a:rPr>
              <a:t>در این روش با استفاده از یک سوزن که با دقت بین استخوان های ستون فقرات وارد می شود از مایع مغزی نخاعی بدن نمونه برداری می کنند. برای این کار ازبیمار خواسته می شود که به پهلو دراز بکشد و زانوهایش را به داخل و به سمت قفسه سینه جمع کند.</a:t>
            </a:r>
          </a:p>
          <a:p>
            <a:pPr marL="0" indent="0" algn="r" rtl="1" fontAlgn="base">
              <a:lnSpc>
                <a:spcPct val="150000"/>
              </a:lnSpc>
              <a:buNone/>
            </a:pPr>
            <a:endParaRPr lang="en-US"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pic>
        <p:nvPicPr>
          <p:cNvPr id="57" name="Audio 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29" y="3175462"/>
            <a:ext cx="3142211" cy="1795548"/>
          </a:xfrm>
          <a:prstGeom prst="rect">
            <a:avLst/>
          </a:prstGeom>
        </p:spPr>
      </p:pic>
    </p:spTree>
    <p:extLst>
      <p:ext uri="{BB962C8B-B14F-4D97-AF65-F5344CB8AC3E}">
        <p14:creationId xmlns:p14="http://schemas.microsoft.com/office/powerpoint/2010/main" val="924362933"/>
      </p:ext>
    </p:extLst>
  </p:cSld>
  <p:clrMapOvr>
    <a:masterClrMapping/>
  </p:clrMapOvr>
  <mc:AlternateContent xmlns:mc="http://schemas.openxmlformats.org/markup-compatibility/2006" xmlns:p14="http://schemas.microsoft.com/office/powerpoint/2010/main">
    <mc:Choice Requires="p14">
      <p:transition spd="slow" p14:dur="2000" advTm="76316"/>
    </mc:Choice>
    <mc:Fallback xmlns="">
      <p:transition spd="slow" advTm="7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3004"/>
            <a:ext cx="12020203" cy="6567054"/>
          </a:xfrm>
        </p:spPr>
        <p:txBody>
          <a:bodyPr>
            <a:normAutofit/>
          </a:bodyPr>
          <a:lstStyle/>
          <a:p>
            <a:pPr marL="0" indent="0" algn="ctr" rtl="1">
              <a:buNone/>
            </a:pPr>
            <a:endParaRPr lang="fa-IR" sz="2500" dirty="0">
              <a:cs typeface="B Yagut" panose="00000400000000000000" pitchFamily="2" charset="-78"/>
            </a:endParaRPr>
          </a:p>
          <a:p>
            <a:pPr marL="0" indent="0" algn="ctr" rtl="1">
              <a:buNone/>
            </a:pPr>
            <a:r>
              <a:rPr lang="fa-IR" sz="3200" b="1" dirty="0">
                <a:cs typeface="B Yagut" panose="00000400000000000000" pitchFamily="2" charset="-78"/>
              </a:rPr>
              <a:t>نتایج بررسی مایع مغزی نخاعی</a:t>
            </a:r>
            <a:endParaRPr lang="fa-IR" sz="2500" dirty="0">
              <a:cs typeface="B Yagut" panose="00000400000000000000" pitchFamily="2" charset="-78"/>
            </a:endParaRPr>
          </a:p>
          <a:p>
            <a:pPr marL="0" indent="0" algn="ctr" rtl="1">
              <a:buNone/>
            </a:pPr>
            <a:endParaRPr lang="fa-IR" sz="2500" dirty="0">
              <a:cs typeface="B Yagut" panose="00000400000000000000" pitchFamily="2" charset="-78"/>
            </a:endParaRPr>
          </a:p>
          <a:p>
            <a:pPr marL="0" indent="0" algn="ctr" rtl="1">
              <a:buNone/>
            </a:pPr>
            <a:endParaRPr lang="fa-IR" sz="2500" dirty="0">
              <a:cs typeface="B Yagut" panose="00000400000000000000" pitchFamily="2" charset="-78"/>
            </a:endParaRPr>
          </a:p>
          <a:p>
            <a:pPr marL="0" indent="0" algn="ctr" rtl="1">
              <a:buNone/>
            </a:pPr>
            <a:endParaRPr lang="en-US" sz="2500" dirty="0">
              <a:cs typeface="B Yagut" panose="000004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2535777550"/>
              </p:ext>
            </p:extLst>
          </p:nvPr>
        </p:nvGraphicFramePr>
        <p:xfrm>
          <a:off x="133004" y="1230282"/>
          <a:ext cx="11720946" cy="5469775"/>
        </p:xfrm>
        <a:graphic>
          <a:graphicData uri="http://schemas.openxmlformats.org/drawingml/2006/table">
            <a:tbl>
              <a:tblPr firstRow="1" bandRow="1">
                <a:tableStyleId>{BDBED569-4797-4DF1-A0F4-6AAB3CD982D8}</a:tableStyleId>
              </a:tblPr>
              <a:tblGrid>
                <a:gridCol w="1953491">
                  <a:extLst>
                    <a:ext uri="{9D8B030D-6E8A-4147-A177-3AD203B41FA5}">
                      <a16:colId xmlns:a16="http://schemas.microsoft.com/office/drawing/2014/main" val="3196199567"/>
                    </a:ext>
                  </a:extLst>
                </a:gridCol>
                <a:gridCol w="1953491">
                  <a:extLst>
                    <a:ext uri="{9D8B030D-6E8A-4147-A177-3AD203B41FA5}">
                      <a16:colId xmlns:a16="http://schemas.microsoft.com/office/drawing/2014/main" val="725014816"/>
                    </a:ext>
                  </a:extLst>
                </a:gridCol>
                <a:gridCol w="1953491">
                  <a:extLst>
                    <a:ext uri="{9D8B030D-6E8A-4147-A177-3AD203B41FA5}">
                      <a16:colId xmlns:a16="http://schemas.microsoft.com/office/drawing/2014/main" val="2021354734"/>
                    </a:ext>
                  </a:extLst>
                </a:gridCol>
                <a:gridCol w="1953491">
                  <a:extLst>
                    <a:ext uri="{9D8B030D-6E8A-4147-A177-3AD203B41FA5}">
                      <a16:colId xmlns:a16="http://schemas.microsoft.com/office/drawing/2014/main" val="1850098467"/>
                    </a:ext>
                  </a:extLst>
                </a:gridCol>
                <a:gridCol w="1953491">
                  <a:extLst>
                    <a:ext uri="{9D8B030D-6E8A-4147-A177-3AD203B41FA5}">
                      <a16:colId xmlns:a16="http://schemas.microsoft.com/office/drawing/2014/main" val="1384559199"/>
                    </a:ext>
                  </a:extLst>
                </a:gridCol>
                <a:gridCol w="1953491">
                  <a:extLst>
                    <a:ext uri="{9D8B030D-6E8A-4147-A177-3AD203B41FA5}">
                      <a16:colId xmlns:a16="http://schemas.microsoft.com/office/drawing/2014/main" val="2438278127"/>
                    </a:ext>
                  </a:extLst>
                </a:gridCol>
              </a:tblGrid>
              <a:tr h="1093955">
                <a:tc>
                  <a:txBody>
                    <a:bodyPr/>
                    <a:lstStyle/>
                    <a:p>
                      <a:pPr algn="ctr"/>
                      <a:r>
                        <a:rPr lang="fa-IR" sz="2500" b="0" dirty="0">
                          <a:effectLst/>
                          <a:cs typeface="B Yagut" panose="00000400000000000000" pitchFamily="2" charset="-78"/>
                        </a:rPr>
                        <a:t>گلوکز</a:t>
                      </a:r>
                    </a:p>
                  </a:txBody>
                  <a:tcPr anchor="ctr"/>
                </a:tc>
                <a:tc>
                  <a:txBody>
                    <a:bodyPr/>
                    <a:lstStyle/>
                    <a:p>
                      <a:pPr algn="ctr"/>
                      <a:r>
                        <a:rPr lang="fa-IR" sz="2500" b="0" dirty="0">
                          <a:effectLst/>
                          <a:cs typeface="B Yagut" panose="00000400000000000000" pitchFamily="2" charset="-78"/>
                        </a:rPr>
                        <a:t>پروتئین</a:t>
                      </a:r>
                    </a:p>
                  </a:txBody>
                  <a:tcPr anchor="ctr"/>
                </a:tc>
                <a:tc>
                  <a:txBody>
                    <a:bodyPr/>
                    <a:lstStyle/>
                    <a:p>
                      <a:pPr algn="ctr"/>
                      <a:r>
                        <a:rPr lang="fa-IR" sz="2500" b="0" dirty="0">
                          <a:effectLst/>
                          <a:cs typeface="B Yagut" panose="00000400000000000000" pitchFamily="2" charset="-78"/>
                        </a:rPr>
                        <a:t>لنفوسیت</a:t>
                      </a:r>
                    </a:p>
                  </a:txBody>
                  <a:tcPr anchor="ctr"/>
                </a:tc>
                <a:tc>
                  <a:txBody>
                    <a:bodyPr/>
                    <a:lstStyle/>
                    <a:p>
                      <a:pPr algn="ctr"/>
                      <a:r>
                        <a:rPr lang="fa-IR" sz="2500" b="0" dirty="0">
                          <a:effectLst/>
                          <a:cs typeface="B Yagut" panose="00000400000000000000" pitchFamily="2" charset="-78"/>
                        </a:rPr>
                        <a:t>گرانولوسیت</a:t>
                      </a:r>
                    </a:p>
                  </a:txBody>
                  <a:tcPr anchor="ctr"/>
                </a:tc>
                <a:tc>
                  <a:txBody>
                    <a:bodyPr/>
                    <a:lstStyle/>
                    <a:p>
                      <a:pPr algn="ctr"/>
                      <a:r>
                        <a:rPr lang="fa-IR" sz="2500" b="0" dirty="0">
                          <a:effectLst/>
                          <a:cs typeface="B Yagut" panose="00000400000000000000" pitchFamily="2" charset="-78"/>
                        </a:rPr>
                        <a:t>نما</a:t>
                      </a:r>
                    </a:p>
                  </a:txBody>
                  <a:tcPr anchor="ctr"/>
                </a:tc>
                <a:tc>
                  <a:txBody>
                    <a:bodyPr/>
                    <a:lstStyle/>
                    <a:p>
                      <a:pPr algn="r"/>
                      <a:r>
                        <a:rPr lang="fa-IR" sz="2500" b="0" dirty="0">
                          <a:effectLst/>
                          <a:cs typeface="B Yagut" panose="00000400000000000000" pitchFamily="2" charset="-78"/>
                        </a:rPr>
                        <a:t>عامل بیماری زا</a:t>
                      </a:r>
                    </a:p>
                  </a:txBody>
                  <a:tcPr anchor="ctr"/>
                </a:tc>
                <a:extLst>
                  <a:ext uri="{0D108BD9-81ED-4DB2-BD59-A6C34878D82A}">
                    <a16:rowId xmlns:a16="http://schemas.microsoft.com/office/drawing/2014/main" val="435322909"/>
                  </a:ext>
                </a:extLst>
              </a:tr>
              <a:tr h="1093955">
                <a:tc>
                  <a:txBody>
                    <a:bodyPr/>
                    <a:lstStyle/>
                    <a:p>
                      <a:pPr algn="r" rtl="1"/>
                      <a:r>
                        <a:rPr lang="fa-IR" sz="2500" b="0" dirty="0">
                          <a:effectLst/>
                          <a:cs typeface="B Yagut" panose="00000400000000000000" pitchFamily="2" charset="-78"/>
                        </a:rPr>
                        <a:t>کاهش یافته</a:t>
                      </a:r>
                    </a:p>
                  </a:txBody>
                  <a:tcPr anchor="ctr"/>
                </a:tc>
                <a:tc>
                  <a:txBody>
                    <a:bodyPr/>
                    <a:lstStyle/>
                    <a:p>
                      <a:pPr algn="r" rtl="1"/>
                      <a:r>
                        <a:rPr lang="fa-IR" sz="2500" b="0" dirty="0">
                          <a:effectLst/>
                          <a:cs typeface="B Yagut" panose="00000400000000000000" pitchFamily="2" charset="-78"/>
                        </a:rPr>
                        <a:t>افزایش قابل توجه</a:t>
                      </a:r>
                    </a:p>
                  </a:txBody>
                  <a:tcPr anchor="ctr"/>
                </a:tc>
                <a:tc>
                  <a:txBody>
                    <a:bodyPr/>
                    <a:lstStyle/>
                    <a:p>
                      <a:pPr algn="r" rtl="1"/>
                      <a:r>
                        <a:rPr lang="fa-IR" sz="2500" b="0" dirty="0">
                          <a:effectLst/>
                          <a:cs typeface="B Yagut" panose="00000400000000000000" pitchFamily="2" charset="-78"/>
                        </a:rPr>
                        <a:t>افزایش مختصر یا طبیعی</a:t>
                      </a:r>
                    </a:p>
                  </a:txBody>
                  <a:tcPr anchor="ctr"/>
                </a:tc>
                <a:tc>
                  <a:txBody>
                    <a:bodyPr/>
                    <a:lstStyle/>
                    <a:p>
                      <a:pPr algn="r" rtl="1"/>
                      <a:r>
                        <a:rPr lang="fa-IR" sz="2500" b="0" dirty="0">
                          <a:effectLst/>
                          <a:cs typeface="B Yagut" panose="00000400000000000000" pitchFamily="2" charset="-78"/>
                        </a:rPr>
                        <a:t>افزایش قابل توجه</a:t>
                      </a:r>
                    </a:p>
                  </a:txBody>
                  <a:tcPr anchor="ctr"/>
                </a:tc>
                <a:tc>
                  <a:txBody>
                    <a:bodyPr/>
                    <a:lstStyle/>
                    <a:p>
                      <a:pPr algn="r" rtl="1"/>
                      <a:r>
                        <a:rPr lang="fa-IR" sz="2500" b="0" dirty="0">
                          <a:effectLst/>
                          <a:cs typeface="B Yagut" panose="00000400000000000000" pitchFamily="2" charset="-78"/>
                        </a:rPr>
                        <a:t>متمایل به زرد، کدر</a:t>
                      </a:r>
                    </a:p>
                  </a:txBody>
                  <a:tcPr anchor="ctr"/>
                </a:tc>
                <a:tc>
                  <a:txBody>
                    <a:bodyPr/>
                    <a:lstStyle/>
                    <a:p>
                      <a:pPr algn="r"/>
                      <a:r>
                        <a:rPr lang="fa-IR" sz="2500" b="0" dirty="0">
                          <a:effectLst/>
                          <a:cs typeface="B Yagut" panose="00000400000000000000" pitchFamily="2" charset="-78"/>
                        </a:rPr>
                        <a:t>مننژیت باکتریال</a:t>
                      </a:r>
                    </a:p>
                  </a:txBody>
                  <a:tcPr anchor="ctr"/>
                </a:tc>
                <a:extLst>
                  <a:ext uri="{0D108BD9-81ED-4DB2-BD59-A6C34878D82A}">
                    <a16:rowId xmlns:a16="http://schemas.microsoft.com/office/drawing/2014/main" val="262405287"/>
                  </a:ext>
                </a:extLst>
              </a:tr>
              <a:tr h="1093955">
                <a:tc>
                  <a:txBody>
                    <a:bodyPr/>
                    <a:lstStyle/>
                    <a:p>
                      <a:pPr algn="r" rtl="1"/>
                      <a:r>
                        <a:rPr lang="fa-IR" sz="2500" b="0" dirty="0">
                          <a:effectLst/>
                          <a:cs typeface="B Yagut" panose="00000400000000000000" pitchFamily="2" charset="-78"/>
                        </a:rPr>
                        <a:t>طبیعی</a:t>
                      </a:r>
                    </a:p>
                  </a:txBody>
                  <a:tcPr anchor="ctr"/>
                </a:tc>
                <a:tc>
                  <a:txBody>
                    <a:bodyPr/>
                    <a:lstStyle/>
                    <a:p>
                      <a:pPr algn="r" rtl="1"/>
                      <a:r>
                        <a:rPr lang="fa-IR" sz="2500" b="0" dirty="0">
                          <a:effectLst/>
                          <a:cs typeface="B Yagut" panose="00000400000000000000" pitchFamily="2" charset="-78"/>
                        </a:rPr>
                        <a:t>افزایش مختصر یا طبیعی</a:t>
                      </a:r>
                    </a:p>
                  </a:txBody>
                  <a:tcPr anchor="ctr"/>
                </a:tc>
                <a:tc>
                  <a:txBody>
                    <a:bodyPr/>
                    <a:lstStyle/>
                    <a:p>
                      <a:pPr algn="r" rtl="1"/>
                      <a:r>
                        <a:rPr lang="fa-IR" sz="2500" b="0" dirty="0">
                          <a:effectLst/>
                          <a:cs typeface="B Yagut" panose="00000400000000000000" pitchFamily="2" charset="-78"/>
                        </a:rPr>
                        <a:t>افزایش قابل توجه</a:t>
                      </a:r>
                    </a:p>
                  </a:txBody>
                  <a:tcPr anchor="ctr"/>
                </a:tc>
                <a:tc>
                  <a:txBody>
                    <a:bodyPr/>
                    <a:lstStyle/>
                    <a:p>
                      <a:pPr algn="r" rtl="1"/>
                      <a:r>
                        <a:rPr lang="fa-IR" sz="2500" b="0" dirty="0">
                          <a:effectLst/>
                          <a:cs typeface="B Yagut" panose="00000400000000000000" pitchFamily="2" charset="-78"/>
                        </a:rPr>
                        <a:t>افزایش مختصر یا طبیعی</a:t>
                      </a:r>
                    </a:p>
                  </a:txBody>
                  <a:tcPr anchor="ctr"/>
                </a:tc>
                <a:tc>
                  <a:txBody>
                    <a:bodyPr/>
                    <a:lstStyle/>
                    <a:p>
                      <a:pPr algn="r" rtl="1"/>
                      <a:r>
                        <a:rPr lang="fa-IR" sz="2500" b="0" dirty="0">
                          <a:effectLst/>
                          <a:cs typeface="B Yagut" panose="00000400000000000000" pitchFamily="2" charset="-78"/>
                        </a:rPr>
                        <a:t>مایع شفاف</a:t>
                      </a:r>
                    </a:p>
                  </a:txBody>
                  <a:tcPr anchor="ctr"/>
                </a:tc>
                <a:tc>
                  <a:txBody>
                    <a:bodyPr/>
                    <a:lstStyle/>
                    <a:p>
                      <a:pPr algn="r"/>
                      <a:r>
                        <a:rPr lang="fa-IR" sz="2500" b="0" dirty="0">
                          <a:effectLst/>
                          <a:cs typeface="B Yagut" panose="00000400000000000000" pitchFamily="2" charset="-78"/>
                        </a:rPr>
                        <a:t>مننژیت ویروسی</a:t>
                      </a:r>
                    </a:p>
                  </a:txBody>
                  <a:tcPr anchor="ctr"/>
                </a:tc>
                <a:extLst>
                  <a:ext uri="{0D108BD9-81ED-4DB2-BD59-A6C34878D82A}">
                    <a16:rowId xmlns:a16="http://schemas.microsoft.com/office/drawing/2014/main" val="1332180391"/>
                  </a:ext>
                </a:extLst>
              </a:tr>
              <a:tr h="1093955">
                <a:tc>
                  <a:txBody>
                    <a:bodyPr/>
                    <a:lstStyle/>
                    <a:p>
                      <a:pPr algn="r" rtl="1"/>
                      <a:r>
                        <a:rPr lang="fa-IR" sz="2500" b="0" dirty="0">
                          <a:effectLst/>
                          <a:cs typeface="B Yagut" panose="00000400000000000000" pitchFamily="2" charset="-78"/>
                        </a:rPr>
                        <a:t>کاهش یافته</a:t>
                      </a:r>
                    </a:p>
                  </a:txBody>
                  <a:tcPr anchor="ctr"/>
                </a:tc>
                <a:tc>
                  <a:txBody>
                    <a:bodyPr/>
                    <a:lstStyle/>
                    <a:p>
                      <a:pPr algn="r" rtl="1"/>
                      <a:r>
                        <a:rPr lang="fa-IR" sz="2500" b="0" dirty="0">
                          <a:effectLst/>
                          <a:cs typeface="B Yagut" panose="00000400000000000000" pitchFamily="2" charset="-78"/>
                        </a:rPr>
                        <a:t>افزایش یافته</a:t>
                      </a:r>
                    </a:p>
                  </a:txBody>
                  <a:tcPr anchor="ctr"/>
                </a:tc>
                <a:tc>
                  <a:txBody>
                    <a:bodyPr/>
                    <a:lstStyle/>
                    <a:p>
                      <a:pPr algn="r" rtl="1"/>
                      <a:r>
                        <a:rPr lang="fa-IR" sz="2500" b="0" dirty="0">
                          <a:effectLst/>
                          <a:cs typeface="B Yagut" panose="00000400000000000000" pitchFamily="2" charset="-78"/>
                        </a:rPr>
                        <a:t>افزایش قابل توجه</a:t>
                      </a:r>
                    </a:p>
                  </a:txBody>
                  <a:tcPr anchor="ctr"/>
                </a:tc>
                <a:tc>
                  <a:txBody>
                    <a:bodyPr/>
                    <a:lstStyle/>
                    <a:p>
                      <a:pPr algn="r" rtl="1"/>
                      <a:r>
                        <a:rPr lang="fa-IR" sz="2500" b="0" dirty="0">
                          <a:effectLst/>
                          <a:cs typeface="B Yagut" panose="00000400000000000000" pitchFamily="2" charset="-78"/>
                        </a:rPr>
                        <a:t>افزایش مختصر یا طبیعی</a:t>
                      </a:r>
                    </a:p>
                  </a:txBody>
                  <a:tcPr anchor="ctr"/>
                </a:tc>
                <a:tc>
                  <a:txBody>
                    <a:bodyPr/>
                    <a:lstStyle/>
                    <a:p>
                      <a:pPr algn="r" rtl="1"/>
                      <a:r>
                        <a:rPr lang="fa-IR" sz="2500" b="0" dirty="0">
                          <a:effectLst/>
                          <a:cs typeface="B Yagut" panose="00000400000000000000" pitchFamily="2" charset="-78"/>
                        </a:rPr>
                        <a:t>متمایل به زردو چسبناک</a:t>
                      </a:r>
                    </a:p>
                  </a:txBody>
                  <a:tcPr anchor="ctr"/>
                </a:tc>
                <a:tc>
                  <a:txBody>
                    <a:bodyPr/>
                    <a:lstStyle/>
                    <a:p>
                      <a:pPr algn="r"/>
                      <a:r>
                        <a:rPr lang="fa-IR" sz="2500" b="0" dirty="0">
                          <a:effectLst/>
                          <a:cs typeface="B Yagut" panose="00000400000000000000" pitchFamily="2" charset="-78"/>
                        </a:rPr>
                        <a:t>مننژیت سلی</a:t>
                      </a:r>
                    </a:p>
                  </a:txBody>
                  <a:tcPr anchor="ctr"/>
                </a:tc>
                <a:extLst>
                  <a:ext uri="{0D108BD9-81ED-4DB2-BD59-A6C34878D82A}">
                    <a16:rowId xmlns:a16="http://schemas.microsoft.com/office/drawing/2014/main" val="3917833177"/>
                  </a:ext>
                </a:extLst>
              </a:tr>
              <a:tr h="1093955">
                <a:tc>
                  <a:txBody>
                    <a:bodyPr/>
                    <a:lstStyle/>
                    <a:p>
                      <a:pPr algn="r" rtl="1"/>
                      <a:r>
                        <a:rPr lang="fa-IR" sz="2500" b="0" dirty="0">
                          <a:effectLst/>
                          <a:cs typeface="B Yagut" panose="00000400000000000000" pitchFamily="2" charset="-78"/>
                        </a:rPr>
                        <a:t>معمولی یا کاهش یافته</a:t>
                      </a:r>
                    </a:p>
                  </a:txBody>
                  <a:tcPr anchor="ctr"/>
                </a:tc>
                <a:tc>
                  <a:txBody>
                    <a:bodyPr/>
                    <a:lstStyle/>
                    <a:p>
                      <a:pPr algn="r" rtl="1"/>
                      <a:r>
                        <a:rPr lang="fa-IR" sz="2500" b="0" dirty="0">
                          <a:effectLst/>
                          <a:cs typeface="B Yagut" panose="00000400000000000000" pitchFamily="2" charset="-78"/>
                        </a:rPr>
                        <a:t>معمولی یا کمی افزایش</a:t>
                      </a:r>
                    </a:p>
                  </a:txBody>
                  <a:tcPr anchor="ctr"/>
                </a:tc>
                <a:tc>
                  <a:txBody>
                    <a:bodyPr/>
                    <a:lstStyle/>
                    <a:p>
                      <a:pPr algn="r" rtl="1"/>
                      <a:r>
                        <a:rPr lang="fa-IR" sz="2500" b="0" dirty="0">
                          <a:effectLst/>
                          <a:cs typeface="B Yagut" panose="00000400000000000000" pitchFamily="2" charset="-78"/>
                        </a:rPr>
                        <a:t>افزایش یافته</a:t>
                      </a:r>
                    </a:p>
                  </a:txBody>
                  <a:tcPr anchor="ctr"/>
                </a:tc>
                <a:tc>
                  <a:txBody>
                    <a:bodyPr/>
                    <a:lstStyle/>
                    <a:p>
                      <a:pPr algn="r" rtl="1"/>
                      <a:r>
                        <a:rPr lang="fa-IR" sz="2500" b="0" dirty="0">
                          <a:effectLst/>
                          <a:cs typeface="B Yagut" panose="00000400000000000000" pitchFamily="2" charset="-78"/>
                        </a:rPr>
                        <a:t>معمولی یا کمی افزایش</a:t>
                      </a:r>
                    </a:p>
                  </a:txBody>
                  <a:tcPr anchor="ctr"/>
                </a:tc>
                <a:tc>
                  <a:txBody>
                    <a:bodyPr/>
                    <a:lstStyle/>
                    <a:p>
                      <a:pPr algn="r" rtl="1"/>
                      <a:r>
                        <a:rPr lang="fa-IR" sz="2500" b="0" dirty="0">
                          <a:effectLst/>
                          <a:cs typeface="B Yagut" panose="00000400000000000000" pitchFamily="2" charset="-78"/>
                        </a:rPr>
                        <a:t>زرد و چسبناک</a:t>
                      </a:r>
                    </a:p>
                  </a:txBody>
                  <a:tcPr anchor="ctr"/>
                </a:tc>
                <a:tc>
                  <a:txBody>
                    <a:bodyPr/>
                    <a:lstStyle/>
                    <a:p>
                      <a:pPr algn="r"/>
                      <a:r>
                        <a:rPr lang="fa-IR" sz="2500" b="0" dirty="0">
                          <a:effectLst/>
                          <a:cs typeface="B Yagut" panose="00000400000000000000" pitchFamily="2" charset="-78"/>
                        </a:rPr>
                        <a:t>مننژیت قارچی</a:t>
                      </a:r>
                    </a:p>
                  </a:txBody>
                  <a:tcPr anchor="ctr"/>
                </a:tc>
                <a:extLst>
                  <a:ext uri="{0D108BD9-81ED-4DB2-BD59-A6C34878D82A}">
                    <a16:rowId xmlns:a16="http://schemas.microsoft.com/office/drawing/2014/main" val="2613423006"/>
                  </a:ext>
                </a:extLst>
              </a:tr>
            </a:tbl>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2331355"/>
      </p:ext>
    </p:extLst>
  </p:cSld>
  <p:clrMapOvr>
    <a:masterClrMapping/>
  </p:clrMapOvr>
  <mc:AlternateContent xmlns:mc="http://schemas.openxmlformats.org/markup-compatibility/2006" xmlns:p14="http://schemas.microsoft.com/office/powerpoint/2010/main">
    <mc:Choice Requires="p14">
      <p:transition spd="slow" p14:dur="2000" advTm="69097"/>
    </mc:Choice>
    <mc:Fallback xmlns="">
      <p:transition spd="slow" advTm="6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887200" cy="6858000"/>
          </a:xfrm>
        </p:spPr>
        <p:txBody>
          <a:bodyPr>
            <a:noAutofit/>
          </a:bodyPr>
          <a:lstStyle/>
          <a:p>
            <a:pPr algn="ctr" rtl="1">
              <a:lnSpc>
                <a:spcPct val="150000"/>
              </a:lnSpc>
              <a:buFont typeface="Wingdings" panose="05000000000000000000" pitchFamily="2" charset="2"/>
              <a:buChar char="q"/>
            </a:pPr>
            <a:r>
              <a:rPr lang="fa-IR" sz="3200" b="1" dirty="0">
                <a:cs typeface="B Yagut" panose="00000400000000000000" pitchFamily="2" charset="-78"/>
              </a:rPr>
              <a:t>آزمایش ادرار یا آنالیز ادراری ( </a:t>
            </a:r>
            <a:r>
              <a:rPr lang="en-US" sz="3200" b="1" dirty="0">
                <a:cs typeface="B Yagut" panose="00000400000000000000" pitchFamily="2" charset="-78"/>
              </a:rPr>
              <a:t>Urinalysis) </a:t>
            </a:r>
            <a:r>
              <a:rPr lang="fa-IR" sz="3200" b="1" dirty="0">
                <a:cs typeface="B Yagut" panose="00000400000000000000" pitchFamily="2" charset="-78"/>
              </a:rPr>
              <a:t>)  </a:t>
            </a:r>
          </a:p>
          <a:p>
            <a:pPr algn="r" rtl="1">
              <a:lnSpc>
                <a:spcPct val="150000"/>
              </a:lnSpc>
              <a:buFont typeface="Wingdings" panose="05000000000000000000" pitchFamily="2" charset="2"/>
              <a:buChar char="§"/>
            </a:pPr>
            <a:r>
              <a:rPr lang="fa-IR" sz="2500" dirty="0">
                <a:cs typeface="B Yagut" panose="00000400000000000000" pitchFamily="2" charset="-78"/>
              </a:rPr>
              <a:t>هنوز یکی از ساده‌ترین روش‌های آزمایشگاهی است .</a:t>
            </a:r>
          </a:p>
          <a:p>
            <a:pPr algn="r" rtl="1">
              <a:lnSpc>
                <a:spcPct val="150000"/>
              </a:lnSpc>
              <a:buFont typeface="Wingdings" panose="05000000000000000000" pitchFamily="2" charset="2"/>
              <a:buChar char="§"/>
            </a:pPr>
            <a:r>
              <a:rPr lang="fa-IR" sz="2500" dirty="0">
                <a:cs typeface="B Yagut" panose="00000400000000000000" pitchFamily="2" charset="-78"/>
              </a:rPr>
              <a:t>ادرار نمونه‌ای است که به فراوانی و به آسانی بدست می‌آید.</a:t>
            </a:r>
          </a:p>
          <a:p>
            <a:pPr algn="r" rtl="1">
              <a:lnSpc>
                <a:spcPct val="150000"/>
              </a:lnSpc>
              <a:buFont typeface="Wingdings" panose="05000000000000000000" pitchFamily="2" charset="2"/>
              <a:buChar char="§"/>
            </a:pPr>
            <a:r>
              <a:rPr lang="fa-IR" sz="2500" dirty="0">
                <a:cs typeface="B Yagut" panose="00000400000000000000" pitchFamily="2" charset="-78"/>
              </a:rPr>
              <a:t>متدولوژی برای آزمایش آن کاملاً ساده است. </a:t>
            </a:r>
          </a:p>
          <a:p>
            <a:pPr algn="r" rtl="1">
              <a:lnSpc>
                <a:spcPct val="150000"/>
              </a:lnSpc>
              <a:buFont typeface="Wingdings" panose="05000000000000000000" pitchFamily="2" charset="2"/>
              <a:buChar char="§"/>
            </a:pPr>
            <a:r>
              <a:rPr lang="fa-IR" sz="2500" dirty="0">
                <a:cs typeface="B Yagut" panose="00000400000000000000" pitchFamily="2" charset="-78"/>
              </a:rPr>
              <a:t>از حساسیت خوبی در نشان دادن بیماریهای پارانشیم کلیه و مجاری ادراری برخوردار هستند.</a:t>
            </a:r>
          </a:p>
          <a:p>
            <a:pPr algn="r" rtl="1">
              <a:lnSpc>
                <a:spcPct val="150000"/>
              </a:lnSpc>
              <a:buFont typeface="Wingdings" panose="05000000000000000000" pitchFamily="2" charset="2"/>
              <a:buChar char="§"/>
            </a:pPr>
            <a:r>
              <a:rPr lang="fa-IR" sz="2500" dirty="0">
                <a:cs typeface="B Yagut" panose="00000400000000000000" pitchFamily="2" charset="-78"/>
              </a:rPr>
              <a:t>. طیفی از بیماریهای قابل درمان (مانندعفونت پارانشیمال کلیه) اگر بدون آزمایش ساده ادراری رها شوند می‌توانند به نارسایی مزمن کلیه منجر شوند. </a:t>
            </a:r>
          </a:p>
          <a:p>
            <a:pPr algn="r" rtl="1">
              <a:lnSpc>
                <a:spcPct val="150000"/>
              </a:lnSpc>
              <a:buFont typeface="Wingdings" panose="05000000000000000000" pitchFamily="2" charset="2"/>
              <a:buChar char="§"/>
            </a:pPr>
            <a:r>
              <a:rPr lang="fa-IR" sz="2500" dirty="0">
                <a:cs typeface="B Yagut" panose="00000400000000000000" pitchFamily="2" charset="-78"/>
              </a:rPr>
              <a:t>معمولاً آزمایش ادرار همزمان با کشت ادرار و نیز آزمایش آنتی بیوگرام انجام می‌شود.</a:t>
            </a:r>
          </a:p>
          <a:p>
            <a:pPr marL="0" indent="0" algn="r" rtl="1">
              <a:lnSpc>
                <a:spcPct val="150000"/>
              </a:lnSpc>
              <a:buNone/>
            </a:pPr>
            <a:endParaRPr lang="fa-IR" sz="2500" dirty="0">
              <a:cs typeface="B Yagut" panose="00000400000000000000" pitchFamily="2" charset="-78"/>
            </a:endParaRPr>
          </a:p>
          <a:p>
            <a:pPr marL="0" indent="0" algn="r" rtl="1">
              <a:lnSpc>
                <a:spcPct val="150000"/>
              </a:lnSpc>
              <a:buNone/>
            </a:pPr>
            <a:endParaRPr lang="fa-IR" sz="2500" dirty="0">
              <a:cs typeface="B Yagut" panose="00000400000000000000" pitchFamily="2" charset="-78"/>
            </a:endParaRPr>
          </a:p>
        </p:txBody>
      </p:sp>
      <p:pic>
        <p:nvPicPr>
          <p:cNvPr id="43" name="Audio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764" y="798022"/>
            <a:ext cx="2327563" cy="1895302"/>
          </a:xfrm>
          <a:prstGeom prst="rect">
            <a:avLst/>
          </a:prstGeom>
        </p:spPr>
      </p:pic>
    </p:spTree>
    <p:extLst>
      <p:ext uri="{BB962C8B-B14F-4D97-AF65-F5344CB8AC3E}">
        <p14:creationId xmlns:p14="http://schemas.microsoft.com/office/powerpoint/2010/main" val="3849441048"/>
      </p:ext>
    </p:extLst>
  </p:cSld>
  <p:clrMapOvr>
    <a:masterClrMapping/>
  </p:clrMapOvr>
  <mc:AlternateContent xmlns:mc="http://schemas.openxmlformats.org/markup-compatibility/2006" xmlns:p14="http://schemas.microsoft.com/office/powerpoint/2010/main">
    <mc:Choice Requires="p14">
      <p:transition spd="slow" p14:dur="2000" advTm="130930"/>
    </mc:Choice>
    <mc:Fallback xmlns="">
      <p:transition spd="slow" advTm="13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idx="1"/>
          </p:nvPr>
        </p:nvSpPr>
        <p:spPr>
          <a:xfrm>
            <a:off x="739726" y="216130"/>
            <a:ext cx="10515600" cy="64894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endParaRPr lang="fa-IR" sz="2500" b="1" dirty="0">
              <a:cs typeface="B Yagut" panose="00000400000000000000" pitchFamily="2" charset="-78"/>
            </a:endParaRPr>
          </a:p>
          <a:p>
            <a:pPr rtl="1"/>
            <a:r>
              <a:rPr lang="fa-IR" sz="3200" b="1" dirty="0">
                <a:cs typeface="B Yagut" panose="00000400000000000000" pitchFamily="2" charset="-78"/>
              </a:rPr>
              <a:t>مشخصات سند</a:t>
            </a:r>
          </a:p>
          <a:p>
            <a:pPr algn="r" rtl="1"/>
            <a:r>
              <a:rPr lang="fa-IR" sz="2500" b="1" dirty="0">
                <a:cs typeface="B Yagut" panose="00000400000000000000" pitchFamily="2" charset="-78"/>
              </a:rPr>
              <a:t>مشخصات بسته آموزشی                                           مشخصات مدرس: </a:t>
            </a:r>
          </a:p>
          <a:p>
            <a:pPr algn="r" rtl="1"/>
            <a:endParaRPr lang="fa-IR" sz="2500" b="1" dirty="0">
              <a:cs typeface="B Yagut" panose="00000400000000000000" pitchFamily="2" charset="-78"/>
            </a:endParaRPr>
          </a:p>
          <a:p>
            <a:pPr algn="r" rtl="1"/>
            <a:endParaRPr lang="fa-IR" sz="2800" b="1" dirty="0">
              <a:cs typeface="B Yagut" panose="00000400000000000000" pitchFamily="2" charset="-78"/>
            </a:endParaRPr>
          </a:p>
          <a:p>
            <a:pPr algn="r" rtl="1"/>
            <a:r>
              <a:rPr lang="fa-IR" sz="2500" dirty="0">
                <a:cs typeface="B Yagut" panose="00000400000000000000" pitchFamily="2" charset="-78"/>
              </a:rPr>
              <a:t>     </a:t>
            </a:r>
          </a:p>
          <a:p>
            <a:pPr algn="r" rtl="1"/>
            <a:r>
              <a:rPr lang="fa-IR" sz="2500" dirty="0">
                <a:cs typeface="B Yagut" panose="00000400000000000000" pitchFamily="2" charset="-78"/>
              </a:rPr>
              <a:t>حیطه درس:عوامل بیماری زای زنده،                          نام ونام خانوادگی مدرس:منیژه بهرامیان</a:t>
            </a:r>
          </a:p>
          <a:p>
            <a:pPr algn="r" rtl="1"/>
            <a:r>
              <a:rPr lang="fa-IR" sz="2500" dirty="0">
                <a:cs typeface="B Yagut" panose="00000400000000000000" pitchFamily="2" charset="-78"/>
              </a:rPr>
              <a:t>اصول گندزدایی واستریلیزاسیون                                مدرک تحصیلی: کارشناسی ارشد </a:t>
            </a:r>
          </a:p>
          <a:p>
            <a:pPr algn="r" rtl="1"/>
            <a:r>
              <a:rPr lang="fa-IR" sz="2500" dirty="0">
                <a:cs typeface="B Yagut" panose="00000400000000000000" pitchFamily="2" charset="-78"/>
              </a:rPr>
              <a:t> تاریخ آخرین بازنگری: </a:t>
            </a:r>
            <a:r>
              <a:rPr lang="fa-IR" sz="2500" dirty="0" smtClean="0">
                <a:cs typeface="B Yagut" panose="00000400000000000000" pitchFamily="2" charset="-78"/>
              </a:rPr>
              <a:t>1399/04/05                                     </a:t>
            </a:r>
            <a:r>
              <a:rPr lang="fa-IR" sz="2500" dirty="0">
                <a:cs typeface="B Yagut" panose="00000400000000000000" pitchFamily="2" charset="-78"/>
              </a:rPr>
              <a:t>آموزش جامعه نگر </a:t>
            </a:r>
          </a:p>
          <a:p>
            <a:pPr algn="r" rtl="1"/>
            <a:r>
              <a:rPr lang="fa-IR" sz="2500" dirty="0">
                <a:cs typeface="B Yagut" panose="00000400000000000000" pitchFamily="2" charset="-78"/>
              </a:rPr>
              <a:t> نوبت تهیه: </a:t>
            </a:r>
            <a:r>
              <a:rPr lang="fa-IR" sz="2500" dirty="0" smtClean="0">
                <a:cs typeface="B Yagut" panose="00000400000000000000" pitchFamily="2" charset="-78"/>
              </a:rPr>
              <a:t>2                                                          </a:t>
            </a:r>
            <a:r>
              <a:rPr lang="fa-IR" sz="2500" dirty="0">
                <a:cs typeface="B Yagut" panose="00000400000000000000" pitchFamily="2" charset="-78"/>
              </a:rPr>
              <a:t>موقعیت سازمانی مدرس: مربی </a:t>
            </a:r>
          </a:p>
          <a:p>
            <a:pPr algn="r" rtl="1"/>
            <a:r>
              <a:rPr lang="fa-IR" sz="2500" dirty="0">
                <a:cs typeface="B Yagut" panose="00000400000000000000" pitchFamily="2" charset="-78"/>
              </a:rPr>
              <a:t> نام فایل:                                                                مرکز آموزش بهورزی شهرستان سمیرم</a:t>
            </a:r>
          </a:p>
          <a:p>
            <a:pPr algn="r" rtl="1"/>
            <a:r>
              <a:rPr lang="en-US" sz="2500" dirty="0" smtClean="0">
                <a:cs typeface="B Yagut" panose="00000400000000000000" pitchFamily="2" charset="-78"/>
              </a:rPr>
              <a:t>-(fasle5)</a:t>
            </a:r>
            <a:r>
              <a:rPr lang="en-US" sz="2500" dirty="0" err="1" smtClean="0">
                <a:cs typeface="B Yagut" panose="00000400000000000000" pitchFamily="2" charset="-78"/>
              </a:rPr>
              <a:t>Ashnaei</a:t>
            </a:r>
            <a:r>
              <a:rPr lang="en-US" sz="2500" dirty="0" smtClean="0">
                <a:cs typeface="B Yagut" panose="00000400000000000000" pitchFamily="2" charset="-78"/>
              </a:rPr>
              <a:t> </a:t>
            </a:r>
            <a:r>
              <a:rPr lang="en-US" sz="2500" dirty="0" err="1" smtClean="0">
                <a:cs typeface="B Yagut" panose="00000400000000000000" pitchFamily="2" charset="-78"/>
              </a:rPr>
              <a:t>ba</a:t>
            </a:r>
            <a:r>
              <a:rPr lang="en-US" sz="2500" dirty="0" smtClean="0">
                <a:cs typeface="B Yagut" panose="00000400000000000000" pitchFamily="2" charset="-78"/>
              </a:rPr>
              <a:t> </a:t>
            </a:r>
            <a:r>
              <a:rPr lang="en-US" sz="2500" dirty="0" err="1" smtClean="0">
                <a:cs typeface="B Yagut" panose="00000400000000000000" pitchFamily="2" charset="-78"/>
              </a:rPr>
              <a:t>raveshhaye</a:t>
            </a:r>
            <a:r>
              <a:rPr lang="en-US" sz="2500" dirty="0" smtClean="0">
                <a:cs typeface="B Yagut" panose="00000400000000000000" pitchFamily="2" charset="-78"/>
              </a:rPr>
              <a:t> </a:t>
            </a:r>
            <a:r>
              <a:rPr lang="en-US" sz="2500" dirty="0" err="1" smtClean="0">
                <a:cs typeface="B Yagut" panose="00000400000000000000" pitchFamily="2" charset="-78"/>
              </a:rPr>
              <a:t>tashkhis</a:t>
            </a:r>
            <a:r>
              <a:rPr lang="en-US" sz="2500" dirty="0" smtClean="0">
                <a:cs typeface="B Yagut" panose="00000400000000000000" pitchFamily="2" charset="-78"/>
              </a:rPr>
              <a:t> </a:t>
            </a:r>
            <a:r>
              <a:rPr lang="fa-IR" sz="2500" dirty="0" smtClean="0">
                <a:cs typeface="B Yagut" panose="00000400000000000000" pitchFamily="2" charset="-78"/>
              </a:rPr>
              <a:t>(</a:t>
            </a:r>
            <a:r>
              <a:rPr lang="en-US" sz="2500" dirty="0" smtClean="0">
                <a:cs typeface="B Yagut" panose="00000400000000000000" pitchFamily="2" charset="-78"/>
              </a:rPr>
              <a:t>AB</a:t>
            </a:r>
            <a:r>
              <a:rPr lang="fa-IR" sz="2500" dirty="0" smtClean="0">
                <a:cs typeface="B Yagut" panose="00000400000000000000" pitchFamily="2" charset="-78"/>
              </a:rPr>
              <a:t>  </a:t>
            </a:r>
            <a:r>
              <a:rPr lang="en-US" sz="2500" dirty="0" smtClean="0">
                <a:cs typeface="B Yagut" panose="00000400000000000000" pitchFamily="2" charset="-78"/>
              </a:rPr>
              <a:t>             </a:t>
            </a:r>
            <a:r>
              <a:rPr lang="fa-IR" sz="2500" dirty="0" smtClean="0">
                <a:cs typeface="B Yagut" panose="00000400000000000000" pitchFamily="2" charset="-78"/>
              </a:rPr>
              <a:t>دانشگاه </a:t>
            </a:r>
            <a:r>
              <a:rPr lang="fa-IR" sz="2500" dirty="0">
                <a:cs typeface="B Yagut" panose="00000400000000000000" pitchFamily="2" charset="-78"/>
              </a:rPr>
              <a:t>علوم پزشکی وخدمات  </a:t>
            </a:r>
          </a:p>
          <a:p>
            <a:pPr algn="r" rtl="1"/>
            <a:r>
              <a:rPr lang="en-US" sz="2500" dirty="0" smtClean="0">
                <a:cs typeface="B Yagut" panose="00000400000000000000" pitchFamily="2" charset="-78"/>
              </a:rPr>
              <a:t>edit2</a:t>
            </a:r>
            <a:r>
              <a:rPr lang="fa-IR" sz="2500" dirty="0" smtClean="0">
                <a:cs typeface="B Yagut" panose="00000400000000000000" pitchFamily="2" charset="-78"/>
              </a:rPr>
              <a:t> </a:t>
            </a:r>
            <a:r>
              <a:rPr lang="en-US" sz="2500" dirty="0">
                <a:cs typeface="B Yagut" panose="00000400000000000000" pitchFamily="2" charset="-78"/>
              </a:rPr>
              <a:t>bimarihaye </a:t>
            </a:r>
            <a:r>
              <a:rPr lang="en-US" sz="2500" dirty="0" err="1" smtClean="0">
                <a:cs typeface="B Yagut" panose="00000400000000000000" pitchFamily="2" charset="-78"/>
              </a:rPr>
              <a:t>ofunei</a:t>
            </a:r>
            <a:r>
              <a:rPr lang="en-US" sz="2500" dirty="0" smtClean="0">
                <a:cs typeface="B Yagut" panose="00000400000000000000" pitchFamily="2" charset="-78"/>
              </a:rPr>
              <a:t> </a:t>
            </a:r>
            <a:r>
              <a:rPr lang="fa-IR" sz="2500" dirty="0" smtClean="0">
                <a:cs typeface="B Yagut" panose="00000400000000000000" pitchFamily="2" charset="-78"/>
              </a:rPr>
              <a:t>     </a:t>
            </a:r>
            <a:r>
              <a:rPr lang="en-US" sz="2500" dirty="0" smtClean="0">
                <a:cs typeface="B Yagut" panose="00000400000000000000" pitchFamily="2" charset="-78"/>
              </a:rPr>
              <a:t>                                   </a:t>
            </a:r>
            <a:r>
              <a:rPr lang="fa-IR" sz="2500" dirty="0" smtClean="0">
                <a:cs typeface="B Yagut" panose="00000400000000000000" pitchFamily="2" charset="-78"/>
              </a:rPr>
              <a:t> </a:t>
            </a:r>
            <a:r>
              <a:rPr lang="fa-IR" sz="2500" dirty="0">
                <a:cs typeface="B Yagut" panose="00000400000000000000" pitchFamily="2" charset="-78"/>
              </a:rPr>
              <a:t>بهداشتی درمان اصفهان</a:t>
            </a:r>
            <a:endParaRPr lang="en-US" sz="2500" dirty="0">
              <a:cs typeface="B Yagut" panose="00000400000000000000" pitchFamily="2" charset="-78"/>
            </a:endParaRPr>
          </a:p>
          <a:p>
            <a:pPr algn="r" rtl="1"/>
            <a:endParaRPr lang="fa-IR" sz="2500" dirty="0">
              <a:cs typeface="B Yagut" panose="00000400000000000000" pitchFamily="2" charset="-78"/>
            </a:endParaRPr>
          </a:p>
          <a:p>
            <a:pPr algn="r" rtl="1"/>
            <a:r>
              <a:rPr lang="fa-IR" sz="2500" dirty="0">
                <a:cs typeface="B Yagut" panose="00000400000000000000" pitchFamily="2" charset="-78"/>
              </a:rPr>
              <a:t>        </a:t>
            </a:r>
          </a:p>
          <a:p>
            <a:pPr algn="r" rtl="1"/>
            <a:endParaRPr lang="fa-IR" sz="2500" dirty="0">
              <a:cs typeface="B Yagut" panose="00000400000000000000" pitchFamily="2" charset="-78"/>
            </a:endParaRPr>
          </a:p>
          <a:p>
            <a:pPr algn="r" rtl="1"/>
            <a:endParaRPr lang="fa-IR" sz="2500" dirty="0">
              <a:cs typeface="B Yagut" panose="00000400000000000000" pitchFamily="2" charset="-78"/>
            </a:endParaRPr>
          </a:p>
          <a:p>
            <a:pPr algn="r" rtl="1"/>
            <a:endParaRPr lang="fa-IR" sz="2500" dirty="0">
              <a:cs typeface="B Yagut" panose="00000400000000000000" pitchFamily="2" charset="-78"/>
            </a:endParaRPr>
          </a:p>
          <a:p>
            <a:pPr algn="r"/>
            <a:endParaRPr lang="en-US" sz="2500" dirty="0">
              <a:cs typeface="B Yagut" pitchFamily="2" charset="-78"/>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6291" y="1346662"/>
            <a:ext cx="1632393" cy="1529542"/>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7409758"/>
      </p:ext>
    </p:extLst>
  </p:cSld>
  <p:clrMapOvr>
    <a:masterClrMapping/>
  </p:clrMapOvr>
  <mc:AlternateContent xmlns:mc="http://schemas.openxmlformats.org/markup-compatibility/2006" xmlns:p14="http://schemas.microsoft.com/office/powerpoint/2010/main">
    <mc:Choice Requires="p14">
      <p:transition spd="slow" p14:dur="2000" advTm="18251"/>
    </mc:Choice>
    <mc:Fallback xmlns="">
      <p:transition spd="slow" advTm="1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0"/>
            <a:ext cx="11471564" cy="6858000"/>
          </a:xfrm>
        </p:spPr>
        <p:txBody>
          <a:bodyPr>
            <a:noAutofit/>
          </a:bodyPr>
          <a:lstStyle/>
          <a:p>
            <a:pPr algn="ctr" rtl="1">
              <a:lnSpc>
                <a:spcPct val="150000"/>
              </a:lnSpc>
              <a:buFont typeface="Wingdings" panose="05000000000000000000" pitchFamily="2" charset="2"/>
              <a:buChar char="q"/>
            </a:pPr>
            <a:r>
              <a:rPr lang="fa-IR" sz="3200" b="1" dirty="0">
                <a:cs typeface="B Yagut" panose="00000400000000000000" pitchFamily="2" charset="-78"/>
              </a:rPr>
              <a:t>کشت گلو یا </a:t>
            </a:r>
            <a:r>
              <a:rPr lang="ar-SA" sz="3200" b="1" dirty="0">
                <a:cs typeface="B Yagut" panose="00000400000000000000" pitchFamily="2" charset="-78"/>
              </a:rPr>
              <a:t>آزمایش نمونه برداری از گلو</a:t>
            </a:r>
            <a:endParaRPr lang="fa-IR" sz="3200" b="1" dirty="0">
              <a:cs typeface="B Yagut" panose="00000400000000000000" pitchFamily="2" charset="-78"/>
            </a:endParaRPr>
          </a:p>
          <a:p>
            <a:pPr marL="0" indent="0" algn="r" rtl="1" fontAlgn="base">
              <a:lnSpc>
                <a:spcPct val="150000"/>
              </a:lnSpc>
              <a:buNone/>
            </a:pPr>
            <a:r>
              <a:rPr lang="ar-SA" sz="2500" dirty="0">
                <a:cs typeface="B Yagut" panose="00000400000000000000" pitchFamily="2" charset="-78"/>
              </a:rPr>
              <a:t>شناسایی عامل عفونی در گلو و ریه </a:t>
            </a:r>
            <a:endParaRPr lang="fa-IR" sz="2500" dirty="0">
              <a:cs typeface="B Yagut" panose="00000400000000000000" pitchFamily="2" charset="-78"/>
            </a:endParaRPr>
          </a:p>
          <a:p>
            <a:pPr marL="0" indent="0" algn="r" rtl="1" fontAlgn="base">
              <a:lnSpc>
                <a:spcPct val="150000"/>
              </a:lnSpc>
              <a:buNone/>
            </a:pPr>
            <a:r>
              <a:rPr lang="fa-IR" sz="3200" b="1" dirty="0">
                <a:cs typeface="B Yagut" panose="00000400000000000000" pitchFamily="2" charset="-78"/>
              </a:rPr>
              <a:t>نحوه انجام آزمایش :</a:t>
            </a:r>
            <a:r>
              <a:rPr lang="ar-SA" sz="2500" dirty="0">
                <a:cs typeface="B Yagut" panose="00000400000000000000" pitchFamily="2" charset="-78"/>
              </a:rPr>
              <a:t>در این آزمایش با استفاده از یک سواپ از داخلی ترین ناحیه گلو نمونه برداری می شود </a:t>
            </a:r>
            <a:r>
              <a:rPr lang="fa-IR" sz="2500" dirty="0">
                <a:cs typeface="B Yagut" panose="00000400000000000000" pitchFamily="2" charset="-78"/>
              </a:rPr>
              <a:t>و </a:t>
            </a:r>
            <a:r>
              <a:rPr lang="ar-SA" sz="2500" dirty="0">
                <a:cs typeface="B Yagut" panose="00000400000000000000" pitchFamily="2" charset="-78"/>
              </a:rPr>
              <a:t>در آزمایشگاه از این نمونه کشت داده می شود </a:t>
            </a:r>
            <a:endParaRPr lang="fa-IR" sz="2500" dirty="0">
              <a:cs typeface="B Yagut" panose="00000400000000000000" pitchFamily="2" charset="-78"/>
            </a:endParaRPr>
          </a:p>
          <a:p>
            <a:pPr marL="0" indent="0" algn="r" rtl="1" fontAlgn="base">
              <a:lnSpc>
                <a:spcPct val="150000"/>
              </a:lnSpc>
              <a:buNone/>
            </a:pPr>
            <a:r>
              <a:rPr lang="fa-IR" sz="3200" b="1" dirty="0">
                <a:cs typeface="B Yagut" panose="00000400000000000000" pitchFamily="2" charset="-78"/>
              </a:rPr>
              <a:t>نحوه نمونه گيري خلط:</a:t>
            </a:r>
            <a:r>
              <a:rPr lang="fa-IR" sz="2500" b="1" dirty="0">
                <a:cs typeface="B Yagut" panose="00000400000000000000" pitchFamily="2" charset="-78"/>
              </a:rPr>
              <a:t/>
            </a:r>
            <a:br>
              <a:rPr lang="fa-IR" sz="2500" b="1" dirty="0">
                <a:cs typeface="B Yagut" panose="00000400000000000000" pitchFamily="2" charset="-78"/>
              </a:rPr>
            </a:br>
            <a:r>
              <a:rPr lang="fa-IR" sz="2500" b="1" dirty="0">
                <a:cs typeface="B Yagut" panose="00000400000000000000" pitchFamily="2" charset="-78"/>
              </a:rPr>
              <a:t>نمونه اول :</a:t>
            </a:r>
            <a:r>
              <a:rPr lang="fa-IR" sz="2500" dirty="0">
                <a:cs typeface="B Yagut" panose="00000400000000000000" pitchFamily="2" charset="-78"/>
              </a:rPr>
              <a:t>در اولين مراجعه بيمار و زير نظر كاركنان بهداشتي دريافت مي شود.</a:t>
            </a:r>
            <a:br>
              <a:rPr lang="fa-IR" sz="2500" dirty="0">
                <a:cs typeface="B Yagut" panose="00000400000000000000" pitchFamily="2" charset="-78"/>
              </a:rPr>
            </a:br>
            <a:r>
              <a:rPr lang="fa-IR" sz="2500" b="1" dirty="0">
                <a:cs typeface="B Yagut" panose="00000400000000000000" pitchFamily="2" charset="-78"/>
              </a:rPr>
              <a:t>نمونه دوم :</a:t>
            </a:r>
            <a:r>
              <a:rPr lang="fa-IR" sz="2500" dirty="0">
                <a:cs typeface="B Yagut" panose="00000400000000000000" pitchFamily="2" charset="-78"/>
              </a:rPr>
              <a:t>در همان روز اول يك ظرف خلط به بيمار داده ميشود تا فردا صبح زود،خلط صبحگاهي خود را در آن جمعآوري كرده و به واحد بهداشتي بياورد.</a:t>
            </a:r>
            <a:br>
              <a:rPr lang="fa-IR" sz="2500" dirty="0">
                <a:cs typeface="B Yagut" panose="00000400000000000000" pitchFamily="2" charset="-78"/>
              </a:rPr>
            </a:br>
            <a:r>
              <a:rPr lang="fa-IR" sz="2500" b="1" dirty="0">
                <a:cs typeface="B Yagut" panose="00000400000000000000" pitchFamily="2" charset="-78"/>
              </a:rPr>
              <a:t>نمونه سوم :</a:t>
            </a:r>
            <a:r>
              <a:rPr lang="fa-IR" sz="2500" dirty="0">
                <a:cs typeface="B Yagut" panose="00000400000000000000" pitchFamily="2" charset="-78"/>
              </a:rPr>
              <a:t>در مراجعه روز دوم به واحد بهداشتي، پس از تحويل نمونه دوم، يك نمونه خلط ديگر درجا از او گرفته مي شود </a:t>
            </a:r>
            <a:br>
              <a:rPr lang="fa-IR" sz="2500" dirty="0">
                <a:cs typeface="B Yagut" panose="00000400000000000000" pitchFamily="2" charset="-78"/>
              </a:rPr>
            </a:br>
            <a:endParaRPr lang="en-US" sz="25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67112"/>
      </p:ext>
    </p:extLst>
  </p:cSld>
  <p:clrMapOvr>
    <a:masterClrMapping/>
  </p:clrMapOvr>
  <mc:AlternateContent xmlns:mc="http://schemas.openxmlformats.org/markup-compatibility/2006" xmlns:p14="http://schemas.microsoft.com/office/powerpoint/2010/main">
    <mc:Choice Requires="p14">
      <p:transition spd="slow" p14:dur="2000" advTm="86846"/>
    </mc:Choice>
    <mc:Fallback xmlns="">
      <p:transition spd="slow" advTm="86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575" y="315884"/>
            <a:ext cx="11312525" cy="5910955"/>
          </a:xfrm>
        </p:spPr>
        <p:txBody>
          <a:bodyPr>
            <a:noAutofit/>
          </a:bodyPr>
          <a:lstStyle/>
          <a:p>
            <a:pPr algn="ctr" rtl="1">
              <a:lnSpc>
                <a:spcPct val="150000"/>
              </a:lnSpc>
              <a:buFont typeface="Wingdings" panose="05000000000000000000" pitchFamily="2" charset="2"/>
              <a:buChar char="q"/>
            </a:pPr>
            <a:r>
              <a:rPr lang="fa-IR" sz="3200" b="1" dirty="0">
                <a:cs typeface="B Yagut" panose="00000400000000000000" pitchFamily="2" charset="-78"/>
              </a:rPr>
              <a:t>آزمایش مدفوع(</a:t>
            </a:r>
            <a:r>
              <a:rPr lang="en-US" sz="3200" b="1" dirty="0">
                <a:cs typeface="B Yagut" panose="00000400000000000000" pitchFamily="2" charset="-78"/>
              </a:rPr>
              <a:t>stool exam </a:t>
            </a:r>
            <a:r>
              <a:rPr lang="fa-IR" sz="3200" b="1" dirty="0">
                <a:cs typeface="B Yagut" panose="00000400000000000000" pitchFamily="2" charset="-78"/>
              </a:rPr>
              <a:t>)</a:t>
            </a:r>
          </a:p>
          <a:p>
            <a:pPr marL="0" indent="0" algn="r" rtl="1">
              <a:lnSpc>
                <a:spcPct val="150000"/>
              </a:lnSpc>
              <a:buNone/>
            </a:pPr>
            <a:r>
              <a:rPr lang="fa-IR" sz="2500" dirty="0">
                <a:cs typeface="B Yagut" panose="00000400000000000000" pitchFamily="2" charset="-78"/>
              </a:rPr>
              <a:t>آزمایش مدفوع برای تشخیص حضور انگل و عفونت دستگاه گوارش درخواست می‌شود. </a:t>
            </a:r>
          </a:p>
          <a:p>
            <a:pPr marL="0" indent="0" algn="r" rtl="1">
              <a:lnSpc>
                <a:spcPct val="150000"/>
              </a:lnSpc>
              <a:buNone/>
            </a:pPr>
            <a:r>
              <a:rPr lang="fa-IR" sz="2500" dirty="0">
                <a:cs typeface="B Yagut" panose="00000400000000000000" pitchFamily="2" charset="-78"/>
              </a:rPr>
              <a:t>آزمایش مدفوع برای تشخیص :</a:t>
            </a:r>
          </a:p>
          <a:p>
            <a:pPr algn="r" rtl="1">
              <a:lnSpc>
                <a:spcPct val="150000"/>
              </a:lnSpc>
              <a:buFont typeface="Wingdings" panose="05000000000000000000" pitchFamily="2" charset="2"/>
              <a:buChar char="q"/>
            </a:pPr>
            <a:r>
              <a:rPr lang="fa-IR" sz="2500" dirty="0">
                <a:cs typeface="B Yagut" panose="00000400000000000000" pitchFamily="2" charset="-78"/>
              </a:rPr>
              <a:t>عوامل عفونت‌زای دستگاه گوارش مانند ویروس‌ها، باکتری‌ها و انگل‌ها </a:t>
            </a:r>
          </a:p>
          <a:p>
            <a:pPr algn="r" rtl="1">
              <a:lnSpc>
                <a:spcPct val="150000"/>
              </a:lnSpc>
              <a:buFont typeface="Wingdings" panose="05000000000000000000" pitchFamily="2" charset="2"/>
              <a:buChar char="q"/>
            </a:pPr>
            <a:r>
              <a:rPr lang="fa-IR" sz="2500" dirty="0">
                <a:cs typeface="B Yagut" panose="00000400000000000000" pitchFamily="2" charset="-78"/>
              </a:rPr>
              <a:t>اختصاصی آنتی ژن انگل‌های بیماری زا مانند ژیاردیادر نمونه مدفوع</a:t>
            </a:r>
          </a:p>
          <a:p>
            <a:pPr marL="0" indent="0" algn="r" rtl="1">
              <a:lnSpc>
                <a:spcPct val="150000"/>
              </a:lnSpc>
              <a:buNone/>
            </a:pPr>
            <a:r>
              <a:rPr lang="fa-IR" sz="3200" b="1" dirty="0">
                <a:cs typeface="B Yagut" panose="00000400000000000000" pitchFamily="2" charset="-78"/>
              </a:rPr>
              <a:t>کشت مدفوع: </a:t>
            </a:r>
          </a:p>
          <a:p>
            <a:pPr marL="0" indent="0" algn="r" rtl="1">
              <a:lnSpc>
                <a:spcPct val="150000"/>
              </a:lnSpc>
              <a:buNone/>
            </a:pPr>
            <a:r>
              <a:rPr lang="fa-IR" sz="2500" dirty="0">
                <a:cs typeface="B Yagut" panose="00000400000000000000" pitchFamily="2" charset="-78"/>
              </a:rPr>
              <a:t>این آزمایش برای تشخیص عفونت دستگاه گوارش ناشی از باکتری‌های بیماری‌زا درخواست می‌شود.</a:t>
            </a:r>
          </a:p>
          <a:p>
            <a:pPr marL="0" indent="0" algn="r" rtl="1">
              <a:lnSpc>
                <a:spcPct val="150000"/>
              </a:lnSpc>
              <a:buNone/>
            </a:pPr>
            <a:endParaRPr lang="fa-IR" sz="2500" dirty="0">
              <a:cs typeface="B Yagut" panose="00000400000000000000" pitchFamily="2" charset="-78"/>
            </a:endParaRPr>
          </a:p>
          <a:p>
            <a:pPr marL="0" indent="0" algn="r" rtl="1">
              <a:lnSpc>
                <a:spcPct val="150000"/>
              </a:lnSpc>
              <a:buNone/>
            </a:pPr>
            <a:r>
              <a:rPr lang="fa-IR" sz="2500" dirty="0">
                <a:cs typeface="B Yagut" panose="00000400000000000000" pitchFamily="2" charset="-78"/>
              </a:rPr>
              <a:t/>
            </a:r>
            <a:br>
              <a:rPr lang="fa-IR" sz="2500" dirty="0">
                <a:cs typeface="B Yagut" panose="00000400000000000000" pitchFamily="2" charset="-78"/>
              </a:rPr>
            </a:br>
            <a:endParaRPr lang="fa-IR"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sp>
        <p:nvSpPr>
          <p:cNvPr id="4" name="AutoShape 2" descr="بخش انگل شناسی| بخش انگل شناسی در اهواز | آزمایشات قابل انجام در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574" y="2082801"/>
            <a:ext cx="3278717" cy="2810934"/>
          </a:xfrm>
          <a:prstGeom prst="rect">
            <a:avLst/>
          </a:prstGeom>
        </p:spPr>
      </p:pic>
    </p:spTree>
    <p:extLst>
      <p:ext uri="{BB962C8B-B14F-4D97-AF65-F5344CB8AC3E}">
        <p14:creationId xmlns:p14="http://schemas.microsoft.com/office/powerpoint/2010/main" val="4032409497"/>
      </p:ext>
    </p:extLst>
  </p:cSld>
  <p:clrMapOvr>
    <a:masterClrMapping/>
  </p:clrMapOvr>
  <mc:AlternateContent xmlns:mc="http://schemas.openxmlformats.org/markup-compatibility/2006" xmlns:p14="http://schemas.microsoft.com/office/powerpoint/2010/main">
    <mc:Choice Requires="p14">
      <p:transition spd="slow" p14:dur="2000" advTm="49541"/>
    </mc:Choice>
    <mc:Fallback xmlns="">
      <p:transition spd="slow" advTm="4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011" y="545465"/>
            <a:ext cx="10515600" cy="4351338"/>
          </a:xfrm>
        </p:spPr>
        <p:txBody>
          <a:bodyPr>
            <a:normAutofit/>
          </a:bodyPr>
          <a:lstStyle/>
          <a:p>
            <a:pPr marL="0" indent="0" algn="ctr">
              <a:buNone/>
            </a:pPr>
            <a:endParaRPr lang="en-US" sz="4000" b="1" dirty="0">
              <a:cs typeface="B Yagut" panose="00000400000000000000" pitchFamily="2" charset="-78"/>
            </a:endParaRPr>
          </a:p>
          <a:p>
            <a:pPr marL="0" indent="0" algn="ctr">
              <a:buNone/>
            </a:pPr>
            <a:endParaRPr lang="en-US" sz="1400" b="1" dirty="0">
              <a:cs typeface="B Yagut" panose="00000400000000000000" pitchFamily="2" charset="-78"/>
            </a:endParaRPr>
          </a:p>
          <a:p>
            <a:pPr marL="0" indent="0" algn="ctr">
              <a:buNone/>
            </a:pPr>
            <a:endParaRPr lang="en-US" sz="4000" b="1" dirty="0">
              <a:cs typeface="B Yagut" panose="00000400000000000000" pitchFamily="2" charset="-78"/>
            </a:endParaRPr>
          </a:p>
          <a:p>
            <a:pPr marL="0" indent="0" algn="ctr">
              <a:buNone/>
            </a:pPr>
            <a:r>
              <a:rPr lang="fa-IR" sz="4000" b="1" dirty="0">
                <a:cs typeface="B Yagut" panose="00000400000000000000" pitchFamily="2" charset="-78"/>
              </a:rPr>
              <a:t>اسکن های تصویربرداری</a:t>
            </a:r>
            <a:endParaRPr lang="en-US" sz="4000" b="1" dirty="0">
              <a:cs typeface="B Yagut" panose="00000400000000000000" pitchFamily="2" charset="-78"/>
            </a:endParaRPr>
          </a:p>
          <a:p>
            <a:pPr marL="0" indent="0" algn="ctr">
              <a:buNone/>
            </a:pPr>
            <a:endParaRPr lang="en-US" sz="4000" b="1" dirty="0">
              <a:cs typeface="B Yagut" panose="00000400000000000000" pitchFamily="2" charset="-78"/>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22" y="3566160"/>
            <a:ext cx="3201786" cy="2834640"/>
          </a:xfrm>
          <a:prstGeom prst="rect">
            <a:avLst/>
          </a:prstGeom>
        </p:spPr>
      </p:pic>
    </p:spTree>
    <p:extLst>
      <p:ext uri="{BB962C8B-B14F-4D97-AF65-F5344CB8AC3E}">
        <p14:creationId xmlns:p14="http://schemas.microsoft.com/office/powerpoint/2010/main" val="2212530561"/>
      </p:ext>
    </p:extLst>
  </p:cSld>
  <p:clrMapOvr>
    <a:masterClrMapping/>
  </p:clrMapOvr>
  <mc:AlternateContent xmlns:mc="http://schemas.openxmlformats.org/markup-compatibility/2006" xmlns:p14="http://schemas.microsoft.com/office/powerpoint/2010/main">
    <mc:Choice Requires="p14">
      <p:transition spd="slow" p14:dur="2000" advTm="7554"/>
    </mc:Choice>
    <mc:Fallback xmlns="">
      <p:transition spd="slow" advTm="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135" y="273916"/>
            <a:ext cx="11246686" cy="6431684"/>
          </a:xfrm>
        </p:spPr>
        <p:txBody>
          <a:bodyPr>
            <a:normAutofit/>
          </a:bodyPr>
          <a:lstStyle/>
          <a:p>
            <a:pPr marL="0" indent="0" algn="r" rtl="1">
              <a:lnSpc>
                <a:spcPct val="150000"/>
              </a:lnSpc>
              <a:buNone/>
            </a:pPr>
            <a:endParaRPr lang="en-US" sz="800" b="1" dirty="0">
              <a:cs typeface="B Yagut" panose="00000400000000000000" pitchFamily="2" charset="-78"/>
            </a:endParaRPr>
          </a:p>
          <a:p>
            <a:pPr algn="ctr" rtl="1">
              <a:lnSpc>
                <a:spcPct val="150000"/>
              </a:lnSpc>
              <a:buFont typeface="Wingdings" panose="05000000000000000000" pitchFamily="2" charset="2"/>
              <a:buChar char="q"/>
            </a:pPr>
            <a:r>
              <a:rPr lang="fa-IR" sz="3200" dirty="0">
                <a:cs typeface="B Yagut" panose="00000400000000000000" pitchFamily="2" charset="-78"/>
              </a:rPr>
              <a:t>تصویربرداری پزشکی ( </a:t>
            </a:r>
            <a:r>
              <a:rPr lang="en-US" sz="3200" dirty="0">
                <a:cs typeface="B Yagut" panose="00000400000000000000" pitchFamily="2" charset="-78"/>
              </a:rPr>
              <a:t>(Medical imaging</a:t>
            </a:r>
            <a:endParaRPr lang="fa-IR" sz="3200" dirty="0">
              <a:cs typeface="B Yagut" panose="00000400000000000000" pitchFamily="2" charset="-78"/>
            </a:endParaRPr>
          </a:p>
          <a:p>
            <a:pPr marL="0" indent="0" algn="r" rtl="1">
              <a:lnSpc>
                <a:spcPct val="150000"/>
              </a:lnSpc>
              <a:buNone/>
            </a:pPr>
            <a:r>
              <a:rPr lang="fa-IR" dirty="0">
                <a:cs typeface="B Yagut" panose="00000400000000000000" pitchFamily="2" charset="-78"/>
              </a:rPr>
              <a:t> تکنیک و فرایند مورد استفاده برای ساختن تصاویری از بدن انسان برای اهداف کلینیکی است. </a:t>
            </a:r>
          </a:p>
          <a:p>
            <a:pPr marL="0" indent="0" algn="r" rtl="1">
              <a:lnSpc>
                <a:spcPct val="150000"/>
              </a:lnSpc>
              <a:buNone/>
            </a:pPr>
            <a:r>
              <a:rPr lang="fa-IR" dirty="0">
                <a:cs typeface="B Yagut" panose="00000400000000000000" pitchFamily="2" charset="-78"/>
              </a:rPr>
              <a:t>در این آزمایشات از روش های مختلف عکس برداری مثل اشعه ایکس، توموگرافی کامپیوتری ( سی تی اسکن) و تصویربرداری با رزونانس مغناطیسی (</a:t>
            </a:r>
            <a:r>
              <a:rPr lang="en-US" dirty="0">
                <a:cs typeface="B Yagut" panose="00000400000000000000" pitchFamily="2" charset="-78"/>
              </a:rPr>
              <a:t>MRI</a:t>
            </a:r>
            <a:r>
              <a:rPr lang="fa-IR" dirty="0">
                <a:cs typeface="B Yagut" panose="00000400000000000000" pitchFamily="2" charset="-78"/>
              </a:rPr>
              <a:t>)</a:t>
            </a:r>
            <a:r>
              <a:rPr lang="en-US" dirty="0">
                <a:cs typeface="B Yagut" panose="00000400000000000000" pitchFamily="2" charset="-78"/>
              </a:rPr>
              <a:t> </a:t>
            </a:r>
            <a:r>
              <a:rPr lang="fa-IR" dirty="0">
                <a:cs typeface="B Yagut" panose="00000400000000000000" pitchFamily="2" charset="-78"/>
              </a:rPr>
              <a:t>برای تشخیص عامل عفونت استفاده می شود.</a:t>
            </a:r>
          </a:p>
          <a:p>
            <a:pPr marL="0" indent="0" algn="r" rtl="1">
              <a:lnSpc>
                <a:spcPct val="150000"/>
              </a:lnSpc>
              <a:buNone/>
            </a:pPr>
            <a:endParaRPr lang="en-US" dirty="0">
              <a:cs typeface="B Yagut"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475" y="4405745"/>
            <a:ext cx="3807663" cy="245225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1221735"/>
      </p:ext>
    </p:extLst>
  </p:cSld>
  <p:clrMapOvr>
    <a:masterClrMapping/>
  </p:clrMapOvr>
  <mc:AlternateContent xmlns:mc="http://schemas.openxmlformats.org/markup-compatibility/2006" xmlns:p14="http://schemas.microsoft.com/office/powerpoint/2010/main">
    <mc:Choice Requires="p14">
      <p:transition spd="slow" p14:dur="2000" advTm="62706"/>
    </mc:Choice>
    <mc:Fallback xmlns="">
      <p:transition spd="slow" advTm="6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011" y="584654"/>
            <a:ext cx="10515600" cy="4351338"/>
          </a:xfrm>
        </p:spPr>
        <p:txBody>
          <a:bodyPr>
            <a:normAutofit/>
          </a:bodyPr>
          <a:lstStyle/>
          <a:p>
            <a:pPr marL="0" indent="0" algn="ctr" rtl="1">
              <a:buNone/>
            </a:pPr>
            <a:endParaRPr lang="en-US" sz="4000" b="1" dirty="0">
              <a:cs typeface="B Yagut" panose="00000400000000000000" pitchFamily="2" charset="-78"/>
            </a:endParaRPr>
          </a:p>
          <a:p>
            <a:pPr marL="0" indent="0" algn="ctr" rtl="1">
              <a:buNone/>
            </a:pPr>
            <a:endParaRPr lang="en-US" sz="4000" b="1" dirty="0">
              <a:cs typeface="B Yagut" panose="00000400000000000000" pitchFamily="2" charset="-78"/>
            </a:endParaRPr>
          </a:p>
          <a:p>
            <a:pPr marL="0" indent="0" algn="ctr" rtl="1">
              <a:buNone/>
            </a:pPr>
            <a:r>
              <a:rPr lang="fa-IR" sz="4400" b="1" dirty="0">
                <a:cs typeface="B Yagut" panose="00000400000000000000" pitchFamily="2" charset="-78"/>
              </a:rPr>
              <a:t>بیوپسی</a:t>
            </a:r>
            <a:endParaRPr lang="en-US" sz="4400" b="1"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517" y="3491344"/>
            <a:ext cx="4355868" cy="3214255"/>
          </a:xfrm>
          <a:prstGeom prst="rect">
            <a:avLst/>
          </a:prstGeom>
        </p:spPr>
      </p:pic>
    </p:spTree>
    <p:extLst>
      <p:ext uri="{BB962C8B-B14F-4D97-AF65-F5344CB8AC3E}">
        <p14:creationId xmlns:p14="http://schemas.microsoft.com/office/powerpoint/2010/main" val="1646125406"/>
      </p:ext>
    </p:extLst>
  </p:cSld>
  <p:clrMapOvr>
    <a:masterClrMapping/>
  </p:clrMapOvr>
  <mc:AlternateContent xmlns:mc="http://schemas.openxmlformats.org/markup-compatibility/2006" xmlns:p14="http://schemas.microsoft.com/office/powerpoint/2010/main">
    <mc:Choice Requires="p14">
      <p:transition spd="slow" p14:dur="2000" advTm="7705"/>
    </mc:Choice>
    <mc:Fallback xmlns="">
      <p:transition spd="slow" advTm="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218497"/>
            <a:ext cx="11471564" cy="6639503"/>
          </a:xfrm>
        </p:spPr>
        <p:txBody>
          <a:bodyPr>
            <a:normAutofit/>
          </a:bodyPr>
          <a:lstStyle/>
          <a:p>
            <a:pPr marL="0" indent="0" algn="r" rtl="1">
              <a:lnSpc>
                <a:spcPct val="150000"/>
              </a:lnSpc>
              <a:buNone/>
            </a:pPr>
            <a:endParaRPr lang="fa-IR" sz="2500" b="1" dirty="0">
              <a:cs typeface="B Yagut" panose="00000400000000000000" pitchFamily="2" charset="-78"/>
            </a:endParaRPr>
          </a:p>
          <a:p>
            <a:pPr algn="ctr" rtl="1">
              <a:lnSpc>
                <a:spcPct val="150000"/>
              </a:lnSpc>
              <a:buFont typeface="Wingdings" panose="05000000000000000000" pitchFamily="2" charset="2"/>
              <a:buChar char="q"/>
            </a:pPr>
            <a:r>
              <a:rPr lang="fa-IR" sz="3200" b="1" dirty="0">
                <a:cs typeface="B Yagut" panose="00000400000000000000" pitchFamily="2" charset="-78"/>
              </a:rPr>
              <a:t>بافت‌برداری یا بیوپسی :</a:t>
            </a:r>
            <a:r>
              <a:rPr lang="en-US" sz="3200" b="1" dirty="0">
                <a:cs typeface="B Yagut" panose="00000400000000000000" pitchFamily="2" charset="-78"/>
              </a:rPr>
              <a:t> </a:t>
            </a:r>
            <a:endParaRPr lang="fa-IR" sz="3200" b="1" dirty="0">
              <a:cs typeface="B Yagut" panose="00000400000000000000" pitchFamily="2" charset="-78"/>
            </a:endParaRPr>
          </a:p>
          <a:p>
            <a:pPr marL="0" indent="0" algn="r" rtl="1">
              <a:lnSpc>
                <a:spcPct val="150000"/>
              </a:lnSpc>
              <a:buNone/>
            </a:pPr>
            <a:r>
              <a:rPr lang="fa-IR" dirty="0">
                <a:cs typeface="B Yagut" panose="00000400000000000000" pitchFamily="2" charset="-78"/>
              </a:rPr>
              <a:t>یک آزمایش پزشکی است که معمولاً توسط متخصص انجام می‌شود و شامل برداشتن نمونه‌ای از سلول‌ها یا بافت‌ها برای بررسی وجود یک بیماری یا تعیین وسعت آن است. بافت برداشته‌شده معمولاً توسط متخصص آسیب شناسی زیر میکروسکوپ بررسی می‌شود. </a:t>
            </a:r>
            <a:endParaRPr lang="fa-IR" b="1" dirty="0">
              <a:cs typeface="B Yagut" panose="00000400000000000000" pitchFamily="2" charset="-78"/>
            </a:endParaRPr>
          </a:p>
          <a:p>
            <a:pPr marL="0" indent="0" algn="r" rtl="1">
              <a:lnSpc>
                <a:spcPct val="150000"/>
              </a:lnSpc>
              <a:buNone/>
            </a:pPr>
            <a:r>
              <a:rPr lang="fa-IR" dirty="0">
                <a:cs typeface="B Yagut" panose="00000400000000000000" pitchFamily="2" charset="-78"/>
              </a:rPr>
              <a:t>در این روش از بافت اندام داخلی نمونه کوچکی برای آزمایش گرفته می شود. به عنوان مثال از بیوپسی ریه برای تشخیص انواع قارچ هایی که باعث ایجاد پنومونی می شوند استفاده می کنند.</a:t>
            </a:r>
          </a:p>
          <a:p>
            <a:pPr marL="0" indent="0" algn="r" rtl="1">
              <a:lnSpc>
                <a:spcPct val="150000"/>
              </a:lnSpc>
              <a:buNone/>
            </a:pPr>
            <a:endParaRPr lang="en-US" sz="2500" dirty="0">
              <a:cs typeface="B Yagut" panose="00000400000000000000"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7222585"/>
      </p:ext>
    </p:extLst>
  </p:cSld>
  <p:clrMapOvr>
    <a:masterClrMapping/>
  </p:clrMapOvr>
  <mc:AlternateContent xmlns:mc="http://schemas.openxmlformats.org/markup-compatibility/2006" xmlns:p14="http://schemas.microsoft.com/office/powerpoint/2010/main">
    <mc:Choice Requires="p14">
      <p:transition spd="slow" p14:dur="2000" advTm="71389"/>
    </mc:Choice>
    <mc:Fallback xmlns="">
      <p:transition spd="slow" advTm="71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265" y="1370044"/>
            <a:ext cx="10660117" cy="4725956"/>
          </a:xfrm>
        </p:spPr>
        <p:txBody>
          <a:bodyPr>
            <a:noAutofit/>
          </a:bodyPr>
          <a:lstStyle/>
          <a:p>
            <a:pPr marL="0" indent="0" algn="ctr" rtl="1">
              <a:lnSpc>
                <a:spcPct val="150000"/>
              </a:lnSpc>
              <a:buNone/>
            </a:pPr>
            <a:r>
              <a:rPr lang="fa-IR" sz="4000" b="1" dirty="0">
                <a:cs typeface="B Yagut" panose="00000400000000000000" pitchFamily="2" charset="-78"/>
              </a:rPr>
              <a:t>خلاصه ونتیجه گیری</a:t>
            </a:r>
          </a:p>
          <a:p>
            <a:pPr marL="0" indent="0" algn="r" rtl="1">
              <a:lnSpc>
                <a:spcPct val="150000"/>
              </a:lnSpc>
              <a:buNone/>
            </a:pPr>
            <a:r>
              <a:rPr lang="fa-IR" sz="3600" dirty="0">
                <a:cs typeface="B Yagut" panose="00000400000000000000" pitchFamily="2" charset="-78"/>
              </a:rPr>
              <a:t>در این جلسه در مورد اهمیت روش های تشخیص بیماری های عفونی و روش های متداول تشخیص صحبت شد.همچنین انواع روشها توضیح داده شد.</a:t>
            </a:r>
          </a:p>
          <a:p>
            <a:pPr marL="0" indent="0" algn="ctr" rtl="1">
              <a:lnSpc>
                <a:spcPct val="150000"/>
              </a:lnSpc>
              <a:buNone/>
            </a:pPr>
            <a:endParaRPr lang="en-US" sz="36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8658333"/>
      </p:ext>
    </p:extLst>
  </p:cSld>
  <p:clrMapOvr>
    <a:masterClrMapping/>
  </p:clrMapOvr>
  <mc:AlternateContent xmlns:mc="http://schemas.openxmlformats.org/markup-compatibility/2006" xmlns:p14="http://schemas.microsoft.com/office/powerpoint/2010/main">
    <mc:Choice Requires="p14">
      <p:transition spd="slow" p14:dur="2000" advTm="31787"/>
    </mc:Choice>
    <mc:Fallback xmlns="">
      <p:transition spd="slow" advTm="31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65513"/>
            <a:ext cx="10515600" cy="5711450"/>
          </a:xfrm>
        </p:spPr>
        <p:txBody>
          <a:bodyPr>
            <a:normAutofit fontScale="92500" lnSpcReduction="20000"/>
          </a:bodyPr>
          <a:lstStyle/>
          <a:p>
            <a:pPr marL="0" indent="0" algn="ctr" rtl="1">
              <a:lnSpc>
                <a:spcPct val="150000"/>
              </a:lnSpc>
              <a:buNone/>
            </a:pPr>
            <a:r>
              <a:rPr lang="fa-IR" sz="4000" b="1" dirty="0">
                <a:cs typeface="B Yagut" panose="00000400000000000000" pitchFamily="2" charset="-78"/>
              </a:rPr>
              <a:t>پرسش وتمرین</a:t>
            </a:r>
          </a:p>
          <a:p>
            <a:pPr marL="0" indent="0" algn="r" rtl="1">
              <a:lnSpc>
                <a:spcPct val="150000"/>
              </a:lnSpc>
              <a:buNone/>
            </a:pPr>
            <a:r>
              <a:rPr lang="fa-IR" sz="3000" dirty="0">
                <a:cs typeface="B Yagut" panose="00000400000000000000" pitchFamily="2" charset="-78"/>
              </a:rPr>
              <a:t>1.روش های متداول تشخیص بیماریهای عفونی را نام ببرید؟</a:t>
            </a:r>
          </a:p>
          <a:p>
            <a:pPr marL="0" indent="0" algn="r" rtl="1">
              <a:lnSpc>
                <a:spcPct val="150000"/>
              </a:lnSpc>
              <a:buNone/>
            </a:pPr>
            <a:r>
              <a:rPr lang="fa-IR" sz="3000" dirty="0">
                <a:cs typeface="B Yagut" panose="00000400000000000000" pitchFamily="2" charset="-78"/>
              </a:rPr>
              <a:t>2.یکی از روش های تشخیص پونکسیون مایع مغزی نخاعی است.این روش به چه منظور استفاده می شود؟</a:t>
            </a:r>
          </a:p>
          <a:p>
            <a:pPr marL="0" indent="0" algn="r" rtl="1">
              <a:lnSpc>
                <a:spcPct val="150000"/>
              </a:lnSpc>
              <a:buNone/>
            </a:pPr>
            <a:r>
              <a:rPr lang="fa-IR" sz="3000" dirty="0">
                <a:cs typeface="B Yagut" panose="00000400000000000000" pitchFamily="2" charset="-78"/>
              </a:rPr>
              <a:t>3.در مورد تست </a:t>
            </a:r>
            <a:r>
              <a:rPr lang="en-US" sz="3000" dirty="0">
                <a:cs typeface="B Yagut" panose="00000400000000000000" pitchFamily="2" charset="-78"/>
              </a:rPr>
              <a:t>PCR</a:t>
            </a:r>
            <a:r>
              <a:rPr lang="fa-IR" sz="3000" dirty="0">
                <a:cs typeface="B Yagut" panose="00000400000000000000" pitchFamily="2" charset="-78"/>
              </a:rPr>
              <a:t>توضیح دهید؟</a:t>
            </a:r>
          </a:p>
          <a:p>
            <a:pPr marL="0" indent="0" algn="r" rtl="1">
              <a:lnSpc>
                <a:spcPct val="150000"/>
              </a:lnSpc>
              <a:buNone/>
            </a:pPr>
            <a:r>
              <a:rPr lang="fa-IR" sz="3000" dirty="0">
                <a:cs typeface="B Yagut" panose="00000400000000000000" pitchFamily="2" charset="-78"/>
              </a:rPr>
              <a:t>4. از آزمایشات ادرار به چه منظور استفاده می شود؟</a:t>
            </a:r>
          </a:p>
          <a:p>
            <a:pPr marL="0" indent="0" algn="r" rtl="1">
              <a:lnSpc>
                <a:spcPct val="150000"/>
              </a:lnSpc>
              <a:buNone/>
            </a:pPr>
            <a:r>
              <a:rPr lang="fa-IR" sz="3000" dirty="0">
                <a:cs typeface="B Yagut" panose="00000400000000000000" pitchFamily="2" charset="-78"/>
              </a:rPr>
              <a:t>5.یکی از روش های تشخیص بیوپسی است،در مورد آن توضیح دهید؟</a:t>
            </a:r>
          </a:p>
          <a:p>
            <a:pPr marL="0" indent="0" algn="r" rtl="1">
              <a:lnSpc>
                <a:spcPct val="150000"/>
              </a:lnSpc>
              <a:buNone/>
            </a:pPr>
            <a:r>
              <a:rPr lang="fa-IR" sz="3000" dirty="0">
                <a:cs typeface="B Yagut" panose="00000400000000000000" pitchFamily="2" charset="-78"/>
              </a:rPr>
              <a:t>6.در آزمایش </a:t>
            </a:r>
            <a:r>
              <a:rPr lang="en-US" sz="3000" dirty="0">
                <a:cs typeface="B Yagut" panose="00000400000000000000" pitchFamily="2" charset="-78"/>
              </a:rPr>
              <a:t>ESR</a:t>
            </a:r>
            <a:r>
              <a:rPr lang="fa-IR" sz="3000" dirty="0">
                <a:cs typeface="B Yagut" panose="00000400000000000000" pitchFamily="2" charset="-78"/>
              </a:rPr>
              <a:t> چگونه برای تشخیص بیماری ها استفاده می شود؟</a:t>
            </a:r>
            <a:endParaRPr lang="en-US" sz="30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88142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862" y="517329"/>
            <a:ext cx="10515600" cy="5855335"/>
          </a:xfrm>
        </p:spPr>
        <p:txBody>
          <a:bodyPr>
            <a:normAutofit/>
          </a:bodyPr>
          <a:lstStyle/>
          <a:p>
            <a:pPr marL="0" indent="0" algn="r" rtl="1">
              <a:lnSpc>
                <a:spcPct val="150000"/>
              </a:lnSpc>
              <a:buNone/>
            </a:pPr>
            <a:r>
              <a:rPr lang="fa-IR" sz="4000" b="1" dirty="0">
                <a:cs typeface="B Yagut" panose="00000400000000000000" pitchFamily="2" charset="-78"/>
              </a:rPr>
              <a:t>منابع :</a:t>
            </a:r>
          </a:p>
          <a:p>
            <a:pPr marL="0" indent="0" algn="r" rtl="1">
              <a:lnSpc>
                <a:spcPct val="150000"/>
              </a:lnSpc>
              <a:buNone/>
            </a:pPr>
            <a:r>
              <a:rPr lang="fa-IR" sz="3200" b="1" dirty="0" smtClean="0">
                <a:cs typeface="B Yagut" panose="00000400000000000000" pitchFamily="2" charset="-78"/>
              </a:rPr>
              <a:t>1-</a:t>
            </a:r>
            <a:r>
              <a:rPr lang="fa-IR" altLang="en-US" sz="3200" dirty="0" smtClean="0">
                <a:cs typeface="B Yagut" pitchFamily="2" charset="-78"/>
              </a:rPr>
              <a:t>مرکز </a:t>
            </a:r>
            <a:r>
              <a:rPr lang="fa-IR" altLang="en-US" sz="3200" dirty="0">
                <a:cs typeface="B Yagut" pitchFamily="2" charset="-78"/>
              </a:rPr>
              <a:t>مدیریت بیماری های واگیر. راهنمای جامع نظام مراقبت بیماری های واگیربرای پزشك خانواده، معاونت بهداشت. وزارت بهداشت، درمان و آموزش پزشكی.زمستان 91</a:t>
            </a:r>
            <a:endParaRPr lang="fa-IR" sz="3200" b="1" dirty="0">
              <a:cs typeface="B Yagut" panose="00000400000000000000" pitchFamily="2" charset="-78"/>
            </a:endParaRPr>
          </a:p>
          <a:p>
            <a:pPr marL="0" indent="0" algn="r" rtl="1">
              <a:lnSpc>
                <a:spcPct val="150000"/>
              </a:lnSpc>
              <a:buNone/>
            </a:pPr>
            <a:r>
              <a:rPr lang="fa-IR" sz="3200" dirty="0" smtClean="0">
                <a:cs typeface="B Yagut" panose="00000400000000000000" pitchFamily="2" charset="-78"/>
              </a:rPr>
              <a:t>2-</a:t>
            </a:r>
            <a:r>
              <a:rPr lang="en-US" sz="3200" dirty="0">
                <a:cs typeface="B Yagut" panose="00000400000000000000" pitchFamily="2" charset="-78"/>
              </a:rPr>
              <a:t>https://fa.wikipedia.org</a:t>
            </a:r>
            <a:endParaRPr lang="fa-IR" sz="3200" dirty="0">
              <a:cs typeface="B Yagut" panose="00000400000000000000" pitchFamily="2" charset="-78"/>
            </a:endParaRPr>
          </a:p>
          <a:p>
            <a:pPr marL="0" indent="0" algn="r" rtl="1">
              <a:lnSpc>
                <a:spcPct val="150000"/>
              </a:lnSpc>
              <a:buNone/>
            </a:pPr>
            <a:r>
              <a:rPr lang="fa-IR" sz="3200" dirty="0" smtClean="0">
                <a:cs typeface="B Yagut" panose="00000400000000000000" pitchFamily="2" charset="-78"/>
              </a:rPr>
              <a:t>3-</a:t>
            </a:r>
            <a:r>
              <a:rPr lang="en-US" sz="3200" dirty="0">
                <a:cs typeface="B Yagut" panose="00000400000000000000" pitchFamily="2" charset="-78"/>
              </a:rPr>
              <a:t>http://www.pezeshk.us</a:t>
            </a:r>
            <a:endParaRPr lang="fa-IR" sz="3200" dirty="0">
              <a:cs typeface="B Yagut" panose="00000400000000000000" pitchFamily="2" charset="-78"/>
            </a:endParaRPr>
          </a:p>
          <a:p>
            <a:pPr marL="0" indent="0" algn="r" rtl="1">
              <a:lnSpc>
                <a:spcPct val="150000"/>
              </a:lnSpc>
              <a:buNone/>
            </a:pPr>
            <a:endParaRPr lang="en-US" sz="32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1246441"/>
      </p:ext>
    </p:extLst>
  </p:cSld>
  <p:clrMapOvr>
    <a:masterClrMapping/>
  </p:clrMapOvr>
  <mc:AlternateContent xmlns:mc="http://schemas.openxmlformats.org/markup-compatibility/2006" xmlns:p14="http://schemas.microsoft.com/office/powerpoint/2010/main">
    <mc:Choice Requires="p14">
      <p:transition spd="slow" p14:dur="2000" advTm="2563"/>
    </mc:Choice>
    <mc:Fallback xmlns="">
      <p:transition spd="slow" advTm="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8" name="Title 3">
            <a:extLst>
              <a:ext uri="{FF2B5EF4-FFF2-40B4-BE49-F238E27FC236}">
                <a16:creationId xmlns:a16="http://schemas.microsoft.com/office/drawing/2014/main" id="{7211F304-F670-4AE8-ACB8-C88238F91645}"/>
              </a:ext>
            </a:extLst>
          </p:cNvPr>
          <p:cNvSpPr>
            <a:spLocks noGrp="1"/>
          </p:cNvSpPr>
          <p:nvPr>
            <p:ph type="title"/>
          </p:nvPr>
        </p:nvSpPr>
        <p:spPr>
          <a:xfrm>
            <a:off x="838200" y="365125"/>
            <a:ext cx="10515600" cy="1937808"/>
          </a:xfrm>
        </p:spPr>
        <p:txBody>
          <a:bodyPr>
            <a:normAutofit/>
          </a:bodyPr>
          <a:lstStyle/>
          <a:p>
            <a:pPr algn="ctr"/>
            <a:r>
              <a:rPr lang="fa-IR" sz="4000" b="1" dirty="0">
                <a:ln w="12700">
                  <a:solidFill>
                    <a:schemeClr val="accent5"/>
                  </a:solidFill>
                  <a:prstDash val="solid"/>
                </a:ln>
                <a:cs typeface="B Yagut" panose="00000400000000000000" pitchFamily="2" charset="-78"/>
              </a:rPr>
              <a:t>لطفاً نظرات و پیشنهادات خود پیرامون این بسته آموزشی را به آدرس زیر ارسال کنید</a:t>
            </a:r>
            <a:endParaRPr lang="en-US" sz="4000" dirty="0"/>
          </a:p>
        </p:txBody>
      </p:sp>
      <p:sp>
        <p:nvSpPr>
          <p:cNvPr id="9" name="Content Placeholder 2">
            <a:extLst>
              <a:ext uri="{FF2B5EF4-FFF2-40B4-BE49-F238E27FC236}">
                <a16:creationId xmlns:a16="http://schemas.microsoft.com/office/drawing/2014/main" id="{43CCA158-3C10-4584-9B89-8259696A4BAC}"/>
              </a:ext>
            </a:extLst>
          </p:cNvPr>
          <p:cNvSpPr>
            <a:spLocks noGrp="1"/>
          </p:cNvSpPr>
          <p:nvPr>
            <p:ph idx="1"/>
          </p:nvPr>
        </p:nvSpPr>
        <p:spPr>
          <a:xfrm>
            <a:off x="838200" y="2302934"/>
            <a:ext cx="10515600" cy="3874030"/>
          </a:xfrm>
        </p:spPr>
        <p:txBody>
          <a:bodyPr>
            <a:noAutofit/>
          </a:bodyPr>
          <a:lstStyle/>
          <a:p>
            <a:pPr marL="0" indent="0" algn="ctr" rtl="1">
              <a:buNone/>
            </a:pPr>
            <a:r>
              <a:rPr lang="fa-IR" sz="3200" b="1" dirty="0">
                <a:ln/>
                <a:effectLst>
                  <a:outerShdw blurRad="38100" dist="19050" dir="2700000" algn="tl" rotWithShape="0">
                    <a:schemeClr val="dk1">
                      <a:lumMod val="50000"/>
                      <a:alpha val="40000"/>
                    </a:schemeClr>
                  </a:outerShdw>
                </a:effectLst>
                <a:cs typeface="B Yagut" panose="00000400000000000000" pitchFamily="2" charset="-78"/>
              </a:rPr>
              <a:t>دانشگاه علوم پزشکی و خدمات بهداشتی درمانی اصفهان</a:t>
            </a:r>
          </a:p>
          <a:p>
            <a:pPr marL="0" indent="0" algn="ctr" rtl="1">
              <a:buNone/>
            </a:pPr>
            <a:r>
              <a:rPr lang="fa-IR" sz="3200" b="1" dirty="0">
                <a:ln/>
                <a:effectLst>
                  <a:outerShdw blurRad="38100" dist="19050" dir="2700000" algn="tl" rotWithShape="0">
                    <a:schemeClr val="dk1">
                      <a:lumMod val="50000"/>
                      <a:alpha val="40000"/>
                    </a:schemeClr>
                  </a:outerShdw>
                </a:effectLst>
                <a:cs typeface="B Yagut" panose="00000400000000000000" pitchFamily="2" charset="-78"/>
              </a:rPr>
              <a:t>مرکز آموزش بهورزی سمیرم</a:t>
            </a:r>
          </a:p>
          <a:p>
            <a:pPr marL="0" indent="0" algn="ctr" rtl="1">
              <a:buNone/>
            </a:pPr>
            <a:endParaRPr lang="fa-IR" sz="3200" b="1" dirty="0">
              <a:ln/>
              <a:effectLst>
                <a:outerShdw blurRad="38100" dist="19050" dir="2700000" algn="tl" rotWithShape="0">
                  <a:schemeClr val="dk1">
                    <a:lumMod val="50000"/>
                    <a:alpha val="40000"/>
                  </a:schemeClr>
                </a:outerShdw>
              </a:effectLst>
              <a:cs typeface="B Yagut" panose="00000400000000000000" pitchFamily="2" charset="-78"/>
            </a:endParaRPr>
          </a:p>
          <a:p>
            <a:pPr marL="0" indent="0" algn="ctr" rtl="1">
              <a:buNone/>
            </a:pPr>
            <a:r>
              <a:rPr lang="fa-IR" sz="3200" b="1" dirty="0">
                <a:ln/>
                <a:effectLst>
                  <a:outerShdw blurRad="38100" dist="19050" dir="2700000" algn="tl" rotWithShape="0">
                    <a:schemeClr val="dk1">
                      <a:lumMod val="50000"/>
                      <a:alpha val="40000"/>
                    </a:schemeClr>
                  </a:outerShdw>
                </a:effectLst>
                <a:cs typeface="B Yagut" panose="00000400000000000000" pitchFamily="2" charset="-78"/>
              </a:rPr>
              <a:t> </a:t>
            </a:r>
            <a:r>
              <a:rPr lang="en-US" sz="3200" b="1" dirty="0">
                <a:ln/>
                <a:effectLst>
                  <a:outerShdw blurRad="38100" dist="19050" dir="2700000" algn="tl" rotWithShape="0">
                    <a:schemeClr val="dk1">
                      <a:lumMod val="50000"/>
                      <a:alpha val="40000"/>
                    </a:schemeClr>
                  </a:outerShdw>
                </a:effectLst>
                <a:cs typeface="B Yagut" panose="00000400000000000000" pitchFamily="2" charset="-78"/>
              </a:rPr>
              <a:t>Email : beh.semirom@phc.mui.ac.ir</a:t>
            </a:r>
          </a:p>
          <a:p>
            <a:pPr marL="0" indent="0" algn="ctr" rtl="1">
              <a:buNone/>
            </a:pPr>
            <a:r>
              <a:rPr lang="fa-IR" altLang="en-US" sz="3200" b="1" dirty="0">
                <a:solidFill>
                  <a:schemeClr val="bg2">
                    <a:lumMod val="25000"/>
                  </a:schemeClr>
                </a:solidFill>
                <a:effectLst>
                  <a:outerShdw blurRad="38100" dist="38100" dir="2700000" algn="tl">
                    <a:srgbClr val="000000">
                      <a:alpha val="43137"/>
                    </a:srgbClr>
                  </a:outerShdw>
                </a:effectLst>
                <a:cs typeface="B Yagut" panose="00000400000000000000" pitchFamily="2" charset="-78"/>
              </a:rPr>
              <a:t>باتشکر از بذل توجه شما</a:t>
            </a:r>
            <a:endParaRPr lang="en-US" sz="3200" b="1" i="1" dirty="0">
              <a:ln/>
              <a:effectLst>
                <a:outerShdw blurRad="38100" dist="19050" dir="2700000" algn="tl" rotWithShape="0">
                  <a:schemeClr val="dk1">
                    <a:lumMod val="50000"/>
                    <a:alpha val="40000"/>
                  </a:schemeClr>
                </a:outerShdw>
              </a:effectLst>
              <a:cs typeface="B Yagut" panose="00000400000000000000" pitchFamily="2" charset="-78"/>
            </a:endParaRPr>
          </a:p>
        </p:txBody>
      </p:sp>
    </p:spTree>
    <p:extLst>
      <p:ext uri="{BB962C8B-B14F-4D97-AF65-F5344CB8AC3E}">
        <p14:creationId xmlns:p14="http://schemas.microsoft.com/office/powerpoint/2010/main" val="1046673969"/>
      </p:ext>
    </p:extLst>
  </p:cSld>
  <p:clrMapOvr>
    <a:masterClrMapping/>
  </p:clrMapOvr>
  <mc:AlternateContent xmlns:mc="http://schemas.openxmlformats.org/markup-compatibility/2006" xmlns:p14="http://schemas.microsoft.com/office/powerpoint/2010/main">
    <mc:Choice Requires="p14">
      <p:transition spd="slow" p14:dur="2000" advTm="2199"/>
    </mc:Choice>
    <mc:Fallback xmlns="">
      <p:transition spd="slow" advTm="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4827"/>
            <a:ext cx="10515600" cy="822544"/>
          </a:xfrm>
        </p:spPr>
        <p:txBody>
          <a:bodyPr>
            <a:normAutofit/>
          </a:bodyPr>
          <a:lstStyle/>
          <a:p>
            <a:pPr algn="ctr" rtl="1"/>
            <a:r>
              <a:rPr lang="fa-IR" sz="3600" b="1" dirty="0">
                <a:cs typeface="B Yagut" panose="00000400000000000000" pitchFamily="2" charset="-78"/>
              </a:rPr>
              <a:t>اهداف آموزشی</a:t>
            </a:r>
            <a:endParaRPr lang="en-US" sz="3600" b="1" dirty="0">
              <a:cs typeface="B Yagut" panose="00000400000000000000" pitchFamily="2" charset="-78"/>
            </a:endParaRPr>
          </a:p>
        </p:txBody>
      </p:sp>
      <p:sp>
        <p:nvSpPr>
          <p:cNvPr id="3" name="Content Placeholder 2"/>
          <p:cNvSpPr>
            <a:spLocks noGrp="1"/>
          </p:cNvSpPr>
          <p:nvPr>
            <p:ph idx="1"/>
          </p:nvPr>
        </p:nvSpPr>
        <p:spPr>
          <a:xfrm>
            <a:off x="802887" y="1851102"/>
            <a:ext cx="10864179" cy="4515831"/>
          </a:xfrm>
        </p:spPr>
        <p:txBody>
          <a:bodyPr>
            <a:noAutofit/>
          </a:bodyPr>
          <a:lstStyle/>
          <a:p>
            <a:pPr marL="0" indent="0" algn="r" rtl="1">
              <a:lnSpc>
                <a:spcPct val="150000"/>
              </a:lnSpc>
              <a:buNone/>
            </a:pPr>
            <a:r>
              <a:rPr lang="fa-IR" dirty="0">
                <a:cs typeface="B Yagut" panose="00000400000000000000" pitchFamily="2" charset="-78"/>
              </a:rPr>
              <a:t>انتظار می رود در پایان درس فراگیران بتوانند</a:t>
            </a:r>
            <a:r>
              <a:rPr lang="fa-IR" dirty="0" smtClean="0">
                <a:cs typeface="B Yagut" panose="00000400000000000000" pitchFamily="2" charset="-78"/>
              </a:rPr>
              <a:t>:</a:t>
            </a:r>
            <a:endParaRPr lang="fa-IR" dirty="0">
              <a:cs typeface="B Yagut" panose="00000400000000000000" pitchFamily="2" charset="-78"/>
            </a:endParaRPr>
          </a:p>
          <a:p>
            <a:pPr marL="0" indent="0" algn="r" rtl="1">
              <a:lnSpc>
                <a:spcPct val="150000"/>
              </a:lnSpc>
              <a:buNone/>
            </a:pPr>
            <a:r>
              <a:rPr lang="fa-IR" dirty="0">
                <a:cs typeface="B Yagut" panose="00000400000000000000" pitchFamily="2" charset="-78"/>
              </a:rPr>
              <a:t>-روش های تشخیص بیماریهای عفونی </a:t>
            </a:r>
            <a:r>
              <a:rPr lang="fa-IR" dirty="0" smtClean="0">
                <a:cs typeface="B Yagut" panose="00000400000000000000" pitchFamily="2" charset="-78"/>
              </a:rPr>
              <a:t>را طبق متن آموزشی نام </a:t>
            </a:r>
            <a:r>
              <a:rPr lang="fa-IR" dirty="0">
                <a:cs typeface="B Yagut" panose="00000400000000000000" pitchFamily="2" charset="-78"/>
              </a:rPr>
              <a:t>ببرند</a:t>
            </a:r>
            <a:r>
              <a:rPr lang="fa-IR" dirty="0" smtClean="0">
                <a:cs typeface="B Yagut" panose="00000400000000000000" pitchFamily="2" charset="-78"/>
              </a:rPr>
              <a:t>.</a:t>
            </a:r>
          </a:p>
          <a:p>
            <a:pPr marL="0" indent="0" algn="r" rtl="1">
              <a:lnSpc>
                <a:spcPct val="150000"/>
              </a:lnSpc>
              <a:buNone/>
            </a:pPr>
            <a:r>
              <a:rPr lang="fa-IR" dirty="0" smtClean="0">
                <a:cs typeface="B Yagut" panose="00000400000000000000" pitchFamily="2" charset="-78"/>
              </a:rPr>
              <a:t>-</a:t>
            </a:r>
            <a:r>
              <a:rPr lang="fa-IR" dirty="0">
                <a:cs typeface="B Yagut" panose="00000400000000000000" pitchFamily="2" charset="-78"/>
              </a:rPr>
              <a:t> </a:t>
            </a:r>
            <a:r>
              <a:rPr lang="fa-IR" dirty="0" smtClean="0">
                <a:cs typeface="B Yagut" panose="00000400000000000000" pitchFamily="2" charset="-78"/>
              </a:rPr>
              <a:t> انواع تست </a:t>
            </a:r>
            <a:r>
              <a:rPr lang="fa-IR" dirty="0">
                <a:cs typeface="B Yagut" panose="00000400000000000000" pitchFamily="2" charset="-78"/>
              </a:rPr>
              <a:t>های آزمایشگاهی </a:t>
            </a:r>
            <a:r>
              <a:rPr lang="fa-IR" dirty="0" smtClean="0">
                <a:cs typeface="B Yagut" panose="00000400000000000000" pitchFamily="2" charset="-78"/>
              </a:rPr>
              <a:t> تشخیص بیماری های عفونی را نام ببرند.</a:t>
            </a:r>
            <a:endParaRPr lang="fa-IR" dirty="0">
              <a:cs typeface="B Yagut" panose="00000400000000000000" pitchFamily="2" charset="-78"/>
            </a:endParaRPr>
          </a:p>
          <a:p>
            <a:pPr marL="0" indent="0" algn="r" rtl="1">
              <a:lnSpc>
                <a:spcPct val="150000"/>
              </a:lnSpc>
              <a:buNone/>
            </a:pPr>
            <a:r>
              <a:rPr lang="fa-IR" dirty="0" smtClean="0">
                <a:cs typeface="B Yagut" panose="00000400000000000000" pitchFamily="2" charset="-78"/>
              </a:rPr>
              <a:t>-هر کدام از روش تست های آزمایشگاهی را توضیح </a:t>
            </a:r>
            <a:r>
              <a:rPr lang="fa-IR" dirty="0">
                <a:cs typeface="B Yagut" panose="00000400000000000000" pitchFamily="2" charset="-78"/>
              </a:rPr>
              <a:t>دهند.</a:t>
            </a:r>
          </a:p>
          <a:p>
            <a:pPr marL="0" indent="0" algn="r" rtl="1">
              <a:lnSpc>
                <a:spcPct val="150000"/>
              </a:lnSpc>
              <a:buNone/>
            </a:pPr>
            <a:r>
              <a:rPr lang="fa-IR" dirty="0">
                <a:cs typeface="B Yagut" panose="00000400000000000000" pitchFamily="2" charset="-78"/>
              </a:rPr>
              <a:t>-روش اسکن تصویر برداری را </a:t>
            </a:r>
            <a:r>
              <a:rPr lang="fa-IR" dirty="0" smtClean="0">
                <a:cs typeface="B Yagut" panose="00000400000000000000" pitchFamily="2" charset="-78"/>
              </a:rPr>
              <a:t>به طور کامل توضیح </a:t>
            </a:r>
            <a:r>
              <a:rPr lang="fa-IR" dirty="0">
                <a:cs typeface="B Yagut" panose="00000400000000000000" pitchFamily="2" charset="-78"/>
              </a:rPr>
              <a:t>دهند.</a:t>
            </a:r>
          </a:p>
          <a:p>
            <a:pPr marL="0" indent="0" algn="r" rtl="1">
              <a:lnSpc>
                <a:spcPct val="150000"/>
              </a:lnSpc>
              <a:buNone/>
            </a:pPr>
            <a:r>
              <a:rPr lang="fa-IR" dirty="0">
                <a:cs typeface="B Yagut" panose="00000400000000000000" pitchFamily="2" charset="-78"/>
              </a:rPr>
              <a:t>-روش بیوبسی را صحیح شرح دهند.</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3676028"/>
      </p:ext>
    </p:extLst>
  </p:cSld>
  <p:clrMapOvr>
    <a:masterClrMapping/>
  </p:clrMapOvr>
  <mc:AlternateContent xmlns:mc="http://schemas.openxmlformats.org/markup-compatibility/2006" xmlns:p14="http://schemas.microsoft.com/office/powerpoint/2010/main">
    <mc:Choice Requires="p14">
      <p:transition spd="slow" p14:dur="2000" advTm="8662"/>
    </mc:Choice>
    <mc:Fallback xmlns="">
      <p:transition spd="slow" advTm="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200" b="1" dirty="0">
                <a:cs typeface="B Yagut" panose="00000400000000000000" pitchFamily="2" charset="-78"/>
              </a:rPr>
              <a:t>سر فصل ها</a:t>
            </a:r>
            <a:endParaRPr lang="en-US" sz="4200" b="1" dirty="0">
              <a:cs typeface="B Yagut" panose="00000400000000000000" pitchFamily="2" charset="-78"/>
            </a:endParaRPr>
          </a:p>
        </p:txBody>
      </p:sp>
      <p:sp>
        <p:nvSpPr>
          <p:cNvPr id="3" name="Content Placeholder 2"/>
          <p:cNvSpPr>
            <a:spLocks noGrp="1"/>
          </p:cNvSpPr>
          <p:nvPr>
            <p:ph idx="1"/>
          </p:nvPr>
        </p:nvSpPr>
        <p:spPr>
          <a:xfrm>
            <a:off x="838200" y="1384663"/>
            <a:ext cx="10515600" cy="5320938"/>
          </a:xfrm>
        </p:spPr>
        <p:txBody>
          <a:bodyPr>
            <a:noAutofit/>
          </a:bodyPr>
          <a:lstStyle/>
          <a:p>
            <a:pPr algn="r" rtl="1">
              <a:lnSpc>
                <a:spcPct val="150000"/>
              </a:lnSpc>
              <a:buFont typeface="Wingdings" panose="05000000000000000000" pitchFamily="2" charset="2"/>
              <a:buChar char="Ø"/>
            </a:pPr>
            <a:r>
              <a:rPr lang="fa-IR" dirty="0">
                <a:cs typeface="B Yagut" panose="00000400000000000000" pitchFamily="2" charset="-78"/>
              </a:rPr>
              <a:t>مقدمه</a:t>
            </a:r>
            <a:endParaRPr lang="en-US" dirty="0">
              <a:cs typeface="B Yagut" panose="00000400000000000000" pitchFamily="2" charset="-78"/>
            </a:endParaRPr>
          </a:p>
          <a:p>
            <a:pPr algn="r" rtl="1">
              <a:lnSpc>
                <a:spcPct val="150000"/>
              </a:lnSpc>
              <a:buFont typeface="Wingdings" panose="05000000000000000000" pitchFamily="2" charset="2"/>
              <a:buChar char="Ø"/>
            </a:pPr>
            <a:r>
              <a:rPr lang="fa-IR" dirty="0">
                <a:cs typeface="B Yagut" panose="00000400000000000000" pitchFamily="2" charset="-78"/>
              </a:rPr>
              <a:t>روش های تشخیص بیماری های </a:t>
            </a:r>
            <a:r>
              <a:rPr lang="fa-IR" dirty="0" smtClean="0">
                <a:cs typeface="B Yagut" panose="00000400000000000000" pitchFamily="2" charset="-78"/>
              </a:rPr>
              <a:t>عفونی</a:t>
            </a:r>
          </a:p>
          <a:p>
            <a:pPr algn="r" rtl="1">
              <a:lnSpc>
                <a:spcPct val="150000"/>
              </a:lnSpc>
              <a:buFont typeface="Wingdings" panose="05000000000000000000" pitchFamily="2" charset="2"/>
              <a:buChar char="Ø"/>
            </a:pPr>
            <a:r>
              <a:rPr lang="fa-IR" dirty="0" smtClean="0">
                <a:cs typeface="B Yagut" panose="00000400000000000000" pitchFamily="2" charset="-78"/>
              </a:rPr>
              <a:t>تست های آزمایشگاهی(</a:t>
            </a:r>
            <a:r>
              <a:rPr lang="fa-IR" b="1" dirty="0">
                <a:cs typeface="B Yagut" panose="00000400000000000000" pitchFamily="2" charset="-78"/>
              </a:rPr>
              <a:t>آزمایش </a:t>
            </a:r>
            <a:r>
              <a:rPr lang="fa-IR" b="1" dirty="0" smtClean="0">
                <a:cs typeface="B Yagut" panose="00000400000000000000" pitchFamily="2" charset="-78"/>
              </a:rPr>
              <a:t>خون- آزمایش ادرار- کشت گلو- نمونه مدفوع- </a:t>
            </a:r>
            <a:r>
              <a:rPr lang="fa-IR" b="1" dirty="0">
                <a:cs typeface="B Yagut" panose="00000400000000000000" pitchFamily="2" charset="-78"/>
              </a:rPr>
              <a:t>مایع مغزی نخاعی )</a:t>
            </a:r>
          </a:p>
          <a:p>
            <a:pPr algn="r" rtl="1">
              <a:lnSpc>
                <a:spcPct val="150000"/>
              </a:lnSpc>
              <a:buFont typeface="Wingdings" panose="05000000000000000000" pitchFamily="2" charset="2"/>
              <a:buChar char="Ø"/>
            </a:pPr>
            <a:r>
              <a:rPr lang="fa-IR" dirty="0" smtClean="0">
                <a:cs typeface="B Yagut" panose="00000400000000000000" pitchFamily="2" charset="-78"/>
              </a:rPr>
              <a:t>اسکن </a:t>
            </a:r>
            <a:r>
              <a:rPr lang="fa-IR" dirty="0">
                <a:cs typeface="B Yagut" panose="00000400000000000000" pitchFamily="2" charset="-78"/>
              </a:rPr>
              <a:t>های تصویر </a:t>
            </a:r>
            <a:r>
              <a:rPr lang="fa-IR" dirty="0" smtClean="0">
                <a:cs typeface="B Yagut" panose="00000400000000000000" pitchFamily="2" charset="-78"/>
              </a:rPr>
              <a:t>برداری</a:t>
            </a:r>
            <a:endParaRPr lang="fa-IR" dirty="0">
              <a:cs typeface="B Yagut" panose="00000400000000000000" pitchFamily="2" charset="-78"/>
            </a:endParaRPr>
          </a:p>
          <a:p>
            <a:pPr algn="r" rtl="1">
              <a:lnSpc>
                <a:spcPct val="150000"/>
              </a:lnSpc>
              <a:buFont typeface="Wingdings" panose="05000000000000000000" pitchFamily="2" charset="2"/>
              <a:buChar char="Ø"/>
            </a:pPr>
            <a:r>
              <a:rPr lang="fa-IR" dirty="0">
                <a:cs typeface="B Yagut" panose="00000400000000000000" pitchFamily="2" charset="-78"/>
              </a:rPr>
              <a:t>بیوبسی</a:t>
            </a:r>
          </a:p>
          <a:p>
            <a:pPr algn="r" rtl="1">
              <a:lnSpc>
                <a:spcPct val="150000"/>
              </a:lnSpc>
              <a:buFont typeface="Wingdings" panose="05000000000000000000" pitchFamily="2" charset="2"/>
              <a:buChar char="Ø"/>
            </a:pPr>
            <a:r>
              <a:rPr lang="fa-IR" dirty="0">
                <a:cs typeface="B Yagut" panose="00000400000000000000" pitchFamily="2" charset="-78"/>
              </a:rPr>
              <a:t>نتیجه گیری وخلاصه</a:t>
            </a:r>
          </a:p>
          <a:p>
            <a:pPr marL="0" indent="0" algn="r" rtl="1">
              <a:lnSpc>
                <a:spcPct val="150000"/>
              </a:lnSpc>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5358703"/>
      </p:ext>
    </p:extLst>
  </p:cSld>
  <p:clrMapOvr>
    <a:masterClrMapping/>
  </p:clrMapOvr>
  <mc:AlternateContent xmlns:mc="http://schemas.openxmlformats.org/markup-compatibility/2006" xmlns:p14="http://schemas.microsoft.com/office/powerpoint/2010/main">
    <mc:Choice Requires="p14">
      <p:transition spd="slow" p14:dur="2000" advTm="6121"/>
    </mc:Choice>
    <mc:Fallback xmlns="">
      <p:transition spd="slow" advTm="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428" y="167640"/>
            <a:ext cx="11507372" cy="6537960"/>
          </a:xfrm>
        </p:spPr>
        <p:txBody>
          <a:bodyPr>
            <a:noAutofit/>
          </a:bodyPr>
          <a:lstStyle/>
          <a:p>
            <a:pPr marL="0" indent="0" algn="ctr" rtl="1">
              <a:lnSpc>
                <a:spcPct val="150000"/>
              </a:lnSpc>
              <a:buNone/>
            </a:pPr>
            <a:r>
              <a:rPr lang="fa-IR" sz="3600" b="1" dirty="0"/>
              <a:t>مقدمه</a:t>
            </a:r>
          </a:p>
          <a:p>
            <a:pPr marL="0" indent="0" algn="r" rtl="1">
              <a:lnSpc>
                <a:spcPct val="150000"/>
              </a:lnSpc>
              <a:buNone/>
            </a:pPr>
            <a:r>
              <a:rPr lang="fa-IR" sz="2500" dirty="0">
                <a:cs typeface="B Yagut" panose="00000400000000000000" pitchFamily="2" charset="-78"/>
              </a:rPr>
              <a:t> در جلسه گذشته اشاره کردیم بیماری های عفونی واگیردار، از قدیمی ترین دشمنان سلامت انسان        می باشد. همه گیری های بزرگ ایجاد شده توسط بعضی از آنها مانند وبا، طاعون وآنفلونزا در قرن گذشته خسارات سنگینی را برجامعه بشری ایجاد کرده است و دغدغه همه بخش های درگیر سلامت مدیریت کنترل صحیح آنها می باشد.</a:t>
            </a:r>
          </a:p>
          <a:p>
            <a:pPr marL="0" indent="0" algn="r" rtl="1">
              <a:lnSpc>
                <a:spcPct val="150000"/>
              </a:lnSpc>
              <a:buNone/>
            </a:pPr>
            <a:r>
              <a:rPr lang="fa-IR" sz="2500" dirty="0" smtClean="0">
                <a:cs typeface="B Yagut" panose="00000400000000000000" pitchFamily="2" charset="-78"/>
              </a:rPr>
              <a:t>دوره کمون طولانی وبدون علامت بوده  برخی از این بیماریها با آثار تخریبی زیاد، مسری بودن اکثر این بیماری هاو همچنین تشابه علامت در برخی این بیماری ها، کنترل ودرمان آنها را دشوار کرده، بنابراین کمک گرفتن از روش های تشخیصی در کنار علایم بالینی، در پیشگیری، کنترل ودرمان این بیماری ها اهمیت بسیار زیادی دارد.</a:t>
            </a:r>
          </a:p>
          <a:p>
            <a:pPr marL="0" indent="0" algn="r" rtl="1">
              <a:lnSpc>
                <a:spcPct val="150000"/>
              </a:lnSpc>
              <a:buNone/>
            </a:pPr>
            <a:r>
              <a:rPr lang="fa-IR" sz="2500" dirty="0" smtClean="0">
                <a:cs typeface="B Yagut" panose="00000400000000000000" pitchFamily="2" charset="-78"/>
              </a:rPr>
              <a:t>بر این اساس در این جلسه  به برخی روش های تشخیصی بیماری های عفونی می پردازیم</a:t>
            </a:r>
            <a:endParaRPr lang="fa-IR" sz="2500" dirty="0" smtClean="0"/>
          </a:p>
          <a:p>
            <a:pPr marL="0" indent="0" algn="r" rtl="1">
              <a:lnSpc>
                <a:spcPct val="150000"/>
              </a:lnSpc>
              <a:buNone/>
            </a:pPr>
            <a:endParaRPr lang="fa-IR" sz="2500" b="1" dirty="0"/>
          </a:p>
          <a:p>
            <a:pPr marL="0" indent="0" algn="r" rtl="1">
              <a:lnSpc>
                <a:spcPct val="150000"/>
              </a:lnSpc>
              <a:buNone/>
            </a:pPr>
            <a:endParaRPr lang="en-US" sz="2500" dirty="0">
              <a:cs typeface="B Yagut" panose="00000400000000000000" pitchFamily="2" charset="-78"/>
            </a:endParaRPr>
          </a:p>
        </p:txBody>
      </p:sp>
      <p:pic>
        <p:nvPicPr>
          <p:cNvPr id="34" name="Audio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0789463"/>
      </p:ext>
    </p:extLst>
  </p:cSld>
  <p:clrMapOvr>
    <a:masterClrMapping/>
  </p:clrMapOvr>
  <mc:AlternateContent xmlns:mc="http://schemas.openxmlformats.org/markup-compatibility/2006" xmlns:p14="http://schemas.microsoft.com/office/powerpoint/2010/main">
    <mc:Choice Requires="p14">
      <p:transition spd="slow" p14:dur="2000" advTm="70751"/>
    </mc:Choice>
    <mc:Fallback xmlns="">
      <p:transition spd="slow" advTm="7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30531"/>
            <a:ext cx="10515600" cy="5046432"/>
          </a:xfrm>
        </p:spPr>
        <p:txBody>
          <a:bodyPr>
            <a:normAutofit/>
          </a:bodyPr>
          <a:lstStyle/>
          <a:p>
            <a:pPr marL="0" indent="0" algn="r" rtl="1">
              <a:buNone/>
            </a:pPr>
            <a:endParaRPr lang="fa-IR" sz="2500" b="1" dirty="0"/>
          </a:p>
          <a:p>
            <a:pPr marL="0" indent="0" algn="r" rtl="1">
              <a:buNone/>
            </a:pPr>
            <a:r>
              <a:rPr lang="fa-IR" sz="3200" b="1" dirty="0">
                <a:cs typeface="B Yagut" panose="00000400000000000000" pitchFamily="2" charset="-78"/>
              </a:rPr>
              <a:t>به طور کلی از روش های زیر برای تشخیص بیماری های عفونی استفاده می شود:</a:t>
            </a:r>
          </a:p>
          <a:p>
            <a:pPr marL="0" indent="0" algn="r" rtl="1">
              <a:buNone/>
            </a:pPr>
            <a:endParaRPr lang="fa-IR" sz="2500" b="1" dirty="0">
              <a:cs typeface="B Yagut" panose="00000400000000000000" pitchFamily="2" charset="-78"/>
            </a:endParaRPr>
          </a:p>
          <a:p>
            <a:pPr algn="r" rtl="1">
              <a:buFont typeface="Wingdings" panose="05000000000000000000" pitchFamily="2" charset="2"/>
              <a:buChar char="q"/>
            </a:pPr>
            <a:r>
              <a:rPr lang="fa-IR" sz="2500" b="1" dirty="0">
                <a:cs typeface="B Yagut" panose="00000400000000000000" pitchFamily="2" charset="-78"/>
              </a:rPr>
              <a:t>تست های  آزمایشگاهی</a:t>
            </a:r>
          </a:p>
          <a:p>
            <a:pPr algn="r" rtl="1">
              <a:buFont typeface="Wingdings" panose="05000000000000000000" pitchFamily="2" charset="2"/>
              <a:buChar char="q"/>
            </a:pPr>
            <a:endParaRPr lang="fa-IR" sz="2500" b="1" dirty="0">
              <a:cs typeface="B Yagut" panose="00000400000000000000" pitchFamily="2" charset="-78"/>
            </a:endParaRPr>
          </a:p>
          <a:p>
            <a:pPr algn="r" rtl="1">
              <a:buFont typeface="Wingdings" panose="05000000000000000000" pitchFamily="2" charset="2"/>
              <a:buChar char="q"/>
            </a:pPr>
            <a:r>
              <a:rPr lang="fa-IR" sz="2500" b="1" dirty="0">
                <a:cs typeface="B Yagut" panose="00000400000000000000" pitchFamily="2" charset="-78"/>
              </a:rPr>
              <a:t>اسکن های تصویر برداری </a:t>
            </a:r>
          </a:p>
          <a:p>
            <a:pPr algn="r" rtl="1">
              <a:buFont typeface="Wingdings" panose="05000000000000000000" pitchFamily="2" charset="2"/>
              <a:buChar char="q"/>
            </a:pPr>
            <a:endParaRPr lang="fa-IR" sz="2500" b="1" dirty="0">
              <a:cs typeface="B Yagut" panose="00000400000000000000" pitchFamily="2" charset="-78"/>
            </a:endParaRPr>
          </a:p>
          <a:p>
            <a:pPr algn="r" rtl="1">
              <a:buFont typeface="Wingdings" panose="05000000000000000000" pitchFamily="2" charset="2"/>
              <a:buChar char="q"/>
            </a:pPr>
            <a:r>
              <a:rPr lang="fa-IR" sz="2500" b="1" dirty="0">
                <a:cs typeface="B Yagut" panose="00000400000000000000" pitchFamily="2" charset="-78"/>
              </a:rPr>
              <a:t>بیوپسی</a:t>
            </a:r>
          </a:p>
          <a:p>
            <a:pPr marL="0" indent="0" algn="r" rtl="1">
              <a:buNone/>
            </a:pPr>
            <a:endParaRPr lang="en-US" sz="2500"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1091519"/>
      </p:ext>
    </p:extLst>
  </p:cSld>
  <p:clrMapOvr>
    <a:masterClrMapping/>
  </p:clrMapOvr>
  <mc:AlternateContent xmlns:mc="http://schemas.openxmlformats.org/markup-compatibility/2006" xmlns:p14="http://schemas.microsoft.com/office/powerpoint/2010/main">
    <mc:Choice Requires="p14">
      <p:transition spd="slow" p14:dur="2000" advTm="14329"/>
    </mc:Choice>
    <mc:Fallback xmlns="">
      <p:transition spd="slow" advTm="1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005" y="767534"/>
            <a:ext cx="10515600" cy="4351338"/>
          </a:xfrm>
        </p:spPr>
        <p:txBody>
          <a:bodyPr>
            <a:normAutofit/>
          </a:bodyPr>
          <a:lstStyle/>
          <a:p>
            <a:pPr marL="0" indent="0" algn="ctr">
              <a:buNone/>
            </a:pPr>
            <a:endParaRPr lang="fa-I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B Yagut" panose="00000400000000000000" pitchFamily="2" charset="-78"/>
            </a:endParaRPr>
          </a:p>
          <a:p>
            <a:pPr marL="0" indent="0" algn="ctr">
              <a:buNone/>
            </a:pPr>
            <a:endParaRPr lang="fa-I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B Yagut" panose="00000400000000000000" pitchFamily="2" charset="-78"/>
            </a:endParaRPr>
          </a:p>
          <a:p>
            <a:pPr marL="0" indent="0" algn="ctr">
              <a:buNone/>
            </a:pPr>
            <a:r>
              <a:rPr lang="fa-IR"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B Yagut" panose="00000400000000000000" pitchFamily="2" charset="-78"/>
              </a:rPr>
              <a:t>تست های </a:t>
            </a:r>
            <a:endParaRPr lang="fa-IR" sz="4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B Yagut" panose="00000400000000000000" pitchFamily="2" charset="-78"/>
            </a:endParaRPr>
          </a:p>
          <a:p>
            <a:pPr marL="0" indent="0" algn="ctr">
              <a:buNone/>
            </a:pPr>
            <a:r>
              <a:rPr lang="fa-IR" sz="4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B Yagut" panose="00000400000000000000" pitchFamily="2" charset="-78"/>
              </a:rPr>
              <a:t>آزمایشگاهی</a:t>
            </a:r>
            <a:endParaRPr lang="en-US" sz="4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9151528"/>
      </p:ext>
    </p:extLst>
  </p:cSld>
  <p:clrMapOvr>
    <a:masterClrMapping/>
  </p:clrMapOvr>
  <mc:AlternateContent xmlns:mc="http://schemas.openxmlformats.org/markup-compatibility/2006" xmlns:p14="http://schemas.microsoft.com/office/powerpoint/2010/main">
    <mc:Choice Requires="p14">
      <p:transition spd="slow" p14:dur="2000" advTm="5624"/>
    </mc:Choice>
    <mc:Fallback xmlns="">
      <p:transition spd="slow" advTm="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548640"/>
            <a:ext cx="10515600" cy="5628323"/>
          </a:xfrm>
        </p:spPr>
        <p:txBody>
          <a:bodyPr>
            <a:normAutofit/>
          </a:bodyPr>
          <a:lstStyle/>
          <a:p>
            <a:pPr marL="0" indent="0" algn="r" rtl="1">
              <a:lnSpc>
                <a:spcPct val="150000"/>
              </a:lnSpc>
              <a:buNone/>
            </a:pPr>
            <a:r>
              <a:rPr lang="fa-IR" sz="3200" b="1" dirty="0">
                <a:cs typeface="B Yagut" panose="00000400000000000000" pitchFamily="2" charset="-78"/>
              </a:rPr>
              <a:t>تست های آزمایشگاهی متداول برای این کار عبارتند از:</a:t>
            </a:r>
            <a:endParaRPr lang="en-US" sz="3200" b="1" dirty="0">
              <a:cs typeface="B Yagut" panose="00000400000000000000" pitchFamily="2" charset="-78"/>
            </a:endParaRPr>
          </a:p>
          <a:p>
            <a:pPr algn="r" rtl="1">
              <a:lnSpc>
                <a:spcPct val="150000"/>
              </a:lnSpc>
              <a:buFont typeface="Wingdings" panose="05000000000000000000" pitchFamily="2" charset="2"/>
              <a:buChar char="q"/>
            </a:pPr>
            <a:r>
              <a:rPr lang="fa-IR" sz="2500" b="1" dirty="0">
                <a:cs typeface="B Yagut" panose="00000400000000000000" pitchFamily="2" charset="-78"/>
              </a:rPr>
              <a:t>آزمایش خون</a:t>
            </a:r>
          </a:p>
          <a:p>
            <a:pPr algn="r" rtl="1">
              <a:lnSpc>
                <a:spcPct val="150000"/>
              </a:lnSpc>
              <a:buFont typeface="Wingdings" panose="05000000000000000000" pitchFamily="2" charset="2"/>
              <a:buChar char="q"/>
            </a:pPr>
            <a:r>
              <a:rPr lang="fa-IR" sz="2500" b="1" dirty="0">
                <a:cs typeface="B Yagut" panose="00000400000000000000" pitchFamily="2" charset="-78"/>
              </a:rPr>
              <a:t>آزمایش ادرار</a:t>
            </a:r>
            <a:endParaRPr lang="en-US" sz="2500" b="1" dirty="0">
              <a:cs typeface="B Yagut" panose="00000400000000000000" pitchFamily="2" charset="-78"/>
            </a:endParaRPr>
          </a:p>
          <a:p>
            <a:pPr algn="r" rtl="1">
              <a:lnSpc>
                <a:spcPct val="150000"/>
              </a:lnSpc>
              <a:buFont typeface="Wingdings" panose="05000000000000000000" pitchFamily="2" charset="2"/>
              <a:buChar char="q"/>
            </a:pPr>
            <a:r>
              <a:rPr lang="fa-IR" sz="2500" b="1" dirty="0">
                <a:cs typeface="B Yagut" panose="00000400000000000000" pitchFamily="2" charset="-78"/>
              </a:rPr>
              <a:t>کشت گلو</a:t>
            </a:r>
            <a:endParaRPr lang="en-US" sz="2500" b="1" dirty="0">
              <a:cs typeface="B Yagut" panose="00000400000000000000" pitchFamily="2" charset="-78"/>
            </a:endParaRPr>
          </a:p>
          <a:p>
            <a:pPr algn="r" rtl="1">
              <a:lnSpc>
                <a:spcPct val="150000"/>
              </a:lnSpc>
              <a:buFont typeface="Wingdings" panose="05000000000000000000" pitchFamily="2" charset="2"/>
              <a:buChar char="q"/>
            </a:pPr>
            <a:r>
              <a:rPr lang="fa-IR" sz="2500" b="1" dirty="0">
                <a:cs typeface="B Yagut" panose="00000400000000000000" pitchFamily="2" charset="-78"/>
              </a:rPr>
              <a:t>نمونه مدفوع</a:t>
            </a:r>
            <a:endParaRPr lang="en-US" sz="2500" b="1" dirty="0">
              <a:cs typeface="B Yagut" panose="00000400000000000000" pitchFamily="2" charset="-78"/>
            </a:endParaRPr>
          </a:p>
          <a:p>
            <a:pPr algn="r" rtl="1">
              <a:lnSpc>
                <a:spcPct val="150000"/>
              </a:lnSpc>
              <a:buFont typeface="Wingdings" panose="05000000000000000000" pitchFamily="2" charset="2"/>
              <a:buChar char="q"/>
            </a:pPr>
            <a:r>
              <a:rPr lang="fa-IR" sz="2500" b="1" dirty="0">
                <a:cs typeface="B Yagut" panose="00000400000000000000" pitchFamily="2" charset="-78"/>
              </a:rPr>
              <a:t>مایع مغزی نخاعی (پونکسیون کمری)</a:t>
            </a:r>
            <a:endParaRPr lang="en-US" sz="2500" b="1" dirty="0">
              <a:cs typeface="B Yagut" panose="00000400000000000000" pitchFamily="2" charset="-78"/>
            </a:endParaRP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2620840"/>
      </p:ext>
    </p:extLst>
  </p:cSld>
  <p:clrMapOvr>
    <a:masterClrMapping/>
  </p:clrMapOvr>
  <mc:AlternateContent xmlns:mc="http://schemas.openxmlformats.org/markup-compatibility/2006" xmlns:p14="http://schemas.microsoft.com/office/powerpoint/2010/main">
    <mc:Choice Requires="p14">
      <p:transition spd="slow" p14:dur="2000" advTm="17657"/>
    </mc:Choice>
    <mc:Fallback xmlns="">
      <p:transition spd="slow" advTm="17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7571" y="885099"/>
            <a:ext cx="10515600" cy="4351338"/>
          </a:xfrm>
        </p:spPr>
        <p:txBody>
          <a:bodyPr/>
          <a:lstStyle/>
          <a:p>
            <a:pPr marL="0" indent="0" algn="r" rtl="1">
              <a:buNone/>
            </a:pPr>
            <a:endParaRPr lang="fa-IR" dirty="0"/>
          </a:p>
          <a:p>
            <a:pPr marL="0" indent="0" algn="r" rtl="1">
              <a:buNone/>
            </a:pPr>
            <a:endParaRPr lang="fa-IR" dirty="0"/>
          </a:p>
          <a:p>
            <a:pPr marL="0" indent="0" algn="ctr" rtl="1">
              <a:lnSpc>
                <a:spcPct val="150000"/>
              </a:lnSpc>
              <a:buNone/>
            </a:pPr>
            <a:r>
              <a:rPr lang="fa-IR" sz="4400" b="1" dirty="0">
                <a:cs typeface="B Yagut" panose="00000400000000000000" pitchFamily="2" charset="-78"/>
              </a:rPr>
              <a:t>آزمایش خون</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60057"/>
            <a:ext cx="4436533" cy="28448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8168321"/>
      </p:ext>
    </p:extLst>
  </p:cSld>
  <p:clrMapOvr>
    <a:masterClrMapping/>
  </p:clrMapOvr>
  <mc:AlternateContent xmlns:mc="http://schemas.openxmlformats.org/markup-compatibility/2006" xmlns:p14="http://schemas.microsoft.com/office/powerpoint/2010/main">
    <mc:Choice Requires="p14">
      <p:transition spd="slow" p14:dur="2000" advTm="5081"/>
    </mc:Choice>
    <mc:Fallback xmlns="">
      <p:transition spd="slow" advTm="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اصفهان</_x062f__x0627__x0646__x0634__x06af__x0627__x0647_>
    <_x0646__x0648__x0639__x0020__x062d__x06cc__x0637__x0647_ xmlns="12fdc5dc-769e-4543-b10d-fbea3dac4417">عوامل بيماري‌زاي زنده، اصول گندزدايي و استريليزاسيون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5NN7CDR5NKU2-831-907</_dlc_DocId>
    <_dlc_DocIdUrl xmlns="1047730d-92e1-4018-9084-d932fd3a7f58">
      <Url>http://www.health.gov.ir/hnd/_layouts/DocIdRedir.aspx?ID=5NN7CDR5NKU2-831-907</Url>
      <Description>5NN7CDR5NKU2-831-907</Description>
    </_dlc_DocIdUrl>
  </documentManagement>
</p:properties>
</file>

<file path=customXml/itemProps1.xml><?xml version="1.0" encoding="utf-8"?>
<ds:datastoreItem xmlns:ds="http://schemas.openxmlformats.org/officeDocument/2006/customXml" ds:itemID="{A074513B-E207-4159-B40D-3CEE13F836D9}">
  <ds:schemaRefs>
    <ds:schemaRef ds:uri="http://schemas.microsoft.com/sharepoint/v3/contenttype/forms"/>
  </ds:schemaRefs>
</ds:datastoreItem>
</file>

<file path=customXml/itemProps2.xml><?xml version="1.0" encoding="utf-8"?>
<ds:datastoreItem xmlns:ds="http://schemas.openxmlformats.org/officeDocument/2006/customXml" ds:itemID="{7E016D8A-312F-4E56-98BA-C903849B7620}">
  <ds:schemaRefs>
    <ds:schemaRef ds:uri="http://schemas.microsoft.com/sharepoint/events"/>
  </ds:schemaRefs>
</ds:datastoreItem>
</file>

<file path=customXml/itemProps3.xml><?xml version="1.0" encoding="utf-8"?>
<ds:datastoreItem xmlns:ds="http://schemas.openxmlformats.org/officeDocument/2006/customXml" ds:itemID="{4C831CD9-DA7F-4F7F-9D1D-B14860ED87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E15408E-3A2F-4CBA-B1C9-BB576E8731A7}">
  <ds:schemaRefs>
    <ds:schemaRef ds:uri="http://purl.org/dc/dcmitype/"/>
    <ds:schemaRef ds:uri="http://schemas.microsoft.com/office/2006/documentManagement/types"/>
    <ds:schemaRef ds:uri="http://schemas.openxmlformats.org/package/2006/metadata/core-properties"/>
    <ds:schemaRef ds:uri="http://purl.org/dc/terms/"/>
    <ds:schemaRef ds:uri="1047730d-92e1-4018-9084-d932fd3a7f58"/>
    <ds:schemaRef ds:uri="12fdc5dc-769e-4543-b10d-fbea3dac4417"/>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2808</TotalTime>
  <Words>1499</Words>
  <Application>Microsoft Office PowerPoint</Application>
  <PresentationFormat>Widescreen</PresentationFormat>
  <Paragraphs>230</Paragraphs>
  <Slides>29</Slides>
  <Notes>6</Notes>
  <HiddenSlides>0</HiddenSlides>
  <MMClips>29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B Yagut</vt:lpstr>
      <vt:lpstr>Calibri</vt:lpstr>
      <vt:lpstr>Calibri Light</vt:lpstr>
      <vt:lpstr>IRANSans</vt:lpstr>
      <vt:lpstr>Wingdings</vt:lpstr>
      <vt:lpstr>Office Theme</vt:lpstr>
      <vt:lpstr>PowerPoint Presentation</vt:lpstr>
      <vt:lpstr>PowerPoint Presentation</vt:lpstr>
      <vt:lpstr>اهداف آموزشی</vt:lpstr>
      <vt:lpstr>سر فصل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لطفاً نظرات و پیشنهادات خود پیرامون این بسته آموزشی را به آدرس زیر ارسال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روشهای تشخیص بیماریهای عفونی موضوع پنجم</dc:title>
  <dc:creator>A.R.I</dc:creator>
  <cp:lastModifiedBy>taherasadi</cp:lastModifiedBy>
  <cp:revision>295</cp:revision>
  <dcterms:created xsi:type="dcterms:W3CDTF">2020-04-18T16:06:05Z</dcterms:created>
  <dcterms:modified xsi:type="dcterms:W3CDTF">2021-05-19T10:25:24Z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794a6fad-a2f9-4299-b96f-73429b63adf0</vt:lpwstr>
  </property>
</Properties>
</file>