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302" r:id="rId7"/>
    <p:sldId id="303" r:id="rId8"/>
    <p:sldId id="304" r:id="rId9"/>
    <p:sldId id="260" r:id="rId10"/>
    <p:sldId id="306" r:id="rId11"/>
    <p:sldId id="309" r:id="rId12"/>
    <p:sldId id="307" r:id="rId13"/>
    <p:sldId id="308" r:id="rId14"/>
    <p:sldId id="305" r:id="rId15"/>
    <p:sldId id="310" r:id="rId16"/>
    <p:sldId id="289" r:id="rId17"/>
    <p:sldId id="261" r:id="rId18"/>
    <p:sldId id="262" r:id="rId19"/>
    <p:sldId id="264" r:id="rId20"/>
    <p:sldId id="265" r:id="rId21"/>
    <p:sldId id="293" r:id="rId22"/>
    <p:sldId id="267" r:id="rId23"/>
    <p:sldId id="268" r:id="rId24"/>
    <p:sldId id="269" r:id="rId25"/>
    <p:sldId id="270" r:id="rId26"/>
    <p:sldId id="290" r:id="rId27"/>
    <p:sldId id="272" r:id="rId28"/>
    <p:sldId id="273" r:id="rId29"/>
    <p:sldId id="274" r:id="rId30"/>
    <p:sldId id="287" r:id="rId31"/>
    <p:sldId id="275" r:id="rId32"/>
    <p:sldId id="276" r:id="rId33"/>
    <p:sldId id="292" r:id="rId34"/>
    <p:sldId id="283" r:id="rId35"/>
    <p:sldId id="284" r:id="rId36"/>
    <p:sldId id="294" r:id="rId37"/>
    <p:sldId id="301" r:id="rId38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0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48F14-F071-4786-B26E-97DC50D0C2D6}" type="datetimeFigureOut">
              <a:rPr lang="fa-IR" smtClean="0"/>
              <a:t>10/08/1442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8505-581B-480B-91C7-438219503DE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5336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48F14-F071-4786-B26E-97DC50D0C2D6}" type="datetimeFigureOut">
              <a:rPr lang="fa-IR" smtClean="0"/>
              <a:t>10/08/1442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8505-581B-480B-91C7-438219503DE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19562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48F14-F071-4786-B26E-97DC50D0C2D6}" type="datetimeFigureOut">
              <a:rPr lang="fa-IR" smtClean="0"/>
              <a:t>10/08/1442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8505-581B-480B-91C7-438219503DE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15417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48F14-F071-4786-B26E-97DC50D0C2D6}" type="datetimeFigureOut">
              <a:rPr lang="fa-IR" smtClean="0"/>
              <a:t>10/08/1442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8505-581B-480B-91C7-438219503DE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2283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48F14-F071-4786-B26E-97DC50D0C2D6}" type="datetimeFigureOut">
              <a:rPr lang="fa-IR" smtClean="0"/>
              <a:t>10/08/1442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8505-581B-480B-91C7-438219503DE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3273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48F14-F071-4786-B26E-97DC50D0C2D6}" type="datetimeFigureOut">
              <a:rPr lang="fa-IR" smtClean="0"/>
              <a:t>10/08/1442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8505-581B-480B-91C7-438219503DE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9257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48F14-F071-4786-B26E-97DC50D0C2D6}" type="datetimeFigureOut">
              <a:rPr lang="fa-IR" smtClean="0"/>
              <a:t>10/08/1442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8505-581B-480B-91C7-438219503DE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20867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48F14-F071-4786-B26E-97DC50D0C2D6}" type="datetimeFigureOut">
              <a:rPr lang="fa-IR" smtClean="0"/>
              <a:t>10/08/1442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8505-581B-480B-91C7-438219503DE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52959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48F14-F071-4786-B26E-97DC50D0C2D6}" type="datetimeFigureOut">
              <a:rPr lang="fa-IR" smtClean="0"/>
              <a:t>10/08/1442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8505-581B-480B-91C7-438219503DE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1692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48F14-F071-4786-B26E-97DC50D0C2D6}" type="datetimeFigureOut">
              <a:rPr lang="fa-IR" smtClean="0"/>
              <a:t>10/08/1442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8505-581B-480B-91C7-438219503DE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87087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48F14-F071-4786-B26E-97DC50D0C2D6}" type="datetimeFigureOut">
              <a:rPr lang="fa-IR" smtClean="0"/>
              <a:t>10/08/1442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8505-581B-480B-91C7-438219503DE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23707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48F14-F071-4786-B26E-97DC50D0C2D6}" type="datetimeFigureOut">
              <a:rPr lang="fa-IR" smtClean="0"/>
              <a:t>10/08/1442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68505-581B-480B-91C7-438219503DE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19334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emf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Relationship Id="rId9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2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0034" y="235131"/>
            <a:ext cx="9550399" cy="5797369"/>
          </a:xfrm>
        </p:spPr>
        <p:txBody>
          <a:bodyPr>
            <a:noAutofit/>
          </a:bodyPr>
          <a:lstStyle/>
          <a:p>
            <a:pPr rtl="1"/>
            <a:endParaRPr lang="fa-IR" altLang="en-US" sz="4400" b="1" dirty="0">
              <a:latin typeface="Arial" panose="020B0604020202020204" pitchFamily="34" charset="0"/>
              <a:cs typeface="B Yagut" panose="00000400000000000000" pitchFamily="2" charset="-78"/>
            </a:endParaRPr>
          </a:p>
          <a:p>
            <a:pPr rtl="1"/>
            <a:r>
              <a:rPr lang="fa-IR" altLang="en-US" sz="4400" b="1" dirty="0">
                <a:latin typeface="Arial" panose="020B0604020202020204" pitchFamily="34" charset="0"/>
                <a:cs typeface="B Yagut" panose="00000400000000000000" pitchFamily="2" charset="-78"/>
              </a:rPr>
              <a:t>عوامل بیماری زای زنده</a:t>
            </a:r>
            <a:r>
              <a:rPr lang="fa-IR" altLang="en-US" sz="4400" b="1" dirty="0" smtClean="0">
                <a:latin typeface="Arial" panose="020B0604020202020204" pitchFamily="34" charset="0"/>
                <a:cs typeface="B Yagut" panose="00000400000000000000" pitchFamily="2" charset="-78"/>
              </a:rPr>
              <a:t>، اصول </a:t>
            </a:r>
            <a:r>
              <a:rPr lang="fa-IR" altLang="en-US" sz="4400" b="1" dirty="0">
                <a:latin typeface="Arial" panose="020B0604020202020204" pitchFamily="34" charset="0"/>
                <a:cs typeface="B Yagut" panose="00000400000000000000" pitchFamily="2" charset="-78"/>
              </a:rPr>
              <a:t>گندزدایی </a:t>
            </a:r>
            <a:endParaRPr lang="fa-IR" altLang="en-US" sz="4400" b="1" dirty="0" smtClean="0">
              <a:latin typeface="Arial" panose="020B0604020202020204" pitchFamily="34" charset="0"/>
              <a:cs typeface="B Yagut" panose="00000400000000000000" pitchFamily="2" charset="-78"/>
            </a:endParaRPr>
          </a:p>
          <a:p>
            <a:pPr rtl="1"/>
            <a:r>
              <a:rPr lang="fa-IR" altLang="en-US" sz="4400" b="1" dirty="0" smtClean="0">
                <a:latin typeface="Arial" panose="020B0604020202020204" pitchFamily="34" charset="0"/>
                <a:cs typeface="B Yagut" panose="00000400000000000000" pitchFamily="2" charset="-78"/>
              </a:rPr>
              <a:t>و استریلیزاسیون </a:t>
            </a:r>
            <a:endParaRPr lang="fa-IR" altLang="en-US" sz="4400" b="1" dirty="0">
              <a:latin typeface="Arial" panose="020B0604020202020204" pitchFamily="34" charset="0"/>
              <a:cs typeface="B Yagut" panose="00000400000000000000" pitchFamily="2" charset="-78"/>
            </a:endParaRPr>
          </a:p>
          <a:p>
            <a:pPr rtl="1"/>
            <a:endParaRPr lang="fa-IR" altLang="en-US" sz="4400" b="1" dirty="0">
              <a:latin typeface="Arial" panose="020B0604020202020204" pitchFamily="34" charset="0"/>
              <a:cs typeface="B Yagut" panose="00000400000000000000" pitchFamily="2" charset="-78"/>
            </a:endParaRPr>
          </a:p>
          <a:p>
            <a:pPr rtl="1"/>
            <a:r>
              <a:rPr lang="fa-IR" altLang="en-US" sz="4400" b="1" dirty="0">
                <a:latin typeface="Arial" panose="020B0604020202020204" pitchFamily="34" charset="0"/>
                <a:cs typeface="B Yagut" panose="00000400000000000000" pitchFamily="2" charset="-78"/>
              </a:rPr>
              <a:t>فصل هشتم</a:t>
            </a:r>
          </a:p>
          <a:p>
            <a:pPr rtl="1"/>
            <a:endParaRPr lang="fa-IR" altLang="en-US" sz="4400" b="1" dirty="0">
              <a:latin typeface="Arial" panose="020B0604020202020204" pitchFamily="34" charset="0"/>
              <a:cs typeface="B Yagut" panose="00000400000000000000" pitchFamily="2" charset="-78"/>
            </a:endParaRPr>
          </a:p>
          <a:p>
            <a:pPr rtl="1"/>
            <a:r>
              <a:rPr lang="fa-IR" altLang="en-US" sz="3600" b="1" dirty="0">
                <a:latin typeface="Arial" panose="020B0604020202020204" pitchFamily="34" charset="0"/>
                <a:cs typeface="B Yagut" panose="00000400000000000000" pitchFamily="2" charset="-78"/>
              </a:rPr>
              <a:t>آشنایی با اصول گندزدایی </a:t>
            </a:r>
            <a:r>
              <a:rPr lang="fa-IR" altLang="en-US" sz="3600" b="1" dirty="0" smtClean="0">
                <a:latin typeface="Arial" panose="020B0604020202020204" pitchFamily="34" charset="0"/>
                <a:cs typeface="B Yagut" panose="00000400000000000000" pitchFamily="2" charset="-78"/>
              </a:rPr>
              <a:t>واستریلیزاسیون</a:t>
            </a:r>
          </a:p>
          <a:p>
            <a:pPr rtl="1"/>
            <a:r>
              <a:rPr lang="fa-IR" altLang="en-US" sz="3600" b="1" dirty="0" smtClean="0">
                <a:latin typeface="Arial" panose="020B0604020202020204" pitchFamily="34" charset="0"/>
                <a:cs typeface="B Yagut" panose="00000400000000000000" pitchFamily="2" charset="-78"/>
              </a:rPr>
              <a:t>(بخش اول)</a:t>
            </a:r>
            <a:endParaRPr lang="fa-IR" altLang="en-US" sz="3600" b="1" dirty="0">
              <a:latin typeface="Arial" panose="020B0604020202020204" pitchFamily="34" charset="0"/>
              <a:cs typeface="B Yagut" panose="00000400000000000000" pitchFamily="2" charset="-78"/>
            </a:endParaRPr>
          </a:p>
          <a:p>
            <a:pPr rtl="1"/>
            <a:endParaRPr lang="fa-IR" altLang="en-US" sz="4400" b="1" dirty="0">
              <a:latin typeface="Arial" panose="020B0604020202020204" pitchFamily="34" charset="0"/>
              <a:cs typeface="B Yagut" panose="00000400000000000000" pitchFamily="2" charset="-78"/>
            </a:endParaRPr>
          </a:p>
          <a:p>
            <a:endParaRPr lang="fa-IR" sz="4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9"/>
    </mc:Choice>
    <mc:Fallback xmlns="">
      <p:transition spd="slow" advTm="8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900" y="1763486"/>
            <a:ext cx="10515600" cy="3788228"/>
          </a:xfrm>
        </p:spPr>
        <p:txBody>
          <a:bodyPr>
            <a:normAutofit/>
          </a:bodyPr>
          <a:lstStyle/>
          <a:p>
            <a:pPr marL="0" indent="0" algn="ctr" rtl="1">
              <a:lnSpc>
                <a:spcPct val="150000"/>
              </a:lnSpc>
              <a:buNone/>
            </a:pPr>
            <a:endParaRPr lang="fa-IR" sz="4400" b="1" dirty="0">
              <a:cs typeface="B Yagut" pitchFamily="2" charset="-78"/>
            </a:endParaRP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4400" b="1" dirty="0" smtClean="0">
                <a:cs typeface="B Yagut" pitchFamily="2" charset="-78"/>
              </a:rPr>
              <a:t>استریلیزاسیون ومراحل آن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3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47"/>
    </mc:Choice>
    <mc:Fallback xmlns="">
      <p:transition spd="slow" advTm="13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900" y="1156879"/>
            <a:ext cx="10515600" cy="5348423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3200" dirty="0" smtClean="0">
                <a:cs typeface="B Yagut" pitchFamily="2" charset="-78"/>
              </a:rPr>
              <a:t>استریلیزاسیون :</a:t>
            </a:r>
            <a:endParaRPr lang="fa-IR" sz="3200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ar-SA" sz="2700" dirty="0" smtClean="0">
                <a:cs typeface="B Yagut" pitchFamily="2" charset="-78"/>
              </a:rPr>
              <a:t>حذف </a:t>
            </a:r>
            <a:r>
              <a:rPr lang="ar-SA" sz="2700" dirty="0">
                <a:cs typeface="B Yagut" pitchFamily="2" charset="-78"/>
              </a:rPr>
              <a:t>كامل </a:t>
            </a:r>
            <a:r>
              <a:rPr lang="ar-SA" sz="2700" dirty="0" smtClean="0">
                <a:cs typeface="B Yagut" pitchFamily="2" charset="-78"/>
              </a:rPr>
              <a:t>ميكروارگاني</a:t>
            </a:r>
            <a:r>
              <a:rPr lang="fa-IR" sz="2700" dirty="0" smtClean="0">
                <a:cs typeface="B Yagut" pitchFamily="2" charset="-78"/>
              </a:rPr>
              <a:t>س</a:t>
            </a:r>
            <a:r>
              <a:rPr lang="ar-SA" sz="2700" dirty="0" smtClean="0">
                <a:cs typeface="B Yagut" pitchFamily="2" charset="-78"/>
              </a:rPr>
              <a:t>م‌‌‌هاي </a:t>
            </a:r>
            <a:r>
              <a:rPr lang="fa-IR" sz="2700" dirty="0" smtClean="0">
                <a:cs typeface="B Yagut" pitchFamily="2" charset="-78"/>
              </a:rPr>
              <a:t> بیماری زا</a:t>
            </a:r>
            <a:r>
              <a:rPr lang="ar-SA" sz="2700" dirty="0" smtClean="0">
                <a:cs typeface="B Yagut" pitchFamily="2" charset="-78"/>
              </a:rPr>
              <a:t> </a:t>
            </a:r>
            <a:r>
              <a:rPr lang="ar-SA" sz="2700" dirty="0">
                <a:cs typeface="B Yagut" pitchFamily="2" charset="-78"/>
              </a:rPr>
              <a:t>و غير </a:t>
            </a:r>
            <a:r>
              <a:rPr lang="fa-IR" sz="2700" dirty="0" smtClean="0">
                <a:cs typeface="B Yagut" pitchFamily="2" charset="-78"/>
              </a:rPr>
              <a:t>بیماری زا </a:t>
            </a:r>
            <a:r>
              <a:rPr lang="ar-SA" sz="2700" dirty="0" smtClean="0">
                <a:cs typeface="B Yagut" pitchFamily="2" charset="-78"/>
              </a:rPr>
              <a:t> </a:t>
            </a:r>
            <a:r>
              <a:rPr lang="ar-SA" sz="2700" dirty="0">
                <a:cs typeface="B Yagut" pitchFamily="2" charset="-78"/>
              </a:rPr>
              <a:t>حتي </a:t>
            </a:r>
            <a:r>
              <a:rPr lang="ar-SA" sz="2700" dirty="0" smtClean="0">
                <a:cs typeface="B Yagut" pitchFamily="2" charset="-78"/>
              </a:rPr>
              <a:t>اسپور</a:t>
            </a:r>
            <a:r>
              <a:rPr lang="fa-IR" sz="2700" dirty="0" smtClean="0">
                <a:cs typeface="B Yagut" pitchFamily="2" charset="-78"/>
              </a:rPr>
              <a:t> </a:t>
            </a:r>
            <a:r>
              <a:rPr lang="ar-SA" sz="2700" dirty="0" smtClean="0">
                <a:cs typeface="B Yagut" pitchFamily="2" charset="-78"/>
              </a:rPr>
              <a:t> </a:t>
            </a:r>
            <a:r>
              <a:rPr lang="ar-SA" sz="2700" dirty="0">
                <a:cs typeface="B Yagut" pitchFamily="2" charset="-78"/>
              </a:rPr>
              <a:t>باكتري </a:t>
            </a:r>
            <a:r>
              <a:rPr lang="ar-SA" sz="2700" dirty="0" smtClean="0">
                <a:cs typeface="B Yagut" pitchFamily="2" charset="-78"/>
              </a:rPr>
              <a:t>ها</a:t>
            </a:r>
            <a:r>
              <a:rPr lang="fa-IR" sz="2700" dirty="0" smtClean="0">
                <a:cs typeface="B Yagut" pitchFamily="2" charset="-78"/>
              </a:rPr>
              <a:t> است.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3200" b="1" dirty="0" smtClean="0">
                <a:cs typeface="B Yagut" pitchFamily="2" charset="-78"/>
              </a:rPr>
              <a:t>مراحل استریلیزاسیون: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 smtClean="0">
                <a:cs typeface="B Yagut" pitchFamily="2" charset="-78"/>
              </a:rPr>
              <a:t>1-</a:t>
            </a:r>
            <a:r>
              <a:rPr lang="ar-SA" sz="2700" dirty="0" smtClean="0">
                <a:cs typeface="B Yagut" pitchFamily="2" charset="-78"/>
              </a:rPr>
              <a:t>پاكسازي</a:t>
            </a:r>
            <a:endParaRPr lang="fa-IR" sz="2700" dirty="0" smtClean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700" dirty="0" smtClean="0">
                <a:cs typeface="B Yagut" pitchFamily="2" charset="-78"/>
              </a:rPr>
              <a:t>2-گند زدائی و </a:t>
            </a:r>
            <a:r>
              <a:rPr lang="ar-SA" sz="2700" dirty="0" smtClean="0">
                <a:cs typeface="B Yagut" pitchFamily="2" charset="-78"/>
              </a:rPr>
              <a:t>ضدعفوني </a:t>
            </a:r>
            <a:endParaRPr lang="fa-IR" sz="2700" dirty="0" smtClean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700" dirty="0" smtClean="0">
                <a:cs typeface="B Yagut" pitchFamily="2" charset="-78"/>
              </a:rPr>
              <a:t>3-  </a:t>
            </a:r>
            <a:r>
              <a:rPr lang="ar-SA" sz="2700" dirty="0" smtClean="0">
                <a:cs typeface="B Yagut" pitchFamily="2" charset="-78"/>
              </a:rPr>
              <a:t>استريليزاسيون </a:t>
            </a:r>
            <a:endParaRPr lang="en-US" sz="2700" dirty="0">
              <a:cs typeface="B Yagut" pitchFamily="2" charset="-78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2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37"/>
    </mc:Choice>
    <mc:Fallback xmlns="">
      <p:transition spd="slow" advTm="26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554" y="130630"/>
            <a:ext cx="11737519" cy="6505528"/>
          </a:xfrm>
        </p:spPr>
        <p:txBody>
          <a:bodyPr>
            <a:normAutofit fontScale="92500" lnSpcReduction="10000"/>
          </a:bodyPr>
          <a:lstStyle/>
          <a:p>
            <a:pPr marL="0" indent="0" algn="ctr" rtl="1">
              <a:lnSpc>
                <a:spcPct val="150000"/>
              </a:lnSpc>
              <a:buNone/>
            </a:pPr>
            <a:r>
              <a:rPr lang="fa-IR" sz="4300" b="1" dirty="0">
                <a:cs typeface="B Yagut" pitchFamily="2" charset="-78"/>
              </a:rPr>
              <a:t>توجه: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itchFamily="2" charset="-78"/>
              </a:rPr>
              <a:t>1</a:t>
            </a:r>
            <a:r>
              <a:rPr lang="fa-IR" sz="2700" dirty="0">
                <a:cs typeface="B Yagut" pitchFamily="2" charset="-78"/>
              </a:rPr>
              <a:t>.قبل از شروع </a:t>
            </a:r>
            <a:r>
              <a:rPr lang="fa-IR" sz="2700" dirty="0" smtClean="0">
                <a:cs typeface="B Yagut" pitchFamily="2" charset="-78"/>
              </a:rPr>
              <a:t>فرآیندپاکسازی، گندزدائی و ضدعفونی </a:t>
            </a:r>
            <a:r>
              <a:rPr lang="fa-IR" sz="2700" dirty="0">
                <a:cs typeface="B Yagut" pitchFamily="2" charset="-78"/>
              </a:rPr>
              <a:t>استفاده از وسایل حفاظت فردی ضروری </a:t>
            </a:r>
            <a:r>
              <a:rPr lang="fa-IR" sz="2700" dirty="0" smtClean="0">
                <a:cs typeface="B Yagut" pitchFamily="2" charset="-78"/>
              </a:rPr>
              <a:t>است.</a:t>
            </a:r>
          </a:p>
          <a:p>
            <a:pPr marL="0" indent="0" algn="r" rtl="1">
              <a:lnSpc>
                <a:spcPct val="150000"/>
              </a:lnSpc>
              <a:buNone/>
            </a:pPr>
            <a:endParaRPr lang="fa-IR" sz="2500" b="1" dirty="0" smtClean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500" b="1" dirty="0" smtClean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500" b="1" dirty="0" smtClean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b="1" dirty="0" smtClean="0">
                <a:cs typeface="B Yagut" pitchFamily="2" charset="-78"/>
              </a:rPr>
              <a:t>          شکل 1:(استفاده از </a:t>
            </a:r>
            <a:r>
              <a:rPr lang="fa-IR" sz="2500" b="1" dirty="0">
                <a:cs typeface="B Yagut" pitchFamily="2" charset="-78"/>
              </a:rPr>
              <a:t>وسایل حفاظت فردی ) </a:t>
            </a:r>
            <a:endParaRPr lang="fa-IR" sz="2500" b="1" dirty="0" smtClean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500" b="1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700" dirty="0">
                <a:cs typeface="B Yagut" pitchFamily="2" charset="-78"/>
              </a:rPr>
              <a:t>2.شستشوی دستها به نحوه صحیح  قبل وبعد از هر فرآیند صورت گیرد.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4000" b="1" dirty="0">
                <a:cs typeface="B Yagut" pitchFamily="2" charset="-78"/>
              </a:rPr>
              <a:t> </a:t>
            </a:r>
            <a:r>
              <a:rPr lang="fa-IR" sz="2600" b="1" dirty="0" smtClean="0">
                <a:cs typeface="B Yagut" pitchFamily="2" charset="-78"/>
              </a:rPr>
              <a:t>شکل2(نحوه شستشوی دستها)</a:t>
            </a:r>
            <a:endParaRPr lang="fa-IR" sz="2600" b="1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en-US" sz="2500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dirty="0">
              <a:cs typeface="B Yagut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1658986"/>
            <a:ext cx="2773680" cy="2847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5" y="3082836"/>
            <a:ext cx="3867690" cy="3553321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2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16"/>
    </mc:Choice>
    <mc:Fallback xmlns="">
      <p:transition spd="slow" advTm="33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577" y="958726"/>
            <a:ext cx="10865725" cy="5727081"/>
          </a:xfrm>
        </p:spPr>
        <p:txBody>
          <a:bodyPr>
            <a:normAutofit fontScale="92500" lnSpcReduction="10000"/>
          </a:bodyPr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fa-IR" sz="3200" b="1" dirty="0" smtClean="0">
                <a:cs typeface="B Yagut" pitchFamily="2" charset="-78"/>
              </a:rPr>
              <a:t>مرحله اول: نظافت </a:t>
            </a:r>
            <a:r>
              <a:rPr lang="fa-IR" sz="3200" b="1" dirty="0">
                <a:cs typeface="B Yagut" pitchFamily="2" charset="-78"/>
              </a:rPr>
              <a:t>یا پاکسازی</a:t>
            </a:r>
            <a:r>
              <a:rPr lang="ar-SA" sz="3200" b="1" dirty="0">
                <a:cs typeface="B Yagut" pitchFamily="2" charset="-78"/>
              </a:rPr>
              <a:t>	</a:t>
            </a:r>
            <a:endParaRPr lang="en-US" sz="3200" b="1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ar-SA" sz="2700" dirty="0">
                <a:cs typeface="B Yagut" pitchFamily="2" charset="-78"/>
              </a:rPr>
              <a:t>نظافت توسط زدودن و یا استفاده از آب با ترکیبات آنزیمی یا دترجنت ها (صابون یا </a:t>
            </a:r>
            <a:r>
              <a:rPr lang="fa-IR" sz="2700" dirty="0" smtClean="0">
                <a:cs typeface="B Yagut" pitchFamily="2" charset="-78"/>
              </a:rPr>
              <a:t>پودر لباسشوئی</a:t>
            </a:r>
            <a:r>
              <a:rPr lang="ar-SA" sz="2700" dirty="0" smtClean="0">
                <a:cs typeface="B Yagut" pitchFamily="2" charset="-78"/>
              </a:rPr>
              <a:t>) </a:t>
            </a:r>
            <a:r>
              <a:rPr lang="ar-SA" sz="2700" dirty="0">
                <a:cs typeface="B Yagut" pitchFamily="2" charset="-78"/>
              </a:rPr>
              <a:t>امکان پذیر می باشد. پاکسازی قبل از روش </a:t>
            </a:r>
            <a:r>
              <a:rPr lang="ar-SA" sz="2700" dirty="0" smtClean="0">
                <a:cs typeface="B Yagut" pitchFamily="2" charset="-78"/>
              </a:rPr>
              <a:t>های</a:t>
            </a:r>
            <a:r>
              <a:rPr lang="fa-IR" sz="2700" dirty="0" smtClean="0">
                <a:cs typeface="B Yagut" pitchFamily="2" charset="-78"/>
              </a:rPr>
              <a:t> گندزدائی، </a:t>
            </a:r>
            <a:r>
              <a:rPr lang="ar-SA" sz="2700" dirty="0" smtClean="0">
                <a:cs typeface="B Yagut" pitchFamily="2" charset="-78"/>
              </a:rPr>
              <a:t> </a:t>
            </a:r>
            <a:r>
              <a:rPr lang="ar-SA" sz="2700" dirty="0">
                <a:cs typeface="B Yagut" pitchFamily="2" charset="-78"/>
              </a:rPr>
              <a:t>ضدعفونی و استریلیزاسیون الزامی است</a:t>
            </a:r>
            <a:r>
              <a:rPr lang="fa-IR" sz="2700" dirty="0">
                <a:cs typeface="B Yagut" pitchFamily="2" charset="-78"/>
              </a:rPr>
              <a:t>.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ar-SA" sz="2700" dirty="0">
                <a:cs typeface="B Yagut" pitchFamily="2" charset="-78"/>
              </a:rPr>
              <a:t>آلودگی زدایی روشی است که باعث حذف </a:t>
            </a:r>
            <a:r>
              <a:rPr lang="fa-IR" sz="2700" dirty="0" smtClean="0">
                <a:cs typeface="B Yagut" pitchFamily="2" charset="-78"/>
              </a:rPr>
              <a:t>یا کاهش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700" dirty="0" smtClean="0">
                <a:cs typeface="B Yagut" pitchFamily="2" charset="-78"/>
              </a:rPr>
              <a:t> </a:t>
            </a:r>
            <a:r>
              <a:rPr lang="ar-SA" sz="2700" dirty="0" smtClean="0">
                <a:cs typeface="B Yagut" pitchFamily="2" charset="-78"/>
              </a:rPr>
              <a:t>میکروارگانیسم </a:t>
            </a:r>
            <a:r>
              <a:rPr lang="ar-SA" sz="2700" dirty="0">
                <a:cs typeface="B Yagut" pitchFamily="2" charset="-78"/>
              </a:rPr>
              <a:t>های </a:t>
            </a:r>
            <a:r>
              <a:rPr lang="ar-SA" sz="2700" dirty="0" smtClean="0">
                <a:cs typeface="B Yagut" pitchFamily="2" charset="-78"/>
              </a:rPr>
              <a:t>بیماری </a:t>
            </a:r>
            <a:r>
              <a:rPr lang="ar-SA" sz="2700" dirty="0">
                <a:cs typeface="B Yagut" pitchFamily="2" charset="-78"/>
              </a:rPr>
              <a:t>زا از اجسام و </a:t>
            </a:r>
            <a:r>
              <a:rPr lang="ar-SA" sz="2700" dirty="0" smtClean="0">
                <a:cs typeface="B Yagut" pitchFamily="2" charset="-78"/>
              </a:rPr>
              <a:t>ایمنی </a:t>
            </a:r>
            <a:r>
              <a:rPr lang="ar-SA" sz="2700" dirty="0">
                <a:cs typeface="B Yagut" pitchFamily="2" charset="-78"/>
              </a:rPr>
              <a:t>در کار می شود</a:t>
            </a:r>
            <a:r>
              <a:rPr lang="ar-SA" sz="2700" dirty="0" smtClean="0">
                <a:cs typeface="B Yagut" pitchFamily="2" charset="-78"/>
              </a:rPr>
              <a:t>.</a:t>
            </a:r>
            <a:endParaRPr lang="fa-IR" sz="2700" dirty="0" smtClean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500" dirty="0">
              <a:cs typeface="B Yagut" pitchFamily="2" charset="-78"/>
            </a:endParaRPr>
          </a:p>
          <a:p>
            <a:pPr marL="0" indent="0" rtl="1">
              <a:lnSpc>
                <a:spcPct val="150000"/>
              </a:lnSpc>
              <a:buNone/>
            </a:pPr>
            <a:endParaRPr lang="en-US" sz="2500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en-US" dirty="0" smtClean="0">
                <a:cs typeface="B Yagut" pitchFamily="2" charset="-78"/>
              </a:rPr>
              <a:t>                        </a:t>
            </a:r>
            <a:r>
              <a:rPr lang="fa-IR" dirty="0" smtClean="0">
                <a:cs typeface="B Yagut" pitchFamily="2" charset="-78"/>
              </a:rPr>
              <a:t>                                                                           شکل 1:پاکسازی    </a:t>
            </a:r>
            <a:endParaRPr lang="fa-IR" dirty="0">
              <a:cs typeface="B Yagut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488" y="3822266"/>
            <a:ext cx="3627434" cy="2292295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3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29"/>
    </mc:Choice>
    <mc:Fallback xmlns="">
      <p:transition spd="slow" advTm="32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1257"/>
            <a:ext cx="10896600" cy="6380843"/>
          </a:xfrm>
        </p:spPr>
        <p:txBody>
          <a:bodyPr>
            <a:normAutofit fontScale="70000" lnSpcReduction="20000"/>
          </a:bodyPr>
          <a:lstStyle/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4100" b="1" dirty="0">
                <a:cs typeface="B Yagut" pitchFamily="2" charset="-78"/>
              </a:rPr>
              <a:t>اهميت نظافت قبل از </a:t>
            </a:r>
            <a:r>
              <a:rPr lang="fa-IR" sz="4100" b="1" dirty="0" smtClean="0">
                <a:cs typeface="B Yagut" pitchFamily="2" charset="-78"/>
              </a:rPr>
              <a:t>گندزدائی و ضد </a:t>
            </a:r>
            <a:r>
              <a:rPr lang="fa-IR" sz="4100" b="1" dirty="0">
                <a:cs typeface="B Yagut" pitchFamily="2" charset="-78"/>
              </a:rPr>
              <a:t>عفوني:</a:t>
            </a:r>
            <a:endParaRPr lang="en-US" sz="4100" b="1" dirty="0">
              <a:cs typeface="B Yagut" pitchFamily="2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fa-IR" sz="3600" dirty="0">
                <a:cs typeface="B Yagut" pitchFamily="2" charset="-78"/>
              </a:rPr>
              <a:t>باعث حذف آلودگي هاي عمده و ميكروارگانيسم ها تا 90% مي شود.</a:t>
            </a:r>
            <a:endParaRPr lang="en-US" sz="3600" dirty="0">
              <a:cs typeface="B Yagut" pitchFamily="2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fa-IR" sz="3600" dirty="0">
                <a:cs typeface="B Yagut" pitchFamily="2" charset="-78"/>
              </a:rPr>
              <a:t>در هنگام نظافت اطمينان بيشتري از سالم بودن وسايل و تجهيزات پزشكي حاصل مي شود.</a:t>
            </a:r>
            <a:endParaRPr lang="en-US" sz="3600" dirty="0">
              <a:cs typeface="B Yagut" pitchFamily="2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fa-IR" sz="3600" dirty="0">
                <a:cs typeface="B Yagut" pitchFamily="2" charset="-78"/>
              </a:rPr>
              <a:t>با نظافت مناسب با حداقل زمان لازم جهت ضدعفوني و استريليزاسيون بيشترين كارآيي به دست مي آيد.</a:t>
            </a:r>
            <a:endParaRPr lang="en-US" sz="3600" dirty="0">
              <a:cs typeface="B Yagut" pitchFamily="2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fa-IR" sz="3600" dirty="0">
                <a:cs typeface="B Yagut" pitchFamily="2" charset="-78"/>
              </a:rPr>
              <a:t>در صورت عدم نظافت مناسب و وارد شدن تعداد زيادي ميكروارگانيسم ها به محلول و درصورت وارد شدن به جريان خون باعث تب می شوند.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4600" dirty="0">
                <a:cs typeface="B Yagut" pitchFamily="2" charset="-78"/>
              </a:rPr>
              <a:t>توجه: 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3600" dirty="0">
                <a:cs typeface="B Yagut" pitchFamily="2" charset="-78"/>
              </a:rPr>
              <a:t>دمای مناسب هنگام نظافت 45 درجه می باشد. وسايل آلوده به خون و ترشحات را قبل از شستشو و نظافت درون محلول هاي ضدعفوني كننده غوطه ور نكنيد.</a:t>
            </a:r>
          </a:p>
          <a:p>
            <a:pPr lvl="0" algn="r" rtl="1">
              <a:lnSpc>
                <a:spcPct val="150000"/>
              </a:lnSpc>
            </a:pPr>
            <a:endParaRPr lang="en-US" sz="2500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dirty="0">
              <a:cs typeface="B Yagut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4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19"/>
    </mc:Choice>
    <mc:Fallback xmlns="">
      <p:transition spd="slow" advTm="83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452" y="578715"/>
            <a:ext cx="11132919" cy="5756770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3200" b="1" dirty="0">
                <a:cs typeface="B Yagut" pitchFamily="2" charset="-78"/>
              </a:rPr>
              <a:t>در آلودگي زدايي ابزار و وسايل نكات زير را بايد رعايت كرد:</a:t>
            </a: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2500" dirty="0">
                <a:cs typeface="B Yagut" pitchFamily="2" charset="-78"/>
              </a:rPr>
              <a:t>ابزار و وسايل بايد بلافاصله پس از مصرف به وسيله آب خالص يا پاك كننده هايي مانند صابون تميز شود.</a:t>
            </a:r>
            <a:endParaRPr lang="en-US" sz="2500" dirty="0">
              <a:cs typeface="B Yagut" pitchFamily="2" charset="-78"/>
            </a:endParaRP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2500" dirty="0">
                <a:cs typeface="B Yagut" pitchFamily="2" charset="-78"/>
              </a:rPr>
              <a:t>ابزار هرگز نبايستي در محلول فيزيولوژي نمكي نگهداري شوند، زيرا تماس طولاني با اين مواد باعث خوردگي آن ها مي شود.</a:t>
            </a:r>
            <a:endParaRPr lang="en-US" sz="2500" dirty="0">
              <a:cs typeface="B Yagut" pitchFamily="2" charset="-78"/>
            </a:endParaRP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2500" dirty="0">
                <a:cs typeface="B Yagut" pitchFamily="2" charset="-78"/>
              </a:rPr>
              <a:t>به دليل ضرورت نظافت كامل ابزار مفصل دار مانند قيچي و پنس بايد قبل از نظافت كامل باز شوند.</a:t>
            </a:r>
            <a:endParaRPr lang="en-US" sz="2500" dirty="0">
              <a:cs typeface="B Yagut" pitchFamily="2" charset="-78"/>
            </a:endParaRP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2500" dirty="0">
                <a:cs typeface="B Yagut" pitchFamily="2" charset="-78"/>
              </a:rPr>
              <a:t>بعد از نظافت ابزار و وسايل بايد آن ها را به وسيله پارچه لطيف خشك كرد.</a:t>
            </a:r>
            <a:endParaRPr lang="en-US" sz="2500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500" dirty="0">
              <a:cs typeface="B Yagut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634" y="4728754"/>
            <a:ext cx="2495007" cy="185492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91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28"/>
    </mc:Choice>
    <mc:Fallback xmlns="">
      <p:transition spd="slow" advTm="50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799596"/>
            <a:ext cx="11110355" cy="5842504"/>
          </a:xfrm>
        </p:spPr>
        <p:txBody>
          <a:bodyPr>
            <a:noAutofit/>
          </a:bodyPr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fa-IR" sz="3200" b="1" dirty="0" smtClean="0">
                <a:cs typeface="B Yagut" pitchFamily="2" charset="-78"/>
              </a:rPr>
              <a:t>مر حله دوم: گند </a:t>
            </a:r>
            <a:r>
              <a:rPr lang="fa-IR" sz="3200" b="1" dirty="0">
                <a:cs typeface="B Yagut" pitchFamily="2" charset="-78"/>
              </a:rPr>
              <a:t>زدائی و ضدعفونی :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 smtClean="0">
                <a:cs typeface="B Yagut" pitchFamily="2" charset="-78"/>
              </a:rPr>
              <a:t>گندزدائی و ضدعفونی </a:t>
            </a:r>
            <a:r>
              <a:rPr lang="fa-IR" sz="2500" dirty="0">
                <a:cs typeface="B Yagut" pitchFamily="2" charset="-78"/>
              </a:rPr>
              <a:t>اقلامی که قرار است تحت فرآیند استریلیزاسیون قرار بگیرند، باید بلافاصله پس از انجام پاکسازی آن ها از آلودگی صورت پذیرد. جهت اطمینان از گندزدائی </a:t>
            </a:r>
            <a:r>
              <a:rPr lang="fa-IR" sz="2500" dirty="0" smtClean="0">
                <a:cs typeface="B Yagut" pitchFamily="2" charset="-78"/>
              </a:rPr>
              <a:t>و ضدعفونی </a:t>
            </a:r>
            <a:r>
              <a:rPr lang="fa-IR" sz="2500" dirty="0">
                <a:cs typeface="B Yagut" pitchFamily="2" charset="-78"/>
              </a:rPr>
              <a:t>و </a:t>
            </a:r>
            <a:r>
              <a:rPr lang="fa-IR" sz="2500" dirty="0" smtClean="0">
                <a:cs typeface="B Yagut" pitchFamily="2" charset="-78"/>
              </a:rPr>
              <a:t>باید </a:t>
            </a:r>
            <a:r>
              <a:rPr lang="fa-IR" sz="2500" dirty="0">
                <a:cs typeface="B Yagut" pitchFamily="2" charset="-78"/>
              </a:rPr>
              <a:t>تا حد امکان کلیه قسمت های متصل به هم جدا شوند.</a:t>
            </a:r>
          </a:p>
          <a:p>
            <a:pPr algn="r" rtl="1">
              <a:lnSpc>
                <a:spcPct val="150000"/>
              </a:lnSpc>
              <a:buFont typeface="Courier New" pitchFamily="49" charset="0"/>
              <a:buChar char="o"/>
            </a:pPr>
            <a:endParaRPr lang="en-US" sz="2500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en-US" sz="2500" b="1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en-US" sz="2500" b="1" dirty="0" smtClean="0">
                <a:cs typeface="B Yagut" pitchFamily="2" charset="-78"/>
              </a:rPr>
              <a:t> </a:t>
            </a:r>
            <a:endParaRPr lang="fa-IR" sz="2500" b="1" dirty="0">
              <a:cs typeface="B Yagut" pitchFamily="2" charset="-78"/>
            </a:endParaRPr>
          </a:p>
          <a:p>
            <a:pPr marL="0" indent="0" rtl="1">
              <a:lnSpc>
                <a:spcPct val="150000"/>
              </a:lnSpc>
              <a:buNone/>
            </a:pPr>
            <a:r>
              <a:rPr lang="fa-IR" sz="2500" b="1" dirty="0">
                <a:cs typeface="B Yagut" pitchFamily="2" charset="-78"/>
              </a:rPr>
              <a:t>شکل 2(گندزدائی و ضدعفونی </a:t>
            </a:r>
            <a:r>
              <a:rPr lang="fa-IR" sz="2500" b="1" dirty="0" smtClean="0">
                <a:cs typeface="B Yagut" pitchFamily="2" charset="-78"/>
              </a:rPr>
              <a:t>)</a:t>
            </a:r>
            <a:endParaRPr lang="fa-IR" sz="2500" b="1" dirty="0">
              <a:cs typeface="B Yagut" pitchFamily="2" charset="-78"/>
            </a:endParaRPr>
          </a:p>
          <a:p>
            <a:pPr marL="0" indent="0" rtl="1">
              <a:lnSpc>
                <a:spcPct val="150000"/>
              </a:lnSpc>
              <a:buNone/>
            </a:pPr>
            <a:r>
              <a:rPr lang="fa-IR" sz="2500" b="1" dirty="0" smtClean="0">
                <a:cs typeface="B Yagut" pitchFamily="2" charset="-78"/>
              </a:rPr>
              <a:t> </a:t>
            </a:r>
            <a:endParaRPr lang="fa-IR" sz="2500" b="1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500" dirty="0">
              <a:cs typeface="B Yagut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43" y="3345907"/>
            <a:ext cx="3853542" cy="2299063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2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58"/>
    </mc:Choice>
    <mc:Fallback xmlns="">
      <p:transition spd="slow" advTm="31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10343"/>
            <a:ext cx="10515600" cy="5066620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3200" b="1" dirty="0" smtClean="0">
                <a:cs typeface="B Yagut" panose="00000400000000000000" pitchFamily="2" charset="-78"/>
              </a:rPr>
              <a:t>مرحله سوم: استریلیزاسیون</a:t>
            </a:r>
            <a:r>
              <a:rPr lang="fa-IR" sz="3200" b="1" dirty="0">
                <a:cs typeface="B Yagut" panose="00000400000000000000" pitchFamily="2" charset="-78"/>
              </a:rPr>
              <a:t>:</a:t>
            </a:r>
          </a:p>
          <a:p>
            <a:pPr marL="0" indent="0" algn="r" rtl="1">
              <a:lnSpc>
                <a:spcPct val="150000"/>
              </a:lnSpc>
              <a:buNone/>
            </a:pPr>
            <a:endParaRPr lang="fa-IR" sz="3200" b="1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dirty="0">
                <a:cs typeface="B Yagut" panose="00000400000000000000" pitchFamily="2" charset="-78"/>
              </a:rPr>
              <a:t>به دوروش انجام می شود</a:t>
            </a:r>
            <a:r>
              <a:rPr lang="fa-IR" dirty="0" smtClean="0">
                <a:cs typeface="B Yagut" panose="00000400000000000000" pitchFamily="2" charset="-78"/>
              </a:rPr>
              <a:t>: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1-شیمیایی           </a:t>
            </a:r>
            <a:r>
              <a:rPr lang="fa-IR" dirty="0">
                <a:cs typeface="B Yagut" panose="00000400000000000000" pitchFamily="2" charset="-78"/>
              </a:rPr>
              <a:t>2- فیزیکی</a:t>
            </a: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قبل از انجام این مرحله، از صحت مراحل قبل مطمئن شوید.</a:t>
            </a: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8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00"/>
    </mc:Choice>
    <mc:Fallback xmlns="">
      <p:transition spd="slow" advTm="3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954" y="676894"/>
            <a:ext cx="10752546" cy="6181106"/>
          </a:xfrm>
        </p:spPr>
        <p:txBody>
          <a:bodyPr>
            <a:normAutofit/>
          </a:bodyPr>
          <a:lstStyle/>
          <a:p>
            <a:pPr algn="ctr" rtl="1">
              <a:buFont typeface="Wingdings" panose="05000000000000000000" pitchFamily="2" charset="2"/>
              <a:buChar char="q"/>
            </a:pPr>
            <a:r>
              <a:rPr lang="fa-IR" sz="3200" b="1" dirty="0">
                <a:cs typeface="B Yagut" pitchFamily="2" charset="-78"/>
              </a:rPr>
              <a:t>مراحل استریلیزاسیون ست پانسمان</a:t>
            </a:r>
          </a:p>
          <a:p>
            <a:pPr marL="0" indent="0" algn="r" rtl="1">
              <a:buNone/>
            </a:pPr>
            <a:r>
              <a:rPr lang="fa-IR" b="1" dirty="0" smtClean="0">
                <a:cs typeface="B Yagut" pitchFamily="2" charset="-78"/>
              </a:rPr>
              <a:t>1.پاکسازی و  ضدعفونی </a:t>
            </a:r>
            <a:r>
              <a:rPr lang="fa-IR" b="1" dirty="0">
                <a:cs typeface="B Yagut" pitchFamily="2" charset="-78"/>
              </a:rPr>
              <a:t>کردن</a:t>
            </a:r>
            <a:r>
              <a:rPr lang="ar-SA" b="1" dirty="0">
                <a:cs typeface="B Yagut" pitchFamily="2" charset="-78"/>
              </a:rPr>
              <a:t> :</a:t>
            </a:r>
            <a:endParaRPr lang="en-US" b="1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ar-SA" sz="2500" dirty="0">
                <a:cs typeface="B Yagut" pitchFamily="2" charset="-78"/>
              </a:rPr>
              <a:t>ابتدا به وسیله آب سرد کلیه وسایلی را که به خون آلوده شده اند، شسته و سپس با ماده دترجنت </a:t>
            </a:r>
            <a:r>
              <a:rPr lang="ar-SA" sz="2500" dirty="0" smtClean="0">
                <a:cs typeface="B Yagut" pitchFamily="2" charset="-78"/>
              </a:rPr>
              <a:t>(</a:t>
            </a:r>
            <a:r>
              <a:rPr lang="fa-IR" sz="2500" dirty="0" smtClean="0">
                <a:cs typeface="B Yagut" pitchFamily="2" charset="-78"/>
              </a:rPr>
              <a:t>صابون</a:t>
            </a:r>
            <a:r>
              <a:rPr lang="en-US" sz="2500" dirty="0">
                <a:cs typeface="B Yagut" pitchFamily="2" charset="-78"/>
              </a:rPr>
              <a:t>(</a:t>
            </a:r>
            <a:r>
              <a:rPr lang="ar-SA" sz="2500" dirty="0" smtClean="0">
                <a:cs typeface="B Yagut" pitchFamily="2" charset="-78"/>
              </a:rPr>
              <a:t>کلیه </a:t>
            </a:r>
            <a:r>
              <a:rPr lang="ar-SA" sz="2500" dirty="0">
                <a:cs typeface="B Yagut" pitchFamily="2" charset="-78"/>
              </a:rPr>
              <a:t>آلودگی ها را از روي وسایل پاك کرده، وسایل را در محلول دکونکس 53 پلاس 1 درصد یا محلول جانشین معرفی شده به مدت 1</a:t>
            </a:r>
            <a:r>
              <a:rPr lang="fa-IR" sz="2500" dirty="0">
                <a:cs typeface="B Yagut" pitchFamily="2" charset="-78"/>
              </a:rPr>
              <a:t>5 </a:t>
            </a:r>
            <a:r>
              <a:rPr lang="ar-SA" sz="2500" dirty="0">
                <a:cs typeface="B Yagut" pitchFamily="2" charset="-78"/>
              </a:rPr>
              <a:t>دقیقه غوطه ور کرد</a:t>
            </a:r>
            <a:r>
              <a:rPr lang="fa-IR" sz="2500" dirty="0">
                <a:cs typeface="B Yagut" pitchFamily="2" charset="-78"/>
              </a:rPr>
              <a:t>ه </a:t>
            </a:r>
            <a:r>
              <a:rPr lang="ar-SA" sz="2500" dirty="0">
                <a:cs typeface="B Yagut" pitchFamily="2" charset="-78"/>
              </a:rPr>
              <a:t>و بعد از انجام مرحله آبکشی و خشک کردن جهت استریل آماده می شوند</a:t>
            </a:r>
            <a:r>
              <a:rPr lang="ar-SA" sz="2500" dirty="0" smtClean="0">
                <a:cs typeface="B Yagut" pitchFamily="2" charset="-78"/>
              </a:rPr>
              <a:t>.</a:t>
            </a:r>
            <a:endParaRPr lang="fa-IR" sz="2500" dirty="0" smtClean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500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 smtClean="0">
                <a:cs typeface="B Yagut" pitchFamily="2" charset="-78"/>
              </a:rPr>
              <a:t>شکل (2-1)                                                              </a:t>
            </a:r>
            <a:r>
              <a:rPr lang="fa-IR" sz="2000" dirty="0" smtClean="0">
                <a:cs typeface="B Yagut" pitchFamily="2" charset="-78"/>
              </a:rPr>
              <a:t>شکل(1-1)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000" dirty="0" smtClean="0">
                <a:cs typeface="B Yagut" pitchFamily="2" charset="-78"/>
              </a:rPr>
              <a:t>   غوطه ور سازی                                                                       پاکسازی </a:t>
            </a:r>
            <a:endParaRPr lang="fa-IR" sz="2500" dirty="0" smtClean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en-US" sz="2500" dirty="0">
              <a:cs typeface="B Yagut" pitchFamily="2" charset="-78"/>
            </a:endParaRPr>
          </a:p>
          <a:p>
            <a:pPr marL="0" indent="0" algn="r" rtl="1">
              <a:buNone/>
            </a:pPr>
            <a:endParaRPr lang="fa-IR" sz="2500" dirty="0">
              <a:cs typeface="B Yagut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54" y="4199708"/>
            <a:ext cx="3631475" cy="22925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324" y="4199708"/>
            <a:ext cx="3422469" cy="229253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3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007"/>
    </mc:Choice>
    <mc:Fallback xmlns="">
      <p:transition spd="slow" advTm="181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65018"/>
            <a:ext cx="10515600" cy="5977082"/>
          </a:xfrm>
        </p:spPr>
        <p:txBody>
          <a:bodyPr/>
          <a:lstStyle/>
          <a:p>
            <a:pPr marL="0" lvl="0" indent="0" algn="r" rtl="1">
              <a:buNone/>
            </a:pPr>
            <a:r>
              <a:rPr lang="fa-IR" sz="3200" b="1" dirty="0">
                <a:cs typeface="B Yagut" panose="00000400000000000000" pitchFamily="2" charset="-78"/>
              </a:rPr>
              <a:t>2.بسته بندی: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itchFamily="2" charset="-78"/>
              </a:rPr>
              <a:t>جهت بسته بندی اقلام قبل از استریلیزاسیون در اتوکلاو باید از اجناسی استفاده کرد که نسبت به عامل استریل کننده نفوذپذیر و نسبت به ورود میکروارگانیسم ها و آلودگی ها نفوذناپذیر باشد. مواد استفاده شده در بسته بندی باید نسبت به گرما، پارگی یا سوراخ شدن و یا سایر آسیب های فیزیکی مقاوم بوده و در عین حال مقرون به صرفه و در دسترس باشند</a:t>
            </a:r>
            <a:r>
              <a:rPr lang="fa-IR" sz="2500" dirty="0" smtClean="0">
                <a:cs typeface="B Yagut" pitchFamily="2" charset="-78"/>
              </a:rPr>
              <a:t>.</a:t>
            </a:r>
            <a:endParaRPr lang="fa-IR" sz="2500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itchFamily="2" charset="-78"/>
              </a:rPr>
              <a:t> </a:t>
            </a:r>
            <a:endParaRPr lang="en-US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dirty="0" smtClean="0">
                <a:cs typeface="B Yagut" panose="00000400000000000000" pitchFamily="2" charset="-78"/>
              </a:rPr>
              <a:t>                                                              شکل(2-1)</a:t>
            </a:r>
          </a:p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                                                                 بسته بندی</a:t>
            </a:r>
            <a:endParaRPr lang="fa-IR" dirty="0">
              <a:cs typeface="B Yagut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829" y="3743844"/>
            <a:ext cx="3435532" cy="228865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07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75"/>
    </mc:Choice>
    <mc:Fallback xmlns="">
      <p:transition spd="slow" advTm="58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183" y="453"/>
            <a:ext cx="10642600" cy="6641647"/>
          </a:xfrm>
        </p:spPr>
        <p:txBody>
          <a:bodyPr>
            <a:noAutofit/>
          </a:bodyPr>
          <a:lstStyle/>
          <a:p>
            <a:pPr marL="0" indent="0" algn="ctr" rtl="1">
              <a:lnSpc>
                <a:spcPct val="150000"/>
              </a:lnSpc>
              <a:buNone/>
            </a:pPr>
            <a:r>
              <a:rPr lang="fa-IR" altLang="en-US" sz="4000" b="1" dirty="0">
                <a:cs typeface="B Yagut" panose="00000400000000000000" pitchFamily="2" charset="-78"/>
              </a:rPr>
              <a:t>مشخصات سند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sz="2400" dirty="0">
                <a:cs typeface="B Yagut" panose="00000400000000000000" pitchFamily="2" charset="-78"/>
              </a:rPr>
              <a:t>مشخصات بسته آموزشی                              </a:t>
            </a:r>
            <a:r>
              <a:rPr lang="fa-IR" altLang="en-US" sz="2400" dirty="0" smtClean="0">
                <a:cs typeface="B Yagut" panose="00000400000000000000" pitchFamily="2" charset="-78"/>
              </a:rPr>
              <a:t>     </a:t>
            </a:r>
            <a:r>
              <a:rPr lang="en-US" altLang="en-US" sz="2400" dirty="0" smtClean="0">
                <a:cs typeface="B Yagut" panose="00000400000000000000" pitchFamily="2" charset="-78"/>
              </a:rPr>
              <a:t>              </a:t>
            </a:r>
            <a:r>
              <a:rPr lang="fa-IR" altLang="en-US" sz="2400" dirty="0" smtClean="0">
                <a:cs typeface="B Yagut" panose="00000400000000000000" pitchFamily="2" charset="-78"/>
              </a:rPr>
              <a:t>  </a:t>
            </a:r>
            <a:r>
              <a:rPr lang="fa-IR" altLang="en-US" sz="2400" dirty="0">
                <a:cs typeface="B Yagut" panose="00000400000000000000" pitchFamily="2" charset="-78"/>
              </a:rPr>
              <a:t>مشخصات مدرس: </a:t>
            </a:r>
            <a:endParaRPr lang="en-US" altLang="en-US" sz="2400" dirty="0" smtClean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sz="2400" dirty="0" smtClean="0">
                <a:cs typeface="B Yagut" panose="00000400000000000000" pitchFamily="2" charset="-78"/>
              </a:rPr>
              <a:t>     </a:t>
            </a:r>
            <a:endParaRPr lang="fa-IR" altLang="en-US" sz="2400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sz="2400" dirty="0">
                <a:cs typeface="B Yagut" panose="00000400000000000000" pitchFamily="2" charset="-78"/>
              </a:rPr>
              <a:t>حیطه درس:عوامل بیماری زای زنده،       </a:t>
            </a:r>
            <a:r>
              <a:rPr lang="fa-IR" altLang="en-US" sz="2400" dirty="0" smtClean="0">
                <a:cs typeface="B Yagut" panose="00000400000000000000" pitchFamily="2" charset="-78"/>
              </a:rPr>
              <a:t>         </a:t>
            </a:r>
            <a:r>
              <a:rPr lang="en-US" altLang="en-US" sz="2400" dirty="0" smtClean="0">
                <a:cs typeface="B Yagut" panose="00000400000000000000" pitchFamily="2" charset="-78"/>
              </a:rPr>
              <a:t>        </a:t>
            </a:r>
            <a:r>
              <a:rPr lang="fa-IR" altLang="en-US" sz="2400" dirty="0" smtClean="0">
                <a:cs typeface="B Yagut" panose="00000400000000000000" pitchFamily="2" charset="-78"/>
              </a:rPr>
              <a:t>    </a:t>
            </a:r>
            <a:r>
              <a:rPr lang="en-US" altLang="en-US" sz="2400" dirty="0" smtClean="0">
                <a:cs typeface="B Yagut" panose="00000400000000000000" pitchFamily="2" charset="-78"/>
              </a:rPr>
              <a:t>    </a:t>
            </a:r>
            <a:r>
              <a:rPr lang="fa-IR" altLang="en-US" sz="2400" dirty="0" smtClean="0">
                <a:cs typeface="B Yagut" panose="00000400000000000000" pitchFamily="2" charset="-78"/>
              </a:rPr>
              <a:t> نام </a:t>
            </a:r>
            <a:r>
              <a:rPr lang="fa-IR" altLang="en-US" sz="2400" dirty="0">
                <a:cs typeface="B Yagut" panose="00000400000000000000" pitchFamily="2" charset="-78"/>
              </a:rPr>
              <a:t>ونام خانوادگی مدرس:منیژه بهرامیان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sz="2400" dirty="0">
                <a:cs typeface="B Yagut" panose="00000400000000000000" pitchFamily="2" charset="-78"/>
              </a:rPr>
              <a:t>اصول گندزدایی واستریلیزاسیون   </a:t>
            </a:r>
            <a:r>
              <a:rPr lang="fa-IR" altLang="en-US" sz="2400" dirty="0" smtClean="0">
                <a:cs typeface="B Yagut" panose="00000400000000000000" pitchFamily="2" charset="-78"/>
              </a:rPr>
              <a:t>                    </a:t>
            </a:r>
            <a:r>
              <a:rPr lang="en-US" altLang="en-US" sz="2400" dirty="0" smtClean="0">
                <a:cs typeface="B Yagut" panose="00000400000000000000" pitchFamily="2" charset="-78"/>
              </a:rPr>
              <a:t>             </a:t>
            </a:r>
            <a:r>
              <a:rPr lang="fa-IR" altLang="en-US" sz="2400" dirty="0" smtClean="0">
                <a:cs typeface="B Yagut" panose="00000400000000000000" pitchFamily="2" charset="-78"/>
              </a:rPr>
              <a:t>  </a:t>
            </a:r>
            <a:r>
              <a:rPr lang="fa-IR" altLang="en-US" sz="2400" dirty="0">
                <a:cs typeface="B Yagut" panose="00000400000000000000" pitchFamily="2" charset="-78"/>
              </a:rPr>
              <a:t>مدرک تحصیلی: </a:t>
            </a:r>
            <a:r>
              <a:rPr lang="fa-IR" altLang="en-US" sz="2400" dirty="0" smtClean="0">
                <a:cs typeface="B Yagut" panose="00000400000000000000" pitchFamily="2" charset="-78"/>
              </a:rPr>
              <a:t>کارشناسی ارشد 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sz="2400" dirty="0">
                <a:cs typeface="B Yagut" panose="00000400000000000000" pitchFamily="2" charset="-78"/>
              </a:rPr>
              <a:t> </a:t>
            </a:r>
            <a:r>
              <a:rPr lang="fa-IR" altLang="en-US" sz="2400" dirty="0" smtClean="0">
                <a:cs typeface="B Yagut" panose="00000400000000000000" pitchFamily="2" charset="-78"/>
              </a:rPr>
              <a:t>تاریخ آخرین بازنگری:   1399/04/09                             </a:t>
            </a:r>
            <a:r>
              <a:rPr lang="en-US" altLang="en-US" sz="2400" dirty="0" smtClean="0">
                <a:cs typeface="B Yagut" panose="00000400000000000000" pitchFamily="2" charset="-78"/>
              </a:rPr>
              <a:t>      </a:t>
            </a:r>
            <a:r>
              <a:rPr lang="fa-IR" altLang="en-US" sz="2400" dirty="0" smtClean="0">
                <a:cs typeface="B Yagut" panose="00000400000000000000" pitchFamily="2" charset="-78"/>
              </a:rPr>
              <a:t>    آموزش جامعه نگر 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sz="2400" dirty="0" smtClean="0">
                <a:cs typeface="B Yagut" panose="00000400000000000000" pitchFamily="2" charset="-78"/>
              </a:rPr>
              <a:t> نوبت تهیه: 2                                              </a:t>
            </a:r>
            <a:r>
              <a:rPr lang="en-US" altLang="en-US" sz="2400" dirty="0" smtClean="0">
                <a:cs typeface="B Yagut" panose="00000400000000000000" pitchFamily="2" charset="-78"/>
              </a:rPr>
              <a:t>              </a:t>
            </a:r>
            <a:r>
              <a:rPr lang="fa-IR" altLang="en-US" sz="2400" dirty="0" smtClean="0">
                <a:cs typeface="B Yagut" panose="00000400000000000000" pitchFamily="2" charset="-78"/>
              </a:rPr>
              <a:t>   موقعیت </a:t>
            </a:r>
            <a:r>
              <a:rPr lang="fa-IR" altLang="en-US" sz="2400" dirty="0">
                <a:cs typeface="B Yagut" panose="00000400000000000000" pitchFamily="2" charset="-78"/>
              </a:rPr>
              <a:t>سازمانی مدرس: مربی 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sz="2400" dirty="0" smtClean="0">
                <a:cs typeface="B Yagut" panose="00000400000000000000" pitchFamily="2" charset="-78"/>
              </a:rPr>
              <a:t> نام فایل:                                                       </a:t>
            </a:r>
            <a:r>
              <a:rPr lang="en-US" altLang="en-US" sz="2400" dirty="0" smtClean="0">
                <a:cs typeface="B Yagut" panose="00000400000000000000" pitchFamily="2" charset="-78"/>
              </a:rPr>
              <a:t>            </a:t>
            </a:r>
            <a:r>
              <a:rPr lang="fa-IR" altLang="en-US" sz="2400" dirty="0" smtClean="0">
                <a:cs typeface="B Yagut" panose="00000400000000000000" pitchFamily="2" charset="-78"/>
              </a:rPr>
              <a:t>  مرکز </a:t>
            </a:r>
            <a:r>
              <a:rPr lang="fa-IR" altLang="en-US" sz="2400" dirty="0">
                <a:cs typeface="B Yagut" panose="00000400000000000000" pitchFamily="2" charset="-78"/>
              </a:rPr>
              <a:t>آموزش بهورزی شهرستان سمیرم</a:t>
            </a:r>
          </a:p>
          <a:p>
            <a:pPr marL="0" indent="0" algn="r" rtl="1">
              <a:lnSpc>
                <a:spcPct val="100000"/>
              </a:lnSpc>
              <a:buNone/>
            </a:pPr>
            <a:r>
              <a:rPr lang="en-US" altLang="en-US" sz="2000" dirty="0" err="1" smtClean="0">
                <a:cs typeface="B Yagut" panose="00000400000000000000" pitchFamily="2" charset="-78"/>
              </a:rPr>
              <a:t>ba</a:t>
            </a:r>
            <a:r>
              <a:rPr lang="en-US" altLang="en-US" sz="2000" dirty="0" smtClean="0">
                <a:cs typeface="B Yagut" panose="00000400000000000000" pitchFamily="2" charset="-78"/>
              </a:rPr>
              <a:t> </a:t>
            </a:r>
            <a:r>
              <a:rPr lang="en-US" altLang="en-US" sz="2000" dirty="0" err="1" smtClean="0">
                <a:cs typeface="B Yagut" panose="00000400000000000000" pitchFamily="2" charset="-78"/>
              </a:rPr>
              <a:t>osule</a:t>
            </a:r>
            <a:r>
              <a:rPr lang="fa-IR" altLang="en-US" sz="2000" dirty="0" smtClean="0">
                <a:cs typeface="B Yagut" panose="00000400000000000000" pitchFamily="2" charset="-78"/>
              </a:rPr>
              <a:t> َ</a:t>
            </a:r>
            <a:r>
              <a:rPr lang="en-US" altLang="en-US" sz="2000" dirty="0" err="1" smtClean="0">
                <a:cs typeface="B Yagut" panose="00000400000000000000" pitchFamily="2" charset="-78"/>
              </a:rPr>
              <a:t>Ashnaei</a:t>
            </a:r>
            <a:r>
              <a:rPr lang="fa-IR" altLang="en-US" sz="2000" dirty="0" smtClean="0">
                <a:cs typeface="B Yagut" panose="00000400000000000000" pitchFamily="2" charset="-78"/>
              </a:rPr>
              <a:t>   (</a:t>
            </a:r>
            <a:r>
              <a:rPr lang="en-US" altLang="en-US" sz="2000" dirty="0" smtClean="0">
                <a:cs typeface="B Yagut" panose="00000400000000000000" pitchFamily="2" charset="-78"/>
              </a:rPr>
              <a:t>fasle8</a:t>
            </a:r>
            <a:r>
              <a:rPr lang="fa-IR" altLang="en-US" sz="2000" dirty="0" smtClean="0">
                <a:cs typeface="B Yagut" panose="00000400000000000000" pitchFamily="2" charset="-78"/>
              </a:rPr>
              <a:t>) (َ</a:t>
            </a:r>
            <a:r>
              <a:rPr lang="en-US" altLang="en-US" sz="2000" dirty="0" smtClean="0">
                <a:cs typeface="B Yagut" panose="00000400000000000000" pitchFamily="2" charset="-78"/>
              </a:rPr>
              <a:t>AB</a:t>
            </a:r>
            <a:r>
              <a:rPr lang="fa-IR" altLang="en-US" sz="2000" dirty="0" smtClean="0">
                <a:cs typeface="B Yagut" panose="00000400000000000000" pitchFamily="2" charset="-78"/>
              </a:rPr>
              <a:t>)                                </a:t>
            </a:r>
            <a:r>
              <a:rPr lang="en-US" altLang="en-US" sz="2000" dirty="0" smtClean="0">
                <a:cs typeface="B Yagut" panose="00000400000000000000" pitchFamily="2" charset="-78"/>
              </a:rPr>
              <a:t>        </a:t>
            </a:r>
            <a:r>
              <a:rPr lang="fa-IR" altLang="en-US" sz="2000" dirty="0" smtClean="0">
                <a:cs typeface="B Yagut" panose="00000400000000000000" pitchFamily="2" charset="-78"/>
              </a:rPr>
              <a:t>  </a:t>
            </a:r>
            <a:r>
              <a:rPr lang="fa-IR" altLang="en-US" sz="2400" dirty="0" smtClean="0">
                <a:cs typeface="B Yagut" panose="00000400000000000000" pitchFamily="2" charset="-78"/>
              </a:rPr>
              <a:t>دانشگاه علوم پزشکی وخدمات</a:t>
            </a:r>
          </a:p>
          <a:p>
            <a:pPr marL="0" indent="0" algn="r" rtl="1">
              <a:lnSpc>
                <a:spcPct val="100000"/>
              </a:lnSpc>
              <a:buNone/>
            </a:pPr>
            <a:r>
              <a:rPr lang="fa-IR" altLang="en-US" sz="2400" dirty="0" smtClean="0">
                <a:cs typeface="B Yagut" panose="00000400000000000000" pitchFamily="2" charset="-78"/>
              </a:rPr>
              <a:t> </a:t>
            </a:r>
            <a:r>
              <a:rPr lang="en-US" altLang="en-US" sz="2000" dirty="0" smtClean="0">
                <a:cs typeface="B Yagut" panose="00000400000000000000" pitchFamily="2" charset="-78"/>
              </a:rPr>
              <a:t>edit2</a:t>
            </a:r>
            <a:r>
              <a:rPr lang="fa-IR" altLang="en-US" sz="2400" dirty="0" smtClean="0">
                <a:cs typeface="B Yagut" panose="00000400000000000000" pitchFamily="2" charset="-78"/>
              </a:rPr>
              <a:t>  </a:t>
            </a:r>
            <a:r>
              <a:rPr lang="en-US" altLang="en-US" sz="2000" dirty="0" smtClean="0">
                <a:cs typeface="B Yagut" panose="00000400000000000000" pitchFamily="2" charset="-78"/>
              </a:rPr>
              <a:t>(jalase1)</a:t>
            </a:r>
            <a:r>
              <a:rPr lang="fa-IR" altLang="en-US" sz="2000" dirty="0" smtClean="0">
                <a:cs typeface="B Yagut" panose="00000400000000000000" pitchFamily="2" charset="-78"/>
              </a:rPr>
              <a:t> </a:t>
            </a:r>
            <a:r>
              <a:rPr lang="en-US" altLang="en-US" sz="2000" dirty="0" err="1" smtClean="0">
                <a:cs typeface="B Yagut" panose="00000400000000000000" pitchFamily="2" charset="-78"/>
              </a:rPr>
              <a:t>acuon</a:t>
            </a:r>
            <a:r>
              <a:rPr lang="fa-IR" altLang="en-US" sz="2400" dirty="0" smtClean="0">
                <a:cs typeface="B Yagut" panose="00000400000000000000" pitchFamily="2" charset="-78"/>
              </a:rPr>
              <a:t> </a:t>
            </a:r>
            <a:r>
              <a:rPr lang="en-US" altLang="en-US" sz="2400" dirty="0" smtClean="0">
                <a:cs typeface="B Yagut" panose="00000400000000000000" pitchFamily="2" charset="-78"/>
              </a:rPr>
              <a:t> </a:t>
            </a:r>
            <a:r>
              <a:rPr lang="en-US" altLang="en-US" sz="2000" dirty="0" err="1" smtClean="0">
                <a:cs typeface="B Yagut" panose="00000400000000000000" pitchFamily="2" charset="-78"/>
              </a:rPr>
              <a:t>gandzodei</a:t>
            </a:r>
            <a:r>
              <a:rPr lang="en-US" altLang="en-US" sz="2000" dirty="0" smtClean="0">
                <a:cs typeface="B Yagut" panose="00000400000000000000" pitchFamily="2" charset="-78"/>
              </a:rPr>
              <a:t> v </a:t>
            </a:r>
            <a:r>
              <a:rPr lang="en-US" altLang="en-US" sz="2000" dirty="0" err="1" smtClean="0">
                <a:cs typeface="B Yagut" panose="00000400000000000000" pitchFamily="2" charset="-78"/>
              </a:rPr>
              <a:t>estriaz</a:t>
            </a:r>
            <a:r>
              <a:rPr lang="fa-IR" altLang="en-US" sz="2400" dirty="0" smtClean="0">
                <a:cs typeface="B Yagut" panose="00000400000000000000" pitchFamily="2" charset="-78"/>
              </a:rPr>
              <a:t>                    </a:t>
            </a:r>
            <a:r>
              <a:rPr lang="en-US" altLang="en-US" sz="2400" dirty="0" smtClean="0">
                <a:cs typeface="B Yagut" panose="00000400000000000000" pitchFamily="2" charset="-78"/>
              </a:rPr>
              <a:t>    </a:t>
            </a:r>
            <a:r>
              <a:rPr lang="fa-IR" altLang="en-US" sz="2400" dirty="0" smtClean="0">
                <a:cs typeface="B Yagut" panose="00000400000000000000" pitchFamily="2" charset="-78"/>
              </a:rPr>
              <a:t>  بهداشتی درمان اصفهان</a:t>
            </a:r>
            <a:endParaRPr lang="fa-IR" sz="2400" dirty="0" smtClean="0"/>
          </a:p>
          <a:p>
            <a:pPr marL="0" indent="0" algn="r" rtl="1">
              <a:lnSpc>
                <a:spcPct val="100000"/>
              </a:lnSpc>
              <a:buNone/>
            </a:pPr>
            <a:endParaRPr lang="en-US" altLang="en-US" sz="2400" dirty="0" err="1" smtClean="0">
              <a:cs typeface="B Yagut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21" y="987553"/>
            <a:ext cx="1554480" cy="137682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1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64"/>
    </mc:Choice>
    <mc:Fallback xmlns="">
      <p:transition spd="slow" advTm="23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817" y="672142"/>
            <a:ext cx="11425052" cy="6185857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3200" b="1" dirty="0">
                <a:cs typeface="B Yagut" pitchFamily="2" charset="-78"/>
              </a:rPr>
              <a:t>مراحل بسته بندی:</a:t>
            </a:r>
            <a:endParaRPr lang="en-US" sz="3200" b="1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itchFamily="2" charset="-78"/>
              </a:rPr>
              <a:t>1</a:t>
            </a:r>
            <a:r>
              <a:rPr lang="fa-IR" sz="2500" dirty="0" smtClean="0">
                <a:cs typeface="B Yagut" pitchFamily="2" charset="-78"/>
              </a:rPr>
              <a:t>.</a:t>
            </a:r>
            <a:r>
              <a:rPr lang="en-US" sz="2500" dirty="0" smtClean="0">
                <a:cs typeface="B Yagut" pitchFamily="2" charset="-78"/>
              </a:rPr>
              <a:t> </a:t>
            </a:r>
            <a:r>
              <a:rPr lang="fa-IR" sz="2500" dirty="0" smtClean="0">
                <a:cs typeface="B Yagut" pitchFamily="2" charset="-78"/>
              </a:rPr>
              <a:t>دو </a:t>
            </a:r>
            <a:r>
              <a:rPr lang="fa-IR" sz="2500" dirty="0">
                <a:cs typeface="B Yagut" pitchFamily="2" charset="-78"/>
              </a:rPr>
              <a:t>لایه شان در روی میز مناسب پهن نمایید</a:t>
            </a:r>
            <a:r>
              <a:rPr lang="fa-IR" sz="2500" dirty="0" smtClean="0">
                <a:cs typeface="B Yagut" pitchFamily="2" charset="-78"/>
              </a:rPr>
              <a:t>. </a:t>
            </a:r>
            <a:r>
              <a:rPr lang="fa-IR" sz="2500" dirty="0">
                <a:cs typeface="B Yagut" pitchFamily="2" charset="-78"/>
              </a:rPr>
              <a:t>وسایل پانسمان </a:t>
            </a:r>
            <a:r>
              <a:rPr lang="fa-IR" sz="2500" dirty="0" smtClean="0">
                <a:cs typeface="B Yagut" pitchFamily="2" charset="-78"/>
              </a:rPr>
              <a:t>مانندقیچی، پنس </a:t>
            </a:r>
            <a:endParaRPr lang="fa-IR" sz="2500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itchFamily="2" charset="-78"/>
              </a:rPr>
              <a:t>و....در مرکز آن قراردهید </a:t>
            </a:r>
            <a:r>
              <a:rPr lang="fa-IR" sz="2500" dirty="0" smtClean="0">
                <a:cs typeface="B Yagut" pitchFamily="2" charset="-78"/>
              </a:rPr>
              <a:t>                                                                        </a:t>
            </a:r>
            <a:endParaRPr lang="en-US" sz="3200" b="1" dirty="0">
              <a:cs typeface="B Yagut" pitchFamily="2" charset="-78"/>
            </a:endParaRPr>
          </a:p>
          <a:p>
            <a:pPr marL="0" lv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itchFamily="2" charset="-78"/>
              </a:rPr>
              <a:t>2</a:t>
            </a:r>
            <a:r>
              <a:rPr lang="fa-IR" sz="2500" dirty="0" smtClean="0">
                <a:cs typeface="B Yagut" pitchFamily="2" charset="-78"/>
              </a:rPr>
              <a:t>.</a:t>
            </a:r>
            <a:r>
              <a:rPr lang="en-US" sz="2500" dirty="0" smtClean="0">
                <a:cs typeface="B Yagut" pitchFamily="2" charset="-78"/>
              </a:rPr>
              <a:t> </a:t>
            </a:r>
            <a:r>
              <a:rPr lang="ar-SA" sz="2500" dirty="0" smtClean="0">
                <a:cs typeface="B Yagut" pitchFamily="2" charset="-78"/>
              </a:rPr>
              <a:t>گوشه </a:t>
            </a:r>
            <a:r>
              <a:rPr lang="ar-SA" sz="2500" dirty="0">
                <a:cs typeface="B Yagut" pitchFamily="2" charset="-78"/>
              </a:rPr>
              <a:t>مربوط به طرف خودتان را محكم روي وسيله اي كه در وسط آن قرار دارد بكشيد و دوباره انتهاي گوشه مذكور را مطابق شكل به طرف خود برگردانيد.</a:t>
            </a:r>
            <a:endParaRPr lang="fa-IR" sz="2500" dirty="0">
              <a:cs typeface="B Yagut" pitchFamily="2" charset="-78"/>
            </a:endParaRPr>
          </a:p>
          <a:p>
            <a:pPr marL="0" lvl="0" indent="0" algn="r" rtl="1">
              <a:lnSpc>
                <a:spcPct val="150000"/>
              </a:lnSpc>
              <a:buNone/>
            </a:pPr>
            <a:endParaRPr lang="fa-IR" sz="2500" dirty="0">
              <a:cs typeface="B Yagut" pitchFamily="2" charset="-78"/>
            </a:endParaRPr>
          </a:p>
          <a:p>
            <a:pPr marL="0" lv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itchFamily="2" charset="-78"/>
              </a:rPr>
              <a:t>3</a:t>
            </a:r>
            <a:r>
              <a:rPr lang="fa-IR" sz="2500" dirty="0" smtClean="0">
                <a:cs typeface="B Yagut" pitchFamily="2" charset="-78"/>
              </a:rPr>
              <a:t>.</a:t>
            </a:r>
            <a:r>
              <a:rPr lang="en-US" sz="2500" dirty="0" smtClean="0">
                <a:cs typeface="B Yagut" pitchFamily="2" charset="-78"/>
              </a:rPr>
              <a:t> </a:t>
            </a:r>
            <a:r>
              <a:rPr lang="ar-SA" sz="2500" dirty="0" smtClean="0">
                <a:cs typeface="B Yagut" pitchFamily="2" charset="-78"/>
              </a:rPr>
              <a:t>گوشه </a:t>
            </a:r>
            <a:r>
              <a:rPr lang="ar-SA" sz="2500" dirty="0">
                <a:cs typeface="B Yagut" pitchFamily="2" charset="-78"/>
              </a:rPr>
              <a:t>طرف</a:t>
            </a:r>
            <a:r>
              <a:rPr lang="en-US" sz="2500" dirty="0">
                <a:cs typeface="B Yagut" pitchFamily="2" charset="-78"/>
              </a:rPr>
              <a:t> </a:t>
            </a:r>
            <a:r>
              <a:rPr lang="fa-IR" sz="2500" dirty="0">
                <a:cs typeface="B Yagut" pitchFamily="2" charset="-78"/>
              </a:rPr>
              <a:t>چپ</a:t>
            </a:r>
            <a:r>
              <a:rPr lang="ar-SA" sz="2500" dirty="0">
                <a:cs typeface="B Yagut" pitchFamily="2" charset="-78"/>
              </a:rPr>
              <a:t> جلد را محكم به طرف وسط پك بكشيد و دوباره انتهاي گوشه را برگردانيد.</a:t>
            </a:r>
            <a:endParaRPr lang="fa-IR" sz="2500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500" dirty="0">
              <a:cs typeface="B Yagut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86" y="1705298"/>
            <a:ext cx="1715404" cy="10972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86" y="4004360"/>
            <a:ext cx="1715404" cy="1024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346" y="5577841"/>
            <a:ext cx="2016414" cy="1123406"/>
          </a:xfrm>
          <a:prstGeom prst="rect">
            <a:avLst/>
          </a:prstGeom>
        </p:spPr>
      </p:pic>
      <p:pic>
        <p:nvPicPr>
          <p:cNvPr id="27" name="Audio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2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38"/>
    </mc:Choice>
    <mc:Fallback xmlns="">
      <p:transition spd="slow" advTm="49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2673" y="662643"/>
            <a:ext cx="10515600" cy="5440693"/>
          </a:xfrm>
        </p:spPr>
        <p:txBody>
          <a:bodyPr>
            <a:normAutofit/>
          </a:bodyPr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itchFamily="2" charset="-78"/>
              </a:rPr>
              <a:t>4.</a:t>
            </a:r>
            <a:r>
              <a:rPr lang="ar-SA" sz="2500" dirty="0">
                <a:cs typeface="B Yagut" pitchFamily="2" charset="-78"/>
              </a:rPr>
              <a:t>گوشه طرف </a:t>
            </a:r>
            <a:r>
              <a:rPr lang="fa-IR" sz="2500" dirty="0">
                <a:cs typeface="B Yagut" pitchFamily="2" charset="-78"/>
              </a:rPr>
              <a:t>راست</a:t>
            </a:r>
            <a:r>
              <a:rPr lang="ar-SA" sz="2500" dirty="0">
                <a:cs typeface="B Yagut" pitchFamily="2" charset="-78"/>
              </a:rPr>
              <a:t> را مانند گوشه </a:t>
            </a:r>
            <a:r>
              <a:rPr lang="fa-IR" sz="2500" dirty="0">
                <a:cs typeface="B Yagut" pitchFamily="2" charset="-78"/>
              </a:rPr>
              <a:t>چپ</a:t>
            </a:r>
            <a:r>
              <a:rPr lang="ar-SA" sz="2500" dirty="0">
                <a:cs typeface="B Yagut" pitchFamily="2" charset="-78"/>
              </a:rPr>
              <a:t> محكم بكشيد و بر روي گوشه</a:t>
            </a:r>
            <a:r>
              <a:rPr lang="fa-IR" sz="2500" dirty="0">
                <a:cs typeface="B Yagut" pitchFamily="2" charset="-78"/>
              </a:rPr>
              <a:t> چپ </a:t>
            </a:r>
            <a:r>
              <a:rPr lang="ar-SA" sz="2500" dirty="0">
                <a:cs typeface="B Yagut" pitchFamily="2" charset="-78"/>
              </a:rPr>
              <a:t>قرار دهيد و سپس انتهاي گوشه آن را برگردانيد.</a:t>
            </a:r>
            <a:endParaRPr lang="en-US" sz="2500" dirty="0">
              <a:cs typeface="B Yagut" pitchFamily="2" charset="-78"/>
            </a:endParaRPr>
          </a:p>
          <a:p>
            <a:pPr marL="0" lvl="0" indent="0" algn="r" rtl="1">
              <a:lnSpc>
                <a:spcPct val="150000"/>
              </a:lnSpc>
              <a:buNone/>
            </a:pPr>
            <a:endParaRPr lang="en-US" sz="2500" dirty="0">
              <a:cs typeface="B Yagut" pitchFamily="2" charset="-78"/>
            </a:endParaRPr>
          </a:p>
          <a:p>
            <a:pPr marL="0" lvl="0" indent="0" algn="r" rtl="1">
              <a:lnSpc>
                <a:spcPct val="150000"/>
              </a:lnSpc>
              <a:buNone/>
            </a:pPr>
            <a:endParaRPr lang="en-US" sz="2500" dirty="0">
              <a:cs typeface="B Yagut" pitchFamily="2" charset="-78"/>
            </a:endParaRPr>
          </a:p>
          <a:p>
            <a:pPr marL="0" lv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itchFamily="2" charset="-78"/>
              </a:rPr>
              <a:t>5.</a:t>
            </a:r>
            <a:r>
              <a:rPr lang="ar-SA" sz="2500" dirty="0">
                <a:cs typeface="B Yagut" pitchFamily="2" charset="-78"/>
              </a:rPr>
              <a:t>گوشه مقابل خود را پس از تا كردن دو طرف آن مطابق شكل، محكم روي پك بكشيد و انتهاي گوشه را پس از برگرداندن </a:t>
            </a:r>
            <a:r>
              <a:rPr lang="fa-IR" sz="2500" dirty="0">
                <a:cs typeface="B Yagut" pitchFamily="2" charset="-78"/>
              </a:rPr>
              <a:t> آن را </a:t>
            </a:r>
            <a:r>
              <a:rPr lang="ar-SA" sz="2500" dirty="0">
                <a:cs typeface="B Yagut" pitchFamily="2" charset="-78"/>
              </a:rPr>
              <a:t>در زير دو گوشه چپ و راست كه روي هم قرار دارند بگذاريد.</a:t>
            </a:r>
            <a:endParaRPr lang="en-US" sz="2500" dirty="0">
              <a:cs typeface="B Yagut" pitchFamily="2" charset="-78"/>
            </a:endParaRPr>
          </a:p>
          <a:p>
            <a:pPr lvl="0" algn="r" rtl="1">
              <a:lnSpc>
                <a:spcPct val="150000"/>
              </a:lnSpc>
            </a:pPr>
            <a:endParaRPr lang="en-US" sz="2500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500" dirty="0">
              <a:cs typeface="B Yagut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866" y="1541417"/>
            <a:ext cx="2108167" cy="11106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048" y="4707189"/>
            <a:ext cx="1982660" cy="121028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5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04"/>
    </mc:Choice>
    <mc:Fallback xmlns="">
      <p:transition spd="slow" advTm="30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982" y="921548"/>
            <a:ext cx="10515600" cy="5314814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6.مراحل 2تا 5 را برای لایه زیرین ست نیز اجرا کنید.</a:t>
            </a:r>
          </a:p>
          <a:p>
            <a:pPr marL="0" indent="0" algn="r" rtl="1">
              <a:buNone/>
            </a:pPr>
            <a:endParaRPr lang="fa-IR" sz="2500" dirty="0">
              <a:cs typeface="B Yagut" panose="00000400000000000000" pitchFamily="2" charset="-78"/>
            </a:endParaRPr>
          </a:p>
          <a:p>
            <a:pPr marL="0" indent="0" rtl="1">
              <a:buNone/>
            </a:pPr>
            <a:endParaRPr lang="en-US" sz="2500" dirty="0">
              <a:cs typeface="B Yagut" pitchFamily="2" charset="-78"/>
            </a:endParaRPr>
          </a:p>
          <a:p>
            <a:pPr marL="0" indent="0" rtl="1">
              <a:buNone/>
            </a:pPr>
            <a:endParaRPr lang="en-US" sz="2500" dirty="0">
              <a:cs typeface="B Yagut" pitchFamily="2" charset="-78"/>
            </a:endParaRPr>
          </a:p>
          <a:p>
            <a:pPr marL="0" indent="0" rtl="1">
              <a:buNone/>
            </a:pPr>
            <a:endParaRPr lang="fa-IR" sz="2500" dirty="0">
              <a:cs typeface="B Yagut" pitchFamily="2" charset="-78"/>
            </a:endParaRPr>
          </a:p>
          <a:p>
            <a:pPr marL="0" indent="0" rtl="1">
              <a:buNone/>
            </a:pPr>
            <a:endParaRPr lang="en-US" sz="2500" dirty="0">
              <a:cs typeface="B Yagut" pitchFamily="2" charset="-78"/>
            </a:endParaRPr>
          </a:p>
          <a:p>
            <a:pPr marL="0" indent="0" rtl="1">
              <a:buNone/>
            </a:pPr>
            <a:endParaRPr lang="en-US" sz="2500" dirty="0">
              <a:cs typeface="B Yagut" pitchFamily="2" charset="-78"/>
            </a:endParaRPr>
          </a:p>
          <a:p>
            <a:pPr marL="0" indent="0" algn="r" rtl="1">
              <a:buNone/>
            </a:pPr>
            <a:endParaRPr lang="en-US" sz="2500" dirty="0">
              <a:cs typeface="B Yagut" pitchFamily="2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13" y="1469128"/>
            <a:ext cx="1799710" cy="12560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4377" y="1592416"/>
            <a:ext cx="1647878" cy="11327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1309" y="1530540"/>
            <a:ext cx="1756284" cy="11332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982" y="3578955"/>
            <a:ext cx="2552362" cy="12565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8316" y="4101762"/>
            <a:ext cx="1710132" cy="1072118"/>
          </a:xfrm>
          <a:prstGeom prst="rect">
            <a:avLst/>
          </a:prstGeom>
        </p:spPr>
      </p:pic>
      <p:pic>
        <p:nvPicPr>
          <p:cNvPr id="29" name="Audio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29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54"/>
    </mc:Choice>
    <mc:Fallback xmlns="">
      <p:transition spd="slow" advTm="51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702" y="595901"/>
            <a:ext cx="10515600" cy="5065160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ar-SA" sz="3200" b="1" dirty="0" smtClean="0">
                <a:cs typeface="B Yagut" pitchFamily="2" charset="-78"/>
              </a:rPr>
              <a:t>هنگام </a:t>
            </a:r>
            <a:r>
              <a:rPr lang="ar-SA" sz="3200" b="1" dirty="0">
                <a:cs typeface="B Yagut" pitchFamily="2" charset="-78"/>
              </a:rPr>
              <a:t>پيچيدن و قراردادن وسايل، باید نكات زير رعايت گردد: </a:t>
            </a:r>
            <a:endParaRPr lang="fa-IR" sz="3200" b="1" dirty="0">
              <a:cs typeface="B Yagut" pitchFamily="2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ar-SA" dirty="0">
                <a:cs typeface="B Yagut" pitchFamily="2" charset="-78"/>
              </a:rPr>
              <a:t>شان و پارچه هاي مورد مصرف قبل از استريل شدن براي حذف آلودگي و افزايش طول عمر پارچه، بايد شسته و خشک شوند. </a:t>
            </a:r>
            <a:endParaRPr lang="en-US" dirty="0">
              <a:cs typeface="B Yagut" pitchFamily="2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ar-SA" dirty="0">
                <a:cs typeface="B Yagut" pitchFamily="2" charset="-78"/>
              </a:rPr>
              <a:t>از به كار بردن بيش از دو لايه براي بسته بندي اجتناب شود.</a:t>
            </a:r>
            <a:endParaRPr lang="en-US" dirty="0">
              <a:cs typeface="B Yagut" pitchFamily="2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ar-SA" dirty="0">
                <a:cs typeface="B Yagut" pitchFamily="2" charset="-78"/>
              </a:rPr>
              <a:t>اندازه پک‌ها از 6 کيلوگرم بيشتر نشود</a:t>
            </a:r>
            <a:r>
              <a:rPr lang="fa-IR" dirty="0">
                <a:cs typeface="B Yagut" pitchFamily="2" charset="-78"/>
              </a:rPr>
              <a:t>.</a:t>
            </a:r>
            <a:endParaRPr lang="en-US" dirty="0">
              <a:cs typeface="B Yagut" pitchFamily="2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ar-SA" dirty="0">
                <a:cs typeface="B Yagut" pitchFamily="2" charset="-78"/>
              </a:rPr>
              <a:t>از پيچيدن بسيار محكم و يا كاملاً شل وسايل اجتناب كنيد</a:t>
            </a:r>
            <a:r>
              <a:rPr lang="en-US" dirty="0">
                <a:cs typeface="B Yagut" pitchFamily="2" charset="-78"/>
              </a:rPr>
              <a:t>.</a:t>
            </a:r>
          </a:p>
          <a:p>
            <a:pPr marL="0" indent="0" algn="r" rtl="1">
              <a:lnSpc>
                <a:spcPct val="150000"/>
              </a:lnSpc>
              <a:buNone/>
            </a:pPr>
            <a:endParaRPr lang="en-US" sz="2500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500" dirty="0">
              <a:cs typeface="B Yagut" pitchFamily="2" charset="-78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9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94"/>
    </mc:Choice>
    <mc:Fallback xmlns="">
      <p:transition spd="slow" advTm="25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75013"/>
            <a:ext cx="10515600" cy="6258296"/>
          </a:xfrm>
        </p:spPr>
        <p:txBody>
          <a:bodyPr>
            <a:noAutofit/>
          </a:bodyPr>
          <a:lstStyle/>
          <a:p>
            <a:pPr lvl="0" algn="r" rtl="1">
              <a:lnSpc>
                <a:spcPct val="150000"/>
              </a:lnSpc>
            </a:pPr>
            <a:r>
              <a:rPr lang="ar-SA" dirty="0">
                <a:cs typeface="B Yagut" pitchFamily="2" charset="-78"/>
              </a:rPr>
              <a:t>از ازدحام زياد پک ها خودداري شود</a:t>
            </a:r>
            <a:r>
              <a:rPr lang="en-US" dirty="0">
                <a:cs typeface="B Yagut" pitchFamily="2" charset="-78"/>
              </a:rPr>
              <a:t>.</a:t>
            </a:r>
          </a:p>
          <a:p>
            <a:pPr lvl="0" algn="r" rtl="1">
              <a:lnSpc>
                <a:spcPct val="150000"/>
              </a:lnSpc>
            </a:pPr>
            <a:r>
              <a:rPr lang="ar-SA" dirty="0">
                <a:cs typeface="B Yagut" pitchFamily="2" charset="-78"/>
              </a:rPr>
              <a:t>در دستگاه اتوکلاو همه وسايل متصل به هم بايد از هم جدا شده و در يک وضعيت آزاد قرار گيرند</a:t>
            </a:r>
            <a:r>
              <a:rPr lang="en-US" dirty="0">
                <a:cs typeface="B Yagut" pitchFamily="2" charset="-78"/>
              </a:rPr>
              <a:t>.</a:t>
            </a:r>
            <a:endParaRPr lang="fa-IR" dirty="0">
              <a:cs typeface="B Yagut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dirty="0">
                <a:cs typeface="B Yagut" pitchFamily="2" charset="-78"/>
              </a:rPr>
              <a:t>دقت شود كه جنس پارچه از برزنت نباشد</a:t>
            </a:r>
            <a:r>
              <a:rPr lang="fa-IR" dirty="0">
                <a:cs typeface="B Yagut" pitchFamily="2" charset="-78"/>
              </a:rPr>
              <a:t>.</a:t>
            </a:r>
          </a:p>
          <a:p>
            <a:pPr lvl="0" algn="r" rtl="1">
              <a:lnSpc>
                <a:spcPct val="150000"/>
              </a:lnSpc>
            </a:pPr>
            <a:r>
              <a:rPr lang="ar-SA" dirty="0">
                <a:cs typeface="B Yagut" pitchFamily="2" charset="-78"/>
              </a:rPr>
              <a:t>اطراف پارچه هایِ بستنِ وسایل، باید دوخته شده و سالم باشد.</a:t>
            </a:r>
            <a:endParaRPr lang="fa-IR" dirty="0">
              <a:cs typeface="B Yagut" pitchFamily="2" charset="-78"/>
            </a:endParaRPr>
          </a:p>
          <a:p>
            <a:pPr lvl="0" algn="r" rtl="1">
              <a:lnSpc>
                <a:spcPct val="150000"/>
              </a:lnSpc>
            </a:pPr>
            <a:endParaRPr lang="fa-IR" sz="2500" dirty="0">
              <a:cs typeface="B Yagut" pitchFamily="2" charset="-78"/>
            </a:endParaRPr>
          </a:p>
          <a:p>
            <a:pPr marL="0" lvl="0" indent="0" algn="r" rtl="1">
              <a:lnSpc>
                <a:spcPct val="150000"/>
              </a:lnSpc>
              <a:buNone/>
            </a:pPr>
            <a:endParaRPr lang="en-US" sz="2500" dirty="0">
              <a:cs typeface="B Yagut" pitchFamily="2" charset="-78"/>
            </a:endParaRPr>
          </a:p>
          <a:p>
            <a:pPr marL="0" indent="0" algn="ctr" rtl="1">
              <a:lnSpc>
                <a:spcPct val="150000"/>
              </a:lnSpc>
              <a:buNone/>
            </a:pPr>
            <a:r>
              <a:rPr lang="ar-SA" b="1" dirty="0">
                <a:cs typeface="B Yagut" pitchFamily="2" charset="-78"/>
              </a:rPr>
              <a:t>تذکر: پك ها توسط افراد غیر مسئول به هيچ وجه نبایستي بسته شود.</a:t>
            </a:r>
            <a:endParaRPr lang="en-US" b="1" dirty="0">
              <a:cs typeface="B Yagut" pitchFamily="2" charset="-78"/>
            </a:endParaRPr>
          </a:p>
          <a:p>
            <a:pPr lvl="0" algn="r" rtl="1">
              <a:lnSpc>
                <a:spcPct val="150000"/>
              </a:lnSpc>
            </a:pPr>
            <a:endParaRPr lang="en-US" sz="2500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500" dirty="0">
              <a:cs typeface="B Yagut" pitchFamily="2" charset="-78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0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31"/>
    </mc:Choice>
    <mc:Fallback xmlns="">
      <p:transition spd="slow" advTm="36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257" y="793658"/>
            <a:ext cx="11534503" cy="6064341"/>
          </a:xfrm>
        </p:spPr>
        <p:txBody>
          <a:bodyPr/>
          <a:lstStyle/>
          <a:p>
            <a:pPr marL="0" lvl="0" indent="0" algn="r" rtl="1">
              <a:buNone/>
            </a:pPr>
            <a:r>
              <a:rPr lang="fa-IR" sz="3200" b="1" dirty="0">
                <a:cs typeface="B Yagut" pitchFamily="2" charset="-78"/>
              </a:rPr>
              <a:t>3.برچسب زدن و آماده سازی:</a:t>
            </a:r>
            <a:endParaRPr lang="en-US" sz="3200" b="1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itchFamily="2" charset="-78"/>
              </a:rPr>
              <a:t>جهت تعیین مشخصات بسته های استریل شده از نوارچسب های مخصوصی استفاده می شود که نسبت به بخار آب حساس بوده و تغییر رنگ می دهند و بیانگر آن می باشد که بسته مورد نظر توسط بخار آب استریل شده است. برچسب های ردیابی بر روی قسمت خارجی بسته چسبانده می شوند و مشخصات وسیله مورد نظر، تاریخ استریل، </a:t>
            </a:r>
            <a:r>
              <a:rPr lang="fa-IR" sz="2500" dirty="0" smtClean="0">
                <a:cs typeface="B Yagut" pitchFamily="2" charset="-78"/>
              </a:rPr>
              <a:t>ساعت و نام فرد پک کننده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 smtClean="0">
                <a:cs typeface="B Yagut" pitchFamily="2" charset="-78"/>
              </a:rPr>
              <a:t> بر روی آن ها درج می </a:t>
            </a:r>
            <a:r>
              <a:rPr lang="fa-IR" sz="2500" dirty="0">
                <a:cs typeface="B Yagut" pitchFamily="2" charset="-78"/>
              </a:rPr>
              <a:t>شود. </a:t>
            </a:r>
            <a:r>
              <a:rPr lang="fa-IR" sz="2500" dirty="0" smtClean="0">
                <a:cs typeface="B Yagut" pitchFamily="2" charset="-78"/>
              </a:rPr>
              <a:t>                                        شکل(3-1</a:t>
            </a:r>
            <a:r>
              <a:rPr lang="fa-IR" sz="2500" dirty="0">
                <a:cs typeface="B Yagut" pitchFamily="2" charset="-78"/>
              </a:rPr>
              <a:t>)</a:t>
            </a:r>
          </a:p>
          <a:p>
            <a:pPr marL="0" indent="0" algn="r" rtl="1">
              <a:lnSpc>
                <a:spcPct val="150000"/>
              </a:lnSpc>
              <a:buNone/>
            </a:pPr>
            <a:endParaRPr lang="fa-IR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itchFamily="2" charset="-78"/>
              </a:rPr>
              <a:t>4.قراردادن پک های آماده در دستگاه اتو کلاوجهت </a:t>
            </a:r>
            <a:r>
              <a:rPr lang="fa-IR" sz="2500" dirty="0" smtClean="0">
                <a:cs typeface="B Yagut" pitchFamily="2" charset="-78"/>
              </a:rPr>
              <a:t>استریلیزاسیون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itchFamily="2" charset="-78"/>
              </a:rPr>
              <a:t> </a:t>
            </a:r>
            <a:r>
              <a:rPr lang="fa-IR" sz="2500" dirty="0" smtClean="0">
                <a:cs typeface="B Yagut" pitchFamily="2" charset="-78"/>
              </a:rPr>
              <a:t>                                                                              شکل(4-1)</a:t>
            </a:r>
            <a:endParaRPr lang="en-US" sz="2500" dirty="0">
              <a:cs typeface="B Yagut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305" y="4813664"/>
            <a:ext cx="3553097" cy="19855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074" y="3174274"/>
            <a:ext cx="3553097" cy="1815737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6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88"/>
    </mc:Choice>
    <mc:Fallback xmlns="">
      <p:transition spd="slow" advTm="70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900" y="390525"/>
            <a:ext cx="10515600" cy="6251575"/>
          </a:xfrm>
        </p:spPr>
        <p:txBody>
          <a:bodyPr>
            <a:normAutofit/>
          </a:bodyPr>
          <a:lstStyle/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3000" b="1" dirty="0">
                <a:cs typeface="B Yagut" pitchFamily="2" charset="-78"/>
              </a:rPr>
              <a:t>فرآیند استریلیزاسیون: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itchFamily="2" charset="-78"/>
              </a:rPr>
              <a:t>جدول ارائه شده توسط سازمان بهداشت جهانی </a:t>
            </a:r>
            <a:r>
              <a:rPr lang="en-US" sz="2500" dirty="0">
                <a:cs typeface="B Yagut" pitchFamily="2" charset="-78"/>
              </a:rPr>
              <a:t>WHO</a:t>
            </a:r>
            <a:r>
              <a:rPr lang="fa-IR" sz="2500" dirty="0">
                <a:cs typeface="B Yagut" pitchFamily="2" charset="-78"/>
              </a:rPr>
              <a:t> در اتوکلاوها معمولاً به صورت از پیش تعریف شده بر طبق استاندارد </a:t>
            </a:r>
            <a:r>
              <a:rPr lang="en-US" sz="3200" u="sng" dirty="0">
                <a:cs typeface="B Yagut" pitchFamily="2" charset="-78"/>
              </a:rPr>
              <a:t>EN13060</a:t>
            </a:r>
            <a:r>
              <a:rPr lang="fa-IR" sz="3200" u="sng" dirty="0">
                <a:cs typeface="B Yagut" pitchFamily="2" charset="-78"/>
              </a:rPr>
              <a:t> </a:t>
            </a:r>
            <a:r>
              <a:rPr lang="fa-IR" sz="2500" dirty="0">
                <a:cs typeface="B Yagut" pitchFamily="2" charset="-78"/>
              </a:rPr>
              <a:t>به شرح ذیل برنامه ریزی می شود</a:t>
            </a:r>
            <a:r>
              <a:rPr lang="fa-IR" sz="2500" dirty="0" smtClean="0">
                <a:cs typeface="B Yagut" pitchFamily="2" charset="-78"/>
              </a:rPr>
              <a:t>.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itchFamily="2" charset="-78"/>
              </a:rPr>
              <a:t> </a:t>
            </a:r>
            <a:r>
              <a:rPr lang="fa-IR" sz="2500" dirty="0" smtClean="0">
                <a:cs typeface="B Yagut" pitchFamily="2" charset="-78"/>
              </a:rPr>
              <a:t>                    جدول نحوه تنظیم مدت زمان سیکل استریل اتوکلاو برحسب دما وفشار </a:t>
            </a:r>
            <a:endParaRPr lang="en-US" sz="2500" dirty="0">
              <a:cs typeface="B Yagut" pitchFamily="2" charset="-78"/>
            </a:endParaRPr>
          </a:p>
          <a:p>
            <a:pPr marL="0" lvl="0" indent="0" algn="r" rtl="1">
              <a:lnSpc>
                <a:spcPct val="150000"/>
              </a:lnSpc>
              <a:buNone/>
            </a:pPr>
            <a:endParaRPr lang="fa-IR" sz="3000" b="1" dirty="0">
              <a:cs typeface="B Yagut" pitchFamily="2" charset="-78"/>
            </a:endParaRPr>
          </a:p>
          <a:p>
            <a:pPr marL="0" lvl="0" indent="0" algn="r" rtl="1">
              <a:lnSpc>
                <a:spcPct val="150000"/>
              </a:lnSpc>
              <a:buNone/>
            </a:pPr>
            <a:endParaRPr lang="en-US" sz="3000" b="1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en-US" sz="3000" dirty="0">
              <a:cs typeface="B Yagut" pitchFamily="2" charset="-78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618143"/>
              </p:ext>
            </p:extLst>
          </p:nvPr>
        </p:nvGraphicFramePr>
        <p:xfrm>
          <a:off x="2233747" y="3510565"/>
          <a:ext cx="7511143" cy="3015249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2273373">
                  <a:extLst>
                    <a:ext uri="{9D8B030D-6E8A-4147-A177-3AD203B41FA5}">
                      <a16:colId xmlns:a16="http://schemas.microsoft.com/office/drawing/2014/main" val="1718015049"/>
                    </a:ext>
                  </a:extLst>
                </a:gridCol>
                <a:gridCol w="2663952">
                  <a:extLst>
                    <a:ext uri="{9D8B030D-6E8A-4147-A177-3AD203B41FA5}">
                      <a16:colId xmlns:a16="http://schemas.microsoft.com/office/drawing/2014/main" val="14633117"/>
                    </a:ext>
                  </a:extLst>
                </a:gridCol>
                <a:gridCol w="2573818">
                  <a:extLst>
                    <a:ext uri="{9D8B030D-6E8A-4147-A177-3AD203B41FA5}">
                      <a16:colId xmlns:a16="http://schemas.microsoft.com/office/drawing/2014/main" val="2382814868"/>
                    </a:ext>
                  </a:extLst>
                </a:gridCol>
              </a:tblGrid>
              <a:tr h="62835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</a:pPr>
                      <a:r>
                        <a:rPr lang="fa-IR" sz="32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دما </a:t>
                      </a:r>
                      <a:r>
                        <a:rPr lang="fa-IR" sz="18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(سانتیگراد)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</a:pPr>
                      <a:r>
                        <a:rPr lang="fa-IR" sz="32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فشار </a:t>
                      </a:r>
                      <a:r>
                        <a:rPr lang="fa-IR" sz="18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(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Bar</a:t>
                      </a:r>
                      <a:r>
                        <a:rPr lang="fa-IR" sz="18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</a:pPr>
                      <a:r>
                        <a:rPr lang="fa-IR" sz="320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زمان سیکل استریل </a:t>
                      </a:r>
                      <a:r>
                        <a:rPr lang="fa-IR" sz="180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(دقیقه)**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6504604"/>
                  </a:ext>
                </a:extLst>
              </a:tr>
              <a:tr h="631195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</a:pPr>
                      <a:r>
                        <a:rPr lang="fa-IR" sz="32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121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</a:pPr>
                      <a:r>
                        <a:rPr lang="fa-IR" sz="3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1/05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</a:pPr>
                      <a:r>
                        <a:rPr lang="fa-IR" sz="320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15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4387161"/>
                  </a:ext>
                </a:extLst>
              </a:tr>
              <a:tr h="631195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</a:pPr>
                      <a:r>
                        <a:rPr lang="fa-IR" sz="32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126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</a:pPr>
                      <a:r>
                        <a:rPr lang="fa-IR" sz="32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4/1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</a:pPr>
                      <a:r>
                        <a:rPr lang="fa-IR" sz="320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10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3298321"/>
                  </a:ext>
                </a:extLst>
              </a:tr>
              <a:tr h="631195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</a:pPr>
                      <a:r>
                        <a:rPr lang="fa-IR" sz="32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134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</a:pPr>
                      <a:r>
                        <a:rPr lang="fa-IR" sz="32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2/05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</a:pPr>
                      <a:r>
                        <a:rPr lang="fa-IR" sz="32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3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503805"/>
                  </a:ext>
                </a:extLst>
              </a:tr>
            </a:tbl>
          </a:graphicData>
        </a:graphic>
      </p:graphicFrame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2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53"/>
    </mc:Choice>
    <mc:Fallback xmlns="">
      <p:transition spd="slow" advTm="54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073" y="404947"/>
            <a:ext cx="10515600" cy="6230983"/>
          </a:xfrm>
        </p:spPr>
        <p:txBody>
          <a:bodyPr>
            <a:noAutofit/>
          </a:bodyPr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fa-IR" sz="3200" b="1" dirty="0">
                <a:cs typeface="B Yagut" pitchFamily="2" charset="-78"/>
              </a:rPr>
              <a:t>**نکته بسیار مهم: 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itchFamily="2" charset="-78"/>
              </a:rPr>
              <a:t>انتخاب شرایط، بستگی به توصیه سازنده (با توجه به کتابچه های راهنمای دستگاه) نوع وسایل و نوع استریل دارد. البته در جدول فوق، زمان فقط شامل مرحله سیکل استریل و آن هم از زمان رسیدن به دما و فشار مطلوب در مرکز بسته بندی بوده و زمان کل بستگی به حجم مخزن، مقدار و نوع بار و شرایط دستگاه دارد.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 smtClean="0">
                <a:cs typeface="B Yagut" pitchFamily="2" charset="-78"/>
              </a:rPr>
              <a:t>                                          </a:t>
            </a:r>
          </a:p>
          <a:p>
            <a:pPr marL="0" indent="0" algn="r" rtl="1">
              <a:lnSpc>
                <a:spcPct val="150000"/>
              </a:lnSpc>
              <a:buNone/>
            </a:pPr>
            <a:endParaRPr lang="fa-IR" sz="2500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500" dirty="0" smtClean="0">
              <a:cs typeface="B Yagut" pitchFamily="2" charset="-78"/>
            </a:endParaRPr>
          </a:p>
          <a:p>
            <a:pPr marL="0" indent="0" rtl="1">
              <a:lnSpc>
                <a:spcPct val="150000"/>
              </a:lnSpc>
              <a:buNone/>
            </a:pPr>
            <a:r>
              <a:rPr lang="fa-IR" sz="2500" dirty="0" smtClean="0">
                <a:cs typeface="B Yagut" pitchFamily="2" charset="-78"/>
              </a:rPr>
              <a:t>       قرار دادن وسایل در اتوکلاو</a:t>
            </a:r>
            <a:endParaRPr lang="en-US" sz="2500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500" dirty="0">
              <a:cs typeface="B Yagut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73" y="3762103"/>
            <a:ext cx="3108959" cy="1985554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4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83"/>
    </mc:Choice>
    <mc:Fallback xmlns="">
      <p:transition spd="slow" advTm="56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702" y="733095"/>
            <a:ext cx="10515600" cy="5524014"/>
          </a:xfrm>
        </p:spPr>
        <p:txBody>
          <a:bodyPr>
            <a:noAutofit/>
          </a:bodyPr>
          <a:lstStyle/>
          <a:p>
            <a:pPr marL="0" lvl="0" indent="0" algn="r" rtl="1">
              <a:lnSpc>
                <a:spcPct val="150000"/>
              </a:lnSpc>
              <a:buNone/>
            </a:pPr>
            <a:r>
              <a:rPr lang="fa-IR" sz="3200" b="1" dirty="0">
                <a:cs typeface="B Yagut" panose="00000400000000000000" pitchFamily="2" charset="-78"/>
              </a:rPr>
              <a:t>5.اتمام فرآیند استریلیزاسیون:</a:t>
            </a:r>
            <a:endParaRPr lang="en-US" sz="3200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500" dirty="0" smtClean="0">
                <a:cs typeface="B Yagut" panose="00000400000000000000" pitchFamily="2" charset="-78"/>
              </a:rPr>
              <a:t> در </a:t>
            </a:r>
            <a:r>
              <a:rPr lang="fa-IR" sz="2500" dirty="0">
                <a:cs typeface="B Yagut" panose="00000400000000000000" pitchFamily="2" charset="-78"/>
              </a:rPr>
              <a:t>انتهاي فرايند</a:t>
            </a:r>
            <a:r>
              <a:rPr lang="fa-IR" sz="2500" b="1" dirty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توجه و دقت كافي براي انجام عمل ضدعفوني، گندزدايي و سترون سازي ضروريست و در صورت شك در مراحل اجراء بايد مجدداً اقدامات لازم تكرار گردد. 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500" dirty="0" smtClean="0">
                <a:cs typeface="B Yagut" panose="00000400000000000000" pitchFamily="2" charset="-78"/>
              </a:rPr>
              <a:t> ابزار </a:t>
            </a:r>
            <a:r>
              <a:rPr lang="fa-IR" sz="2500" dirty="0">
                <a:cs typeface="B Yagut" panose="00000400000000000000" pitchFamily="2" charset="-78"/>
              </a:rPr>
              <a:t>و اقلام را تا خشک شدن کامل آن ها باید در اتوکلاو باقی گذاشت که ممکن است تا 30 دقیقه به طول انجامد. 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500" dirty="0" smtClean="0">
                <a:cs typeface="B Yagut" panose="00000400000000000000" pitchFamily="2" charset="-78"/>
              </a:rPr>
              <a:t> بسته ها </a:t>
            </a:r>
            <a:r>
              <a:rPr lang="fa-IR" sz="2500" dirty="0">
                <a:cs typeface="B Yagut" panose="00000400000000000000" pitchFamily="2" charset="-78"/>
              </a:rPr>
              <a:t>یا ابزار استریل شده و خشک شده را توسط وسیله استریل از درون دستگاه خارج کرده و روی سطحی که با کاغذ یا شان استریل شده پوشانده شده است، قرار داد تا اینکه دمای آن ها کاهش یافته و به دمای محیط برسد.</a:t>
            </a:r>
            <a:endParaRPr lang="en-US" sz="2500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en-US" sz="2500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500" dirty="0">
              <a:cs typeface="B Yagut" pitchFamily="2" charset="-78"/>
            </a:endParaRPr>
          </a:p>
        </p:txBody>
      </p: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52"/>
    </mc:Choice>
    <mc:Fallback xmlns="">
      <p:transition spd="slow" advTm="56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900" y="156754"/>
            <a:ext cx="10515600" cy="6393906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3200" b="1" dirty="0">
                <a:cs typeface="B Yagut" panose="00000400000000000000" pitchFamily="2" charset="-78"/>
              </a:rPr>
              <a:t>اصول اساسي در استفاده از ست هاي استريل:</a:t>
            </a:r>
            <a:endParaRPr lang="en-US" sz="3200" b="1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ar-SA" sz="2500" dirty="0">
                <a:cs typeface="B Yagut" panose="00000400000000000000" pitchFamily="2" charset="-78"/>
              </a:rPr>
              <a:t>در هنگام باز کردن بسته استریل، تاریخ مصرف، تاریخ بسته و تغییر رنگ نوار شاهد را کنترل کرده و برچسب را از روی بسته جدا کنید.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 فقط يك شيء استريل مي تواند وسيله استریل ديگري را لمس نمايد.</a:t>
            </a:r>
            <a:endParaRPr lang="en-US" sz="2500" dirty="0" smtClean="0">
              <a:cs typeface="B Yagut" panose="00000400000000000000" pitchFamily="2" charset="-78"/>
            </a:endParaRP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 اجسام استريل را بالاتر از سطح كمر نگهداريد . </a:t>
            </a: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 از </a:t>
            </a:r>
            <a:r>
              <a:rPr lang="fa-IR" sz="2500" dirty="0">
                <a:cs typeface="B Yagut" panose="00000400000000000000" pitchFamily="2" charset="-78"/>
              </a:rPr>
              <a:t>صحبت كردن، سرفه </a:t>
            </a:r>
            <a:r>
              <a:rPr lang="fa-IR" sz="2500" dirty="0" smtClean="0">
                <a:cs typeface="B Yagut" panose="00000400000000000000" pitchFamily="2" charset="-78"/>
              </a:rPr>
              <a:t>روي ست يا </a:t>
            </a:r>
            <a:r>
              <a:rPr lang="fa-IR" sz="2500" dirty="0">
                <a:cs typeface="B Yagut" panose="00000400000000000000" pitchFamily="2" charset="-78"/>
              </a:rPr>
              <a:t>شئي استريل خودداري كنيد.</a:t>
            </a:r>
            <a:endParaRPr lang="en-US" sz="2500" dirty="0">
              <a:cs typeface="B Yagut" panose="00000400000000000000" pitchFamily="2" charset="-78"/>
            </a:endParaRP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 هرگز </a:t>
            </a:r>
            <a:r>
              <a:rPr lang="fa-IR" sz="2500" dirty="0">
                <a:cs typeface="B Yagut" panose="00000400000000000000" pitchFamily="2" charset="-78"/>
              </a:rPr>
              <a:t>در </a:t>
            </a:r>
            <a:r>
              <a:rPr lang="fa-IR" sz="2500">
                <a:cs typeface="B Yagut" panose="00000400000000000000" pitchFamily="2" charset="-78"/>
              </a:rPr>
              <a:t>اطراف </a:t>
            </a:r>
            <a:r>
              <a:rPr lang="fa-IR" sz="2500" smtClean="0">
                <a:cs typeface="B Yagut" panose="00000400000000000000" pitchFamily="2" charset="-78"/>
              </a:rPr>
              <a:t>ست </a:t>
            </a:r>
            <a:r>
              <a:rPr lang="fa-IR" sz="2500" dirty="0">
                <a:cs typeface="B Yagut" panose="00000400000000000000" pitchFamily="2" charset="-78"/>
              </a:rPr>
              <a:t>استريل حركت نكرده و راه نرويد يا پشت خود را به آن ننماييد. 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بسته </a:t>
            </a:r>
            <a:r>
              <a:rPr lang="fa-IR" sz="2500" dirty="0">
                <a:cs typeface="B Yagut" panose="00000400000000000000" pitchFamily="2" charset="-78"/>
              </a:rPr>
              <a:t>های استریل شده حداکثر تا 14روز استریل می باشند.</a:t>
            </a: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sz="2500" dirty="0">
              <a:cs typeface="B Yagut" panose="00000400000000000000" pitchFamily="2" charset="-78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6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40"/>
    </mc:Choice>
    <mc:Fallback xmlns="">
      <p:transition spd="slow" advTm="98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203" y="360209"/>
            <a:ext cx="10515600" cy="6145093"/>
          </a:xfrm>
        </p:spPr>
        <p:txBody>
          <a:bodyPr>
            <a:normAutofit fontScale="92500" lnSpcReduction="20000"/>
          </a:bodyPr>
          <a:lstStyle/>
          <a:p>
            <a:pPr marL="0" indent="0" algn="ctr" rtl="1">
              <a:lnSpc>
                <a:spcPct val="150000"/>
              </a:lnSpc>
              <a:buNone/>
            </a:pPr>
            <a:r>
              <a:rPr lang="fa-IR" altLang="en-US" sz="4300" b="1" dirty="0" smtClean="0">
                <a:cs typeface="B Yagut" panose="00000400000000000000" pitchFamily="2" charset="-78"/>
              </a:rPr>
              <a:t>اهداف آموزشی</a:t>
            </a:r>
            <a:endParaRPr lang="en-US" altLang="en-US" sz="4300" b="1" dirty="0" smtClean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sz="2900" dirty="0" smtClean="0">
                <a:cs typeface="B Yagut" panose="00000400000000000000" pitchFamily="2" charset="-78"/>
              </a:rPr>
              <a:t>انتظار می رود در پایان درس فراگیران بتوانند.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sz="2900" dirty="0" smtClean="0">
                <a:cs typeface="B Yagut" panose="00000400000000000000" pitchFamily="2" charset="-78"/>
              </a:rPr>
              <a:t>1-گندزدائی و روش های آن را طبق متن آموزشی توضیح دهند.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sz="2900" dirty="0" smtClean="0">
                <a:cs typeface="B Yagut" panose="00000400000000000000" pitchFamily="2" charset="-78"/>
              </a:rPr>
              <a:t>2-به اهمیت نظافت قبل ازانجام گند زدائی، ضدعفونی و استریلیزاسیون صحیح اشاره نمایند.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sz="2900" dirty="0" smtClean="0">
                <a:cs typeface="B Yagut" panose="00000400000000000000" pitchFamily="2" charset="-78"/>
              </a:rPr>
              <a:t>3-نکات لازم در خصوص انجام نظافت یا پاکسازی را توضیح دهند.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sz="2900" dirty="0" smtClean="0">
                <a:cs typeface="B Yagut" panose="00000400000000000000" pitchFamily="2" charset="-78"/>
              </a:rPr>
              <a:t>4-به اهمیت گند زدائی وضدعفونی قبل از انجام استریلیزاسیون اشاره نمایند.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sz="2900" dirty="0" smtClean="0">
                <a:cs typeface="B Yagut" panose="00000400000000000000" pitchFamily="2" charset="-78"/>
              </a:rPr>
              <a:t>5-مراحل انجام استریلیزاسیون ست پانسمان </a:t>
            </a:r>
            <a:r>
              <a:rPr lang="fa-IR" altLang="en-US" sz="2900" dirty="0">
                <a:cs typeface="B Yagut" panose="00000400000000000000" pitchFamily="2" charset="-78"/>
              </a:rPr>
              <a:t>را </a:t>
            </a:r>
            <a:r>
              <a:rPr lang="fa-IR" altLang="en-US" sz="2900" dirty="0" smtClean="0">
                <a:cs typeface="B Yagut" panose="00000400000000000000" pitchFamily="2" charset="-78"/>
              </a:rPr>
              <a:t>توضیح دهند.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sz="2900" dirty="0" smtClean="0">
                <a:cs typeface="B Yagut" panose="00000400000000000000" pitchFamily="2" charset="-78"/>
              </a:rPr>
              <a:t>6-اصول اساسی در استفاده از وسایل استریل را طبق متن آموزشی شرح دهند.</a:t>
            </a:r>
          </a:p>
          <a:p>
            <a:pPr marL="0" indent="0" algn="r" rtl="1">
              <a:lnSpc>
                <a:spcPct val="150000"/>
              </a:lnSpc>
              <a:buNone/>
            </a:pPr>
            <a:endParaRPr lang="fa-IR" sz="25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5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93"/>
    </mc:Choice>
    <mc:Fallback xmlns="">
      <p:transition spd="slow" advTm="21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2412"/>
            <a:ext cx="10515600" cy="4506686"/>
          </a:xfrm>
        </p:spPr>
        <p:txBody>
          <a:bodyPr>
            <a:normAutofit/>
          </a:bodyPr>
          <a:lstStyle/>
          <a:p>
            <a:pPr marL="0" indent="0" algn="ctr" rtl="1">
              <a:lnSpc>
                <a:spcPct val="150000"/>
              </a:lnSpc>
              <a:buNone/>
            </a:pPr>
            <a:r>
              <a:rPr lang="fa-IR" sz="4000" b="1" dirty="0">
                <a:cs typeface="B Yagut" panose="00000400000000000000" pitchFamily="2" charset="-78"/>
              </a:rPr>
              <a:t>خلاصه ونتیجه گیری</a:t>
            </a: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dirty="0">
                <a:cs typeface="B Yagut" panose="00000400000000000000" pitchFamily="2" charset="-78"/>
              </a:rPr>
              <a:t>در این محبث شما </a:t>
            </a:r>
            <a:r>
              <a:rPr lang="fa-IR" dirty="0" smtClean="0">
                <a:cs typeface="B Yagut" panose="00000400000000000000" pitchFamily="2" charset="-78"/>
              </a:rPr>
              <a:t>اصول گندزدائی، فرآیند </a:t>
            </a:r>
            <a:r>
              <a:rPr lang="fa-IR" dirty="0">
                <a:cs typeface="B Yagut" panose="00000400000000000000" pitchFamily="2" charset="-78"/>
              </a:rPr>
              <a:t>استریلیزاسیون </a:t>
            </a:r>
            <a:r>
              <a:rPr lang="fa-IR" dirty="0" smtClean="0">
                <a:cs typeface="B Yagut" panose="00000400000000000000" pitchFamily="2" charset="-78"/>
              </a:rPr>
              <a:t>و مراحل </a:t>
            </a:r>
            <a:r>
              <a:rPr lang="fa-IR" dirty="0">
                <a:cs typeface="B Yagut" panose="00000400000000000000" pitchFamily="2" charset="-78"/>
              </a:rPr>
              <a:t>آن ونحوه استریلیزاسیون ست پانسمان را </a:t>
            </a:r>
            <a:r>
              <a:rPr lang="fa-IR" dirty="0" smtClean="0">
                <a:cs typeface="B Yagut" panose="00000400000000000000" pitchFamily="2" charset="-78"/>
              </a:rPr>
              <a:t>فراگرفتید. انشاا... </a:t>
            </a:r>
            <a:r>
              <a:rPr lang="fa-IR" dirty="0">
                <a:cs typeface="B Yagut" panose="00000400000000000000" pitchFamily="2" charset="-78"/>
              </a:rPr>
              <a:t>درجلسه آینده به نحوه کار با دستگاههای اتوکلاو وفور آشنا می شویم 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2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35"/>
    </mc:Choice>
    <mc:Fallback xmlns="">
      <p:transition spd="slow" advTm="47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900" y="143691"/>
            <a:ext cx="10515600" cy="6714309"/>
          </a:xfrm>
        </p:spPr>
        <p:txBody>
          <a:bodyPr>
            <a:noAutofit/>
          </a:bodyPr>
          <a:lstStyle/>
          <a:p>
            <a:pPr marL="0" indent="0" algn="ctr" rtl="1">
              <a:lnSpc>
                <a:spcPct val="160000"/>
              </a:lnSpc>
              <a:buNone/>
            </a:pPr>
            <a:r>
              <a:rPr lang="fa-IR" sz="4000" b="1" dirty="0">
                <a:cs typeface="B Yagut" panose="00000400000000000000" pitchFamily="2" charset="-78"/>
              </a:rPr>
              <a:t>پرسش وتمرین</a:t>
            </a:r>
          </a:p>
          <a:p>
            <a:pPr marL="0" indent="0" algn="r" rtl="1">
              <a:lnSpc>
                <a:spcPct val="160000"/>
              </a:lnSpc>
              <a:buNone/>
            </a:pPr>
            <a:r>
              <a:rPr lang="fa-IR" sz="2500" b="1" dirty="0">
                <a:cs typeface="B Yagut" panose="00000400000000000000" pitchFamily="2" charset="-78"/>
              </a:rPr>
              <a:t>1</a:t>
            </a:r>
            <a:r>
              <a:rPr lang="fa-IR" sz="2500" dirty="0">
                <a:cs typeface="B Yagut" panose="00000400000000000000" pitchFamily="2" charset="-78"/>
              </a:rPr>
              <a:t>-به نظر شما چرا باید قبل از انجام فرآیند </a:t>
            </a:r>
            <a:r>
              <a:rPr lang="fa-IR" sz="2500" dirty="0" smtClean="0">
                <a:cs typeface="B Yagut" panose="00000400000000000000" pitchFamily="2" charset="-78"/>
              </a:rPr>
              <a:t>گندزدائی و ضدعفونی </a:t>
            </a:r>
            <a:r>
              <a:rPr lang="fa-IR" sz="2500" dirty="0">
                <a:cs typeface="B Yagut" panose="00000400000000000000" pitchFamily="2" charset="-78"/>
              </a:rPr>
              <a:t>وسایل را پاکسازی کرد؟</a:t>
            </a:r>
          </a:p>
          <a:p>
            <a:pPr marL="0" indent="0" algn="r" rtl="1">
              <a:lnSpc>
                <a:spcPct val="16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2-قرار است شما فرآیند استریلیزاسیون وسایل را در خانه بهداشت انجام دهید</a:t>
            </a:r>
            <a:r>
              <a:rPr lang="fa-IR" sz="2500" dirty="0" smtClean="0">
                <a:cs typeface="B Yagut" panose="00000400000000000000" pitchFamily="2" charset="-78"/>
              </a:rPr>
              <a:t>،</a:t>
            </a:r>
            <a:r>
              <a:rPr lang="en-US" sz="2500" dirty="0" smtClean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قبل </a:t>
            </a:r>
            <a:r>
              <a:rPr lang="fa-IR" sz="2500" dirty="0">
                <a:cs typeface="B Yagut" panose="00000400000000000000" pitchFamily="2" charset="-78"/>
              </a:rPr>
              <a:t>از شروع کار به چه نکاتی توجه می نمایید؟</a:t>
            </a:r>
          </a:p>
          <a:p>
            <a:pPr marL="0" indent="0" algn="r" rtl="1">
              <a:lnSpc>
                <a:spcPct val="16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3-فرآیند استریلیزاسیون را طبقه بندی نمائید؟</a:t>
            </a:r>
          </a:p>
          <a:p>
            <a:pPr marL="0" indent="0" algn="r" rtl="1">
              <a:lnSpc>
                <a:spcPct val="16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4- برای استریل کردن وسایل شما زمان را 10 دقیقه در نظر می گیرد،چه میزان درجه حرارت وفشار، برای این مدت زمانی انتخاب می کنید؟</a:t>
            </a:r>
          </a:p>
          <a:p>
            <a:pPr marL="0" indent="0" algn="r" rtl="1">
              <a:lnSpc>
                <a:spcPct val="16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5-برای </a:t>
            </a:r>
            <a:r>
              <a:rPr lang="fa-IR" sz="2500" dirty="0" smtClean="0">
                <a:cs typeface="B Yagut" panose="00000400000000000000" pitchFamily="2" charset="-78"/>
              </a:rPr>
              <a:t>استفاده از ست استریل چه اصولی </a:t>
            </a:r>
            <a:r>
              <a:rPr lang="fa-IR" sz="2500" dirty="0">
                <a:cs typeface="B Yagut" panose="00000400000000000000" pitchFamily="2" charset="-78"/>
              </a:rPr>
              <a:t>را رعایت می کنید؟</a:t>
            </a:r>
          </a:p>
          <a:p>
            <a:pPr marL="0" indent="0" algn="r" rtl="1">
              <a:lnSpc>
                <a:spcPct val="16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6-مراحل فرآیند استریلیزاسیون را شرح دهید؟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3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4"/>
    </mc:Choice>
    <mc:Fallback xmlns="">
      <p:transition spd="slow" advTm="7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600" b="1" dirty="0">
                <a:cs typeface="B Yagut" panose="00000400000000000000" pitchFamily="2" charset="-78"/>
              </a:rPr>
              <a:t>منابع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950275-AB59-4ED9-861B-A10A0FED4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/>
          <a:p>
            <a:pPr marL="0" indent="0" algn="r" rtl="1">
              <a:lnSpc>
                <a:spcPct val="100000"/>
              </a:lnSpc>
              <a:spcAft>
                <a:spcPts val="1200"/>
              </a:spcAft>
              <a:buNone/>
            </a:pPr>
            <a:r>
              <a:rPr lang="fa-IR" sz="2600" dirty="0">
                <a:cs typeface="B Yagut" panose="00000400000000000000" pitchFamily="2" charset="-78"/>
              </a:rPr>
              <a:t>1- گروه توسعه شبکه(واحدهای بهورزی وتجهیزات).فرآیند ضدعفونی وآشنایی با دستگاه فور واتوکلاو.معاونت بهداشتی. دانشگاه علوم پزشکی وخدمات بهداشتی درمانی اصفهان</a:t>
            </a:r>
          </a:p>
          <a:p>
            <a:pPr marL="0" indent="0" algn="r" rtl="1">
              <a:lnSpc>
                <a:spcPct val="100000"/>
              </a:lnSpc>
              <a:spcAft>
                <a:spcPts val="1200"/>
              </a:spcAft>
              <a:buNone/>
            </a:pPr>
            <a:r>
              <a:rPr lang="fa-IR" sz="2600" dirty="0">
                <a:cs typeface="B Yagut" panose="00000400000000000000" pitchFamily="2" charset="-78"/>
              </a:rPr>
              <a:t>2- شبکه بهداشت ودرمان شهرستان البرز.اصول استریلیزاسیون در مراکز بهداشتی ودرمانی .دانشگاه علوم پزشکی وخدمات درمانی استان قزوین-مدیریت پرستاری(واحد کنترل عفونت).</a:t>
            </a:r>
            <a:r>
              <a:rPr lang="fa-IR" sz="2600" b="1" dirty="0">
                <a:cs typeface="B Yagut" panose="00000400000000000000" pitchFamily="2" charset="-78"/>
              </a:rPr>
              <a:t> </a:t>
            </a:r>
          </a:p>
          <a:p>
            <a:pPr marL="0" indent="0" algn="r" rtl="1">
              <a:lnSpc>
                <a:spcPct val="100000"/>
              </a:lnSpc>
              <a:spcAft>
                <a:spcPts val="1200"/>
              </a:spcAft>
              <a:buNone/>
            </a:pPr>
            <a:r>
              <a:rPr lang="fa-IR" sz="2600" b="1" dirty="0">
                <a:cs typeface="B Yagut" panose="00000400000000000000" pitchFamily="2" charset="-78"/>
              </a:rPr>
              <a:t>3- </a:t>
            </a:r>
            <a:r>
              <a:rPr lang="fa-IR" sz="2600" dirty="0">
                <a:cs typeface="B Yagut" panose="00000400000000000000" pitchFamily="2" charset="-78"/>
              </a:rPr>
              <a:t>دستورالعملهای‌پیشگیری‌و‌کنترل‌عفونت2.معاون درمان.دانشگاه علوم پزشکی وخدمات بهداشتی درمانی شهید بهشتی</a:t>
            </a:r>
          </a:p>
          <a:p>
            <a:pPr marL="0" indent="0" algn="r" rtl="1">
              <a:lnSpc>
                <a:spcPct val="100000"/>
              </a:lnSpc>
              <a:spcAft>
                <a:spcPts val="1200"/>
              </a:spcAft>
              <a:buNone/>
            </a:pPr>
            <a:r>
              <a:rPr lang="fa-IR" sz="2600" dirty="0">
                <a:cs typeface="B Yagut" panose="00000400000000000000" pitchFamily="2" charset="-78"/>
              </a:rPr>
              <a:t>4- اداره کل تجهیزات پزشکی.دستورالعمل اتوکلاو رومیزی .مرکز مدیریت وهماهنگی امور بازرگانی.وزارت بهداشت درمان وآموزش پزشکی.</a:t>
            </a:r>
            <a:r>
              <a:rPr lang="fa-IR" sz="2600" b="1" dirty="0">
                <a:cs typeface="B Yagut" panose="00000400000000000000" pitchFamily="2" charset="-78"/>
              </a:rPr>
              <a:t>1386</a:t>
            </a:r>
            <a:br>
              <a:rPr lang="fa-IR" sz="2600" b="1" dirty="0">
                <a:cs typeface="B Yagut" panose="00000400000000000000" pitchFamily="2" charset="-78"/>
              </a:rPr>
            </a:br>
            <a:endParaRPr lang="fa-IR" sz="2600" dirty="0">
              <a:cs typeface="B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6679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9"/>
    </mc:Choice>
    <mc:Fallback xmlns="">
      <p:transition spd="slow" advTm="2069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58F3EC7-8714-48E4-9009-22F11DEF5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649" y="731837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a-IR" sz="4000" b="1" dirty="0">
                <a:ln w="12700">
                  <a:solidFill>
                    <a:schemeClr val="accent5"/>
                  </a:solidFill>
                  <a:prstDash val="solid"/>
                </a:ln>
                <a:cs typeface="B Yagut" panose="00000400000000000000" pitchFamily="2" charset="-78"/>
              </a:rPr>
              <a:t>لطفاً نظرات و پیشنهادات خود پیرامون این بسته آموزشی را به آدرس زیر ارسال کنید</a:t>
            </a:r>
            <a:endParaRPr lang="en-US" sz="4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A646D25-8150-41AC-B936-ED99C5785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8644"/>
            <a:ext cx="10515600" cy="3778320"/>
          </a:xfrm>
        </p:spPr>
        <p:txBody>
          <a:bodyPr>
            <a:noAutofit/>
          </a:bodyPr>
          <a:lstStyle/>
          <a:p>
            <a:pPr marL="0" indent="0" algn="ctr" rtl="1">
              <a:buNone/>
            </a:pPr>
            <a:r>
              <a:rPr lang="fa-IR" sz="28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دانشگاه علوم پزشکی و خدمات بهداشتی درمانی اصفهان</a:t>
            </a:r>
          </a:p>
          <a:p>
            <a:pPr marL="0" indent="0" algn="ctr" rtl="1">
              <a:buNone/>
            </a:pPr>
            <a:r>
              <a:rPr lang="fa-IR" sz="28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مرکز آموزش بهورزی سمیرم</a:t>
            </a:r>
          </a:p>
          <a:p>
            <a:pPr marL="0" indent="0" algn="ctr" rtl="1">
              <a:buNone/>
            </a:pPr>
            <a:endParaRPr lang="fa-IR" sz="2800" b="1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B Yagut" panose="00000400000000000000" pitchFamily="2" charset="-78"/>
            </a:endParaRPr>
          </a:p>
          <a:p>
            <a:pPr marL="0" indent="0" algn="ctr" rtl="1">
              <a:buNone/>
            </a:pPr>
            <a:r>
              <a:rPr lang="fa-IR" sz="28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 </a:t>
            </a:r>
            <a:r>
              <a:rPr lang="en-US" sz="28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Email : beh.semirom@phc.mui.ac.ir</a:t>
            </a:r>
          </a:p>
          <a:p>
            <a:pPr marL="0" indent="0" algn="ctr" rtl="1">
              <a:buNone/>
            </a:pPr>
            <a:r>
              <a:rPr lang="fa-IR" altLang="en-US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Yagut" panose="00000400000000000000" pitchFamily="2" charset="-78"/>
              </a:rPr>
              <a:t>باتشکر از بذل توجه شما</a:t>
            </a:r>
            <a:endParaRPr lang="en-US" sz="2800" b="1" i="1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B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9005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9"/>
    </mc:Choice>
    <mc:Fallback xmlns="">
      <p:transition spd="slow" advTm="2579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446" y="326572"/>
            <a:ext cx="10515600" cy="6315528"/>
          </a:xfrm>
        </p:spPr>
        <p:txBody>
          <a:bodyPr>
            <a:normAutofit fontScale="92500" lnSpcReduction="10000"/>
          </a:bodyPr>
          <a:lstStyle/>
          <a:p>
            <a:pPr marL="0" indent="0" algn="ctr" rtl="1">
              <a:lnSpc>
                <a:spcPct val="150000"/>
              </a:lnSpc>
              <a:buNone/>
            </a:pPr>
            <a:r>
              <a:rPr lang="fa-IR" sz="4000" b="1" dirty="0" smtClean="0">
                <a:cs typeface="B Yagut" pitchFamily="2" charset="-78"/>
              </a:rPr>
              <a:t>سرفصل ها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700" b="1" dirty="0" smtClean="0">
                <a:cs typeface="B Yagut" pitchFamily="2" charset="-78"/>
              </a:rPr>
              <a:t>مقدمه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700" b="1" dirty="0" smtClean="0">
                <a:cs typeface="B Yagut" pitchFamily="2" charset="-78"/>
              </a:rPr>
              <a:t>گندزدائی وروش های آن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700" dirty="0" smtClean="0">
                <a:cs typeface="B Yagut" pitchFamily="2" charset="-78"/>
              </a:rPr>
              <a:t>استریلیزاسیون </a:t>
            </a:r>
            <a:r>
              <a:rPr lang="fa-IR" sz="2700" dirty="0">
                <a:cs typeface="B Yagut" pitchFamily="2" charset="-78"/>
              </a:rPr>
              <a:t>ومراحل آن </a:t>
            </a:r>
            <a:endParaRPr lang="fa-IR" sz="2700" dirty="0" smtClean="0"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700" dirty="0" smtClean="0">
                <a:cs typeface="B Yagut" pitchFamily="2" charset="-78"/>
              </a:rPr>
              <a:t>پاکسازی </a:t>
            </a:r>
            <a:r>
              <a:rPr lang="fa-IR" sz="2700" dirty="0">
                <a:cs typeface="B Yagut" pitchFamily="2" charset="-78"/>
              </a:rPr>
              <a:t>ونظافت 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700" dirty="0" smtClean="0">
                <a:cs typeface="B Yagut" pitchFamily="2" charset="-78"/>
              </a:rPr>
              <a:t>گندزدائی وضدعفونی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700" dirty="0" smtClean="0">
                <a:cs typeface="B Yagut" pitchFamily="2" charset="-78"/>
              </a:rPr>
              <a:t>نحوه استریلیزاسیون ست پانسمان 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700" dirty="0" smtClean="0">
                <a:cs typeface="B Yagut" pitchFamily="2" charset="-78"/>
              </a:rPr>
              <a:t>اصول </a:t>
            </a:r>
            <a:r>
              <a:rPr lang="fa-IR" sz="2700" dirty="0">
                <a:cs typeface="B Yagut" pitchFamily="2" charset="-78"/>
              </a:rPr>
              <a:t>استفاده </a:t>
            </a:r>
            <a:r>
              <a:rPr lang="fa-IR" sz="2700" dirty="0" smtClean="0">
                <a:cs typeface="B Yagut" pitchFamily="2" charset="-78"/>
              </a:rPr>
              <a:t>از وسایل استریل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700" dirty="0" smtClean="0">
                <a:cs typeface="B Yagut" pitchFamily="2" charset="-78"/>
              </a:rPr>
              <a:t>خلاصه و نتیجه گیری</a:t>
            </a:r>
          </a:p>
          <a:p>
            <a:pPr marL="0" indent="0" algn="r" rtl="1">
              <a:lnSpc>
                <a:spcPct val="150000"/>
              </a:lnSpc>
              <a:buNone/>
            </a:pPr>
            <a:endParaRPr lang="fa-IR" sz="2500" dirty="0" smtClean="0">
              <a:cs typeface="B Yagut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1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0"/>
    </mc:Choice>
    <mc:Fallback xmlns="">
      <p:transition spd="slow" advTm="5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900" y="329735"/>
            <a:ext cx="10515600" cy="5623996"/>
          </a:xfrm>
        </p:spPr>
        <p:txBody>
          <a:bodyPr>
            <a:normAutofit lnSpcReduction="10000"/>
          </a:bodyPr>
          <a:lstStyle/>
          <a:p>
            <a:pPr marL="0" indent="0" algn="ctr" rtl="1">
              <a:lnSpc>
                <a:spcPct val="170000"/>
              </a:lnSpc>
              <a:buNone/>
            </a:pPr>
            <a:r>
              <a:rPr lang="fa-IR" sz="4300" b="1" dirty="0">
                <a:cs typeface="B Yagut" pitchFamily="2" charset="-78"/>
              </a:rPr>
              <a:t>مقدمه</a:t>
            </a:r>
          </a:p>
          <a:p>
            <a:pPr marL="0" indent="0" algn="r" rtl="1">
              <a:lnSpc>
                <a:spcPct val="170000"/>
              </a:lnSpc>
              <a:buNone/>
            </a:pPr>
            <a:r>
              <a:rPr lang="ar-SA" sz="2700" dirty="0">
                <a:cs typeface="B Yagut" pitchFamily="2" charset="-78"/>
              </a:rPr>
              <a:t>يكي از دغدغه هاي مهم و قابل توجه </a:t>
            </a:r>
            <a:r>
              <a:rPr lang="fa-IR" sz="2700" dirty="0">
                <a:cs typeface="B Yagut" pitchFamily="2" charset="-78"/>
              </a:rPr>
              <a:t>پرسنل بهداشت ودرمان </a:t>
            </a:r>
            <a:r>
              <a:rPr lang="ar-SA" sz="2700" dirty="0">
                <a:cs typeface="B Yagut" pitchFamily="2" charset="-78"/>
              </a:rPr>
              <a:t>كنترل عفونت </a:t>
            </a:r>
            <a:r>
              <a:rPr lang="fa-IR" sz="2700" dirty="0">
                <a:cs typeface="B Yagut" pitchFamily="2" charset="-78"/>
              </a:rPr>
              <a:t>در مراکز بهداشتی ودرمانی </a:t>
            </a:r>
            <a:r>
              <a:rPr lang="ar-SA" sz="2700" dirty="0">
                <a:cs typeface="B Yagut" pitchFamily="2" charset="-78"/>
              </a:rPr>
              <a:t>بوده است و</a:t>
            </a:r>
            <a:r>
              <a:rPr lang="fa-IR" sz="2700" dirty="0">
                <a:cs typeface="B Yagut" pitchFamily="2" charset="-78"/>
              </a:rPr>
              <a:t> </a:t>
            </a:r>
            <a:r>
              <a:rPr lang="ar-SA" sz="2700" dirty="0">
                <a:cs typeface="B Yagut" pitchFamily="2" charset="-78"/>
              </a:rPr>
              <a:t>دراين ميان استفاده صحيح از تجهيزات و به كارگيري آن در راستاي عملكرد تعريف شده</a:t>
            </a:r>
            <a:r>
              <a:rPr lang="fa-IR" sz="2700" dirty="0">
                <a:cs typeface="B Yagut" pitchFamily="2" charset="-78"/>
              </a:rPr>
              <a:t>، </a:t>
            </a:r>
            <a:r>
              <a:rPr lang="ar-SA" sz="2700" dirty="0">
                <a:cs typeface="B Yagut" pitchFamily="2" charset="-78"/>
              </a:rPr>
              <a:t>از جايگاه مهمي برخوردار است</a:t>
            </a:r>
            <a:r>
              <a:rPr lang="fa-IR" sz="2700" dirty="0">
                <a:cs typeface="B Yagut" pitchFamily="2" charset="-78"/>
              </a:rPr>
              <a:t>.</a:t>
            </a:r>
            <a:r>
              <a:rPr lang="ar-SA" sz="2700" dirty="0">
                <a:cs typeface="B Yagut" pitchFamily="2" charset="-78"/>
              </a:rPr>
              <a:t> تجهيزات </a:t>
            </a:r>
            <a:r>
              <a:rPr lang="fa-IR" sz="2700" dirty="0">
                <a:cs typeface="B Yagut" pitchFamily="2" charset="-78"/>
              </a:rPr>
              <a:t>یکی ازاجزاء زنجیره کنترل عفونت است،</a:t>
            </a:r>
            <a:r>
              <a:rPr lang="ar-SA" sz="2700" dirty="0">
                <a:cs typeface="B Yagut" pitchFamily="2" charset="-78"/>
              </a:rPr>
              <a:t> ايمني</a:t>
            </a:r>
            <a:r>
              <a:rPr lang="fa-IR" sz="2700" dirty="0">
                <a:cs typeface="B Yagut" pitchFamily="2" charset="-78"/>
              </a:rPr>
              <a:t> آن از آلودگی می تواند، سهم بسزائی در کنترل عفونت در بیمارستان ها، مراکز بهداشتی ودرمانی وخانه های بهداشت داشته باشد.</a:t>
            </a:r>
          </a:p>
          <a:p>
            <a:pPr marL="0" indent="0" algn="r" rtl="1">
              <a:lnSpc>
                <a:spcPct val="170000"/>
              </a:lnSpc>
              <a:buNone/>
            </a:pPr>
            <a:r>
              <a:rPr lang="fa-IR" sz="2700" dirty="0">
                <a:cs typeface="B Yagut" pitchFamily="2" charset="-78"/>
              </a:rPr>
              <a:t>براین اساس به اصول </a:t>
            </a:r>
            <a:r>
              <a:rPr lang="fa-IR" sz="2700" dirty="0" smtClean="0">
                <a:cs typeface="B Yagut" pitchFamily="2" charset="-78"/>
              </a:rPr>
              <a:t>نظافت، گندزدائی و استریلیزاسیون </a:t>
            </a:r>
            <a:r>
              <a:rPr lang="fa-IR" sz="2700" dirty="0">
                <a:cs typeface="B Yagut" pitchFamily="2" charset="-78"/>
              </a:rPr>
              <a:t>می پردازیم.</a:t>
            </a:r>
            <a:endParaRPr lang="en-US" sz="2700" dirty="0">
              <a:cs typeface="B Yagut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35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39"/>
    </mc:Choice>
    <mc:Fallback xmlns="">
      <p:transition spd="slow" advTm="40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6102"/>
            <a:ext cx="10515600" cy="3801291"/>
          </a:xfrm>
        </p:spPr>
        <p:txBody>
          <a:bodyPr>
            <a:noAutofit/>
          </a:bodyPr>
          <a:lstStyle/>
          <a:p>
            <a:pPr marL="0" indent="0" algn="ctr" rtl="1">
              <a:buNone/>
            </a:pPr>
            <a:endParaRPr lang="fa-IR" sz="4400" dirty="0">
              <a:cs typeface="B Yagut" panose="00000400000000000000" pitchFamily="2" charset="-78"/>
            </a:endParaRPr>
          </a:p>
          <a:p>
            <a:pPr marL="0" indent="0" algn="ctr" rtl="1">
              <a:buNone/>
            </a:pPr>
            <a:endParaRPr lang="en-US" sz="2000" dirty="0" smtClean="0">
              <a:cs typeface="B Yagut" panose="00000400000000000000" pitchFamily="2" charset="-78"/>
            </a:endParaRP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4400" b="1" dirty="0" smtClean="0">
                <a:cs typeface="B Yagut" panose="00000400000000000000" pitchFamily="2" charset="-78"/>
              </a:rPr>
              <a:t>گندزدائی، </a:t>
            </a:r>
            <a:r>
              <a:rPr lang="fa-IR" sz="4400" b="1" dirty="0">
                <a:cs typeface="B Yagut" panose="00000400000000000000" pitchFamily="2" charset="-78"/>
              </a:rPr>
              <a:t>اصول </a:t>
            </a:r>
            <a:r>
              <a:rPr lang="fa-IR" sz="4400" b="1" dirty="0" smtClean="0">
                <a:cs typeface="B Yagut" panose="00000400000000000000" pitchFamily="2" charset="-78"/>
              </a:rPr>
              <a:t>و روش های </a:t>
            </a:r>
            <a:r>
              <a:rPr lang="fa-IR" sz="4400" b="1" dirty="0">
                <a:cs typeface="B Yagut" panose="00000400000000000000" pitchFamily="2" charset="-78"/>
              </a:rPr>
              <a:t>آن</a:t>
            </a:r>
            <a:endParaRPr lang="fa-IR" sz="4400" b="1" dirty="0" smtClean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4400" dirty="0">
                <a:cs typeface="B Yagut" panose="00000400000000000000" pitchFamily="2" charset="-78"/>
              </a:rPr>
              <a:t/>
            </a:r>
            <a:br>
              <a:rPr lang="fa-IR" sz="4400" dirty="0">
                <a:cs typeface="B Yagut" panose="00000400000000000000" pitchFamily="2" charset="-78"/>
              </a:rPr>
            </a:br>
            <a:endParaRPr lang="fa-IR" sz="4400" b="1" dirty="0" smtClean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4400" b="1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44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44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4400" dirty="0" smtClean="0">
                <a:cs typeface="B Yagut" panose="00000400000000000000" pitchFamily="2" charset="-78"/>
              </a:rPr>
              <a:t> </a:t>
            </a:r>
            <a:r>
              <a:rPr lang="fa-IR" sz="4400" dirty="0">
                <a:cs typeface="B Yagut" panose="00000400000000000000" pitchFamily="2" charset="-78"/>
              </a:rPr>
              <a:t/>
            </a:r>
            <a:br>
              <a:rPr lang="fa-IR" sz="4400" dirty="0">
                <a:cs typeface="B Yagut" panose="00000400000000000000" pitchFamily="2" charset="-78"/>
              </a:rPr>
            </a:br>
            <a:endParaRPr lang="fa-IR" sz="44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en-US" sz="4400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8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2"/>
    </mc:Choice>
    <mc:Fallback xmlns="">
      <p:transition spd="slow" advTm="6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900" y="0"/>
            <a:ext cx="10515600" cy="6642100"/>
          </a:xfrm>
        </p:spPr>
        <p:txBody>
          <a:bodyPr>
            <a:noAutofit/>
          </a:bodyPr>
          <a:lstStyle/>
          <a:p>
            <a:pPr marL="0" indent="0" algn="ctr" rtl="1">
              <a:buNone/>
            </a:pPr>
            <a:endParaRPr lang="en-US" sz="3200" dirty="0" smtClean="0">
              <a:cs typeface="B Yagut" panose="00000400000000000000" pitchFamily="2" charset="-78"/>
            </a:endParaRPr>
          </a:p>
          <a:p>
            <a:pPr marL="0" indent="0" algn="ctr" rtl="1">
              <a:buNone/>
            </a:pPr>
            <a:endParaRPr lang="en-US" sz="900" dirty="0" smtClean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3200" b="1" dirty="0" smtClean="0">
                <a:cs typeface="B Yagut" panose="00000400000000000000" pitchFamily="2" charset="-78"/>
              </a:rPr>
              <a:t>گندزدائی: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3200" b="1" dirty="0" smtClean="0">
                <a:cs typeface="B Yagut" panose="00000400000000000000" pitchFamily="2" charset="-78"/>
              </a:rPr>
              <a:t> </a:t>
            </a:r>
            <a:r>
              <a:rPr lang="fa-IR" sz="2500" b="1" dirty="0" smtClean="0">
                <a:cs typeface="B Yagut" panose="00000400000000000000" pitchFamily="2" charset="-78"/>
              </a:rPr>
              <a:t>عبارت است از نابود کردن عوامل بیماری زا در محیط های</a:t>
            </a:r>
            <a:r>
              <a:rPr lang="en-US" sz="2500" b="1" dirty="0" smtClean="0">
                <a:cs typeface="B Yagut" panose="00000400000000000000" pitchFamily="2" charset="-78"/>
              </a:rPr>
              <a:t> </a:t>
            </a:r>
            <a:r>
              <a:rPr lang="fa-IR" sz="2500" b="1" dirty="0" smtClean="0">
                <a:cs typeface="B Yagut" panose="00000400000000000000" pitchFamily="2" charset="-78"/>
              </a:rPr>
              <a:t>بی جان است.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3200" b="1" dirty="0" smtClean="0">
                <a:cs typeface="B Yagut" panose="00000400000000000000" pitchFamily="2" charset="-78"/>
              </a:rPr>
              <a:t>ضدعفونی: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dirty="0" smtClean="0"/>
              <a:t> </a:t>
            </a:r>
            <a:r>
              <a:rPr lang="fa-IR" dirty="0">
                <a:cs typeface="B Yagut" panose="00000400000000000000" pitchFamily="2" charset="-78"/>
              </a:rPr>
              <a:t>به فرایند حذف بسیاری یا تمامی </a:t>
            </a:r>
            <a:r>
              <a:rPr lang="fa-IR" dirty="0" smtClean="0">
                <a:cs typeface="B Yagut" panose="00000400000000000000" pitchFamily="2" charset="-78"/>
              </a:rPr>
              <a:t>عوامل بیماری زا به </a:t>
            </a:r>
            <a:r>
              <a:rPr lang="fa-IR" dirty="0">
                <a:cs typeface="B Yagut" panose="00000400000000000000" pitchFamily="2" charset="-78"/>
              </a:rPr>
              <a:t>جز اسپور باکتریها اطلاق </a:t>
            </a:r>
            <a:r>
              <a:rPr lang="fa-IR" dirty="0" smtClean="0">
                <a:cs typeface="B Yagut" panose="00000400000000000000" pitchFamily="2" charset="-78"/>
              </a:rPr>
              <a:t>       می شود.</a:t>
            </a:r>
            <a:r>
              <a:rPr lang="fa-IR" sz="3200" dirty="0" smtClean="0">
                <a:cs typeface="B Yagut" panose="00000400000000000000" pitchFamily="2" charset="-78"/>
              </a:rPr>
              <a:t> </a:t>
            </a:r>
            <a:r>
              <a:rPr lang="fa-IR" sz="3200" dirty="0">
                <a:cs typeface="B Yagut" panose="00000400000000000000" pitchFamily="2" charset="-78"/>
              </a:rPr>
              <a:t/>
            </a:r>
            <a:br>
              <a:rPr lang="fa-IR" sz="3200" dirty="0">
                <a:cs typeface="B Yagut" panose="00000400000000000000" pitchFamily="2" charset="-78"/>
              </a:rPr>
            </a:br>
            <a:r>
              <a:rPr lang="fa-IR" sz="3200" dirty="0" smtClean="0">
                <a:cs typeface="B Yagut" panose="00000400000000000000" pitchFamily="2" charset="-78"/>
              </a:rPr>
              <a:t>**</a:t>
            </a:r>
            <a:r>
              <a:rPr lang="fa-IR" sz="2500" dirty="0" smtClean="0">
                <a:cs typeface="B Yagut" panose="00000400000000000000" pitchFamily="2" charset="-78"/>
              </a:rPr>
              <a:t>توجه طبق منابع علمی و نظرسنجی تعدادی از اساتید محترم هیات علمی گروه بهداشت محیط  استفاده از واژه ضدعفونی برای تجهیزات و وسایل ایراد علمی ندارد.</a:t>
            </a:r>
            <a:endParaRPr lang="fa-IR" sz="2500" b="1" dirty="0" smtClean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3200" b="1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32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32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3200" dirty="0" smtClean="0">
                <a:cs typeface="B Yagut" panose="00000400000000000000" pitchFamily="2" charset="-78"/>
              </a:rPr>
              <a:t> </a:t>
            </a:r>
            <a:r>
              <a:rPr lang="fa-IR" sz="3200" dirty="0">
                <a:cs typeface="B Yagut" panose="00000400000000000000" pitchFamily="2" charset="-78"/>
              </a:rPr>
              <a:t/>
            </a:r>
            <a:br>
              <a:rPr lang="fa-IR" sz="3200" dirty="0">
                <a:cs typeface="B Yagut" panose="00000400000000000000" pitchFamily="2" charset="-78"/>
              </a:rPr>
            </a:br>
            <a:endParaRPr lang="fa-IR" sz="32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en-US" sz="3200" dirty="0">
              <a:cs typeface="B Yagut" panose="00000400000000000000" pitchFamily="2" charset="-78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7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90"/>
    </mc:Choice>
    <mc:Fallback xmlns="">
      <p:transition spd="slow" advTm="76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900" y="248195"/>
            <a:ext cx="10515600" cy="6255340"/>
          </a:xfrm>
        </p:spPr>
        <p:txBody>
          <a:bodyPr>
            <a:normAutofit fontScale="92500" lnSpcReduction="10000"/>
          </a:bodyPr>
          <a:lstStyle/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4100" dirty="0">
                <a:cs typeface="B Yagut" panose="00000400000000000000" pitchFamily="2" charset="-78"/>
              </a:rPr>
              <a:t>عوامل </a:t>
            </a:r>
            <a:r>
              <a:rPr lang="fa-IR" sz="4100" dirty="0" smtClean="0">
                <a:cs typeface="B Yagut" panose="00000400000000000000" pitchFamily="2" charset="-78"/>
              </a:rPr>
              <a:t>و روش های گندزدائی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700" dirty="0">
                <a:cs typeface="B Yagut" panose="00000400000000000000" pitchFamily="2" charset="-78"/>
              </a:rPr>
              <a:t>1</a:t>
            </a:r>
            <a:r>
              <a:rPr lang="fa-IR" sz="2700" dirty="0" smtClean="0">
                <a:cs typeface="B Yagut" panose="00000400000000000000" pitchFamily="2" charset="-78"/>
              </a:rPr>
              <a:t>-روش فیزیکی                                 2-شیمیایی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700" dirty="0" smtClean="0">
                <a:cs typeface="B Yagut" panose="00000400000000000000" pitchFamily="2" charset="-78"/>
              </a:rPr>
              <a:t>1-روش فیزیکی :</a:t>
            </a:r>
            <a:endParaRPr lang="fa-IR" sz="2700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700" dirty="0">
                <a:cs typeface="B Yagut" panose="00000400000000000000" pitchFamily="2" charset="-78"/>
              </a:rPr>
              <a:t>عوامل گندزدای طبیعی(هوا- </a:t>
            </a:r>
            <a:r>
              <a:rPr lang="fa-IR" sz="2700" dirty="0" smtClean="0">
                <a:cs typeface="B Yagut" panose="00000400000000000000" pitchFamily="2" charset="-78"/>
              </a:rPr>
              <a:t>خورشید)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700" dirty="0" smtClean="0">
                <a:cs typeface="B Yagut" panose="00000400000000000000" pitchFamily="2" charset="-78"/>
              </a:rPr>
              <a:t>جوشاندن </a:t>
            </a:r>
            <a:r>
              <a:rPr lang="fa-IR" sz="2700" dirty="0">
                <a:cs typeface="B Yagut" panose="00000400000000000000" pitchFamily="2" charset="-78"/>
              </a:rPr>
              <a:t>با </a:t>
            </a:r>
            <a:r>
              <a:rPr lang="fa-IR" sz="2700" dirty="0" smtClean="0">
                <a:cs typeface="B Yagut" panose="00000400000000000000" pitchFamily="2" charset="-78"/>
              </a:rPr>
              <a:t>آب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700" dirty="0" smtClean="0">
                <a:cs typeface="B Yagut" panose="00000400000000000000" pitchFamily="2" charset="-78"/>
              </a:rPr>
              <a:t>پرتو فرابنفش</a:t>
            </a:r>
            <a:endParaRPr lang="fa-IR" sz="2700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700" dirty="0" smtClean="0">
                <a:cs typeface="B Yagut" panose="00000400000000000000" pitchFamily="2" charset="-78"/>
              </a:rPr>
              <a:t>پاستوریزاسیون</a:t>
            </a:r>
            <a:endParaRPr lang="fa-IR" sz="2700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700" dirty="0">
                <a:cs typeface="B Yagut" panose="00000400000000000000" pitchFamily="2" charset="-78"/>
              </a:rPr>
              <a:t>2</a:t>
            </a:r>
            <a:r>
              <a:rPr lang="fa-IR" sz="2700" dirty="0" smtClean="0">
                <a:cs typeface="B Yagut" panose="00000400000000000000" pitchFamily="2" charset="-78"/>
              </a:rPr>
              <a:t>- استفاده </a:t>
            </a:r>
            <a:r>
              <a:rPr lang="fa-IR" sz="2700" dirty="0">
                <a:cs typeface="B Yagut" panose="00000400000000000000" pitchFamily="2" charset="-78"/>
              </a:rPr>
              <a:t>از مواد </a:t>
            </a:r>
            <a:r>
              <a:rPr lang="fa-IR" sz="2700" dirty="0" smtClean="0">
                <a:cs typeface="B Yagut" panose="00000400000000000000" pitchFamily="2" charset="-78"/>
              </a:rPr>
              <a:t>شیمیایی:</a:t>
            </a:r>
            <a:r>
              <a:rPr lang="fa-IR" sz="2700" dirty="0">
                <a:cs typeface="B Yagut" panose="00000400000000000000" pitchFamily="2" charset="-78"/>
              </a:rPr>
              <a:t/>
            </a:r>
            <a:br>
              <a:rPr lang="fa-IR" sz="2700" dirty="0">
                <a:cs typeface="B Yagut" panose="00000400000000000000" pitchFamily="2" charset="-78"/>
              </a:rPr>
            </a:br>
            <a:r>
              <a:rPr lang="fa-IR" sz="2700" dirty="0" smtClean="0">
                <a:cs typeface="B Yagut" panose="00000400000000000000" pitchFamily="2" charset="-78"/>
              </a:rPr>
              <a:t>آلدئیدها</a:t>
            </a:r>
            <a:r>
              <a:rPr lang="fa-IR" sz="2700" dirty="0">
                <a:cs typeface="B Yagut" panose="00000400000000000000" pitchFamily="2" charset="-78"/>
              </a:rPr>
              <a:t>، اسیدها، الكل </a:t>
            </a:r>
            <a:r>
              <a:rPr lang="fa-IR" sz="2700" dirty="0" smtClean="0">
                <a:cs typeface="B Yagut" panose="00000400000000000000" pitchFamily="2" charset="-78"/>
              </a:rPr>
              <a:t>ها و.......</a:t>
            </a:r>
            <a:endParaRPr lang="fa-IR" sz="2700" dirty="0">
              <a:cs typeface="B Yagut" panose="00000400000000000000" pitchFamily="2" charset="-78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2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833"/>
    </mc:Choice>
    <mc:Fallback xmlns="">
      <p:transition spd="slow" advTm="141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0525" y="1371600"/>
            <a:ext cx="9843258" cy="4660900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b="1" dirty="0" smtClean="0">
                <a:cs typeface="B Yagut" pitchFamily="2" charset="-78"/>
              </a:rPr>
              <a:t> </a:t>
            </a:r>
            <a:r>
              <a:rPr lang="fa-IR" b="1" dirty="0" smtClean="0">
                <a:cs typeface="B Yagut" pitchFamily="2" charset="-78"/>
              </a:rPr>
              <a:t>اصول گند </a:t>
            </a:r>
            <a:r>
              <a:rPr lang="fa-IR" b="1" dirty="0">
                <a:cs typeface="B Yagut" pitchFamily="2" charset="-78"/>
              </a:rPr>
              <a:t>زدائی </a:t>
            </a:r>
            <a:r>
              <a:rPr lang="fa-IR" b="1" dirty="0" smtClean="0">
                <a:cs typeface="B Yagut" pitchFamily="2" charset="-78"/>
              </a:rPr>
              <a:t>:</a:t>
            </a:r>
            <a:endParaRPr lang="fa-IR" b="1" dirty="0"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Courier New" pitchFamily="49" charset="0"/>
              <a:buChar char="o"/>
            </a:pPr>
            <a:r>
              <a:rPr lang="ar-SA" dirty="0" smtClean="0">
                <a:cs typeface="B Yagut" pitchFamily="2" charset="-78"/>
              </a:rPr>
              <a:t>قبل </a:t>
            </a:r>
            <a:r>
              <a:rPr lang="ar-SA" dirty="0">
                <a:cs typeface="B Yagut" pitchFamily="2" charset="-78"/>
              </a:rPr>
              <a:t>از شروع عمليات گندزدايي به وسايل حفاظت فردي مناسب مجهز گرديد.</a:t>
            </a:r>
            <a:endParaRPr lang="fa-IR" dirty="0"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Courier New" pitchFamily="49" charset="0"/>
              <a:buChar char="o"/>
            </a:pPr>
            <a:r>
              <a:rPr lang="ar-SA" dirty="0">
                <a:cs typeface="B Yagut" pitchFamily="2" charset="-78"/>
              </a:rPr>
              <a:t> قبل از گندزدايي، زدودن اجرام و كثافت از روي سطو</a:t>
            </a:r>
            <a:r>
              <a:rPr lang="fa-IR" dirty="0">
                <a:cs typeface="B Yagut" pitchFamily="2" charset="-78"/>
              </a:rPr>
              <a:t>ح</a:t>
            </a:r>
            <a:r>
              <a:rPr lang="ar-SA" dirty="0">
                <a:cs typeface="B Yagut" pitchFamily="2" charset="-78"/>
              </a:rPr>
              <a:t> </a:t>
            </a:r>
            <a:r>
              <a:rPr lang="ar-SA" dirty="0" smtClean="0">
                <a:cs typeface="B Yagut" pitchFamily="2" charset="-78"/>
              </a:rPr>
              <a:t>و</a:t>
            </a:r>
            <a:r>
              <a:rPr lang="fa-IR" dirty="0">
                <a:cs typeface="B Yagut" pitchFamily="2" charset="-78"/>
              </a:rPr>
              <a:t> </a:t>
            </a:r>
            <a:r>
              <a:rPr lang="ar-SA" dirty="0" smtClean="0">
                <a:cs typeface="B Yagut" pitchFamily="2" charset="-78"/>
              </a:rPr>
              <a:t>وسايل ضروري</a:t>
            </a:r>
            <a:r>
              <a:rPr lang="fa-IR" dirty="0" smtClean="0">
                <a:cs typeface="B Yagut" pitchFamily="2" charset="-78"/>
              </a:rPr>
              <a:t> است</a:t>
            </a:r>
            <a:r>
              <a:rPr lang="ar-SA" dirty="0" smtClean="0">
                <a:cs typeface="B Yagut" pitchFamily="2" charset="-78"/>
              </a:rPr>
              <a:t>. </a:t>
            </a:r>
            <a:endParaRPr lang="en-US" dirty="0"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Courier New" pitchFamily="49" charset="0"/>
              <a:buChar char="o"/>
            </a:pPr>
            <a:r>
              <a:rPr lang="ar-SA" dirty="0">
                <a:cs typeface="B Yagut" pitchFamily="2" charset="-78"/>
              </a:rPr>
              <a:t>نبايد مواد گندزدا را با هم يا با مواد شوينده مخلوط نمود</a:t>
            </a:r>
            <a:r>
              <a:rPr lang="fa-IR" dirty="0">
                <a:cs typeface="B Yagut" pitchFamily="2" charset="-78"/>
              </a:rPr>
              <a:t>.</a:t>
            </a:r>
            <a:r>
              <a:rPr lang="ar-SA" dirty="0">
                <a:cs typeface="B Yagut" pitchFamily="2" charset="-78"/>
              </a:rPr>
              <a:t> </a:t>
            </a:r>
            <a:endParaRPr lang="fa-IR" dirty="0"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Courier New" pitchFamily="49" charset="0"/>
              <a:buChar char="o"/>
            </a:pPr>
            <a:r>
              <a:rPr lang="fa-IR" dirty="0">
                <a:cs typeface="B Yagut" pitchFamily="2" charset="-78"/>
              </a:rPr>
              <a:t>بیش از زمان لازم وسایل را در داخل محلول </a:t>
            </a:r>
            <a:r>
              <a:rPr lang="fa-IR" dirty="0" smtClean="0">
                <a:cs typeface="B Yagut" pitchFamily="2" charset="-78"/>
              </a:rPr>
              <a:t>گندزدا قرار </a:t>
            </a:r>
            <a:r>
              <a:rPr lang="fa-IR" dirty="0">
                <a:cs typeface="B Yagut" pitchFamily="2" charset="-78"/>
              </a:rPr>
              <a:t>ندهید.</a:t>
            </a:r>
          </a:p>
          <a:p>
            <a:pPr algn="r" rtl="1">
              <a:lnSpc>
                <a:spcPct val="150000"/>
              </a:lnSpc>
              <a:buFont typeface="Courier New" pitchFamily="49" charset="0"/>
              <a:buChar char="o"/>
            </a:pPr>
            <a:endParaRPr lang="en-US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en-US" b="1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b="1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b="1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b="1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dirty="0">
              <a:cs typeface="B Yagut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2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03"/>
    </mc:Choice>
    <mc:Fallback xmlns="">
      <p:transition spd="slow" advTm="84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اصفهان</_x062f__x0627__x0646__x0634__x06af__x0627__x0647_>
    <_x0646__x0648__x0639__x0020__x062d__x06cc__x0637__x0647_ xmlns="12fdc5dc-769e-4543-b10d-fbea3dac4417">عوامل بيماري‌زاي زنده، اصول گندزدايي و استريليزاسيون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5NN7CDR5NKU2-831-902</_dlc_DocId>
    <_dlc_DocIdUrl xmlns="1047730d-92e1-4018-9084-d932fd3a7f58">
      <Url>http://www.health.gov.ir/hnd/_layouts/DocIdRedir.aspx?ID=5NN7CDR5NKU2-831-902</Url>
      <Description>5NN7CDR5NKU2-831-902</Description>
    </_dlc_DocIdUrl>
  </documentManagement>
</p:properties>
</file>

<file path=customXml/itemProps1.xml><?xml version="1.0" encoding="utf-8"?>
<ds:datastoreItem xmlns:ds="http://schemas.openxmlformats.org/officeDocument/2006/customXml" ds:itemID="{D53701C2-971D-4636-9F8A-183392992A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8B741F1-D3AC-4CB7-92C8-84555AB52193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CF6CE7C6-4BD1-44D0-8714-30FE607E4D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36561650-4CAF-48A5-8170-E572EACD0F80}">
  <ds:schemaRefs>
    <ds:schemaRef ds:uri="http://www.w3.org/XML/1998/namespace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purl.org/dc/elements/1.1/"/>
    <ds:schemaRef ds:uri="12fdc5dc-769e-4543-b10d-fbea3dac4417"/>
    <ds:schemaRef ds:uri="http://purl.org/dc/terms/"/>
    <ds:schemaRef ds:uri="http://schemas.microsoft.com/office/infopath/2007/PartnerControls"/>
    <ds:schemaRef ds:uri="1047730d-92e1-4018-9084-d932fd3a7f58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3289</TotalTime>
  <Words>1988</Words>
  <Application>Microsoft Office PowerPoint</Application>
  <PresentationFormat>Widescreen</PresentationFormat>
  <Paragraphs>220</Paragraphs>
  <Slides>33</Slides>
  <Notes>0</Notes>
  <HiddenSlides>0</HiddenSlides>
  <MMClips>31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B Yagut</vt:lpstr>
      <vt:lpstr>Calibri</vt:lpstr>
      <vt:lpstr>Calibri Light</vt:lpstr>
      <vt:lpstr>Courier New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منابع</vt:lpstr>
      <vt:lpstr>لطفاً نظرات و پیشنهادات خود پیرامون این بسته آموزشی را به آدرس زیر ارسال کنید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آشنایی با اصول گندزدایی موضوع 8 جلسه اول</dc:title>
  <dc:creator>ACER</dc:creator>
  <cp:lastModifiedBy>taherasadi</cp:lastModifiedBy>
  <cp:revision>299</cp:revision>
  <dcterms:created xsi:type="dcterms:W3CDTF">2020-04-28T15:31:25Z</dcterms:created>
  <dcterms:modified xsi:type="dcterms:W3CDTF">2021-05-19T10:19:01Z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658caa37-4dfd-49b9-a595-a0c21114c8af</vt:lpwstr>
  </property>
</Properties>
</file>