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sldIdLst>
    <p:sldId id="256" r:id="rId6"/>
    <p:sldId id="257" r:id="rId7"/>
    <p:sldId id="258" r:id="rId8"/>
    <p:sldId id="259" r:id="rId9"/>
    <p:sldId id="314" r:id="rId10"/>
    <p:sldId id="321" r:id="rId11"/>
    <p:sldId id="315" r:id="rId12"/>
    <p:sldId id="316" r:id="rId13"/>
    <p:sldId id="325" r:id="rId14"/>
    <p:sldId id="317" r:id="rId15"/>
    <p:sldId id="318" r:id="rId16"/>
    <p:sldId id="319" r:id="rId17"/>
    <p:sldId id="279" r:id="rId18"/>
    <p:sldId id="282" r:id="rId19"/>
    <p:sldId id="343" r:id="rId20"/>
    <p:sldId id="344" r:id="rId21"/>
    <p:sldId id="347" r:id="rId22"/>
    <p:sldId id="335" r:id="rId23"/>
    <p:sldId id="348" r:id="rId24"/>
    <p:sldId id="294" r:id="rId25"/>
    <p:sldId id="292" r:id="rId26"/>
    <p:sldId id="291" r:id="rId27"/>
    <p:sldId id="290" r:id="rId28"/>
    <p:sldId id="303" r:id="rId29"/>
    <p:sldId id="288" r:id="rId30"/>
    <p:sldId id="308" r:id="rId31"/>
    <p:sldId id="307" r:id="rId32"/>
    <p:sldId id="285" r:id="rId33"/>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6" d="100"/>
          <a:sy n="46" d="100"/>
        </p:scale>
        <p:origin x="780"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17F48F14-F071-4786-B26E-97DC50D0C2D6}" type="datetimeFigureOut">
              <a:rPr lang="fa-IR" smtClean="0"/>
              <a:t>10/08/1442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4D68505-581B-480B-91C7-438219503DE6}" type="slidenum">
              <a:rPr lang="fa-IR" smtClean="0"/>
              <a:t>‹#›</a:t>
            </a:fld>
            <a:endParaRPr lang="fa-IR"/>
          </a:p>
        </p:txBody>
      </p:sp>
    </p:spTree>
    <p:extLst>
      <p:ext uri="{BB962C8B-B14F-4D97-AF65-F5344CB8AC3E}">
        <p14:creationId xmlns:p14="http://schemas.microsoft.com/office/powerpoint/2010/main" val="653361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7F48F14-F071-4786-B26E-97DC50D0C2D6}" type="datetimeFigureOut">
              <a:rPr lang="fa-IR" smtClean="0"/>
              <a:t>10/08/1442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4D68505-581B-480B-91C7-438219503DE6}" type="slidenum">
              <a:rPr lang="fa-IR" smtClean="0"/>
              <a:t>‹#›</a:t>
            </a:fld>
            <a:endParaRPr lang="fa-IR"/>
          </a:p>
        </p:txBody>
      </p:sp>
    </p:spTree>
    <p:extLst>
      <p:ext uri="{BB962C8B-B14F-4D97-AF65-F5344CB8AC3E}">
        <p14:creationId xmlns:p14="http://schemas.microsoft.com/office/powerpoint/2010/main" val="1919562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7F48F14-F071-4786-B26E-97DC50D0C2D6}" type="datetimeFigureOut">
              <a:rPr lang="fa-IR" smtClean="0"/>
              <a:t>10/08/1442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4D68505-581B-480B-91C7-438219503DE6}" type="slidenum">
              <a:rPr lang="fa-IR" smtClean="0"/>
              <a:t>‹#›</a:t>
            </a:fld>
            <a:endParaRPr lang="fa-IR"/>
          </a:p>
        </p:txBody>
      </p:sp>
    </p:spTree>
    <p:extLst>
      <p:ext uri="{BB962C8B-B14F-4D97-AF65-F5344CB8AC3E}">
        <p14:creationId xmlns:p14="http://schemas.microsoft.com/office/powerpoint/2010/main" val="1715417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7F48F14-F071-4786-B26E-97DC50D0C2D6}" type="datetimeFigureOut">
              <a:rPr lang="fa-IR" smtClean="0"/>
              <a:t>10/08/1442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4D68505-581B-480B-91C7-438219503DE6}" type="slidenum">
              <a:rPr lang="fa-IR" smtClean="0"/>
              <a:t>‹#›</a:t>
            </a:fld>
            <a:endParaRPr lang="fa-IR"/>
          </a:p>
        </p:txBody>
      </p:sp>
    </p:spTree>
    <p:extLst>
      <p:ext uri="{BB962C8B-B14F-4D97-AF65-F5344CB8AC3E}">
        <p14:creationId xmlns:p14="http://schemas.microsoft.com/office/powerpoint/2010/main" val="3222835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F48F14-F071-4786-B26E-97DC50D0C2D6}" type="datetimeFigureOut">
              <a:rPr lang="fa-IR" smtClean="0"/>
              <a:t>10/08/1442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4D68505-581B-480B-91C7-438219503DE6}" type="slidenum">
              <a:rPr lang="fa-IR" smtClean="0"/>
              <a:t>‹#›</a:t>
            </a:fld>
            <a:endParaRPr lang="fa-IR"/>
          </a:p>
        </p:txBody>
      </p:sp>
    </p:spTree>
    <p:extLst>
      <p:ext uri="{BB962C8B-B14F-4D97-AF65-F5344CB8AC3E}">
        <p14:creationId xmlns:p14="http://schemas.microsoft.com/office/powerpoint/2010/main" val="193273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17F48F14-F071-4786-B26E-97DC50D0C2D6}" type="datetimeFigureOut">
              <a:rPr lang="fa-IR" smtClean="0"/>
              <a:t>10/08/1442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4D68505-581B-480B-91C7-438219503DE6}" type="slidenum">
              <a:rPr lang="fa-IR" smtClean="0"/>
              <a:t>‹#›</a:t>
            </a:fld>
            <a:endParaRPr lang="fa-IR"/>
          </a:p>
        </p:txBody>
      </p:sp>
    </p:spTree>
    <p:extLst>
      <p:ext uri="{BB962C8B-B14F-4D97-AF65-F5344CB8AC3E}">
        <p14:creationId xmlns:p14="http://schemas.microsoft.com/office/powerpoint/2010/main" val="89257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17F48F14-F071-4786-B26E-97DC50D0C2D6}" type="datetimeFigureOut">
              <a:rPr lang="fa-IR" smtClean="0"/>
              <a:t>10/08/1442</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94D68505-581B-480B-91C7-438219503DE6}" type="slidenum">
              <a:rPr lang="fa-IR" smtClean="0"/>
              <a:t>‹#›</a:t>
            </a:fld>
            <a:endParaRPr lang="fa-IR"/>
          </a:p>
        </p:txBody>
      </p:sp>
    </p:spTree>
    <p:extLst>
      <p:ext uri="{BB962C8B-B14F-4D97-AF65-F5344CB8AC3E}">
        <p14:creationId xmlns:p14="http://schemas.microsoft.com/office/powerpoint/2010/main" val="212086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17F48F14-F071-4786-B26E-97DC50D0C2D6}" type="datetimeFigureOut">
              <a:rPr lang="fa-IR" smtClean="0"/>
              <a:t>10/08/1442</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94D68505-581B-480B-91C7-438219503DE6}" type="slidenum">
              <a:rPr lang="fa-IR" smtClean="0"/>
              <a:t>‹#›</a:t>
            </a:fld>
            <a:endParaRPr lang="fa-IR"/>
          </a:p>
        </p:txBody>
      </p:sp>
    </p:spTree>
    <p:extLst>
      <p:ext uri="{BB962C8B-B14F-4D97-AF65-F5344CB8AC3E}">
        <p14:creationId xmlns:p14="http://schemas.microsoft.com/office/powerpoint/2010/main" val="38529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48F14-F071-4786-B26E-97DC50D0C2D6}" type="datetimeFigureOut">
              <a:rPr lang="fa-IR" smtClean="0"/>
              <a:t>10/08/1442</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94D68505-581B-480B-91C7-438219503DE6}" type="slidenum">
              <a:rPr lang="fa-IR" smtClean="0"/>
              <a:t>‹#›</a:t>
            </a:fld>
            <a:endParaRPr lang="fa-IR"/>
          </a:p>
        </p:txBody>
      </p:sp>
    </p:spTree>
    <p:extLst>
      <p:ext uri="{BB962C8B-B14F-4D97-AF65-F5344CB8AC3E}">
        <p14:creationId xmlns:p14="http://schemas.microsoft.com/office/powerpoint/2010/main" val="421692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F48F14-F071-4786-B26E-97DC50D0C2D6}" type="datetimeFigureOut">
              <a:rPr lang="fa-IR" smtClean="0"/>
              <a:t>10/08/1442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4D68505-581B-480B-91C7-438219503DE6}" type="slidenum">
              <a:rPr lang="fa-IR" smtClean="0"/>
              <a:t>‹#›</a:t>
            </a:fld>
            <a:endParaRPr lang="fa-IR"/>
          </a:p>
        </p:txBody>
      </p:sp>
    </p:spTree>
    <p:extLst>
      <p:ext uri="{BB962C8B-B14F-4D97-AF65-F5344CB8AC3E}">
        <p14:creationId xmlns:p14="http://schemas.microsoft.com/office/powerpoint/2010/main" val="987087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F48F14-F071-4786-B26E-97DC50D0C2D6}" type="datetimeFigureOut">
              <a:rPr lang="fa-IR" smtClean="0"/>
              <a:t>10/08/1442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4D68505-581B-480B-91C7-438219503DE6}" type="slidenum">
              <a:rPr lang="fa-IR" smtClean="0"/>
              <a:t>‹#›</a:t>
            </a:fld>
            <a:endParaRPr lang="fa-IR"/>
          </a:p>
        </p:txBody>
      </p:sp>
    </p:spTree>
    <p:extLst>
      <p:ext uri="{BB962C8B-B14F-4D97-AF65-F5344CB8AC3E}">
        <p14:creationId xmlns:p14="http://schemas.microsoft.com/office/powerpoint/2010/main" val="2523707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48F14-F071-4786-B26E-97DC50D0C2D6}" type="datetimeFigureOut">
              <a:rPr lang="fa-IR" smtClean="0"/>
              <a:t>10/08/1442</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D68505-581B-480B-91C7-438219503DE6}" type="slidenum">
              <a:rPr lang="fa-IR" smtClean="0"/>
              <a:t>‹#›</a:t>
            </a:fld>
            <a:endParaRPr lang="fa-IR"/>
          </a:p>
        </p:txBody>
      </p:sp>
    </p:spTree>
    <p:extLst>
      <p:ext uri="{BB962C8B-B14F-4D97-AF65-F5344CB8AC3E}">
        <p14:creationId xmlns:p14="http://schemas.microsoft.com/office/powerpoint/2010/main" val="3219334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jpg"/><Relationship Id="rId5" Type="http://schemas.openxmlformats.org/officeDocument/2006/relationships/image" Target="../media/image7.emf"/><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9.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0.jp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851" y="1525451"/>
            <a:ext cx="9550399" cy="4659086"/>
          </a:xfrm>
        </p:spPr>
        <p:txBody>
          <a:bodyPr>
            <a:normAutofit/>
          </a:bodyPr>
          <a:lstStyle/>
          <a:p>
            <a:pPr rtl="1"/>
            <a:endParaRPr lang="fa-IR" altLang="en-US" sz="4000" b="1" dirty="0">
              <a:latin typeface="Arial" panose="020B0604020202020204" pitchFamily="34" charset="0"/>
              <a:cs typeface="B Yagut" panose="00000400000000000000" pitchFamily="2" charset="-78"/>
            </a:endParaRPr>
          </a:p>
          <a:p>
            <a:pPr rtl="1"/>
            <a:r>
              <a:rPr lang="fa-IR" altLang="en-US" sz="4000" b="1" dirty="0">
                <a:latin typeface="Arial" panose="020B0604020202020204" pitchFamily="34" charset="0"/>
                <a:cs typeface="B Yagut" panose="00000400000000000000" pitchFamily="2" charset="-78"/>
              </a:rPr>
              <a:t>عوامل بیماری زای زنده، اصول گندزدایی و استریلیزاسیون </a:t>
            </a:r>
          </a:p>
          <a:p>
            <a:pPr rtl="1"/>
            <a:endParaRPr lang="en-US" altLang="en-US" sz="4000" b="1" dirty="0">
              <a:latin typeface="Arial" panose="020B0604020202020204" pitchFamily="34" charset="0"/>
              <a:cs typeface="B Yagut" panose="00000400000000000000" pitchFamily="2" charset="-78"/>
            </a:endParaRPr>
          </a:p>
          <a:p>
            <a:pPr rtl="1"/>
            <a:r>
              <a:rPr lang="fa-IR" altLang="en-US" sz="4000" b="1" dirty="0">
                <a:latin typeface="Arial" panose="020B0604020202020204" pitchFamily="34" charset="0"/>
                <a:cs typeface="B Yagut" panose="00000400000000000000" pitchFamily="2" charset="-78"/>
              </a:rPr>
              <a:t>فصل نهم</a:t>
            </a:r>
          </a:p>
          <a:p>
            <a:pPr rtl="1"/>
            <a:endParaRPr lang="fa-IR" altLang="en-US" sz="4000" b="1" dirty="0">
              <a:latin typeface="Arial" panose="020B0604020202020204" pitchFamily="34" charset="0"/>
              <a:cs typeface="B Yagut" panose="00000400000000000000" pitchFamily="2" charset="-78"/>
            </a:endParaRPr>
          </a:p>
          <a:p>
            <a:pPr rtl="1"/>
            <a:r>
              <a:rPr lang="fa-IR" altLang="en-US" sz="3200" b="1" dirty="0">
                <a:latin typeface="Arial" panose="020B0604020202020204" pitchFamily="34" charset="0"/>
                <a:cs typeface="B Yagut" panose="00000400000000000000" pitchFamily="2" charset="-78"/>
              </a:rPr>
              <a:t>آشنایی باروش های ضد عفونی کردن دستگاه ها </a:t>
            </a:r>
          </a:p>
          <a:p>
            <a:pPr rtl="1"/>
            <a:endParaRPr lang="fa-IR" altLang="en-US" sz="4000" b="1" dirty="0">
              <a:latin typeface="Arial" panose="020B0604020202020204" pitchFamily="34" charset="0"/>
              <a:cs typeface="B Yagut" panose="00000400000000000000" pitchFamily="2" charset="-78"/>
            </a:endParaRPr>
          </a:p>
          <a:p>
            <a:endParaRPr lang="fa-IR" sz="4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996899"/>
      </p:ext>
    </p:extLst>
  </p:cSld>
  <p:clrMapOvr>
    <a:masterClrMapping/>
  </p:clrMapOvr>
  <mc:AlternateContent xmlns:mc="http://schemas.openxmlformats.org/markup-compatibility/2006" xmlns:p14="http://schemas.microsoft.com/office/powerpoint/2010/main">
    <mc:Choice Requires="p14">
      <p:transition spd="slow" p14:dur="2000" advTm="16509"/>
    </mc:Choice>
    <mc:Fallback xmlns="">
      <p:transition spd="slow" advTm="16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27016"/>
            <a:ext cx="10515600" cy="6015083"/>
          </a:xfrm>
        </p:spPr>
        <p:txBody>
          <a:bodyPr>
            <a:normAutofit/>
          </a:bodyPr>
          <a:lstStyle/>
          <a:p>
            <a:pPr marL="0" indent="0" algn="r" rtl="1">
              <a:lnSpc>
                <a:spcPct val="150000"/>
              </a:lnSpc>
              <a:buClr>
                <a:srgbClr val="CF6DA4"/>
              </a:buClr>
              <a:buNone/>
            </a:pPr>
            <a:r>
              <a:rPr lang="fa-IR" sz="3200" b="1" dirty="0">
                <a:cs typeface="B Yagut" panose="00000400000000000000" pitchFamily="2" charset="-78"/>
              </a:rPr>
              <a:t>1- ابزار بحرانی(</a:t>
            </a:r>
            <a:r>
              <a:rPr lang="en-US" sz="3200" b="1" dirty="0">
                <a:cs typeface="B Yagut" panose="00000400000000000000" pitchFamily="2" charset="-78"/>
              </a:rPr>
              <a:t>Critical</a:t>
            </a:r>
            <a:r>
              <a:rPr lang="fa-IR" sz="3200" b="1" dirty="0">
                <a:cs typeface="B Yagut" panose="00000400000000000000" pitchFamily="2" charset="-78"/>
              </a:rPr>
              <a:t>)</a:t>
            </a:r>
          </a:p>
          <a:p>
            <a:pPr algn="r" rtl="1">
              <a:lnSpc>
                <a:spcPct val="150000"/>
              </a:lnSpc>
              <a:buClr>
                <a:srgbClr val="CF6DA4"/>
              </a:buClr>
              <a:buFont typeface="Wingdings" pitchFamily="2" charset="2"/>
              <a:buChar char="q"/>
            </a:pPr>
            <a:r>
              <a:rPr lang="ar-SA" altLang="en-US" sz="2700" dirty="0">
                <a:cs typeface="B Yagut" panose="00000400000000000000" pitchFamily="2" charset="-78"/>
              </a:rPr>
              <a:t>تعري</a:t>
            </a:r>
            <a:r>
              <a:rPr lang="fa-IR" altLang="en-US" sz="2700" dirty="0">
                <a:cs typeface="B Yagut" panose="00000400000000000000" pitchFamily="2" charset="-78"/>
              </a:rPr>
              <a:t>ف:</a:t>
            </a:r>
            <a:r>
              <a:rPr lang="ar-SA" altLang="en-US" sz="2700" dirty="0">
                <a:cs typeface="B Yagut" panose="00000400000000000000" pitchFamily="2" charset="-78"/>
              </a:rPr>
              <a:t> وسايلي كه داخل بافت استريل بدن شده</a:t>
            </a:r>
            <a:r>
              <a:rPr lang="fa-IR" altLang="en-US" sz="2700" dirty="0">
                <a:cs typeface="B Yagut" panose="00000400000000000000" pitchFamily="2" charset="-78"/>
              </a:rPr>
              <a:t>، با </a:t>
            </a:r>
            <a:r>
              <a:rPr lang="ar-SA" altLang="en-US" sz="2700" dirty="0">
                <a:cs typeface="B Yagut" panose="00000400000000000000" pitchFamily="2" charset="-78"/>
              </a:rPr>
              <a:t>پوست آسيب ديده يا مخاط در ارتباط مي باشند</a:t>
            </a:r>
            <a:r>
              <a:rPr lang="fa-IR" altLang="en-US" sz="2700" dirty="0">
                <a:cs typeface="B Yagut" panose="00000400000000000000" pitchFamily="2" charset="-78"/>
              </a:rPr>
              <a:t>.</a:t>
            </a:r>
          </a:p>
          <a:p>
            <a:pPr algn="r" rtl="1">
              <a:lnSpc>
                <a:spcPct val="150000"/>
              </a:lnSpc>
              <a:buClr>
                <a:srgbClr val="CF6DA4"/>
              </a:buClr>
              <a:buFont typeface="Wingdings" pitchFamily="2" charset="2"/>
              <a:buChar char="q"/>
            </a:pPr>
            <a:r>
              <a:rPr lang="ar-SA" altLang="en-US" sz="2700" dirty="0">
                <a:cs typeface="B Yagut" panose="00000400000000000000" pitchFamily="2" charset="-78"/>
              </a:rPr>
              <a:t>مثال: وسايل جراحي</a:t>
            </a:r>
            <a:r>
              <a:rPr lang="fa-IR" altLang="en-US" sz="2700" dirty="0">
                <a:cs typeface="B Yagut" panose="00000400000000000000" pitchFamily="2" charset="-78"/>
              </a:rPr>
              <a:t>، </a:t>
            </a:r>
            <a:r>
              <a:rPr lang="ar-SA" altLang="en-US" sz="2700" dirty="0">
                <a:cs typeface="B Yagut" panose="00000400000000000000" pitchFamily="2" charset="-78"/>
              </a:rPr>
              <a:t>سرنگ</a:t>
            </a:r>
            <a:r>
              <a:rPr lang="fa-IR" altLang="en-US" sz="2700" dirty="0">
                <a:cs typeface="B Yagut" panose="00000400000000000000" pitchFamily="2" charset="-78"/>
              </a:rPr>
              <a:t> </a:t>
            </a:r>
            <a:r>
              <a:rPr lang="ar-SA" altLang="en-US" sz="2700" dirty="0">
                <a:cs typeface="B Yagut" panose="00000400000000000000" pitchFamily="2" charset="-78"/>
              </a:rPr>
              <a:t>ه</a:t>
            </a:r>
            <a:r>
              <a:rPr lang="fa-IR" altLang="en-US" sz="2700" dirty="0">
                <a:cs typeface="B Yagut" panose="00000400000000000000" pitchFamily="2" charset="-78"/>
              </a:rPr>
              <a:t>ا، </a:t>
            </a:r>
            <a:r>
              <a:rPr lang="ar-SA" altLang="en-US" sz="2700" dirty="0">
                <a:cs typeface="B Yagut" panose="00000400000000000000" pitchFamily="2" charset="-78"/>
              </a:rPr>
              <a:t>سرسوزن</a:t>
            </a:r>
            <a:r>
              <a:rPr lang="fa-IR" altLang="en-US" sz="2700" dirty="0">
                <a:cs typeface="B Yagut" panose="00000400000000000000" pitchFamily="2" charset="-78"/>
              </a:rPr>
              <a:t> </a:t>
            </a:r>
            <a:r>
              <a:rPr lang="ar-SA" altLang="en-US" sz="2700" dirty="0">
                <a:cs typeface="B Yagut" panose="00000400000000000000" pitchFamily="2" charset="-78"/>
              </a:rPr>
              <a:t>ها</a:t>
            </a:r>
            <a:r>
              <a:rPr lang="fa-IR" altLang="en-US" sz="2700" dirty="0">
                <a:cs typeface="B Yagut" panose="00000400000000000000" pitchFamily="2" charset="-78"/>
              </a:rPr>
              <a:t>، کاتترهای قلبی، ادراری و وسایل کاشتنی</a:t>
            </a:r>
            <a:r>
              <a:rPr lang="en-US" altLang="en-US" sz="2700" dirty="0">
                <a:cs typeface="B Yagut" panose="00000400000000000000" pitchFamily="2" charset="-78"/>
              </a:rPr>
              <a:t> </a:t>
            </a:r>
            <a:endParaRPr lang="fa-IR" altLang="en-US" sz="2700" dirty="0">
              <a:cs typeface="B Yagut" panose="00000400000000000000" pitchFamily="2" charset="-78"/>
            </a:endParaRPr>
          </a:p>
          <a:p>
            <a:pPr algn="r" rtl="1">
              <a:lnSpc>
                <a:spcPct val="150000"/>
              </a:lnSpc>
              <a:buClr>
                <a:srgbClr val="CF6DA4"/>
              </a:buClr>
              <a:buFont typeface="Wingdings" pitchFamily="2" charset="2"/>
              <a:buChar char="q"/>
            </a:pPr>
            <a:r>
              <a:rPr lang="ar-SA" altLang="en-US" sz="2700" dirty="0">
                <a:cs typeface="B Yagut" panose="00000400000000000000" pitchFamily="2" charset="-78"/>
              </a:rPr>
              <a:t>روش مناسب</a:t>
            </a:r>
            <a:r>
              <a:rPr lang="fa-IR" altLang="en-US" sz="2700" dirty="0">
                <a:cs typeface="B Yagut" panose="00000400000000000000" pitchFamily="2" charset="-78"/>
              </a:rPr>
              <a:t>: </a:t>
            </a:r>
            <a:r>
              <a:rPr lang="ar-SA" altLang="en-US" sz="2700" dirty="0">
                <a:cs typeface="B Yagut" panose="00000400000000000000" pitchFamily="2" charset="-78"/>
              </a:rPr>
              <a:t>استريليزاسيون</a:t>
            </a:r>
            <a:r>
              <a:rPr lang="fa-IR" altLang="en-US" sz="2700" dirty="0">
                <a:cs typeface="B Yagut" panose="00000400000000000000" pitchFamily="2" charset="-78"/>
              </a:rPr>
              <a:t>، </a:t>
            </a:r>
            <a:r>
              <a:rPr lang="ar-SA" altLang="en-US" sz="2700" dirty="0">
                <a:cs typeface="B Yagut" panose="00000400000000000000" pitchFamily="2" charset="-78"/>
              </a:rPr>
              <a:t>در بعضي اوقات از روش ضدعفوني سطح بالا </a:t>
            </a:r>
            <a:endParaRPr lang="en-US" altLang="en-US" sz="2700" dirty="0">
              <a:cs typeface="B Yagut" panose="00000400000000000000" pitchFamily="2" charset="-78"/>
            </a:endParaRPr>
          </a:p>
          <a:p>
            <a:pPr marL="0" indent="0" algn="r" rtl="1">
              <a:lnSpc>
                <a:spcPct val="150000"/>
              </a:lnSpc>
              <a:buNone/>
            </a:pPr>
            <a:endParaRPr lang="fa-IR" sz="2500" dirty="0">
              <a:cs typeface="B Yagut" panose="00000400000000000000" pitchFamily="2" charset="-78"/>
            </a:endParaRPr>
          </a:p>
          <a:p>
            <a:pPr marL="0" indent="0" algn="r" rtl="1">
              <a:lnSpc>
                <a:spcPct val="150000"/>
              </a:lnSpc>
              <a:buNone/>
            </a:pPr>
            <a:r>
              <a:rPr lang="fa-IR" sz="2500" dirty="0">
                <a:cs typeface="B Yagut" panose="00000400000000000000" pitchFamily="2" charset="-78"/>
              </a:rPr>
              <a:t>                                                                                     کاتتر قلبی</a:t>
            </a:r>
          </a:p>
        </p:txBody>
      </p:sp>
      <p:pic>
        <p:nvPicPr>
          <p:cNvPr id="62" name="Audio 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4794249"/>
            <a:ext cx="2466975" cy="1847850"/>
          </a:xfrm>
          <a:prstGeom prst="rect">
            <a:avLst/>
          </a:prstGeom>
        </p:spPr>
      </p:pic>
    </p:spTree>
    <p:extLst>
      <p:ext uri="{BB962C8B-B14F-4D97-AF65-F5344CB8AC3E}">
        <p14:creationId xmlns:p14="http://schemas.microsoft.com/office/powerpoint/2010/main" val="3656491615"/>
      </p:ext>
    </p:extLst>
  </p:cSld>
  <p:clrMapOvr>
    <a:masterClrMapping/>
  </p:clrMapOvr>
  <mc:AlternateContent xmlns:mc="http://schemas.openxmlformats.org/markup-compatibility/2006" xmlns:p14="http://schemas.microsoft.com/office/powerpoint/2010/main">
    <mc:Choice Requires="p14">
      <p:transition spd="slow" p14:dur="2000" advTm="111193"/>
    </mc:Choice>
    <mc:Fallback xmlns="">
      <p:transition spd="slow" advTm="111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321" y="509451"/>
            <a:ext cx="10474233" cy="5865224"/>
          </a:xfrm>
        </p:spPr>
        <p:txBody>
          <a:bodyPr>
            <a:normAutofit/>
          </a:bodyPr>
          <a:lstStyle/>
          <a:p>
            <a:pPr marL="0" indent="0" algn="r" rtl="1">
              <a:lnSpc>
                <a:spcPct val="150000"/>
              </a:lnSpc>
              <a:buNone/>
            </a:pPr>
            <a:r>
              <a:rPr lang="fa-IR" sz="3200" b="1" dirty="0">
                <a:cs typeface="B Yagut" panose="00000400000000000000" pitchFamily="2" charset="-78"/>
              </a:rPr>
              <a:t>2- وسایل نیمه بحرانی (</a:t>
            </a:r>
            <a:r>
              <a:rPr lang="en-US" sz="3200" b="1" dirty="0">
                <a:cs typeface="B Yagut" panose="00000400000000000000" pitchFamily="2" charset="-78"/>
              </a:rPr>
              <a:t>semi critical</a:t>
            </a:r>
            <a:r>
              <a:rPr lang="fa-IR" sz="3200" b="1" dirty="0">
                <a:cs typeface="B Yagut" panose="00000400000000000000" pitchFamily="2" charset="-78"/>
              </a:rPr>
              <a:t>)    </a:t>
            </a:r>
          </a:p>
          <a:p>
            <a:pPr marL="0" indent="0" algn="r" rtl="1">
              <a:lnSpc>
                <a:spcPct val="150000"/>
              </a:lnSpc>
              <a:buClr>
                <a:srgbClr val="CF6DA4"/>
              </a:buClr>
              <a:buNone/>
            </a:pPr>
            <a:r>
              <a:rPr lang="ar-SA" altLang="en-US" sz="3200" b="1" dirty="0">
                <a:cs typeface="B Yagut" panose="00000400000000000000" pitchFamily="2" charset="-78"/>
              </a:rPr>
              <a:t>تعري</a:t>
            </a:r>
            <a:r>
              <a:rPr lang="fa-IR" altLang="en-US" sz="3200" b="1" dirty="0">
                <a:cs typeface="B Yagut" panose="00000400000000000000" pitchFamily="2" charset="-78"/>
              </a:rPr>
              <a:t>ف: </a:t>
            </a:r>
            <a:r>
              <a:rPr lang="ar-SA" altLang="en-US" sz="2500" dirty="0">
                <a:cs typeface="B Yagut" panose="00000400000000000000" pitchFamily="2" charset="-78"/>
              </a:rPr>
              <a:t>وسايلي كه تماس مستقيم با غشاهاي مخاطي </a:t>
            </a:r>
            <a:r>
              <a:rPr lang="fa-IR" altLang="en-US" sz="2500" dirty="0">
                <a:cs typeface="B Yagut" panose="00000400000000000000" pitchFamily="2" charset="-78"/>
              </a:rPr>
              <a:t>و پوست غیر </a:t>
            </a:r>
            <a:r>
              <a:rPr lang="ar-SA" altLang="en-US" sz="2500" dirty="0">
                <a:cs typeface="B Yagut" panose="00000400000000000000" pitchFamily="2" charset="-78"/>
              </a:rPr>
              <a:t>سالم دارند و آلوده به ارگانيسم</a:t>
            </a:r>
            <a:r>
              <a:rPr lang="fa-IR" altLang="en-US" sz="2500" dirty="0">
                <a:cs typeface="B Yagut" panose="00000400000000000000" pitchFamily="2" charset="-78"/>
              </a:rPr>
              <a:t> </a:t>
            </a:r>
            <a:r>
              <a:rPr lang="ar-SA" altLang="en-US" sz="2500" dirty="0">
                <a:cs typeface="B Yagut" panose="00000400000000000000" pitchFamily="2" charset="-78"/>
              </a:rPr>
              <a:t>هاي پاتوژن</a:t>
            </a:r>
            <a:r>
              <a:rPr lang="fa-IR" altLang="en-US" sz="2500" dirty="0">
                <a:cs typeface="B Yagut" panose="00000400000000000000" pitchFamily="2" charset="-78"/>
              </a:rPr>
              <a:t>(بیماری زا)</a:t>
            </a:r>
            <a:r>
              <a:rPr lang="ar-SA" altLang="en-US" sz="2500" dirty="0">
                <a:cs typeface="B Yagut" panose="00000400000000000000" pitchFamily="2" charset="-78"/>
              </a:rPr>
              <a:t> قابل انتقال</a:t>
            </a:r>
            <a:r>
              <a:rPr lang="fa-IR" altLang="en-US" sz="2500" dirty="0">
                <a:cs typeface="B Yagut" panose="00000400000000000000" pitchFamily="2" charset="-78"/>
              </a:rPr>
              <a:t> می باشند.</a:t>
            </a:r>
          </a:p>
          <a:p>
            <a:pPr marL="0" indent="0" algn="r" rtl="1">
              <a:lnSpc>
                <a:spcPct val="150000"/>
              </a:lnSpc>
              <a:buClr>
                <a:srgbClr val="CF6DA4"/>
              </a:buClr>
              <a:buNone/>
            </a:pPr>
            <a:r>
              <a:rPr lang="ar-SA" altLang="en-US" sz="2500" dirty="0">
                <a:cs typeface="B Yagut" panose="00000400000000000000" pitchFamily="2" charset="-78"/>
              </a:rPr>
              <a:t>مثال</a:t>
            </a:r>
            <a:r>
              <a:rPr lang="fa-IR" altLang="en-US" sz="2500" dirty="0">
                <a:cs typeface="B Yagut" panose="00000400000000000000" pitchFamily="2" charset="-78"/>
              </a:rPr>
              <a:t>: </a:t>
            </a:r>
            <a:r>
              <a:rPr lang="ar-SA" altLang="en-US" sz="2500" dirty="0">
                <a:cs typeface="B Yagut" panose="00000400000000000000" pitchFamily="2" charset="-78"/>
              </a:rPr>
              <a:t>وسايل </a:t>
            </a:r>
            <a:r>
              <a:rPr lang="fa-IR" altLang="en-US" sz="2500" dirty="0">
                <a:cs typeface="B Yagut" panose="00000400000000000000" pitchFamily="2" charset="-78"/>
              </a:rPr>
              <a:t>درمانی</a:t>
            </a:r>
            <a:r>
              <a:rPr lang="ar-SA" altLang="en-US" sz="2500" dirty="0">
                <a:cs typeface="B Yagut" panose="00000400000000000000" pitchFamily="2" charset="-78"/>
              </a:rPr>
              <a:t> تنفسي </a:t>
            </a:r>
            <a:r>
              <a:rPr lang="fa-IR" altLang="en-US" sz="2500" dirty="0">
                <a:cs typeface="B Yagut" panose="00000400000000000000" pitchFamily="2" charset="-78"/>
              </a:rPr>
              <a:t>و بیهوشی</a:t>
            </a:r>
            <a:r>
              <a:rPr lang="ar-SA" altLang="en-US" sz="2500" dirty="0">
                <a:cs typeface="B Yagut" panose="00000400000000000000" pitchFamily="2" charset="-78"/>
              </a:rPr>
              <a:t>، </a:t>
            </a:r>
            <a:r>
              <a:rPr lang="fa-IR" altLang="en-US" sz="2500" dirty="0">
                <a:cs typeface="B Yagut" panose="00000400000000000000" pitchFamily="2" charset="-78"/>
              </a:rPr>
              <a:t>آ</a:t>
            </a:r>
            <a:r>
              <a:rPr lang="ar-SA" altLang="en-US" sz="2500" dirty="0">
                <a:cs typeface="B Yagut" panose="00000400000000000000" pitchFamily="2" charset="-78"/>
              </a:rPr>
              <a:t>ندوسك</a:t>
            </a:r>
            <a:r>
              <a:rPr lang="fa-IR" altLang="en-US" sz="2500" dirty="0">
                <a:cs typeface="B Yagut" panose="00000400000000000000" pitchFamily="2" charset="-78"/>
              </a:rPr>
              <a:t>و</a:t>
            </a:r>
            <a:r>
              <a:rPr lang="ar-SA" altLang="en-US" sz="2500" dirty="0">
                <a:cs typeface="B Yagut" panose="00000400000000000000" pitchFamily="2" charset="-78"/>
              </a:rPr>
              <a:t>پها.</a:t>
            </a:r>
            <a:endParaRPr lang="fa-IR" altLang="en-US" sz="2500" dirty="0">
              <a:cs typeface="B Yagut" panose="00000400000000000000" pitchFamily="2" charset="-78"/>
            </a:endParaRPr>
          </a:p>
          <a:p>
            <a:pPr marL="0" indent="0" algn="just" rtl="1">
              <a:lnSpc>
                <a:spcPct val="150000"/>
              </a:lnSpc>
              <a:buClr>
                <a:srgbClr val="CF6DA4"/>
              </a:buClr>
              <a:buNone/>
            </a:pPr>
            <a:r>
              <a:rPr lang="ar-SA" altLang="en-US" sz="2500" dirty="0">
                <a:cs typeface="B Yagut" panose="00000400000000000000" pitchFamily="2" charset="-78"/>
              </a:rPr>
              <a:t>روش مناسب</a:t>
            </a:r>
            <a:r>
              <a:rPr lang="fa-IR" altLang="en-US" sz="2500" dirty="0">
                <a:cs typeface="B Yagut" panose="00000400000000000000" pitchFamily="2" charset="-78"/>
              </a:rPr>
              <a:t>: نیازمند</a:t>
            </a:r>
            <a:r>
              <a:rPr lang="ar-SA" altLang="en-US" sz="2500" dirty="0">
                <a:cs typeface="B Yagut" panose="00000400000000000000" pitchFamily="2" charset="-78"/>
              </a:rPr>
              <a:t> ضدعفوني </a:t>
            </a:r>
            <a:r>
              <a:rPr lang="fa-IR" altLang="en-US" sz="2500" dirty="0">
                <a:cs typeface="B Yagut" panose="00000400000000000000" pitchFamily="2" charset="-78"/>
              </a:rPr>
              <a:t>سطح بالا می باشند با محلولهای گلوتارآلدئید،</a:t>
            </a:r>
          </a:p>
          <a:p>
            <a:pPr marL="0" indent="0" algn="just" rtl="1">
              <a:lnSpc>
                <a:spcPct val="150000"/>
              </a:lnSpc>
              <a:buClr>
                <a:srgbClr val="CF6DA4"/>
              </a:buClr>
              <a:buNone/>
            </a:pPr>
            <a:r>
              <a:rPr lang="fa-IR" altLang="en-US" sz="2500" dirty="0">
                <a:cs typeface="B Yagut" panose="00000400000000000000" pitchFamily="2" charset="-78"/>
              </a:rPr>
              <a:t> پراکسید هیدروژن و......</a:t>
            </a:r>
          </a:p>
          <a:p>
            <a:pPr marL="0" indent="0" algn="just" rtl="1">
              <a:lnSpc>
                <a:spcPct val="150000"/>
              </a:lnSpc>
              <a:buClr>
                <a:srgbClr val="CF6DA4"/>
              </a:buClr>
              <a:buNone/>
            </a:pPr>
            <a:r>
              <a:rPr lang="fa-IR" sz="2400" dirty="0">
                <a:cs typeface="B Yagut" panose="00000400000000000000" pitchFamily="2" charset="-78"/>
              </a:rPr>
              <a:t>                                                                          دستگاه آندوسکوپی</a:t>
            </a:r>
            <a:endParaRPr lang="en-US" sz="2400" dirty="0">
              <a:cs typeface="B Yagut" panose="00000400000000000000" pitchFamily="2" charset="-78"/>
            </a:endParaRPr>
          </a:p>
        </p:txBody>
      </p:sp>
      <p:pic>
        <p:nvPicPr>
          <p:cNvPr id="67" name="Audio 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529" y="4526825"/>
            <a:ext cx="2466975" cy="1847850"/>
          </a:xfrm>
          <a:prstGeom prst="rect">
            <a:avLst/>
          </a:prstGeom>
        </p:spPr>
      </p:pic>
    </p:spTree>
    <p:extLst>
      <p:ext uri="{BB962C8B-B14F-4D97-AF65-F5344CB8AC3E}">
        <p14:creationId xmlns:p14="http://schemas.microsoft.com/office/powerpoint/2010/main" val="730618847"/>
      </p:ext>
    </p:extLst>
  </p:cSld>
  <p:clrMapOvr>
    <a:masterClrMapping/>
  </p:clrMapOvr>
  <mc:AlternateContent xmlns:mc="http://schemas.openxmlformats.org/markup-compatibility/2006" xmlns:p14="http://schemas.microsoft.com/office/powerpoint/2010/main">
    <mc:Choice Requires="p14">
      <p:transition spd="slow" p14:dur="2000" advTm="72059"/>
    </mc:Choice>
    <mc:Fallback xmlns="">
      <p:transition spd="slow" advTm="72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53588"/>
            <a:ext cx="10515600" cy="5393192"/>
          </a:xfrm>
        </p:spPr>
        <p:txBody>
          <a:bodyPr>
            <a:normAutofit/>
          </a:bodyPr>
          <a:lstStyle/>
          <a:p>
            <a:pPr marL="0" indent="0" algn="r" rtl="1">
              <a:lnSpc>
                <a:spcPct val="150000"/>
              </a:lnSpc>
              <a:buNone/>
            </a:pPr>
            <a:r>
              <a:rPr lang="fa-IR" sz="3200" b="1" dirty="0">
                <a:cs typeface="B Yagut" panose="00000400000000000000" pitchFamily="2" charset="-78"/>
              </a:rPr>
              <a:t>3- وسایل غیر بحرانی </a:t>
            </a:r>
            <a:r>
              <a:rPr lang="en-US" sz="3200" b="1" dirty="0">
                <a:cs typeface="B Yagut" panose="00000400000000000000" pitchFamily="2" charset="-78"/>
              </a:rPr>
              <a:t>non critical</a:t>
            </a:r>
            <a:endParaRPr lang="fa-IR" sz="3200" b="1" dirty="0">
              <a:cs typeface="B Yagut" panose="00000400000000000000" pitchFamily="2" charset="-78"/>
            </a:endParaRPr>
          </a:p>
          <a:p>
            <a:pPr marL="0" indent="0" algn="r" rtl="1">
              <a:lnSpc>
                <a:spcPct val="150000"/>
              </a:lnSpc>
              <a:buClr>
                <a:srgbClr val="CF6DA4"/>
              </a:buClr>
              <a:buNone/>
            </a:pPr>
            <a:r>
              <a:rPr lang="fa-IR" altLang="en-US" b="1" dirty="0">
                <a:cs typeface="B Yagut" panose="00000400000000000000" pitchFamily="2" charset="-78"/>
              </a:rPr>
              <a:t>تعریف: </a:t>
            </a:r>
            <a:r>
              <a:rPr lang="ar-SA" altLang="en-US" sz="2500" dirty="0">
                <a:cs typeface="B Yagut" panose="00000400000000000000" pitchFamily="2" charset="-78"/>
              </a:rPr>
              <a:t>وسايلي كه با پوست سالم بيمار در تماس</a:t>
            </a:r>
            <a:r>
              <a:rPr lang="fa-IR" altLang="en-US" sz="2500" dirty="0">
                <a:cs typeface="B Yagut" panose="00000400000000000000" pitchFamily="2" charset="-78"/>
              </a:rPr>
              <a:t> هست</a:t>
            </a:r>
            <a:r>
              <a:rPr lang="ar-SA" altLang="en-US" sz="2500" dirty="0">
                <a:cs typeface="B Yagut" panose="00000400000000000000" pitchFamily="2" charset="-78"/>
              </a:rPr>
              <a:t>ند</a:t>
            </a:r>
            <a:r>
              <a:rPr lang="fa-IR" altLang="en-US" sz="2500" dirty="0">
                <a:cs typeface="B Yagut" panose="00000400000000000000" pitchFamily="2" charset="-78"/>
              </a:rPr>
              <a:t>،  اما با غشاهای مخاطی تماسی ندارند</a:t>
            </a:r>
            <a:r>
              <a:rPr lang="ar-SA" altLang="en-US" sz="2500" dirty="0">
                <a:cs typeface="B Yagut" panose="00000400000000000000" pitchFamily="2" charset="-78"/>
              </a:rPr>
              <a:t>.</a:t>
            </a:r>
            <a:endParaRPr lang="fa-IR" altLang="en-US" sz="2500" dirty="0">
              <a:cs typeface="B Yagut" panose="00000400000000000000" pitchFamily="2" charset="-78"/>
            </a:endParaRPr>
          </a:p>
          <a:p>
            <a:pPr marL="0" indent="0" algn="r" rtl="1">
              <a:lnSpc>
                <a:spcPct val="150000"/>
              </a:lnSpc>
              <a:buClr>
                <a:srgbClr val="CF6DA4"/>
              </a:buClr>
              <a:buNone/>
            </a:pPr>
            <a:r>
              <a:rPr lang="ar-SA" altLang="en-US" sz="2500" b="1" dirty="0">
                <a:cs typeface="B Yagut" panose="00000400000000000000" pitchFamily="2" charset="-78"/>
              </a:rPr>
              <a:t>مثال : </a:t>
            </a:r>
            <a:r>
              <a:rPr lang="ar-SA" altLang="en-US" sz="2500" dirty="0">
                <a:cs typeface="B Yagut" panose="00000400000000000000" pitchFamily="2" charset="-78"/>
              </a:rPr>
              <a:t>سطوح، ديوارها و سينك دستشويي</a:t>
            </a:r>
            <a:r>
              <a:rPr lang="fa-IR" altLang="en-US" sz="2500" dirty="0">
                <a:cs typeface="B Yagut" panose="00000400000000000000" pitchFamily="2" charset="-78"/>
              </a:rPr>
              <a:t>، کاف های فشار سنج، عصاهای زیر بغل، نرده های تخت، ملحفه ها، بعضی از ظروف غذا، میز کنار تخت، وسایل بیمار و...	 </a:t>
            </a:r>
          </a:p>
          <a:p>
            <a:pPr marL="0" indent="0" algn="r" rtl="1">
              <a:lnSpc>
                <a:spcPct val="150000"/>
              </a:lnSpc>
              <a:buClr>
                <a:srgbClr val="CF6DA4"/>
              </a:buClr>
              <a:buNone/>
            </a:pPr>
            <a:r>
              <a:rPr lang="ar-SA" altLang="en-US" sz="2500" b="1" dirty="0">
                <a:cs typeface="B Yagut" panose="00000400000000000000" pitchFamily="2" charset="-78"/>
              </a:rPr>
              <a:t>روش مناس</a:t>
            </a:r>
            <a:r>
              <a:rPr lang="fa-IR" altLang="en-US" sz="2500" b="1" dirty="0">
                <a:cs typeface="B Yagut" panose="00000400000000000000" pitchFamily="2" charset="-78"/>
              </a:rPr>
              <a:t>ب: </a:t>
            </a:r>
            <a:r>
              <a:rPr lang="ar-SA" altLang="en-US" sz="2500" b="1" dirty="0">
                <a:cs typeface="B Yagut" panose="00000400000000000000" pitchFamily="2" charset="-78"/>
              </a:rPr>
              <a:t> </a:t>
            </a:r>
            <a:r>
              <a:rPr lang="ar-SA" altLang="en-US" sz="2500" dirty="0">
                <a:cs typeface="B Yagut" panose="00000400000000000000" pitchFamily="2" charset="-78"/>
              </a:rPr>
              <a:t>نظافت</a:t>
            </a:r>
            <a:r>
              <a:rPr lang="fa-IR" altLang="en-US" sz="2500" dirty="0">
                <a:cs typeface="B Yagut" panose="00000400000000000000" pitchFamily="2" charset="-78"/>
              </a:rPr>
              <a:t>، </a:t>
            </a:r>
            <a:r>
              <a:rPr lang="ar-SA" altLang="en-US" sz="2500" dirty="0">
                <a:cs typeface="B Yagut" panose="00000400000000000000" pitchFamily="2" charset="-78"/>
              </a:rPr>
              <a:t>شستشو و خشك نمودن </a:t>
            </a:r>
            <a:endParaRPr lang="fa-IR" altLang="en-US" sz="2500" dirty="0">
              <a:cs typeface="B Yagut" panose="00000400000000000000" pitchFamily="2" charset="-78"/>
            </a:endParaRPr>
          </a:p>
          <a:p>
            <a:pPr marL="0" indent="0" algn="r" rtl="1">
              <a:lnSpc>
                <a:spcPct val="150000"/>
              </a:lnSpc>
              <a:buClr>
                <a:srgbClr val="CF6DA4"/>
              </a:buClr>
              <a:buNone/>
            </a:pPr>
            <a:r>
              <a:rPr lang="fa-IR" altLang="en-US" sz="2500" dirty="0">
                <a:cs typeface="B Yagut" panose="00000400000000000000" pitchFamily="2" charset="-78"/>
              </a:rPr>
              <a:t>                                                                                      دستگاه فشارسنج</a:t>
            </a:r>
            <a:endParaRPr lang="en-US" altLang="en-US" sz="2500" dirty="0">
              <a:cs typeface="B Yagut" panose="00000400000000000000" pitchFamily="2" charset="-78"/>
            </a:endParaRP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311" y="4203655"/>
            <a:ext cx="2143125" cy="2143125"/>
          </a:xfrm>
          <a:prstGeom prst="rect">
            <a:avLst/>
          </a:prstGeom>
        </p:spPr>
      </p:pic>
    </p:spTree>
    <p:extLst>
      <p:ext uri="{BB962C8B-B14F-4D97-AF65-F5344CB8AC3E}">
        <p14:creationId xmlns:p14="http://schemas.microsoft.com/office/powerpoint/2010/main" val="1697136582"/>
      </p:ext>
    </p:extLst>
  </p:cSld>
  <p:clrMapOvr>
    <a:masterClrMapping/>
  </p:clrMapOvr>
  <mc:AlternateContent xmlns:mc="http://schemas.openxmlformats.org/markup-compatibility/2006" xmlns:p14="http://schemas.microsoft.com/office/powerpoint/2010/main">
    <mc:Choice Requires="p14">
      <p:transition spd="slow" p14:dur="2000" advTm="49855"/>
    </mc:Choice>
    <mc:Fallback xmlns="">
      <p:transition spd="slow" advTm="4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074" y="989601"/>
            <a:ext cx="10515600" cy="5633267"/>
          </a:xfrm>
        </p:spPr>
        <p:txBody>
          <a:bodyPr>
            <a:normAutofit/>
          </a:bodyPr>
          <a:lstStyle/>
          <a:p>
            <a:pPr marL="0" indent="0" algn="r" rtl="1">
              <a:lnSpc>
                <a:spcPct val="150000"/>
              </a:lnSpc>
              <a:buNone/>
            </a:pPr>
            <a:endParaRPr lang="fa-IR" sz="2500" dirty="0">
              <a:cs typeface="B Yagut" pitchFamily="2" charset="-78"/>
            </a:endParaRPr>
          </a:p>
          <a:p>
            <a:pPr marL="0" indent="0" algn="r" rtl="1">
              <a:lnSpc>
                <a:spcPct val="150000"/>
              </a:lnSpc>
              <a:buNone/>
            </a:pPr>
            <a:endParaRPr lang="fa-IR" sz="2500" dirty="0">
              <a:cs typeface="B Yagut" pitchFamily="2" charset="-78"/>
            </a:endParaRPr>
          </a:p>
          <a:p>
            <a:pPr marL="0" indent="0" algn="r" rtl="1">
              <a:lnSpc>
                <a:spcPct val="150000"/>
              </a:lnSpc>
              <a:buNone/>
            </a:pPr>
            <a:r>
              <a:rPr lang="fa-IR" sz="4000" b="1" dirty="0">
                <a:cs typeface="B Yagut" pitchFamily="2" charset="-78"/>
              </a:rPr>
              <a:t>                                     سطوح محیطی</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83048517"/>
      </p:ext>
    </p:extLst>
  </p:cSld>
  <p:clrMapOvr>
    <a:masterClrMapping/>
  </p:clrMapOvr>
  <mc:AlternateContent xmlns:mc="http://schemas.openxmlformats.org/markup-compatibility/2006" xmlns:p14="http://schemas.microsoft.com/office/powerpoint/2010/main">
    <mc:Choice Requires="p14">
      <p:transition spd="slow" p14:dur="2000" advTm="15124"/>
    </mc:Choice>
    <mc:Fallback xmlns="">
      <p:transition spd="slow" advTm="15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44583"/>
            <a:ext cx="10515600" cy="5643154"/>
          </a:xfrm>
        </p:spPr>
        <p:txBody>
          <a:bodyPr>
            <a:noAutofit/>
          </a:bodyPr>
          <a:lstStyle/>
          <a:p>
            <a:pPr marL="0" indent="0" algn="r" rtl="1">
              <a:lnSpc>
                <a:spcPct val="150000"/>
              </a:lnSpc>
              <a:buNone/>
            </a:pPr>
            <a:r>
              <a:rPr lang="fa-IR" sz="3200" b="1" dirty="0">
                <a:cs typeface="B Yagut" panose="00000400000000000000" pitchFamily="2" charset="-78"/>
              </a:rPr>
              <a:t>1- سطوح پر تماس </a:t>
            </a:r>
            <a:r>
              <a:rPr lang="en-US" sz="3200" b="1" dirty="0">
                <a:cs typeface="B Yagut" panose="00000400000000000000" pitchFamily="2" charset="-78"/>
              </a:rPr>
              <a:t> </a:t>
            </a:r>
            <a:r>
              <a:rPr lang="fa-IR" sz="3200" b="1" dirty="0">
                <a:cs typeface="B Yagut" panose="00000400000000000000" pitchFamily="2" charset="-78"/>
              </a:rPr>
              <a:t>(</a:t>
            </a:r>
            <a:r>
              <a:rPr lang="en-US" sz="3200" b="1" dirty="0">
                <a:cs typeface="B Yagut" panose="00000400000000000000" pitchFamily="2" charset="-78"/>
              </a:rPr>
              <a:t>High risk</a:t>
            </a:r>
            <a:r>
              <a:rPr lang="fa-IR" sz="3200" b="1" dirty="0">
                <a:cs typeface="B Yagut" panose="00000400000000000000" pitchFamily="2" charset="-78"/>
              </a:rPr>
              <a:t> ):</a:t>
            </a:r>
          </a:p>
          <a:p>
            <a:pPr marL="0" indent="0" algn="r" rtl="1">
              <a:lnSpc>
                <a:spcPct val="150000"/>
              </a:lnSpc>
              <a:buNone/>
            </a:pPr>
            <a:r>
              <a:rPr lang="fa-IR" sz="2500" dirty="0">
                <a:cs typeface="B Yagut" panose="00000400000000000000" pitchFamily="2" charset="-78"/>
              </a:rPr>
              <a:t> سطوحی که دست به طور مكرر با آنها در تماس است</a:t>
            </a:r>
            <a:r>
              <a:rPr lang="en-US" sz="2400" b="1" dirty="0"/>
              <a:t>؛</a:t>
            </a:r>
            <a:r>
              <a:rPr lang="fa-IR" sz="2500" dirty="0">
                <a:cs typeface="B Yagut" panose="00000400000000000000" pitchFamily="2" charset="-78"/>
              </a:rPr>
              <a:t> مانند دستگیره درب ها، نرده های تخت، کلید های برق، دیوارهای اطراف دستشویی در اتاق بیمار، صفحه کلید کامپیوتر، دکمه های آسانسور</a:t>
            </a:r>
          </a:p>
          <a:p>
            <a:pPr marL="0" indent="0" algn="r" rtl="1">
              <a:lnSpc>
                <a:spcPct val="150000"/>
              </a:lnSpc>
              <a:buNone/>
            </a:pPr>
            <a:r>
              <a:rPr lang="fa-IR" sz="3200" b="1" dirty="0">
                <a:cs typeface="B Yagut" panose="00000400000000000000" pitchFamily="2" charset="-78"/>
              </a:rPr>
              <a:t>2- سطوح کم تماس (</a:t>
            </a:r>
            <a:r>
              <a:rPr lang="en-US" sz="3200" b="1" dirty="0">
                <a:cs typeface="B Yagut" panose="00000400000000000000" pitchFamily="2" charset="-78"/>
              </a:rPr>
              <a:t>Low risk </a:t>
            </a:r>
            <a:r>
              <a:rPr lang="fa-IR" sz="3200" b="1" dirty="0">
                <a:cs typeface="B Yagut" panose="00000400000000000000" pitchFamily="2" charset="-78"/>
              </a:rPr>
              <a:t>):</a:t>
            </a:r>
          </a:p>
          <a:p>
            <a:pPr marL="0" indent="0" algn="r" rtl="1">
              <a:lnSpc>
                <a:spcPct val="150000"/>
              </a:lnSpc>
              <a:buNone/>
            </a:pPr>
            <a:r>
              <a:rPr lang="fa-IR" sz="2500" dirty="0">
                <a:cs typeface="B Yagut" panose="00000400000000000000" pitchFamily="2" charset="-78"/>
              </a:rPr>
              <a:t>سطوحی که کمترین تماس دست با آنها وجود دارد</a:t>
            </a:r>
            <a:r>
              <a:rPr lang="en-US" sz="2400" b="1" dirty="0"/>
              <a:t>؛</a:t>
            </a:r>
            <a:r>
              <a:rPr lang="fa-IR" sz="2500" dirty="0">
                <a:cs typeface="B Yagut" panose="00000400000000000000" pitchFamily="2" charset="-78"/>
              </a:rPr>
              <a:t> مانند چارچوب پنجره ها، سطوح سخت کف اتاق ها</a:t>
            </a:r>
          </a:p>
        </p:txBody>
      </p:sp>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2" name="Picture 1"/>
          <p:cNvPicPr>
            <a:picLocks noChangeAspect="1"/>
          </p:cNvPicPr>
          <p:nvPr/>
        </p:nvPicPr>
        <p:blipFill>
          <a:blip r:embed="rId5"/>
          <a:stretch>
            <a:fillRect/>
          </a:stretch>
        </p:blipFill>
        <p:spPr>
          <a:xfrm>
            <a:off x="1465965" y="4829884"/>
            <a:ext cx="1146606" cy="191671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68" y="2889868"/>
            <a:ext cx="2895600" cy="1581150"/>
          </a:xfrm>
          <a:prstGeom prst="rect">
            <a:avLst/>
          </a:prstGeom>
        </p:spPr>
      </p:pic>
    </p:spTree>
    <p:extLst>
      <p:ext uri="{BB962C8B-B14F-4D97-AF65-F5344CB8AC3E}">
        <p14:creationId xmlns:p14="http://schemas.microsoft.com/office/powerpoint/2010/main" val="1900955428"/>
      </p:ext>
    </p:extLst>
  </p:cSld>
  <p:clrMapOvr>
    <a:masterClrMapping/>
  </p:clrMapOvr>
  <mc:AlternateContent xmlns:mc="http://schemas.openxmlformats.org/markup-compatibility/2006" xmlns:p14="http://schemas.microsoft.com/office/powerpoint/2010/main">
    <mc:Choice Requires="p14">
      <p:transition spd="slow" p14:dur="2000" advTm="105235"/>
    </mc:Choice>
    <mc:Fallback xmlns="">
      <p:transition spd="slow" advTm="105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900" y="522514"/>
            <a:ext cx="10515600" cy="5773783"/>
          </a:xfrm>
        </p:spPr>
        <p:txBody>
          <a:bodyPr>
            <a:normAutofit/>
          </a:bodyPr>
          <a:lstStyle/>
          <a:p>
            <a:pPr marL="0" indent="0" algn="ctr" rtl="1">
              <a:buNone/>
            </a:pPr>
            <a:endParaRPr lang="fa-IR" sz="2400" b="1" dirty="0">
              <a:cs typeface="B Yagut" panose="00000400000000000000" pitchFamily="2" charset="-78"/>
            </a:endParaRPr>
          </a:p>
          <a:p>
            <a:pPr marL="0" indent="0" algn="ctr" rtl="1">
              <a:buNone/>
            </a:pPr>
            <a:r>
              <a:rPr lang="fa-IR" sz="4000" b="1" dirty="0">
                <a:cs typeface="B Yagut" panose="00000400000000000000" pitchFamily="2" charset="-78"/>
              </a:rPr>
              <a:t>سطوح مواد ضدعفونی کننده</a:t>
            </a:r>
          </a:p>
          <a:p>
            <a:pPr marL="0" indent="0" algn="ctr" rtl="1">
              <a:buNone/>
            </a:pPr>
            <a:r>
              <a:rPr lang="fa-IR" dirty="0">
                <a:cs typeface="B Yagut" panose="00000400000000000000" pitchFamily="2" charset="-78"/>
              </a:rPr>
              <a:t> (برخی متون علمی طبق بندی اسپالدینگ </a:t>
            </a:r>
          </a:p>
          <a:p>
            <a:pPr marL="0" indent="0" algn="ctr" rtl="1">
              <a:buNone/>
            </a:pPr>
            <a:r>
              <a:rPr lang="fa-IR" dirty="0">
                <a:cs typeface="B Yagut" panose="00000400000000000000" pitchFamily="2" charset="-78"/>
              </a:rPr>
              <a:t> برای سطوح مواد، کلمه "گندزدائی" وبرخی کلمه"ضدعفونی" را به کار برده اند.)</a:t>
            </a:r>
            <a:endParaRPr lang="fa-IR" b="1" dirty="0">
              <a:cs typeface="B Yagut" panose="00000400000000000000" pitchFamily="2" charset="-78"/>
            </a:endParaRPr>
          </a:p>
          <a:p>
            <a:pPr marL="0" indent="0" algn="ctr" rtl="1">
              <a:buNone/>
            </a:pPr>
            <a:endParaRPr lang="en-US" sz="4000" b="1" dirty="0">
              <a:cs typeface="B Yagut" panose="00000400000000000000" pitchFamily="2" charset="-78"/>
            </a:endParaRPr>
          </a:p>
          <a:p>
            <a:pPr marL="0" indent="0" algn="ctr" rtl="1">
              <a:lnSpc>
                <a:spcPct val="150000"/>
              </a:lnSpc>
              <a:buNone/>
            </a:pPr>
            <a:r>
              <a:rPr lang="fa-IR" dirty="0">
                <a:cs typeface="B Yagut" panose="00000400000000000000" pitchFamily="2" charset="-78"/>
              </a:rPr>
              <a:t>**</a:t>
            </a:r>
            <a:r>
              <a:rPr lang="fa-IR" sz="2400" dirty="0">
                <a:cs typeface="B Yagut" panose="00000400000000000000" pitchFamily="2" charset="-78"/>
              </a:rPr>
              <a:t>توجه طبق منابع علمی و نظرسنجی تعدادی از اساتید محترم هیات علمی گروه بهداشت محیط  استفاده از واژه ضدعفونی برای تجهیزات و وسایل ایراد علمی ندارد. همچنین عنوان این فصل آموزشی هم طبق کوریکولوم آشنایی با روش های ضدعفونی دستگاه ها می باشد.</a:t>
            </a:r>
            <a:endParaRPr lang="en-US" sz="4000" b="1" dirty="0">
              <a:cs typeface="B Yagut" panose="00000400000000000000" pitchFamily="2" charset="-78"/>
            </a:endParaRPr>
          </a:p>
          <a:p>
            <a:pPr marL="0" indent="0" algn="r" rtl="1">
              <a:lnSpc>
                <a:spcPct val="150000"/>
              </a:lnSpc>
              <a:buNone/>
            </a:pPr>
            <a:endParaRPr lang="en-US" sz="25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4404677"/>
      </p:ext>
    </p:extLst>
  </p:cSld>
  <p:clrMapOvr>
    <a:masterClrMapping/>
  </p:clrMapOvr>
  <mc:AlternateContent xmlns:mc="http://schemas.openxmlformats.org/markup-compatibility/2006" xmlns:p14="http://schemas.microsoft.com/office/powerpoint/2010/main">
    <mc:Choice Requires="p14">
      <p:transition spd="slow" p14:dur="2000" advTm="24201"/>
    </mc:Choice>
    <mc:Fallback xmlns="">
      <p:transition spd="slow" advTm="24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132" y="862149"/>
            <a:ext cx="10515600" cy="5170352"/>
          </a:xfrm>
        </p:spPr>
        <p:txBody>
          <a:bodyPr>
            <a:noAutofit/>
          </a:bodyPr>
          <a:lstStyle/>
          <a:p>
            <a:pPr algn="r" rtl="1">
              <a:lnSpc>
                <a:spcPct val="150000"/>
              </a:lnSpc>
              <a:buFont typeface="Wingdings" panose="05000000000000000000" pitchFamily="2" charset="2"/>
              <a:buChar char="q"/>
            </a:pPr>
            <a:r>
              <a:rPr lang="ar-SA" sz="3200" b="1" dirty="0">
                <a:cs typeface="B Yagut" panose="00000400000000000000" pitchFamily="2" charset="-78"/>
              </a:rPr>
              <a:t>ضدعفونی سطح پایین</a:t>
            </a:r>
            <a:r>
              <a:rPr lang="en-US" sz="3200" b="1" dirty="0">
                <a:cs typeface="B Yagut" panose="00000400000000000000" pitchFamily="2" charset="-78"/>
              </a:rPr>
              <a:t> (low level disinfection) </a:t>
            </a:r>
            <a:r>
              <a:rPr lang="fa-IR" sz="3200" b="1" dirty="0">
                <a:cs typeface="B Yagut" panose="00000400000000000000" pitchFamily="2" charset="-78"/>
              </a:rPr>
              <a:t>:</a:t>
            </a:r>
            <a:r>
              <a:rPr lang="en-US" sz="2500" dirty="0">
                <a:cs typeface="B Yagut" panose="00000400000000000000" pitchFamily="2" charset="-78"/>
              </a:rPr>
              <a:t/>
            </a:r>
            <a:br>
              <a:rPr lang="en-US" sz="2500" dirty="0">
                <a:cs typeface="B Yagut" panose="00000400000000000000" pitchFamily="2" charset="-78"/>
              </a:rPr>
            </a:br>
            <a:r>
              <a:rPr lang="ar-SA" sz="2500" dirty="0">
                <a:cs typeface="B Yagut" panose="00000400000000000000" pitchFamily="2" charset="-78"/>
              </a:rPr>
              <a:t>ترکیبات چهارگانه آمونیوم، فنل وترکیبات فنلی </a:t>
            </a:r>
            <a:endParaRPr lang="fa-IR" sz="2500" dirty="0">
              <a:cs typeface="B Yagut" panose="00000400000000000000" pitchFamily="2" charset="-78"/>
            </a:endParaRPr>
          </a:p>
          <a:p>
            <a:pPr algn="r" rtl="1">
              <a:lnSpc>
                <a:spcPct val="150000"/>
              </a:lnSpc>
              <a:buFont typeface="Wingdings" panose="05000000000000000000" pitchFamily="2" charset="2"/>
              <a:buChar char="q"/>
            </a:pPr>
            <a:r>
              <a:rPr lang="ar-SA" sz="3200" b="1" dirty="0"/>
              <a:t>ضدعفونی سطح متوسط</a:t>
            </a:r>
            <a:r>
              <a:rPr lang="en-US" sz="3200" b="1" dirty="0"/>
              <a:t> (intermediate level disinfection) </a:t>
            </a:r>
            <a:r>
              <a:rPr lang="fa-IR" sz="3200" dirty="0">
                <a:sym typeface="Symbol" panose="05050102010706020507" pitchFamily="18" charset="2"/>
              </a:rPr>
              <a:t>:</a:t>
            </a:r>
            <a:r>
              <a:rPr lang="en-US" sz="3200" dirty="0"/>
              <a:t/>
            </a:r>
            <a:br>
              <a:rPr lang="en-US" sz="3200" dirty="0"/>
            </a:br>
            <a:r>
              <a:rPr lang="fa-IR" altLang="en-US" sz="2500" dirty="0">
                <a:cs typeface="B Yagut" panose="00000400000000000000" pitchFamily="2" charset="-78"/>
              </a:rPr>
              <a:t>تركيبات حاوی كلر (از جمله هيپوكلريت سديم)، الكلها، بعضي از تركيبات فنليک و يدوفورها</a:t>
            </a:r>
          </a:p>
          <a:p>
            <a:pPr algn="r" rtl="1">
              <a:lnSpc>
                <a:spcPct val="150000"/>
              </a:lnSpc>
              <a:buFont typeface="Wingdings" panose="05000000000000000000" pitchFamily="2" charset="2"/>
              <a:buChar char="q"/>
            </a:pPr>
            <a:r>
              <a:rPr lang="fa-IR" altLang="en-US" sz="3200" b="1" dirty="0">
                <a:cs typeface="B Zar" pitchFamily="2" charset="-78"/>
              </a:rPr>
              <a:t>ضدعفونی سطح بالا</a:t>
            </a:r>
            <a:r>
              <a:rPr lang="en-US" sz="3200" b="1" dirty="0">
                <a:cs typeface="B Yagut" panose="00000400000000000000" pitchFamily="2" charset="-78"/>
              </a:rPr>
              <a:t> (high level disinfection)</a:t>
            </a:r>
            <a:r>
              <a:rPr lang="fa-IR" sz="3200" b="1" dirty="0">
                <a:cs typeface="B Yagut" panose="00000400000000000000" pitchFamily="2" charset="-78"/>
              </a:rPr>
              <a:t> :</a:t>
            </a:r>
          </a:p>
          <a:p>
            <a:pPr marL="0" indent="0" algn="r" rtl="1">
              <a:lnSpc>
                <a:spcPct val="150000"/>
              </a:lnSpc>
              <a:buNone/>
            </a:pPr>
            <a:r>
              <a:rPr lang="en-US" sz="2500" b="1" dirty="0">
                <a:cs typeface="B Yagut" panose="00000400000000000000" pitchFamily="2" charset="-78"/>
              </a:rPr>
              <a:t> </a:t>
            </a:r>
            <a:r>
              <a:rPr lang="ar-SA" sz="2500" dirty="0">
                <a:cs typeface="B Yagut" panose="00000400000000000000" pitchFamily="2" charset="-78"/>
              </a:rPr>
              <a:t>گلوتارآلدئید، پراکسید هیدروژن و فرمالدئید</a:t>
            </a:r>
            <a:endParaRPr lang="en-US" sz="2500" dirty="0">
              <a:cs typeface="B Yagut" panose="00000400000000000000" pitchFamily="2" charset="-78"/>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15154237"/>
      </p:ext>
    </p:extLst>
  </p:cSld>
  <p:clrMapOvr>
    <a:masterClrMapping/>
  </p:clrMapOvr>
  <mc:AlternateContent xmlns:mc="http://schemas.openxmlformats.org/markup-compatibility/2006" xmlns:p14="http://schemas.microsoft.com/office/powerpoint/2010/main">
    <mc:Choice Requires="p14">
      <p:transition spd="slow" p14:dur="2000" advTm="125228"/>
    </mc:Choice>
    <mc:Fallback xmlns="">
      <p:transition spd="slow" advTm="125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27017"/>
            <a:ext cx="10515600" cy="5549946"/>
          </a:xfrm>
        </p:spPr>
        <p:txBody>
          <a:bodyPr>
            <a:normAutofit fontScale="92500" lnSpcReduction="10000"/>
          </a:bodyPr>
          <a:lstStyle/>
          <a:p>
            <a:pPr marL="0" indent="0" algn="r" rtl="1">
              <a:lnSpc>
                <a:spcPct val="150000"/>
              </a:lnSpc>
              <a:buNone/>
            </a:pPr>
            <a:r>
              <a:rPr lang="fa-IR" b="1" dirty="0">
                <a:cs typeface="B Yagut" pitchFamily="2" charset="-78"/>
              </a:rPr>
              <a:t>عواملي كه در انتخاب روش ضدعفوني سطوح محيطي تأثيرگذار</a:t>
            </a:r>
            <a:r>
              <a:rPr lang="en-US" b="1" dirty="0">
                <a:cs typeface="B Yagut" pitchFamily="2" charset="-78"/>
              </a:rPr>
              <a:t> </a:t>
            </a:r>
            <a:r>
              <a:rPr lang="fa-IR" b="1" dirty="0">
                <a:cs typeface="B Yagut" pitchFamily="2" charset="-78"/>
              </a:rPr>
              <a:t>مي باشند، عبارتند از:</a:t>
            </a:r>
            <a:endParaRPr lang="en-US" b="1" dirty="0">
              <a:cs typeface="B Yagut" pitchFamily="2" charset="-78"/>
            </a:endParaRPr>
          </a:p>
          <a:p>
            <a:pPr lvl="0" algn="r" rtl="1">
              <a:lnSpc>
                <a:spcPct val="150000"/>
              </a:lnSpc>
              <a:buFont typeface="Wingdings" panose="05000000000000000000" pitchFamily="2" charset="2"/>
              <a:buChar char="v"/>
            </a:pPr>
            <a:r>
              <a:rPr lang="fa-IR" sz="2700" dirty="0">
                <a:cs typeface="B Yagut" panose="00000400000000000000" pitchFamily="2" charset="-78"/>
              </a:rPr>
              <a:t>ماهيت وسيله اي كه قرار است ضدعفوني شود.</a:t>
            </a:r>
            <a:endParaRPr lang="en-US" sz="2700" dirty="0">
              <a:cs typeface="B Yagut" panose="00000400000000000000" pitchFamily="2" charset="-78"/>
            </a:endParaRPr>
          </a:p>
          <a:p>
            <a:pPr lvl="0" algn="r" rtl="1">
              <a:lnSpc>
                <a:spcPct val="150000"/>
              </a:lnSpc>
              <a:buFont typeface="Wingdings" panose="05000000000000000000" pitchFamily="2" charset="2"/>
              <a:buChar char="v"/>
            </a:pPr>
            <a:r>
              <a:rPr lang="fa-IR" sz="2700" dirty="0">
                <a:cs typeface="B Yagut" panose="00000400000000000000" pitchFamily="2" charset="-78"/>
              </a:rPr>
              <a:t>تعداد ميكروارگانيسم هاي موجود </a:t>
            </a:r>
            <a:endParaRPr lang="en-US" sz="2700" dirty="0">
              <a:cs typeface="B Yagut" panose="00000400000000000000" pitchFamily="2" charset="-78"/>
            </a:endParaRPr>
          </a:p>
          <a:p>
            <a:pPr lvl="0" algn="r" rtl="1">
              <a:lnSpc>
                <a:spcPct val="150000"/>
              </a:lnSpc>
              <a:buFont typeface="Wingdings" panose="05000000000000000000" pitchFamily="2" charset="2"/>
              <a:buChar char="v"/>
            </a:pPr>
            <a:r>
              <a:rPr lang="fa-IR" sz="2700" dirty="0">
                <a:cs typeface="B Yagut" panose="00000400000000000000" pitchFamily="2" charset="-78"/>
              </a:rPr>
              <a:t>مقاومت طبيعي ميكروارگانيسم ها در برابر اثرات غير فعال كنندة ضدعفونی کننده ها</a:t>
            </a:r>
            <a:endParaRPr lang="en-US" sz="2700" dirty="0">
              <a:cs typeface="B Yagut" panose="00000400000000000000" pitchFamily="2" charset="-78"/>
            </a:endParaRPr>
          </a:p>
          <a:p>
            <a:pPr lvl="0" algn="r" rtl="1">
              <a:lnSpc>
                <a:spcPct val="150000"/>
              </a:lnSpc>
              <a:buFont typeface="Wingdings" panose="05000000000000000000" pitchFamily="2" charset="2"/>
              <a:buChar char="v"/>
            </a:pPr>
            <a:r>
              <a:rPr lang="fa-IR" sz="2700" dirty="0">
                <a:cs typeface="B Yagut" panose="00000400000000000000" pitchFamily="2" charset="-78"/>
              </a:rPr>
              <a:t>مقدار آلودگي موجود</a:t>
            </a:r>
            <a:endParaRPr lang="en-US" sz="2700" dirty="0">
              <a:cs typeface="B Yagut" panose="00000400000000000000" pitchFamily="2" charset="-78"/>
            </a:endParaRPr>
          </a:p>
          <a:p>
            <a:pPr lvl="0" algn="r" rtl="1">
              <a:lnSpc>
                <a:spcPct val="150000"/>
              </a:lnSpc>
              <a:buFont typeface="Wingdings" panose="05000000000000000000" pitchFamily="2" charset="2"/>
              <a:buChar char="v"/>
            </a:pPr>
            <a:r>
              <a:rPr lang="fa-IR" sz="2700" dirty="0">
                <a:cs typeface="B Yagut" panose="00000400000000000000" pitchFamily="2" charset="-78"/>
              </a:rPr>
              <a:t>نوع و غلظت ماده ضدعفونی کننده یا گندزا مورد استفاده</a:t>
            </a:r>
            <a:endParaRPr lang="en-US" sz="2700" dirty="0">
              <a:cs typeface="B Yagut" panose="00000400000000000000" pitchFamily="2" charset="-78"/>
            </a:endParaRPr>
          </a:p>
          <a:p>
            <a:pPr lvl="0" algn="r" rtl="1">
              <a:lnSpc>
                <a:spcPct val="150000"/>
              </a:lnSpc>
              <a:buFont typeface="Wingdings" panose="05000000000000000000" pitchFamily="2" charset="2"/>
              <a:buChar char="v"/>
            </a:pPr>
            <a:r>
              <a:rPr lang="fa-IR" sz="2700" dirty="0">
                <a:cs typeface="B Yagut" panose="00000400000000000000" pitchFamily="2" charset="-78"/>
              </a:rPr>
              <a:t>حرارت و مدت زمان تماس با ماده ضدعفونی کننده یا گندزا</a:t>
            </a:r>
            <a:endParaRPr lang="en-US" sz="2700" dirty="0">
              <a:cs typeface="B Yagut" panose="00000400000000000000" pitchFamily="2" charset="-78"/>
            </a:endParaRPr>
          </a:p>
          <a:p>
            <a:pPr lvl="0" algn="r" rtl="1">
              <a:lnSpc>
                <a:spcPct val="150000"/>
              </a:lnSpc>
              <a:buFont typeface="Wingdings" panose="05000000000000000000" pitchFamily="2" charset="2"/>
              <a:buChar char="v"/>
            </a:pPr>
            <a:r>
              <a:rPr lang="fa-IR" sz="2700" dirty="0">
                <a:cs typeface="B Yagut" panose="00000400000000000000" pitchFamily="2" charset="-78"/>
              </a:rPr>
              <a:t>در نظر گرفتن ويژگي هاي ديگري از محصول استفاده شده</a:t>
            </a:r>
            <a:endParaRPr lang="en-US" sz="2700" dirty="0">
              <a:cs typeface="B Yagut" panose="00000400000000000000" pitchFamily="2" charset="-78"/>
            </a:endParaRPr>
          </a:p>
          <a:p>
            <a:pPr marL="0" indent="0" algn="r" rtl="1">
              <a:buNone/>
            </a:pPr>
            <a:endParaRPr lang="en-US"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3508728"/>
      </p:ext>
    </p:extLst>
  </p:cSld>
  <p:clrMapOvr>
    <a:masterClrMapping/>
  </p:clrMapOvr>
  <mc:AlternateContent xmlns:mc="http://schemas.openxmlformats.org/markup-compatibility/2006" xmlns:p14="http://schemas.microsoft.com/office/powerpoint/2010/main">
    <mc:Choice Requires="p14">
      <p:transition spd="slow" p14:dur="2000" advTm="114480"/>
    </mc:Choice>
    <mc:Fallback xmlns="">
      <p:transition spd="slow" advTm="114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2586" y="1106434"/>
            <a:ext cx="10515600" cy="4351338"/>
          </a:xfrm>
        </p:spPr>
        <p:txBody>
          <a:bodyPr>
            <a:normAutofit fontScale="92500" lnSpcReduction="10000"/>
          </a:bodyPr>
          <a:lstStyle/>
          <a:p>
            <a:pPr marL="109728" indent="0" algn="r" rtl="1" fontAlgn="auto">
              <a:lnSpc>
                <a:spcPct val="150000"/>
              </a:lnSpc>
              <a:spcAft>
                <a:spcPts val="0"/>
              </a:spcAft>
              <a:buClr>
                <a:srgbClr val="FF0066"/>
              </a:buClr>
              <a:buNone/>
              <a:defRPr/>
            </a:pPr>
            <a:r>
              <a:rPr lang="fa-IR" sz="3600" b="1" dirty="0">
                <a:cs typeface="B Yagut" panose="00000400000000000000" pitchFamily="2" charset="-78"/>
              </a:rPr>
              <a:t>راهكارهای به كار رفته براي نظافت و ضدعفوني سطوح در واحدها بايد موارد ذيل را در برگيرد:</a:t>
            </a:r>
          </a:p>
          <a:p>
            <a:pPr marL="109728" indent="0" algn="r" rtl="1" fontAlgn="auto">
              <a:lnSpc>
                <a:spcPct val="150000"/>
              </a:lnSpc>
              <a:spcAft>
                <a:spcPts val="0"/>
              </a:spcAft>
              <a:buNone/>
              <a:defRPr/>
            </a:pPr>
            <a:r>
              <a:rPr lang="fa-IR" dirty="0">
                <a:cs typeface="B Zar" pitchFamily="2" charset="-78"/>
              </a:rPr>
              <a:t>1</a:t>
            </a:r>
            <a:r>
              <a:rPr lang="fa-IR" dirty="0">
                <a:cs typeface="B Yagut" panose="00000400000000000000" pitchFamily="2" charset="-78"/>
              </a:rPr>
              <a:t>- احتمال تماس مستقيم با بيمار </a:t>
            </a:r>
          </a:p>
          <a:p>
            <a:pPr marL="109728" indent="0" algn="r" rtl="1" fontAlgn="auto">
              <a:lnSpc>
                <a:spcPct val="150000"/>
              </a:lnSpc>
              <a:spcAft>
                <a:spcPts val="0"/>
              </a:spcAft>
              <a:buNone/>
              <a:defRPr/>
            </a:pPr>
            <a:r>
              <a:rPr lang="fa-IR" dirty="0">
                <a:cs typeface="B Yagut" panose="00000400000000000000" pitchFamily="2" charset="-78"/>
              </a:rPr>
              <a:t>2- تعدد  تماس دست با آنها</a:t>
            </a:r>
          </a:p>
          <a:p>
            <a:pPr marL="109728" indent="0" algn="r" rtl="1" fontAlgn="auto">
              <a:lnSpc>
                <a:spcPct val="150000"/>
              </a:lnSpc>
              <a:spcAft>
                <a:spcPts val="0"/>
              </a:spcAft>
              <a:buNone/>
              <a:defRPr/>
            </a:pPr>
            <a:r>
              <a:rPr lang="fa-IR" dirty="0">
                <a:cs typeface="B Yagut" panose="00000400000000000000" pitchFamily="2" charset="-78"/>
              </a:rPr>
              <a:t>3- احتمال آلودگي سطوح با خون و ترشحات بيمار يا منابع محیطی ميكروارگانيسم ها (مانند خاك، گرد و غبار و آب).</a:t>
            </a:r>
            <a:endParaRPr lang="en-US" dirty="0">
              <a:cs typeface="B Yagut" panose="00000400000000000000" pitchFamily="2" charset="-78"/>
            </a:endParaRPr>
          </a:p>
          <a:p>
            <a:pPr marL="0" indent="0" algn="r" rtl="1">
              <a:buNone/>
            </a:pPr>
            <a:endParaRPr lang="en-US" dirty="0">
              <a:cs typeface="B Yagut" panose="00000400000000000000" pitchFamily="2" charset="-78"/>
            </a:endParaRP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4137231"/>
      </p:ext>
    </p:extLst>
  </p:cSld>
  <p:clrMapOvr>
    <a:masterClrMapping/>
  </p:clrMapOvr>
  <mc:AlternateContent xmlns:mc="http://schemas.openxmlformats.org/markup-compatibility/2006" xmlns:p14="http://schemas.microsoft.com/office/powerpoint/2010/main">
    <mc:Choice Requires="p14">
      <p:transition spd="slow" p14:dur="2000" advTm="38378"/>
    </mc:Choice>
    <mc:Fallback xmlns="">
      <p:transition spd="slow" advTm="3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0451" y="1799499"/>
            <a:ext cx="10515600" cy="4351338"/>
          </a:xfrm>
        </p:spPr>
        <p:txBody>
          <a:bodyPr/>
          <a:lstStyle/>
          <a:p>
            <a:pPr marL="0" indent="0" algn="ctr" rtl="1">
              <a:buNone/>
            </a:pPr>
            <a:endParaRPr lang="fa-IR" dirty="0"/>
          </a:p>
          <a:p>
            <a:pPr marL="0" indent="0" algn="ctr" rtl="1">
              <a:buNone/>
            </a:pPr>
            <a:endParaRPr lang="fa-IR" dirty="0"/>
          </a:p>
          <a:p>
            <a:pPr marL="0" indent="0" algn="ctr" rtl="1">
              <a:buNone/>
            </a:pPr>
            <a:endParaRPr lang="fa-IR" dirty="0"/>
          </a:p>
          <a:p>
            <a:pPr marL="0" indent="0" algn="ctr" rtl="1">
              <a:buNone/>
            </a:pPr>
            <a:r>
              <a:rPr lang="fa-IR" sz="4000" b="1" dirty="0">
                <a:cs typeface="B Yagut" panose="00000400000000000000" pitchFamily="2" charset="-78"/>
              </a:rPr>
              <a:t>ضدعفونی و  گندزدایی ابزار و سطوح مختلف </a:t>
            </a:r>
            <a:endParaRPr lang="en-US" sz="4000" b="1" dirty="0"/>
          </a:p>
        </p:txBody>
      </p:sp>
      <p:pic>
        <p:nvPicPr>
          <p:cNvPr id="38" name="Audio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7286275"/>
      </p:ext>
    </p:extLst>
  </p:cSld>
  <p:clrMapOvr>
    <a:masterClrMapping/>
  </p:clrMapOvr>
  <mc:AlternateContent xmlns:mc="http://schemas.openxmlformats.org/markup-compatibility/2006" xmlns:p14="http://schemas.microsoft.com/office/powerpoint/2010/main">
    <mc:Choice Requires="p14">
      <p:transition spd="slow" p14:dur="2000" advTm="19115"/>
    </mc:Choice>
    <mc:Fallback xmlns="">
      <p:transition spd="slow" advTm="19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4880" y="279853"/>
            <a:ext cx="10289177" cy="6277701"/>
          </a:xfrm>
        </p:spPr>
        <p:txBody>
          <a:bodyPr>
            <a:noAutofit/>
          </a:bodyPr>
          <a:lstStyle/>
          <a:p>
            <a:pPr marL="0" indent="0" algn="ctr" rtl="1">
              <a:lnSpc>
                <a:spcPct val="150000"/>
              </a:lnSpc>
              <a:buNone/>
            </a:pPr>
            <a:r>
              <a:rPr lang="fa-IR" altLang="en-US" sz="3200" b="1" dirty="0">
                <a:cs typeface="B Yagut" panose="00000400000000000000" pitchFamily="2" charset="-78"/>
              </a:rPr>
              <a:t>مشخصات سند</a:t>
            </a:r>
          </a:p>
          <a:p>
            <a:pPr marL="0" indent="0" algn="r" rtl="1">
              <a:lnSpc>
                <a:spcPct val="150000"/>
              </a:lnSpc>
              <a:buNone/>
            </a:pPr>
            <a:r>
              <a:rPr lang="fa-IR" altLang="en-US" sz="2400" dirty="0">
                <a:cs typeface="B Yagut" panose="00000400000000000000" pitchFamily="2" charset="-78"/>
              </a:rPr>
              <a:t>مشخصات بسته آموزشی                                                  مشخصات مدرس: </a:t>
            </a:r>
          </a:p>
          <a:p>
            <a:pPr marL="0" indent="0" algn="r" rtl="1">
              <a:lnSpc>
                <a:spcPct val="150000"/>
              </a:lnSpc>
              <a:buNone/>
            </a:pPr>
            <a:r>
              <a:rPr lang="fa-IR" altLang="en-US" sz="2000" dirty="0">
                <a:cs typeface="B Yagut" panose="00000400000000000000" pitchFamily="2" charset="-78"/>
              </a:rPr>
              <a:t>     </a:t>
            </a:r>
            <a:endParaRPr lang="en-US" altLang="en-US" sz="2000" dirty="0">
              <a:cs typeface="B Yagut" panose="00000400000000000000" pitchFamily="2" charset="-78"/>
            </a:endParaRPr>
          </a:p>
          <a:p>
            <a:pPr marL="0" indent="0" algn="r" rtl="1">
              <a:lnSpc>
                <a:spcPct val="150000"/>
              </a:lnSpc>
              <a:buNone/>
            </a:pPr>
            <a:endParaRPr lang="fa-IR" altLang="en-US" sz="2000" dirty="0">
              <a:cs typeface="B Yagut" panose="00000400000000000000" pitchFamily="2" charset="-78"/>
            </a:endParaRPr>
          </a:p>
          <a:p>
            <a:pPr marL="0" indent="0" algn="r" rtl="1">
              <a:lnSpc>
                <a:spcPct val="150000"/>
              </a:lnSpc>
              <a:buNone/>
            </a:pPr>
            <a:r>
              <a:rPr lang="fa-IR" altLang="en-US" sz="2000" dirty="0">
                <a:cs typeface="B Yagut" panose="00000400000000000000" pitchFamily="2" charset="-78"/>
              </a:rPr>
              <a:t>حیطه درس:عوامل بیماری زای زنده،                                                نام ونام خانوادگی مدرس:منیژه بهرامیان</a:t>
            </a:r>
          </a:p>
          <a:p>
            <a:pPr marL="0" indent="0" algn="r" rtl="1">
              <a:lnSpc>
                <a:spcPct val="150000"/>
              </a:lnSpc>
              <a:buNone/>
            </a:pPr>
            <a:r>
              <a:rPr lang="fa-IR" altLang="en-US" sz="2000" dirty="0">
                <a:cs typeface="B Yagut" panose="00000400000000000000" pitchFamily="2" charset="-78"/>
              </a:rPr>
              <a:t>اصول گندزدایی واستریلیزاسیون                                               </a:t>
            </a:r>
            <a:r>
              <a:rPr lang="en-US" altLang="en-US" sz="2000" dirty="0">
                <a:cs typeface="B Yagut" panose="00000400000000000000" pitchFamily="2" charset="-78"/>
              </a:rPr>
              <a:t>   </a:t>
            </a:r>
            <a:r>
              <a:rPr lang="fa-IR" altLang="en-US" sz="2000" dirty="0">
                <a:cs typeface="B Yagut" panose="00000400000000000000" pitchFamily="2" charset="-78"/>
              </a:rPr>
              <a:t>   مدرک تحصیلی: کارشناسی ارشد </a:t>
            </a:r>
          </a:p>
          <a:p>
            <a:pPr marL="0" indent="0" algn="r" rtl="1">
              <a:lnSpc>
                <a:spcPct val="150000"/>
              </a:lnSpc>
              <a:buNone/>
            </a:pPr>
            <a:r>
              <a:rPr lang="fa-IR" altLang="en-US" sz="2000" dirty="0">
                <a:cs typeface="B Yagut" panose="00000400000000000000" pitchFamily="2" charset="-78"/>
              </a:rPr>
              <a:t> تاریخ آخرین بازنگری:   1399/04/05                                                                   آموزش جامعه نگر </a:t>
            </a:r>
          </a:p>
          <a:p>
            <a:pPr marL="0" indent="0" algn="r" rtl="1">
              <a:lnSpc>
                <a:spcPct val="150000"/>
              </a:lnSpc>
              <a:buNone/>
            </a:pPr>
            <a:r>
              <a:rPr lang="fa-IR" altLang="en-US" sz="2000" dirty="0">
                <a:cs typeface="B Yagut" panose="00000400000000000000" pitchFamily="2" charset="-78"/>
              </a:rPr>
              <a:t> نوبت تهیه: 2                                                                       </a:t>
            </a:r>
            <a:r>
              <a:rPr lang="en-US" altLang="en-US" sz="2000" dirty="0">
                <a:cs typeface="B Yagut" panose="00000400000000000000" pitchFamily="2" charset="-78"/>
              </a:rPr>
              <a:t>  </a:t>
            </a:r>
            <a:r>
              <a:rPr lang="fa-IR" altLang="en-US" sz="2000" dirty="0">
                <a:cs typeface="B Yagut" panose="00000400000000000000" pitchFamily="2" charset="-78"/>
              </a:rPr>
              <a:t> </a:t>
            </a:r>
            <a:r>
              <a:rPr lang="en-US" altLang="en-US" sz="2000" dirty="0">
                <a:cs typeface="B Yagut" panose="00000400000000000000" pitchFamily="2" charset="-78"/>
              </a:rPr>
              <a:t>   </a:t>
            </a:r>
            <a:r>
              <a:rPr lang="fa-IR" altLang="en-US" sz="2000" dirty="0">
                <a:cs typeface="B Yagut" panose="00000400000000000000" pitchFamily="2" charset="-78"/>
              </a:rPr>
              <a:t>  موقعیت سازمانی مدرس: مربی </a:t>
            </a:r>
          </a:p>
          <a:p>
            <a:pPr marL="0" indent="0" algn="r" rtl="1">
              <a:lnSpc>
                <a:spcPct val="150000"/>
              </a:lnSpc>
              <a:buNone/>
            </a:pPr>
            <a:r>
              <a:rPr lang="fa-IR" altLang="en-US" sz="2000" dirty="0">
                <a:cs typeface="B Yagut" panose="00000400000000000000" pitchFamily="2" charset="-78"/>
              </a:rPr>
              <a:t> نام فایل:                                                                             </a:t>
            </a:r>
            <a:r>
              <a:rPr lang="en-US" altLang="en-US" sz="2000" dirty="0">
                <a:cs typeface="B Yagut" panose="00000400000000000000" pitchFamily="2" charset="-78"/>
              </a:rPr>
              <a:t>   </a:t>
            </a:r>
            <a:r>
              <a:rPr lang="fa-IR" altLang="en-US" sz="2000" dirty="0">
                <a:cs typeface="B Yagut" panose="00000400000000000000" pitchFamily="2" charset="-78"/>
              </a:rPr>
              <a:t> </a:t>
            </a:r>
            <a:r>
              <a:rPr lang="en-US" altLang="en-US" sz="2000" dirty="0">
                <a:cs typeface="B Yagut" panose="00000400000000000000" pitchFamily="2" charset="-78"/>
              </a:rPr>
              <a:t>   </a:t>
            </a:r>
            <a:r>
              <a:rPr lang="fa-IR" altLang="en-US" sz="2000" dirty="0">
                <a:cs typeface="B Yagut" panose="00000400000000000000" pitchFamily="2" charset="-78"/>
              </a:rPr>
              <a:t> مرکز آموزش بهورزی شهرستان سمیرم</a:t>
            </a:r>
          </a:p>
          <a:p>
            <a:pPr marL="0" indent="0" algn="r" rtl="1">
              <a:lnSpc>
                <a:spcPct val="100000"/>
              </a:lnSpc>
              <a:buNone/>
            </a:pPr>
            <a:r>
              <a:rPr lang="fa-IR" altLang="en-US" sz="2000" dirty="0">
                <a:cs typeface="B Yagut" panose="00000400000000000000" pitchFamily="2" charset="-78"/>
              </a:rPr>
              <a:t> </a:t>
            </a:r>
            <a:r>
              <a:rPr lang="en-US" altLang="en-US" sz="2000" dirty="0" err="1">
                <a:cs typeface="B Yagut" panose="00000400000000000000" pitchFamily="2" charset="-78"/>
              </a:rPr>
              <a:t>ba</a:t>
            </a:r>
            <a:r>
              <a:rPr lang="en-US" altLang="en-US" sz="2000" dirty="0">
                <a:cs typeface="B Yagut" panose="00000400000000000000" pitchFamily="2" charset="-78"/>
              </a:rPr>
              <a:t>  </a:t>
            </a:r>
            <a:r>
              <a:rPr lang="en-US" altLang="en-US" sz="2000" dirty="0" err="1">
                <a:cs typeface="B Yagut" panose="00000400000000000000" pitchFamily="2" charset="-78"/>
              </a:rPr>
              <a:t>ravesh</a:t>
            </a:r>
            <a:r>
              <a:rPr lang="en-US" altLang="en-US" sz="2000" dirty="0">
                <a:cs typeface="B Yagut" panose="00000400000000000000" pitchFamily="2" charset="-78"/>
              </a:rPr>
              <a:t> </a:t>
            </a:r>
            <a:r>
              <a:rPr lang="fa-IR" altLang="en-US" sz="2000" dirty="0">
                <a:cs typeface="B Yagut" panose="00000400000000000000" pitchFamily="2" charset="-78"/>
              </a:rPr>
              <a:t> </a:t>
            </a:r>
            <a:r>
              <a:rPr lang="en-US" altLang="en-US" sz="2000" dirty="0" err="1">
                <a:cs typeface="B Yagut" panose="00000400000000000000" pitchFamily="2" charset="-78"/>
              </a:rPr>
              <a:t>Ashnaei</a:t>
            </a:r>
            <a:r>
              <a:rPr lang="en-US" altLang="en-US" sz="2000" dirty="0">
                <a:cs typeface="B Yagut" panose="00000400000000000000" pitchFamily="2" charset="-78"/>
              </a:rPr>
              <a:t>  </a:t>
            </a:r>
            <a:r>
              <a:rPr lang="fa-IR" altLang="en-US" sz="2000" dirty="0">
                <a:cs typeface="B Yagut" panose="00000400000000000000" pitchFamily="2" charset="-78"/>
              </a:rPr>
              <a:t>(</a:t>
            </a:r>
            <a:r>
              <a:rPr lang="en-US" altLang="en-US" sz="2000" dirty="0">
                <a:cs typeface="B Yagut" panose="00000400000000000000" pitchFamily="2" charset="-78"/>
              </a:rPr>
              <a:t>fasle9</a:t>
            </a:r>
            <a:r>
              <a:rPr lang="fa-IR" altLang="en-US" sz="2000" dirty="0">
                <a:cs typeface="B Yagut" panose="00000400000000000000" pitchFamily="2" charset="-78"/>
              </a:rPr>
              <a:t>)  (َ</a:t>
            </a:r>
            <a:r>
              <a:rPr lang="en-US" altLang="en-US" sz="2000" dirty="0">
                <a:cs typeface="B Yagut" panose="00000400000000000000" pitchFamily="2" charset="-78"/>
              </a:rPr>
              <a:t>AB</a:t>
            </a:r>
            <a:r>
              <a:rPr lang="fa-IR" altLang="en-US" sz="2000" dirty="0">
                <a:cs typeface="B Yagut" panose="00000400000000000000" pitchFamily="2" charset="-78"/>
              </a:rPr>
              <a:t>)                                           دانشگاه علوم پزشکی وخدمات</a:t>
            </a:r>
          </a:p>
          <a:p>
            <a:pPr marL="0" indent="0" algn="r" rtl="1">
              <a:lnSpc>
                <a:spcPct val="100000"/>
              </a:lnSpc>
              <a:buNone/>
            </a:pPr>
            <a:r>
              <a:rPr lang="fa-IR" altLang="en-US" sz="2000" dirty="0">
                <a:cs typeface="B Yagut" panose="00000400000000000000" pitchFamily="2" charset="-78"/>
              </a:rPr>
              <a:t> </a:t>
            </a:r>
            <a:r>
              <a:rPr lang="en-US" altLang="en-US" sz="2000" dirty="0">
                <a:cs typeface="B Yagut" panose="00000400000000000000" pitchFamily="2" charset="-78"/>
              </a:rPr>
              <a:t>edit2</a:t>
            </a:r>
            <a:r>
              <a:rPr lang="fa-IR" altLang="en-US" sz="2000" dirty="0">
                <a:cs typeface="B Yagut" panose="00000400000000000000" pitchFamily="2" charset="-78"/>
              </a:rPr>
              <a:t> </a:t>
            </a:r>
            <a:r>
              <a:rPr lang="en-US" altLang="en-US" sz="2000" dirty="0">
                <a:cs typeface="B Yagut" panose="00000400000000000000" pitchFamily="2" charset="-78"/>
              </a:rPr>
              <a:t>                                                                       </a:t>
            </a:r>
            <a:r>
              <a:rPr lang="en-US" altLang="en-US" sz="2000" dirty="0" err="1">
                <a:cs typeface="B Yagut" panose="00000400000000000000" pitchFamily="2" charset="-78"/>
              </a:rPr>
              <a:t>zedofuni</a:t>
            </a:r>
            <a:r>
              <a:rPr lang="en-US" altLang="en-US" sz="2000" dirty="0">
                <a:cs typeface="B Yagut" panose="00000400000000000000" pitchFamily="2" charset="-78"/>
              </a:rPr>
              <a:t> </a:t>
            </a:r>
            <a:r>
              <a:rPr lang="en-US" altLang="en-US" sz="2000" dirty="0" err="1">
                <a:cs typeface="B Yagut" panose="00000400000000000000" pitchFamily="2" charset="-78"/>
              </a:rPr>
              <a:t>dasgahha</a:t>
            </a:r>
            <a:r>
              <a:rPr lang="en-US" altLang="en-US" sz="2000" dirty="0">
                <a:cs typeface="B Yagut" panose="00000400000000000000" pitchFamily="2" charset="-78"/>
              </a:rPr>
              <a:t> </a:t>
            </a:r>
            <a:r>
              <a:rPr lang="fa-IR" altLang="en-US" sz="2000" dirty="0">
                <a:cs typeface="B Yagut" panose="00000400000000000000" pitchFamily="2" charset="-78"/>
              </a:rPr>
              <a:t>بهداشتی درمان اصفهان</a:t>
            </a:r>
            <a:endParaRPr lang="fa-IR" sz="2000" dirty="0"/>
          </a:p>
          <a:p>
            <a:pPr marL="0" indent="0" algn="r" rtl="1">
              <a:lnSpc>
                <a:spcPct val="100000"/>
              </a:lnSpc>
              <a:buNone/>
            </a:pPr>
            <a:endParaRPr lang="en-US" altLang="en-US" sz="2000" dirty="0" err="1">
              <a:cs typeface="B Yagut" panose="00000400000000000000" pitchFamily="2" charset="-78"/>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0789" y="1287998"/>
            <a:ext cx="1393372" cy="172952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96520971"/>
      </p:ext>
    </p:extLst>
  </p:cSld>
  <p:clrMapOvr>
    <a:masterClrMapping/>
  </p:clrMapOvr>
  <mc:AlternateContent xmlns:mc="http://schemas.openxmlformats.org/markup-compatibility/2006" xmlns:p14="http://schemas.microsoft.com/office/powerpoint/2010/main">
    <mc:Choice Requires="p14">
      <p:transition spd="slow" p14:dur="2000" advTm="7607"/>
    </mc:Choice>
    <mc:Fallback xmlns="">
      <p:transition spd="slow" advTm="7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18011"/>
            <a:ext cx="10515600" cy="5758952"/>
          </a:xfrm>
        </p:spPr>
        <p:txBody>
          <a:bodyPr>
            <a:normAutofit lnSpcReduction="10000"/>
          </a:bodyPr>
          <a:lstStyle/>
          <a:p>
            <a:pPr algn="r" rtl="1">
              <a:lnSpc>
                <a:spcPct val="150000"/>
              </a:lnSpc>
              <a:buFont typeface="Wingdings" panose="05000000000000000000" pitchFamily="2" charset="2"/>
              <a:buChar char="q"/>
            </a:pPr>
            <a:r>
              <a:rPr lang="fa-IR" sz="3200" b="1" dirty="0">
                <a:cs typeface="B Yagut" panose="00000400000000000000" pitchFamily="2" charset="-78"/>
              </a:rPr>
              <a:t>سطوح دیوارها:</a:t>
            </a:r>
            <a:endParaRPr lang="en-US" sz="3200" b="1" dirty="0">
              <a:cs typeface="B Yagut" panose="00000400000000000000" pitchFamily="2" charset="-78"/>
            </a:endParaRPr>
          </a:p>
          <a:p>
            <a:pPr lvl="0" algn="r" rtl="1">
              <a:lnSpc>
                <a:spcPct val="150000"/>
              </a:lnSpc>
              <a:buFont typeface="Wingdings" panose="05000000000000000000" pitchFamily="2" charset="2"/>
              <a:buChar char="§"/>
            </a:pPr>
            <a:r>
              <a:rPr lang="fa-IR" sz="2500" dirty="0">
                <a:cs typeface="B Yagut" panose="00000400000000000000" pitchFamily="2" charset="-78"/>
              </a:rPr>
              <a:t>شستشو با آب و مواد پاک کننده</a:t>
            </a:r>
            <a:endParaRPr lang="en-US" sz="2500" dirty="0">
              <a:cs typeface="B Yagut" panose="00000400000000000000" pitchFamily="2" charset="-78"/>
            </a:endParaRPr>
          </a:p>
          <a:p>
            <a:pPr lvl="0" algn="r" rtl="1">
              <a:lnSpc>
                <a:spcPct val="150000"/>
              </a:lnSpc>
              <a:buFont typeface="Wingdings" panose="05000000000000000000" pitchFamily="2" charset="2"/>
              <a:buChar char="§"/>
            </a:pPr>
            <a:r>
              <a:rPr lang="fa-IR" sz="2500" dirty="0">
                <a:cs typeface="B Yagut" panose="00000400000000000000" pitchFamily="2" charset="-78"/>
              </a:rPr>
              <a:t>دستمال کشی با محلول ضدعفونی وگندزدا</a:t>
            </a:r>
            <a:endParaRPr lang="en-US" sz="2500" dirty="0">
              <a:cs typeface="B Yagut" panose="00000400000000000000" pitchFamily="2" charset="-78"/>
            </a:endParaRPr>
          </a:p>
          <a:p>
            <a:pPr marL="0" indent="0" algn="r" rtl="1">
              <a:lnSpc>
                <a:spcPct val="150000"/>
              </a:lnSpc>
              <a:buNone/>
            </a:pPr>
            <a:r>
              <a:rPr lang="fa-IR" sz="2500" b="1" dirty="0">
                <a:cs typeface="B Yagut" panose="00000400000000000000" pitchFamily="2" charset="-78"/>
              </a:rPr>
              <a:t>توجه: </a:t>
            </a:r>
            <a:r>
              <a:rPr lang="fa-IR" sz="2500" dirty="0">
                <a:cs typeface="B Yagut" panose="00000400000000000000" pitchFamily="2" charset="-78"/>
              </a:rPr>
              <a:t>کلیه سطوح ابتدا با محلول کاملاً اسپری و مرطوب شده و پس از گذشت 15 دقیقه با پارچه تمیز خشک گردد.</a:t>
            </a:r>
            <a:endParaRPr lang="en-US" sz="2500" dirty="0">
              <a:cs typeface="B Yagut" panose="00000400000000000000" pitchFamily="2" charset="-78"/>
            </a:endParaRPr>
          </a:p>
          <a:p>
            <a:pPr algn="r" rtl="1">
              <a:lnSpc>
                <a:spcPct val="150000"/>
              </a:lnSpc>
              <a:buFont typeface="Wingdings" panose="05000000000000000000" pitchFamily="2" charset="2"/>
              <a:buChar char="q"/>
            </a:pPr>
            <a:r>
              <a:rPr lang="fa-IR" sz="3200" b="1" dirty="0">
                <a:cs typeface="B Yagut" panose="00000400000000000000" pitchFamily="2" charset="-78"/>
              </a:rPr>
              <a:t>میز کارو جلد دفاتر:</a:t>
            </a:r>
            <a:endParaRPr lang="en-US" sz="3200" b="1" dirty="0">
              <a:cs typeface="B Yagut" panose="00000400000000000000" pitchFamily="2" charset="-78"/>
            </a:endParaRPr>
          </a:p>
          <a:p>
            <a:pPr lvl="0" algn="r" rtl="1">
              <a:lnSpc>
                <a:spcPct val="150000"/>
              </a:lnSpc>
              <a:buFont typeface="Wingdings" panose="05000000000000000000" pitchFamily="2" charset="2"/>
              <a:buChar char="§"/>
            </a:pPr>
            <a:r>
              <a:rPr lang="fa-IR" dirty="0">
                <a:cs typeface="B Yagut" panose="00000400000000000000" pitchFamily="2" charset="-78"/>
              </a:rPr>
              <a:t>گردگیری و نظافت با دستمال تمیز و مرطوب</a:t>
            </a:r>
            <a:endParaRPr lang="en-US" dirty="0">
              <a:cs typeface="B Yagut" panose="00000400000000000000" pitchFamily="2" charset="-78"/>
            </a:endParaRPr>
          </a:p>
          <a:p>
            <a:pPr lvl="0" algn="r" rtl="1">
              <a:lnSpc>
                <a:spcPct val="150000"/>
              </a:lnSpc>
              <a:buFont typeface="Wingdings" panose="05000000000000000000" pitchFamily="2" charset="2"/>
              <a:buChar char="§"/>
            </a:pPr>
            <a:r>
              <a:rPr lang="fa-IR" dirty="0">
                <a:cs typeface="B Yagut" panose="00000400000000000000" pitchFamily="2" charset="-78"/>
              </a:rPr>
              <a:t>گندزدایی با دستمال تمیز آغشته به محلول ضدعفونی با پایه الکلی به صورت روزانه</a:t>
            </a:r>
            <a:endParaRPr lang="en-US" dirty="0">
              <a:cs typeface="B Yagut" panose="00000400000000000000" pitchFamily="2" charset="-78"/>
            </a:endParaRPr>
          </a:p>
          <a:p>
            <a:pPr marL="0" indent="0" algn="r" rtl="1">
              <a:lnSpc>
                <a:spcPct val="150000"/>
              </a:lnSpc>
              <a:buNone/>
            </a:pPr>
            <a:endParaRPr lang="en-US" sz="2500" dirty="0">
              <a:cs typeface="B Yagut" panose="00000400000000000000" pitchFamily="2" charset="-78"/>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21303352"/>
      </p:ext>
    </p:extLst>
  </p:cSld>
  <p:clrMapOvr>
    <a:masterClrMapping/>
  </p:clrMapOvr>
  <mc:AlternateContent xmlns:mc="http://schemas.openxmlformats.org/markup-compatibility/2006" xmlns:p14="http://schemas.microsoft.com/office/powerpoint/2010/main">
    <mc:Choice Requires="p14">
      <p:transition spd="slow" p14:dur="2000" advTm="54057"/>
    </mc:Choice>
    <mc:Fallback xmlns="">
      <p:transition spd="slow" advTm="5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252" y="326572"/>
            <a:ext cx="10515600" cy="6531428"/>
          </a:xfrm>
        </p:spPr>
        <p:txBody>
          <a:bodyPr>
            <a:normAutofit/>
          </a:bodyPr>
          <a:lstStyle/>
          <a:p>
            <a:pPr algn="r" rtl="1">
              <a:lnSpc>
                <a:spcPct val="150000"/>
              </a:lnSpc>
              <a:buFont typeface="Wingdings" panose="05000000000000000000" pitchFamily="2" charset="2"/>
              <a:buChar char="q"/>
            </a:pPr>
            <a:r>
              <a:rPr lang="fa-IR" sz="3200" dirty="0">
                <a:cs typeface="B Yagut" panose="00000400000000000000" pitchFamily="2" charset="-78"/>
              </a:rPr>
              <a:t>کلیه تلفن ها، دستگیره درب ها و تجهیزات کامپیوتر:</a:t>
            </a:r>
            <a:endParaRPr lang="en-US" sz="3200" dirty="0">
              <a:cs typeface="B Yagut" panose="00000400000000000000" pitchFamily="2" charset="-78"/>
            </a:endParaRPr>
          </a:p>
          <a:p>
            <a:pPr lvl="0" algn="r" rtl="1">
              <a:lnSpc>
                <a:spcPct val="150000"/>
              </a:lnSpc>
              <a:buFont typeface="Wingdings" panose="05000000000000000000" pitchFamily="2" charset="2"/>
              <a:buChar char="§"/>
            </a:pPr>
            <a:r>
              <a:rPr lang="fa-IR" sz="2500" dirty="0">
                <a:cs typeface="B Yagut" panose="00000400000000000000" pitchFamily="2" charset="-78"/>
              </a:rPr>
              <a:t>گردگیری و نظافت با دستمال تمیز و مرطوب</a:t>
            </a:r>
            <a:endParaRPr lang="en-US" sz="2500" dirty="0">
              <a:cs typeface="B Yagut" panose="00000400000000000000" pitchFamily="2" charset="-78"/>
            </a:endParaRPr>
          </a:p>
          <a:p>
            <a:pPr lvl="0" algn="r" rtl="1">
              <a:lnSpc>
                <a:spcPct val="150000"/>
              </a:lnSpc>
              <a:buFont typeface="Wingdings" panose="05000000000000000000" pitchFamily="2" charset="2"/>
              <a:buChar char="§"/>
            </a:pPr>
            <a:r>
              <a:rPr lang="fa-IR" sz="2500" dirty="0">
                <a:cs typeface="B Yagut" panose="00000400000000000000" pitchFamily="2" charset="-78"/>
              </a:rPr>
              <a:t>اسپری نمودن محلول ضدعفونی کننده روی آن</a:t>
            </a:r>
            <a:endParaRPr lang="en-US" sz="2500" dirty="0">
              <a:cs typeface="B Yagut" panose="00000400000000000000" pitchFamily="2" charset="-78"/>
            </a:endParaRPr>
          </a:p>
          <a:p>
            <a:pPr lvl="0" algn="r" rtl="1">
              <a:lnSpc>
                <a:spcPct val="150000"/>
              </a:lnSpc>
              <a:buFont typeface="Wingdings" panose="05000000000000000000" pitchFamily="2" charset="2"/>
              <a:buChar char="§"/>
            </a:pPr>
            <a:r>
              <a:rPr lang="fa-IR" sz="2500" dirty="0">
                <a:cs typeface="B Yagut" panose="00000400000000000000" pitchFamily="2" charset="-78"/>
              </a:rPr>
              <a:t>خشک کردن با پارچه تمیز پس از گذشت زمان 15 دقیقه</a:t>
            </a:r>
          </a:p>
          <a:p>
            <a:pPr algn="r" rtl="1">
              <a:lnSpc>
                <a:spcPct val="150000"/>
              </a:lnSpc>
              <a:buFont typeface="Wingdings" panose="05000000000000000000" pitchFamily="2" charset="2"/>
              <a:buChar char="q"/>
            </a:pPr>
            <a:r>
              <a:rPr lang="fa-IR" b="1" dirty="0">
                <a:cs typeface="B Yagut" panose="00000400000000000000" pitchFamily="2" charset="-78"/>
              </a:rPr>
              <a:t>یخچال:</a:t>
            </a:r>
            <a:endParaRPr lang="en-US" dirty="0">
              <a:cs typeface="B Yagut" panose="00000400000000000000" pitchFamily="2" charset="-78"/>
            </a:endParaRPr>
          </a:p>
          <a:p>
            <a:pPr lvl="0" algn="r" rtl="1">
              <a:lnSpc>
                <a:spcPct val="150000"/>
              </a:lnSpc>
              <a:buFont typeface="Wingdings" panose="05000000000000000000" pitchFamily="2" charset="2"/>
              <a:buChar char="§"/>
            </a:pPr>
            <a:r>
              <a:rPr lang="fa-IR" sz="2500" dirty="0">
                <a:cs typeface="B Yagut" panose="00000400000000000000" pitchFamily="2" charset="-78"/>
              </a:rPr>
              <a:t>نظافت کامل با دستمال تمیز و گندزدایی  با دستمال تمیز آغشته به محلول ضدعفونی کننده مناسب در پایان هر شیفت</a:t>
            </a:r>
            <a:endParaRPr lang="en-US" sz="2500" dirty="0">
              <a:cs typeface="B Yagut" panose="00000400000000000000" pitchFamily="2" charset="-78"/>
            </a:endParaRPr>
          </a:p>
          <a:p>
            <a:pPr lvl="0" algn="r" rtl="1">
              <a:lnSpc>
                <a:spcPct val="150000"/>
              </a:lnSpc>
              <a:buFont typeface="Wingdings" panose="05000000000000000000" pitchFamily="2" charset="2"/>
              <a:buChar char="§"/>
            </a:pPr>
            <a:r>
              <a:rPr lang="fa-IR" sz="2500" dirty="0">
                <a:cs typeface="B Yagut" panose="00000400000000000000" pitchFamily="2" charset="-78"/>
              </a:rPr>
              <a:t>شستشو با آب و دترجنت،  آبکشی و گندزدایی با دستمال تمیز آغشته به محلول</a:t>
            </a:r>
          </a:p>
          <a:p>
            <a:pPr marL="0" lvl="0" indent="0" algn="r" rtl="1">
              <a:lnSpc>
                <a:spcPct val="150000"/>
              </a:lnSpc>
              <a:buNone/>
            </a:pPr>
            <a:r>
              <a:rPr lang="fa-IR" sz="2500" dirty="0">
                <a:cs typeface="B Yagut" panose="00000400000000000000" pitchFamily="2" charset="-78"/>
              </a:rPr>
              <a:t> ضدعفونی کننده مناسب به صورت هفتگی</a:t>
            </a:r>
            <a:endParaRPr lang="en-US" sz="2500" dirty="0">
              <a:cs typeface="B Yagut" panose="00000400000000000000" pitchFamily="2" charset="-78"/>
            </a:endParaRPr>
          </a:p>
          <a:p>
            <a:pPr marL="0" lvl="0" indent="0" algn="r" rtl="1">
              <a:lnSpc>
                <a:spcPct val="150000"/>
              </a:lnSpc>
              <a:buNone/>
            </a:pPr>
            <a:endParaRPr lang="en-US" dirty="0">
              <a:cs typeface="B Yagut" panose="00000400000000000000" pitchFamily="2" charset="-78"/>
            </a:endParaRPr>
          </a:p>
          <a:p>
            <a:pPr marL="0" indent="0" algn="r" rtl="1">
              <a:lnSpc>
                <a:spcPct val="150000"/>
              </a:lnSpc>
              <a:buNone/>
            </a:pPr>
            <a:endParaRPr lang="en-US" sz="2500" dirty="0">
              <a:cs typeface="B Yagut" panose="00000400000000000000" pitchFamily="2" charset="-78"/>
            </a:endParaRPr>
          </a:p>
        </p:txBody>
      </p:sp>
      <p:sp>
        <p:nvSpPr>
          <p:cNvPr id="4" name="Rectangle 3"/>
          <p:cNvSpPr/>
          <p:nvPr/>
        </p:nvSpPr>
        <p:spPr>
          <a:xfrm>
            <a:off x="3048000" y="1582341"/>
            <a:ext cx="6096000" cy="646331"/>
          </a:xfrm>
          <a:prstGeom prst="rect">
            <a:avLst/>
          </a:prstGeom>
        </p:spPr>
        <p:txBody>
          <a:bodyPr>
            <a:spAutoFit/>
          </a:bodyPr>
          <a:lstStyle/>
          <a:p>
            <a:pPr algn="r" rtl="1"/>
            <a:r>
              <a:rPr lang="en-US" dirty="0">
                <a:cs typeface="B Yagut" panose="00000400000000000000" pitchFamily="2" charset="-78"/>
              </a:rPr>
              <a:t>. </a:t>
            </a:r>
          </a:p>
          <a:p>
            <a:pPr algn="r" rtl="1"/>
            <a:endParaRPr lang="en-US" dirty="0">
              <a:cs typeface="B Yagut" panose="00000400000000000000" pitchFamily="2" charset="-78"/>
            </a:endParaRPr>
          </a:p>
        </p:txBody>
      </p:sp>
      <p:pic>
        <p:nvPicPr>
          <p:cNvPr id="73" name="Audio 7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4518230"/>
      </p:ext>
    </p:extLst>
  </p:cSld>
  <p:clrMapOvr>
    <a:masterClrMapping/>
  </p:clrMapOvr>
  <mc:AlternateContent xmlns:mc="http://schemas.openxmlformats.org/markup-compatibility/2006" xmlns:p14="http://schemas.microsoft.com/office/powerpoint/2010/main">
    <mc:Choice Requires="p14">
      <p:transition spd="slow" p14:dur="2000" advTm="87122"/>
    </mc:Choice>
    <mc:Fallback xmlns="">
      <p:transition spd="slow" advTm="87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837" y="770708"/>
            <a:ext cx="10909663" cy="5617029"/>
          </a:xfrm>
        </p:spPr>
        <p:txBody>
          <a:bodyPr>
            <a:noAutofit/>
          </a:bodyPr>
          <a:lstStyle/>
          <a:p>
            <a:pPr algn="r" rtl="1">
              <a:lnSpc>
                <a:spcPct val="150000"/>
              </a:lnSpc>
              <a:buFont typeface="Wingdings" panose="05000000000000000000" pitchFamily="2" charset="2"/>
              <a:buChar char="q"/>
            </a:pPr>
            <a:r>
              <a:rPr lang="fa-IR" sz="3200" b="1" dirty="0">
                <a:cs typeface="B Yagut" panose="00000400000000000000" pitchFamily="2" charset="-78"/>
              </a:rPr>
              <a:t>سطل زباله:</a:t>
            </a:r>
            <a:endParaRPr lang="en-US" sz="3200" dirty="0">
              <a:cs typeface="B Yagut" panose="00000400000000000000" pitchFamily="2" charset="-78"/>
            </a:endParaRPr>
          </a:p>
          <a:p>
            <a:pPr lvl="0" algn="r" rtl="1">
              <a:lnSpc>
                <a:spcPct val="150000"/>
              </a:lnSpc>
              <a:buFont typeface="Wingdings" panose="05000000000000000000" pitchFamily="2" charset="2"/>
              <a:buChar char="§"/>
            </a:pPr>
            <a:r>
              <a:rPr lang="fa-IR" sz="2500" dirty="0">
                <a:cs typeface="B Yagut" panose="00000400000000000000" pitchFamily="2" charset="-78"/>
              </a:rPr>
              <a:t>شستشو با آب داغ و پاک کننده</a:t>
            </a:r>
            <a:endParaRPr lang="en-US" sz="2500" dirty="0">
              <a:cs typeface="B Yagut" panose="00000400000000000000" pitchFamily="2" charset="-78"/>
            </a:endParaRPr>
          </a:p>
          <a:p>
            <a:pPr lvl="0" algn="r" rtl="1">
              <a:lnSpc>
                <a:spcPct val="150000"/>
              </a:lnSpc>
              <a:buFont typeface="Wingdings" panose="05000000000000000000" pitchFamily="2" charset="2"/>
              <a:buChar char="§"/>
            </a:pPr>
            <a:r>
              <a:rPr lang="fa-IR" sz="2500" dirty="0">
                <a:cs typeface="B Yagut" panose="00000400000000000000" pitchFamily="2" charset="-78"/>
              </a:rPr>
              <a:t>گندزدایی با محلول آب ژاول/ وایتکس 0/25درصد، پس از هر بار آلوده شدن به خون و ترشحات</a:t>
            </a:r>
            <a:endParaRPr lang="en-US" sz="2500" dirty="0">
              <a:cs typeface="B Yagut" panose="00000400000000000000" pitchFamily="2" charset="-78"/>
            </a:endParaRPr>
          </a:p>
          <a:p>
            <a:pPr algn="r" rtl="1">
              <a:lnSpc>
                <a:spcPct val="150000"/>
              </a:lnSpc>
              <a:buFont typeface="Wingdings" panose="05000000000000000000" pitchFamily="2" charset="2"/>
              <a:buChar char="q"/>
            </a:pPr>
            <a:r>
              <a:rPr lang="fa-IR" sz="3200" b="1" dirty="0">
                <a:cs typeface="B Yagut" panose="00000400000000000000" pitchFamily="2" charset="-78"/>
              </a:rPr>
              <a:t>سرویس های بهداشتی:</a:t>
            </a:r>
            <a:endParaRPr lang="en-US" sz="3200" dirty="0">
              <a:cs typeface="B Yagut" panose="00000400000000000000" pitchFamily="2" charset="-78"/>
            </a:endParaRPr>
          </a:p>
          <a:p>
            <a:pPr lvl="0" algn="r" rtl="1">
              <a:lnSpc>
                <a:spcPct val="150000"/>
              </a:lnSpc>
              <a:buFont typeface="Wingdings" panose="05000000000000000000" pitchFamily="2" charset="2"/>
              <a:buChar char="§"/>
            </a:pPr>
            <a:r>
              <a:rPr lang="fa-IR" sz="2500" dirty="0">
                <a:cs typeface="B Yagut" panose="00000400000000000000" pitchFamily="2" charset="-78"/>
              </a:rPr>
              <a:t>روزانه 3 بار به طور کامل با آب و پاک کننده</a:t>
            </a:r>
            <a:endParaRPr lang="en-US" sz="2500" dirty="0">
              <a:cs typeface="B Yagut" panose="00000400000000000000" pitchFamily="2" charset="-78"/>
            </a:endParaRPr>
          </a:p>
          <a:p>
            <a:pPr lvl="0" algn="r" rtl="1">
              <a:lnSpc>
                <a:spcPct val="150000"/>
              </a:lnSpc>
              <a:buFont typeface="Wingdings" panose="05000000000000000000" pitchFamily="2" charset="2"/>
              <a:buChar char="§"/>
            </a:pPr>
            <a:r>
              <a:rPr lang="fa-IR" sz="2500" dirty="0">
                <a:cs typeface="B Yagut" panose="00000400000000000000" pitchFamily="2" charset="-78"/>
              </a:rPr>
              <a:t>هفتگی: شستشو با آب و پاک کننده و گندزدایی با محلول آب ژاول0/25درصد</a:t>
            </a:r>
            <a:endParaRPr lang="en-US" sz="2500" dirty="0">
              <a:cs typeface="B Yagut" panose="00000400000000000000" pitchFamily="2" charset="-78"/>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2705310"/>
      </p:ext>
    </p:extLst>
  </p:cSld>
  <p:clrMapOvr>
    <a:masterClrMapping/>
  </p:clrMapOvr>
  <mc:AlternateContent xmlns:mc="http://schemas.openxmlformats.org/markup-compatibility/2006" xmlns:p14="http://schemas.microsoft.com/office/powerpoint/2010/main">
    <mc:Choice Requires="p14">
      <p:transition spd="slow" p14:dur="2000" advTm="44799"/>
    </mc:Choice>
    <mc:Fallback xmlns="">
      <p:transition spd="slow" advTm="44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4326" y="780595"/>
            <a:ext cx="10515600" cy="5633267"/>
          </a:xfrm>
        </p:spPr>
        <p:txBody>
          <a:bodyPr>
            <a:normAutofit/>
          </a:bodyPr>
          <a:lstStyle/>
          <a:p>
            <a:pPr algn="r" rtl="1">
              <a:lnSpc>
                <a:spcPct val="150000"/>
              </a:lnSpc>
              <a:buFont typeface="Wingdings" panose="05000000000000000000" pitchFamily="2" charset="2"/>
              <a:buChar char="q"/>
            </a:pPr>
            <a:r>
              <a:rPr lang="fa-IR" sz="3200" b="1" dirty="0">
                <a:cs typeface="B Yagut" panose="00000400000000000000" pitchFamily="2" charset="-78"/>
              </a:rPr>
              <a:t>کمد دارویی:</a:t>
            </a:r>
            <a:endParaRPr lang="en-US" sz="3200" dirty="0">
              <a:cs typeface="B Yagut" panose="00000400000000000000" pitchFamily="2" charset="-78"/>
            </a:endParaRPr>
          </a:p>
          <a:p>
            <a:pPr lvl="0" algn="r" rtl="1">
              <a:lnSpc>
                <a:spcPct val="150000"/>
              </a:lnSpc>
            </a:pPr>
            <a:r>
              <a:rPr lang="fa-IR" sz="2500" dirty="0">
                <a:cs typeface="B Yagut" panose="00000400000000000000" pitchFamily="2" charset="-78"/>
              </a:rPr>
              <a:t>گردگیری و نظافت با دستمال تمیز و مرطوب</a:t>
            </a:r>
            <a:endParaRPr lang="en-US" sz="2500" dirty="0">
              <a:cs typeface="B Yagut" panose="00000400000000000000" pitchFamily="2" charset="-78"/>
            </a:endParaRPr>
          </a:p>
          <a:p>
            <a:pPr lvl="0" algn="r" rtl="1">
              <a:lnSpc>
                <a:spcPct val="150000"/>
              </a:lnSpc>
            </a:pPr>
            <a:r>
              <a:rPr lang="fa-IR" sz="2500" dirty="0">
                <a:cs typeface="B Yagut" panose="00000400000000000000" pitchFamily="2" charset="-78"/>
              </a:rPr>
              <a:t>گندزدایی با دستمال تمیز آغشته به محلول ضدعفونی کننده مناسب</a:t>
            </a:r>
            <a:endParaRPr lang="en-US" sz="2500" dirty="0">
              <a:cs typeface="B Yagut" panose="00000400000000000000" pitchFamily="2" charset="-78"/>
            </a:endParaRPr>
          </a:p>
          <a:p>
            <a:pPr algn="r" rtl="1">
              <a:lnSpc>
                <a:spcPct val="150000"/>
              </a:lnSpc>
              <a:buFont typeface="Wingdings" panose="05000000000000000000" pitchFamily="2" charset="2"/>
              <a:buChar char="q"/>
            </a:pPr>
            <a:r>
              <a:rPr lang="fa-IR" sz="3200" b="1" dirty="0">
                <a:cs typeface="B Yagut" panose="00000400000000000000" pitchFamily="2" charset="-78"/>
              </a:rPr>
              <a:t>سونی کید:</a:t>
            </a:r>
            <a:endParaRPr lang="en-US" sz="3200" dirty="0">
              <a:cs typeface="B Yagut" panose="00000400000000000000" pitchFamily="2" charset="-78"/>
            </a:endParaRPr>
          </a:p>
          <a:p>
            <a:pPr lvl="0" algn="r" rtl="1">
              <a:lnSpc>
                <a:spcPct val="150000"/>
              </a:lnSpc>
            </a:pPr>
            <a:r>
              <a:rPr lang="fa-IR" sz="2500" dirty="0">
                <a:cs typeface="B Yagut" panose="00000400000000000000" pitchFamily="2" charset="-78"/>
              </a:rPr>
              <a:t>نظافت کامل با دستمال تمیز مرطوب و زدودن کلیه آلودگی های قابل رویت</a:t>
            </a:r>
            <a:endParaRPr lang="en-US" sz="2500" dirty="0">
              <a:cs typeface="B Yagut" panose="00000400000000000000" pitchFamily="2" charset="-78"/>
            </a:endParaRPr>
          </a:p>
          <a:p>
            <a:pPr lvl="0" algn="r" rtl="1">
              <a:lnSpc>
                <a:spcPct val="150000"/>
              </a:lnSpc>
            </a:pPr>
            <a:r>
              <a:rPr lang="fa-IR" sz="2500" dirty="0">
                <a:cs typeface="B Yagut" panose="00000400000000000000" pitchFamily="2" charset="-78"/>
              </a:rPr>
              <a:t>ضدعفونی با دستمال (پنبه) تمیز آغشته به محلول ضدعفونی پس از هر بار استفاده</a:t>
            </a:r>
            <a:endParaRPr lang="en-US" sz="2500" dirty="0">
              <a:cs typeface="B Yagut" panose="00000400000000000000" pitchFamily="2" charset="-78"/>
            </a:endParaRPr>
          </a:p>
          <a:p>
            <a:pPr marL="0" indent="0" algn="r" rtl="1">
              <a:lnSpc>
                <a:spcPct val="150000"/>
              </a:lnSpc>
              <a:buNone/>
            </a:pPr>
            <a:endParaRPr lang="en-US" sz="2500" dirty="0">
              <a:cs typeface="B Yagut" panose="00000400000000000000" pitchFamily="2" charset="-78"/>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173" y="3077119"/>
            <a:ext cx="2619375" cy="1743075"/>
          </a:xfrm>
          <a:prstGeom prst="rect">
            <a:avLst/>
          </a:prstGeom>
        </p:spPr>
      </p:pic>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1877890"/>
      </p:ext>
    </p:extLst>
  </p:cSld>
  <p:clrMapOvr>
    <a:masterClrMapping/>
  </p:clrMapOvr>
  <mc:AlternateContent xmlns:mc="http://schemas.openxmlformats.org/markup-compatibility/2006" xmlns:p14="http://schemas.microsoft.com/office/powerpoint/2010/main">
    <mc:Choice Requires="p14">
      <p:transition spd="slow" p14:dur="2000" advTm="58945"/>
    </mc:Choice>
    <mc:Fallback xmlns="">
      <p:transition spd="slow" advTm="58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7200"/>
            <a:ext cx="10515600" cy="5719763"/>
          </a:xfrm>
        </p:spPr>
        <p:txBody>
          <a:bodyPr>
            <a:normAutofit lnSpcReduction="10000"/>
          </a:bodyPr>
          <a:lstStyle/>
          <a:p>
            <a:pPr algn="r" rtl="1">
              <a:lnSpc>
                <a:spcPct val="150000"/>
              </a:lnSpc>
              <a:buFont typeface="Wingdings" panose="05000000000000000000" pitchFamily="2" charset="2"/>
              <a:buChar char="q"/>
            </a:pPr>
            <a:r>
              <a:rPr lang="fa-IR" sz="3200" b="1" dirty="0">
                <a:cs typeface="B Yagut" panose="00000400000000000000" pitchFamily="2" charset="-78"/>
              </a:rPr>
              <a:t>ترازو: </a:t>
            </a:r>
            <a:endParaRPr lang="en-US" sz="3200" dirty="0">
              <a:cs typeface="B Yagut" panose="00000400000000000000" pitchFamily="2" charset="-78"/>
            </a:endParaRPr>
          </a:p>
          <a:p>
            <a:pPr lvl="0" algn="r" rtl="1">
              <a:lnSpc>
                <a:spcPct val="150000"/>
              </a:lnSpc>
            </a:pPr>
            <a:r>
              <a:rPr lang="fa-IR" sz="2500" dirty="0">
                <a:cs typeface="B Yagut" panose="00000400000000000000" pitchFamily="2" charset="-78"/>
              </a:rPr>
              <a:t>نظافت کامل با دستمال تمیز</a:t>
            </a:r>
            <a:endParaRPr lang="en-US" sz="2500" dirty="0">
              <a:cs typeface="B Yagut" panose="00000400000000000000" pitchFamily="2" charset="-78"/>
            </a:endParaRPr>
          </a:p>
          <a:p>
            <a:pPr lvl="0" algn="r" rtl="1">
              <a:lnSpc>
                <a:spcPct val="150000"/>
              </a:lnSpc>
            </a:pPr>
            <a:r>
              <a:rPr lang="fa-IR" sz="2500" dirty="0">
                <a:cs typeface="B Yagut" panose="00000400000000000000" pitchFamily="2" charset="-78"/>
              </a:rPr>
              <a:t>گندزدایی به وسیله اسپری نمودن محلول ضدعفونی مناسب روی تمام سطوح آن ها</a:t>
            </a:r>
            <a:endParaRPr lang="en-US" sz="2500" dirty="0">
              <a:cs typeface="B Yagut" panose="00000400000000000000" pitchFamily="2" charset="-78"/>
            </a:endParaRPr>
          </a:p>
          <a:p>
            <a:pPr lvl="0" algn="r" rtl="1">
              <a:lnSpc>
                <a:spcPct val="150000"/>
              </a:lnSpc>
            </a:pPr>
            <a:r>
              <a:rPr lang="fa-IR" sz="2500" dirty="0">
                <a:cs typeface="B Yagut" panose="00000400000000000000" pitchFamily="2" charset="-78"/>
              </a:rPr>
              <a:t>خشک کردن با پارچه تمیز پس از گذشت زمان یک دقیقه</a:t>
            </a:r>
            <a:endParaRPr lang="en-US" sz="2500" dirty="0">
              <a:cs typeface="B Yagut" panose="00000400000000000000" pitchFamily="2" charset="-78"/>
            </a:endParaRPr>
          </a:p>
          <a:p>
            <a:pPr algn="r" rtl="1">
              <a:lnSpc>
                <a:spcPct val="150000"/>
              </a:lnSpc>
              <a:buFont typeface="Wingdings" panose="05000000000000000000" pitchFamily="2" charset="2"/>
              <a:buChar char="q"/>
            </a:pPr>
            <a:r>
              <a:rPr lang="fa-IR" sz="3200" b="1" dirty="0">
                <a:cs typeface="B Yagut" panose="00000400000000000000" pitchFamily="2" charset="-78"/>
              </a:rPr>
              <a:t>فور:</a:t>
            </a:r>
            <a:endParaRPr lang="en-US" sz="3200" dirty="0">
              <a:cs typeface="B Yagut" panose="00000400000000000000" pitchFamily="2" charset="-78"/>
            </a:endParaRPr>
          </a:p>
          <a:p>
            <a:pPr lvl="0" algn="r" rtl="1">
              <a:lnSpc>
                <a:spcPct val="150000"/>
              </a:lnSpc>
            </a:pPr>
            <a:r>
              <a:rPr lang="fa-IR" sz="2500" dirty="0">
                <a:cs typeface="B Yagut" panose="00000400000000000000" pitchFamily="2" charset="-78"/>
              </a:rPr>
              <a:t>نظافت کامل سطوح با دستمال تمیز</a:t>
            </a:r>
            <a:endParaRPr lang="en-US" sz="2500" dirty="0">
              <a:cs typeface="B Yagut" panose="00000400000000000000" pitchFamily="2" charset="-78"/>
            </a:endParaRPr>
          </a:p>
          <a:p>
            <a:pPr lvl="0" algn="r" rtl="1">
              <a:lnSpc>
                <a:spcPct val="150000"/>
              </a:lnSpc>
            </a:pPr>
            <a:r>
              <a:rPr lang="fa-IR" sz="2500" dirty="0">
                <a:cs typeface="B Yagut" panose="00000400000000000000" pitchFamily="2" charset="-78"/>
              </a:rPr>
              <a:t>گندزدایی به وسیله اسپری نمودن محلول الکل 70 درجه بر روی تمام سطوح آن ها</a:t>
            </a:r>
            <a:endParaRPr lang="en-US" sz="2500" dirty="0">
              <a:cs typeface="B Yagut" panose="00000400000000000000" pitchFamily="2" charset="-78"/>
            </a:endParaRPr>
          </a:p>
          <a:p>
            <a:pPr lvl="0" algn="r" rtl="1">
              <a:lnSpc>
                <a:spcPct val="150000"/>
              </a:lnSpc>
            </a:pPr>
            <a:r>
              <a:rPr lang="fa-IR" sz="2500" dirty="0">
                <a:cs typeface="B Yagut" panose="00000400000000000000" pitchFamily="2" charset="-78"/>
              </a:rPr>
              <a:t>خشک کردن با پارچه تمیز پس از گذشت زمان یک دقیقه</a:t>
            </a:r>
            <a:endParaRPr lang="en-US" sz="2500" dirty="0">
              <a:cs typeface="B Yagut" panose="00000400000000000000" pitchFamily="2" charset="-78"/>
            </a:endParaRPr>
          </a:p>
          <a:p>
            <a:pPr marL="0" lvl="0" indent="0" algn="r" rtl="1">
              <a:lnSpc>
                <a:spcPct val="150000"/>
              </a:lnSpc>
              <a:buNone/>
            </a:pPr>
            <a:endParaRPr lang="en-US" sz="25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114" y="238260"/>
            <a:ext cx="2676525" cy="1704975"/>
          </a:xfrm>
          <a:prstGeom prst="rect">
            <a:avLst/>
          </a:prstGeom>
        </p:spPr>
      </p:pic>
    </p:spTree>
    <p:extLst>
      <p:ext uri="{BB962C8B-B14F-4D97-AF65-F5344CB8AC3E}">
        <p14:creationId xmlns:p14="http://schemas.microsoft.com/office/powerpoint/2010/main" val="1339948118"/>
      </p:ext>
    </p:extLst>
  </p:cSld>
  <p:clrMapOvr>
    <a:masterClrMapping/>
  </p:clrMapOvr>
  <mc:AlternateContent xmlns:mc="http://schemas.openxmlformats.org/markup-compatibility/2006" xmlns:p14="http://schemas.microsoft.com/office/powerpoint/2010/main">
    <mc:Choice Requires="p14">
      <p:transition spd="slow" p14:dur="2000" advTm="52073"/>
    </mc:Choice>
    <mc:Fallback xmlns="">
      <p:transition spd="slow" advTm="52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0667" y="1055062"/>
            <a:ext cx="10515600" cy="4719013"/>
          </a:xfrm>
        </p:spPr>
        <p:txBody>
          <a:bodyPr>
            <a:normAutofit/>
          </a:bodyPr>
          <a:lstStyle/>
          <a:p>
            <a:pPr marL="0" indent="0" algn="ctr" rtl="1">
              <a:lnSpc>
                <a:spcPct val="150000"/>
              </a:lnSpc>
              <a:buNone/>
            </a:pPr>
            <a:r>
              <a:rPr lang="fa-IR" sz="4000" b="1" dirty="0">
                <a:cs typeface="B Yagut" panose="00000400000000000000" pitchFamily="2" charset="-78"/>
              </a:rPr>
              <a:t>نتیجه گیری وخلاصه</a:t>
            </a:r>
          </a:p>
          <a:p>
            <a:pPr marL="0" indent="0" algn="just" rtl="1">
              <a:lnSpc>
                <a:spcPct val="200000"/>
              </a:lnSpc>
              <a:spcAft>
                <a:spcPts val="600"/>
              </a:spcAft>
              <a:buNone/>
            </a:pPr>
            <a:r>
              <a:rPr lang="fa-IR" dirty="0">
                <a:cs typeface="B Yagut" panose="00000400000000000000" pitchFamily="2" charset="-78"/>
              </a:rPr>
              <a:t>یکی از راههای کنترل عفونی در مراکز بهداشت درمان، ضدعفونی ابزار و سطوح می باشد. برطبق تقسیم بندی اسپالدینگ سطوح از نظر انتقال عفونت به دوقسمت خطر بالا وخطرکم و ابزار به سه دسته بحرانی، نیمه بحرانی و غیر بحرانی تقسیم شد</a:t>
            </a:r>
            <a:r>
              <a:rPr lang="en-US" b="1" dirty="0"/>
              <a:t>؛ </a:t>
            </a:r>
            <a:r>
              <a:rPr lang="fa-IR" dirty="0">
                <a:cs typeface="B Yagut" panose="00000400000000000000" pitchFamily="2" charset="-78"/>
              </a:rPr>
              <a:t> و در خصوص نحوه ضد عفونی و گندزدایی برخی سطوح آموزش داده شد.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66839773"/>
      </p:ext>
    </p:extLst>
  </p:cSld>
  <p:clrMapOvr>
    <a:masterClrMapping/>
  </p:clrMapOvr>
  <mc:AlternateContent xmlns:mc="http://schemas.openxmlformats.org/markup-compatibility/2006" xmlns:p14="http://schemas.microsoft.com/office/powerpoint/2010/main">
    <mc:Choice Requires="p14">
      <p:transition spd="slow" p14:dur="2000" advTm="25196"/>
    </mc:Choice>
    <mc:Fallback xmlns="">
      <p:transition spd="slow" advTm="25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900" y="502920"/>
            <a:ext cx="10515600" cy="5852160"/>
          </a:xfrm>
        </p:spPr>
        <p:txBody>
          <a:bodyPr>
            <a:noAutofit/>
          </a:bodyPr>
          <a:lstStyle/>
          <a:p>
            <a:pPr marL="0" indent="0" algn="ctr" rtl="1">
              <a:lnSpc>
                <a:spcPct val="150000"/>
              </a:lnSpc>
              <a:buNone/>
            </a:pPr>
            <a:r>
              <a:rPr lang="fa-IR" sz="3200" b="1" dirty="0">
                <a:cs typeface="B Yagut" panose="00000400000000000000" pitchFamily="2" charset="-78"/>
              </a:rPr>
              <a:t>پرسش وتمرین</a:t>
            </a:r>
          </a:p>
          <a:p>
            <a:pPr marL="0" indent="0" algn="r" rtl="1">
              <a:lnSpc>
                <a:spcPct val="150000"/>
              </a:lnSpc>
              <a:buNone/>
            </a:pPr>
            <a:r>
              <a:rPr lang="fa-IR" sz="2700" dirty="0">
                <a:cs typeface="B Yagut" panose="00000400000000000000" pitchFamily="2" charset="-78"/>
              </a:rPr>
              <a:t>1.از نظر اسپالدینگ کدام ابزار بحرانی محسوب می شوند.باذکر مثال توضیح دهید؟</a:t>
            </a:r>
          </a:p>
          <a:p>
            <a:pPr marL="0" indent="0" algn="r" rtl="1">
              <a:lnSpc>
                <a:spcPct val="150000"/>
              </a:lnSpc>
              <a:buNone/>
            </a:pPr>
            <a:r>
              <a:rPr lang="fa-IR" sz="2700" dirty="0">
                <a:cs typeface="B Yagut" panose="00000400000000000000" pitchFamily="2" charset="-78"/>
              </a:rPr>
              <a:t>2.در خانه بهداشت کدام سطوح پر خطر محسوب می شوند؟</a:t>
            </a:r>
          </a:p>
          <a:p>
            <a:pPr marL="0" indent="0" algn="r" rtl="1">
              <a:lnSpc>
                <a:spcPct val="150000"/>
              </a:lnSpc>
              <a:buNone/>
            </a:pPr>
            <a:r>
              <a:rPr lang="fa-IR" sz="2700" dirty="0">
                <a:cs typeface="B Yagut" panose="00000400000000000000" pitchFamily="2" charset="-78"/>
              </a:rPr>
              <a:t>3.ویژگی سطوح ضدعفونی بالارا شرح دهید؟</a:t>
            </a:r>
          </a:p>
          <a:p>
            <a:pPr marL="0" indent="0" algn="r" rtl="1">
              <a:lnSpc>
                <a:spcPct val="150000"/>
              </a:lnSpc>
              <a:buNone/>
            </a:pPr>
            <a:r>
              <a:rPr lang="fa-IR" sz="2700" dirty="0">
                <a:cs typeface="B Yagut" panose="00000400000000000000" pitchFamily="2" charset="-78"/>
              </a:rPr>
              <a:t>4.چگونه می توانید کامپیوتر خانه بهداشت راگندزدایی  نمایید؟</a:t>
            </a:r>
          </a:p>
          <a:p>
            <a:pPr marL="0" indent="0" algn="r" rtl="1">
              <a:lnSpc>
                <a:spcPct val="150000"/>
              </a:lnSpc>
              <a:buNone/>
            </a:pPr>
            <a:r>
              <a:rPr lang="fa-IR" sz="2700" dirty="0">
                <a:cs typeface="B Yagut" panose="00000400000000000000" pitchFamily="2" charset="-78"/>
              </a:rPr>
              <a:t>5-نحوه گندزائی فور را شرح دهید؟</a:t>
            </a:r>
          </a:p>
          <a:p>
            <a:pPr marL="0" indent="0" algn="r" rtl="1">
              <a:lnSpc>
                <a:spcPct val="150000"/>
              </a:lnSpc>
              <a:buNone/>
            </a:pPr>
            <a:r>
              <a:rPr lang="fa-IR" sz="2700" dirty="0">
                <a:cs typeface="B Yagut" panose="00000400000000000000" pitchFamily="2" charset="-78"/>
              </a:rPr>
              <a:t>6-به چه نحوه سطل های زباله خانه بهداشت را گندزدائی می نمایید؟</a:t>
            </a:r>
          </a:p>
          <a:p>
            <a:pPr marL="0" indent="0" algn="r" rtl="1">
              <a:lnSpc>
                <a:spcPct val="150000"/>
              </a:lnSpc>
              <a:buNone/>
            </a:pPr>
            <a:r>
              <a:rPr lang="fa-IR" sz="2700" dirty="0">
                <a:cs typeface="B Yagut" panose="00000400000000000000" pitchFamily="2" charset="-78"/>
              </a:rPr>
              <a:t>7.نحوه گندزدائی سونی کید را شرح دهید؟</a:t>
            </a:r>
            <a:endParaRPr lang="en-US" sz="2700" dirty="0">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9149339"/>
      </p:ext>
    </p:extLst>
  </p:cSld>
  <p:clrMapOvr>
    <a:masterClrMapping/>
  </p:clrMapOvr>
  <mc:AlternateContent xmlns:mc="http://schemas.openxmlformats.org/markup-compatibility/2006" xmlns:p14="http://schemas.microsoft.com/office/powerpoint/2010/main">
    <mc:Choice Requires="p14">
      <p:transition spd="slow" p14:dur="2000" advTm="10618"/>
    </mc:Choice>
    <mc:Fallback xmlns="">
      <p:transition spd="slow" advTm="10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7829" y="169817"/>
            <a:ext cx="11103427" cy="6453051"/>
          </a:xfrm>
        </p:spPr>
        <p:txBody>
          <a:bodyPr>
            <a:noAutofit/>
          </a:bodyPr>
          <a:lstStyle/>
          <a:p>
            <a:pPr marL="0" indent="0" algn="r" rtl="1">
              <a:lnSpc>
                <a:spcPct val="100000"/>
              </a:lnSpc>
              <a:spcBef>
                <a:spcPts val="0"/>
              </a:spcBef>
              <a:spcAft>
                <a:spcPts val="600"/>
              </a:spcAft>
              <a:buNone/>
            </a:pPr>
            <a:r>
              <a:rPr lang="fa-IR" b="1" dirty="0">
                <a:cs typeface="B Yagut" panose="00000400000000000000" pitchFamily="2" charset="-78"/>
              </a:rPr>
              <a:t>منابع</a:t>
            </a:r>
          </a:p>
          <a:p>
            <a:pPr marL="0" indent="0" algn="r" rtl="1">
              <a:lnSpc>
                <a:spcPct val="100000"/>
              </a:lnSpc>
              <a:spcBef>
                <a:spcPts val="0"/>
              </a:spcBef>
              <a:spcAft>
                <a:spcPts val="600"/>
              </a:spcAft>
              <a:buNone/>
            </a:pPr>
            <a:r>
              <a:rPr lang="fa-IR" b="1" dirty="0">
                <a:cs typeface="B Yagut" panose="00000400000000000000" pitchFamily="2" charset="-78"/>
              </a:rPr>
              <a:t>1</a:t>
            </a:r>
            <a:r>
              <a:rPr lang="fa-IR" dirty="0">
                <a:cs typeface="B Yagut" panose="00000400000000000000" pitchFamily="2" charset="-78"/>
              </a:rPr>
              <a:t>. گروه توسعه شبکه(واحدهای بهورزی وتجهیزات).فرآیند ضدعفونی وآشنایی با دستگاه فور واتوکلاو.معاونت بهداشتی. دانشگاه علوم پزشکی وخدمات بهداشتی درمانی اصفهان.1392</a:t>
            </a:r>
          </a:p>
          <a:p>
            <a:pPr marL="0" indent="0" algn="r" rtl="1">
              <a:lnSpc>
                <a:spcPct val="100000"/>
              </a:lnSpc>
              <a:spcBef>
                <a:spcPts val="0"/>
              </a:spcBef>
              <a:spcAft>
                <a:spcPts val="600"/>
              </a:spcAft>
              <a:buNone/>
            </a:pPr>
            <a:r>
              <a:rPr lang="fa-IR" dirty="0">
                <a:cs typeface="B Yagut" panose="00000400000000000000" pitchFamily="2" charset="-78"/>
              </a:rPr>
              <a:t>2. شبکه بهداشت ودرمان شهرستان البرز.اصول استریلیزاسیون در مراکز بهداشتی ودرمانی .دانشگاه علوم پزشکی وخدمات درمانی استان قزوین-مدیریت پرستاری(واحد کنترل عفونت). 1392</a:t>
            </a:r>
          </a:p>
          <a:p>
            <a:pPr marL="0" indent="0" algn="r" rtl="1">
              <a:lnSpc>
                <a:spcPct val="100000"/>
              </a:lnSpc>
              <a:spcBef>
                <a:spcPts val="0"/>
              </a:spcBef>
              <a:spcAft>
                <a:spcPts val="600"/>
              </a:spcAft>
              <a:buNone/>
            </a:pPr>
            <a:r>
              <a:rPr lang="fa-IR" dirty="0">
                <a:cs typeface="B Yagut" panose="00000400000000000000" pitchFamily="2" charset="-78"/>
              </a:rPr>
              <a:t>3. معاونت های غذا و دارو، درمان و بهداشتی. </a:t>
            </a:r>
            <a:r>
              <a:rPr lang="en-US" dirty="0">
                <a:cs typeface="B Yagut" panose="00000400000000000000" pitchFamily="2" charset="-78"/>
              </a:rPr>
              <a:t> </a:t>
            </a:r>
            <a:r>
              <a:rPr lang="fa-IR" dirty="0">
                <a:cs typeface="B Yagut" panose="00000400000000000000" pitchFamily="2" charset="-78"/>
              </a:rPr>
              <a:t>دستورالعملهای پیشگیری و کنترل عفونت، راهنمای روش های اجرائی و کاربردی استفاده از مواد ضدعفونی کننده. دانشگاه علوم پزشکی اصفهان. شهریور </a:t>
            </a:r>
            <a:r>
              <a:rPr lang="fa-IR" b="1" dirty="0">
                <a:cs typeface="B Yagut" panose="00000400000000000000" pitchFamily="2" charset="-78"/>
              </a:rPr>
              <a:t>1397 </a:t>
            </a:r>
          </a:p>
          <a:p>
            <a:pPr marL="0" indent="0" algn="r" rtl="1">
              <a:lnSpc>
                <a:spcPct val="100000"/>
              </a:lnSpc>
              <a:spcBef>
                <a:spcPts val="0"/>
              </a:spcBef>
              <a:spcAft>
                <a:spcPts val="600"/>
              </a:spcAft>
              <a:buNone/>
            </a:pPr>
            <a:r>
              <a:rPr lang="fa-IR" dirty="0">
                <a:cs typeface="B Yagut" panose="00000400000000000000" pitchFamily="2" charset="-78"/>
              </a:rPr>
              <a:t>4. مدیریت سلامت وکار.دستور کار گندزدائی سطوح وضدعفونی دستها.معاونت بهداشتی.دانشگاه علوم پزشکی کردستان.1398</a:t>
            </a:r>
            <a:br>
              <a:rPr lang="fa-IR" dirty="0">
                <a:cs typeface="B Yagut" panose="00000400000000000000" pitchFamily="2" charset="-78"/>
              </a:rPr>
            </a:br>
            <a:endParaRPr lang="en-US" dirty="0">
              <a:cs typeface="B Yagut" panose="00000400000000000000" pitchFamily="2" charset="-78"/>
            </a:endParaRPr>
          </a:p>
        </p:txBody>
      </p:sp>
      <p:sp>
        <p:nvSpPr>
          <p:cNvPr id="6" name="Rectangle 2"/>
          <p:cNvSpPr>
            <a:spLocks noChangeArrowheads="1"/>
          </p:cNvSpPr>
          <p:nvPr/>
        </p:nvSpPr>
        <p:spPr bwMode="auto">
          <a:xfrm>
            <a:off x="1875865" y="5537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6F39A8CE-C368-41DE-A0D0-CDE25CE1EF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9419372"/>
      </p:ext>
    </p:extLst>
  </p:cSld>
  <p:clrMapOvr>
    <a:masterClrMapping/>
  </p:clrMapOvr>
  <mc:AlternateContent xmlns:mc="http://schemas.openxmlformats.org/markup-compatibility/2006" xmlns:p14="http://schemas.microsoft.com/office/powerpoint/2010/main">
    <mc:Choice Requires="p14">
      <p:transition spd="slow" p14:dur="2000" advTm="2069"/>
    </mc:Choice>
    <mc:Fallback xmlns="">
      <p:transition spd="slow" advTm="2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340EA8F7-A8CD-4435-A045-3785E080CF12}"/>
              </a:ext>
            </a:extLst>
          </p:cNvPr>
          <p:cNvSpPr>
            <a:spLocks noGrp="1"/>
          </p:cNvSpPr>
          <p:nvPr>
            <p:ph type="title"/>
          </p:nvPr>
        </p:nvSpPr>
        <p:spPr>
          <a:xfrm>
            <a:off x="838200" y="365125"/>
            <a:ext cx="10515600" cy="1325563"/>
          </a:xfrm>
        </p:spPr>
        <p:txBody>
          <a:bodyPr>
            <a:normAutofit/>
          </a:bodyPr>
          <a:lstStyle/>
          <a:p>
            <a:pPr algn="ctr"/>
            <a:r>
              <a:rPr lang="fa-IR" sz="4000" b="1" dirty="0">
                <a:ln w="12700">
                  <a:solidFill>
                    <a:schemeClr val="accent5"/>
                  </a:solidFill>
                  <a:prstDash val="solid"/>
                </a:ln>
                <a:cs typeface="B Yagut" panose="00000400000000000000" pitchFamily="2" charset="-78"/>
              </a:rPr>
              <a:t>لطفاً نظرات و پیشنهادات خود پیرامون این بسته آموزشی را به آدرس زیر ارسال کنید</a:t>
            </a:r>
            <a:endParaRPr lang="en-US" sz="4000" dirty="0"/>
          </a:p>
        </p:txBody>
      </p:sp>
      <p:sp>
        <p:nvSpPr>
          <p:cNvPr id="8" name="Content Placeholder 2">
            <a:extLst>
              <a:ext uri="{FF2B5EF4-FFF2-40B4-BE49-F238E27FC236}">
                <a16:creationId xmlns:a16="http://schemas.microsoft.com/office/drawing/2014/main" id="{AA112877-4A2F-40FA-9EA9-91C2ABB29B52}"/>
              </a:ext>
            </a:extLst>
          </p:cNvPr>
          <p:cNvSpPr>
            <a:spLocks noGrp="1"/>
          </p:cNvSpPr>
          <p:nvPr>
            <p:ph idx="1"/>
          </p:nvPr>
        </p:nvSpPr>
        <p:spPr>
          <a:xfrm>
            <a:off x="838200" y="2239963"/>
            <a:ext cx="10515600" cy="3937000"/>
          </a:xfrm>
        </p:spPr>
        <p:txBody>
          <a:bodyPr>
            <a:noAutofit/>
          </a:bodyPr>
          <a:lstStyle/>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دانشگاه علوم پزشکی و خدمات بهداشتی درمانی اصفهان</a:t>
            </a:r>
          </a:p>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مرکز آموزش بهورزی سمیرم</a:t>
            </a:r>
          </a:p>
          <a:p>
            <a:pPr marL="0" indent="0" algn="ctr" rtl="1">
              <a:buNone/>
            </a:pPr>
            <a:endParaRPr lang="fa-IR" sz="2800" b="1" dirty="0">
              <a:ln/>
              <a:effectLst>
                <a:outerShdw blurRad="38100" dist="19050" dir="2700000" algn="tl" rotWithShape="0">
                  <a:schemeClr val="dk1">
                    <a:lumMod val="50000"/>
                    <a:alpha val="40000"/>
                  </a:schemeClr>
                </a:outerShdw>
              </a:effectLst>
              <a:cs typeface="B Yagut" panose="00000400000000000000" pitchFamily="2" charset="-78"/>
            </a:endParaRPr>
          </a:p>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 </a:t>
            </a:r>
            <a:r>
              <a:rPr lang="en-US" sz="2800" b="1" dirty="0">
                <a:ln/>
                <a:effectLst>
                  <a:outerShdw blurRad="38100" dist="19050" dir="2700000" algn="tl" rotWithShape="0">
                    <a:schemeClr val="dk1">
                      <a:lumMod val="50000"/>
                      <a:alpha val="40000"/>
                    </a:schemeClr>
                  </a:outerShdw>
                </a:effectLst>
                <a:cs typeface="B Yagut" panose="00000400000000000000" pitchFamily="2" charset="-78"/>
              </a:rPr>
              <a:t>Email : beh.semirom@phc.mui.ac.ir</a:t>
            </a:r>
          </a:p>
          <a:p>
            <a:pPr marL="0" indent="0" algn="ctr" rtl="1">
              <a:buNone/>
            </a:pPr>
            <a:r>
              <a:rPr lang="fa-IR" altLang="en-US" sz="2800" b="1" dirty="0">
                <a:solidFill>
                  <a:schemeClr val="bg2">
                    <a:lumMod val="25000"/>
                  </a:schemeClr>
                </a:solidFill>
                <a:effectLst>
                  <a:outerShdw blurRad="38100" dist="38100" dir="2700000" algn="tl">
                    <a:srgbClr val="000000">
                      <a:alpha val="43137"/>
                    </a:srgbClr>
                  </a:outerShdw>
                </a:effectLst>
                <a:cs typeface="B Yagut" panose="00000400000000000000" pitchFamily="2" charset="-78"/>
              </a:rPr>
              <a:t>باتشکر از بذل توجه شما</a:t>
            </a:r>
            <a:endParaRPr lang="en-US" sz="2800" b="1" i="1" dirty="0">
              <a:ln/>
              <a:effectLst>
                <a:outerShdw blurRad="38100" dist="19050" dir="2700000" algn="tl" rotWithShape="0">
                  <a:schemeClr val="dk1">
                    <a:lumMod val="50000"/>
                    <a:alpha val="40000"/>
                  </a:schemeClr>
                </a:outerShdw>
              </a:effectLst>
              <a:cs typeface="B Yagut" panose="00000400000000000000" pitchFamily="2" charset="-78"/>
            </a:endParaRPr>
          </a:p>
        </p:txBody>
      </p:sp>
    </p:spTree>
    <p:extLst>
      <p:ext uri="{BB962C8B-B14F-4D97-AF65-F5344CB8AC3E}">
        <p14:creationId xmlns:p14="http://schemas.microsoft.com/office/powerpoint/2010/main" val="4293378810"/>
      </p:ext>
    </p:extLst>
  </p:cSld>
  <p:clrMapOvr>
    <a:masterClrMapping/>
  </p:clrMapOvr>
  <mc:AlternateContent xmlns:mc="http://schemas.openxmlformats.org/markup-compatibility/2006" xmlns:p14="http://schemas.microsoft.com/office/powerpoint/2010/main">
    <mc:Choice Requires="p14">
      <p:transition spd="slow" p14:dur="2000" advTm="2557"/>
    </mc:Choice>
    <mc:Fallback xmlns="">
      <p:transition spd="slow" advTm="255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3826" y="1065604"/>
            <a:ext cx="10515600" cy="5062064"/>
          </a:xfrm>
        </p:spPr>
        <p:txBody>
          <a:bodyPr>
            <a:normAutofit lnSpcReduction="10000"/>
          </a:bodyPr>
          <a:lstStyle/>
          <a:p>
            <a:pPr marL="0" indent="0" algn="ctr" rtl="1">
              <a:lnSpc>
                <a:spcPct val="150000"/>
              </a:lnSpc>
              <a:buNone/>
            </a:pPr>
            <a:r>
              <a:rPr lang="fa-IR" altLang="en-US" sz="4000" b="1" dirty="0">
                <a:cs typeface="B Yagut" panose="00000400000000000000" pitchFamily="2" charset="-78"/>
              </a:rPr>
              <a:t>اهداف آموزشی</a:t>
            </a:r>
            <a:endParaRPr lang="en-US" altLang="en-US" sz="4000" b="1" dirty="0">
              <a:cs typeface="B Yagut" panose="00000400000000000000" pitchFamily="2" charset="-78"/>
            </a:endParaRPr>
          </a:p>
          <a:p>
            <a:pPr marL="0" indent="0" algn="r" rtl="1">
              <a:lnSpc>
                <a:spcPct val="150000"/>
              </a:lnSpc>
              <a:buNone/>
            </a:pPr>
            <a:r>
              <a:rPr lang="fa-IR" altLang="en-US" sz="2500" dirty="0">
                <a:cs typeface="B Yagut" panose="00000400000000000000" pitchFamily="2" charset="-78"/>
              </a:rPr>
              <a:t>انتظار می رود در پایان درس فراگیران بتوانند.</a:t>
            </a:r>
          </a:p>
          <a:p>
            <a:pPr marL="0" indent="0" algn="r" rtl="1">
              <a:lnSpc>
                <a:spcPct val="150000"/>
              </a:lnSpc>
              <a:buNone/>
            </a:pPr>
            <a:r>
              <a:rPr lang="fa-IR" altLang="en-US" sz="2500" dirty="0">
                <a:cs typeface="B Yagut" panose="00000400000000000000" pitchFamily="2" charset="-78"/>
              </a:rPr>
              <a:t>1- </a:t>
            </a:r>
            <a:r>
              <a:rPr lang="fa-IR" altLang="en-US" sz="2500">
                <a:cs typeface="B Yagut" panose="00000400000000000000" pitchFamily="2" charset="-78"/>
              </a:rPr>
              <a:t>اهمیت گندزائی و ضدعفونی ابزارو سطوح </a:t>
            </a:r>
            <a:r>
              <a:rPr lang="fa-IR" altLang="en-US" sz="2500" dirty="0">
                <a:cs typeface="B Yagut" panose="00000400000000000000" pitchFamily="2" charset="-78"/>
              </a:rPr>
              <a:t>را شرح دهند.</a:t>
            </a:r>
          </a:p>
          <a:p>
            <a:pPr marL="0" indent="0" algn="r" rtl="1">
              <a:lnSpc>
                <a:spcPct val="150000"/>
              </a:lnSpc>
              <a:buNone/>
            </a:pPr>
            <a:r>
              <a:rPr lang="fa-IR" altLang="en-US" sz="2500" dirty="0">
                <a:cs typeface="B Yagut" panose="00000400000000000000" pitchFamily="2" charset="-78"/>
              </a:rPr>
              <a:t>2-طبق نظر اسپالدینگ سطوح، موادضدعفونی کننده و ابزار</a:t>
            </a:r>
            <a:r>
              <a:rPr lang="en-US" altLang="en-US" sz="2500" dirty="0">
                <a:cs typeface="B Yagut" panose="00000400000000000000" pitchFamily="2" charset="-78"/>
              </a:rPr>
              <a:t> </a:t>
            </a:r>
            <a:r>
              <a:rPr lang="fa-IR" altLang="en-US" sz="2500" dirty="0">
                <a:cs typeface="B Yagut" panose="00000400000000000000" pitchFamily="2" charset="-78"/>
              </a:rPr>
              <a:t>را طبقه بندی کنند.</a:t>
            </a:r>
          </a:p>
          <a:p>
            <a:pPr marL="0" indent="0" algn="r" rtl="1">
              <a:lnSpc>
                <a:spcPct val="150000"/>
              </a:lnSpc>
              <a:buNone/>
            </a:pPr>
            <a:r>
              <a:rPr lang="fa-IR" altLang="en-US" sz="2500" dirty="0">
                <a:cs typeface="B Yagut" panose="00000400000000000000" pitchFamily="2" charset="-78"/>
              </a:rPr>
              <a:t>3-در خصوص طبقه بندی سطح ابزار توضیح دهند.</a:t>
            </a:r>
          </a:p>
          <a:p>
            <a:pPr marL="0" indent="0" algn="r" rtl="1">
              <a:lnSpc>
                <a:spcPct val="150000"/>
              </a:lnSpc>
              <a:buNone/>
            </a:pPr>
            <a:r>
              <a:rPr lang="fa-IR" altLang="en-US" sz="2500" dirty="0">
                <a:cs typeface="B Yagut" panose="00000400000000000000" pitchFamily="2" charset="-78"/>
              </a:rPr>
              <a:t>4-سطوح مواد ضدعفونی کننده را توضیح دهند.</a:t>
            </a:r>
            <a:endParaRPr lang="en-US" altLang="en-US" sz="2500" dirty="0">
              <a:cs typeface="B Yagut" panose="00000400000000000000" pitchFamily="2" charset="-78"/>
            </a:endParaRPr>
          </a:p>
          <a:p>
            <a:pPr marL="0" indent="0" algn="r" rtl="1">
              <a:lnSpc>
                <a:spcPct val="150000"/>
              </a:lnSpc>
              <a:buNone/>
            </a:pPr>
            <a:r>
              <a:rPr lang="fa-IR" altLang="en-US" sz="2500" dirty="0">
                <a:cs typeface="B Yagut" panose="00000400000000000000" pitchFamily="2" charset="-78"/>
              </a:rPr>
              <a:t>- نحوه ضدعفونی کردن سطوح، ابزارو دستگاه های مختلف را به طورکامل شرح دهند.</a:t>
            </a:r>
          </a:p>
          <a:p>
            <a:pPr marL="0" indent="0" algn="r" rtl="1">
              <a:lnSpc>
                <a:spcPct val="150000"/>
              </a:lnSpc>
              <a:buNone/>
            </a:pPr>
            <a:endParaRPr lang="fa-IR" altLang="en-US" sz="3200" dirty="0">
              <a:cs typeface="B Yagut" panose="00000400000000000000" pitchFamily="2" charset="-78"/>
            </a:endParaRPr>
          </a:p>
          <a:p>
            <a:pPr marL="0" indent="0" algn="r" rtl="1">
              <a:lnSpc>
                <a:spcPct val="150000"/>
              </a:lnSpc>
              <a:buNone/>
            </a:pPr>
            <a:endParaRPr lang="fa-IR" sz="25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41973228"/>
      </p:ext>
    </p:extLst>
  </p:cSld>
  <p:clrMapOvr>
    <a:masterClrMapping/>
  </p:clrMapOvr>
  <mc:AlternateContent xmlns:mc="http://schemas.openxmlformats.org/markup-compatibility/2006" xmlns:p14="http://schemas.microsoft.com/office/powerpoint/2010/main">
    <mc:Choice Requires="p14">
      <p:transition spd="slow" p14:dur="2000" advTm="9074"/>
    </mc:Choice>
    <mc:Fallback xmlns="">
      <p:transition spd="slow" advTm="9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2069"/>
            <a:ext cx="10515600" cy="5954894"/>
          </a:xfrm>
        </p:spPr>
        <p:txBody>
          <a:bodyPr>
            <a:normAutofit lnSpcReduction="10000"/>
          </a:bodyPr>
          <a:lstStyle/>
          <a:p>
            <a:pPr marL="0" indent="0" algn="ctr" rtl="1">
              <a:lnSpc>
                <a:spcPct val="150000"/>
              </a:lnSpc>
              <a:buNone/>
            </a:pPr>
            <a:r>
              <a:rPr lang="fa-IR" sz="3600" b="1" dirty="0">
                <a:cs typeface="B Yagut" pitchFamily="2" charset="-78"/>
              </a:rPr>
              <a:t>سرفصل ها</a:t>
            </a:r>
          </a:p>
          <a:p>
            <a:pPr algn="r" rtl="1">
              <a:lnSpc>
                <a:spcPct val="150000"/>
              </a:lnSpc>
              <a:buFont typeface="Wingdings" panose="05000000000000000000" pitchFamily="2" charset="2"/>
              <a:buChar char="Ø"/>
            </a:pPr>
            <a:r>
              <a:rPr lang="fa-IR" sz="2700" dirty="0">
                <a:cs typeface="B Yagut" pitchFamily="2" charset="-78"/>
              </a:rPr>
              <a:t>مقدمه</a:t>
            </a:r>
          </a:p>
          <a:p>
            <a:pPr algn="r" rtl="1">
              <a:lnSpc>
                <a:spcPct val="150000"/>
              </a:lnSpc>
              <a:buFont typeface="Wingdings" panose="05000000000000000000" pitchFamily="2" charset="2"/>
              <a:buChar char="Ø"/>
            </a:pPr>
            <a:r>
              <a:rPr lang="fa-IR" sz="2700" dirty="0">
                <a:cs typeface="B Yagut" pitchFamily="2" charset="-78"/>
              </a:rPr>
              <a:t>طبقه بندی سطوح،</a:t>
            </a:r>
            <a:r>
              <a:rPr lang="en-US" sz="2700" dirty="0">
                <a:cs typeface="B Yagut" pitchFamily="2" charset="-78"/>
              </a:rPr>
              <a:t> </a:t>
            </a:r>
            <a:r>
              <a:rPr lang="fa-IR" sz="2700" dirty="0">
                <a:cs typeface="B Yagut" pitchFamily="2" charset="-78"/>
              </a:rPr>
              <a:t>ا بزارو ضدعفونی کننده ها طبق نظر اسپالدینگ:</a:t>
            </a:r>
          </a:p>
          <a:p>
            <a:pPr marL="0" indent="0" algn="r" rtl="1">
              <a:lnSpc>
                <a:spcPct val="150000"/>
              </a:lnSpc>
              <a:buNone/>
            </a:pPr>
            <a:r>
              <a:rPr lang="fa-IR" sz="2700" dirty="0">
                <a:cs typeface="B Yagut" pitchFamily="2" charset="-78"/>
              </a:rPr>
              <a:t>1-سطوح ابزار </a:t>
            </a:r>
            <a:endParaRPr lang="en-US" sz="2700" dirty="0">
              <a:cs typeface="B Yagut" panose="00000400000000000000" pitchFamily="2" charset="-78"/>
            </a:endParaRPr>
          </a:p>
          <a:p>
            <a:pPr marL="0" indent="0" algn="r" rtl="1">
              <a:lnSpc>
                <a:spcPct val="150000"/>
              </a:lnSpc>
              <a:buNone/>
            </a:pPr>
            <a:r>
              <a:rPr lang="fa-IR" sz="2700" dirty="0">
                <a:cs typeface="B Yagut" pitchFamily="2" charset="-78"/>
              </a:rPr>
              <a:t>2-سطوح محیطی</a:t>
            </a:r>
          </a:p>
          <a:p>
            <a:pPr marL="0" indent="0" algn="r" rtl="1">
              <a:lnSpc>
                <a:spcPct val="150000"/>
              </a:lnSpc>
              <a:buNone/>
            </a:pPr>
            <a:r>
              <a:rPr lang="fa-IR" sz="2700" dirty="0">
                <a:cs typeface="B Yagut" pitchFamily="2" charset="-78"/>
              </a:rPr>
              <a:t>3-سطوح مواد ضدعفونی کننده</a:t>
            </a:r>
          </a:p>
          <a:p>
            <a:pPr algn="r" rtl="1">
              <a:lnSpc>
                <a:spcPct val="150000"/>
              </a:lnSpc>
              <a:buFont typeface="Wingdings" panose="05000000000000000000" pitchFamily="2" charset="2"/>
              <a:buChar char="Ø"/>
            </a:pPr>
            <a:r>
              <a:rPr lang="fa-IR" sz="2700" dirty="0">
                <a:cs typeface="B Yagut" pitchFamily="2" charset="-78"/>
              </a:rPr>
              <a:t> ضد عفونی و گندزدائی سطوح و دستگاه های مختلف</a:t>
            </a:r>
          </a:p>
          <a:p>
            <a:pPr algn="r" rtl="1">
              <a:lnSpc>
                <a:spcPct val="150000"/>
              </a:lnSpc>
              <a:buFont typeface="Wingdings" panose="05000000000000000000" pitchFamily="2" charset="2"/>
              <a:buChar char="Ø"/>
            </a:pPr>
            <a:r>
              <a:rPr lang="fa-IR" sz="2700" dirty="0">
                <a:cs typeface="B Yagut" pitchFamily="2" charset="-78"/>
              </a:rPr>
              <a:t>خلاصه ونتیجه گیری</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40851189"/>
      </p:ext>
    </p:extLst>
  </p:cSld>
  <p:clrMapOvr>
    <a:masterClrMapping/>
  </p:clrMapOvr>
  <mc:AlternateContent xmlns:mc="http://schemas.openxmlformats.org/markup-compatibility/2006" xmlns:p14="http://schemas.microsoft.com/office/powerpoint/2010/main">
    <mc:Choice Requires="p14">
      <p:transition spd="slow" p14:dur="2000" advTm="5571"/>
    </mc:Choice>
    <mc:Fallback xmlns="">
      <p:transition spd="slow" advTm="5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900" y="1209174"/>
            <a:ext cx="10515600" cy="5037513"/>
          </a:xfrm>
        </p:spPr>
        <p:txBody>
          <a:bodyPr>
            <a:normAutofit fontScale="92500"/>
          </a:bodyPr>
          <a:lstStyle/>
          <a:p>
            <a:pPr marL="0" indent="0" algn="ctr" rtl="1">
              <a:lnSpc>
                <a:spcPct val="150000"/>
              </a:lnSpc>
              <a:buNone/>
            </a:pPr>
            <a:r>
              <a:rPr lang="fa-IR" sz="4300" b="1" dirty="0">
                <a:cs typeface="B Yagut" panose="00000400000000000000" pitchFamily="2" charset="-78"/>
              </a:rPr>
              <a:t>مقدمه</a:t>
            </a:r>
          </a:p>
          <a:p>
            <a:pPr marL="0" indent="0" algn="r" rtl="1">
              <a:lnSpc>
                <a:spcPct val="150000"/>
              </a:lnSpc>
              <a:buNone/>
            </a:pPr>
            <a:r>
              <a:rPr lang="fa-IR" dirty="0">
                <a:cs typeface="B Yagut" pitchFamily="2" charset="-78"/>
              </a:rPr>
              <a:t>در جلسات قبل در خصوص  اهمیت کنترل عفونت در خانه بهداشت و مراکز بهداشتی درمانی، عوامل بیماریی زای زنده،  راه انتقال و پیشگیری از آنها، موادضدعفونی کننده واصول ضدعفونی واستریلیزاسیون فراگرفتیم ودانستیم تجهیزات در کنترل عفونت نقش بسزایی دارند و استريليزاسيون ابزار و تجهيزات، يكي از مطمئن‌ترين و موثرترين روش‌هاي پیشگیری از عفونت مي‌باشد. دراین جلسه به روش های ضدعفونی ابزار و دستگاهها می پردازیم.</a:t>
            </a:r>
            <a:r>
              <a:rPr lang="fa-IR" sz="2500" dirty="0">
                <a:cs typeface="B Yagut" panose="00000400000000000000" pitchFamily="2" charset="-78"/>
              </a:rPr>
              <a:t/>
            </a:r>
            <a:br>
              <a:rPr lang="fa-IR" sz="2500" dirty="0">
                <a:cs typeface="B Yagut" panose="00000400000000000000" pitchFamily="2" charset="-78"/>
              </a:rPr>
            </a:br>
            <a:endParaRPr lang="fa-IR" sz="2500"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35736938"/>
      </p:ext>
    </p:extLst>
  </p:cSld>
  <p:clrMapOvr>
    <a:masterClrMapping/>
  </p:clrMapOvr>
  <mc:AlternateContent xmlns:mc="http://schemas.openxmlformats.org/markup-compatibility/2006" xmlns:p14="http://schemas.microsoft.com/office/powerpoint/2010/main">
    <mc:Choice Requires="p14">
      <p:transition spd="slow" p14:dur="2000" advTm="29805"/>
    </mc:Choice>
    <mc:Fallback xmlns="">
      <p:transition spd="slow" advTm="29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44137"/>
            <a:ext cx="10515600" cy="5732826"/>
          </a:xfrm>
        </p:spPr>
        <p:txBody>
          <a:bodyPr>
            <a:normAutofit/>
          </a:bodyPr>
          <a:lstStyle/>
          <a:p>
            <a:pPr marL="0" indent="0" algn="ctr" rtl="1">
              <a:buNone/>
            </a:pPr>
            <a:r>
              <a:rPr lang="fa-IR" sz="3200" dirty="0">
                <a:cs typeface="B Yagut" pitchFamily="2" charset="-78"/>
              </a:rPr>
              <a:t>آيا ضدعفوني وگندزدائی جهت سطوح لازم مي باشد؟</a:t>
            </a:r>
            <a:endParaRPr lang="en-US" sz="3200" dirty="0">
              <a:cs typeface="B Yagut" pitchFamily="2" charset="-78"/>
            </a:endParaRPr>
          </a:p>
          <a:p>
            <a:pPr marL="0" indent="0" algn="ctr" rtl="1">
              <a:buNone/>
            </a:pPr>
            <a:endParaRPr lang="en-US" sz="3200" dirty="0">
              <a:cs typeface="B Yagut" pitchFamily="2" charset="-78"/>
            </a:endParaRPr>
          </a:p>
          <a:p>
            <a:pPr marL="0" indent="0" algn="ctr" rtl="1">
              <a:buNone/>
            </a:pPr>
            <a:endParaRPr lang="en-US" sz="3200" dirty="0"/>
          </a:p>
        </p:txBody>
      </p:sp>
      <p:pic>
        <p:nvPicPr>
          <p:cNvPr id="5" name="Picture 4"/>
          <p:cNvPicPr>
            <a:picLocks noChangeAspect="1"/>
          </p:cNvPicPr>
          <p:nvPr/>
        </p:nvPicPr>
        <p:blipFill>
          <a:blip r:embed="rId4"/>
          <a:stretch>
            <a:fillRect/>
          </a:stretch>
        </p:blipFill>
        <p:spPr>
          <a:xfrm>
            <a:off x="2588622" y="3487783"/>
            <a:ext cx="7014755" cy="3284102"/>
          </a:xfrm>
          <a:prstGeom prst="rect">
            <a:avLst/>
          </a:prstGeom>
        </p:spPr>
      </p:pic>
      <p:sp>
        <p:nvSpPr>
          <p:cNvPr id="8" name="Rectangle 7"/>
          <p:cNvSpPr/>
          <p:nvPr/>
        </p:nvSpPr>
        <p:spPr>
          <a:xfrm>
            <a:off x="130629" y="1039059"/>
            <a:ext cx="11845471" cy="2308324"/>
          </a:xfrm>
          <a:prstGeom prst="rect">
            <a:avLst/>
          </a:prstGeom>
        </p:spPr>
        <p:txBody>
          <a:bodyPr wrap="square">
            <a:spAutoFit/>
          </a:bodyPr>
          <a:lstStyle/>
          <a:p>
            <a:pPr algn="r" rtl="1">
              <a:lnSpc>
                <a:spcPct val="150000"/>
              </a:lnSpc>
            </a:pPr>
            <a:r>
              <a:rPr lang="fa-IR" sz="2400" dirty="0">
                <a:solidFill>
                  <a:srgbClr val="000000"/>
                </a:solidFill>
                <a:latin typeface="B Zar" panose="00000400000000000000" pitchFamily="2" charset="-78"/>
                <a:cs typeface="B Yagut" panose="00000400000000000000" pitchFamily="2" charset="-78"/>
              </a:rPr>
              <a:t>سطوح تجهیزات پزشكی مانند کاف های فشار خون، استئوسكوپ ها، یونیت ها دندانپزشكی و</a:t>
            </a:r>
            <a:r>
              <a:rPr lang="en-US" sz="2400" dirty="0">
                <a:solidFill>
                  <a:srgbClr val="000000"/>
                </a:solidFill>
                <a:latin typeface="B Zar" panose="00000400000000000000" pitchFamily="2" charset="-78"/>
                <a:cs typeface="B Yagut" panose="00000400000000000000" pitchFamily="2" charset="-78"/>
              </a:rPr>
              <a:t>…</a:t>
            </a:r>
            <a:r>
              <a:rPr lang="fa-IR" sz="2400" dirty="0">
                <a:solidFill>
                  <a:srgbClr val="000000"/>
                </a:solidFill>
                <a:latin typeface="B Zar" panose="00000400000000000000" pitchFamily="2" charset="-78"/>
                <a:cs typeface="B Yagut" panose="00000400000000000000" pitchFamily="2" charset="-78"/>
              </a:rPr>
              <a:t>ممكن است با عوامل عفونی آلوده شوندو باعث گسترش عفونت شوند. همچنین سطوح محیطی ممكن است از طریق آلوده کردن دست کارکنان بهداشتی در اثر تماس با سطوح تجهیزات پزشكی یا بیماران آلوده باعث انتقال آلودگی ثانویه شوند.</a:t>
            </a:r>
            <a:r>
              <a:rPr lang="fa-IR" sz="2400" dirty="0">
                <a:cs typeface="B Yagut" panose="00000400000000000000" pitchFamily="2" charset="-78"/>
              </a:rPr>
              <a:t> </a:t>
            </a:r>
            <a:r>
              <a:rPr lang="fa-IR" sz="2400" dirty="0">
                <a:solidFill>
                  <a:srgbClr val="000000"/>
                </a:solidFill>
                <a:latin typeface="B Zar" panose="00000400000000000000" pitchFamily="2" charset="-78"/>
                <a:cs typeface="B Yagut" panose="00000400000000000000" pitchFamily="2" charset="-78"/>
              </a:rPr>
              <a:t>به همین علت سطوح تجهیزات پزشكی</a:t>
            </a:r>
            <a:r>
              <a:rPr lang="en-US" sz="2400" dirty="0">
                <a:solidFill>
                  <a:srgbClr val="000000"/>
                </a:solidFill>
                <a:latin typeface="B Zar" panose="00000400000000000000" pitchFamily="2" charset="-78"/>
                <a:cs typeface="B Yagut" panose="00000400000000000000" pitchFamily="2" charset="-78"/>
              </a:rPr>
              <a:t> </a:t>
            </a:r>
            <a:r>
              <a:rPr lang="fa-IR" sz="2400" dirty="0">
                <a:solidFill>
                  <a:srgbClr val="000000"/>
                </a:solidFill>
                <a:latin typeface="B Zar" panose="00000400000000000000" pitchFamily="2" charset="-78"/>
                <a:cs typeface="B Yagut" panose="00000400000000000000" pitchFamily="2" charset="-78"/>
              </a:rPr>
              <a:t>و محیط گندزدائی و ضد عفونی شوند.</a:t>
            </a:r>
            <a:endParaRPr lang="en-US" sz="2400" dirty="0">
              <a:cs typeface="B Yagut" panose="00000400000000000000" pitchFamily="2" charset="-78"/>
            </a:endParaRPr>
          </a:p>
        </p:txBody>
      </p:sp>
      <p:pic>
        <p:nvPicPr>
          <p:cNvPr id="30" name="Audio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17470164"/>
      </p:ext>
    </p:extLst>
  </p:cSld>
  <p:clrMapOvr>
    <a:masterClrMapping/>
  </p:clrMapOvr>
  <mc:AlternateContent xmlns:mc="http://schemas.openxmlformats.org/markup-compatibility/2006" xmlns:p14="http://schemas.microsoft.com/office/powerpoint/2010/main">
    <mc:Choice Requires="p14">
      <p:transition spd="slow" p14:dur="2000" advTm="72542"/>
    </mc:Choice>
    <mc:Fallback xmlns="">
      <p:transition spd="slow" advTm="72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7829" y="953589"/>
            <a:ext cx="10765971" cy="4049485"/>
          </a:xfrm>
        </p:spPr>
        <p:txBody>
          <a:bodyPr>
            <a:noAutofit/>
          </a:bodyPr>
          <a:lstStyle/>
          <a:p>
            <a:pPr marL="0" indent="0" algn="r" rtl="1">
              <a:lnSpc>
                <a:spcPct val="150000"/>
              </a:lnSpc>
              <a:buNone/>
            </a:pPr>
            <a:r>
              <a:rPr lang="ar-SA" dirty="0">
                <a:solidFill>
                  <a:srgbClr val="000000"/>
                </a:solidFill>
                <a:latin typeface="Calibri" panose="020F0502020204030204" pitchFamily="34" charset="0"/>
                <a:ea typeface="Calibri" panose="020F0502020204030204" pitchFamily="34" charset="0"/>
                <a:cs typeface="B Yagut" panose="00000400000000000000" pitchFamily="2" charset="-78"/>
              </a:rPr>
              <a:t>روشهایی برای ضدعفونی و استریلیزاسیون وسایل و تجهیزات پزشکی توصیه شده است که طرح طبقه بندی اسپالدینگ</a:t>
            </a:r>
            <a:r>
              <a:rPr lang="en-US" dirty="0">
                <a:solidFill>
                  <a:srgbClr val="000000"/>
                </a:solidFill>
                <a:latin typeface="Calibri" panose="020F0502020204030204" pitchFamily="34" charset="0"/>
                <a:ea typeface="Calibri" panose="020F0502020204030204" pitchFamily="34" charset="0"/>
                <a:cs typeface="B Yagut" panose="00000400000000000000" pitchFamily="2" charset="-78"/>
              </a:rPr>
              <a:t> (</a:t>
            </a:r>
            <a:r>
              <a:rPr lang="en-US" dirty="0">
                <a:solidFill>
                  <a:srgbClr val="000000"/>
                </a:solidFill>
                <a:latin typeface="Times New Roman" panose="02020603050405020304" pitchFamily="18" charset="0"/>
                <a:ea typeface="Calibri" panose="020F0502020204030204" pitchFamily="34" charset="0"/>
                <a:cs typeface="B Yagut" panose="00000400000000000000" pitchFamily="2" charset="-78"/>
              </a:rPr>
              <a:t>Spaulding</a:t>
            </a:r>
            <a:r>
              <a:rPr lang="en-US" dirty="0">
                <a:solidFill>
                  <a:srgbClr val="000000"/>
                </a:solidFill>
                <a:latin typeface="Calibri" panose="020F0502020204030204" pitchFamily="34" charset="0"/>
                <a:ea typeface="Calibri" panose="020F0502020204030204" pitchFamily="34" charset="0"/>
                <a:cs typeface="B Yagut" panose="00000400000000000000" pitchFamily="2" charset="-78"/>
              </a:rPr>
              <a:t> ) </a:t>
            </a:r>
            <a:r>
              <a:rPr lang="ar-SA" dirty="0">
                <a:solidFill>
                  <a:srgbClr val="000000"/>
                </a:solidFill>
                <a:latin typeface="Calibri" panose="020F0502020204030204" pitchFamily="34" charset="0"/>
                <a:ea typeface="Calibri" panose="020F0502020204030204" pitchFamily="34" charset="0"/>
                <a:cs typeface="B Yagut" panose="00000400000000000000" pitchFamily="2" charset="-78"/>
              </a:rPr>
              <a:t>به طور موثری بکار گرفته می شود. </a:t>
            </a:r>
            <a:endParaRPr lang="fa-IR" dirty="0">
              <a:solidFill>
                <a:srgbClr val="000000"/>
              </a:solidFill>
              <a:latin typeface="Calibri" panose="020F0502020204030204" pitchFamily="34" charset="0"/>
              <a:ea typeface="Calibri" panose="020F0502020204030204" pitchFamily="34" charset="0"/>
              <a:cs typeface="B Yagut" panose="00000400000000000000" pitchFamily="2" charset="-78"/>
            </a:endParaRPr>
          </a:p>
          <a:p>
            <a:pPr marL="0" indent="0" algn="r" rtl="1">
              <a:lnSpc>
                <a:spcPct val="150000"/>
              </a:lnSpc>
              <a:buNone/>
            </a:pPr>
            <a:r>
              <a:rPr lang="ar-SA" dirty="0">
                <a:solidFill>
                  <a:srgbClr val="000000"/>
                </a:solidFill>
                <a:latin typeface="Calibri" panose="020F0502020204030204" pitchFamily="34" charset="0"/>
                <a:ea typeface="Calibri" panose="020F0502020204030204" pitchFamily="34" charset="0"/>
                <a:cs typeface="B Yagut" panose="00000400000000000000" pitchFamily="2" charset="-78"/>
              </a:rPr>
              <a:t>اسپالدینگ معتقد بود اگر</a:t>
            </a:r>
            <a:r>
              <a:rPr lang="ar-SA" dirty="0">
                <a:cs typeface="B Yagut" panose="00000400000000000000" pitchFamily="2" charset="-78"/>
              </a:rPr>
              <a:t> وسایل و تجهیزات پزشکی بر اساس میزان خطر عفونت به سه دسته تقسیم شوند، درک ضدعفونی بسیار آسان می شود. </a:t>
            </a:r>
            <a:endParaRPr lang="fa-IR" dirty="0">
              <a:cs typeface="B Yagut" panose="00000400000000000000" pitchFamily="2" charset="-78"/>
            </a:endParaRPr>
          </a:p>
          <a:p>
            <a:pPr marL="0" indent="0" algn="r" rtl="1">
              <a:lnSpc>
                <a:spcPct val="150000"/>
              </a:lnSpc>
              <a:buNone/>
            </a:pPr>
            <a:r>
              <a:rPr lang="ar-SA" dirty="0">
                <a:cs typeface="B Yagut" panose="00000400000000000000" pitchFamily="2" charset="-78"/>
              </a:rPr>
              <a:t>این طبقه بندی بر این مبناست که میکروارگانی</a:t>
            </a:r>
            <a:r>
              <a:rPr lang="fa-IR" dirty="0">
                <a:cs typeface="B Yagut" panose="00000400000000000000" pitchFamily="2" charset="-78"/>
              </a:rPr>
              <a:t>س</a:t>
            </a:r>
            <a:r>
              <a:rPr lang="ar-SA" dirty="0">
                <a:cs typeface="B Yagut" panose="00000400000000000000" pitchFamily="2" charset="-78"/>
              </a:rPr>
              <a:t>مها معمولا می توانند با توجه به ماهیت مقاومت آنها در برابر عوامل فیزیکی و یا ژرمیسیدهای</a:t>
            </a:r>
            <a:r>
              <a:rPr lang="fa-IR" dirty="0">
                <a:cs typeface="B Yagut" panose="00000400000000000000" pitchFamily="2" charset="-78"/>
              </a:rPr>
              <a:t>(کشنده میکروارگانیسم ها)</a:t>
            </a:r>
            <a:r>
              <a:rPr lang="ar-SA" dirty="0">
                <a:cs typeface="B Yagut" panose="00000400000000000000" pitchFamily="2" charset="-78"/>
              </a:rPr>
              <a:t> شیمیایی گروه بندی شوند</a:t>
            </a:r>
            <a:r>
              <a:rPr lang="en-US" dirty="0">
                <a:cs typeface="B Yagut" panose="00000400000000000000" pitchFamily="2" charset="-78"/>
              </a:rPr>
              <a:t>.</a:t>
            </a:r>
            <a:br>
              <a:rPr lang="en-US" dirty="0">
                <a:cs typeface="B Yagut" panose="00000400000000000000" pitchFamily="2" charset="-78"/>
              </a:rPr>
            </a:br>
            <a:endParaRPr lang="en-US" dirty="0">
              <a:cs typeface="B Yagut" panose="00000400000000000000" pitchFamily="2" charset="-78"/>
            </a:endParaRPr>
          </a:p>
        </p:txBody>
      </p:sp>
      <p:pic>
        <p:nvPicPr>
          <p:cNvPr id="67" name="Audio 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59535133"/>
      </p:ext>
    </p:extLst>
  </p:cSld>
  <p:clrMapOvr>
    <a:masterClrMapping/>
  </p:clrMapOvr>
  <mc:AlternateContent xmlns:mc="http://schemas.openxmlformats.org/markup-compatibility/2006" xmlns:p14="http://schemas.microsoft.com/office/powerpoint/2010/main">
    <mc:Choice Requires="p14">
      <p:transition spd="slow" p14:dur="2000" advTm="71063"/>
    </mc:Choice>
    <mc:Fallback xmlns="">
      <p:transition spd="slow" advTm="71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79714"/>
            <a:ext cx="10515600" cy="5197249"/>
          </a:xfrm>
        </p:spPr>
        <p:txBody>
          <a:bodyPr>
            <a:normAutofit/>
          </a:bodyPr>
          <a:lstStyle/>
          <a:p>
            <a:pPr marL="0" indent="0" algn="r" rtl="1">
              <a:lnSpc>
                <a:spcPct val="150000"/>
              </a:lnSpc>
              <a:buNone/>
            </a:pPr>
            <a:r>
              <a:rPr lang="fa-IR" sz="3200" b="1" dirty="0">
                <a:cs typeface="B Yagut" panose="00000400000000000000" pitchFamily="2" charset="-78"/>
              </a:rPr>
              <a:t>تقسیم بندی اسپالدینگ</a:t>
            </a:r>
            <a:r>
              <a:rPr lang="fa-IR" sz="2500" b="1" dirty="0">
                <a:cs typeface="B Yagut" panose="00000400000000000000" pitchFamily="2" charset="-78"/>
              </a:rPr>
              <a:t/>
            </a:r>
            <a:br>
              <a:rPr lang="fa-IR" sz="2500" b="1" dirty="0">
                <a:cs typeface="B Yagut" panose="00000400000000000000" pitchFamily="2" charset="-78"/>
              </a:rPr>
            </a:br>
            <a:r>
              <a:rPr lang="fa-IR" sz="2500" b="1" dirty="0">
                <a:cs typeface="B Yagut" panose="00000400000000000000" pitchFamily="2" charset="-78"/>
              </a:rPr>
              <a:t>1.براساس سطوح ابزار</a:t>
            </a:r>
            <a:br>
              <a:rPr lang="fa-IR" sz="2500" b="1" dirty="0">
                <a:cs typeface="B Yagut" panose="00000400000000000000" pitchFamily="2" charset="-78"/>
              </a:rPr>
            </a:br>
            <a:r>
              <a:rPr lang="fa-IR" sz="2500" b="1" dirty="0">
                <a:cs typeface="B Yagut" panose="00000400000000000000" pitchFamily="2" charset="-78"/>
              </a:rPr>
              <a:t>- </a:t>
            </a:r>
            <a:r>
              <a:rPr lang="fa-IR" sz="2500" dirty="0">
                <a:cs typeface="B Yagut" panose="00000400000000000000" pitchFamily="2" charset="-78"/>
              </a:rPr>
              <a:t>بحرانی</a:t>
            </a:r>
            <a:r>
              <a:rPr lang="en-US" sz="2500" dirty="0">
                <a:cs typeface="B Yagut" panose="00000400000000000000" pitchFamily="2" charset="-78"/>
              </a:rPr>
              <a:t> </a:t>
            </a:r>
            <a:r>
              <a:rPr lang="fa-IR" sz="2500" dirty="0">
                <a:cs typeface="B Yagut" panose="00000400000000000000" pitchFamily="2" charset="-78"/>
              </a:rPr>
              <a:t>(</a:t>
            </a:r>
            <a:r>
              <a:rPr lang="en-US" sz="2500" dirty="0">
                <a:cs typeface="B Yagut" panose="00000400000000000000" pitchFamily="2" charset="-78"/>
              </a:rPr>
              <a:t>Critical</a:t>
            </a:r>
            <a:r>
              <a:rPr lang="fa-IR" sz="2500" dirty="0">
                <a:cs typeface="B Yagut" panose="00000400000000000000" pitchFamily="2" charset="-78"/>
              </a:rPr>
              <a:t>)</a:t>
            </a:r>
            <a:r>
              <a:rPr lang="en-US" sz="2500" dirty="0">
                <a:cs typeface="B Yagut" panose="00000400000000000000" pitchFamily="2" charset="-78"/>
              </a:rPr>
              <a:t/>
            </a:r>
            <a:br>
              <a:rPr lang="en-US" sz="2500" dirty="0">
                <a:cs typeface="B Yagut" panose="00000400000000000000" pitchFamily="2" charset="-78"/>
              </a:rPr>
            </a:br>
            <a:r>
              <a:rPr lang="fa-IR" sz="2500" dirty="0">
                <a:cs typeface="B Yagut" panose="00000400000000000000" pitchFamily="2" charset="-78"/>
              </a:rPr>
              <a:t>- نیمه بحرانی</a:t>
            </a:r>
            <a:r>
              <a:rPr lang="en-US" sz="2500" dirty="0">
                <a:cs typeface="B Yagut" panose="00000400000000000000" pitchFamily="2" charset="-78"/>
              </a:rPr>
              <a:t> </a:t>
            </a:r>
            <a:r>
              <a:rPr lang="fa-IR" sz="2500" dirty="0">
                <a:cs typeface="B Yagut" panose="00000400000000000000" pitchFamily="2" charset="-78"/>
              </a:rPr>
              <a:t>(</a:t>
            </a:r>
            <a:r>
              <a:rPr lang="en-US" sz="2500" dirty="0">
                <a:cs typeface="B Yagut" panose="00000400000000000000" pitchFamily="2" charset="-78"/>
              </a:rPr>
              <a:t>Semi critical</a:t>
            </a:r>
            <a:r>
              <a:rPr lang="fa-IR" sz="2500" dirty="0">
                <a:cs typeface="B Yagut" panose="00000400000000000000" pitchFamily="2" charset="-78"/>
              </a:rPr>
              <a:t>)</a:t>
            </a:r>
            <a:r>
              <a:rPr lang="en-US" sz="2500" dirty="0">
                <a:cs typeface="B Yagut" panose="00000400000000000000" pitchFamily="2" charset="-78"/>
              </a:rPr>
              <a:t/>
            </a:r>
            <a:br>
              <a:rPr lang="en-US" sz="2500" dirty="0">
                <a:cs typeface="B Yagut" panose="00000400000000000000" pitchFamily="2" charset="-78"/>
              </a:rPr>
            </a:br>
            <a:r>
              <a:rPr lang="fa-IR" sz="2500" dirty="0">
                <a:cs typeface="B Yagut" panose="00000400000000000000" pitchFamily="2" charset="-78"/>
              </a:rPr>
              <a:t>- غیر بحرانی</a:t>
            </a:r>
            <a:r>
              <a:rPr lang="en-US" sz="2500" dirty="0">
                <a:cs typeface="B Yagut" panose="00000400000000000000" pitchFamily="2" charset="-78"/>
              </a:rPr>
              <a:t> </a:t>
            </a:r>
            <a:r>
              <a:rPr lang="fa-IR" sz="2500" dirty="0">
                <a:cs typeface="B Yagut" panose="00000400000000000000" pitchFamily="2" charset="-78"/>
              </a:rPr>
              <a:t>(</a:t>
            </a:r>
            <a:r>
              <a:rPr lang="en-US" sz="2500" dirty="0">
                <a:cs typeface="B Yagut" panose="00000400000000000000" pitchFamily="2" charset="-78"/>
              </a:rPr>
              <a:t>Non critical</a:t>
            </a:r>
            <a:r>
              <a:rPr lang="fa-IR" sz="2500" dirty="0">
                <a:cs typeface="B Yagut" panose="00000400000000000000" pitchFamily="2" charset="-78"/>
              </a:rPr>
              <a:t>)</a:t>
            </a:r>
            <a:r>
              <a:rPr lang="en-US" sz="2500" dirty="0">
                <a:cs typeface="B Yagut" panose="00000400000000000000" pitchFamily="2" charset="-78"/>
              </a:rPr>
              <a:t/>
            </a:r>
            <a:br>
              <a:rPr lang="en-US" sz="2500" dirty="0">
                <a:cs typeface="B Yagut" panose="00000400000000000000" pitchFamily="2" charset="-78"/>
              </a:rPr>
            </a:br>
            <a:r>
              <a:rPr lang="en-US" sz="2500" b="1" dirty="0">
                <a:cs typeface="B Yagut" panose="00000400000000000000" pitchFamily="2" charset="-78"/>
              </a:rPr>
              <a:t>.2</a:t>
            </a:r>
            <a:r>
              <a:rPr lang="fa-IR" sz="2500" b="1" dirty="0">
                <a:cs typeface="B Yagut" panose="00000400000000000000" pitchFamily="2" charset="-78"/>
              </a:rPr>
              <a:t>براساس سطوح محیطی</a:t>
            </a:r>
            <a:br>
              <a:rPr lang="fa-IR" sz="2500" b="1" dirty="0">
                <a:cs typeface="B Yagut" panose="00000400000000000000" pitchFamily="2" charset="-78"/>
              </a:rPr>
            </a:br>
            <a:r>
              <a:rPr lang="fa-IR" sz="2500" b="1" dirty="0">
                <a:cs typeface="B Yagut" panose="00000400000000000000" pitchFamily="2" charset="-78"/>
              </a:rPr>
              <a:t>- </a:t>
            </a:r>
            <a:r>
              <a:rPr lang="fa-IR" sz="2500" dirty="0">
                <a:cs typeface="B Yagut" panose="00000400000000000000" pitchFamily="2" charset="-78"/>
              </a:rPr>
              <a:t>پرتماس(</a:t>
            </a:r>
            <a:r>
              <a:rPr lang="en-US" sz="2500" dirty="0">
                <a:cs typeface="B Yagut" panose="00000400000000000000" pitchFamily="2" charset="-78"/>
              </a:rPr>
              <a:t>High risk</a:t>
            </a:r>
            <a:r>
              <a:rPr lang="fa-IR" sz="2500" dirty="0">
                <a:cs typeface="B Yagut" panose="00000400000000000000" pitchFamily="2" charset="-78"/>
              </a:rPr>
              <a:t> )</a:t>
            </a:r>
            <a:r>
              <a:rPr lang="en-US" sz="2500" dirty="0">
                <a:cs typeface="B Yagut" panose="00000400000000000000" pitchFamily="2" charset="-78"/>
              </a:rPr>
              <a:t/>
            </a:r>
            <a:br>
              <a:rPr lang="en-US" sz="2500" dirty="0">
                <a:cs typeface="B Yagut" panose="00000400000000000000" pitchFamily="2" charset="-78"/>
              </a:rPr>
            </a:br>
            <a:r>
              <a:rPr lang="fa-IR" sz="2500" dirty="0">
                <a:cs typeface="B Yagut" panose="00000400000000000000" pitchFamily="2" charset="-78"/>
              </a:rPr>
              <a:t>- کم تماس (</a:t>
            </a:r>
            <a:r>
              <a:rPr lang="en-US" sz="2500" dirty="0">
                <a:cs typeface="B Yagut" panose="00000400000000000000" pitchFamily="2" charset="-78"/>
              </a:rPr>
              <a:t>Low risk</a:t>
            </a:r>
            <a:r>
              <a:rPr lang="fa-IR" sz="2500" dirty="0">
                <a:cs typeface="B Yagut" panose="00000400000000000000" pitchFamily="2" charset="-78"/>
              </a:rPr>
              <a:t> )</a:t>
            </a:r>
            <a:endParaRPr lang="en-US" sz="2500" dirty="0">
              <a:cs typeface="B Yagut" panose="00000400000000000000" pitchFamily="2" charset="-78"/>
            </a:endParaRPr>
          </a:p>
          <a:p>
            <a:pPr marL="0" indent="0" algn="r" rtl="1">
              <a:lnSpc>
                <a:spcPct val="150000"/>
              </a:lnSpc>
              <a:buNone/>
            </a:pPr>
            <a:endParaRPr lang="en-US" sz="25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59668204"/>
      </p:ext>
    </p:extLst>
  </p:cSld>
  <p:clrMapOvr>
    <a:masterClrMapping/>
  </p:clrMapOvr>
  <mc:AlternateContent xmlns:mc="http://schemas.openxmlformats.org/markup-compatibility/2006" xmlns:p14="http://schemas.microsoft.com/office/powerpoint/2010/main">
    <mc:Choice Requires="p14">
      <p:transition spd="slow" p14:dur="2000" advTm="22713"/>
    </mc:Choice>
    <mc:Fallback xmlns="">
      <p:transition spd="slow" advTm="22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rtl="1">
              <a:buNone/>
            </a:pPr>
            <a:endParaRPr lang="fa-IR" sz="4000" dirty="0">
              <a:cs typeface="B Yagut" panose="00000400000000000000" pitchFamily="2" charset="-78"/>
            </a:endParaRPr>
          </a:p>
          <a:p>
            <a:pPr marL="0" indent="0" algn="ctr" rtl="1">
              <a:buNone/>
            </a:pPr>
            <a:endParaRPr lang="fa-IR" sz="4000" b="1" dirty="0">
              <a:cs typeface="B Yagut" panose="00000400000000000000" pitchFamily="2" charset="-78"/>
            </a:endParaRPr>
          </a:p>
          <a:p>
            <a:pPr marL="0" indent="0" algn="ctr" rtl="1">
              <a:buNone/>
            </a:pPr>
            <a:r>
              <a:rPr lang="fa-IR" sz="4000" b="1" dirty="0">
                <a:cs typeface="B Yagut" panose="00000400000000000000" pitchFamily="2" charset="-78"/>
              </a:rPr>
              <a:t>سطوح ابزار </a:t>
            </a:r>
            <a:endParaRPr lang="en-US" sz="4000" b="1"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7807383"/>
      </p:ext>
    </p:extLst>
  </p:cSld>
  <p:clrMapOvr>
    <a:masterClrMapping/>
  </p:clrMapOvr>
  <mc:AlternateContent xmlns:mc="http://schemas.openxmlformats.org/markup-compatibility/2006" xmlns:p14="http://schemas.microsoft.com/office/powerpoint/2010/main">
    <mc:Choice Requires="p14">
      <p:transition spd="slow" p14:dur="2000" advTm="8073"/>
    </mc:Choice>
    <mc:Fallback xmlns="">
      <p:transition spd="slow" advTm="8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اصفهان</_x062f__x0627__x0646__x0634__x06af__x0627__x0647_>
    <_x0646__x0648__x0639__x0020__x062d__x06cc__x0637__x0647_ xmlns="12fdc5dc-769e-4543-b10d-fbea3dac4417">عوامل بيماري‌زاي زنده، اصول گندزدايي و استريليزاسيون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5NN7CDR5NKU2-831-903</_dlc_DocId>
    <_dlc_DocIdUrl xmlns="1047730d-92e1-4018-9084-d932fd3a7f58">
      <Url>http://www.health.gov.ir/hnd/_layouts/DocIdRedir.aspx?ID=5NN7CDR5NKU2-831-903</Url>
      <Description>5NN7CDR5NKU2-831-903</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AB2516-9577-4350-BC97-682BB5529D5A}">
  <ds:schemaRefs>
    <ds:schemaRef ds:uri="http://schemas.microsoft.com/sharepoint/events"/>
  </ds:schemaRefs>
</ds:datastoreItem>
</file>

<file path=customXml/itemProps2.xml><?xml version="1.0" encoding="utf-8"?>
<ds:datastoreItem xmlns:ds="http://schemas.openxmlformats.org/officeDocument/2006/customXml" ds:itemID="{73FE7F23-60B9-4477-B1A4-6DAF288AA04E}">
  <ds:schemaRefs>
    <ds:schemaRef ds:uri="http://schemas.microsoft.com/sharepoint/v3/contenttype/forms"/>
  </ds:schemaRefs>
</ds:datastoreItem>
</file>

<file path=customXml/itemProps3.xml><?xml version="1.0" encoding="utf-8"?>
<ds:datastoreItem xmlns:ds="http://schemas.openxmlformats.org/officeDocument/2006/customXml" ds:itemID="{8CC002DA-5D38-42D3-8F2E-BEDFDDBC0FD9}">
  <ds:schemaRefs>
    <ds:schemaRef ds:uri="http://schemas.microsoft.com/office/2006/documentManagement/types"/>
    <ds:schemaRef ds:uri="http://www.w3.org/XML/1998/namespace"/>
    <ds:schemaRef ds:uri="http://schemas.openxmlformats.org/package/2006/metadata/core-properties"/>
    <ds:schemaRef ds:uri="http://purl.org/dc/dcmitype/"/>
    <ds:schemaRef ds:uri="http://purl.org/dc/elements/1.1/"/>
    <ds:schemaRef ds:uri="http://schemas.microsoft.com/office/infopath/2007/PartnerControls"/>
    <ds:schemaRef ds:uri="http://purl.org/dc/terms/"/>
    <ds:schemaRef ds:uri="12fdc5dc-769e-4543-b10d-fbea3dac4417"/>
    <ds:schemaRef ds:uri="1047730d-92e1-4018-9084-d932fd3a7f58"/>
    <ds:schemaRef ds:uri="http://schemas.microsoft.com/office/2006/metadata/properties"/>
  </ds:schemaRefs>
</ds:datastoreItem>
</file>

<file path=customXml/itemProps4.xml><?xml version="1.0" encoding="utf-8"?>
<ds:datastoreItem xmlns:ds="http://schemas.openxmlformats.org/officeDocument/2006/customXml" ds:itemID="{EDFC15B8-CA8B-47AB-AED6-DB0FDD6A6E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2223</TotalTime>
  <Words>1541</Words>
  <Application>Microsoft Office PowerPoint</Application>
  <PresentationFormat>Widescreen</PresentationFormat>
  <Paragraphs>151</Paragraphs>
  <Slides>28</Slides>
  <Notes>0</Notes>
  <HiddenSlides>0</HiddenSlides>
  <MMClips>27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B Yagut</vt:lpstr>
      <vt:lpstr>B Zar</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لطفاً نظرات و پیشنهادات خود پیرامون این بسته آموزشی را به آدرس زیر ارسال کنید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آشنایی با روشهای ضد عفونی دستگاهها</dc:title>
  <dc:creator>ACER</dc:creator>
  <cp:lastModifiedBy>taherasadi</cp:lastModifiedBy>
  <cp:revision>241</cp:revision>
  <dcterms:created xsi:type="dcterms:W3CDTF">2020-04-28T15:31:25Z</dcterms:created>
  <dcterms:modified xsi:type="dcterms:W3CDTF">2021-05-19T10:20:11Z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608453ce-6b86-4563-91dc-1575b2b93ed0</vt:lpwstr>
  </property>
</Properties>
</file>