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90" r:id="rId4"/>
    <p:sldId id="259" r:id="rId5"/>
    <p:sldId id="264" r:id="rId6"/>
    <p:sldId id="263" r:id="rId7"/>
    <p:sldId id="274" r:id="rId8"/>
    <p:sldId id="265" r:id="rId9"/>
    <p:sldId id="266" r:id="rId10"/>
    <p:sldId id="269" r:id="rId11"/>
    <p:sldId id="267" r:id="rId12"/>
    <p:sldId id="270" r:id="rId13"/>
    <p:sldId id="268" r:id="rId14"/>
    <p:sldId id="272" r:id="rId15"/>
    <p:sldId id="277" r:id="rId16"/>
    <p:sldId id="293" r:id="rId17"/>
    <p:sldId id="292" r:id="rId18"/>
    <p:sldId id="291" r:id="rId19"/>
    <p:sldId id="294" r:id="rId20"/>
    <p:sldId id="295" r:id="rId21"/>
    <p:sldId id="280" r:id="rId22"/>
    <p:sldId id="288" r:id="rId23"/>
    <p:sldId id="283" r:id="rId24"/>
    <p:sldId id="284" r:id="rId25"/>
    <p:sldId id="285" r:id="rId26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17" autoAdjust="0"/>
    <p:restoredTop sz="92280" autoAdjust="0"/>
  </p:normalViewPr>
  <p:slideViewPr>
    <p:cSldViewPr snapToGrid="0">
      <p:cViewPr varScale="1">
        <p:scale>
          <a:sx n="69" d="100"/>
          <a:sy n="69" d="100"/>
        </p:scale>
        <p:origin x="738" y="60"/>
      </p:cViewPr>
      <p:guideLst/>
    </p:cSldViewPr>
  </p:slideViewPr>
  <p:outlineViewPr>
    <p:cViewPr>
      <p:scale>
        <a:sx n="33" d="100"/>
        <a:sy n="33" d="100"/>
      </p:scale>
      <p:origin x="0" y="-70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35" Type="http://schemas.openxmlformats.org/officeDocument/2006/relationships/customXml" Target="../customXml/item4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B3EC05-84EB-414D-B574-56A55C70474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fa-IR"/>
        </a:p>
      </dgm:t>
    </dgm:pt>
    <dgm:pt modelId="{47D2D2A5-B92E-4826-A823-726F869BCCF5}">
      <dgm:prSet phldrT="[Text]"/>
      <dgm:spPr/>
      <dgm:t>
        <a:bodyPr/>
        <a:lstStyle/>
        <a:p>
          <a:pPr rtl="1"/>
          <a:r>
            <a:rPr lang="fa-IR" dirty="0" smtClean="0">
              <a:solidFill>
                <a:schemeClr val="tx1"/>
              </a:solidFill>
              <a:cs typeface="B Yagut" panose="00000400000000000000" pitchFamily="2" charset="-78"/>
            </a:rPr>
            <a:t>خدمتگذار</a:t>
          </a:r>
          <a:endParaRPr lang="fa-IR" dirty="0">
            <a:solidFill>
              <a:schemeClr val="tx1"/>
            </a:solidFill>
          </a:endParaRPr>
        </a:p>
      </dgm:t>
    </dgm:pt>
    <dgm:pt modelId="{94BB5E21-0D0B-4743-9AE7-F38F0FA529CC}" type="parTrans" cxnId="{CB3E40E4-37B1-4134-B5C7-33D8BF08373F}">
      <dgm:prSet/>
      <dgm:spPr/>
      <dgm:t>
        <a:bodyPr/>
        <a:lstStyle/>
        <a:p>
          <a:pPr rtl="1"/>
          <a:endParaRPr lang="fa-IR"/>
        </a:p>
      </dgm:t>
    </dgm:pt>
    <dgm:pt modelId="{6DF4CEC3-503F-4BF2-A510-DA70566780B3}" type="sibTrans" cxnId="{CB3E40E4-37B1-4134-B5C7-33D8BF08373F}">
      <dgm:prSet/>
      <dgm:spPr/>
      <dgm:t>
        <a:bodyPr/>
        <a:lstStyle/>
        <a:p>
          <a:pPr rtl="1"/>
          <a:endParaRPr lang="fa-IR"/>
        </a:p>
      </dgm:t>
    </dgm:pt>
    <dgm:pt modelId="{6CCDF65C-D934-48CA-91C8-0B86D0100451}">
      <dgm:prSet phldrT="[Text]"/>
      <dgm:spPr/>
      <dgm:t>
        <a:bodyPr/>
        <a:lstStyle/>
        <a:p>
          <a:pPr rtl="1"/>
          <a:r>
            <a:rPr lang="fa-IR" dirty="0" smtClean="0">
              <a:solidFill>
                <a:schemeClr val="tx1"/>
              </a:solidFill>
              <a:cs typeface="B Yagut" panose="00000400000000000000" pitchFamily="2" charset="-78"/>
            </a:rPr>
            <a:t>سرايدار</a:t>
          </a:r>
          <a:endParaRPr lang="fa-IR" dirty="0">
            <a:solidFill>
              <a:schemeClr val="tx1"/>
            </a:solidFill>
          </a:endParaRPr>
        </a:p>
      </dgm:t>
    </dgm:pt>
    <dgm:pt modelId="{6EA144F2-F3DB-49A8-B6DB-0A4C2DA9CBAD}" type="parTrans" cxnId="{A5094EF2-8A3B-4EBE-A0C0-CADA694E21CA}">
      <dgm:prSet/>
      <dgm:spPr/>
      <dgm:t>
        <a:bodyPr/>
        <a:lstStyle/>
        <a:p>
          <a:pPr rtl="1"/>
          <a:endParaRPr lang="fa-IR"/>
        </a:p>
      </dgm:t>
    </dgm:pt>
    <dgm:pt modelId="{3F27F4D4-A74B-486A-8444-B4A3543AF221}" type="sibTrans" cxnId="{A5094EF2-8A3B-4EBE-A0C0-CADA694E21CA}">
      <dgm:prSet/>
      <dgm:spPr/>
      <dgm:t>
        <a:bodyPr/>
        <a:lstStyle/>
        <a:p>
          <a:pPr rtl="1"/>
          <a:endParaRPr lang="fa-IR"/>
        </a:p>
      </dgm:t>
    </dgm:pt>
    <dgm:pt modelId="{3A03316D-2318-4DD3-8463-DF26086AB5E7}">
      <dgm:prSet phldrT="[Text]"/>
      <dgm:spPr/>
      <dgm:t>
        <a:bodyPr/>
        <a:lstStyle/>
        <a:p>
          <a:pPr rtl="1"/>
          <a:r>
            <a:rPr lang="fa-IR" dirty="0" smtClean="0">
              <a:solidFill>
                <a:schemeClr val="tx1"/>
              </a:solidFill>
              <a:cs typeface="B Yagut" panose="00000400000000000000" pitchFamily="2" charset="-78"/>
            </a:rPr>
            <a:t>معلمان </a:t>
          </a:r>
          <a:endParaRPr lang="fa-IR" dirty="0">
            <a:solidFill>
              <a:schemeClr val="tx1"/>
            </a:solidFill>
          </a:endParaRPr>
        </a:p>
      </dgm:t>
    </dgm:pt>
    <dgm:pt modelId="{494E0EEA-2246-4D70-ADD1-D728290EC0AE}" type="parTrans" cxnId="{84F8D659-C25F-430A-B68D-07E0266CB74D}">
      <dgm:prSet/>
      <dgm:spPr/>
      <dgm:t>
        <a:bodyPr/>
        <a:lstStyle/>
        <a:p>
          <a:pPr rtl="1"/>
          <a:endParaRPr lang="fa-IR"/>
        </a:p>
      </dgm:t>
    </dgm:pt>
    <dgm:pt modelId="{159997C1-89C3-4F8F-A237-1D19CB6401E3}" type="sibTrans" cxnId="{84F8D659-C25F-430A-B68D-07E0266CB74D}">
      <dgm:prSet/>
      <dgm:spPr/>
      <dgm:t>
        <a:bodyPr/>
        <a:lstStyle/>
        <a:p>
          <a:pPr rtl="1"/>
          <a:endParaRPr lang="fa-IR"/>
        </a:p>
      </dgm:t>
    </dgm:pt>
    <dgm:pt modelId="{436EA88C-81C6-480D-96FA-EB1E02AAE103}">
      <dgm:prSet phldrT="[Text]"/>
      <dgm:spPr/>
      <dgm:t>
        <a:bodyPr/>
        <a:lstStyle/>
        <a:p>
          <a:pPr rtl="1"/>
          <a:r>
            <a:rPr lang="fa-IR" dirty="0" smtClean="0">
              <a:solidFill>
                <a:schemeClr val="tx1"/>
              </a:solidFill>
              <a:cs typeface="B Yagut" panose="00000400000000000000" pitchFamily="2" charset="-78"/>
            </a:rPr>
            <a:t>متصديان</a:t>
          </a:r>
          <a:r>
            <a:rPr lang="fa-IR" dirty="0" smtClean="0">
              <a:cs typeface="B Yagut" panose="00000400000000000000" pitchFamily="2" charset="-78"/>
            </a:rPr>
            <a:t> </a:t>
          </a:r>
          <a:r>
            <a:rPr lang="fa-IR" dirty="0" smtClean="0">
              <a:solidFill>
                <a:schemeClr val="tx1"/>
              </a:solidFill>
              <a:cs typeface="B Yagut" panose="00000400000000000000" pitchFamily="2" charset="-78"/>
            </a:rPr>
            <a:t>بوفه</a:t>
          </a:r>
          <a:r>
            <a:rPr lang="fa-IR" dirty="0" smtClean="0">
              <a:cs typeface="B Yagut" panose="00000400000000000000" pitchFamily="2" charset="-78"/>
            </a:rPr>
            <a:t> </a:t>
          </a:r>
          <a:endParaRPr lang="fa-IR" dirty="0"/>
        </a:p>
      </dgm:t>
    </dgm:pt>
    <dgm:pt modelId="{6980EBF6-A8B4-4A5B-98C3-1A165A9828CA}" type="parTrans" cxnId="{921F7438-DFCF-487E-99CE-71214899FE76}">
      <dgm:prSet/>
      <dgm:spPr/>
      <dgm:t>
        <a:bodyPr/>
        <a:lstStyle/>
        <a:p>
          <a:pPr rtl="1"/>
          <a:endParaRPr lang="fa-IR"/>
        </a:p>
      </dgm:t>
    </dgm:pt>
    <dgm:pt modelId="{C04EDA45-C7BC-4B79-861C-BC55A0465591}" type="sibTrans" cxnId="{921F7438-DFCF-487E-99CE-71214899FE76}">
      <dgm:prSet/>
      <dgm:spPr/>
      <dgm:t>
        <a:bodyPr/>
        <a:lstStyle/>
        <a:p>
          <a:pPr rtl="1"/>
          <a:endParaRPr lang="fa-IR"/>
        </a:p>
      </dgm:t>
    </dgm:pt>
    <dgm:pt modelId="{D3C47DCF-A55B-499C-952E-0F1FBCBE2400}" type="pres">
      <dgm:prSet presAssocID="{EDB3EC05-84EB-414D-B574-56A55C70474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059E68B1-4CF1-4C8E-B2D2-540F288B1D1B}" type="pres">
      <dgm:prSet presAssocID="{47D2D2A5-B92E-4826-A823-726F869BCCF5}" presName="node" presStyleLbl="node1" presStyleIdx="0" presStyleCnt="4" custLinFactNeighborX="299" custLinFactNeighborY="1425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761D0FF-A5C6-4041-A363-86FF06EA7554}" type="pres">
      <dgm:prSet presAssocID="{6DF4CEC3-503F-4BF2-A510-DA70566780B3}" presName="sibTrans" presStyleCnt="0"/>
      <dgm:spPr/>
    </dgm:pt>
    <dgm:pt modelId="{38088B44-7EA8-4455-A581-81127D38E0AF}" type="pres">
      <dgm:prSet presAssocID="{6CCDF65C-D934-48CA-91C8-0B86D010045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937CCBDB-0FEE-4238-8AE6-2F7A88B00C63}" type="pres">
      <dgm:prSet presAssocID="{3F27F4D4-A74B-486A-8444-B4A3543AF221}" presName="sibTrans" presStyleCnt="0"/>
      <dgm:spPr/>
    </dgm:pt>
    <dgm:pt modelId="{8AE8FE8F-4E14-4448-BE9C-CBDAB044DB22}" type="pres">
      <dgm:prSet presAssocID="{3A03316D-2318-4DD3-8463-DF26086AB5E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D76149BC-D2A6-4AEE-87D5-59ABFC6A5A64}" type="pres">
      <dgm:prSet presAssocID="{159997C1-89C3-4F8F-A237-1D19CB6401E3}" presName="sibTrans" presStyleCnt="0"/>
      <dgm:spPr/>
    </dgm:pt>
    <dgm:pt modelId="{FA6B9E2A-9B68-4188-9ED8-97EA88EBDC6A}" type="pres">
      <dgm:prSet presAssocID="{436EA88C-81C6-480D-96FA-EB1E02AAE10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B6904F8C-FFE5-4A52-9AA1-64E3BED0FCE9}" type="presOf" srcId="{47D2D2A5-B92E-4826-A823-726F869BCCF5}" destId="{059E68B1-4CF1-4C8E-B2D2-540F288B1D1B}" srcOrd="0" destOrd="0" presId="urn:microsoft.com/office/officeart/2005/8/layout/default"/>
    <dgm:cxn modelId="{A5094EF2-8A3B-4EBE-A0C0-CADA694E21CA}" srcId="{EDB3EC05-84EB-414D-B574-56A55C70474F}" destId="{6CCDF65C-D934-48CA-91C8-0B86D0100451}" srcOrd="1" destOrd="0" parTransId="{6EA144F2-F3DB-49A8-B6DB-0A4C2DA9CBAD}" sibTransId="{3F27F4D4-A74B-486A-8444-B4A3543AF221}"/>
    <dgm:cxn modelId="{FD060933-6434-45E7-88B4-3648A374F128}" type="presOf" srcId="{EDB3EC05-84EB-414D-B574-56A55C70474F}" destId="{D3C47DCF-A55B-499C-952E-0F1FBCBE2400}" srcOrd="0" destOrd="0" presId="urn:microsoft.com/office/officeart/2005/8/layout/default"/>
    <dgm:cxn modelId="{CB3E40E4-37B1-4134-B5C7-33D8BF08373F}" srcId="{EDB3EC05-84EB-414D-B574-56A55C70474F}" destId="{47D2D2A5-B92E-4826-A823-726F869BCCF5}" srcOrd="0" destOrd="0" parTransId="{94BB5E21-0D0B-4743-9AE7-F38F0FA529CC}" sibTransId="{6DF4CEC3-503F-4BF2-A510-DA70566780B3}"/>
    <dgm:cxn modelId="{D3AEFE37-2FA8-45A2-9A07-7845540E914A}" type="presOf" srcId="{3A03316D-2318-4DD3-8463-DF26086AB5E7}" destId="{8AE8FE8F-4E14-4448-BE9C-CBDAB044DB22}" srcOrd="0" destOrd="0" presId="urn:microsoft.com/office/officeart/2005/8/layout/default"/>
    <dgm:cxn modelId="{84F8D659-C25F-430A-B68D-07E0266CB74D}" srcId="{EDB3EC05-84EB-414D-B574-56A55C70474F}" destId="{3A03316D-2318-4DD3-8463-DF26086AB5E7}" srcOrd="2" destOrd="0" parTransId="{494E0EEA-2246-4D70-ADD1-D728290EC0AE}" sibTransId="{159997C1-89C3-4F8F-A237-1D19CB6401E3}"/>
    <dgm:cxn modelId="{921F7438-DFCF-487E-99CE-71214899FE76}" srcId="{EDB3EC05-84EB-414D-B574-56A55C70474F}" destId="{436EA88C-81C6-480D-96FA-EB1E02AAE103}" srcOrd="3" destOrd="0" parTransId="{6980EBF6-A8B4-4A5B-98C3-1A165A9828CA}" sibTransId="{C04EDA45-C7BC-4B79-861C-BC55A0465591}"/>
    <dgm:cxn modelId="{73C671DC-3810-4C3D-B461-D9C14CD0163E}" type="presOf" srcId="{436EA88C-81C6-480D-96FA-EB1E02AAE103}" destId="{FA6B9E2A-9B68-4188-9ED8-97EA88EBDC6A}" srcOrd="0" destOrd="0" presId="urn:microsoft.com/office/officeart/2005/8/layout/default"/>
    <dgm:cxn modelId="{A5E4576B-94AA-48B9-BC0C-ADD0EC0D12F3}" type="presOf" srcId="{6CCDF65C-D934-48CA-91C8-0B86D0100451}" destId="{38088B44-7EA8-4455-A581-81127D38E0AF}" srcOrd="0" destOrd="0" presId="urn:microsoft.com/office/officeart/2005/8/layout/default"/>
    <dgm:cxn modelId="{7D8D6D0C-1877-430E-9F9F-93E676E03C48}" type="presParOf" srcId="{D3C47DCF-A55B-499C-952E-0F1FBCBE2400}" destId="{059E68B1-4CF1-4C8E-B2D2-540F288B1D1B}" srcOrd="0" destOrd="0" presId="urn:microsoft.com/office/officeart/2005/8/layout/default"/>
    <dgm:cxn modelId="{F3F832A0-9BFD-400E-A729-BF44647DCB8A}" type="presParOf" srcId="{D3C47DCF-A55B-499C-952E-0F1FBCBE2400}" destId="{3761D0FF-A5C6-4041-A363-86FF06EA7554}" srcOrd="1" destOrd="0" presId="urn:microsoft.com/office/officeart/2005/8/layout/default"/>
    <dgm:cxn modelId="{B1F7E35A-ED12-4DB0-BE77-F657F51B7005}" type="presParOf" srcId="{D3C47DCF-A55B-499C-952E-0F1FBCBE2400}" destId="{38088B44-7EA8-4455-A581-81127D38E0AF}" srcOrd="2" destOrd="0" presId="urn:microsoft.com/office/officeart/2005/8/layout/default"/>
    <dgm:cxn modelId="{B13D395A-E96C-480D-B96F-135714F3993F}" type="presParOf" srcId="{D3C47DCF-A55B-499C-952E-0F1FBCBE2400}" destId="{937CCBDB-0FEE-4238-8AE6-2F7A88B00C63}" srcOrd="3" destOrd="0" presId="urn:microsoft.com/office/officeart/2005/8/layout/default"/>
    <dgm:cxn modelId="{DB3C041B-9BE1-45AD-95A7-754CC2915B9C}" type="presParOf" srcId="{D3C47DCF-A55B-499C-952E-0F1FBCBE2400}" destId="{8AE8FE8F-4E14-4448-BE9C-CBDAB044DB22}" srcOrd="4" destOrd="0" presId="urn:microsoft.com/office/officeart/2005/8/layout/default"/>
    <dgm:cxn modelId="{2F6158FB-4346-442D-A361-17B49C1C3048}" type="presParOf" srcId="{D3C47DCF-A55B-499C-952E-0F1FBCBE2400}" destId="{D76149BC-D2A6-4AEE-87D5-59ABFC6A5A64}" srcOrd="5" destOrd="0" presId="urn:microsoft.com/office/officeart/2005/8/layout/default"/>
    <dgm:cxn modelId="{2679910A-45A6-4D00-819D-7B6A2256FCBA}" type="presParOf" srcId="{D3C47DCF-A55B-499C-952E-0F1FBCBE2400}" destId="{FA6B9E2A-9B68-4188-9ED8-97EA88EBDC6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197740-0940-45A4-92D1-558735FA337C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pPr rtl="1"/>
          <a:endParaRPr lang="fa-IR"/>
        </a:p>
      </dgm:t>
    </dgm:pt>
    <dgm:pt modelId="{F3B2F8E0-4F06-4ACB-879F-13EC9FF148FC}">
      <dgm:prSet phldrT="[Text]"/>
      <dgm:spPr/>
      <dgm:t>
        <a:bodyPr/>
        <a:lstStyle/>
        <a:p>
          <a:pPr rtl="1"/>
          <a:r>
            <a:rPr lang="fa-IR" dirty="0" smtClean="0">
              <a:solidFill>
                <a:schemeClr val="tx1"/>
              </a:solidFill>
              <a:cs typeface="B Yagut" panose="00000400000000000000" pitchFamily="2" charset="-78"/>
            </a:rPr>
            <a:t>دانش</a:t>
          </a:r>
          <a:r>
            <a:rPr lang="fa-IR" dirty="0" smtClean="0">
              <a:cs typeface="B Yagut" panose="00000400000000000000" pitchFamily="2" charset="-78"/>
            </a:rPr>
            <a:t> </a:t>
          </a:r>
          <a:r>
            <a:rPr lang="fa-IR" dirty="0" smtClean="0">
              <a:solidFill>
                <a:schemeClr val="tx1"/>
              </a:solidFill>
              <a:cs typeface="B Yagut" panose="00000400000000000000" pitchFamily="2" charset="-78"/>
            </a:rPr>
            <a:t>آموزان :  </a:t>
          </a:r>
          <a:r>
            <a:rPr lang="fa-IR" dirty="0" smtClean="0">
              <a:cs typeface="B Yagut" panose="00000400000000000000" pitchFamily="2" charset="-78"/>
            </a:rPr>
            <a:t>9 جلسه آموزشی در طول سال تحصیلی  </a:t>
          </a:r>
          <a:endParaRPr lang="fa-IR" dirty="0"/>
        </a:p>
      </dgm:t>
    </dgm:pt>
    <dgm:pt modelId="{BFCD0E9D-8E73-4BEE-AB38-263658950082}" type="parTrans" cxnId="{7E8A25C0-7505-486E-B5C7-C11F1DF4EDBF}">
      <dgm:prSet/>
      <dgm:spPr/>
      <dgm:t>
        <a:bodyPr/>
        <a:lstStyle/>
        <a:p>
          <a:pPr rtl="1"/>
          <a:endParaRPr lang="fa-IR"/>
        </a:p>
      </dgm:t>
    </dgm:pt>
    <dgm:pt modelId="{C96F8F64-3AB1-4F46-9682-873753AB934F}" type="sibTrans" cxnId="{7E8A25C0-7505-486E-B5C7-C11F1DF4EDBF}">
      <dgm:prSet/>
      <dgm:spPr/>
      <dgm:t>
        <a:bodyPr/>
        <a:lstStyle/>
        <a:p>
          <a:pPr rtl="1"/>
          <a:endParaRPr lang="fa-IR"/>
        </a:p>
      </dgm:t>
    </dgm:pt>
    <dgm:pt modelId="{EE74A17E-E427-4638-BC32-DBF63EA46FCE}">
      <dgm:prSet phldrT="[Text]"/>
      <dgm:spPr/>
      <dgm:t>
        <a:bodyPr/>
        <a:lstStyle/>
        <a:p>
          <a:pPr rtl="1"/>
          <a:r>
            <a:rPr lang="fa-IR" dirty="0" smtClean="0">
              <a:solidFill>
                <a:schemeClr val="tx1"/>
              </a:solidFill>
              <a:cs typeface="B Yagut" panose="00000400000000000000" pitchFamily="2" charset="-78"/>
            </a:rPr>
            <a:t>والدین دانش آموزان :  </a:t>
          </a:r>
          <a:r>
            <a:rPr lang="fa-IR" dirty="0" smtClean="0">
              <a:solidFill>
                <a:schemeClr val="bg1"/>
              </a:solidFill>
              <a:cs typeface="B Yagut" panose="00000400000000000000" pitchFamily="2" charset="-78"/>
            </a:rPr>
            <a:t>3 </a:t>
          </a:r>
          <a:r>
            <a:rPr lang="fa-IR" dirty="0" smtClean="0">
              <a:cs typeface="B Yagut" panose="00000400000000000000" pitchFamily="2" charset="-78"/>
            </a:rPr>
            <a:t>جلسه آموزشی در طول سال تحصیلی</a:t>
          </a:r>
          <a:r>
            <a:rPr lang="fa-IR" dirty="0" smtClean="0">
              <a:solidFill>
                <a:schemeClr val="tx1"/>
              </a:solidFill>
              <a:cs typeface="B Yagut" panose="00000400000000000000" pitchFamily="2" charset="-78"/>
            </a:rPr>
            <a:t> </a:t>
          </a:r>
          <a:endParaRPr lang="fa-IR" dirty="0">
            <a:solidFill>
              <a:schemeClr val="tx1"/>
            </a:solidFill>
          </a:endParaRPr>
        </a:p>
      </dgm:t>
    </dgm:pt>
    <dgm:pt modelId="{AD4B40D8-9947-49C5-ACCF-B12200B24CD4}" type="parTrans" cxnId="{9BCD03F8-1B19-49D4-A0C1-1AAC3513670E}">
      <dgm:prSet/>
      <dgm:spPr/>
      <dgm:t>
        <a:bodyPr/>
        <a:lstStyle/>
        <a:p>
          <a:pPr rtl="1"/>
          <a:endParaRPr lang="fa-IR"/>
        </a:p>
      </dgm:t>
    </dgm:pt>
    <dgm:pt modelId="{18C3043D-80CC-491F-92E6-47443671AE09}" type="sibTrans" cxnId="{9BCD03F8-1B19-49D4-A0C1-1AAC3513670E}">
      <dgm:prSet/>
      <dgm:spPr/>
      <dgm:t>
        <a:bodyPr/>
        <a:lstStyle/>
        <a:p>
          <a:pPr rtl="1"/>
          <a:endParaRPr lang="fa-IR"/>
        </a:p>
      </dgm:t>
    </dgm:pt>
    <dgm:pt modelId="{89A6F71E-B731-4FFB-BF80-C430DCF59E66}">
      <dgm:prSet phldrT="[Text]"/>
      <dgm:spPr/>
      <dgm:t>
        <a:bodyPr/>
        <a:lstStyle/>
        <a:p>
          <a:pPr rtl="1"/>
          <a:r>
            <a:rPr lang="fa-IR" dirty="0" smtClean="0">
              <a:solidFill>
                <a:schemeClr val="tx1"/>
              </a:solidFill>
              <a:cs typeface="B Yagut" panose="00000400000000000000" pitchFamily="2" charset="-78"/>
            </a:rPr>
            <a:t>معلمان و سایر کارکنان : </a:t>
          </a:r>
          <a:r>
            <a:rPr lang="fa-IR" dirty="0" smtClean="0">
              <a:cs typeface="B Yagut" panose="00000400000000000000" pitchFamily="2" charset="-78"/>
            </a:rPr>
            <a:t>3جلسه آموزشی در طول سال تحصیلی</a:t>
          </a:r>
          <a:r>
            <a:rPr lang="fa-IR" dirty="0" smtClean="0">
              <a:solidFill>
                <a:schemeClr val="tx1"/>
              </a:solidFill>
              <a:cs typeface="B Yagut" panose="00000400000000000000" pitchFamily="2" charset="-78"/>
            </a:rPr>
            <a:t> </a:t>
          </a:r>
          <a:endParaRPr lang="fa-IR" dirty="0">
            <a:solidFill>
              <a:schemeClr val="tx1"/>
            </a:solidFill>
          </a:endParaRPr>
        </a:p>
      </dgm:t>
    </dgm:pt>
    <dgm:pt modelId="{D66FC502-086F-4D79-89FC-652CE62B84D8}" type="parTrans" cxnId="{BF92A577-2E8B-4BD2-8673-5BB753F7A451}">
      <dgm:prSet/>
      <dgm:spPr/>
      <dgm:t>
        <a:bodyPr/>
        <a:lstStyle/>
        <a:p>
          <a:pPr rtl="1"/>
          <a:endParaRPr lang="fa-IR"/>
        </a:p>
      </dgm:t>
    </dgm:pt>
    <dgm:pt modelId="{9ABA95CE-4E9A-407E-84E9-4E1BEE938179}" type="sibTrans" cxnId="{BF92A577-2E8B-4BD2-8673-5BB753F7A451}">
      <dgm:prSet/>
      <dgm:spPr/>
      <dgm:t>
        <a:bodyPr/>
        <a:lstStyle/>
        <a:p>
          <a:pPr rtl="1"/>
          <a:endParaRPr lang="fa-IR"/>
        </a:p>
      </dgm:t>
    </dgm:pt>
    <dgm:pt modelId="{810AA09E-58CC-4316-B164-ACED874CEB44}" type="pres">
      <dgm:prSet presAssocID="{BF197740-0940-45A4-92D1-558735FA337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8C22144B-B501-493F-A059-013BEA3316D7}" type="pres">
      <dgm:prSet presAssocID="{F3B2F8E0-4F06-4ACB-879F-13EC9FF148FC}" presName="linNode" presStyleCnt="0"/>
      <dgm:spPr/>
    </dgm:pt>
    <dgm:pt modelId="{C8C527F2-18F8-4EA1-BDE8-5CDD3145A56C}" type="pres">
      <dgm:prSet presAssocID="{F3B2F8E0-4F06-4ACB-879F-13EC9FF148FC}" presName="parentText" presStyleLbl="node1" presStyleIdx="0" presStyleCnt="3" custScaleX="247736" custLinFactNeighborX="1786" custLinFactNeighborY="-1034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31855A7-B102-46D6-8689-9A399A94FF58}" type="pres">
      <dgm:prSet presAssocID="{C96F8F64-3AB1-4F46-9682-873753AB934F}" presName="sp" presStyleCnt="0"/>
      <dgm:spPr/>
    </dgm:pt>
    <dgm:pt modelId="{E9289DF8-E429-4B9F-9AB9-1B802D136997}" type="pres">
      <dgm:prSet presAssocID="{EE74A17E-E427-4638-BC32-DBF63EA46FCE}" presName="linNode" presStyleCnt="0"/>
      <dgm:spPr/>
    </dgm:pt>
    <dgm:pt modelId="{E364D541-A9EF-466A-9D8F-B548A7EB7878}" type="pres">
      <dgm:prSet presAssocID="{EE74A17E-E427-4638-BC32-DBF63EA46FCE}" presName="parentText" presStyleLbl="node1" presStyleIdx="1" presStyleCnt="3" custScaleX="251309" custLinFactNeighborX="0" custLinFactNeighborY="-6057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5DF447A8-B174-4C7D-98FE-860011442226}" type="pres">
      <dgm:prSet presAssocID="{18C3043D-80CC-491F-92E6-47443671AE09}" presName="sp" presStyleCnt="0"/>
      <dgm:spPr/>
    </dgm:pt>
    <dgm:pt modelId="{EC3F656D-3C44-4510-8916-7C3F97241688}" type="pres">
      <dgm:prSet presAssocID="{89A6F71E-B731-4FFB-BF80-C430DCF59E66}" presName="linNode" presStyleCnt="0"/>
      <dgm:spPr/>
    </dgm:pt>
    <dgm:pt modelId="{66ACFDB1-FAB8-4B82-9D66-AD72654C3EAE}" type="pres">
      <dgm:prSet presAssocID="{89A6F71E-B731-4FFB-BF80-C430DCF59E66}" presName="parentText" presStyleLbl="node1" presStyleIdx="2" presStyleCnt="3" custScaleX="251106" custLinFactNeighborX="101" custLinFactNeighborY="-15188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7E8A25C0-7505-486E-B5C7-C11F1DF4EDBF}" srcId="{BF197740-0940-45A4-92D1-558735FA337C}" destId="{F3B2F8E0-4F06-4ACB-879F-13EC9FF148FC}" srcOrd="0" destOrd="0" parTransId="{BFCD0E9D-8E73-4BEE-AB38-263658950082}" sibTransId="{C96F8F64-3AB1-4F46-9682-873753AB934F}"/>
    <dgm:cxn modelId="{BF92A577-2E8B-4BD2-8673-5BB753F7A451}" srcId="{BF197740-0940-45A4-92D1-558735FA337C}" destId="{89A6F71E-B731-4FFB-BF80-C430DCF59E66}" srcOrd="2" destOrd="0" parTransId="{D66FC502-086F-4D79-89FC-652CE62B84D8}" sibTransId="{9ABA95CE-4E9A-407E-84E9-4E1BEE938179}"/>
    <dgm:cxn modelId="{33EDBFC9-B10E-427E-8C4B-39ABD15745F1}" type="presOf" srcId="{BF197740-0940-45A4-92D1-558735FA337C}" destId="{810AA09E-58CC-4316-B164-ACED874CEB44}" srcOrd="0" destOrd="0" presId="urn:microsoft.com/office/officeart/2005/8/layout/vList5"/>
    <dgm:cxn modelId="{9BCD03F8-1B19-49D4-A0C1-1AAC3513670E}" srcId="{BF197740-0940-45A4-92D1-558735FA337C}" destId="{EE74A17E-E427-4638-BC32-DBF63EA46FCE}" srcOrd="1" destOrd="0" parTransId="{AD4B40D8-9947-49C5-ACCF-B12200B24CD4}" sibTransId="{18C3043D-80CC-491F-92E6-47443671AE09}"/>
    <dgm:cxn modelId="{F988DE57-F3CF-4E30-BD07-B1067158857B}" type="presOf" srcId="{F3B2F8E0-4F06-4ACB-879F-13EC9FF148FC}" destId="{C8C527F2-18F8-4EA1-BDE8-5CDD3145A56C}" srcOrd="0" destOrd="0" presId="urn:microsoft.com/office/officeart/2005/8/layout/vList5"/>
    <dgm:cxn modelId="{1778BE25-0F5B-4BE9-8912-578D2C866204}" type="presOf" srcId="{EE74A17E-E427-4638-BC32-DBF63EA46FCE}" destId="{E364D541-A9EF-466A-9D8F-B548A7EB7878}" srcOrd="0" destOrd="0" presId="urn:microsoft.com/office/officeart/2005/8/layout/vList5"/>
    <dgm:cxn modelId="{46DB2DDD-E438-4934-9CB8-AB339E2CA104}" type="presOf" srcId="{89A6F71E-B731-4FFB-BF80-C430DCF59E66}" destId="{66ACFDB1-FAB8-4B82-9D66-AD72654C3EAE}" srcOrd="0" destOrd="0" presId="urn:microsoft.com/office/officeart/2005/8/layout/vList5"/>
    <dgm:cxn modelId="{20DEF684-63FB-4200-BF00-CF982400C15C}" type="presParOf" srcId="{810AA09E-58CC-4316-B164-ACED874CEB44}" destId="{8C22144B-B501-493F-A059-013BEA3316D7}" srcOrd="0" destOrd="0" presId="urn:microsoft.com/office/officeart/2005/8/layout/vList5"/>
    <dgm:cxn modelId="{32B77A83-2578-4B0F-BDA7-16D9C9577251}" type="presParOf" srcId="{8C22144B-B501-493F-A059-013BEA3316D7}" destId="{C8C527F2-18F8-4EA1-BDE8-5CDD3145A56C}" srcOrd="0" destOrd="0" presId="urn:microsoft.com/office/officeart/2005/8/layout/vList5"/>
    <dgm:cxn modelId="{F2E7C86C-4129-4264-B32A-21F67E8D1FF3}" type="presParOf" srcId="{810AA09E-58CC-4316-B164-ACED874CEB44}" destId="{631855A7-B102-46D6-8689-9A399A94FF58}" srcOrd="1" destOrd="0" presId="urn:microsoft.com/office/officeart/2005/8/layout/vList5"/>
    <dgm:cxn modelId="{BC93B30C-6F43-46F2-A4B2-2FEA3AE17675}" type="presParOf" srcId="{810AA09E-58CC-4316-B164-ACED874CEB44}" destId="{E9289DF8-E429-4B9F-9AB9-1B802D136997}" srcOrd="2" destOrd="0" presId="urn:microsoft.com/office/officeart/2005/8/layout/vList5"/>
    <dgm:cxn modelId="{D4E4517D-BB67-4E0F-B5AA-26441FC612B1}" type="presParOf" srcId="{E9289DF8-E429-4B9F-9AB9-1B802D136997}" destId="{E364D541-A9EF-466A-9D8F-B548A7EB7878}" srcOrd="0" destOrd="0" presId="urn:microsoft.com/office/officeart/2005/8/layout/vList5"/>
    <dgm:cxn modelId="{C132008E-2149-42C0-AF84-58047177A98E}" type="presParOf" srcId="{810AA09E-58CC-4316-B164-ACED874CEB44}" destId="{5DF447A8-B174-4C7D-98FE-860011442226}" srcOrd="3" destOrd="0" presId="urn:microsoft.com/office/officeart/2005/8/layout/vList5"/>
    <dgm:cxn modelId="{8A1D4A84-AFB2-48BE-9949-88598E0ABD9F}" type="presParOf" srcId="{810AA09E-58CC-4316-B164-ACED874CEB44}" destId="{EC3F656D-3C44-4510-8916-7C3F97241688}" srcOrd="4" destOrd="0" presId="urn:microsoft.com/office/officeart/2005/8/layout/vList5"/>
    <dgm:cxn modelId="{E224586C-E0B9-4E1C-BBED-6A9CC3F2D609}" type="presParOf" srcId="{EC3F656D-3C44-4510-8916-7C3F97241688}" destId="{66ACFDB1-FAB8-4B82-9D66-AD72654C3EA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BAB38AF-56BE-43A3-9B7A-6BDB866856A9}" type="datetimeFigureOut">
              <a:rPr lang="fa-IR" smtClean="0"/>
              <a:t>10/02/1442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FBE7992-926C-45B3-9B11-9180E9B7528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05758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E7992-926C-45B3-9B11-9180E9B75282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6342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E7992-926C-45B3-9B11-9180E9B75282}" type="slidenum">
              <a:rPr lang="fa-IR" smtClean="0"/>
              <a:t>20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22076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302E-25F1-4081-90F9-8BBA60D641FC}" type="datetime8">
              <a:rPr lang="fa-IR" smtClean="0"/>
              <a:t>27 سپتامبر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34615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62301-83DD-42CF-A2F7-D20D912155D9}" type="datetime8">
              <a:rPr lang="fa-IR" smtClean="0"/>
              <a:t>27 سپتامبر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0332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6BB0C-0667-4C10-A1D1-06F212EDE613}" type="datetime8">
              <a:rPr lang="fa-IR" smtClean="0"/>
              <a:t>27 سپتامبر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2244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D962-29FF-4803-9ABD-3EF8AF12F6DF}" type="datetime8">
              <a:rPr lang="fa-IR" smtClean="0"/>
              <a:t>27 سپتامبر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0739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64F3-481F-4457-B594-40C90D681545}" type="datetime8">
              <a:rPr lang="fa-IR" smtClean="0"/>
              <a:t>27 سپتامبر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92352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58BA6-6B4F-485C-B453-0BE5542EC7D3}" type="datetime8">
              <a:rPr lang="fa-IR" smtClean="0"/>
              <a:t>27 سپتامبر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7495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95A46-5799-4EB3-AD71-ABA3C746C847}" type="datetime8">
              <a:rPr lang="fa-IR" smtClean="0"/>
              <a:t>27 سپتامبر 20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40056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802D-80DB-4720-B479-B40B7AF218B1}" type="datetime8">
              <a:rPr lang="fa-IR" smtClean="0"/>
              <a:t>27 سپتامبر 20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024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9B368-D252-4165-9F45-662B4C736BAB}" type="datetime8">
              <a:rPr lang="fa-IR" smtClean="0"/>
              <a:t>27 سپتامبر 20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84167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BE1E-9816-438B-9954-C54D6AA5B934}" type="datetime8">
              <a:rPr lang="fa-IR" smtClean="0"/>
              <a:t>27 سپتامبر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7764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CCFD0-8989-4245-9A25-6E0389347DA0}" type="datetime8">
              <a:rPr lang="fa-IR" smtClean="0"/>
              <a:t>27 سپتامبر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040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1C4D-9BA1-4CCC-B14F-F719D3F2F3F7}" type="datetime8">
              <a:rPr lang="fa-IR" smtClean="0"/>
              <a:t>27 سپتامبر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01AD5-A38C-4384-AD11-8E75326F6B1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9425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6575"/>
            <a:ext cx="10515600" cy="14605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مراقبت های ادغام یافته سلامت نوجوانان و مدارس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pPr marL="0" indent="0" algn="ctr">
              <a:buNone/>
            </a:pPr>
            <a:r>
              <a:rPr lang="fa-IR" sz="4000" dirty="0" smtClean="0">
                <a:cs typeface="B Yagut" panose="00000400000000000000" pitchFamily="2" charset="-78"/>
              </a:rPr>
              <a:t>اهمیت، حیطه ها و روش های آموزش بهداشت در مدارس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2266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anose="00000400000000000000" pitchFamily="2" charset="-78"/>
              </a:rPr>
              <a:t> مثال 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 algn="ctr"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فراگیربتواندعلائم بیماری سل را نام ببرد.</a:t>
            </a:r>
            <a:endParaRPr lang="fa-IR" sz="32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10</a:t>
            </a:fld>
            <a:endParaRPr lang="fa-IR"/>
          </a:p>
        </p:txBody>
      </p:sp>
      <p:pic>
        <p:nvPicPr>
          <p:cNvPr id="5" name="۱۰حیط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535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6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2- حيطه نگرشي يا عاطفي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62138"/>
            <a:ext cx="10515600" cy="553878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70000"/>
              </a:lnSpc>
              <a:buNone/>
              <a:defRPr/>
            </a:pPr>
            <a:r>
              <a:rPr lang="fa-IR" sz="3000" dirty="0" smtClean="0">
                <a:cs typeface="B Yagut" panose="00000400000000000000" pitchFamily="2" charset="-78"/>
              </a:rPr>
              <a:t>سطوح </a:t>
            </a:r>
            <a:r>
              <a:rPr lang="fa-IR" sz="3000" dirty="0">
                <a:cs typeface="B Yagut" panose="00000400000000000000" pitchFamily="2" charset="-78"/>
              </a:rPr>
              <a:t>یادگیری در این حیطه به پنج طبقه تقسیم می شوند :</a:t>
            </a:r>
          </a:p>
          <a:p>
            <a:pPr marL="0" indent="0">
              <a:lnSpc>
                <a:spcPct val="170000"/>
              </a:lnSpc>
              <a:buClr>
                <a:srgbClr val="00FFCC"/>
              </a:buClr>
              <a:buSzPct val="90000"/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1-دریافت و توجه </a:t>
            </a:r>
            <a:r>
              <a:rPr lang="fa-IR" sz="3000" dirty="0" smtClean="0">
                <a:cs typeface="B Yagut" panose="00000400000000000000" pitchFamily="2" charset="-78"/>
              </a:rPr>
              <a:t>کردن</a:t>
            </a:r>
          </a:p>
          <a:p>
            <a:pPr marL="0" indent="0">
              <a:lnSpc>
                <a:spcPct val="170000"/>
              </a:lnSpc>
              <a:buClr>
                <a:srgbClr val="00FFCC"/>
              </a:buClr>
              <a:buSzPct val="90000"/>
              <a:buNone/>
              <a:defRPr/>
            </a:pPr>
            <a:r>
              <a:rPr lang="fa-IR" sz="3000" dirty="0" smtClean="0">
                <a:cs typeface="B Yagut" panose="00000400000000000000" pitchFamily="2" charset="-78"/>
              </a:rPr>
              <a:t>2-پاسخ دادن</a:t>
            </a:r>
          </a:p>
          <a:p>
            <a:pPr marL="0" indent="0">
              <a:lnSpc>
                <a:spcPct val="170000"/>
              </a:lnSpc>
              <a:buClr>
                <a:srgbClr val="00FFCC"/>
              </a:buClr>
              <a:buSzPct val="90000"/>
              <a:buNone/>
              <a:defRPr/>
            </a:pPr>
            <a:r>
              <a:rPr lang="fa-IR" sz="3000" dirty="0" smtClean="0">
                <a:cs typeface="B Yagut" panose="00000400000000000000" pitchFamily="2" charset="-78"/>
              </a:rPr>
              <a:t> </a:t>
            </a:r>
            <a:r>
              <a:rPr lang="fa-IR" sz="3000" dirty="0">
                <a:cs typeface="B Yagut" panose="00000400000000000000" pitchFamily="2" charset="-78"/>
              </a:rPr>
              <a:t>3- ارزش </a:t>
            </a:r>
            <a:r>
              <a:rPr lang="fa-IR" sz="3000" dirty="0" smtClean="0">
                <a:cs typeface="B Yagut" panose="00000400000000000000" pitchFamily="2" charset="-78"/>
              </a:rPr>
              <a:t>گذاری</a:t>
            </a:r>
          </a:p>
          <a:p>
            <a:pPr marL="0" indent="0">
              <a:lnSpc>
                <a:spcPct val="170000"/>
              </a:lnSpc>
              <a:buClr>
                <a:srgbClr val="00FFCC"/>
              </a:buClr>
              <a:buSzPct val="90000"/>
              <a:buNone/>
              <a:defRPr/>
            </a:pPr>
            <a:r>
              <a:rPr lang="fa-IR" sz="3000" dirty="0" smtClean="0">
                <a:cs typeface="B Yagut" panose="00000400000000000000" pitchFamily="2" charset="-78"/>
              </a:rPr>
              <a:t>4- </a:t>
            </a:r>
            <a:r>
              <a:rPr lang="fa-IR" sz="3000" dirty="0">
                <a:cs typeface="B Yagut" panose="00000400000000000000" pitchFamily="2" charset="-78"/>
              </a:rPr>
              <a:t>سازماندهی ارزشها</a:t>
            </a:r>
          </a:p>
          <a:p>
            <a:pPr marL="0" indent="0">
              <a:lnSpc>
                <a:spcPct val="170000"/>
              </a:lnSpc>
              <a:buClr>
                <a:srgbClr val="00FFCC"/>
              </a:buClr>
              <a:buSzPct val="90000"/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5-تبلور ارزشهای سازمان یافته در شخصیت</a:t>
            </a:r>
            <a:endParaRPr lang="en-US" sz="3000" dirty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11</a:t>
            </a:fld>
            <a:endParaRPr lang="fa-IR"/>
          </a:p>
        </p:txBody>
      </p:sp>
      <p:pic>
        <p:nvPicPr>
          <p:cNvPr id="5" name="۱۱حیط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074" y="5137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7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anose="00000400000000000000" pitchFamily="2" charset="-78"/>
              </a:rPr>
              <a:t> مثال 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fa-IR" sz="32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فراگیر با علاقه در بحث های گروهی مربوط به بیماری سل شرکت نموده و نظرات خود را بیان نماید .</a:t>
            </a:r>
            <a:endParaRPr lang="fa-IR" sz="32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12</a:t>
            </a:fld>
            <a:endParaRPr lang="fa-IR"/>
          </a:p>
        </p:txBody>
      </p:sp>
      <p:pic>
        <p:nvPicPr>
          <p:cNvPr id="5" name="۱۲حیط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257" y="5239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9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4303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3- حيطه رواني- حركتي يا تغيير رفتار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0238"/>
            <a:ext cx="10515600" cy="4729161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  <a:defRPr/>
            </a:pPr>
            <a:r>
              <a:rPr lang="fa-IR" dirty="0" smtClean="0">
                <a:cs typeface="B Yagut" panose="00000400000000000000" pitchFamily="2" charset="-78"/>
              </a:rPr>
              <a:t>این </a:t>
            </a:r>
            <a:r>
              <a:rPr lang="fa-IR" dirty="0">
                <a:cs typeface="B Yagut" panose="00000400000000000000" pitchFamily="2" charset="-78"/>
              </a:rPr>
              <a:t>حیطه شامل مهارتهای عملی در زمینه های فنی و حرفه ای ، تربیت بدنی ، هنر ، کار آزمایشگاهی و امثال آنها است که سطوح زیر را در بر می گیرد :</a:t>
            </a:r>
          </a:p>
          <a:p>
            <a:pPr marL="0" indent="0">
              <a:lnSpc>
                <a:spcPct val="170000"/>
              </a:lnSpc>
              <a:buClr>
                <a:srgbClr val="00FFFF"/>
              </a:buClr>
              <a:buSzPct val="70000"/>
              <a:buNone/>
              <a:defRPr/>
            </a:pPr>
            <a:r>
              <a:rPr lang="fa-IR" dirty="0" smtClean="0">
                <a:cs typeface="B Yagut" panose="00000400000000000000" pitchFamily="2" charset="-78"/>
              </a:rPr>
              <a:t>1- مشاهده </a:t>
            </a:r>
            <a:r>
              <a:rPr lang="fa-IR" dirty="0">
                <a:cs typeface="B Yagut" panose="00000400000000000000" pitchFamily="2" charset="-78"/>
              </a:rPr>
              <a:t>و </a:t>
            </a:r>
            <a:r>
              <a:rPr lang="fa-IR" dirty="0" smtClean="0">
                <a:cs typeface="B Yagut" panose="00000400000000000000" pitchFamily="2" charset="-78"/>
              </a:rPr>
              <a:t>تقلید            2- اجرای </a:t>
            </a:r>
            <a:r>
              <a:rPr lang="fa-IR" dirty="0">
                <a:cs typeface="B Yagut" panose="00000400000000000000" pitchFamily="2" charset="-78"/>
              </a:rPr>
              <a:t>عمل بدون </a:t>
            </a:r>
            <a:r>
              <a:rPr lang="fa-IR" dirty="0" smtClean="0">
                <a:cs typeface="B Yagut" panose="00000400000000000000" pitchFamily="2" charset="-78"/>
              </a:rPr>
              <a:t>کمک               3- دقت </a:t>
            </a:r>
            <a:r>
              <a:rPr lang="fa-IR" dirty="0">
                <a:cs typeface="B Yagut" panose="00000400000000000000" pitchFamily="2" charset="-78"/>
              </a:rPr>
              <a:t>در </a:t>
            </a:r>
            <a:r>
              <a:rPr lang="fa-IR" dirty="0" smtClean="0">
                <a:cs typeface="B Yagut" panose="00000400000000000000" pitchFamily="2" charset="-78"/>
              </a:rPr>
              <a:t>عمل</a:t>
            </a:r>
          </a:p>
          <a:p>
            <a:pPr marL="0" indent="0">
              <a:lnSpc>
                <a:spcPct val="170000"/>
              </a:lnSpc>
              <a:buClr>
                <a:srgbClr val="00FFFF"/>
              </a:buClr>
              <a:buSzPct val="70000"/>
              <a:buNone/>
              <a:defRPr/>
            </a:pPr>
            <a:r>
              <a:rPr lang="fa-IR" dirty="0" smtClean="0">
                <a:cs typeface="B Yagut" panose="00000400000000000000" pitchFamily="2" charset="-78"/>
              </a:rPr>
              <a:t>4- هماهنگی حرکات           5-عادی </a:t>
            </a:r>
            <a:r>
              <a:rPr lang="fa-IR" dirty="0">
                <a:cs typeface="B Yagut" panose="00000400000000000000" pitchFamily="2" charset="-78"/>
              </a:rPr>
              <a:t>شدن </a:t>
            </a:r>
            <a:r>
              <a:rPr lang="fa-IR" dirty="0" smtClean="0">
                <a:cs typeface="B Yagut" panose="00000400000000000000" pitchFamily="2" charset="-78"/>
              </a:rPr>
              <a:t>عمل </a:t>
            </a:r>
            <a:endParaRPr lang="en-US" dirty="0"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13</a:t>
            </a:fld>
            <a:endParaRPr lang="fa-IR"/>
          </a:p>
        </p:txBody>
      </p:sp>
      <p:pic>
        <p:nvPicPr>
          <p:cNvPr id="5" name="۱۳حیط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483" y="5321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anose="00000400000000000000" pitchFamily="2" charset="-78"/>
              </a:rPr>
              <a:t> مثال 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 smtClean="0"/>
          </a:p>
          <a:p>
            <a:pPr marL="0" indent="0" algn="ctr"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فراگیر بتواند از یک بیمار مشکوک به سل نمونه خلط تهیه نماید .</a:t>
            </a:r>
            <a:endParaRPr lang="fa-IR" sz="32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14</a:t>
            </a:fld>
            <a:endParaRPr lang="fa-IR"/>
          </a:p>
        </p:txBody>
      </p:sp>
      <p:pic>
        <p:nvPicPr>
          <p:cNvPr id="5" name="۱۴حیط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666" y="535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7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00062"/>
            <a:ext cx="10515600" cy="13255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گروه های </a:t>
            </a:r>
            <a:r>
              <a:rPr lang="fa-IR" sz="4000" dirty="0" smtClean="0">
                <a:cs typeface="B Yagut" panose="00000400000000000000" pitchFamily="2" charset="-78"/>
              </a:rPr>
              <a:t>هدف آموزش بهداشت در </a:t>
            </a:r>
            <a:r>
              <a:rPr lang="fa-IR" sz="4000" dirty="0">
                <a:cs typeface="B Yagut" panose="00000400000000000000" pitchFamily="2" charset="-78"/>
              </a:rPr>
              <a:t>مدارس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812" y="2071284"/>
            <a:ext cx="1029837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1-دانش آموزان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2-اولیای دانش آموزان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3-معلمین و سایر کارکنان</a:t>
            </a:r>
            <a:endParaRPr lang="fa-IR" sz="32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15</a:t>
            </a:fld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2" y="2169995"/>
            <a:ext cx="6190967" cy="3887502"/>
          </a:xfrm>
          <a:prstGeom prst="rect">
            <a:avLst/>
          </a:prstGeom>
        </p:spPr>
      </p:pic>
      <p:pic>
        <p:nvPicPr>
          <p:cNvPr id="6" name="۱۶ حیطه ه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5481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عناوین مهم آموزشی برای هر یک از دوره های تحصیلی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2" y="2005012"/>
            <a:ext cx="5591175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مسائل مهم بهداشتي در محل زندگي</a:t>
            </a:r>
            <a:endParaRPr lang="en-US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سوانح و حوادث</a:t>
            </a:r>
            <a:endParaRPr lang="en-US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بهداشت روان در قالب مهارتهاي زندگي</a:t>
            </a:r>
            <a:endParaRPr lang="en-US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ضرورت </a:t>
            </a:r>
            <a:r>
              <a:rPr lang="fa-IR" dirty="0">
                <a:cs typeface="B Yagut" panose="00000400000000000000" pitchFamily="2" charset="-78"/>
              </a:rPr>
              <a:t>بهداشت محيط در خانه ، </a:t>
            </a:r>
            <a:r>
              <a:rPr lang="fa-IR" dirty="0" smtClean="0">
                <a:cs typeface="B Yagut" panose="00000400000000000000" pitchFamily="2" charset="-78"/>
              </a:rPr>
              <a:t>مدرسه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05012"/>
            <a:ext cx="5181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بهداشت </a:t>
            </a:r>
            <a:r>
              <a:rPr lang="fa-IR" dirty="0" smtClean="0">
                <a:cs typeface="B Yagut" panose="00000400000000000000" pitchFamily="2" charset="-78"/>
              </a:rPr>
              <a:t>فردي</a:t>
            </a:r>
          </a:p>
          <a:p>
            <a:pPr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بهداشت دهان و </a:t>
            </a:r>
            <a:r>
              <a:rPr lang="fa-IR" dirty="0" smtClean="0">
                <a:cs typeface="B Yagut" panose="00000400000000000000" pitchFamily="2" charset="-78"/>
              </a:rPr>
              <a:t>دندان</a:t>
            </a:r>
          </a:p>
          <a:p>
            <a:pPr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تغذيه و بهداشت مواد </a:t>
            </a:r>
            <a:r>
              <a:rPr lang="fa-IR" dirty="0" smtClean="0">
                <a:cs typeface="B Yagut" panose="00000400000000000000" pitchFamily="2" charset="-78"/>
              </a:rPr>
              <a:t>غذايي</a:t>
            </a:r>
          </a:p>
          <a:p>
            <a:pPr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بيماريهاي شايع در سنين مدرسه</a:t>
            </a:r>
            <a:endParaRPr lang="en-US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en-US" dirty="0">
              <a:cs typeface="B Yagut" panose="00000400000000000000" pitchFamily="2" charset="-78"/>
            </a:endParaRPr>
          </a:p>
          <a:p>
            <a:endParaRPr lang="fa-I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16</a:t>
            </a:fld>
            <a:endParaRPr lang="fa-IR"/>
          </a:p>
        </p:txBody>
      </p:sp>
      <p:pic>
        <p:nvPicPr>
          <p:cNvPr id="6" name="۱۶ مدارس حیط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5387" y="5446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3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7163"/>
            <a:ext cx="10515600" cy="1168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a-IR" sz="4000" dirty="0">
                <a:cs typeface="B Yagut" panose="00000400000000000000" pitchFamily="2" charset="-78"/>
              </a:rPr>
              <a:t>عناوین مهم آموزشی برای هر یک از دوره های تحصیلی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2926" y="2298700"/>
            <a:ext cx="5100638" cy="45593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fa-IR" dirty="0">
                <a:cs typeface="B Yagut" panose="00000400000000000000" pitchFamily="2" charset="-78"/>
              </a:rPr>
              <a:t>سوانح و حوادث</a:t>
            </a:r>
          </a:p>
          <a:p>
            <a:pPr>
              <a:lnSpc>
                <a:spcPct val="170000"/>
              </a:lnSpc>
            </a:pPr>
            <a:r>
              <a:rPr lang="fa-IR" dirty="0">
                <a:cs typeface="B Yagut" panose="00000400000000000000" pitchFamily="2" charset="-78"/>
              </a:rPr>
              <a:t>بهداشت دهان و </a:t>
            </a:r>
            <a:r>
              <a:rPr lang="fa-IR" dirty="0" smtClean="0">
                <a:cs typeface="B Yagut" panose="00000400000000000000" pitchFamily="2" charset="-78"/>
              </a:rPr>
              <a:t>دندان</a:t>
            </a:r>
            <a:endParaRPr lang="fa-IR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نظام </a:t>
            </a:r>
            <a:r>
              <a:rPr lang="fa-IR" dirty="0">
                <a:cs typeface="B Yagut" panose="00000400000000000000" pitchFamily="2" charset="-78"/>
              </a:rPr>
              <a:t>ارائه خدمات </a:t>
            </a:r>
            <a:r>
              <a:rPr lang="fa-IR" dirty="0" smtClean="0">
                <a:cs typeface="B Yagut" panose="00000400000000000000" pitchFamily="2" charset="-78"/>
              </a:rPr>
              <a:t>بهداشتي و </a:t>
            </a:r>
            <a:r>
              <a:rPr lang="fa-IR" dirty="0">
                <a:cs typeface="B Yagut" panose="00000400000000000000" pitchFamily="2" charset="-78"/>
              </a:rPr>
              <a:t>رواني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اهميت </a:t>
            </a:r>
            <a:r>
              <a:rPr lang="fa-IR" dirty="0">
                <a:cs typeface="B Yagut" panose="00000400000000000000" pitchFamily="2" charset="-78"/>
              </a:rPr>
              <a:t>واكسيناسيون </a:t>
            </a:r>
            <a:endParaRPr lang="en-US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آموزش </a:t>
            </a:r>
            <a:r>
              <a:rPr lang="fa-IR" dirty="0">
                <a:cs typeface="B Yagut" panose="00000400000000000000" pitchFamily="2" charset="-78"/>
              </a:rPr>
              <a:t>مهارتهاي زندگي </a:t>
            </a:r>
            <a:endParaRPr lang="en-US" dirty="0">
              <a:cs typeface="B Yagut" panose="00000400000000000000" pitchFamily="2" charset="-78"/>
            </a:endParaRPr>
          </a:p>
          <a:p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4538" y="1325564"/>
            <a:ext cx="5529262" cy="5246686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a-IR" sz="3300" dirty="0">
                <a:cs typeface="B Yagut" panose="00000400000000000000" pitchFamily="2" charset="-78"/>
              </a:rPr>
              <a:t>مقاطع متوسطه اول و دوم </a:t>
            </a:r>
            <a:r>
              <a:rPr lang="fa-IR" sz="3300" dirty="0" smtClean="0">
                <a:cs typeface="B Yagut" panose="00000400000000000000" pitchFamily="2" charset="-78"/>
              </a:rPr>
              <a:t>:</a:t>
            </a:r>
            <a:endParaRPr lang="fa-IR" sz="3300" dirty="0">
              <a:cs typeface="B Yagut" panose="00000400000000000000" pitchFamily="2" charset="-78"/>
            </a:endParaRPr>
          </a:p>
          <a:p>
            <a:pPr>
              <a:lnSpc>
                <a:spcPct val="170000"/>
              </a:lnSpc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بهداشت فردي </a:t>
            </a:r>
          </a:p>
          <a:p>
            <a:pPr>
              <a:lnSpc>
                <a:spcPct val="170000"/>
              </a:lnSpc>
            </a:pPr>
            <a:r>
              <a:rPr lang="fa-IR" dirty="0" smtClean="0">
                <a:cs typeface="B Yagut" panose="00000400000000000000" pitchFamily="2" charset="-78"/>
              </a:rPr>
              <a:t>بهداشت </a:t>
            </a:r>
            <a:r>
              <a:rPr lang="fa-IR" dirty="0">
                <a:cs typeface="B Yagut" panose="00000400000000000000" pitchFamily="2" charset="-78"/>
              </a:rPr>
              <a:t>دوران بلوغ</a:t>
            </a:r>
            <a:endParaRPr lang="en-US" dirty="0">
              <a:cs typeface="B Yagut" panose="00000400000000000000" pitchFamily="2" charset="-78"/>
            </a:endParaRPr>
          </a:p>
          <a:p>
            <a:pPr>
              <a:lnSpc>
                <a:spcPct val="170000"/>
              </a:lnSpc>
            </a:pPr>
            <a:r>
              <a:rPr lang="fa-IR" dirty="0" smtClean="0">
                <a:cs typeface="B Yagut" panose="00000400000000000000" pitchFamily="2" charset="-78"/>
              </a:rPr>
              <a:t>اهميت </a:t>
            </a:r>
            <a:r>
              <a:rPr lang="fa-IR" dirty="0">
                <a:cs typeface="B Yagut" panose="00000400000000000000" pitchFamily="2" charset="-78"/>
              </a:rPr>
              <a:t>تغذيه در سنين بلوغ</a:t>
            </a:r>
            <a:endParaRPr lang="en-US" dirty="0">
              <a:cs typeface="B Yagut" panose="00000400000000000000" pitchFamily="2" charset="-78"/>
            </a:endParaRPr>
          </a:p>
          <a:p>
            <a:pPr>
              <a:lnSpc>
                <a:spcPct val="170000"/>
              </a:lnSpc>
            </a:pPr>
            <a:r>
              <a:rPr lang="fa-IR" dirty="0" smtClean="0">
                <a:cs typeface="B Yagut" panose="00000400000000000000" pitchFamily="2" charset="-78"/>
              </a:rPr>
              <a:t>بيماريهاي </a:t>
            </a:r>
            <a:r>
              <a:rPr lang="fa-IR" dirty="0">
                <a:cs typeface="B Yagut" panose="00000400000000000000" pitchFamily="2" charset="-78"/>
              </a:rPr>
              <a:t>واگير دار و </a:t>
            </a:r>
            <a:r>
              <a:rPr lang="fa-IR" dirty="0" smtClean="0">
                <a:cs typeface="B Yagut" panose="00000400000000000000" pitchFamily="2" charset="-78"/>
              </a:rPr>
              <a:t>غيرواگيردارمهم </a:t>
            </a:r>
          </a:p>
          <a:p>
            <a:pPr>
              <a:lnSpc>
                <a:spcPct val="170000"/>
              </a:lnSpc>
            </a:pPr>
            <a:r>
              <a:rPr lang="fa-IR" dirty="0">
                <a:cs typeface="B Yagut" panose="00000400000000000000" pitchFamily="2" charset="-78"/>
              </a:rPr>
              <a:t>بهداشت محيط و بهداشت حرفه اي</a:t>
            </a:r>
          </a:p>
          <a:p>
            <a:pPr marL="0" indent="0">
              <a:lnSpc>
                <a:spcPct val="170000"/>
              </a:lnSpc>
              <a:buNone/>
            </a:pPr>
            <a:endParaRPr lang="fa-IR" sz="3000" dirty="0" smtClean="0">
              <a:cs typeface="B Yagut" panose="00000400000000000000" pitchFamily="2" charset="-78"/>
            </a:endParaRPr>
          </a:p>
          <a:p>
            <a:pPr>
              <a:lnSpc>
                <a:spcPct val="170000"/>
              </a:lnSpc>
            </a:pPr>
            <a:endParaRPr lang="en-US" sz="30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17</a:t>
            </a:fld>
            <a:endParaRPr lang="fa-IR" dirty="0"/>
          </a:p>
        </p:txBody>
      </p:sp>
      <p:pic>
        <p:nvPicPr>
          <p:cNvPr id="6" name="۱۷مدار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355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9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7" y="111600"/>
            <a:ext cx="11329987" cy="13298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نكات آموزشي ضروري براي والدين دانش آموزان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336" y="1441460"/>
            <a:ext cx="5667809" cy="509745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fa-IR" sz="10400" dirty="0">
                <a:cs typeface="B Yagut" panose="00000400000000000000" pitchFamily="2" charset="-78"/>
              </a:rPr>
              <a:t>بهداشت محيط </a:t>
            </a:r>
            <a:r>
              <a:rPr lang="fa-IR" sz="10400" dirty="0" smtClean="0">
                <a:cs typeface="B Yagut" panose="00000400000000000000" pitchFamily="2" charset="-78"/>
              </a:rPr>
              <a:t>ومسايل بهداشتي درمحل </a:t>
            </a:r>
            <a:r>
              <a:rPr lang="fa-IR" sz="10400" dirty="0">
                <a:cs typeface="B Yagut" panose="00000400000000000000" pitchFamily="2" charset="-78"/>
              </a:rPr>
              <a:t>زندگي</a:t>
            </a:r>
          </a:p>
          <a:p>
            <a:pPr>
              <a:lnSpc>
                <a:spcPct val="170000"/>
              </a:lnSpc>
            </a:pPr>
            <a:r>
              <a:rPr lang="fa-IR" sz="10400" dirty="0" smtClean="0">
                <a:cs typeface="B Yagut" panose="00000400000000000000" pitchFamily="2" charset="-78"/>
              </a:rPr>
              <a:t>بهداشت </a:t>
            </a:r>
            <a:r>
              <a:rPr lang="fa-IR" sz="10400" dirty="0">
                <a:cs typeface="B Yagut" panose="00000400000000000000" pitchFamily="2" charset="-78"/>
              </a:rPr>
              <a:t>دوران </a:t>
            </a:r>
            <a:r>
              <a:rPr lang="fa-IR" sz="10400" dirty="0" smtClean="0">
                <a:cs typeface="B Yagut" panose="00000400000000000000" pitchFamily="2" charset="-78"/>
              </a:rPr>
              <a:t>بلوغ و بهداشت </a:t>
            </a:r>
            <a:r>
              <a:rPr lang="fa-IR" sz="10400" dirty="0">
                <a:cs typeface="B Yagut" panose="00000400000000000000" pitchFamily="2" charset="-78"/>
              </a:rPr>
              <a:t>روان</a:t>
            </a:r>
            <a:endParaRPr lang="fa-IR" sz="10400" dirty="0" smtClean="0">
              <a:cs typeface="B Yagut" panose="00000400000000000000" pitchFamily="2" charset="-78"/>
            </a:endParaRPr>
          </a:p>
          <a:p>
            <a:pPr>
              <a:lnSpc>
                <a:spcPct val="170000"/>
              </a:lnSpc>
            </a:pPr>
            <a:r>
              <a:rPr lang="fa-IR" sz="10400" dirty="0" smtClean="0">
                <a:cs typeface="B Yagut" panose="00000400000000000000" pitchFamily="2" charset="-78"/>
              </a:rPr>
              <a:t>تغذيه </a:t>
            </a:r>
            <a:r>
              <a:rPr lang="fa-IR" sz="10400" dirty="0">
                <a:cs typeface="B Yagut" panose="00000400000000000000" pitchFamily="2" charset="-78"/>
              </a:rPr>
              <a:t>و بهداشت مواد </a:t>
            </a:r>
            <a:r>
              <a:rPr lang="fa-IR" sz="10400" dirty="0" smtClean="0">
                <a:cs typeface="B Yagut" panose="00000400000000000000" pitchFamily="2" charset="-78"/>
              </a:rPr>
              <a:t>غذايي</a:t>
            </a:r>
          </a:p>
          <a:p>
            <a:pPr>
              <a:lnSpc>
                <a:spcPct val="170000"/>
              </a:lnSpc>
            </a:pPr>
            <a:r>
              <a:rPr lang="fa-IR" sz="10400" dirty="0" smtClean="0">
                <a:cs typeface="B Yagut" panose="00000400000000000000" pitchFamily="2" charset="-78"/>
              </a:rPr>
              <a:t>بيماري </a:t>
            </a:r>
            <a:r>
              <a:rPr lang="fa-IR" sz="10400" dirty="0">
                <a:cs typeface="B Yagut" panose="00000400000000000000" pitchFamily="2" charset="-78"/>
              </a:rPr>
              <a:t>هاي شايع در سنين </a:t>
            </a:r>
            <a:r>
              <a:rPr lang="fa-IR" sz="10400" dirty="0" smtClean="0">
                <a:cs typeface="B Yagut" panose="00000400000000000000" pitchFamily="2" charset="-78"/>
              </a:rPr>
              <a:t>مدرسه</a:t>
            </a:r>
          </a:p>
          <a:p>
            <a:pPr>
              <a:lnSpc>
                <a:spcPct val="170000"/>
              </a:lnSpc>
            </a:pPr>
            <a:r>
              <a:rPr lang="fa-IR" sz="10400" dirty="0" smtClean="0">
                <a:cs typeface="B Yagut" panose="00000400000000000000" pitchFamily="2" charset="-78"/>
              </a:rPr>
              <a:t>واكسيناسيون</a:t>
            </a:r>
          </a:p>
          <a:p>
            <a:pPr>
              <a:lnSpc>
                <a:spcPct val="170000"/>
              </a:lnSpc>
            </a:pPr>
            <a:r>
              <a:rPr lang="fa-IR" sz="10400" dirty="0" smtClean="0">
                <a:cs typeface="B Yagut" panose="00000400000000000000" pitchFamily="2" charset="-78"/>
              </a:rPr>
              <a:t>سوانح </a:t>
            </a:r>
            <a:r>
              <a:rPr lang="fa-IR" sz="10400" dirty="0">
                <a:cs typeface="B Yagut" panose="00000400000000000000" pitchFamily="2" charset="-78"/>
              </a:rPr>
              <a:t>و </a:t>
            </a:r>
            <a:r>
              <a:rPr lang="fa-IR" sz="10400" dirty="0" smtClean="0">
                <a:cs typeface="B Yagut" panose="00000400000000000000" pitchFamily="2" charset="-78"/>
              </a:rPr>
              <a:t>حوادث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0456" y="1441460"/>
            <a:ext cx="6383868" cy="528001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fa-IR" sz="10400" dirty="0" smtClean="0">
                <a:cs typeface="B Yagut" panose="00000400000000000000" pitchFamily="2" charset="-78"/>
              </a:rPr>
              <a:t>آشنايي با نياز ها و مشكلات </a:t>
            </a:r>
            <a:r>
              <a:rPr lang="fa-IR" sz="10400" dirty="0">
                <a:cs typeface="B Yagut" panose="00000400000000000000" pitchFamily="2" charset="-78"/>
              </a:rPr>
              <a:t>بهداشتي فرزندان </a:t>
            </a:r>
            <a:endParaRPr lang="fa-IR" sz="10400" dirty="0" smtClean="0">
              <a:cs typeface="B Yagut" panose="00000400000000000000" pitchFamily="2" charset="-78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fa-IR" sz="10400" dirty="0">
                <a:cs typeface="B Yagut" panose="00000400000000000000" pitchFamily="2" charset="-78"/>
              </a:rPr>
              <a:t> </a:t>
            </a:r>
            <a:r>
              <a:rPr lang="fa-IR" sz="10400" dirty="0" smtClean="0">
                <a:cs typeface="B Yagut" panose="00000400000000000000" pitchFamily="2" charset="-78"/>
              </a:rPr>
              <a:t>  در </a:t>
            </a:r>
            <a:r>
              <a:rPr lang="fa-IR" sz="10400" dirty="0">
                <a:cs typeface="B Yagut" panose="00000400000000000000" pitchFamily="2" charset="-78"/>
              </a:rPr>
              <a:t>سنين </a:t>
            </a:r>
            <a:r>
              <a:rPr lang="fa-IR" sz="10400" dirty="0" smtClean="0">
                <a:cs typeface="B Yagut" panose="00000400000000000000" pitchFamily="2" charset="-78"/>
              </a:rPr>
              <a:t>مدرسه</a:t>
            </a:r>
          </a:p>
          <a:p>
            <a:pPr>
              <a:lnSpc>
                <a:spcPct val="170000"/>
              </a:lnSpc>
            </a:pPr>
            <a:r>
              <a:rPr lang="fa-IR" sz="10400" dirty="0" smtClean="0">
                <a:cs typeface="B Yagut" panose="00000400000000000000" pitchFamily="2" charset="-78"/>
              </a:rPr>
              <a:t>نقش </a:t>
            </a:r>
            <a:r>
              <a:rPr lang="fa-IR" sz="10400" dirty="0">
                <a:cs typeface="B Yagut" panose="00000400000000000000" pitchFamily="2" charset="-78"/>
              </a:rPr>
              <a:t>والدين در رشد و تكامل </a:t>
            </a:r>
            <a:r>
              <a:rPr lang="fa-IR" sz="10400" dirty="0" smtClean="0">
                <a:cs typeface="B Yagut" panose="00000400000000000000" pitchFamily="2" charset="-78"/>
              </a:rPr>
              <a:t>فرزندان</a:t>
            </a:r>
          </a:p>
          <a:p>
            <a:pPr>
              <a:lnSpc>
                <a:spcPct val="170000"/>
              </a:lnSpc>
            </a:pPr>
            <a:r>
              <a:rPr lang="fa-IR" sz="10400" dirty="0" smtClean="0">
                <a:cs typeface="B Yagut" panose="00000400000000000000" pitchFamily="2" charset="-78"/>
              </a:rPr>
              <a:t>اهميت </a:t>
            </a:r>
            <a:r>
              <a:rPr lang="fa-IR" sz="10400" dirty="0">
                <a:cs typeface="B Yagut" panose="00000400000000000000" pitchFamily="2" charset="-78"/>
              </a:rPr>
              <a:t>معاينات سالانه دانش </a:t>
            </a:r>
            <a:r>
              <a:rPr lang="fa-IR" sz="10400" dirty="0" smtClean="0">
                <a:cs typeface="B Yagut" panose="00000400000000000000" pitchFamily="2" charset="-78"/>
              </a:rPr>
              <a:t>آموزان</a:t>
            </a:r>
          </a:p>
          <a:p>
            <a:pPr>
              <a:lnSpc>
                <a:spcPct val="170000"/>
              </a:lnSpc>
            </a:pPr>
            <a:r>
              <a:rPr lang="fa-IR" sz="10400" dirty="0" smtClean="0">
                <a:cs typeface="B Yagut" panose="00000400000000000000" pitchFamily="2" charset="-78"/>
              </a:rPr>
              <a:t>بهداشت فردي و دهان </a:t>
            </a:r>
            <a:r>
              <a:rPr lang="fa-IR" sz="10400" dirty="0">
                <a:cs typeface="B Yagut" panose="00000400000000000000" pitchFamily="2" charset="-78"/>
              </a:rPr>
              <a:t>و </a:t>
            </a:r>
            <a:r>
              <a:rPr lang="fa-IR" sz="10400" dirty="0" smtClean="0">
                <a:cs typeface="B Yagut" panose="00000400000000000000" pitchFamily="2" charset="-78"/>
              </a:rPr>
              <a:t>دندان</a:t>
            </a:r>
          </a:p>
          <a:p>
            <a:pPr>
              <a:lnSpc>
                <a:spcPct val="170000"/>
              </a:lnSpc>
            </a:pPr>
            <a:r>
              <a:rPr lang="fa-IR" sz="10400" dirty="0" smtClean="0">
                <a:cs typeface="B Yagut" panose="00000400000000000000" pitchFamily="2" charset="-78"/>
              </a:rPr>
              <a:t>بهداشت خانواده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18</a:t>
            </a:fld>
            <a:endParaRPr lang="fa-IR" dirty="0"/>
          </a:p>
        </p:txBody>
      </p:sp>
      <p:pic>
        <p:nvPicPr>
          <p:cNvPr id="6" name="۱۸مدارس حیط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251" y="5498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dirty="0">
                <a:cs typeface="B Yagut" panose="00000400000000000000" pitchFamily="2" charset="-78"/>
              </a:rPr>
              <a:t>آموزش معلمان و ساير كاركنان مدرسه</a:t>
            </a:r>
            <a:endParaRPr lang="fa-IR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28385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19</a:t>
            </a:fld>
            <a:endParaRPr lang="fa-IR"/>
          </a:p>
        </p:txBody>
      </p:sp>
      <p:pic>
        <p:nvPicPr>
          <p:cNvPr id="6" name="۱۹ مدارس حیط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7314" y="535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6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مشخصات سند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fa-IR" sz="3400" b="1" dirty="0">
                <a:cs typeface="B Yagut" panose="00000400000000000000" pitchFamily="2" charset="-78"/>
              </a:rPr>
              <a:t>مشخصات مدرس</a:t>
            </a:r>
          </a:p>
          <a:p>
            <a:pPr lvl="0">
              <a:lnSpc>
                <a:spcPct val="150000"/>
              </a:lnSpc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تصویر پرسنلی مدرس:                      </a:t>
            </a:r>
          </a:p>
          <a:p>
            <a:pPr marL="0" lvl="0" indent="0">
              <a:buNone/>
            </a:pPr>
            <a:endParaRPr lang="fa-IR" dirty="0">
              <a:solidFill>
                <a:prstClr val="black"/>
              </a:solidFill>
            </a:endParaRPr>
          </a:p>
          <a:p>
            <a:pPr lvl="0"/>
            <a:endParaRPr lang="fa-IR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نام ونام خانوادگی مدرس: مریم رضایی</a:t>
            </a:r>
          </a:p>
          <a:p>
            <a:pPr lvl="0">
              <a:lnSpc>
                <a:spcPct val="150000"/>
              </a:lnSpc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مدرک تحصیلی:کارشناس مامایی</a:t>
            </a:r>
          </a:p>
          <a:p>
            <a:pPr lvl="0">
              <a:lnSpc>
                <a:spcPct val="150000"/>
              </a:lnSpc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موقعیت اشتغال سازمانی مدرس:مربی مرکز آموزش بهورزی شهرستان زنجان،دانشگاه علوم پزشکی و خدمات بهداشتی درمانی زنجان</a:t>
            </a:r>
          </a:p>
          <a:p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sz="3400" b="1" dirty="0">
                <a:cs typeface="B Yagut" panose="00000400000000000000" pitchFamily="2" charset="-78"/>
              </a:rPr>
              <a:t>مشخصات بسته آموزشی</a:t>
            </a:r>
          </a:p>
          <a:p>
            <a:pPr lvl="0">
              <a:lnSpc>
                <a:spcPct val="150000"/>
              </a:lnSpc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حیطه درس: مراقبت های ادغام یافته سلامت نوجوانان و مدارس </a:t>
            </a:r>
          </a:p>
          <a:p>
            <a:pPr lvl="0">
              <a:lnSpc>
                <a:spcPct val="150000"/>
              </a:lnSpc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تاریخ آخرین بازنگری</a:t>
            </a:r>
            <a:r>
              <a:rPr lang="fa-IR">
                <a:solidFill>
                  <a:prstClr val="black"/>
                </a:solidFill>
                <a:cs typeface="B Yagut" panose="00000400000000000000" pitchFamily="2" charset="-78"/>
              </a:rPr>
              <a:t>: </a:t>
            </a:r>
            <a:r>
              <a:rPr lang="fa-IR" smtClean="0">
                <a:cs typeface="B Yagut" panose="00000400000000000000" pitchFamily="2" charset="-78"/>
              </a:rPr>
              <a:t>1399/7/1</a:t>
            </a:r>
          </a:p>
          <a:p>
            <a:pPr lvl="0">
              <a:lnSpc>
                <a:spcPct val="150000"/>
              </a:lnSpc>
            </a:pPr>
            <a:r>
              <a:rPr lang="fa-IR" smtClean="0">
                <a:solidFill>
                  <a:prstClr val="black"/>
                </a:solidFill>
                <a:cs typeface="B Yagut" panose="00000400000000000000" pitchFamily="2" charset="-78"/>
              </a:rPr>
              <a:t>نوبت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تهیه : 1</a:t>
            </a:r>
          </a:p>
          <a:p>
            <a:pPr lvl="0">
              <a:lnSpc>
                <a:spcPct val="150000"/>
              </a:lnSpc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نام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فایل:</a:t>
            </a:r>
            <a:r>
              <a:rPr lang="en-US" dirty="0" smtClean="0">
                <a:solidFill>
                  <a:prstClr val="black"/>
                </a:solidFill>
                <a:cs typeface="B Yagut" panose="00000400000000000000" pitchFamily="2" charset="-78"/>
              </a:rPr>
              <a:t>MN-ahammiyat-hiteha-va-raveshhay-amozeshe-behdasht-dar-madares-edi3</a:t>
            </a:r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38" y="1825625"/>
            <a:ext cx="1359451" cy="154864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2</a:t>
            </a:fld>
            <a:endParaRPr lang="fa-IR"/>
          </a:p>
        </p:txBody>
      </p:sp>
      <p:pic>
        <p:nvPicPr>
          <p:cNvPr id="7" name="۲حیطه ه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7963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2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31" y="150813"/>
            <a:ext cx="10929937" cy="13255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Yagut" panose="00000400000000000000" pitchFamily="2" charset="-78"/>
              </a:rPr>
              <a:t>تعداد جلسات آموزشی مورد انتظار برای گروه های هدف</a:t>
            </a:r>
            <a:endParaRPr lang="fa-IR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86386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20</a:t>
            </a:fld>
            <a:endParaRPr lang="fa-IR"/>
          </a:p>
        </p:txBody>
      </p:sp>
      <p:pic>
        <p:nvPicPr>
          <p:cNvPr id="6" name="۲۲حیطه ه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6231" y="5657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8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5738"/>
            <a:ext cx="10515600" cy="11398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خلاصه مطالب ونتیجه گیری 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50322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altLang="fa-IR" dirty="0" smtClean="0">
                <a:cs typeface="B Yagut" panose="00000400000000000000" pitchFamily="2" charset="-78"/>
              </a:rPr>
              <a:t>براي </a:t>
            </a:r>
            <a:r>
              <a:rPr lang="ar-SA" altLang="fa-IR" dirty="0">
                <a:cs typeface="B Yagut" panose="00000400000000000000" pitchFamily="2" charset="-78"/>
              </a:rPr>
              <a:t>موفقيت در اجراي برنامه آموزش بهداشت، همكاري و ابراز علاقه و حمايت كارشناسان بهداشت در </a:t>
            </a:r>
            <a:r>
              <a:rPr lang="fa-IR" altLang="fa-IR" dirty="0" smtClean="0">
                <a:cs typeface="B Yagut" panose="00000400000000000000" pitchFamily="2" charset="-78"/>
              </a:rPr>
              <a:t>مدارس </a:t>
            </a:r>
            <a:r>
              <a:rPr lang="ar-SA" altLang="fa-IR" dirty="0" smtClean="0">
                <a:cs typeface="B Yagut" panose="00000400000000000000" pitchFamily="2" charset="-78"/>
              </a:rPr>
              <a:t>نيز </a:t>
            </a:r>
            <a:r>
              <a:rPr lang="ar-SA" altLang="fa-IR" dirty="0">
                <a:cs typeface="B Yagut" panose="00000400000000000000" pitchFamily="2" charset="-78"/>
              </a:rPr>
              <a:t>ضروري است. از </a:t>
            </a:r>
            <a:r>
              <a:rPr lang="ar-SA" altLang="fa-IR" dirty="0" smtClean="0">
                <a:cs typeface="B Yagut" panose="00000400000000000000" pitchFamily="2" charset="-78"/>
              </a:rPr>
              <a:t>اين</a:t>
            </a:r>
            <a:r>
              <a:rPr lang="fa-IR" altLang="fa-IR" dirty="0" smtClean="0">
                <a:cs typeface="B Yagut" panose="00000400000000000000" pitchFamily="2" charset="-78"/>
              </a:rPr>
              <a:t> </a:t>
            </a:r>
            <a:r>
              <a:rPr lang="ar-SA" altLang="fa-IR" dirty="0" smtClean="0">
                <a:cs typeface="B Yagut" panose="00000400000000000000" pitchFamily="2" charset="-78"/>
              </a:rPr>
              <a:t>رو </a:t>
            </a:r>
            <a:r>
              <a:rPr lang="ar-SA" altLang="fa-IR" dirty="0">
                <a:cs typeface="B Yagut" panose="00000400000000000000" pitchFamily="2" charset="-78"/>
              </a:rPr>
              <a:t>پزشك، پرستار، دندانپزشك، مربي بهداشت، كارشناس تغذيه و بالاخره تمام كاركنان گروه </a:t>
            </a:r>
            <a:r>
              <a:rPr lang="ar-SA" altLang="fa-IR" dirty="0" smtClean="0">
                <a:cs typeface="B Yagut" panose="00000400000000000000" pitchFamily="2" charset="-78"/>
              </a:rPr>
              <a:t>بهداشت</a:t>
            </a:r>
            <a:r>
              <a:rPr lang="fa-IR" altLang="fa-IR" dirty="0" smtClean="0">
                <a:cs typeface="B Yagut" panose="00000400000000000000" pitchFamily="2" charset="-78"/>
              </a:rPr>
              <a:t> </a:t>
            </a:r>
            <a:r>
              <a:rPr lang="ar-SA" altLang="fa-IR" dirty="0" smtClean="0">
                <a:cs typeface="B Yagut" panose="00000400000000000000" pitchFamily="2" charset="-78"/>
              </a:rPr>
              <a:t>، </a:t>
            </a:r>
            <a:r>
              <a:rPr lang="ar-SA" altLang="fa-IR" dirty="0">
                <a:cs typeface="B Yagut" panose="00000400000000000000" pitchFamily="2" charset="-78"/>
              </a:rPr>
              <a:t>بايد در امر آموزش بهداشت همكاري </a:t>
            </a:r>
            <a:r>
              <a:rPr lang="ar-SA" altLang="fa-IR" dirty="0" smtClean="0">
                <a:cs typeface="B Yagut" panose="00000400000000000000" pitchFamily="2" charset="-78"/>
              </a:rPr>
              <a:t>داشته</a:t>
            </a:r>
            <a:r>
              <a:rPr lang="fa-IR" altLang="fa-IR" dirty="0" smtClean="0">
                <a:cs typeface="B Yagut" panose="00000400000000000000" pitchFamily="2" charset="-78"/>
              </a:rPr>
              <a:t> باشند و </a:t>
            </a:r>
            <a:r>
              <a:rPr lang="ar-SA" altLang="fa-IR" dirty="0" smtClean="0">
                <a:cs typeface="B Yagut" panose="00000400000000000000" pitchFamily="2" charset="-78"/>
              </a:rPr>
              <a:t>بايستي </a:t>
            </a:r>
            <a:r>
              <a:rPr lang="ar-SA" altLang="fa-IR" dirty="0">
                <a:cs typeface="B Yagut" panose="00000400000000000000" pitchFamily="2" charset="-78"/>
              </a:rPr>
              <a:t>موضوعات بهداشتي را به دانش‌آموزان بياموزند و آنان را در به </a:t>
            </a:r>
            <a:r>
              <a:rPr lang="ar-SA" altLang="fa-IR" dirty="0" smtClean="0">
                <a:cs typeface="B Yagut" panose="00000400000000000000" pitchFamily="2" charset="-78"/>
              </a:rPr>
              <a:t>كارگيري</a:t>
            </a:r>
            <a:r>
              <a:rPr lang="fa-IR" altLang="fa-IR" dirty="0" smtClean="0">
                <a:cs typeface="B Yagut" panose="00000400000000000000" pitchFamily="2" charset="-78"/>
              </a:rPr>
              <a:t> </a:t>
            </a:r>
            <a:r>
              <a:rPr lang="ar-SA" altLang="fa-IR" dirty="0" smtClean="0">
                <a:cs typeface="B Yagut" panose="00000400000000000000" pitchFamily="2" charset="-78"/>
              </a:rPr>
              <a:t>آنها </a:t>
            </a:r>
            <a:r>
              <a:rPr lang="ar-SA" altLang="fa-IR" dirty="0">
                <a:cs typeface="B Yagut" panose="00000400000000000000" pitchFamily="2" charset="-78"/>
              </a:rPr>
              <a:t>ترغيب نمايند</a:t>
            </a:r>
            <a:r>
              <a:rPr lang="ar-SA" altLang="fa-IR" dirty="0" smtClean="0">
                <a:cs typeface="B Yagut" panose="00000400000000000000" pitchFamily="2" charset="-78"/>
              </a:rPr>
              <a:t>.</a:t>
            </a:r>
            <a:endParaRPr lang="fa-IR" altLang="fa-IR" dirty="0" smtClean="0">
              <a:cs typeface="B Yagut" panose="00000400000000000000" pitchFamily="2" charset="-78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معمولاً سه حیطۀ شناختی ، عاطفی ، روانی ، حرکتی مانند یک شبکۀ یکپارچه هستند. توضیح اینکه نمی توان این طبقات را مطلقاً مجزا و نا مربوط به هم متمایز کرد.</a:t>
            </a:r>
            <a:endParaRPr lang="fa-IR" altLang="fa-IR" dirty="0" smtClean="0">
              <a:cs typeface="B Yagut" panose="00000400000000000000" pitchFamily="2" charset="-78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fa-IR" altLang="fa-IR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21</a:t>
            </a:fld>
            <a:endParaRPr lang="fa-IR"/>
          </a:p>
        </p:txBody>
      </p:sp>
      <p:pic>
        <p:nvPicPr>
          <p:cNvPr id="5" name="۲۳حیطه ه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860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7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7" y="305392"/>
            <a:ext cx="10945505" cy="126410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anose="00000400000000000000" pitchFamily="2" charset="-78"/>
              </a:rPr>
              <a:t>ادامه - خلاصه </a:t>
            </a:r>
            <a:r>
              <a:rPr lang="fa-IR" sz="4000" dirty="0">
                <a:cs typeface="B Yagut" panose="00000400000000000000" pitchFamily="2" charset="-78"/>
              </a:rPr>
              <a:t>مطالب ونتیجه گیری 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727" y="1569493"/>
            <a:ext cx="10945505" cy="515198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زیرا </a:t>
            </a:r>
            <a:r>
              <a:rPr lang="fa-IR" dirty="0">
                <a:cs typeface="B Yagut" panose="00000400000000000000" pitchFamily="2" charset="-78"/>
              </a:rPr>
              <a:t>در </a:t>
            </a:r>
            <a:r>
              <a:rPr lang="fa-IR" dirty="0" smtClean="0">
                <a:cs typeface="B Yagut" panose="00000400000000000000" pitchFamily="2" charset="-78"/>
              </a:rPr>
              <a:t>فعالیت های </a:t>
            </a:r>
            <a:r>
              <a:rPr lang="fa-IR" dirty="0">
                <a:cs typeface="B Yagut" panose="00000400000000000000" pitchFamily="2" charset="-78"/>
              </a:rPr>
              <a:t>آموزشی به هیچ وجه نمی توان مرز مشخصی بین سه حیطۀ مذکور تعیین کرد. ولی بعضی از رفتارها بیشتر جنبۀ شناختی دارند تا </a:t>
            </a:r>
            <a:r>
              <a:rPr lang="fa-IR" dirty="0" smtClean="0">
                <a:cs typeface="B Yagut" panose="00000400000000000000" pitchFamily="2" charset="-78"/>
              </a:rPr>
              <a:t>حرکتی و روش های آموزش عبارتند از: سخنرانی ، تمرینی ، بازگویی ، نمایشی ، پرسش پاسخ ، آزمایشی و ایفای نقش.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در مجموع با انتخاب یکی از سه حیطه ها و یک یا چند روش از هفت روش آموزش        می توان ضمن حفظ جامعیت موضوع ، یک کلاس آموزشی را برگزار نمود. 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22</a:t>
            </a:fld>
            <a:endParaRPr lang="fa-IR"/>
          </a:p>
        </p:txBody>
      </p:sp>
      <p:pic>
        <p:nvPicPr>
          <p:cNvPr id="5" name="۲۴حیطه ه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1600200" y="5823542"/>
            <a:ext cx="609600" cy="71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9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7163"/>
            <a:ext cx="10515600" cy="100796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پرسش و تمرین 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7969"/>
            <a:ext cx="10515600" cy="595724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1- اهمیت </a:t>
            </a:r>
            <a:r>
              <a:rPr lang="fa-IR" dirty="0">
                <a:cs typeface="B Yagut" panose="00000400000000000000" pitchFamily="2" charset="-78"/>
              </a:rPr>
              <a:t>آموزش بهداشت در مدارس را توضیح </a:t>
            </a:r>
            <a:r>
              <a:rPr lang="fa-IR" dirty="0" smtClean="0">
                <a:cs typeface="B Yagut" panose="00000400000000000000" pitchFamily="2" charset="-78"/>
              </a:rPr>
              <a:t>دهید؟</a:t>
            </a:r>
            <a:endParaRPr lang="fa-IR" dirty="0"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2- انواع </a:t>
            </a:r>
            <a:r>
              <a:rPr lang="fa-IR" dirty="0">
                <a:cs typeface="B Yagut" panose="00000400000000000000" pitchFamily="2" charset="-78"/>
              </a:rPr>
              <a:t>روشهای آموزش را نام </a:t>
            </a:r>
            <a:r>
              <a:rPr lang="fa-IR" dirty="0" smtClean="0">
                <a:cs typeface="B Yagut" panose="00000400000000000000" pitchFamily="2" charset="-78"/>
              </a:rPr>
              <a:t>ببرید و یکی را به دلخواه توضیح دهید؟</a:t>
            </a:r>
            <a:endParaRPr lang="fa-IR" dirty="0"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3-حیطه </a:t>
            </a:r>
            <a:r>
              <a:rPr lang="fa-IR" dirty="0">
                <a:cs typeface="B Yagut" panose="00000400000000000000" pitchFamily="2" charset="-78"/>
              </a:rPr>
              <a:t>های </a:t>
            </a:r>
            <a:r>
              <a:rPr lang="fa-IR" dirty="0" smtClean="0">
                <a:cs typeface="B Yagut" panose="00000400000000000000" pitchFamily="2" charset="-78"/>
              </a:rPr>
              <a:t>روانی –حرکتی را با یک مثال شرح دهید.</a:t>
            </a:r>
            <a:endParaRPr lang="fa-IR" dirty="0"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4- گروه </a:t>
            </a:r>
            <a:r>
              <a:rPr lang="fa-IR" dirty="0">
                <a:cs typeface="B Yagut" panose="00000400000000000000" pitchFamily="2" charset="-78"/>
              </a:rPr>
              <a:t>های هدف در آموزش بهداشت مدارس را نام </a:t>
            </a:r>
            <a:r>
              <a:rPr lang="fa-IR" dirty="0" smtClean="0">
                <a:cs typeface="B Yagut" panose="00000400000000000000" pitchFamily="2" charset="-78"/>
              </a:rPr>
              <a:t>ببرید.</a:t>
            </a:r>
            <a:endParaRPr lang="fa-IR" dirty="0"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5- عناوین </a:t>
            </a:r>
            <a:r>
              <a:rPr lang="fa-IR" dirty="0">
                <a:cs typeface="B Yagut" panose="00000400000000000000" pitchFamily="2" charset="-78"/>
              </a:rPr>
              <a:t>مهم آموزشی </a:t>
            </a:r>
            <a:r>
              <a:rPr lang="fa-IR" dirty="0" smtClean="0">
                <a:cs typeface="B Yagut" panose="00000400000000000000" pitchFamily="2" charset="-78"/>
              </a:rPr>
              <a:t>را برای والدین دانش آموزان بیان نمایید 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6- با استفاده از ایفای نقش یک کلاس آموزشی برای دانش آموزان </a:t>
            </a:r>
            <a:r>
              <a:rPr lang="fa-IR" smtClean="0">
                <a:cs typeface="B Yagut" panose="00000400000000000000" pitchFamily="2" charset="-78"/>
              </a:rPr>
              <a:t>برگزار نمایید 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7- بنظر شما مهم ترین کاربرد دسته بندی روش های آموزشی چیست ؟نظر خود را استدلال نمایید .</a:t>
            </a:r>
            <a:endParaRPr lang="fa-IR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23</a:t>
            </a:fld>
            <a:endParaRPr lang="fa-IR"/>
          </a:p>
        </p:txBody>
      </p:sp>
      <p:pic>
        <p:nvPicPr>
          <p:cNvPr id="5" name="۲۵حیطه ه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5928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6952"/>
            <a:ext cx="10515600" cy="13255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فهرست منابع </a:t>
            </a:r>
            <a:r>
              <a:rPr lang="fa-IR" sz="4000" dirty="0" smtClean="0">
                <a:cs typeface="B Yagut" panose="00000400000000000000" pitchFamily="2" charset="-78"/>
              </a:rPr>
              <a:t>و مراجع 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0150" y="2466040"/>
            <a:ext cx="9886950" cy="216311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بسته آموزشی بهداشت مدارس و نوجوانان ویژه فراگیران بهورزی سال 96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مبانی بهداشت و کار روستا (مجموعه کتب بهورزی) – تدوین کتاب آقای دکتر محمد رضا رهبر و همکاران –سال 1380</a:t>
            </a:r>
          </a:p>
          <a:p>
            <a:pPr marL="0" indent="0">
              <a:buNone/>
            </a:pPr>
            <a:endParaRPr lang="fa-IR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24</a:t>
            </a:fld>
            <a:endParaRPr lang="fa-IR"/>
          </a:p>
        </p:txBody>
      </p:sp>
      <p:pic>
        <p:nvPicPr>
          <p:cNvPr id="5" name="۲۶ حیطه ه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5485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1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1"/>
            <a:ext cx="10735101" cy="182005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fa-IR" sz="4000" dirty="0">
                <a:cs typeface="B Yagut" panose="00000400000000000000" pitchFamily="2" charset="-78"/>
              </a:rPr>
              <a:t>لطفا نظرات و پیشنهادات </a:t>
            </a:r>
            <a:r>
              <a:rPr lang="fa-IR" sz="4000" dirty="0" smtClean="0">
                <a:cs typeface="B Yagut" panose="00000400000000000000" pitchFamily="2" charset="-78"/>
              </a:rPr>
              <a:t>خود </a:t>
            </a:r>
            <a:r>
              <a:rPr lang="fa-IR" sz="4000" dirty="0">
                <a:cs typeface="B Yagut" panose="00000400000000000000" pitchFamily="2" charset="-78"/>
              </a:rPr>
              <a:t>را پیرامون این بسته آموزشی به آدرس زیر ارسال نمایید.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دانشگاه علوم پزشکی و خدمات بهداشتی و درمانی استان زنجان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ایمیل </a:t>
            </a:r>
            <a:r>
              <a:rPr lang="fa-IR" dirty="0" smtClean="0">
                <a:cs typeface="B Yagut" panose="00000400000000000000" pitchFamily="2" charset="-78"/>
              </a:rPr>
              <a:t>:</a:t>
            </a:r>
            <a:r>
              <a:rPr lang="en-US" dirty="0" smtClean="0">
                <a:cs typeface="B Yagut" panose="00000400000000000000" pitchFamily="2" charset="-78"/>
              </a:rPr>
              <a:t>behvarzi.zanjan@gmail.com</a:t>
            </a:r>
            <a:endParaRPr lang="fa-IR" dirty="0"/>
          </a:p>
          <a:p>
            <a:pPr marL="0" indent="0">
              <a:buNone/>
            </a:pP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25</a:t>
            </a:fld>
            <a:endParaRPr lang="fa-IR"/>
          </a:p>
        </p:txBody>
      </p:sp>
      <p:pic>
        <p:nvPicPr>
          <p:cNvPr id="5" name="۲۷ حیطه ه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0143" y="5457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7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3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655093"/>
            <a:ext cx="10544033" cy="559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0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5000"/>
            <a:ext cx="10515600" cy="13255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anose="00000400000000000000" pitchFamily="2" charset="-78"/>
              </a:rPr>
              <a:t>اهداف آموزشی 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45232"/>
            <a:ext cx="10515600" cy="497624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اهمیت آموزش بهداشت در مدارس را توضیح دهد.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انواع روشهای آموزش را نام ببرد.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انواع حیطه های آموزشی را توضیح دهد.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با استفاده از روش های آموزشی یک جلسه آموزشی در مدرسه برگزارنماید.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گروه های هدف در آموزش بهداشت مدارس را نام ببرد.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عناوین مهم آموزشی را برای هر یک از دوره های تحصیلی تشخیص دهد.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4</a:t>
            </a:fld>
            <a:endParaRPr lang="fa-IR"/>
          </a:p>
        </p:txBody>
      </p:sp>
      <p:pic>
        <p:nvPicPr>
          <p:cNvPr id="5" name="۴حیطه ه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7202" y="5929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9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7175"/>
            <a:ext cx="10515600" cy="122879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فهرست عناوین 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5972"/>
            <a:ext cx="10515600" cy="48381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اهمیت آموزش </a:t>
            </a:r>
            <a:r>
              <a:rPr lang="fa-IR" dirty="0">
                <a:cs typeface="B Yagut" panose="00000400000000000000" pitchFamily="2" charset="-78"/>
              </a:rPr>
              <a:t>بهداشت در مدارس </a:t>
            </a:r>
          </a:p>
          <a:p>
            <a:pPr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انواع روشهای آموزش </a:t>
            </a:r>
            <a:r>
              <a:rPr lang="fa-IR" dirty="0" smtClean="0">
                <a:cs typeface="B Yagut" panose="00000400000000000000" pitchFamily="2" charset="-78"/>
              </a:rPr>
              <a:t>بهداشت در </a:t>
            </a:r>
            <a:r>
              <a:rPr lang="fa-IR" dirty="0">
                <a:cs typeface="B Yagut" panose="00000400000000000000" pitchFamily="2" charset="-78"/>
              </a:rPr>
              <a:t>مدارس </a:t>
            </a:r>
            <a:endParaRPr lang="fa-IR" dirty="0" smtClean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انواع حیطه </a:t>
            </a:r>
            <a:r>
              <a:rPr lang="fa-IR" dirty="0">
                <a:cs typeface="B Yagut" panose="00000400000000000000" pitchFamily="2" charset="-78"/>
              </a:rPr>
              <a:t>های آموزش بهداشت در مدارس 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گروه </a:t>
            </a:r>
            <a:r>
              <a:rPr lang="fa-IR" dirty="0">
                <a:cs typeface="B Yagut" panose="00000400000000000000" pitchFamily="2" charset="-78"/>
              </a:rPr>
              <a:t>های هدف </a:t>
            </a:r>
            <a:r>
              <a:rPr lang="fa-IR" dirty="0" smtClean="0">
                <a:cs typeface="B Yagut" panose="00000400000000000000" pitchFamily="2" charset="-78"/>
              </a:rPr>
              <a:t>آموزش </a:t>
            </a:r>
            <a:r>
              <a:rPr lang="fa-IR" dirty="0">
                <a:cs typeface="B Yagut" panose="00000400000000000000" pitchFamily="2" charset="-78"/>
              </a:rPr>
              <a:t>بهداشت </a:t>
            </a:r>
            <a:r>
              <a:rPr lang="fa-IR" dirty="0" smtClean="0">
                <a:cs typeface="B Yagut" panose="00000400000000000000" pitchFamily="2" charset="-78"/>
              </a:rPr>
              <a:t>در مدارس</a:t>
            </a:r>
            <a:endParaRPr lang="fa-IR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عناوین مهم آموزشی برای هر یک از دوره های </a:t>
            </a:r>
            <a:r>
              <a:rPr lang="fa-IR" dirty="0" smtClean="0">
                <a:cs typeface="B Yagut" panose="00000400000000000000" pitchFamily="2" charset="-78"/>
              </a:rPr>
              <a:t>تحصیلی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تعداد جلسات آموزشی مورد انتظار برای گروه های هدف</a:t>
            </a:r>
            <a:endParaRPr lang="fa-IR" dirty="0"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5</a:t>
            </a:fld>
            <a:endParaRPr lang="fa-IR"/>
          </a:p>
        </p:txBody>
      </p:sp>
      <p:pic>
        <p:nvPicPr>
          <p:cNvPr id="5" name="۵حیطه ه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669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3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415" y="115510"/>
            <a:ext cx="10544174" cy="9604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fa-IR" dirty="0" smtClean="0">
                <a:cs typeface="B Yagut" panose="00000400000000000000" pitchFamily="2" charset="-78"/>
              </a:rPr>
              <a:t>اهمیت آموزش </a:t>
            </a:r>
            <a:r>
              <a:rPr lang="fa-IR" dirty="0">
                <a:cs typeface="B Yagut" panose="00000400000000000000" pitchFamily="2" charset="-78"/>
              </a:rPr>
              <a:t>بهداشت در مدارس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66752"/>
            <a:ext cx="10872789" cy="555472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a-IR" sz="3300" dirty="0" smtClean="0">
                <a:cs typeface="B Yagut" panose="00000400000000000000" pitchFamily="2" charset="-78"/>
              </a:rPr>
              <a:t>-موقعيت سني مناسب در </a:t>
            </a:r>
            <a:r>
              <a:rPr lang="fa-IR" sz="3300" dirty="0">
                <a:cs typeface="B Yagut" panose="00000400000000000000" pitchFamily="2" charset="-78"/>
              </a:rPr>
              <a:t>دانش آموزان </a:t>
            </a:r>
            <a:endParaRPr lang="fa-IR" sz="3300" dirty="0" smtClean="0">
              <a:cs typeface="B Yagut" panose="00000400000000000000" pitchFamily="2" charset="-78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fa-IR" sz="3300" dirty="0" smtClean="0">
                <a:cs typeface="B Yagut" panose="00000400000000000000" pitchFamily="2" charset="-78"/>
              </a:rPr>
              <a:t>-مستعد </a:t>
            </a:r>
            <a:r>
              <a:rPr lang="fa-IR" sz="3300" dirty="0">
                <a:cs typeface="B Yagut" panose="00000400000000000000" pitchFamily="2" charset="-78"/>
              </a:rPr>
              <a:t>بودن آنان بـراي </a:t>
            </a:r>
            <a:r>
              <a:rPr lang="fa-IR" sz="3300" dirty="0" smtClean="0">
                <a:cs typeface="B Yagut" panose="00000400000000000000" pitchFamily="2" charset="-78"/>
              </a:rPr>
              <a:t>آموختن 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3300" dirty="0" smtClean="0">
                <a:cs typeface="B Yagut" panose="00000400000000000000" pitchFamily="2" charset="-78"/>
              </a:rPr>
              <a:t>-پـذيرفتن </a:t>
            </a:r>
            <a:r>
              <a:rPr lang="fa-IR" sz="3300" dirty="0">
                <a:cs typeface="B Yagut" panose="00000400000000000000" pitchFamily="2" charset="-78"/>
              </a:rPr>
              <a:t>و </a:t>
            </a:r>
            <a:r>
              <a:rPr lang="fa-IR" sz="3300" dirty="0" smtClean="0">
                <a:cs typeface="B Yagut" panose="00000400000000000000" pitchFamily="2" charset="-78"/>
              </a:rPr>
              <a:t>حفـظ كردن مطالب آموزشی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3300" dirty="0" smtClean="0">
                <a:cs typeface="B Yagut" panose="00000400000000000000" pitchFamily="2" charset="-78"/>
              </a:rPr>
              <a:t> -در </a:t>
            </a:r>
            <a:r>
              <a:rPr lang="fa-IR" sz="3300" dirty="0">
                <a:cs typeface="B Yagut" panose="00000400000000000000" pitchFamily="2" charset="-78"/>
              </a:rPr>
              <a:t>دسترس بودن عوامل </a:t>
            </a:r>
            <a:r>
              <a:rPr lang="fa-IR" sz="3300" dirty="0" smtClean="0">
                <a:cs typeface="B Yagut" panose="00000400000000000000" pitchFamily="2" charset="-78"/>
              </a:rPr>
              <a:t>آموزش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3300" dirty="0" smtClean="0">
                <a:cs typeface="B Yagut" panose="00000400000000000000" pitchFamily="2" charset="-78"/>
              </a:rPr>
              <a:t> -كثرت </a:t>
            </a:r>
            <a:r>
              <a:rPr lang="fa-IR" sz="3300" dirty="0">
                <a:cs typeface="B Yagut" panose="00000400000000000000" pitchFamily="2" charset="-78"/>
              </a:rPr>
              <a:t>گروه آموزش گيرنده و در نتيجه وسيع تر شدن ابعاد آموزش </a:t>
            </a:r>
            <a:r>
              <a:rPr lang="fa-IR" sz="3300" dirty="0" smtClean="0">
                <a:cs typeface="B Yagut" panose="00000400000000000000" pitchFamily="2" charset="-78"/>
              </a:rPr>
              <a:t>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3300" dirty="0" smtClean="0">
                <a:cs typeface="B Yagut" panose="00000400000000000000" pitchFamily="2" charset="-78"/>
              </a:rPr>
              <a:t>-ارتباط دانش آموزان با </a:t>
            </a:r>
            <a:r>
              <a:rPr lang="fa-IR" sz="3300" dirty="0">
                <a:cs typeface="B Yagut" panose="00000400000000000000" pitchFamily="2" charset="-78"/>
              </a:rPr>
              <a:t>اعضاي خانواده </a:t>
            </a:r>
            <a:r>
              <a:rPr lang="fa-IR" sz="3300" dirty="0" smtClean="0">
                <a:cs typeface="B Yagut" panose="00000400000000000000" pitchFamily="2" charset="-78"/>
              </a:rPr>
              <a:t>ودر </a:t>
            </a:r>
            <a:r>
              <a:rPr lang="fa-IR" sz="3300" dirty="0">
                <a:cs typeface="B Yagut" panose="00000400000000000000" pitchFamily="2" charset="-78"/>
              </a:rPr>
              <a:t>نهايت بسط </a:t>
            </a:r>
            <a:r>
              <a:rPr lang="fa-IR" sz="3300" dirty="0" smtClean="0">
                <a:cs typeface="B Yagut" panose="00000400000000000000" pitchFamily="2" charset="-78"/>
              </a:rPr>
              <a:t>وتعميم مسائل آموزشي </a:t>
            </a:r>
            <a:endParaRPr lang="fa-IR" sz="3300" dirty="0">
              <a:cs typeface="B Yagut" panose="00000400000000000000" pitchFamily="2" charset="-78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fa-IR" sz="3300" dirty="0" smtClean="0">
                <a:cs typeface="B Yagut" panose="00000400000000000000" pitchFamily="2" charset="-78"/>
              </a:rPr>
              <a:t>-مناسب </a:t>
            </a:r>
            <a:r>
              <a:rPr lang="fa-IR" sz="3300" dirty="0">
                <a:cs typeface="B Yagut" panose="00000400000000000000" pitchFamily="2" charset="-78"/>
              </a:rPr>
              <a:t>ترين مكان براي نيل به اهداف </a:t>
            </a:r>
            <a:r>
              <a:rPr lang="fa-IR" sz="3300" dirty="0" smtClean="0">
                <a:cs typeface="B Yagut" panose="00000400000000000000" pitchFamily="2" charset="-78"/>
              </a:rPr>
              <a:t>آمـوزش</a:t>
            </a:r>
            <a:r>
              <a:rPr lang="fa-IR" sz="3200" dirty="0"/>
              <a:t/>
            </a:r>
            <a:br>
              <a:rPr lang="fa-IR" sz="3200" dirty="0"/>
            </a:b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6</a:t>
            </a:fld>
            <a:endParaRPr lang="fa-IR"/>
          </a:p>
        </p:txBody>
      </p:sp>
      <p:pic>
        <p:nvPicPr>
          <p:cNvPr id="5" name="۶حیط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2806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9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88" y="209858"/>
            <a:ext cx="10983603" cy="15065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a-IR" sz="4000" dirty="0" smtClean="0">
                <a:cs typeface="B Yagut" panose="00000400000000000000" pitchFamily="2" charset="-78"/>
              </a:rPr>
              <a:t/>
            </a:r>
            <a:br>
              <a:rPr lang="fa-IR" sz="4000" dirty="0" smtClean="0">
                <a:cs typeface="B Yagut" panose="00000400000000000000" pitchFamily="2" charset="-78"/>
              </a:rPr>
            </a:br>
            <a:r>
              <a:rPr lang="fa-IR" sz="4000" dirty="0">
                <a:cs typeface="B Yagut" panose="00000400000000000000" pitchFamily="2" charset="-78"/>
              </a:rPr>
              <a:t/>
            </a:r>
            <a:br>
              <a:rPr lang="fa-IR" sz="4000" dirty="0">
                <a:cs typeface="B Yagut" panose="00000400000000000000" pitchFamily="2" charset="-78"/>
              </a:rPr>
            </a:br>
            <a:r>
              <a:rPr lang="fa-IR" sz="4000" dirty="0" smtClean="0">
                <a:cs typeface="B Yagut" panose="00000400000000000000" pitchFamily="2" charset="-78"/>
              </a:rPr>
              <a:t/>
            </a:r>
            <a:br>
              <a:rPr lang="fa-IR" sz="4000" dirty="0" smtClean="0">
                <a:cs typeface="B Yagut" panose="00000400000000000000" pitchFamily="2" charset="-78"/>
              </a:rPr>
            </a:br>
            <a:r>
              <a:rPr lang="fa-IR" sz="4000" dirty="0" smtClean="0">
                <a:cs typeface="B Yagut" panose="00000400000000000000" pitchFamily="2" charset="-78"/>
              </a:rPr>
              <a:t>انواع </a:t>
            </a:r>
            <a:r>
              <a:rPr lang="fa-IR" dirty="0" smtClean="0">
                <a:cs typeface="B Yagut" panose="00000400000000000000" pitchFamily="2" charset="-78"/>
              </a:rPr>
              <a:t>روش هاي </a:t>
            </a:r>
            <a:r>
              <a:rPr lang="fa-IR" dirty="0">
                <a:cs typeface="B Yagut" panose="00000400000000000000" pitchFamily="2" charset="-78"/>
              </a:rPr>
              <a:t>آموزش بهداشت در </a:t>
            </a:r>
            <a:r>
              <a:rPr lang="fa-IR" dirty="0" smtClean="0">
                <a:cs typeface="B Yagut" panose="00000400000000000000" pitchFamily="2" charset="-78"/>
              </a:rPr>
              <a:t>مدارس</a:t>
            </a:r>
            <a:r>
              <a:rPr lang="fa-IR" sz="4000" dirty="0" smtClean="0">
                <a:cs typeface="B Yagut" panose="00000400000000000000" pitchFamily="2" charset="-78"/>
              </a:rPr>
              <a:t/>
            </a:r>
            <a:br>
              <a:rPr lang="fa-IR" sz="4000" dirty="0" smtClean="0">
                <a:cs typeface="B Yagut" panose="00000400000000000000" pitchFamily="2" charset="-78"/>
              </a:rPr>
            </a:br>
            <a:r>
              <a:rPr lang="fa-IR" sz="4000" dirty="0" smtClean="0">
                <a:cs typeface="B Yagut" panose="00000400000000000000" pitchFamily="2" charset="-78"/>
              </a:rPr>
              <a:t/>
            </a:r>
            <a:br>
              <a:rPr lang="fa-IR" sz="4000" dirty="0" smtClean="0">
                <a:cs typeface="B Yagut" panose="00000400000000000000" pitchFamily="2" charset="-78"/>
              </a:rPr>
            </a:br>
            <a:r>
              <a:rPr lang="fa-IR" sz="4000" dirty="0">
                <a:cs typeface="B Yagut" panose="00000400000000000000" pitchFamily="2" charset="-78"/>
              </a:rPr>
              <a:t/>
            </a:r>
            <a:br>
              <a:rPr lang="fa-IR" sz="4000" dirty="0">
                <a:cs typeface="B Yagut" panose="00000400000000000000" pitchFamily="2" charset="-78"/>
              </a:rPr>
            </a:b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825625"/>
            <a:ext cx="6019800" cy="5032374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/>
            </a:r>
            <a:br>
              <a:rPr lang="fa-IR" dirty="0">
                <a:cs typeface="B Yagut" panose="00000400000000000000" pitchFamily="2" charset="-78"/>
              </a:rPr>
            </a:b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88" y="1825625"/>
            <a:ext cx="11095630" cy="453072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برنامه </a:t>
            </a:r>
            <a:r>
              <a:rPr lang="fa-IR" dirty="0">
                <a:cs typeface="B Yagut" panose="00000400000000000000" pitchFamily="2" charset="-78"/>
              </a:rPr>
              <a:t>آموزش بهداشت مدارس را به صور مختلف مي توان اجرا كرد. متداولترين </a:t>
            </a:r>
            <a:r>
              <a:rPr lang="fa-IR" dirty="0" smtClean="0">
                <a:cs typeface="B Yagut" panose="00000400000000000000" pitchFamily="2" charset="-78"/>
              </a:rPr>
              <a:t>روش ها </a:t>
            </a:r>
            <a:r>
              <a:rPr lang="fa-IR" dirty="0">
                <a:cs typeface="B Yagut" panose="00000400000000000000" pitchFamily="2" charset="-78"/>
              </a:rPr>
              <a:t>در اين زمينه عبارتند از : </a:t>
            </a:r>
            <a:endParaRPr lang="fa-IR" dirty="0" smtClean="0"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 توضیحی - حل </a:t>
            </a:r>
            <a:r>
              <a:rPr lang="fa-IR" dirty="0">
                <a:cs typeface="B Yagut" panose="00000400000000000000" pitchFamily="2" charset="-78"/>
              </a:rPr>
              <a:t>مسئله- مباحثه- اکتشافی-آزمایشی- روش گردش و </a:t>
            </a:r>
            <a:r>
              <a:rPr lang="fa-IR" dirty="0" smtClean="0">
                <a:cs typeface="B Yagut" panose="00000400000000000000" pitchFamily="2" charset="-78"/>
              </a:rPr>
              <a:t>بازدید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متداولترین شیوه های آموزشی 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ایفای نقش  – بحث و گفتگو و مشارکت گروهی – پرسش و پاسخ – تمرین عملی - سخنرانی</a:t>
            </a:r>
            <a:endParaRPr lang="fa-IR" dirty="0"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  (</a:t>
            </a:r>
            <a:r>
              <a:rPr lang="fa-IR" dirty="0">
                <a:cs typeface="B Yagut" panose="00000400000000000000" pitchFamily="2" charset="-78"/>
              </a:rPr>
              <a:t>فراگیران عزیز درمبحث آموزش سلامت با جزئیات کامل به آن پرداخته خواهد شد )</a:t>
            </a:r>
          </a:p>
          <a:p>
            <a:pPr marL="0" indent="0">
              <a:lnSpc>
                <a:spcPct val="150000"/>
              </a:lnSpc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/>
            </a:r>
            <a:br>
              <a:rPr lang="fa-IR" dirty="0">
                <a:cs typeface="B Yagut" panose="00000400000000000000" pitchFamily="2" charset="-78"/>
              </a:rPr>
            </a:b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7</a:t>
            </a:fld>
            <a:endParaRPr lang="fa-IR"/>
          </a:p>
        </p:txBody>
      </p:sp>
      <p:pic>
        <p:nvPicPr>
          <p:cNvPr id="6" name="۷حیط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388" y="5587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8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454" cy="146367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a-IR" dirty="0">
                <a:cs typeface="B Yagut" panose="00000400000000000000" pitchFamily="2" charset="-78"/>
              </a:rPr>
              <a:t/>
            </a:r>
            <a:br>
              <a:rPr lang="fa-IR" dirty="0">
                <a:cs typeface="B Yagut" panose="00000400000000000000" pitchFamily="2" charset="-78"/>
              </a:rPr>
            </a:br>
            <a:r>
              <a:rPr lang="fa-IR" dirty="0">
                <a:cs typeface="B Yagut" panose="00000400000000000000" pitchFamily="2" charset="-78"/>
              </a:rPr>
              <a:t>انواع حيطه هاي آموزش </a:t>
            </a:r>
            <a:r>
              <a:rPr lang="fa-IR" dirty="0" smtClean="0">
                <a:cs typeface="B Yagut" panose="00000400000000000000" pitchFamily="2" charset="-78"/>
              </a:rPr>
              <a:t>بهداشت در مدارس </a:t>
            </a: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2630"/>
            <a:ext cx="10721454" cy="337085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/>
            </a:r>
            <a:br>
              <a:rPr lang="fa-IR" dirty="0">
                <a:cs typeface="B Yagut" panose="00000400000000000000" pitchFamily="2" charset="-78"/>
              </a:rPr>
            </a:br>
            <a:r>
              <a:rPr lang="fa-IR" dirty="0" smtClean="0">
                <a:cs typeface="B Yagut" panose="00000400000000000000" pitchFamily="2" charset="-78"/>
              </a:rPr>
              <a:t>1- حيطه </a:t>
            </a:r>
            <a:r>
              <a:rPr lang="fa-IR" dirty="0">
                <a:cs typeface="B Yagut" panose="00000400000000000000" pitchFamily="2" charset="-78"/>
              </a:rPr>
              <a:t>شناختي يا آگاهي سازي </a:t>
            </a:r>
            <a:br>
              <a:rPr lang="fa-IR" dirty="0">
                <a:cs typeface="B Yagut" panose="00000400000000000000" pitchFamily="2" charset="-78"/>
              </a:rPr>
            </a:br>
            <a:r>
              <a:rPr lang="fa-IR" dirty="0" smtClean="0">
                <a:cs typeface="B Yagut" panose="00000400000000000000" pitchFamily="2" charset="-78"/>
              </a:rPr>
              <a:t>2- حيطه </a:t>
            </a:r>
            <a:r>
              <a:rPr lang="fa-IR" dirty="0">
                <a:cs typeface="B Yagut" panose="00000400000000000000" pitchFamily="2" charset="-78"/>
              </a:rPr>
              <a:t>نگرشي يا عاطفي </a:t>
            </a:r>
            <a:br>
              <a:rPr lang="fa-IR" dirty="0">
                <a:cs typeface="B Yagut" panose="00000400000000000000" pitchFamily="2" charset="-78"/>
              </a:rPr>
            </a:br>
            <a:r>
              <a:rPr lang="fa-IR" dirty="0" smtClean="0">
                <a:cs typeface="B Yagut" panose="00000400000000000000" pitchFamily="2" charset="-78"/>
              </a:rPr>
              <a:t>3- حيطه </a:t>
            </a:r>
            <a:r>
              <a:rPr lang="fa-IR" dirty="0">
                <a:cs typeface="B Yagut" panose="00000400000000000000" pitchFamily="2" charset="-78"/>
              </a:rPr>
              <a:t>رواني- حركتي يا تغيير رفتار </a:t>
            </a:r>
            <a:r>
              <a:rPr lang="fa-IR" dirty="0"/>
              <a:t/>
            </a:r>
            <a:br>
              <a:rPr lang="fa-IR" dirty="0"/>
            </a:br>
            <a:r>
              <a:rPr lang="fa-IR" dirty="0">
                <a:cs typeface="B Yagut" panose="00000400000000000000" pitchFamily="2" charset="-78"/>
              </a:rPr>
              <a:t/>
            </a:r>
            <a:br>
              <a:rPr lang="fa-IR" dirty="0">
                <a:cs typeface="B Yagut" panose="00000400000000000000" pitchFamily="2" charset="-78"/>
              </a:rPr>
            </a:b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8</a:t>
            </a:fld>
            <a:endParaRPr lang="fa-IR"/>
          </a:p>
        </p:txBody>
      </p:sp>
      <p:pic>
        <p:nvPicPr>
          <p:cNvPr id="5" name="۹حیطه ه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7245" y="5761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4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674" y="353111"/>
            <a:ext cx="10900014" cy="131852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a-IR" dirty="0" smtClean="0">
                <a:cs typeface="B Yagut" panose="00000400000000000000" pitchFamily="2" charset="-78"/>
              </a:rPr>
              <a:t/>
            </a:r>
            <a:br>
              <a:rPr lang="fa-IR" dirty="0" smtClean="0">
                <a:cs typeface="B Yagut" panose="00000400000000000000" pitchFamily="2" charset="-78"/>
              </a:rPr>
            </a:br>
            <a:r>
              <a:rPr lang="fa-IR" dirty="0">
                <a:cs typeface="B Yagut" panose="00000400000000000000" pitchFamily="2" charset="-78"/>
              </a:rPr>
              <a:t>1</a:t>
            </a:r>
            <a:r>
              <a:rPr lang="fa-IR" dirty="0" smtClean="0">
                <a:cs typeface="B Yagut" panose="00000400000000000000" pitchFamily="2" charset="-78"/>
              </a:rPr>
              <a:t>-حيطه </a:t>
            </a:r>
            <a:r>
              <a:rPr lang="fa-IR" dirty="0">
                <a:cs typeface="B Yagut" panose="00000400000000000000" pitchFamily="2" charset="-78"/>
              </a:rPr>
              <a:t>شناختي يا آگاهي سازي </a:t>
            </a:r>
            <a:br>
              <a:rPr lang="fa-IR" dirty="0">
                <a:cs typeface="B Yagut" panose="00000400000000000000" pitchFamily="2" charset="-78"/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768" y="1900238"/>
            <a:ext cx="11006920" cy="539086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در این حیطه ، هدفها از ساده ترین سطوح شناخت به پیچیده ترین تنظیم شده است . این هدفها شامل 6  سطح می باشد :</a:t>
            </a:r>
          </a:p>
          <a:p>
            <a:pPr>
              <a:lnSpc>
                <a:spcPct val="170000"/>
              </a:lnSpc>
              <a:buNone/>
              <a:defRPr/>
            </a:pPr>
            <a:r>
              <a:rPr lang="fa-IR" dirty="0" smtClean="0">
                <a:cs typeface="B Yagut" panose="00000400000000000000" pitchFamily="2" charset="-78"/>
              </a:rPr>
              <a:t>1- دانش                      2- فهمیدن                        3- به کاربستن</a:t>
            </a:r>
          </a:p>
          <a:p>
            <a:pPr>
              <a:lnSpc>
                <a:spcPct val="170000"/>
              </a:lnSpc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4</a:t>
            </a:r>
            <a:r>
              <a:rPr lang="fa-IR" dirty="0" smtClean="0">
                <a:cs typeface="B Yagut" panose="00000400000000000000" pitchFamily="2" charset="-78"/>
              </a:rPr>
              <a:t>- تجزیه وتحلیل           5 – ترکیب                       6- ارزشیابی و قضاوت</a:t>
            </a: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01AD5-A38C-4384-AD11-8E75326F6B19}" type="slidenum">
              <a:rPr lang="fa-IR" smtClean="0"/>
              <a:t>9</a:t>
            </a:fld>
            <a:endParaRPr lang="fa-IR"/>
          </a:p>
        </p:txBody>
      </p:sp>
      <p:pic>
        <p:nvPicPr>
          <p:cNvPr id="6" name="۹حیط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038" y="5632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زنجان</_x062f__x0627__x0646__x0634__x06af__x0627__x0647_>
    <_x0646__x0648__x0639__x0020__x062d__x06cc__x0637__x0647_ xmlns="12fdc5dc-769e-4543-b10d-fbea3dac4417">مراقبت‌هاي ادغام يافته سلامت نوجوانان و مدارس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5NN7CDR5NKU2-831-1330</_dlc_DocId>
    <_dlc_DocIdUrl xmlns="1047730d-92e1-4018-9084-d932fd3a7f58">
      <Url>http://www.health.gov.ir/hnd/_layouts/DocIdRedir.aspx?ID=5NN7CDR5NKU2-831-1330</Url>
      <Description>5NN7CDR5NKU2-831-1330</Description>
    </_dlc_DocIdUrl>
  </documentManagement>
</p:properties>
</file>

<file path=customXml/itemProps1.xml><?xml version="1.0" encoding="utf-8"?>
<ds:datastoreItem xmlns:ds="http://schemas.openxmlformats.org/officeDocument/2006/customXml" ds:itemID="{4BE891FC-8116-41C7-AAC1-36BF15D6D5B1}"/>
</file>

<file path=customXml/itemProps2.xml><?xml version="1.0" encoding="utf-8"?>
<ds:datastoreItem xmlns:ds="http://schemas.openxmlformats.org/officeDocument/2006/customXml" ds:itemID="{493CD43B-AEBA-439E-B9DF-CD338D75FF7E}"/>
</file>

<file path=customXml/itemProps3.xml><?xml version="1.0" encoding="utf-8"?>
<ds:datastoreItem xmlns:ds="http://schemas.openxmlformats.org/officeDocument/2006/customXml" ds:itemID="{2D2B02BF-FB5B-4524-BFB7-15F6C70A831B}"/>
</file>

<file path=customXml/itemProps4.xml><?xml version="1.0" encoding="utf-8"?>
<ds:datastoreItem xmlns:ds="http://schemas.openxmlformats.org/officeDocument/2006/customXml" ds:itemID="{F5E4A12A-355C-4EFB-90CA-801C708B35A9}"/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1133</Words>
  <Application>Microsoft Office PowerPoint</Application>
  <PresentationFormat>Widescreen</PresentationFormat>
  <Paragraphs>176</Paragraphs>
  <Slides>25</Slides>
  <Notes>2</Notes>
  <HiddenSlides>0</HiddenSlides>
  <MMClips>23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B Yagut</vt:lpstr>
      <vt:lpstr>Calibri</vt:lpstr>
      <vt:lpstr>Calibri Light</vt:lpstr>
      <vt:lpstr>Times New Roman</vt:lpstr>
      <vt:lpstr>Office Theme</vt:lpstr>
      <vt:lpstr>مراقبت های ادغام یافته سلامت نوجوانان و مدارس</vt:lpstr>
      <vt:lpstr>مشخصات سند</vt:lpstr>
      <vt:lpstr>PowerPoint Presentation</vt:lpstr>
      <vt:lpstr>اهداف آموزشی </vt:lpstr>
      <vt:lpstr>فهرست عناوین </vt:lpstr>
      <vt:lpstr>  اهمیت آموزش بهداشت در مدارس  </vt:lpstr>
      <vt:lpstr>   انواع روش هاي آموزش بهداشت در مدارس   </vt:lpstr>
      <vt:lpstr> انواع حيطه هاي آموزش بهداشت در مدارس  </vt:lpstr>
      <vt:lpstr> 1-حيطه شناختي يا آگاهي سازي  </vt:lpstr>
      <vt:lpstr> مثال </vt:lpstr>
      <vt:lpstr>2- حيطه نگرشي يا عاطفي</vt:lpstr>
      <vt:lpstr> مثال </vt:lpstr>
      <vt:lpstr>3- حيطه رواني- حركتي يا تغيير رفتار</vt:lpstr>
      <vt:lpstr> مثال </vt:lpstr>
      <vt:lpstr>گروه های هدف آموزش بهداشت در مدارس</vt:lpstr>
      <vt:lpstr>عناوین مهم آموزشی برای هر یک از دوره های تحصیلی</vt:lpstr>
      <vt:lpstr>عناوین مهم آموزشی برای هر یک از دوره های تحصیلی</vt:lpstr>
      <vt:lpstr>نكات آموزشي ضروري براي والدين دانش آموزان</vt:lpstr>
      <vt:lpstr>آموزش معلمان و ساير كاركنان مدرسه</vt:lpstr>
      <vt:lpstr>تعداد جلسات آموزشی مورد انتظار برای گروه های هدف</vt:lpstr>
      <vt:lpstr>خلاصه مطالب ونتیجه گیری </vt:lpstr>
      <vt:lpstr>ادامه - خلاصه مطالب ونتیجه گیری </vt:lpstr>
      <vt:lpstr>پرسش و تمرین </vt:lpstr>
      <vt:lpstr>فهرست منابع و مراجع </vt:lpstr>
      <vt:lpstr>لطفا نظرات و پیشنهادات خود را پیرامون این بسته آموزشی به آدرس زیر ارسال نمایید.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اهمیت حیطه ها و روشهای آموزش بهداشت در مدارس</dc:title>
  <dc:creator>HCZ</dc:creator>
  <cp:lastModifiedBy>HCZ</cp:lastModifiedBy>
  <cp:revision>247</cp:revision>
  <dcterms:created xsi:type="dcterms:W3CDTF">2020-04-25T06:06:05Z</dcterms:created>
  <dcterms:modified xsi:type="dcterms:W3CDTF">2020-09-27T08:43:04Z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0238da3e-9cb5-4176-af7b-95d1c0fc73af</vt:lpwstr>
  </property>
</Properties>
</file>