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4"/>
  </p:notesMasterIdLst>
  <p:sldIdLst>
    <p:sldId id="256" r:id="rId2"/>
    <p:sldId id="257" r:id="rId3"/>
    <p:sldId id="258" r:id="rId4"/>
    <p:sldId id="259" r:id="rId5"/>
    <p:sldId id="264" r:id="rId6"/>
    <p:sldId id="267" r:id="rId7"/>
    <p:sldId id="299" r:id="rId8"/>
    <p:sldId id="270" r:id="rId9"/>
    <p:sldId id="276" r:id="rId10"/>
    <p:sldId id="277" r:id="rId11"/>
    <p:sldId id="292" r:id="rId12"/>
    <p:sldId id="274" r:id="rId13"/>
    <p:sldId id="275" r:id="rId14"/>
    <p:sldId id="298" r:id="rId15"/>
    <p:sldId id="282" r:id="rId16"/>
    <p:sldId id="283" r:id="rId17"/>
    <p:sldId id="301" r:id="rId18"/>
    <p:sldId id="284" r:id="rId19"/>
    <p:sldId id="289" r:id="rId20"/>
    <p:sldId id="285" r:id="rId21"/>
    <p:sldId id="286" r:id="rId22"/>
    <p:sldId id="287" r:id="rId23"/>
    <p:sldId id="288" r:id="rId24"/>
    <p:sldId id="293" r:id="rId25"/>
    <p:sldId id="294" r:id="rId26"/>
    <p:sldId id="295" r:id="rId27"/>
    <p:sldId id="296" r:id="rId28"/>
    <p:sldId id="297" r:id="rId29"/>
    <p:sldId id="260" r:id="rId30"/>
    <p:sldId id="261" r:id="rId31"/>
    <p:sldId id="262" r:id="rId32"/>
    <p:sldId id="263" r:id="rId33"/>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380"/>
    <p:restoredTop sz="94434" autoAdjust="0"/>
  </p:normalViewPr>
  <p:slideViewPr>
    <p:cSldViewPr snapToGrid="0">
      <p:cViewPr varScale="1">
        <p:scale>
          <a:sx n="51" d="100"/>
          <a:sy n="51" d="100"/>
        </p:scale>
        <p:origin x="78"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CEDDD10E-1BAC-4115-968B-ADFE28EEAF01}" type="datetimeFigureOut">
              <a:rPr lang="fa-IR" smtClean="0"/>
              <a:t>10/02/1442</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85E1673C-953C-47F2-9ADA-B60C8A18C1F5}" type="slidenum">
              <a:rPr lang="fa-IR" smtClean="0"/>
              <a:t>‹#›</a:t>
            </a:fld>
            <a:endParaRPr lang="fa-IR"/>
          </a:p>
        </p:txBody>
      </p:sp>
    </p:spTree>
    <p:extLst>
      <p:ext uri="{BB962C8B-B14F-4D97-AF65-F5344CB8AC3E}">
        <p14:creationId xmlns:p14="http://schemas.microsoft.com/office/powerpoint/2010/main" val="24495545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85E1673C-953C-47F2-9ADA-B60C8A18C1F5}" type="slidenum">
              <a:rPr lang="fa-IR" smtClean="0"/>
              <a:t>2</a:t>
            </a:fld>
            <a:endParaRPr lang="fa-IR"/>
          </a:p>
        </p:txBody>
      </p:sp>
    </p:spTree>
    <p:extLst>
      <p:ext uri="{BB962C8B-B14F-4D97-AF65-F5344CB8AC3E}">
        <p14:creationId xmlns:p14="http://schemas.microsoft.com/office/powerpoint/2010/main" val="3695047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E4B6E579-3B26-4175-A0F3-1C532E5A6753}" type="datetime8">
              <a:rPr lang="fa-IR" smtClean="0"/>
              <a:t>27 سپتامبر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E047A93-0F52-40DD-B3AC-F95C5FFB2766}" type="slidenum">
              <a:rPr lang="fa-IR" smtClean="0"/>
              <a:t>‹#›</a:t>
            </a:fld>
            <a:endParaRPr lang="fa-IR"/>
          </a:p>
        </p:txBody>
      </p:sp>
    </p:spTree>
    <p:extLst>
      <p:ext uri="{BB962C8B-B14F-4D97-AF65-F5344CB8AC3E}">
        <p14:creationId xmlns:p14="http://schemas.microsoft.com/office/powerpoint/2010/main" val="1512125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7E50040-87BE-47ED-B76A-115AD11155B0}" type="datetime8">
              <a:rPr lang="fa-IR" smtClean="0"/>
              <a:t>27 سپتامبر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E047A93-0F52-40DD-B3AC-F95C5FFB2766}" type="slidenum">
              <a:rPr lang="fa-IR" smtClean="0"/>
              <a:t>‹#›</a:t>
            </a:fld>
            <a:endParaRPr lang="fa-IR"/>
          </a:p>
        </p:txBody>
      </p:sp>
    </p:spTree>
    <p:extLst>
      <p:ext uri="{BB962C8B-B14F-4D97-AF65-F5344CB8AC3E}">
        <p14:creationId xmlns:p14="http://schemas.microsoft.com/office/powerpoint/2010/main" val="4139676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92118C1C-06B8-4179-B31F-6805FA26192E}" type="datetime8">
              <a:rPr lang="fa-IR" smtClean="0"/>
              <a:t>27 سپتامبر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E047A93-0F52-40DD-B3AC-F95C5FFB2766}" type="slidenum">
              <a:rPr lang="fa-IR" smtClean="0"/>
              <a:t>‹#›</a:t>
            </a:fld>
            <a:endParaRPr lang="fa-IR"/>
          </a:p>
        </p:txBody>
      </p:sp>
    </p:spTree>
    <p:extLst>
      <p:ext uri="{BB962C8B-B14F-4D97-AF65-F5344CB8AC3E}">
        <p14:creationId xmlns:p14="http://schemas.microsoft.com/office/powerpoint/2010/main" val="3363473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545D275-C076-41E5-B322-CA7379AB890C}" type="datetime8">
              <a:rPr lang="fa-IR" smtClean="0"/>
              <a:t>27 سپتامبر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E047A93-0F52-40DD-B3AC-F95C5FFB2766}" type="slidenum">
              <a:rPr lang="fa-IR" smtClean="0"/>
              <a:t>‹#›</a:t>
            </a:fld>
            <a:endParaRPr lang="fa-IR"/>
          </a:p>
        </p:txBody>
      </p:sp>
    </p:spTree>
    <p:extLst>
      <p:ext uri="{BB962C8B-B14F-4D97-AF65-F5344CB8AC3E}">
        <p14:creationId xmlns:p14="http://schemas.microsoft.com/office/powerpoint/2010/main" val="284995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ECBF5D-A46E-4A22-A9B9-07339CA51AA0}" type="datetime8">
              <a:rPr lang="fa-IR" smtClean="0"/>
              <a:t>27 سپتامبر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E047A93-0F52-40DD-B3AC-F95C5FFB2766}" type="slidenum">
              <a:rPr lang="fa-IR" smtClean="0"/>
              <a:t>‹#›</a:t>
            </a:fld>
            <a:endParaRPr lang="fa-IR"/>
          </a:p>
        </p:txBody>
      </p:sp>
    </p:spTree>
    <p:extLst>
      <p:ext uri="{BB962C8B-B14F-4D97-AF65-F5344CB8AC3E}">
        <p14:creationId xmlns:p14="http://schemas.microsoft.com/office/powerpoint/2010/main" val="1879618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0FAA923C-AE91-476D-9587-4F050EE72B18}" type="datetime8">
              <a:rPr lang="fa-IR" smtClean="0"/>
              <a:t>27 سپتامبر 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E047A93-0F52-40DD-B3AC-F95C5FFB2766}" type="slidenum">
              <a:rPr lang="fa-IR" smtClean="0"/>
              <a:t>‹#›</a:t>
            </a:fld>
            <a:endParaRPr lang="fa-IR"/>
          </a:p>
        </p:txBody>
      </p:sp>
    </p:spTree>
    <p:extLst>
      <p:ext uri="{BB962C8B-B14F-4D97-AF65-F5344CB8AC3E}">
        <p14:creationId xmlns:p14="http://schemas.microsoft.com/office/powerpoint/2010/main" val="160582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F5ADF509-7095-43F7-BF45-FB6EC18C4052}" type="datetime8">
              <a:rPr lang="fa-IR" smtClean="0"/>
              <a:t>27 سپتامبر 20</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FE047A93-0F52-40DD-B3AC-F95C5FFB2766}" type="slidenum">
              <a:rPr lang="fa-IR" smtClean="0"/>
              <a:t>‹#›</a:t>
            </a:fld>
            <a:endParaRPr lang="fa-IR"/>
          </a:p>
        </p:txBody>
      </p:sp>
    </p:spTree>
    <p:extLst>
      <p:ext uri="{BB962C8B-B14F-4D97-AF65-F5344CB8AC3E}">
        <p14:creationId xmlns:p14="http://schemas.microsoft.com/office/powerpoint/2010/main" val="451902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AF903C9D-F266-42AD-87FD-6D576645B841}" type="datetime8">
              <a:rPr lang="fa-IR" smtClean="0"/>
              <a:t>27 سپتامبر 20</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FE047A93-0F52-40DD-B3AC-F95C5FFB2766}" type="slidenum">
              <a:rPr lang="fa-IR" smtClean="0"/>
              <a:t>‹#›</a:t>
            </a:fld>
            <a:endParaRPr lang="fa-IR"/>
          </a:p>
        </p:txBody>
      </p:sp>
    </p:spTree>
    <p:extLst>
      <p:ext uri="{BB962C8B-B14F-4D97-AF65-F5344CB8AC3E}">
        <p14:creationId xmlns:p14="http://schemas.microsoft.com/office/powerpoint/2010/main" val="1579178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E4A7E-547D-422F-BB50-9B903C58E5DC}" type="datetime8">
              <a:rPr lang="fa-IR" smtClean="0"/>
              <a:t>27 سپتامبر 20</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FE047A93-0F52-40DD-B3AC-F95C5FFB2766}" type="slidenum">
              <a:rPr lang="fa-IR" smtClean="0"/>
              <a:t>‹#›</a:t>
            </a:fld>
            <a:endParaRPr lang="fa-IR"/>
          </a:p>
        </p:txBody>
      </p:sp>
    </p:spTree>
    <p:extLst>
      <p:ext uri="{BB962C8B-B14F-4D97-AF65-F5344CB8AC3E}">
        <p14:creationId xmlns:p14="http://schemas.microsoft.com/office/powerpoint/2010/main" val="1256852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70E4CB-E79E-472B-A42E-B533E1A03F78}" type="datetime8">
              <a:rPr lang="fa-IR" smtClean="0"/>
              <a:t>27 سپتامبر 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E047A93-0F52-40DD-B3AC-F95C5FFB2766}" type="slidenum">
              <a:rPr lang="fa-IR" smtClean="0"/>
              <a:t>‹#›</a:t>
            </a:fld>
            <a:endParaRPr lang="fa-IR"/>
          </a:p>
        </p:txBody>
      </p:sp>
    </p:spTree>
    <p:extLst>
      <p:ext uri="{BB962C8B-B14F-4D97-AF65-F5344CB8AC3E}">
        <p14:creationId xmlns:p14="http://schemas.microsoft.com/office/powerpoint/2010/main" val="2335691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0A3A22-6BC2-472F-A35F-A6E15213212E}" type="datetime8">
              <a:rPr lang="fa-IR" smtClean="0"/>
              <a:t>27 سپتامبر 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E047A93-0F52-40DD-B3AC-F95C5FFB2766}" type="slidenum">
              <a:rPr lang="fa-IR" smtClean="0"/>
              <a:t>‹#›</a:t>
            </a:fld>
            <a:endParaRPr lang="fa-IR"/>
          </a:p>
        </p:txBody>
      </p:sp>
    </p:spTree>
    <p:extLst>
      <p:ext uri="{BB962C8B-B14F-4D97-AF65-F5344CB8AC3E}">
        <p14:creationId xmlns:p14="http://schemas.microsoft.com/office/powerpoint/2010/main" val="2279241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ABCF74D-1285-4F0B-B269-15DA68424387}" type="datetime8">
              <a:rPr lang="fa-IR" smtClean="0"/>
              <a:t>27 سپتامبر 20</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E047A93-0F52-40DD-B3AC-F95C5FFB2766}" type="slidenum">
              <a:rPr lang="fa-IR" smtClean="0"/>
              <a:t>‹#›</a:t>
            </a:fld>
            <a:endParaRPr lang="fa-IR"/>
          </a:p>
        </p:txBody>
      </p:sp>
    </p:spTree>
    <p:extLst>
      <p:ext uri="{BB962C8B-B14F-4D97-AF65-F5344CB8AC3E}">
        <p14:creationId xmlns:p14="http://schemas.microsoft.com/office/powerpoint/2010/main" val="2798325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7.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8.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9.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0885"/>
            <a:ext cx="10515600" cy="1519946"/>
          </a:xfrm>
        </p:spPr>
        <p:style>
          <a:lnRef idx="2">
            <a:schemeClr val="accent2"/>
          </a:lnRef>
          <a:fillRef idx="1">
            <a:schemeClr val="lt1"/>
          </a:fillRef>
          <a:effectRef idx="0">
            <a:schemeClr val="accent2"/>
          </a:effectRef>
          <a:fontRef idx="minor">
            <a:schemeClr val="dk1"/>
          </a:fontRef>
        </p:style>
        <p:txBody>
          <a:bodyPr>
            <a:normAutofit/>
          </a:bodyPr>
          <a:lstStyle/>
          <a:p>
            <a:pPr algn="ctr"/>
            <a:r>
              <a:rPr lang="fa-IR" sz="4000" dirty="0" smtClean="0">
                <a:cs typeface="B Yagut" panose="00000400000000000000" pitchFamily="2" charset="-78"/>
              </a:rPr>
              <a:t>مراقبت های ادغام یافته سلامت نوجوانان و مدارس</a:t>
            </a:r>
            <a:endParaRPr lang="fa-IR" sz="4000" dirty="0"/>
          </a:p>
        </p:txBody>
      </p:sp>
      <p:sp>
        <p:nvSpPr>
          <p:cNvPr id="3" name="Content Placeholder 2"/>
          <p:cNvSpPr>
            <a:spLocks noGrp="1"/>
          </p:cNvSpPr>
          <p:nvPr>
            <p:ph idx="1"/>
          </p:nvPr>
        </p:nvSpPr>
        <p:spPr>
          <a:xfrm>
            <a:off x="838200" y="2250831"/>
            <a:ext cx="10515600" cy="3926132"/>
          </a:xfrm>
        </p:spPr>
        <p:txBody>
          <a:bodyPr/>
          <a:lstStyle/>
          <a:p>
            <a:pPr marL="0" indent="0">
              <a:buNone/>
            </a:pPr>
            <a:endParaRPr lang="fa-IR" dirty="0" smtClean="0"/>
          </a:p>
          <a:p>
            <a:pPr marL="0" indent="0">
              <a:buNone/>
            </a:pPr>
            <a:endParaRPr lang="fa-IR" dirty="0"/>
          </a:p>
          <a:p>
            <a:pPr marL="0" indent="0" algn="ctr">
              <a:buNone/>
            </a:pPr>
            <a:r>
              <a:rPr lang="fa-IR" sz="3200" dirty="0" smtClean="0">
                <a:cs typeface="B Yagut" panose="00000400000000000000" pitchFamily="2" charset="-78"/>
              </a:rPr>
              <a:t>خدمات سلامت روان در مدارس و اختلالات رفتاری در سنین مدرسه</a:t>
            </a:r>
            <a:endParaRPr lang="fa-IR" sz="32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FE047A93-0F52-40DD-B3AC-F95C5FFB2766}" type="slidenum">
              <a:rPr lang="fa-IR" smtClean="0"/>
              <a:t>1</a:t>
            </a:fld>
            <a:endParaRPr lang="fa-IR"/>
          </a:p>
        </p:txBody>
      </p:sp>
    </p:spTree>
    <p:extLst>
      <p:ext uri="{BB962C8B-B14F-4D97-AF65-F5344CB8AC3E}">
        <p14:creationId xmlns:p14="http://schemas.microsoft.com/office/powerpoint/2010/main" val="26080369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0333"/>
            <a:ext cx="10515600" cy="1325563"/>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smtClean="0">
                <a:cs typeface="B Yagut" panose="00000400000000000000" pitchFamily="2" charset="-78"/>
              </a:rPr>
              <a:t>2- </a:t>
            </a:r>
            <a:r>
              <a:rPr lang="fa-IR" sz="4000" dirty="0">
                <a:cs typeface="B Yagut" panose="00000400000000000000" pitchFamily="2" charset="-78"/>
              </a:rPr>
              <a:t>ارزیابی سلامت اجتماعی</a:t>
            </a:r>
            <a:endParaRPr lang="fa-IR" sz="4000" dirty="0"/>
          </a:p>
        </p:txBody>
      </p:sp>
      <p:sp>
        <p:nvSpPr>
          <p:cNvPr id="3" name="Content Placeholder 2"/>
          <p:cNvSpPr>
            <a:spLocks noGrp="1"/>
          </p:cNvSpPr>
          <p:nvPr>
            <p:ph idx="1"/>
          </p:nvPr>
        </p:nvSpPr>
        <p:spPr>
          <a:xfrm>
            <a:off x="838200" y="1811785"/>
            <a:ext cx="10515600" cy="5032375"/>
          </a:xfrm>
        </p:spPr>
        <p:txBody>
          <a:bodyPr/>
          <a:lstStyle/>
          <a:p>
            <a:pPr marL="0" indent="0">
              <a:lnSpc>
                <a:spcPct val="150000"/>
              </a:lnSpc>
              <a:buNone/>
            </a:pPr>
            <a:r>
              <a:rPr lang="fa-IR" dirty="0">
                <a:cs typeface="B Yagut" panose="00000400000000000000" pitchFamily="2" charset="-78"/>
              </a:rPr>
              <a:t>طبقه بندی ارزیابی سلامت اجتماعی شامل :</a:t>
            </a:r>
            <a:endParaRPr lang="fa-IR" dirty="0" smtClean="0">
              <a:cs typeface="B Yagut" panose="00000400000000000000" pitchFamily="2" charset="-78"/>
            </a:endParaRPr>
          </a:p>
          <a:p>
            <a:pPr>
              <a:lnSpc>
                <a:spcPct val="150000"/>
              </a:lnSpc>
            </a:pPr>
            <a:r>
              <a:rPr lang="fa-IR" dirty="0" smtClean="0">
                <a:cs typeface="B Yagut" panose="00000400000000000000" pitchFamily="2" charset="-78"/>
              </a:rPr>
              <a:t>کودک آزاری یا کودکان شاهد خشونت خانگی</a:t>
            </a:r>
          </a:p>
          <a:p>
            <a:pPr>
              <a:lnSpc>
                <a:spcPct val="150000"/>
              </a:lnSpc>
            </a:pPr>
            <a:r>
              <a:rPr lang="fa-IR" dirty="0" smtClean="0">
                <a:cs typeface="B Yagut" panose="00000400000000000000" pitchFamily="2" charset="-78"/>
              </a:rPr>
              <a:t>خانواده آسیب پذیر</a:t>
            </a:r>
          </a:p>
          <a:p>
            <a:pPr>
              <a:lnSpc>
                <a:spcPct val="150000"/>
              </a:lnSpc>
            </a:pPr>
            <a:r>
              <a:rPr lang="fa-IR" dirty="0" smtClean="0">
                <a:cs typeface="B Yagut" panose="00000400000000000000" pitchFamily="2" charset="-78"/>
              </a:rPr>
              <a:t>بازمانده از تحصیل</a:t>
            </a:r>
          </a:p>
          <a:p>
            <a:pPr>
              <a:lnSpc>
                <a:spcPct val="150000"/>
              </a:lnSpc>
            </a:pPr>
            <a:r>
              <a:rPr lang="fa-IR" dirty="0" smtClean="0">
                <a:cs typeface="B Yagut" panose="00000400000000000000" pitchFamily="2" charset="-78"/>
              </a:rPr>
              <a:t>خشونت خانگی ( همسر آزاری ) برای نوجوانان متاهل</a:t>
            </a:r>
          </a:p>
          <a:p>
            <a:pPr>
              <a:lnSpc>
                <a:spcPct val="150000"/>
              </a:lnSpc>
            </a:pPr>
            <a:r>
              <a:rPr lang="fa-IR" dirty="0" smtClean="0">
                <a:cs typeface="B Yagut" panose="00000400000000000000" pitchFamily="2" charset="-78"/>
              </a:rPr>
              <a:t>طلاق /جدایی/فوت همسر</a:t>
            </a:r>
            <a:endParaRPr lang="fa-IR"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FE047A93-0F52-40DD-B3AC-F95C5FFB2766}" type="slidenum">
              <a:rPr lang="fa-IR" smtClean="0"/>
              <a:t>10</a:t>
            </a:fld>
            <a:endParaRPr lang="fa-IR"/>
          </a:p>
        </p:txBody>
      </p:sp>
      <p:pic>
        <p:nvPicPr>
          <p:cNvPr id="5" name="۱۱روان مدار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19200" y="5274972"/>
            <a:ext cx="609600" cy="609600"/>
          </a:xfrm>
          <a:prstGeom prst="rect">
            <a:avLst/>
          </a:prstGeom>
        </p:spPr>
      </p:pic>
    </p:spTree>
    <p:extLst>
      <p:ext uri="{BB962C8B-B14F-4D97-AF65-F5344CB8AC3E}">
        <p14:creationId xmlns:p14="http://schemas.microsoft.com/office/powerpoint/2010/main" val="97148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063"/>
            <a:ext cx="10515600" cy="1325563"/>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a:cs typeface="B Yagut" panose="00000400000000000000" pitchFamily="2" charset="-78"/>
              </a:rPr>
              <a:t>کودک آزاری</a:t>
            </a:r>
            <a:endParaRPr lang="fa-IR" sz="4000" dirty="0"/>
          </a:p>
        </p:txBody>
      </p:sp>
      <p:sp>
        <p:nvSpPr>
          <p:cNvPr id="3" name="Content Placeholder 2"/>
          <p:cNvSpPr>
            <a:spLocks noGrp="1"/>
          </p:cNvSpPr>
          <p:nvPr>
            <p:ph idx="1"/>
          </p:nvPr>
        </p:nvSpPr>
        <p:spPr>
          <a:xfrm>
            <a:off x="838200" y="1046745"/>
            <a:ext cx="10515600" cy="5674730"/>
          </a:xfrm>
        </p:spPr>
        <p:txBody>
          <a:bodyPr>
            <a:normAutofit/>
          </a:bodyPr>
          <a:lstStyle/>
          <a:p>
            <a:pPr marL="0" indent="0" algn="just">
              <a:lnSpc>
                <a:spcPct val="150000"/>
              </a:lnSpc>
              <a:buNone/>
            </a:pPr>
            <a:endParaRPr lang="fa-IR" dirty="0" smtClean="0">
              <a:latin typeface="Times New Roman" panose="02020603050405020304" pitchFamily="18" charset="0"/>
              <a:ea typeface="Calibri" panose="020F0502020204030204" pitchFamily="34" charset="0"/>
              <a:cs typeface="B Yagut" panose="00000400000000000000" pitchFamily="2" charset="-78"/>
            </a:endParaRPr>
          </a:p>
          <a:p>
            <a:pPr marL="0" indent="0" algn="just">
              <a:lnSpc>
                <a:spcPct val="150000"/>
              </a:lnSpc>
              <a:buNone/>
            </a:pPr>
            <a:r>
              <a:rPr lang="fa-IR" dirty="0" smtClean="0">
                <a:latin typeface="Times New Roman" panose="02020603050405020304" pitchFamily="18" charset="0"/>
                <a:ea typeface="Calibri" panose="020F0502020204030204" pitchFamily="34" charset="0"/>
                <a:cs typeface="B Yagut" panose="00000400000000000000" pitchFamily="2" charset="-78"/>
              </a:rPr>
              <a:t>هر </a:t>
            </a:r>
            <a:r>
              <a:rPr lang="fa-IR" dirty="0">
                <a:latin typeface="Times New Roman" panose="02020603050405020304" pitchFamily="18" charset="0"/>
                <a:ea typeface="Calibri" panose="020F0502020204030204" pitchFamily="34" charset="0"/>
                <a:cs typeface="B Yagut" panose="00000400000000000000" pitchFamily="2" charset="-78"/>
              </a:rPr>
              <a:t>فردي ممكن است با وارد كردن آسيب و يا عدم اقدام براي دور كردن آسيب از كودك او را مورد آزار يا غفلت قرار دهد. اين وضعيت ممكن است در خانواده، مؤسسات نگهداري و يا در موقعيت‌هاي مختلف اجتماعي رخ دهد. </a:t>
            </a:r>
            <a:endParaRPr lang="fa-IR" dirty="0" smtClean="0">
              <a:latin typeface="Times New Roman" panose="02020603050405020304" pitchFamily="18" charset="0"/>
              <a:ea typeface="Calibri" panose="020F0502020204030204" pitchFamily="34" charset="0"/>
              <a:cs typeface="B Yagut" panose="00000400000000000000" pitchFamily="2" charset="-78"/>
            </a:endParaRPr>
          </a:p>
          <a:p>
            <a:pPr marL="0" indent="0" algn="just">
              <a:lnSpc>
                <a:spcPct val="150000"/>
              </a:lnSpc>
              <a:buNone/>
            </a:pPr>
            <a:r>
              <a:rPr lang="fa-IR" dirty="0" smtClean="0">
                <a:latin typeface="Times New Roman" panose="02020603050405020304" pitchFamily="18" charset="0"/>
                <a:ea typeface="Calibri" panose="020F0502020204030204" pitchFamily="34" charset="0"/>
                <a:cs typeface="B Yagut" panose="00000400000000000000" pitchFamily="2" charset="-78"/>
              </a:rPr>
              <a:t>كودك </a:t>
            </a:r>
            <a:r>
              <a:rPr lang="fa-IR" dirty="0">
                <a:latin typeface="Times New Roman" panose="02020603050405020304" pitchFamily="18" charset="0"/>
                <a:ea typeface="Calibri" panose="020F0502020204030204" pitchFamily="34" charset="0"/>
                <a:cs typeface="B Yagut" panose="00000400000000000000" pitchFamily="2" charset="-78"/>
              </a:rPr>
              <a:t>آزاري به وسيله افراد آشنا </a:t>
            </a:r>
            <a:r>
              <a:rPr lang="fa-IR" dirty="0" smtClean="0">
                <a:latin typeface="Times New Roman" panose="02020603050405020304" pitchFamily="18" charset="0"/>
                <a:ea typeface="Calibri" panose="020F0502020204030204" pitchFamily="34" charset="0"/>
                <a:cs typeface="B Yagut" panose="00000400000000000000" pitchFamily="2" charset="-78"/>
              </a:rPr>
              <a:t>وبه ندرت توسط </a:t>
            </a:r>
          </a:p>
          <a:p>
            <a:pPr marL="0" indent="0" algn="just">
              <a:lnSpc>
                <a:spcPct val="150000"/>
              </a:lnSpc>
              <a:buNone/>
            </a:pPr>
            <a:r>
              <a:rPr lang="fa-IR" dirty="0" smtClean="0">
                <a:latin typeface="Times New Roman" panose="02020603050405020304" pitchFamily="18" charset="0"/>
                <a:ea typeface="Calibri" panose="020F0502020204030204" pitchFamily="34" charset="0"/>
                <a:cs typeface="B Yagut" panose="00000400000000000000" pitchFamily="2" charset="-78"/>
              </a:rPr>
              <a:t>غريبه‌ها </a:t>
            </a:r>
            <a:r>
              <a:rPr lang="fa-IR" dirty="0">
                <a:latin typeface="Times New Roman" panose="02020603050405020304" pitchFamily="18" charset="0"/>
                <a:ea typeface="Calibri" panose="020F0502020204030204" pitchFamily="34" charset="0"/>
                <a:cs typeface="B Yagut" panose="00000400000000000000" pitchFamily="2" charset="-78"/>
              </a:rPr>
              <a:t>صورت مي‌گيرد.</a:t>
            </a:r>
            <a:endParaRPr lang="en-US" dirty="0">
              <a:latin typeface="Times New Roman" panose="02020603050405020304" pitchFamily="18" charset="0"/>
              <a:ea typeface="Calibri" panose="020F0502020204030204" pitchFamily="34" charset="0"/>
              <a:cs typeface="B Yagut" panose="00000400000000000000" pitchFamily="2" charset="-78"/>
            </a:endParaRPr>
          </a:p>
          <a:p>
            <a:endParaRPr lang="fa-IR"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462" y="3884110"/>
            <a:ext cx="3826412" cy="2609558"/>
          </a:xfrm>
          <a:prstGeom prst="rect">
            <a:avLst/>
          </a:prstGeom>
        </p:spPr>
      </p:pic>
      <p:sp>
        <p:nvSpPr>
          <p:cNvPr id="5" name="Slide Number Placeholder 4"/>
          <p:cNvSpPr>
            <a:spLocks noGrp="1"/>
          </p:cNvSpPr>
          <p:nvPr>
            <p:ph type="sldNum" sz="quarter" idx="12"/>
          </p:nvPr>
        </p:nvSpPr>
        <p:spPr/>
        <p:txBody>
          <a:bodyPr/>
          <a:lstStyle/>
          <a:p>
            <a:fld id="{FE047A93-0F52-40DD-B3AC-F95C5FFB2766}" type="slidenum">
              <a:rPr lang="fa-IR" smtClean="0"/>
              <a:t>11</a:t>
            </a:fld>
            <a:endParaRPr lang="fa-IR"/>
          </a:p>
        </p:txBody>
      </p:sp>
      <p:pic>
        <p:nvPicPr>
          <p:cNvPr id="6" name="۱۲روان مدار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7887" y="4049365"/>
            <a:ext cx="609600" cy="609600"/>
          </a:xfrm>
          <a:prstGeom prst="rect">
            <a:avLst/>
          </a:prstGeom>
        </p:spPr>
      </p:pic>
    </p:spTree>
    <p:extLst>
      <p:ext uri="{BB962C8B-B14F-4D97-AF65-F5344CB8AC3E}">
        <p14:creationId xmlns:p14="http://schemas.microsoft.com/office/powerpoint/2010/main" val="379017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3183"/>
            <a:ext cx="10515600" cy="1267574"/>
          </a:xfrm>
        </p:spPr>
        <p:style>
          <a:lnRef idx="1">
            <a:schemeClr val="accent2"/>
          </a:lnRef>
          <a:fillRef idx="2">
            <a:schemeClr val="accent2"/>
          </a:fillRef>
          <a:effectRef idx="1">
            <a:schemeClr val="accent2"/>
          </a:effectRef>
          <a:fontRef idx="minor">
            <a:schemeClr val="dk1"/>
          </a:fontRef>
        </p:style>
        <p:txBody>
          <a:bodyPr>
            <a:normAutofit/>
          </a:bodyPr>
          <a:lstStyle/>
          <a:p>
            <a:pPr algn="ctr">
              <a:lnSpc>
                <a:spcPct val="150000"/>
              </a:lnSpc>
            </a:pPr>
            <a:r>
              <a:rPr lang="fa-IR" sz="4000" dirty="0">
                <a:cs typeface="B Yagut" panose="00000400000000000000" pitchFamily="2" charset="-78"/>
              </a:rPr>
              <a:t>کودک آزاری یا کودکان شاهد </a:t>
            </a:r>
            <a:r>
              <a:rPr lang="fa-IR" sz="4000" dirty="0" smtClean="0">
                <a:cs typeface="B Yagut" panose="00000400000000000000" pitchFamily="2" charset="-78"/>
              </a:rPr>
              <a:t>خشونت خانگی</a:t>
            </a:r>
            <a:endParaRPr lang="fa-IR" sz="4000" dirty="0">
              <a:cs typeface="B Yagut" panose="00000400000000000000" pitchFamily="2" charset="-78"/>
            </a:endParaRPr>
          </a:p>
        </p:txBody>
      </p:sp>
      <p:sp>
        <p:nvSpPr>
          <p:cNvPr id="3" name="Content Placeholder 2"/>
          <p:cNvSpPr>
            <a:spLocks noGrp="1"/>
          </p:cNvSpPr>
          <p:nvPr>
            <p:ph idx="1"/>
          </p:nvPr>
        </p:nvSpPr>
        <p:spPr>
          <a:xfrm>
            <a:off x="838200" y="1742110"/>
            <a:ext cx="10515600" cy="5115890"/>
          </a:xfrm>
        </p:spPr>
        <p:txBody>
          <a:bodyPr>
            <a:normAutofit fontScale="62500" lnSpcReduction="20000"/>
          </a:bodyPr>
          <a:lstStyle/>
          <a:p>
            <a:pPr marL="0" indent="0">
              <a:lnSpc>
                <a:spcPct val="170000"/>
              </a:lnSpc>
              <a:buNone/>
            </a:pPr>
            <a:r>
              <a:rPr lang="fa-IR" sz="4500" dirty="0">
                <a:cs typeface="B Yagut" panose="00000400000000000000" pitchFamily="2" charset="-78"/>
              </a:rPr>
              <a:t>وجود علایم زیر می تواند نشان دهنده سوء رفتار جسمانی با کودک یا همسر باشد</a:t>
            </a:r>
            <a:r>
              <a:rPr lang="en-US" sz="4500" dirty="0" smtClean="0">
                <a:cs typeface="B Yagut" panose="00000400000000000000" pitchFamily="2" charset="-78"/>
              </a:rPr>
              <a:t>:</a:t>
            </a:r>
          </a:p>
          <a:p>
            <a:pPr>
              <a:lnSpc>
                <a:spcPct val="170000"/>
              </a:lnSpc>
            </a:pPr>
            <a:r>
              <a:rPr lang="fa-IR" sz="4500" dirty="0">
                <a:cs typeface="B Yagut" panose="00000400000000000000" pitchFamily="2" charset="-78"/>
              </a:rPr>
              <a:t>وجود هرگونه خونمردگی و شکستگی در کودک زیر یک </a:t>
            </a:r>
            <a:r>
              <a:rPr lang="fa-IR" sz="4500" dirty="0" smtClean="0">
                <a:cs typeface="B Yagut" panose="00000400000000000000" pitchFamily="2" charset="-78"/>
              </a:rPr>
              <a:t>سال</a:t>
            </a:r>
            <a:r>
              <a:rPr lang="fa-IR" sz="4500" dirty="0">
                <a:effectLst>
                  <a:outerShdw blurRad="38100" dist="38100" dir="2700000" algn="tl">
                    <a:srgbClr val="000000">
                      <a:alpha val="43137"/>
                    </a:srgbClr>
                  </a:outerShdw>
                </a:effectLst>
                <a:cs typeface="B Koodak" pitchFamily="2" charset="-78"/>
              </a:rPr>
              <a:t> </a:t>
            </a:r>
            <a:endParaRPr lang="fa-IR" sz="4500" dirty="0" smtClean="0">
              <a:effectLst>
                <a:outerShdw blurRad="38100" dist="38100" dir="2700000" algn="tl">
                  <a:srgbClr val="000000">
                    <a:alpha val="43137"/>
                  </a:srgbClr>
                </a:outerShdw>
              </a:effectLst>
              <a:cs typeface="B Koodak" pitchFamily="2" charset="-78"/>
            </a:endParaRPr>
          </a:p>
          <a:p>
            <a:pPr>
              <a:lnSpc>
                <a:spcPct val="170000"/>
              </a:lnSpc>
            </a:pPr>
            <a:r>
              <a:rPr lang="fa-IR" sz="4500" dirty="0" smtClean="0">
                <a:cs typeface="B Yagut" panose="00000400000000000000" pitchFamily="2" charset="-78"/>
              </a:rPr>
              <a:t>وجود </a:t>
            </a:r>
            <a:r>
              <a:rPr lang="fa-IR" sz="4500" dirty="0">
                <a:cs typeface="B Yagut" panose="00000400000000000000" pitchFamily="2" charset="-78"/>
              </a:rPr>
              <a:t>کبودی هایی شبیه اثرات انگشت، شلاق یا نیشگون </a:t>
            </a:r>
            <a:endParaRPr lang="en-US" sz="4500" dirty="0">
              <a:cs typeface="B Yagut" panose="00000400000000000000" pitchFamily="2" charset="-78"/>
            </a:endParaRPr>
          </a:p>
          <a:p>
            <a:pPr>
              <a:lnSpc>
                <a:spcPct val="170000"/>
              </a:lnSpc>
            </a:pPr>
            <a:r>
              <a:rPr lang="fa-IR" sz="4500" dirty="0">
                <a:cs typeface="B Yagut" panose="00000400000000000000" pitchFamily="2" charset="-78"/>
              </a:rPr>
              <a:t>سوختگی هایی شبیه آتش سیگار </a:t>
            </a:r>
            <a:endParaRPr lang="en-US" sz="4500" dirty="0">
              <a:cs typeface="B Yagut" panose="00000400000000000000" pitchFamily="2" charset="-78"/>
            </a:endParaRPr>
          </a:p>
          <a:p>
            <a:pPr>
              <a:lnSpc>
                <a:spcPct val="170000"/>
              </a:lnSpc>
            </a:pPr>
            <a:r>
              <a:rPr lang="fa-IR" sz="4500" dirty="0">
                <a:cs typeface="B Yagut" panose="00000400000000000000" pitchFamily="2" charset="-78"/>
              </a:rPr>
              <a:t>ضایعاتی شبیه سوختگی با آب جوش </a:t>
            </a:r>
            <a:endParaRPr lang="en-US" sz="4500" dirty="0">
              <a:cs typeface="B Yagut" panose="00000400000000000000" pitchFamily="2" charset="-78"/>
            </a:endParaRPr>
          </a:p>
          <a:p>
            <a:pPr>
              <a:lnSpc>
                <a:spcPct val="170000"/>
              </a:lnSpc>
            </a:pPr>
            <a:r>
              <a:rPr lang="fa-IR" sz="4500" dirty="0">
                <a:cs typeface="B Yagut" panose="00000400000000000000" pitchFamily="2" charset="-78"/>
              </a:rPr>
              <a:t>علائم گاز گرفتن</a:t>
            </a:r>
            <a:endParaRPr lang="en-US" sz="4500" dirty="0">
              <a:cs typeface="B Yagut" panose="00000400000000000000" pitchFamily="2" charset="-78"/>
            </a:endParaRPr>
          </a:p>
          <a:p>
            <a:pPr marL="0" indent="0">
              <a:buNone/>
            </a:pPr>
            <a:r>
              <a:rPr lang="fa-IR" dirty="0">
                <a:cs typeface="B Yagut" panose="00000400000000000000" pitchFamily="2" charset="-78"/>
              </a:rPr>
              <a:t/>
            </a:r>
            <a:br>
              <a:rPr lang="fa-IR" dirty="0">
                <a:cs typeface="B Yagut" panose="00000400000000000000" pitchFamily="2" charset="-78"/>
              </a:rPr>
            </a:br>
            <a:endParaRPr lang="fa-IR" dirty="0"/>
          </a:p>
        </p:txBody>
      </p:sp>
      <p:sp>
        <p:nvSpPr>
          <p:cNvPr id="4" name="Slide Number Placeholder 3"/>
          <p:cNvSpPr>
            <a:spLocks noGrp="1"/>
          </p:cNvSpPr>
          <p:nvPr>
            <p:ph type="sldNum" sz="quarter" idx="12"/>
          </p:nvPr>
        </p:nvSpPr>
        <p:spPr/>
        <p:txBody>
          <a:bodyPr/>
          <a:lstStyle/>
          <a:p>
            <a:fld id="{FE047A93-0F52-40DD-B3AC-F95C5FFB2766}" type="slidenum">
              <a:rPr lang="fa-IR" smtClean="0"/>
              <a:t>12</a:t>
            </a:fld>
            <a:endParaRPr lang="fa-IR"/>
          </a:p>
        </p:txBody>
      </p:sp>
      <p:pic>
        <p:nvPicPr>
          <p:cNvPr id="5" name="۱۳روان مدار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19200" y="5465397"/>
            <a:ext cx="609600" cy="609600"/>
          </a:xfrm>
          <a:prstGeom prst="rect">
            <a:avLst/>
          </a:prstGeom>
        </p:spPr>
      </p:pic>
    </p:spTree>
    <p:extLst>
      <p:ext uri="{BB962C8B-B14F-4D97-AF65-F5344CB8AC3E}">
        <p14:creationId xmlns:p14="http://schemas.microsoft.com/office/powerpoint/2010/main" val="192659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2701"/>
            <a:ext cx="10515600" cy="1269717"/>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fa-IR" sz="4000" dirty="0" smtClean="0">
                <a:cs typeface="B Yagut" panose="00000400000000000000" pitchFamily="2" charset="-78"/>
              </a:rPr>
              <a:t/>
            </a:r>
            <a:br>
              <a:rPr lang="fa-IR" sz="4000" dirty="0" smtClean="0">
                <a:cs typeface="B Yagut" panose="00000400000000000000" pitchFamily="2" charset="-78"/>
              </a:rPr>
            </a:br>
            <a:r>
              <a:rPr lang="fa-IR" dirty="0" smtClean="0">
                <a:cs typeface="B Yagut" panose="00000400000000000000" pitchFamily="2" charset="-78"/>
              </a:rPr>
              <a:t>ادامه - </a:t>
            </a:r>
            <a:r>
              <a:rPr lang="fa-IR" dirty="0">
                <a:cs typeface="B Yagut" panose="00000400000000000000" pitchFamily="2" charset="-78"/>
              </a:rPr>
              <a:t>کودک آزاری یا کودکان شاهد </a:t>
            </a:r>
            <a:r>
              <a:rPr lang="fa-IR" dirty="0" smtClean="0">
                <a:cs typeface="B Yagut" panose="00000400000000000000" pitchFamily="2" charset="-78"/>
              </a:rPr>
              <a:t>همسرآزاری</a:t>
            </a:r>
            <a:r>
              <a:rPr lang="fa-IR" sz="4000" dirty="0">
                <a:cs typeface="B Yagut" panose="00000400000000000000" pitchFamily="2" charset="-78"/>
              </a:rPr>
              <a:t/>
            </a:r>
            <a:br>
              <a:rPr lang="fa-IR" sz="4000" dirty="0">
                <a:cs typeface="B Yagut" panose="00000400000000000000" pitchFamily="2" charset="-78"/>
              </a:rPr>
            </a:br>
            <a:endParaRPr lang="fa-IR" sz="4000" dirty="0"/>
          </a:p>
        </p:txBody>
      </p:sp>
      <p:sp>
        <p:nvSpPr>
          <p:cNvPr id="3" name="Content Placeholder 2"/>
          <p:cNvSpPr>
            <a:spLocks noGrp="1"/>
          </p:cNvSpPr>
          <p:nvPr>
            <p:ph idx="1"/>
          </p:nvPr>
        </p:nvSpPr>
        <p:spPr>
          <a:xfrm>
            <a:off x="838200" y="1608483"/>
            <a:ext cx="10515600" cy="4951828"/>
          </a:xfrm>
        </p:spPr>
        <p:txBody>
          <a:bodyPr>
            <a:normAutofit/>
          </a:bodyPr>
          <a:lstStyle/>
          <a:p>
            <a:pPr>
              <a:lnSpc>
                <a:spcPct val="160000"/>
              </a:lnSpc>
            </a:pPr>
            <a:r>
              <a:rPr lang="fa-IR" dirty="0">
                <a:cs typeface="B Yagut" panose="00000400000000000000" pitchFamily="2" charset="-78"/>
              </a:rPr>
              <a:t>تورم و دررفتگی مفاصل </a:t>
            </a:r>
          </a:p>
          <a:p>
            <a:pPr>
              <a:lnSpc>
                <a:spcPct val="160000"/>
              </a:lnSpc>
            </a:pPr>
            <a:r>
              <a:rPr lang="fa-IR" dirty="0">
                <a:cs typeface="B Yagut" panose="00000400000000000000" pitchFamily="2" charset="-78"/>
              </a:rPr>
              <a:t>وجود مناطق طاسی در سر ناشی از کشیده شدن موها </a:t>
            </a:r>
            <a:endParaRPr lang="en-US" dirty="0">
              <a:cs typeface="B Yagut" panose="00000400000000000000" pitchFamily="2" charset="-78"/>
            </a:endParaRPr>
          </a:p>
          <a:p>
            <a:pPr>
              <a:lnSpc>
                <a:spcPct val="160000"/>
              </a:lnSpc>
            </a:pPr>
            <a:r>
              <a:rPr lang="fa-IR" dirty="0">
                <a:cs typeface="B Yagut" panose="00000400000000000000" pitchFamily="2" charset="-78"/>
              </a:rPr>
              <a:t>آثار ضربات شلاق</a:t>
            </a:r>
            <a:endParaRPr lang="en-US" dirty="0">
              <a:cs typeface="B Yagut" panose="00000400000000000000" pitchFamily="2" charset="-78"/>
            </a:endParaRPr>
          </a:p>
          <a:p>
            <a:pPr>
              <a:lnSpc>
                <a:spcPct val="160000"/>
              </a:lnSpc>
            </a:pPr>
            <a:r>
              <a:rPr lang="fa-IR" dirty="0">
                <a:cs typeface="B Yagut" panose="00000400000000000000" pitchFamily="2" charset="-78"/>
              </a:rPr>
              <a:t>پارگی لجام لب</a:t>
            </a:r>
            <a:endParaRPr lang="en-US" dirty="0">
              <a:cs typeface="B Yagut" panose="00000400000000000000" pitchFamily="2" charset="-78"/>
            </a:endParaRPr>
          </a:p>
          <a:p>
            <a:pPr>
              <a:lnSpc>
                <a:spcPct val="160000"/>
              </a:lnSpc>
            </a:pPr>
            <a:r>
              <a:rPr lang="fa-IR" dirty="0">
                <a:cs typeface="B Yagut" panose="00000400000000000000" pitchFamily="2" charset="-78"/>
              </a:rPr>
              <a:t>کبودی </a:t>
            </a:r>
            <a:r>
              <a:rPr lang="fa-IR" dirty="0" smtClean="0">
                <a:cs typeface="B Yagut" panose="00000400000000000000" pitchFamily="2" charset="-78"/>
              </a:rPr>
              <a:t>چشم ها</a:t>
            </a:r>
            <a:endParaRPr lang="en-US" dirty="0">
              <a:cs typeface="B Yagut" panose="00000400000000000000" pitchFamily="2" charset="-78"/>
            </a:endParaRPr>
          </a:p>
          <a:p>
            <a:pPr marL="0" indent="0">
              <a:buNone/>
            </a:pPr>
            <a:endParaRPr lang="fa-IR"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3209447"/>
            <a:ext cx="4298868" cy="3010838"/>
          </a:xfrm>
          <a:prstGeom prst="rect">
            <a:avLst/>
          </a:prstGeom>
        </p:spPr>
      </p:pic>
      <p:sp>
        <p:nvSpPr>
          <p:cNvPr id="5" name="Slide Number Placeholder 4"/>
          <p:cNvSpPr>
            <a:spLocks noGrp="1"/>
          </p:cNvSpPr>
          <p:nvPr>
            <p:ph type="sldNum" sz="quarter" idx="12"/>
          </p:nvPr>
        </p:nvSpPr>
        <p:spPr/>
        <p:txBody>
          <a:bodyPr/>
          <a:lstStyle/>
          <a:p>
            <a:fld id="{FE047A93-0F52-40DD-B3AC-F95C5FFB2766}" type="slidenum">
              <a:rPr lang="fa-IR" smtClean="0"/>
              <a:t>13</a:t>
            </a:fld>
            <a:endParaRPr lang="fa-IR"/>
          </a:p>
        </p:txBody>
      </p:sp>
      <p:pic>
        <p:nvPicPr>
          <p:cNvPr id="6" name="۱۴روان مدار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121" y="5373918"/>
            <a:ext cx="609600" cy="609600"/>
          </a:xfrm>
          <a:prstGeom prst="rect">
            <a:avLst/>
          </a:prstGeom>
        </p:spPr>
      </p:pic>
    </p:spTree>
    <p:extLst>
      <p:ext uri="{BB962C8B-B14F-4D97-AF65-F5344CB8AC3E}">
        <p14:creationId xmlns:p14="http://schemas.microsoft.com/office/powerpoint/2010/main" val="8024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a:cs typeface="B Yagut" panose="00000400000000000000" pitchFamily="2" charset="-78"/>
              </a:rPr>
              <a:t>خانواده آسیب پذیر</a:t>
            </a:r>
            <a:endParaRPr lang="fa-IR" sz="4000" dirty="0"/>
          </a:p>
        </p:txBody>
      </p:sp>
      <p:sp>
        <p:nvSpPr>
          <p:cNvPr id="3" name="Content Placeholder 2"/>
          <p:cNvSpPr>
            <a:spLocks noGrp="1"/>
          </p:cNvSpPr>
          <p:nvPr>
            <p:ph idx="1"/>
          </p:nvPr>
        </p:nvSpPr>
        <p:spPr>
          <a:xfrm>
            <a:off x="838200" y="1690688"/>
            <a:ext cx="10515600" cy="4949263"/>
          </a:xfrm>
        </p:spPr>
        <p:txBody>
          <a:bodyPr>
            <a:normAutofit/>
          </a:bodyPr>
          <a:lstStyle/>
          <a:p>
            <a:pPr marL="0" indent="0">
              <a:buNone/>
            </a:pPr>
            <a:endParaRPr lang="fa-IR" dirty="0" smtClean="0">
              <a:cs typeface="B Yagut" panose="00000400000000000000" pitchFamily="2" charset="-78"/>
            </a:endParaRPr>
          </a:p>
          <a:p>
            <a:pPr marL="0" indent="0">
              <a:buNone/>
            </a:pPr>
            <a:r>
              <a:rPr lang="fa-IR" dirty="0" smtClean="0">
                <a:cs typeface="B Yagut" panose="00000400000000000000" pitchFamily="2" charset="-78"/>
              </a:rPr>
              <a:t>خانواده </a:t>
            </a:r>
            <a:r>
              <a:rPr lang="fa-IR" dirty="0">
                <a:cs typeface="B Yagut" panose="00000400000000000000" pitchFamily="2" charset="-78"/>
              </a:rPr>
              <a:t>آسیب </a:t>
            </a:r>
            <a:r>
              <a:rPr lang="fa-IR" dirty="0" smtClean="0">
                <a:cs typeface="B Yagut" panose="00000400000000000000" pitchFamily="2" charset="-78"/>
              </a:rPr>
              <a:t>پذیر به </a:t>
            </a:r>
            <a:r>
              <a:rPr lang="fa-IR" dirty="0">
                <a:cs typeface="B Yagut" panose="00000400000000000000" pitchFamily="2" charset="-78"/>
              </a:rPr>
              <a:t>فردی اطلاق می شود </a:t>
            </a:r>
            <a:r>
              <a:rPr lang="fa-IR" dirty="0" smtClean="0">
                <a:cs typeface="B Yagut" panose="00000400000000000000" pitchFamily="2" charset="-78"/>
              </a:rPr>
              <a:t>که خود یا اعضای خانواده :</a:t>
            </a:r>
            <a:endParaRPr lang="fa-IR" dirty="0">
              <a:cs typeface="B Yagut" panose="00000400000000000000" pitchFamily="2" charset="-78"/>
            </a:endParaRPr>
          </a:p>
          <a:p>
            <a:pPr>
              <a:lnSpc>
                <a:spcPct val="150000"/>
              </a:lnSpc>
            </a:pPr>
            <a:r>
              <a:rPr lang="fa-IR" dirty="0" smtClean="0">
                <a:cs typeface="B Yagut" panose="00000400000000000000" pitchFamily="2" charset="-78"/>
              </a:rPr>
              <a:t>دارای </a:t>
            </a:r>
            <a:r>
              <a:rPr lang="fa-IR" dirty="0">
                <a:cs typeface="B Yagut" panose="00000400000000000000" pitchFamily="2" charset="-78"/>
              </a:rPr>
              <a:t>معلولیت جسمی یا روانی </a:t>
            </a:r>
            <a:r>
              <a:rPr lang="fa-IR" dirty="0" smtClean="0">
                <a:cs typeface="B Yagut" panose="00000400000000000000" pitchFamily="2" charset="-78"/>
              </a:rPr>
              <a:t> </a:t>
            </a:r>
            <a:endParaRPr lang="fa-IR" dirty="0">
              <a:cs typeface="B Yagut" panose="00000400000000000000" pitchFamily="2" charset="-78"/>
            </a:endParaRPr>
          </a:p>
          <a:p>
            <a:pPr>
              <a:lnSpc>
                <a:spcPct val="150000"/>
              </a:lnSpc>
            </a:pPr>
            <a:r>
              <a:rPr lang="fa-IR" dirty="0" smtClean="0">
                <a:cs typeface="B Yagut" panose="00000400000000000000" pitchFamily="2" charset="-78"/>
              </a:rPr>
              <a:t>مبتلا </a:t>
            </a:r>
            <a:r>
              <a:rPr lang="fa-IR" dirty="0">
                <a:cs typeface="B Yagut" panose="00000400000000000000" pitchFamily="2" charset="-78"/>
              </a:rPr>
              <a:t>به بیماری خاص </a:t>
            </a:r>
          </a:p>
          <a:p>
            <a:pPr>
              <a:lnSpc>
                <a:spcPct val="150000"/>
              </a:lnSpc>
            </a:pPr>
            <a:r>
              <a:rPr lang="fa-IR" dirty="0" smtClean="0">
                <a:cs typeface="B Yagut" panose="00000400000000000000" pitchFamily="2" charset="-78"/>
              </a:rPr>
              <a:t>مبتلا </a:t>
            </a:r>
            <a:r>
              <a:rPr lang="fa-IR" dirty="0">
                <a:cs typeface="B Yagut" panose="00000400000000000000" pitchFamily="2" charset="-78"/>
              </a:rPr>
              <a:t>به اعتیاد </a:t>
            </a:r>
          </a:p>
          <a:p>
            <a:pPr>
              <a:lnSpc>
                <a:spcPct val="150000"/>
              </a:lnSpc>
            </a:pPr>
            <a:r>
              <a:rPr lang="fa-IR" dirty="0" smtClean="0">
                <a:cs typeface="B Yagut" panose="00000400000000000000" pitchFamily="2" charset="-78"/>
              </a:rPr>
              <a:t>زندانی </a:t>
            </a:r>
            <a:endParaRPr lang="fa-IR" dirty="0">
              <a:cs typeface="B Yagut" panose="00000400000000000000" pitchFamily="2" charset="-78"/>
            </a:endParaRPr>
          </a:p>
          <a:p>
            <a:pPr>
              <a:lnSpc>
                <a:spcPct val="150000"/>
              </a:lnSpc>
            </a:pPr>
            <a:r>
              <a:rPr lang="fa-IR" dirty="0">
                <a:cs typeface="B Yagut" panose="00000400000000000000" pitchFamily="2" charset="-78"/>
              </a:rPr>
              <a:t>فقر </a:t>
            </a:r>
            <a:endParaRPr lang="en-US" dirty="0">
              <a:cs typeface="B Yagut" panose="00000400000000000000" pitchFamily="2" charset="-78"/>
            </a:endParaRPr>
          </a:p>
          <a:p>
            <a:endParaRPr lang="fa-IR"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684" y="2899664"/>
            <a:ext cx="5261316" cy="2938975"/>
          </a:xfrm>
          <a:prstGeom prst="rect">
            <a:avLst/>
          </a:prstGeom>
        </p:spPr>
      </p:pic>
      <p:sp>
        <p:nvSpPr>
          <p:cNvPr id="5" name="Slide Number Placeholder 4"/>
          <p:cNvSpPr>
            <a:spLocks noGrp="1"/>
          </p:cNvSpPr>
          <p:nvPr>
            <p:ph type="sldNum" sz="quarter" idx="12"/>
          </p:nvPr>
        </p:nvSpPr>
        <p:spPr/>
        <p:txBody>
          <a:bodyPr/>
          <a:lstStyle/>
          <a:p>
            <a:fld id="{FE047A93-0F52-40DD-B3AC-F95C5FFB2766}" type="slidenum">
              <a:rPr lang="fa-IR" smtClean="0"/>
              <a:t>14</a:t>
            </a:fld>
            <a:endParaRPr lang="fa-IR"/>
          </a:p>
        </p:txBody>
      </p:sp>
      <p:pic>
        <p:nvPicPr>
          <p:cNvPr id="6" name="۱۵روان مدار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05000" y="5934495"/>
            <a:ext cx="609600" cy="609600"/>
          </a:xfrm>
          <a:prstGeom prst="rect">
            <a:avLst/>
          </a:prstGeom>
        </p:spPr>
      </p:pic>
    </p:spTree>
    <p:extLst>
      <p:ext uri="{BB962C8B-B14F-4D97-AF65-F5344CB8AC3E}">
        <p14:creationId xmlns:p14="http://schemas.microsoft.com/office/powerpoint/2010/main" val="80376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4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smtClean="0">
                <a:cs typeface="B Yagut" panose="00000400000000000000" pitchFamily="2" charset="-78"/>
              </a:rPr>
              <a:t>تعریف بازمانده از تحصیل</a:t>
            </a:r>
            <a:endParaRPr lang="fa-IR" sz="4000" dirty="0">
              <a:cs typeface="B Yagut" panose="00000400000000000000" pitchFamily="2" charset="-78"/>
            </a:endParaRPr>
          </a:p>
        </p:txBody>
      </p:sp>
      <p:sp>
        <p:nvSpPr>
          <p:cNvPr id="3" name="Content Placeholder 2"/>
          <p:cNvSpPr>
            <a:spLocks noGrp="1"/>
          </p:cNvSpPr>
          <p:nvPr>
            <p:ph idx="1"/>
          </p:nvPr>
        </p:nvSpPr>
        <p:spPr/>
        <p:txBody>
          <a:bodyPr/>
          <a:lstStyle/>
          <a:p>
            <a:pPr marL="0" indent="0">
              <a:buNone/>
            </a:pPr>
            <a:endParaRPr lang="fa-IR" dirty="0" smtClean="0"/>
          </a:p>
          <a:p>
            <a:pPr marL="0" indent="0">
              <a:lnSpc>
                <a:spcPct val="150000"/>
              </a:lnSpc>
              <a:buNone/>
            </a:pPr>
            <a:r>
              <a:rPr lang="fa-IR" dirty="0" smtClean="0">
                <a:cs typeface="B Yagut" panose="00000400000000000000" pitchFamily="2" charset="-78"/>
              </a:rPr>
              <a:t>در صورتی که سن و تحصیلات فرد با هم متناسب نباشد، فرد بازمانده از تحصیل تلقی خواهد شد.</a:t>
            </a:r>
            <a:endParaRPr lang="fa-IR"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FE047A93-0F52-40DD-B3AC-F95C5FFB2766}" type="slidenum">
              <a:rPr lang="fa-IR" smtClean="0"/>
              <a:t>15</a:t>
            </a:fld>
            <a:endParaRPr lang="fa-IR"/>
          </a:p>
        </p:txBody>
      </p:sp>
      <p:pic>
        <p:nvPicPr>
          <p:cNvPr id="5" name="۱۷روا">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051" y="5352257"/>
            <a:ext cx="609600" cy="609600"/>
          </a:xfrm>
          <a:prstGeom prst="rect">
            <a:avLst/>
          </a:prstGeom>
        </p:spPr>
      </p:pic>
    </p:spTree>
    <p:extLst>
      <p:ext uri="{BB962C8B-B14F-4D97-AF65-F5344CB8AC3E}">
        <p14:creationId xmlns:p14="http://schemas.microsoft.com/office/powerpoint/2010/main" val="342510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552" y="337695"/>
            <a:ext cx="10431888" cy="1272164"/>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smtClean="0">
                <a:cs typeface="B Yagut" panose="00000400000000000000" pitchFamily="2" charset="-78"/>
              </a:rPr>
              <a:t>تعریف خشونت خانگی (در نوجوانان متاهل)</a:t>
            </a:r>
            <a:endParaRPr lang="fa-IR" sz="4000" dirty="0">
              <a:cs typeface="B Yagut" panose="00000400000000000000" pitchFamily="2" charset="-78"/>
            </a:endParaRPr>
          </a:p>
        </p:txBody>
      </p:sp>
      <p:sp>
        <p:nvSpPr>
          <p:cNvPr id="3" name="Content Placeholder 2"/>
          <p:cNvSpPr>
            <a:spLocks noGrp="1"/>
          </p:cNvSpPr>
          <p:nvPr>
            <p:ph idx="1"/>
          </p:nvPr>
        </p:nvSpPr>
        <p:spPr>
          <a:xfrm>
            <a:off x="1004553" y="2099257"/>
            <a:ext cx="10431888" cy="4257094"/>
          </a:xfrm>
        </p:spPr>
        <p:txBody>
          <a:bodyPr>
            <a:normAutofit/>
          </a:bodyPr>
          <a:lstStyle/>
          <a:p>
            <a:pPr marL="0" indent="0" algn="just">
              <a:lnSpc>
                <a:spcPct val="170000"/>
              </a:lnSpc>
              <a:buNone/>
            </a:pPr>
            <a:r>
              <a:rPr lang="fa-IR" dirty="0" smtClean="0">
                <a:cs typeface="B Yagut" panose="00000400000000000000" pitchFamily="2" charset="-78"/>
              </a:rPr>
              <a:t>خشونت </a:t>
            </a:r>
            <a:r>
              <a:rPr lang="fa-IR" dirty="0">
                <a:cs typeface="B Yagut" panose="00000400000000000000" pitchFamily="2" charset="-78"/>
              </a:rPr>
              <a:t>خانگی عبارت است از خشونتی که بین افراد خانواده و شرکای زندگی رخ می‌دهد که اغلب و نه همواره در درون منازل اتفاق می‌افتد. </a:t>
            </a:r>
            <a:endParaRPr lang="fa-IR" dirty="0" smtClean="0">
              <a:cs typeface="B Yagut" panose="00000400000000000000" pitchFamily="2" charset="-78"/>
            </a:endParaRPr>
          </a:p>
          <a:p>
            <a:pPr marL="0" indent="0" algn="just">
              <a:lnSpc>
                <a:spcPct val="170000"/>
              </a:lnSpc>
              <a:buNone/>
            </a:pPr>
            <a:r>
              <a:rPr lang="fa-IR" dirty="0" smtClean="0">
                <a:cs typeface="B Yagut" panose="00000400000000000000" pitchFamily="2" charset="-78"/>
              </a:rPr>
              <a:t>انواع خشونت خانگی:</a:t>
            </a:r>
          </a:p>
          <a:p>
            <a:pPr algn="just">
              <a:lnSpc>
                <a:spcPct val="170000"/>
              </a:lnSpc>
            </a:pPr>
            <a:r>
              <a:rPr lang="fa-IR" dirty="0" smtClean="0">
                <a:cs typeface="B Yagut" panose="00000400000000000000" pitchFamily="2" charset="-78"/>
              </a:rPr>
              <a:t>کودک آزاری</a:t>
            </a:r>
          </a:p>
          <a:p>
            <a:pPr algn="just">
              <a:lnSpc>
                <a:spcPct val="170000"/>
              </a:lnSpc>
            </a:pPr>
            <a:r>
              <a:rPr lang="fa-IR" dirty="0" smtClean="0">
                <a:cs typeface="B Yagut" panose="00000400000000000000" pitchFamily="2" charset="-78"/>
              </a:rPr>
              <a:t>همسرآزاری </a:t>
            </a:r>
          </a:p>
          <a:p>
            <a:endParaRPr lang="fa-IR" dirty="0"/>
          </a:p>
        </p:txBody>
      </p:sp>
      <p:sp>
        <p:nvSpPr>
          <p:cNvPr id="4" name="Slide Number Placeholder 3"/>
          <p:cNvSpPr>
            <a:spLocks noGrp="1"/>
          </p:cNvSpPr>
          <p:nvPr>
            <p:ph type="sldNum" sz="quarter" idx="12"/>
          </p:nvPr>
        </p:nvSpPr>
        <p:spPr/>
        <p:txBody>
          <a:bodyPr/>
          <a:lstStyle/>
          <a:p>
            <a:fld id="{FE047A93-0F52-40DD-B3AC-F95C5FFB2766}" type="slidenum">
              <a:rPr lang="fa-IR" smtClean="0"/>
              <a:t>16</a:t>
            </a:fld>
            <a:endParaRPr lang="fa-IR"/>
          </a:p>
        </p:txBody>
      </p:sp>
      <p:pic>
        <p:nvPicPr>
          <p:cNvPr id="5" name="۱۸ روا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95813" y="5381626"/>
            <a:ext cx="609600" cy="609600"/>
          </a:xfrm>
          <a:prstGeom prst="rect">
            <a:avLst/>
          </a:prstGeom>
        </p:spPr>
      </p:pic>
    </p:spTree>
    <p:extLst>
      <p:ext uri="{BB962C8B-B14F-4D97-AF65-F5344CB8AC3E}">
        <p14:creationId xmlns:p14="http://schemas.microsoft.com/office/powerpoint/2010/main" val="397349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smtClean="0">
                <a:cs typeface="B Yagut" panose="00000400000000000000" pitchFamily="2" charset="-78"/>
              </a:rPr>
              <a:t>تعریف همسرآزاری</a:t>
            </a:r>
            <a:endParaRPr lang="fa-IR" sz="4000" dirty="0">
              <a:cs typeface="B Yagut" panose="00000400000000000000" pitchFamily="2" charset="-78"/>
            </a:endParaRPr>
          </a:p>
        </p:txBody>
      </p:sp>
      <p:sp>
        <p:nvSpPr>
          <p:cNvPr id="3" name="Content Placeholder 2"/>
          <p:cNvSpPr>
            <a:spLocks noGrp="1"/>
          </p:cNvSpPr>
          <p:nvPr>
            <p:ph idx="1"/>
          </p:nvPr>
        </p:nvSpPr>
        <p:spPr/>
        <p:txBody>
          <a:bodyPr/>
          <a:lstStyle/>
          <a:p>
            <a:pPr marL="0" indent="0" algn="just">
              <a:lnSpc>
                <a:spcPct val="170000"/>
              </a:lnSpc>
              <a:buNone/>
            </a:pPr>
            <a:r>
              <a:rPr lang="fa-IR" dirty="0">
                <a:cs typeface="B Yagut" panose="00000400000000000000" pitchFamily="2" charset="-78"/>
              </a:rPr>
              <a:t>همسرآزاری به صورت‌های مختلفی مانند خشونت روانی و کلامی، خشونت اقتصادی، خشونت جنسی و  خشونت جسمانی اِعمال می‌شود. </a:t>
            </a:r>
            <a:endParaRPr lang="en-US" dirty="0">
              <a:cs typeface="B Yagut" panose="00000400000000000000" pitchFamily="2" charset="-78"/>
            </a:endParaRPr>
          </a:p>
          <a:p>
            <a:pPr marL="0" indent="0" algn="just">
              <a:lnSpc>
                <a:spcPct val="170000"/>
              </a:lnSpc>
              <a:buNone/>
            </a:pPr>
            <a:r>
              <a:rPr lang="fa-IR" dirty="0">
                <a:cs typeface="B Yagut" panose="00000400000000000000" pitchFamily="2" charset="-78"/>
              </a:rPr>
              <a:t>همسرآزاری جسمانی به اَشکال مختلف از جمله پرتاب اشیاء به سمت همسر، حمله‌ی فیزیکی به اشکال مختلف (سیلی، مشت، لگد، </a:t>
            </a:r>
            <a:r>
              <a:rPr lang="fa-IR" dirty="0" smtClean="0">
                <a:cs typeface="B Yagut" panose="00000400000000000000" pitchFamily="2" charset="-78"/>
              </a:rPr>
              <a:t>کمربند و </a:t>
            </a:r>
            <a:r>
              <a:rPr lang="fa-IR" dirty="0">
                <a:cs typeface="B Yagut" panose="00000400000000000000" pitchFamily="2" charset="-78"/>
              </a:rPr>
              <a:t>...) یا جلوگیری از دستیابی همسر به خدمات بهداشتی، در میان خانواده‌ها رایج است. </a:t>
            </a:r>
          </a:p>
          <a:p>
            <a:endParaRPr lang="fa-IR" dirty="0"/>
          </a:p>
        </p:txBody>
      </p:sp>
      <p:sp>
        <p:nvSpPr>
          <p:cNvPr id="4" name="Slide Number Placeholder 3"/>
          <p:cNvSpPr>
            <a:spLocks noGrp="1"/>
          </p:cNvSpPr>
          <p:nvPr>
            <p:ph type="sldNum" sz="quarter" idx="12"/>
          </p:nvPr>
        </p:nvSpPr>
        <p:spPr/>
        <p:txBody>
          <a:bodyPr/>
          <a:lstStyle/>
          <a:p>
            <a:fld id="{FE047A93-0F52-40DD-B3AC-F95C5FFB2766}" type="slidenum">
              <a:rPr lang="fa-IR" smtClean="0"/>
              <a:t>17</a:t>
            </a:fld>
            <a:endParaRPr lang="fa-IR"/>
          </a:p>
        </p:txBody>
      </p:sp>
      <p:pic>
        <p:nvPicPr>
          <p:cNvPr id="5" name="۱۸روان مدار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22231" y="5352257"/>
            <a:ext cx="609600" cy="609600"/>
          </a:xfrm>
          <a:prstGeom prst="rect">
            <a:avLst/>
          </a:prstGeom>
        </p:spPr>
      </p:pic>
    </p:spTree>
    <p:extLst>
      <p:ext uri="{BB962C8B-B14F-4D97-AF65-F5344CB8AC3E}">
        <p14:creationId xmlns:p14="http://schemas.microsoft.com/office/powerpoint/2010/main" val="309163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5" y="365125"/>
            <a:ext cx="10650415" cy="1325563"/>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fa-IR" dirty="0" smtClean="0">
                <a:cs typeface="B Yagut" panose="00000400000000000000" pitchFamily="2" charset="-78"/>
              </a:rPr>
              <a:t/>
            </a:r>
            <a:br>
              <a:rPr lang="fa-IR" dirty="0" smtClean="0">
                <a:cs typeface="B Yagut" panose="00000400000000000000" pitchFamily="2" charset="-78"/>
              </a:rPr>
            </a:br>
            <a:r>
              <a:rPr lang="fa-IR" dirty="0" smtClean="0">
                <a:cs typeface="B Yagut" panose="00000400000000000000" pitchFamily="2" charset="-78"/>
              </a:rPr>
              <a:t>تعریف طلاق </a:t>
            </a:r>
            <a:r>
              <a:rPr lang="fa-IR" dirty="0">
                <a:cs typeface="B Yagut" panose="00000400000000000000" pitchFamily="2" charset="-78"/>
              </a:rPr>
              <a:t>/جدایی/فوت همسر</a:t>
            </a:r>
            <a:br>
              <a:rPr lang="fa-IR" dirty="0">
                <a:cs typeface="B Yagut" panose="00000400000000000000" pitchFamily="2" charset="-78"/>
              </a:rPr>
            </a:br>
            <a:endParaRPr lang="fa-IR" dirty="0"/>
          </a:p>
        </p:txBody>
      </p:sp>
      <p:sp>
        <p:nvSpPr>
          <p:cNvPr id="3" name="Content Placeholder 2"/>
          <p:cNvSpPr>
            <a:spLocks noGrp="1"/>
          </p:cNvSpPr>
          <p:nvPr>
            <p:ph idx="1"/>
          </p:nvPr>
        </p:nvSpPr>
        <p:spPr>
          <a:xfrm>
            <a:off x="506437" y="2099256"/>
            <a:ext cx="10847363" cy="4554761"/>
          </a:xfrm>
        </p:spPr>
        <p:txBody>
          <a:bodyPr>
            <a:normAutofit/>
          </a:bodyPr>
          <a:lstStyle/>
          <a:p>
            <a:pPr marL="0" indent="0">
              <a:lnSpc>
                <a:spcPct val="150000"/>
              </a:lnSpc>
              <a:buNone/>
            </a:pPr>
            <a:r>
              <a:rPr lang="fa-IR" dirty="0">
                <a:cs typeface="B Yagut" panose="00000400000000000000" pitchFamily="2" charset="-78"/>
              </a:rPr>
              <a:t>نوجوان </a:t>
            </a:r>
            <a:r>
              <a:rPr lang="fa-IR" dirty="0" smtClean="0">
                <a:cs typeface="B Yagut" panose="00000400000000000000" pitchFamily="2" charset="-78"/>
              </a:rPr>
              <a:t>متاهلی که در یک سال گذشته تجربه طلاق/ جدایی/فوت همسر داشته باشد.</a:t>
            </a:r>
          </a:p>
          <a:p>
            <a:pPr marL="0" indent="0">
              <a:lnSpc>
                <a:spcPct val="150000"/>
              </a:lnSpc>
              <a:buNone/>
            </a:pPr>
            <a:endParaRPr lang="fa-IR" dirty="0">
              <a:cs typeface="B Yagut" panose="00000400000000000000" pitchFamily="2" charset="-78"/>
            </a:endParaRPr>
          </a:p>
          <a:p>
            <a:pPr marL="0" indent="0">
              <a:lnSpc>
                <a:spcPct val="150000"/>
              </a:lnSpc>
              <a:buNone/>
            </a:pPr>
            <a:endParaRPr lang="fa-IR" dirty="0" smtClean="0">
              <a:cs typeface="B Yagut" panose="00000400000000000000" pitchFamily="2" charset="-78"/>
            </a:endParaRPr>
          </a:p>
          <a:p>
            <a:pPr marL="0" indent="0" algn="just">
              <a:lnSpc>
                <a:spcPct val="150000"/>
              </a:lnSpc>
              <a:buNone/>
            </a:pPr>
            <a:r>
              <a:rPr lang="fa-IR" dirty="0" smtClean="0">
                <a:cs typeface="B Yagut" panose="00000400000000000000" pitchFamily="2" charset="-78"/>
              </a:rPr>
              <a:t>(توضیحات بیشتر و کاملتر در زمینه مراقبت از نظر سلامت اجتماعی نوجوانان، در بوکلت چارت </a:t>
            </a:r>
            <a:r>
              <a:rPr lang="fa-IR" altLang="fa-IR" dirty="0" smtClean="0">
                <a:cs typeface="B Yagut" panose="00000400000000000000" pitchFamily="2" charset="-78"/>
              </a:rPr>
              <a:t>راهنمای </a:t>
            </a:r>
            <a:r>
              <a:rPr lang="fa-IR" altLang="fa-IR" dirty="0">
                <a:cs typeface="B Yagut" panose="00000400000000000000" pitchFamily="2" charset="-78"/>
              </a:rPr>
              <a:t>بالینی و برنامه اجرایی تیم سلامت برای ارائه خدمات رده سنی 5 تا 18 سال </a:t>
            </a:r>
            <a:r>
              <a:rPr lang="fa-IR" altLang="fa-IR" dirty="0" smtClean="0">
                <a:cs typeface="B Yagut" panose="00000400000000000000" pitchFamily="2" charset="-78"/>
              </a:rPr>
              <a:t>ارائه خواهد شد)</a:t>
            </a:r>
            <a:endParaRPr lang="en-US" altLang="fa-IR" dirty="0">
              <a:cs typeface="B Yagut" panose="00000400000000000000" pitchFamily="2" charset="-78"/>
            </a:endParaRPr>
          </a:p>
          <a:p>
            <a:pPr marL="0" indent="0">
              <a:lnSpc>
                <a:spcPct val="150000"/>
              </a:lnSpc>
              <a:buNone/>
            </a:pPr>
            <a:endParaRPr lang="fa-IR"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FE047A93-0F52-40DD-B3AC-F95C5FFB2766}" type="slidenum">
              <a:rPr lang="fa-IR" smtClean="0"/>
              <a:t>18</a:t>
            </a:fld>
            <a:endParaRPr lang="fa-IR"/>
          </a:p>
        </p:txBody>
      </p:sp>
      <p:pic>
        <p:nvPicPr>
          <p:cNvPr id="5" name="۱۹روان مدار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0200" y="5679292"/>
            <a:ext cx="609600" cy="609600"/>
          </a:xfrm>
          <a:prstGeom prst="rect">
            <a:avLst/>
          </a:prstGeom>
        </p:spPr>
      </p:pic>
    </p:spTree>
    <p:extLst>
      <p:ext uri="{BB962C8B-B14F-4D97-AF65-F5344CB8AC3E}">
        <p14:creationId xmlns:p14="http://schemas.microsoft.com/office/powerpoint/2010/main" val="31082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065" y="365125"/>
            <a:ext cx="10702344" cy="1325563"/>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a:cs typeface="B Yagut" panose="00000400000000000000" pitchFamily="2" charset="-78"/>
              </a:rPr>
              <a:t>3- ارزیابی </a:t>
            </a:r>
            <a:r>
              <a:rPr lang="fa-IR" sz="4000" dirty="0" smtClean="0">
                <a:cs typeface="B Yagut" panose="00000400000000000000" pitchFamily="2" charset="-78"/>
              </a:rPr>
              <a:t>رفتارهای </a:t>
            </a:r>
            <a:r>
              <a:rPr lang="fa-IR" sz="4000" dirty="0">
                <a:cs typeface="B Yagut" panose="00000400000000000000" pitchFamily="2" charset="-78"/>
              </a:rPr>
              <a:t>پر </a:t>
            </a:r>
            <a:r>
              <a:rPr lang="fa-IR" sz="4000" dirty="0" smtClean="0">
                <a:cs typeface="B Yagut" panose="00000400000000000000" pitchFamily="2" charset="-78"/>
              </a:rPr>
              <a:t>خطر</a:t>
            </a:r>
            <a:endParaRPr lang="fa-IR" sz="4000" dirty="0"/>
          </a:p>
        </p:txBody>
      </p:sp>
      <p:sp>
        <p:nvSpPr>
          <p:cNvPr id="3" name="Content Placeholder 2"/>
          <p:cNvSpPr>
            <a:spLocks noGrp="1"/>
          </p:cNvSpPr>
          <p:nvPr>
            <p:ph idx="1"/>
          </p:nvPr>
        </p:nvSpPr>
        <p:spPr>
          <a:xfrm>
            <a:off x="450166" y="1983545"/>
            <a:ext cx="11493305" cy="4372805"/>
          </a:xfrm>
        </p:spPr>
        <p:txBody>
          <a:bodyPr>
            <a:normAutofit/>
          </a:bodyPr>
          <a:lstStyle/>
          <a:p>
            <a:pPr indent="0">
              <a:lnSpc>
                <a:spcPct val="150000"/>
              </a:lnSpc>
              <a:buNone/>
            </a:pPr>
            <a:r>
              <a:rPr lang="fa-IR" dirty="0" smtClean="0">
                <a:cs typeface="B Yagut" panose="00000400000000000000" pitchFamily="2" charset="-78"/>
              </a:rPr>
              <a:t> </a:t>
            </a:r>
            <a:r>
              <a:rPr lang="fa-IR" dirty="0">
                <a:cs typeface="B Yagut" panose="00000400000000000000" pitchFamily="2" charset="-78"/>
              </a:rPr>
              <a:t>ارزیابی رفتار های پر خطردر گروه سنی 5 تا 10 </a:t>
            </a:r>
            <a:r>
              <a:rPr lang="fa-IR" dirty="0" smtClean="0">
                <a:cs typeface="B Yagut" panose="00000400000000000000" pitchFamily="2" charset="-78"/>
              </a:rPr>
              <a:t>سال</a:t>
            </a:r>
          </a:p>
          <a:p>
            <a:pPr indent="0">
              <a:lnSpc>
                <a:spcPct val="150000"/>
              </a:lnSpc>
              <a:buNone/>
            </a:pPr>
            <a:r>
              <a:rPr lang="fa-IR" dirty="0" smtClean="0">
                <a:cs typeface="B Yagut" panose="00000400000000000000" pitchFamily="2" charset="-78"/>
              </a:rPr>
              <a:t> </a:t>
            </a:r>
            <a:r>
              <a:rPr lang="fa-IR" dirty="0">
                <a:cs typeface="B Yagut" panose="00000400000000000000" pitchFamily="2" charset="-78"/>
              </a:rPr>
              <a:t>ارزیابی رفتار های پر خطردر گروه سنی 11تا </a:t>
            </a:r>
            <a:r>
              <a:rPr lang="fa-IR" dirty="0" smtClean="0">
                <a:cs typeface="B Yagut" panose="00000400000000000000" pitchFamily="2" charset="-78"/>
              </a:rPr>
              <a:t>18سال( ارزیابی اختلالات مصرف دخانیات )</a:t>
            </a:r>
          </a:p>
          <a:p>
            <a:pPr indent="0">
              <a:lnSpc>
                <a:spcPct val="150000"/>
              </a:lnSpc>
              <a:buNone/>
            </a:pPr>
            <a:r>
              <a:rPr lang="fa-IR" dirty="0" smtClean="0">
                <a:latin typeface="Times New Roman" panose="02020603050405020304" pitchFamily="18" charset="0"/>
                <a:ea typeface="Calibri" panose="020F0502020204030204" pitchFamily="34" charset="0"/>
                <a:cs typeface="B Yagut" panose="00000400000000000000" pitchFamily="2" charset="-78"/>
              </a:rPr>
              <a:t>ارزیابی رفتار های پر خطر در گروه سنی 11 تا 18 سال ( ارزیابی اختلالات مصرف مواد )</a:t>
            </a:r>
            <a:endParaRPr lang="fa-IR" dirty="0">
              <a:latin typeface="Times New Roman" panose="02020603050405020304" pitchFamily="18" charset="0"/>
              <a:ea typeface="Calibri" panose="020F0502020204030204" pitchFamily="34" charset="0"/>
              <a:cs typeface="B Yagut" panose="00000400000000000000" pitchFamily="2" charset="-78"/>
            </a:endParaRPr>
          </a:p>
          <a:p>
            <a:pPr marL="0" indent="0">
              <a:buNone/>
            </a:pPr>
            <a:endParaRPr lang="fa-IR" dirty="0"/>
          </a:p>
        </p:txBody>
      </p:sp>
      <p:sp>
        <p:nvSpPr>
          <p:cNvPr id="4" name="Slide Number Placeholder 3"/>
          <p:cNvSpPr>
            <a:spLocks noGrp="1"/>
          </p:cNvSpPr>
          <p:nvPr>
            <p:ph type="sldNum" sz="quarter" idx="12"/>
          </p:nvPr>
        </p:nvSpPr>
        <p:spPr/>
        <p:txBody>
          <a:bodyPr/>
          <a:lstStyle/>
          <a:p>
            <a:fld id="{FE047A93-0F52-40DD-B3AC-F95C5FFB2766}" type="slidenum">
              <a:rPr lang="fa-IR" smtClean="0"/>
              <a:t>19</a:t>
            </a:fld>
            <a:endParaRPr lang="fa-IR"/>
          </a:p>
        </p:txBody>
      </p:sp>
      <p:pic>
        <p:nvPicPr>
          <p:cNvPr id="5" name="۲۰ روان مدار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4957" y="5453893"/>
            <a:ext cx="609600" cy="609600"/>
          </a:xfrm>
          <a:prstGeom prst="rect">
            <a:avLst/>
          </a:prstGeom>
        </p:spPr>
      </p:pic>
    </p:spTree>
    <p:extLst>
      <p:ext uri="{BB962C8B-B14F-4D97-AF65-F5344CB8AC3E}">
        <p14:creationId xmlns:p14="http://schemas.microsoft.com/office/powerpoint/2010/main" val="282137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smtClean="0">
                <a:cs typeface="B Yagut" panose="00000400000000000000" pitchFamily="2" charset="-78"/>
              </a:rPr>
              <a:t>مشخصات سند</a:t>
            </a:r>
            <a:endParaRPr lang="fa-IR" sz="4000" dirty="0"/>
          </a:p>
        </p:txBody>
      </p:sp>
      <p:sp>
        <p:nvSpPr>
          <p:cNvPr id="3" name="Content Placeholder 2"/>
          <p:cNvSpPr>
            <a:spLocks noGrp="1"/>
          </p:cNvSpPr>
          <p:nvPr>
            <p:ph sz="half" idx="1"/>
          </p:nvPr>
        </p:nvSpPr>
        <p:spPr/>
        <p:txBody>
          <a:bodyPr>
            <a:normAutofit fontScale="70000" lnSpcReduction="20000"/>
          </a:bodyPr>
          <a:lstStyle/>
          <a:p>
            <a:pPr marL="0" indent="0">
              <a:lnSpc>
                <a:spcPct val="150000"/>
              </a:lnSpc>
              <a:buNone/>
            </a:pPr>
            <a:r>
              <a:rPr lang="fa-IR" sz="4000" dirty="0" smtClean="0">
                <a:cs typeface="B Yagut" panose="00000400000000000000" pitchFamily="2" charset="-78"/>
              </a:rPr>
              <a:t>مشخصات مدرس</a:t>
            </a:r>
          </a:p>
          <a:p>
            <a:pPr>
              <a:lnSpc>
                <a:spcPct val="150000"/>
              </a:lnSpc>
            </a:pPr>
            <a:r>
              <a:rPr lang="fa-IR" dirty="0" smtClean="0">
                <a:cs typeface="B Yagut" panose="00000400000000000000" pitchFamily="2" charset="-78"/>
              </a:rPr>
              <a:t>تصویر پرسنلی مدرس:                      </a:t>
            </a:r>
          </a:p>
          <a:p>
            <a:pPr marL="0" indent="0">
              <a:buNone/>
            </a:pPr>
            <a:endParaRPr lang="fa-IR" dirty="0" smtClean="0"/>
          </a:p>
          <a:p>
            <a:endParaRPr lang="fa-IR" dirty="0" smtClean="0"/>
          </a:p>
          <a:p>
            <a:pPr>
              <a:lnSpc>
                <a:spcPct val="150000"/>
              </a:lnSpc>
            </a:pPr>
            <a:r>
              <a:rPr lang="fa-IR" dirty="0" smtClean="0">
                <a:cs typeface="B Yagut" panose="00000400000000000000" pitchFamily="2" charset="-78"/>
              </a:rPr>
              <a:t>نام ونام خانوادگی مدرس: مریم رضایی</a:t>
            </a:r>
          </a:p>
          <a:p>
            <a:pPr>
              <a:lnSpc>
                <a:spcPct val="150000"/>
              </a:lnSpc>
            </a:pPr>
            <a:r>
              <a:rPr lang="fa-IR" dirty="0" smtClean="0">
                <a:cs typeface="B Yagut" panose="00000400000000000000" pitchFamily="2" charset="-78"/>
              </a:rPr>
              <a:t>مدرک تحصیلی: کارشناس مامایی</a:t>
            </a:r>
          </a:p>
          <a:p>
            <a:pPr>
              <a:lnSpc>
                <a:spcPct val="150000"/>
              </a:lnSpc>
            </a:pPr>
            <a:r>
              <a:rPr lang="fa-IR" dirty="0" smtClean="0">
                <a:cs typeface="B Yagut" panose="00000400000000000000" pitchFamily="2" charset="-78"/>
              </a:rPr>
              <a:t>موقعیت اشتغال سازمانی مدرس:مربی مرکز آموزش بهورزی شهرستان زنجان،دانشگاه علوم پزشکی و خدمات بهداشتی درمانی زنجان</a:t>
            </a:r>
          </a:p>
          <a:p>
            <a:endParaRPr lang="fa-IR" dirty="0"/>
          </a:p>
        </p:txBody>
      </p:sp>
      <p:sp>
        <p:nvSpPr>
          <p:cNvPr id="4" name="Content Placeholder 3"/>
          <p:cNvSpPr>
            <a:spLocks noGrp="1"/>
          </p:cNvSpPr>
          <p:nvPr>
            <p:ph sz="half" idx="2"/>
          </p:nvPr>
        </p:nvSpPr>
        <p:spPr/>
        <p:txBody>
          <a:bodyPr>
            <a:normAutofit fontScale="70000" lnSpcReduction="20000"/>
          </a:bodyPr>
          <a:lstStyle/>
          <a:p>
            <a:pPr marL="0" indent="0">
              <a:lnSpc>
                <a:spcPct val="150000"/>
              </a:lnSpc>
              <a:buNone/>
            </a:pPr>
            <a:r>
              <a:rPr lang="fa-IR" sz="4000" dirty="0">
                <a:cs typeface="B Yagut" panose="00000400000000000000" pitchFamily="2" charset="-78"/>
              </a:rPr>
              <a:t>مشخصات بسته آموزشی</a:t>
            </a:r>
          </a:p>
          <a:p>
            <a:pPr>
              <a:lnSpc>
                <a:spcPct val="150000"/>
              </a:lnSpc>
            </a:pPr>
            <a:r>
              <a:rPr lang="fa-IR" dirty="0" smtClean="0">
                <a:cs typeface="B Yagut" panose="00000400000000000000" pitchFamily="2" charset="-78"/>
              </a:rPr>
              <a:t>حیطه درس:</a:t>
            </a:r>
            <a:r>
              <a:rPr lang="fa-IR" dirty="0">
                <a:solidFill>
                  <a:prstClr val="black"/>
                </a:solidFill>
                <a:cs typeface="B Yagut" panose="00000400000000000000" pitchFamily="2" charset="-78"/>
              </a:rPr>
              <a:t> مراقبت های ادغام یافته سلامت نوجوانان و مدارس </a:t>
            </a:r>
          </a:p>
          <a:p>
            <a:pPr>
              <a:lnSpc>
                <a:spcPct val="150000"/>
              </a:lnSpc>
            </a:pPr>
            <a:r>
              <a:rPr lang="fa-IR" dirty="0" smtClean="0">
                <a:cs typeface="B Yagut" panose="00000400000000000000" pitchFamily="2" charset="-78"/>
              </a:rPr>
              <a:t>تاریخ آخرین بازنگری</a:t>
            </a:r>
            <a:r>
              <a:rPr lang="fa-IR" smtClean="0">
                <a:cs typeface="B Yagut" panose="00000400000000000000" pitchFamily="2" charset="-78"/>
              </a:rPr>
              <a:t>: </a:t>
            </a:r>
            <a:r>
              <a:rPr lang="fa-IR" smtClean="0">
                <a:cs typeface="B Yagut" panose="00000400000000000000" pitchFamily="2" charset="-78"/>
              </a:rPr>
              <a:t>1399/7/1</a:t>
            </a:r>
          </a:p>
          <a:p>
            <a:pPr>
              <a:lnSpc>
                <a:spcPct val="150000"/>
              </a:lnSpc>
            </a:pPr>
            <a:r>
              <a:rPr lang="fa-IR" smtClean="0">
                <a:cs typeface="B Yagut" panose="00000400000000000000" pitchFamily="2" charset="-78"/>
              </a:rPr>
              <a:t>نوبت </a:t>
            </a:r>
            <a:r>
              <a:rPr lang="fa-IR" dirty="0" smtClean="0">
                <a:cs typeface="B Yagut" panose="00000400000000000000" pitchFamily="2" charset="-78"/>
              </a:rPr>
              <a:t>تهیه : 1</a:t>
            </a:r>
          </a:p>
          <a:p>
            <a:pPr>
              <a:lnSpc>
                <a:spcPct val="150000"/>
              </a:lnSpc>
            </a:pPr>
            <a:r>
              <a:rPr lang="fa-IR" dirty="0" smtClean="0">
                <a:cs typeface="B Yagut" panose="00000400000000000000" pitchFamily="2" charset="-78"/>
              </a:rPr>
              <a:t>نام فایل:</a:t>
            </a:r>
            <a:r>
              <a:rPr lang="en-US" dirty="0" smtClean="0">
                <a:cs typeface="B Yagut" panose="00000400000000000000" pitchFamily="2" charset="-78"/>
              </a:rPr>
              <a:t>MN-khadamate-salamate-ravan-dar-madares-va-ekhtelalate-raftari-dar-senine-madrese-edi3</a:t>
            </a:r>
            <a:endParaRPr lang="fa-IR" dirty="0" smtClean="0">
              <a:cs typeface="B Yagut" panose="00000400000000000000" pitchFamily="2" charset="-78"/>
            </a:endParaRPr>
          </a:p>
          <a:p>
            <a:pPr marL="0" indent="0">
              <a:buNone/>
            </a:pPr>
            <a:endParaRPr lang="fa-IR"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7838" y="1825625"/>
            <a:ext cx="1359451" cy="1548640"/>
          </a:xfrm>
          <a:prstGeom prst="rect">
            <a:avLst/>
          </a:prstGeom>
        </p:spPr>
      </p:pic>
      <p:sp>
        <p:nvSpPr>
          <p:cNvPr id="6" name="Slide Number Placeholder 5"/>
          <p:cNvSpPr>
            <a:spLocks noGrp="1"/>
          </p:cNvSpPr>
          <p:nvPr>
            <p:ph type="sldNum" sz="quarter" idx="12"/>
          </p:nvPr>
        </p:nvSpPr>
        <p:spPr/>
        <p:txBody>
          <a:bodyPr/>
          <a:lstStyle/>
          <a:p>
            <a:fld id="{FE047A93-0F52-40DD-B3AC-F95C5FFB2766}" type="slidenum">
              <a:rPr lang="fa-IR" smtClean="0"/>
              <a:t>2</a:t>
            </a:fld>
            <a:endParaRPr lang="fa-IR"/>
          </a:p>
        </p:txBody>
      </p:sp>
      <p:pic>
        <p:nvPicPr>
          <p:cNvPr id="7" name="۲روا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2998" y="5352257"/>
            <a:ext cx="609600" cy="609600"/>
          </a:xfrm>
          <a:prstGeom prst="rect">
            <a:avLst/>
          </a:prstGeom>
        </p:spPr>
      </p:pic>
    </p:spTree>
    <p:extLst>
      <p:ext uri="{BB962C8B-B14F-4D97-AF65-F5344CB8AC3E}">
        <p14:creationId xmlns:p14="http://schemas.microsoft.com/office/powerpoint/2010/main" val="233526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234" y="365125"/>
            <a:ext cx="10889566" cy="1325563"/>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fa-IR" dirty="0" smtClean="0">
                <a:cs typeface="B Yagut" panose="00000400000000000000" pitchFamily="2" charset="-78"/>
              </a:rPr>
              <a:t/>
            </a:r>
            <a:br>
              <a:rPr lang="fa-IR" dirty="0" smtClean="0">
                <a:cs typeface="B Yagut" panose="00000400000000000000" pitchFamily="2" charset="-78"/>
              </a:rPr>
            </a:br>
            <a:r>
              <a:rPr lang="fa-IR" dirty="0" smtClean="0">
                <a:cs typeface="B Yagut" panose="00000400000000000000" pitchFamily="2" charset="-78"/>
              </a:rPr>
              <a:t> ارزیابی </a:t>
            </a:r>
            <a:r>
              <a:rPr lang="fa-IR" dirty="0">
                <a:cs typeface="B Yagut" panose="00000400000000000000" pitchFamily="2" charset="-78"/>
              </a:rPr>
              <a:t>رفتار های پر </a:t>
            </a:r>
            <a:r>
              <a:rPr lang="fa-IR" dirty="0" smtClean="0">
                <a:cs typeface="B Yagut" panose="00000400000000000000" pitchFamily="2" charset="-78"/>
              </a:rPr>
              <a:t>خطردر گروه سنی 5 تا 10 سال</a:t>
            </a:r>
            <a:r>
              <a:rPr lang="fa-IR" dirty="0">
                <a:cs typeface="B Yagut" panose="00000400000000000000" pitchFamily="2" charset="-78"/>
              </a:rPr>
              <a:t/>
            </a:r>
            <a:br>
              <a:rPr lang="fa-IR" dirty="0">
                <a:cs typeface="B Yagut" panose="00000400000000000000" pitchFamily="2" charset="-78"/>
              </a:rPr>
            </a:br>
            <a:endParaRPr lang="fa-IR" dirty="0"/>
          </a:p>
        </p:txBody>
      </p:sp>
      <p:sp>
        <p:nvSpPr>
          <p:cNvPr id="3" name="Content Placeholder 2"/>
          <p:cNvSpPr>
            <a:spLocks noGrp="1"/>
          </p:cNvSpPr>
          <p:nvPr>
            <p:ph idx="1"/>
          </p:nvPr>
        </p:nvSpPr>
        <p:spPr/>
        <p:txBody>
          <a:bodyPr>
            <a:normAutofit/>
          </a:bodyPr>
          <a:lstStyle/>
          <a:p>
            <a:pPr marL="0" indent="0">
              <a:lnSpc>
                <a:spcPct val="150000"/>
              </a:lnSpc>
              <a:buNone/>
            </a:pPr>
            <a:r>
              <a:rPr lang="fa-IR" dirty="0" smtClean="0">
                <a:cs typeface="B Yagut" panose="00000400000000000000" pitchFamily="2" charset="-78"/>
              </a:rPr>
              <a:t>این ارزیابی شامل طبقه بندی زیر می باشد :</a:t>
            </a:r>
            <a:endParaRPr lang="fa-IR" dirty="0">
              <a:cs typeface="B Yagut" panose="00000400000000000000" pitchFamily="2" charset="-78"/>
            </a:endParaRPr>
          </a:p>
          <a:p>
            <a:pPr>
              <a:lnSpc>
                <a:spcPct val="150000"/>
              </a:lnSpc>
            </a:pPr>
            <a:r>
              <a:rPr lang="fa-IR" dirty="0" smtClean="0">
                <a:cs typeface="B Yagut" panose="00000400000000000000" pitchFamily="2" charset="-78"/>
              </a:rPr>
              <a:t>فرد در معرض خطر آشنایی وشروع مصرف مواد دخانی و خطر ابتلا به بیماری های ناشی از مواجهه با دود دخانیات قرار خواهد گرفت.</a:t>
            </a:r>
          </a:p>
          <a:p>
            <a:pPr>
              <a:lnSpc>
                <a:spcPct val="150000"/>
              </a:lnSpc>
            </a:pPr>
            <a:r>
              <a:rPr lang="fa-IR" dirty="0" smtClean="0">
                <a:cs typeface="B Yagut" panose="00000400000000000000" pitchFamily="2" charset="-78"/>
              </a:rPr>
              <a:t>فرد در معرض خطر ابتلا به بیماری های ناشی از مصرف دخانیات قرار ندارد.</a:t>
            </a:r>
          </a:p>
          <a:p>
            <a:pPr marL="0" indent="0">
              <a:lnSpc>
                <a:spcPct val="150000"/>
              </a:lnSpc>
              <a:buNone/>
            </a:pPr>
            <a:endParaRPr lang="fa-IR"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FE047A93-0F52-40DD-B3AC-F95C5FFB2766}" type="slidenum">
              <a:rPr lang="fa-IR" smtClean="0"/>
              <a:t>20</a:t>
            </a:fld>
            <a:endParaRPr lang="fa-IR"/>
          </a:p>
        </p:txBody>
      </p:sp>
      <p:pic>
        <p:nvPicPr>
          <p:cNvPr id="5" name="۲۱روان مدار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83594" y="5352257"/>
            <a:ext cx="609600" cy="609600"/>
          </a:xfrm>
          <a:prstGeom prst="rect">
            <a:avLst/>
          </a:prstGeom>
        </p:spPr>
      </p:pic>
    </p:spTree>
    <p:extLst>
      <p:ext uri="{BB962C8B-B14F-4D97-AF65-F5344CB8AC3E}">
        <p14:creationId xmlns:p14="http://schemas.microsoft.com/office/powerpoint/2010/main" val="10179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183" y="270457"/>
            <a:ext cx="10903634" cy="1648496"/>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lnSpc>
                <a:spcPct val="150000"/>
              </a:lnSpc>
            </a:pPr>
            <a:r>
              <a:rPr lang="fa-IR" sz="4000" dirty="0" smtClean="0">
                <a:cs typeface="B Yagut" panose="00000400000000000000" pitchFamily="2" charset="-78"/>
              </a:rPr>
              <a:t> </a:t>
            </a:r>
            <a:r>
              <a:rPr lang="fa-IR" sz="4000" dirty="0">
                <a:cs typeface="B Yagut" panose="00000400000000000000" pitchFamily="2" charset="-78"/>
              </a:rPr>
              <a:t>ارزیابی رفتار های پر خطردر گروه سنی </a:t>
            </a:r>
            <a:r>
              <a:rPr lang="fa-IR" sz="4000" dirty="0" smtClean="0">
                <a:cs typeface="B Yagut" panose="00000400000000000000" pitchFamily="2" charset="-78"/>
              </a:rPr>
              <a:t>11تا </a:t>
            </a:r>
            <a:r>
              <a:rPr lang="fa-IR" sz="4000" dirty="0">
                <a:cs typeface="B Yagut" panose="00000400000000000000" pitchFamily="2" charset="-78"/>
              </a:rPr>
              <a:t>18سال</a:t>
            </a:r>
            <a:br>
              <a:rPr lang="fa-IR" sz="4000" dirty="0">
                <a:cs typeface="B Yagut" panose="00000400000000000000" pitchFamily="2" charset="-78"/>
              </a:rPr>
            </a:br>
            <a:r>
              <a:rPr lang="fa-IR" sz="4000" dirty="0">
                <a:cs typeface="B Yagut" panose="00000400000000000000" pitchFamily="2" charset="-78"/>
              </a:rPr>
              <a:t>( ارزیابی اختلالات مصرف </a:t>
            </a:r>
            <a:r>
              <a:rPr lang="fa-IR" sz="4000" dirty="0" smtClean="0">
                <a:cs typeface="B Yagut" panose="00000400000000000000" pitchFamily="2" charset="-78"/>
              </a:rPr>
              <a:t>دخانیات)</a:t>
            </a:r>
            <a:endParaRPr lang="fa-IR" sz="4000" dirty="0"/>
          </a:p>
        </p:txBody>
      </p:sp>
      <p:sp>
        <p:nvSpPr>
          <p:cNvPr id="3" name="Content Placeholder 2"/>
          <p:cNvSpPr>
            <a:spLocks noGrp="1"/>
          </p:cNvSpPr>
          <p:nvPr>
            <p:ph idx="1"/>
          </p:nvPr>
        </p:nvSpPr>
        <p:spPr>
          <a:xfrm>
            <a:off x="644183" y="2047430"/>
            <a:ext cx="10903634" cy="4635409"/>
          </a:xfrm>
        </p:spPr>
        <p:txBody>
          <a:bodyPr>
            <a:normAutofit/>
          </a:bodyPr>
          <a:lstStyle/>
          <a:p>
            <a:pPr marL="0" indent="0">
              <a:lnSpc>
                <a:spcPct val="150000"/>
              </a:lnSpc>
              <a:buNone/>
            </a:pPr>
            <a:r>
              <a:rPr lang="fa-IR" dirty="0">
                <a:cs typeface="B Yagut" panose="00000400000000000000" pitchFamily="2" charset="-78"/>
              </a:rPr>
              <a:t>این ارزیابی شامل طبقه بندی زیر می باشد :</a:t>
            </a:r>
          </a:p>
          <a:p>
            <a:pPr>
              <a:lnSpc>
                <a:spcPct val="150000"/>
              </a:lnSpc>
            </a:pPr>
            <a:r>
              <a:rPr lang="fa-IR" dirty="0">
                <a:cs typeface="B Yagut" panose="00000400000000000000" pitchFamily="2" charset="-78"/>
              </a:rPr>
              <a:t>فرد در معرض خطر </a:t>
            </a:r>
            <a:r>
              <a:rPr lang="fa-IR" dirty="0" smtClean="0">
                <a:cs typeface="B Yagut" panose="00000400000000000000" pitchFamily="2" charset="-78"/>
              </a:rPr>
              <a:t>شروع </a:t>
            </a:r>
            <a:r>
              <a:rPr lang="fa-IR" dirty="0">
                <a:cs typeface="B Yagut" panose="00000400000000000000" pitchFamily="2" charset="-78"/>
              </a:rPr>
              <a:t>مصرف </a:t>
            </a:r>
            <a:r>
              <a:rPr lang="fa-IR" dirty="0" smtClean="0">
                <a:cs typeface="B Yagut" panose="00000400000000000000" pitchFamily="2" charset="-78"/>
              </a:rPr>
              <a:t>دخانیات </a:t>
            </a:r>
            <a:r>
              <a:rPr lang="fa-IR" dirty="0">
                <a:cs typeface="B Yagut" panose="00000400000000000000" pitchFamily="2" charset="-78"/>
              </a:rPr>
              <a:t>و خطر ابتلا به بیماری های ناشی از مواجهه با دود دخانیات قرار </a:t>
            </a:r>
            <a:r>
              <a:rPr lang="fa-IR" dirty="0" smtClean="0">
                <a:cs typeface="B Yagut" panose="00000400000000000000" pitchFamily="2" charset="-78"/>
              </a:rPr>
              <a:t>دارد.</a:t>
            </a:r>
          </a:p>
          <a:p>
            <a:pPr>
              <a:lnSpc>
                <a:spcPct val="150000"/>
              </a:lnSpc>
            </a:pPr>
            <a:r>
              <a:rPr lang="fa-IR" dirty="0" smtClean="0">
                <a:cs typeface="B Yagut" panose="00000400000000000000" pitchFamily="2" charset="-78"/>
              </a:rPr>
              <a:t>فرد در معرض خطر ابتلا به بیماری های ناشی از مواجهه با دود دخانیات قرار دارد.</a:t>
            </a:r>
          </a:p>
          <a:p>
            <a:pPr>
              <a:lnSpc>
                <a:spcPct val="150000"/>
              </a:lnSpc>
            </a:pPr>
            <a:r>
              <a:rPr lang="fa-IR" dirty="0" smtClean="0">
                <a:cs typeface="B Yagut" panose="00000400000000000000" pitchFamily="2" charset="-78"/>
              </a:rPr>
              <a:t>فرد در معرض خطر شروع مصرف دخانیات قرار ندارد.</a:t>
            </a:r>
          </a:p>
          <a:p>
            <a:pPr marL="0" indent="0">
              <a:buNone/>
            </a:pPr>
            <a:endParaRPr lang="fa-IR" dirty="0">
              <a:cs typeface="B Yagut" panose="00000400000000000000" pitchFamily="2" charset="-78"/>
            </a:endParaRPr>
          </a:p>
          <a:p>
            <a:pPr marL="0" indent="0">
              <a:buNone/>
            </a:pPr>
            <a:endParaRPr lang="fa-IR" dirty="0"/>
          </a:p>
        </p:txBody>
      </p:sp>
      <p:sp>
        <p:nvSpPr>
          <p:cNvPr id="4" name="Slide Number Placeholder 3"/>
          <p:cNvSpPr>
            <a:spLocks noGrp="1"/>
          </p:cNvSpPr>
          <p:nvPr>
            <p:ph type="sldNum" sz="quarter" idx="12"/>
          </p:nvPr>
        </p:nvSpPr>
        <p:spPr/>
        <p:txBody>
          <a:bodyPr/>
          <a:lstStyle/>
          <a:p>
            <a:fld id="{FE047A93-0F52-40DD-B3AC-F95C5FFB2766}" type="slidenum">
              <a:rPr lang="fa-IR" smtClean="0"/>
              <a:t>21</a:t>
            </a:fld>
            <a:endParaRPr lang="fa-IR"/>
          </a:p>
        </p:txBody>
      </p:sp>
      <p:pic>
        <p:nvPicPr>
          <p:cNvPr id="5" name="۲۲روان مدار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4806" y="5493912"/>
            <a:ext cx="609600" cy="609600"/>
          </a:xfrm>
          <a:prstGeom prst="rect">
            <a:avLst/>
          </a:prstGeom>
        </p:spPr>
      </p:pic>
    </p:spTree>
    <p:extLst>
      <p:ext uri="{BB962C8B-B14F-4D97-AF65-F5344CB8AC3E}">
        <p14:creationId xmlns:p14="http://schemas.microsoft.com/office/powerpoint/2010/main" val="395145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 y="223457"/>
            <a:ext cx="10973972" cy="1604352"/>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lnSpc>
                <a:spcPct val="150000"/>
              </a:lnSpc>
            </a:pPr>
            <a:r>
              <a:rPr lang="fa-IR" sz="4000" dirty="0" smtClean="0">
                <a:cs typeface="B Yagut" panose="00000400000000000000" pitchFamily="2" charset="-78"/>
              </a:rPr>
              <a:t> </a:t>
            </a:r>
            <a:r>
              <a:rPr lang="fa-IR" sz="4000" dirty="0">
                <a:cs typeface="B Yagut" panose="00000400000000000000" pitchFamily="2" charset="-78"/>
              </a:rPr>
              <a:t>ارزیابی رفتار های پر خطردر گروه سنی 11تا </a:t>
            </a:r>
            <a:r>
              <a:rPr lang="fa-IR" sz="4000" dirty="0" smtClean="0">
                <a:cs typeface="B Yagut" panose="00000400000000000000" pitchFamily="2" charset="-78"/>
              </a:rPr>
              <a:t>18سال</a:t>
            </a:r>
            <a:br>
              <a:rPr lang="fa-IR" sz="4000" dirty="0" smtClean="0">
                <a:cs typeface="B Yagut" panose="00000400000000000000" pitchFamily="2" charset="-78"/>
              </a:rPr>
            </a:br>
            <a:r>
              <a:rPr lang="fa-IR" sz="4000" dirty="0" smtClean="0">
                <a:cs typeface="B Yagut" panose="00000400000000000000" pitchFamily="2" charset="-78"/>
              </a:rPr>
              <a:t>( ارزیابی اختلالات مصرف مواد)</a:t>
            </a:r>
            <a:endParaRPr lang="fa-IR" sz="4000" dirty="0"/>
          </a:p>
        </p:txBody>
      </p:sp>
      <p:sp>
        <p:nvSpPr>
          <p:cNvPr id="3" name="Content Placeholder 2"/>
          <p:cNvSpPr>
            <a:spLocks noGrp="1"/>
          </p:cNvSpPr>
          <p:nvPr>
            <p:ph idx="1"/>
          </p:nvPr>
        </p:nvSpPr>
        <p:spPr>
          <a:xfrm>
            <a:off x="379828" y="1582615"/>
            <a:ext cx="11296357" cy="5275385"/>
          </a:xfrm>
        </p:spPr>
        <p:txBody>
          <a:bodyPr>
            <a:normAutofit fontScale="85000" lnSpcReduction="10000"/>
          </a:bodyPr>
          <a:lstStyle/>
          <a:p>
            <a:pPr marL="0" indent="0">
              <a:buNone/>
            </a:pPr>
            <a:endParaRPr lang="fa-IR" dirty="0" smtClean="0">
              <a:cs typeface="B Yagut" panose="00000400000000000000" pitchFamily="2" charset="-78"/>
            </a:endParaRPr>
          </a:p>
          <a:p>
            <a:pPr marL="0" indent="0">
              <a:lnSpc>
                <a:spcPct val="150000"/>
              </a:lnSpc>
              <a:buNone/>
            </a:pPr>
            <a:r>
              <a:rPr lang="fa-IR" sz="3000" dirty="0" smtClean="0">
                <a:cs typeface="B Yagut" panose="00000400000000000000" pitchFamily="2" charset="-78"/>
              </a:rPr>
              <a:t>این </a:t>
            </a:r>
            <a:r>
              <a:rPr lang="fa-IR" sz="3000" dirty="0">
                <a:cs typeface="B Yagut" panose="00000400000000000000" pitchFamily="2" charset="-78"/>
              </a:rPr>
              <a:t>ارزیابی شامل طبقه بندی زیر می باشد </a:t>
            </a:r>
            <a:r>
              <a:rPr lang="fa-IR" sz="3000" dirty="0" smtClean="0">
                <a:cs typeface="B Yagut" panose="00000400000000000000" pitchFamily="2" charset="-78"/>
              </a:rPr>
              <a:t>:</a:t>
            </a:r>
          </a:p>
          <a:p>
            <a:pPr>
              <a:lnSpc>
                <a:spcPct val="150000"/>
              </a:lnSpc>
            </a:pPr>
            <a:r>
              <a:rPr lang="fa-IR" sz="3000" dirty="0" smtClean="0">
                <a:cs typeface="B Yagut" panose="00000400000000000000" pitchFamily="2" charset="-78"/>
              </a:rPr>
              <a:t>داشتن اختلال مصرف مواد</a:t>
            </a:r>
          </a:p>
          <a:p>
            <a:pPr>
              <a:lnSpc>
                <a:spcPct val="150000"/>
              </a:lnSpc>
            </a:pPr>
            <a:r>
              <a:rPr lang="fa-IR" sz="3000" dirty="0" smtClean="0">
                <a:cs typeface="B Yagut" panose="00000400000000000000" pitchFamily="2" charset="-78"/>
              </a:rPr>
              <a:t>اورژانس اختلالات القاء شده در اثر مواد شامل :مسمومیت با مواد،محرومیت از مواد و اورژانس های روانپزشکی القاءشده توسط مواد نظیر:سرسام(دلیریوم) و قصدجدی آسیب به خود یا دیگران </a:t>
            </a:r>
          </a:p>
          <a:p>
            <a:pPr>
              <a:lnSpc>
                <a:spcPct val="150000"/>
              </a:lnSpc>
            </a:pPr>
            <a:r>
              <a:rPr lang="fa-IR" sz="3000" dirty="0" smtClean="0">
                <a:cs typeface="B Yagut" panose="00000400000000000000" pitchFamily="2" charset="-78"/>
              </a:rPr>
              <a:t>تشخیص قبلی اختلال مصرف مواد تحت درمان</a:t>
            </a:r>
          </a:p>
          <a:p>
            <a:pPr>
              <a:lnSpc>
                <a:spcPct val="150000"/>
              </a:lnSpc>
            </a:pPr>
            <a:r>
              <a:rPr lang="fa-IR" sz="3000" dirty="0" smtClean="0">
                <a:cs typeface="B Yagut" panose="00000400000000000000" pitchFamily="2" charset="-78"/>
              </a:rPr>
              <a:t>عدم احتمال اختلال مصرف مواد</a:t>
            </a:r>
          </a:p>
          <a:p>
            <a:pPr>
              <a:lnSpc>
                <a:spcPct val="150000"/>
              </a:lnSpc>
            </a:pPr>
            <a:r>
              <a:rPr lang="fa-IR" sz="3000" dirty="0" smtClean="0">
                <a:cs typeface="B Yagut" panose="00000400000000000000" pitchFamily="2" charset="-78"/>
              </a:rPr>
              <a:t>در معرض خطر سوء مصرف مواد</a:t>
            </a:r>
          </a:p>
          <a:p>
            <a:endParaRPr lang="fa-IR" dirty="0">
              <a:cs typeface="B Yagut" panose="00000400000000000000" pitchFamily="2" charset="-78"/>
            </a:endParaRPr>
          </a:p>
          <a:p>
            <a:endParaRPr lang="fa-IR" dirty="0"/>
          </a:p>
        </p:txBody>
      </p:sp>
      <p:sp>
        <p:nvSpPr>
          <p:cNvPr id="4" name="Slide Number Placeholder 3"/>
          <p:cNvSpPr>
            <a:spLocks noGrp="1"/>
          </p:cNvSpPr>
          <p:nvPr>
            <p:ph type="sldNum" sz="quarter" idx="12"/>
          </p:nvPr>
        </p:nvSpPr>
        <p:spPr/>
        <p:txBody>
          <a:bodyPr/>
          <a:lstStyle/>
          <a:p>
            <a:fld id="{FE047A93-0F52-40DD-B3AC-F95C5FFB2766}" type="slidenum">
              <a:rPr lang="fa-IR" smtClean="0"/>
              <a:t>22</a:t>
            </a:fld>
            <a:endParaRPr lang="fa-IR"/>
          </a:p>
        </p:txBody>
      </p:sp>
      <p:pic>
        <p:nvPicPr>
          <p:cNvPr id="5" name="۲۳روان مدار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99504" y="5371971"/>
            <a:ext cx="609600" cy="609600"/>
          </a:xfrm>
          <a:prstGeom prst="rect">
            <a:avLst/>
          </a:prstGeom>
        </p:spPr>
      </p:pic>
    </p:spTree>
    <p:extLst>
      <p:ext uri="{BB962C8B-B14F-4D97-AF65-F5344CB8AC3E}">
        <p14:creationId xmlns:p14="http://schemas.microsoft.com/office/powerpoint/2010/main" val="20526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fa-IR" dirty="0" smtClean="0">
                <a:cs typeface="B Yagut" panose="00000400000000000000" pitchFamily="2" charset="-78"/>
              </a:rPr>
              <a:t/>
            </a:r>
            <a:br>
              <a:rPr lang="fa-IR" dirty="0" smtClean="0">
                <a:cs typeface="B Yagut" panose="00000400000000000000" pitchFamily="2" charset="-78"/>
              </a:rPr>
            </a:br>
            <a:r>
              <a:rPr lang="fa-IR" dirty="0" smtClean="0">
                <a:cs typeface="B Yagut" panose="00000400000000000000" pitchFamily="2" charset="-78"/>
              </a:rPr>
              <a:t>4- </a:t>
            </a:r>
            <a:r>
              <a:rPr lang="fa-IR" dirty="0">
                <a:cs typeface="B Yagut" panose="00000400000000000000" pitchFamily="2" charset="-78"/>
              </a:rPr>
              <a:t>ارزیابی اختلالات رفتاری در سنین مدرسه</a:t>
            </a:r>
            <a:br>
              <a:rPr lang="fa-IR" dirty="0">
                <a:cs typeface="B Yagut" panose="00000400000000000000" pitchFamily="2" charset="-78"/>
              </a:rPr>
            </a:br>
            <a:endParaRPr lang="fa-IR" dirty="0"/>
          </a:p>
        </p:txBody>
      </p:sp>
      <p:sp>
        <p:nvSpPr>
          <p:cNvPr id="3" name="Content Placeholder 2"/>
          <p:cNvSpPr>
            <a:spLocks noGrp="1"/>
          </p:cNvSpPr>
          <p:nvPr>
            <p:ph idx="1"/>
          </p:nvPr>
        </p:nvSpPr>
        <p:spPr>
          <a:xfrm>
            <a:off x="838200" y="1027906"/>
            <a:ext cx="10515600" cy="5781823"/>
          </a:xfrm>
        </p:spPr>
        <p:txBody>
          <a:bodyPr>
            <a:normAutofit/>
          </a:bodyPr>
          <a:lstStyle/>
          <a:p>
            <a:pPr marL="0" indent="0" algn="ctr">
              <a:lnSpc>
                <a:spcPct val="160000"/>
              </a:lnSpc>
              <a:buNone/>
            </a:pPr>
            <a:endParaRPr lang="fa-IR" dirty="0" smtClean="0">
              <a:cs typeface="B Yagut" panose="00000400000000000000" pitchFamily="2" charset="-78"/>
            </a:endParaRPr>
          </a:p>
          <a:p>
            <a:pPr marL="0" indent="0">
              <a:lnSpc>
                <a:spcPct val="160000"/>
              </a:lnSpc>
              <a:buNone/>
            </a:pPr>
            <a:r>
              <a:rPr lang="fa-IR" dirty="0" smtClean="0">
                <a:cs typeface="B Yagut" panose="00000400000000000000" pitchFamily="2" charset="-78"/>
              </a:rPr>
              <a:t>شایع ترین اختلالات روانی و رفتاری در سنین مدرسه عبارتند از :</a:t>
            </a:r>
          </a:p>
          <a:p>
            <a:pPr>
              <a:lnSpc>
                <a:spcPct val="160000"/>
              </a:lnSpc>
            </a:pPr>
            <a:r>
              <a:rPr lang="fa-IR" dirty="0" smtClean="0">
                <a:cs typeface="B Yagut" panose="00000400000000000000" pitchFamily="2" charset="-78"/>
              </a:rPr>
              <a:t>بی اختیاری ادرار</a:t>
            </a:r>
          </a:p>
          <a:p>
            <a:pPr>
              <a:lnSpc>
                <a:spcPct val="160000"/>
              </a:lnSpc>
            </a:pPr>
            <a:r>
              <a:rPr lang="fa-IR" dirty="0" smtClean="0">
                <a:cs typeface="B Yagut" panose="00000400000000000000" pitchFamily="2" charset="-78"/>
              </a:rPr>
              <a:t>لکنت زبان</a:t>
            </a:r>
          </a:p>
          <a:p>
            <a:pPr>
              <a:lnSpc>
                <a:spcPct val="160000"/>
              </a:lnSpc>
            </a:pPr>
            <a:r>
              <a:rPr lang="fa-IR" dirty="0" smtClean="0">
                <a:cs typeface="B Yagut" panose="00000400000000000000" pitchFamily="2" charset="-78"/>
              </a:rPr>
              <a:t>ناخن جویدن و شست مکیدن</a:t>
            </a:r>
          </a:p>
          <a:p>
            <a:pPr>
              <a:lnSpc>
                <a:spcPct val="160000"/>
              </a:lnSpc>
            </a:pPr>
            <a:r>
              <a:rPr lang="fa-IR" dirty="0" smtClean="0">
                <a:cs typeface="B Yagut" panose="00000400000000000000" pitchFamily="2" charset="-78"/>
              </a:rPr>
              <a:t>افسردگی و گوشه گیری</a:t>
            </a:r>
          </a:p>
          <a:p>
            <a:pPr>
              <a:lnSpc>
                <a:spcPct val="160000"/>
              </a:lnSpc>
            </a:pPr>
            <a:r>
              <a:rPr lang="fa-IR" dirty="0" smtClean="0">
                <a:cs typeface="B Yagut" panose="00000400000000000000" pitchFamily="2" charset="-78"/>
              </a:rPr>
              <a:t>پرخاشگری</a:t>
            </a:r>
          </a:p>
          <a:p>
            <a:pPr marL="0" indent="0">
              <a:lnSpc>
                <a:spcPct val="160000"/>
              </a:lnSpc>
              <a:buNone/>
            </a:pPr>
            <a:endParaRPr lang="fa-IR"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FE047A93-0F52-40DD-B3AC-F95C5FFB2766}" type="slidenum">
              <a:rPr lang="fa-IR" smtClean="0"/>
              <a:t>23</a:t>
            </a:fld>
            <a:endParaRPr lang="fa-IR"/>
          </a:p>
        </p:txBody>
      </p:sp>
      <p:pic>
        <p:nvPicPr>
          <p:cNvPr id="5" name="۲۷روا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1383" y="5448465"/>
            <a:ext cx="609600" cy="609600"/>
          </a:xfrm>
          <a:prstGeom prst="rect">
            <a:avLst/>
          </a:prstGeom>
        </p:spPr>
      </p:pic>
    </p:spTree>
    <p:extLst>
      <p:ext uri="{BB962C8B-B14F-4D97-AF65-F5344CB8AC3E}">
        <p14:creationId xmlns:p14="http://schemas.microsoft.com/office/powerpoint/2010/main" val="146293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441"/>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fa-IR" dirty="0" smtClean="0"/>
              <a:t/>
            </a:r>
            <a:br>
              <a:rPr lang="fa-IR" dirty="0" smtClean="0"/>
            </a:br>
            <a:r>
              <a:rPr lang="fa-IR" dirty="0" smtClean="0">
                <a:cs typeface="B Yagut" panose="00000400000000000000" pitchFamily="2" charset="-78"/>
              </a:rPr>
              <a:t>بی اختیاری ادرار</a:t>
            </a:r>
            <a:r>
              <a:rPr lang="fa-IR" dirty="0"/>
              <a:t/>
            </a:r>
            <a:br>
              <a:rPr lang="fa-IR" dirty="0"/>
            </a:br>
            <a:endParaRPr lang="fa-IR" dirty="0"/>
          </a:p>
        </p:txBody>
      </p:sp>
      <p:sp>
        <p:nvSpPr>
          <p:cNvPr id="3" name="Content Placeholder 2"/>
          <p:cNvSpPr>
            <a:spLocks noGrp="1"/>
          </p:cNvSpPr>
          <p:nvPr>
            <p:ph idx="1"/>
          </p:nvPr>
        </p:nvSpPr>
        <p:spPr>
          <a:xfrm>
            <a:off x="838200" y="1364566"/>
            <a:ext cx="10515600" cy="5493434"/>
          </a:xfrm>
        </p:spPr>
        <p:txBody>
          <a:bodyPr>
            <a:normAutofit/>
          </a:bodyPr>
          <a:lstStyle/>
          <a:p>
            <a:pPr algn="just">
              <a:lnSpc>
                <a:spcPct val="150000"/>
              </a:lnSpc>
            </a:pPr>
            <a:r>
              <a:rPr lang="fa-IR" altLang="fa-IR" dirty="0" smtClean="0">
                <a:cs typeface="B Yagut" panose="00000400000000000000" pitchFamily="2" charset="-78"/>
              </a:rPr>
              <a:t>به وضعیتی که در آن دفع غیر ارادی ادرار در شب یا روز،حداقل به مدت 3 ماه و در هفته 2 بار تکرار شود بی اختیاری ادرار گفته می شود که بر روی عملکرد اجتماعی دانش آموز تاثیر می گذارد.این مسئله با گفتگو با والدین و معلمین مشخص می شود. </a:t>
            </a:r>
            <a:endParaRPr lang="fa-IR" altLang="fa-IR" dirty="0">
              <a:cs typeface="B Yagut" panose="00000400000000000000" pitchFamily="2" charset="-78"/>
            </a:endParaRPr>
          </a:p>
          <a:p>
            <a:pPr algn="just">
              <a:lnSpc>
                <a:spcPct val="150000"/>
              </a:lnSpc>
            </a:pPr>
            <a:r>
              <a:rPr lang="fa-IR" altLang="fa-IR" dirty="0">
                <a:cs typeface="B Yagut" panose="00000400000000000000" pitchFamily="2" charset="-78"/>
              </a:rPr>
              <a:t>شب ادراری اگر به علت عفونت و بیماری مجاری ادراری </a:t>
            </a:r>
            <a:r>
              <a:rPr lang="fa-IR" altLang="fa-IR" dirty="0" smtClean="0">
                <a:cs typeface="B Yagut" panose="00000400000000000000" pitchFamily="2" charset="-78"/>
              </a:rPr>
              <a:t>نباشد،ناشی </a:t>
            </a:r>
            <a:r>
              <a:rPr lang="fa-IR" altLang="fa-IR" dirty="0">
                <a:cs typeface="B Yagut" panose="00000400000000000000" pitchFamily="2" charset="-78"/>
              </a:rPr>
              <a:t>از مشکلات عصبی و روانی، کشمکشهای خانوادگی ، ترس،اضطراب وتنبیه می باشد.</a:t>
            </a:r>
          </a:p>
          <a:p>
            <a:pPr marL="0" indent="0">
              <a:buNone/>
            </a:pPr>
            <a:endParaRPr lang="fa-IR"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8367" y="4687107"/>
            <a:ext cx="3473429" cy="2170893"/>
          </a:xfrm>
          <a:prstGeom prst="rect">
            <a:avLst/>
          </a:prstGeom>
        </p:spPr>
      </p:pic>
      <p:sp>
        <p:nvSpPr>
          <p:cNvPr id="4" name="Slide Number Placeholder 3"/>
          <p:cNvSpPr>
            <a:spLocks noGrp="1"/>
          </p:cNvSpPr>
          <p:nvPr>
            <p:ph type="sldNum" sz="quarter" idx="12"/>
          </p:nvPr>
        </p:nvSpPr>
        <p:spPr/>
        <p:txBody>
          <a:bodyPr/>
          <a:lstStyle/>
          <a:p>
            <a:fld id="{FE047A93-0F52-40DD-B3AC-F95C5FFB2766}" type="slidenum">
              <a:rPr lang="fa-IR" smtClean="0"/>
              <a:t>24</a:t>
            </a:fld>
            <a:endParaRPr lang="fa-IR"/>
          </a:p>
        </p:txBody>
      </p:sp>
      <p:pic>
        <p:nvPicPr>
          <p:cNvPr id="6" name="۲۸روا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8484" y="5551830"/>
            <a:ext cx="609600" cy="609600"/>
          </a:xfrm>
          <a:prstGeom prst="rect">
            <a:avLst/>
          </a:prstGeom>
        </p:spPr>
      </p:pic>
    </p:spTree>
    <p:extLst>
      <p:ext uri="{BB962C8B-B14F-4D97-AF65-F5344CB8AC3E}">
        <p14:creationId xmlns:p14="http://schemas.microsoft.com/office/powerpoint/2010/main" val="191575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fa-IR" dirty="0" smtClean="0"/>
              <a:t/>
            </a:r>
            <a:br>
              <a:rPr lang="fa-IR" dirty="0" smtClean="0"/>
            </a:br>
            <a:r>
              <a:rPr lang="fa-IR" dirty="0" smtClean="0">
                <a:cs typeface="B Yagut" panose="00000400000000000000" pitchFamily="2" charset="-78"/>
              </a:rPr>
              <a:t>لکنت </a:t>
            </a:r>
            <a:r>
              <a:rPr lang="fa-IR" dirty="0">
                <a:cs typeface="B Yagut" panose="00000400000000000000" pitchFamily="2" charset="-78"/>
              </a:rPr>
              <a:t>زبان</a:t>
            </a:r>
            <a:r>
              <a:rPr lang="fa-IR" dirty="0"/>
              <a:t/>
            </a:r>
            <a:br>
              <a:rPr lang="fa-IR" dirty="0"/>
            </a:br>
            <a:endParaRPr lang="fa-IR" dirty="0"/>
          </a:p>
        </p:txBody>
      </p:sp>
      <p:sp>
        <p:nvSpPr>
          <p:cNvPr id="3" name="Content Placeholder 2"/>
          <p:cNvSpPr>
            <a:spLocks noGrp="1"/>
          </p:cNvSpPr>
          <p:nvPr>
            <p:ph idx="1"/>
          </p:nvPr>
        </p:nvSpPr>
        <p:spPr/>
        <p:txBody>
          <a:bodyPr/>
          <a:lstStyle/>
          <a:p>
            <a:pPr algn="just">
              <a:lnSpc>
                <a:spcPct val="150000"/>
              </a:lnSpc>
            </a:pPr>
            <a:r>
              <a:rPr lang="fa-IR" altLang="fa-IR" dirty="0">
                <a:cs typeface="B Yagut" panose="00000400000000000000" pitchFamily="2" charset="-78"/>
              </a:rPr>
              <a:t>اشکال در حرف زدن بصورت مکث و تکرار کلمات </a:t>
            </a:r>
            <a:r>
              <a:rPr lang="fa-IR" altLang="fa-IR" dirty="0" smtClean="0">
                <a:cs typeface="B Yagut" panose="00000400000000000000" pitchFamily="2" charset="-78"/>
              </a:rPr>
              <a:t>را </a:t>
            </a:r>
            <a:r>
              <a:rPr lang="fa-IR" altLang="fa-IR" dirty="0">
                <a:cs typeface="B Yagut" panose="00000400000000000000" pitchFamily="2" charset="-78"/>
              </a:rPr>
              <a:t>که به مدت طولانی ادامه پیداکند لکنت زبان می گویند. </a:t>
            </a:r>
          </a:p>
          <a:p>
            <a:pPr algn="just">
              <a:lnSpc>
                <a:spcPct val="150000"/>
              </a:lnSpc>
            </a:pPr>
            <a:endParaRPr lang="fa-IR" altLang="fa-IR" dirty="0">
              <a:cs typeface="B Yagut" panose="00000400000000000000" pitchFamily="2" charset="-78"/>
            </a:endParaRPr>
          </a:p>
          <a:p>
            <a:pPr algn="just">
              <a:lnSpc>
                <a:spcPct val="150000"/>
              </a:lnSpc>
            </a:pPr>
            <a:r>
              <a:rPr lang="fa-IR" altLang="fa-IR" dirty="0">
                <a:cs typeface="B Yagut" panose="00000400000000000000" pitchFamily="2" charset="-78"/>
              </a:rPr>
              <a:t>لکنت زبان در سنین کودکی شایع تر است و معمولا علت آن مسائلی مانند ترس یا مشکلات خانوادگی ، تنبیه بدنی در مدرسه و خانه می باشد.</a:t>
            </a:r>
          </a:p>
          <a:p>
            <a:pPr marL="0" indent="0">
              <a:buNone/>
            </a:pPr>
            <a:endParaRPr lang="fa-IR" dirty="0"/>
          </a:p>
        </p:txBody>
      </p:sp>
      <p:sp>
        <p:nvSpPr>
          <p:cNvPr id="4" name="Slide Number Placeholder 3"/>
          <p:cNvSpPr>
            <a:spLocks noGrp="1"/>
          </p:cNvSpPr>
          <p:nvPr>
            <p:ph type="sldNum" sz="quarter" idx="12"/>
          </p:nvPr>
        </p:nvSpPr>
        <p:spPr/>
        <p:txBody>
          <a:bodyPr/>
          <a:lstStyle/>
          <a:p>
            <a:fld id="{FE047A93-0F52-40DD-B3AC-F95C5FFB2766}" type="slidenum">
              <a:rPr lang="fa-IR" smtClean="0"/>
              <a:t>25</a:t>
            </a:fld>
            <a:endParaRPr lang="fa-IR"/>
          </a:p>
        </p:txBody>
      </p:sp>
      <p:pic>
        <p:nvPicPr>
          <p:cNvPr id="5" name="۲۹روا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4117" y="5567363"/>
            <a:ext cx="609600" cy="609600"/>
          </a:xfrm>
          <a:prstGeom prst="rect">
            <a:avLst/>
          </a:prstGeom>
        </p:spPr>
      </p:pic>
    </p:spTree>
    <p:extLst>
      <p:ext uri="{BB962C8B-B14F-4D97-AF65-F5344CB8AC3E}">
        <p14:creationId xmlns:p14="http://schemas.microsoft.com/office/powerpoint/2010/main" val="370897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altLang="fa-IR" sz="4000" dirty="0">
                <a:cs typeface="B Yagut" panose="00000400000000000000" pitchFamily="2" charset="-78"/>
              </a:rPr>
              <a:t>ناخن جویدن وشست مکیدن</a:t>
            </a:r>
            <a:endParaRPr lang="fa-IR" sz="4000" dirty="0">
              <a:cs typeface="B Yagut" panose="00000400000000000000" pitchFamily="2" charset="-78"/>
            </a:endParaRPr>
          </a:p>
        </p:txBody>
      </p:sp>
      <p:sp>
        <p:nvSpPr>
          <p:cNvPr id="3" name="Content Placeholder 2"/>
          <p:cNvSpPr>
            <a:spLocks noGrp="1"/>
          </p:cNvSpPr>
          <p:nvPr>
            <p:ph idx="1"/>
          </p:nvPr>
        </p:nvSpPr>
        <p:spPr>
          <a:xfrm>
            <a:off x="838200" y="2152358"/>
            <a:ext cx="10515600" cy="4531042"/>
          </a:xfrm>
        </p:spPr>
        <p:txBody>
          <a:bodyPr/>
          <a:lstStyle/>
          <a:p>
            <a:pPr marL="0" indent="0" algn="just">
              <a:lnSpc>
                <a:spcPct val="150000"/>
              </a:lnSpc>
              <a:buNone/>
            </a:pPr>
            <a:r>
              <a:rPr lang="fa-IR" altLang="fa-IR" dirty="0">
                <a:cs typeface="B Yagut" panose="00000400000000000000" pitchFamily="2" charset="-78"/>
              </a:rPr>
              <a:t>ناخن جویدن و شست مکیدن </a:t>
            </a:r>
            <a:r>
              <a:rPr lang="fa-IR" altLang="fa-IR" dirty="0" smtClean="0">
                <a:cs typeface="B Yagut" panose="00000400000000000000" pitchFamily="2" charset="-78"/>
              </a:rPr>
              <a:t>از رفتارهای </a:t>
            </a:r>
            <a:r>
              <a:rPr lang="fa-IR" altLang="fa-IR" dirty="0">
                <a:cs typeface="B Yagut" panose="00000400000000000000" pitchFamily="2" charset="-78"/>
              </a:rPr>
              <a:t>غیر طبیعی می باشند که </a:t>
            </a:r>
            <a:r>
              <a:rPr lang="fa-IR" altLang="fa-IR" dirty="0" smtClean="0">
                <a:cs typeface="B Yagut" panose="00000400000000000000" pitchFamily="2" charset="-78"/>
              </a:rPr>
              <a:t>به تدریج به صورت </a:t>
            </a:r>
            <a:r>
              <a:rPr lang="fa-IR" altLang="fa-IR" dirty="0">
                <a:cs typeface="B Yagut" panose="00000400000000000000" pitchFamily="2" charset="-78"/>
              </a:rPr>
              <a:t>عادت در می آیند و نشان دهنده وجود اضطراب در </a:t>
            </a:r>
            <a:r>
              <a:rPr lang="fa-IR" altLang="fa-IR" dirty="0" smtClean="0">
                <a:cs typeface="B Yagut" panose="00000400000000000000" pitchFamily="2" charset="-78"/>
              </a:rPr>
              <a:t>دانش آموزان می باشد که با مشورت والدین و معلمین مشخص می گردد.</a:t>
            </a:r>
          </a:p>
          <a:p>
            <a:pPr marL="0" indent="0" algn="just">
              <a:lnSpc>
                <a:spcPct val="150000"/>
              </a:lnSpc>
              <a:buNone/>
            </a:pPr>
            <a:endParaRPr lang="fa-IR" altLang="fa-IR" dirty="0">
              <a:cs typeface="B Yagut" panose="00000400000000000000" pitchFamily="2" charset="-78"/>
            </a:endParaRPr>
          </a:p>
          <a:p>
            <a:endParaRPr lang="fa-IR"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468932"/>
            <a:ext cx="3214468" cy="3214468"/>
          </a:xfrm>
          <a:prstGeom prst="rect">
            <a:avLst/>
          </a:prstGeom>
        </p:spPr>
      </p:pic>
      <p:sp>
        <p:nvSpPr>
          <p:cNvPr id="5" name="Slide Number Placeholder 4"/>
          <p:cNvSpPr>
            <a:spLocks noGrp="1"/>
          </p:cNvSpPr>
          <p:nvPr>
            <p:ph type="sldNum" sz="quarter" idx="12"/>
          </p:nvPr>
        </p:nvSpPr>
        <p:spPr/>
        <p:txBody>
          <a:bodyPr/>
          <a:lstStyle/>
          <a:p>
            <a:fld id="{FE047A93-0F52-40DD-B3AC-F95C5FFB2766}" type="slidenum">
              <a:rPr lang="fa-IR" smtClean="0"/>
              <a:t>26</a:t>
            </a:fld>
            <a:endParaRPr lang="fa-IR"/>
          </a:p>
        </p:txBody>
      </p:sp>
      <p:pic>
        <p:nvPicPr>
          <p:cNvPr id="6" name="۳۰روا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1231" y="5788038"/>
            <a:ext cx="609600" cy="609600"/>
          </a:xfrm>
          <a:prstGeom prst="rect">
            <a:avLst/>
          </a:prstGeom>
        </p:spPr>
      </p:pic>
    </p:spTree>
    <p:extLst>
      <p:ext uri="{BB962C8B-B14F-4D97-AF65-F5344CB8AC3E}">
        <p14:creationId xmlns:p14="http://schemas.microsoft.com/office/powerpoint/2010/main" val="366786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smtClean="0">
                <a:cs typeface="B Yagut" panose="00000400000000000000" pitchFamily="2" charset="-78"/>
              </a:rPr>
              <a:t>افسردگی و گوشه گیری </a:t>
            </a:r>
            <a:endParaRPr lang="fa-IR" sz="4000" dirty="0">
              <a:cs typeface="B Yagut" panose="00000400000000000000" pitchFamily="2" charset="-78"/>
            </a:endParaRPr>
          </a:p>
        </p:txBody>
      </p:sp>
      <p:sp>
        <p:nvSpPr>
          <p:cNvPr id="3" name="Content Placeholder 2"/>
          <p:cNvSpPr>
            <a:spLocks noGrp="1"/>
          </p:cNvSpPr>
          <p:nvPr>
            <p:ph idx="1"/>
          </p:nvPr>
        </p:nvSpPr>
        <p:spPr>
          <a:xfrm>
            <a:off x="838200" y="1690688"/>
            <a:ext cx="10515600" cy="5167312"/>
          </a:xfrm>
        </p:spPr>
        <p:txBody>
          <a:bodyPr/>
          <a:lstStyle/>
          <a:p>
            <a:pPr marL="0" indent="0" algn="just">
              <a:lnSpc>
                <a:spcPct val="150000"/>
              </a:lnSpc>
              <a:buNone/>
            </a:pPr>
            <a:r>
              <a:rPr lang="fa-IR" dirty="0" smtClean="0">
                <a:cs typeface="B Yagut" panose="00000400000000000000" pitchFamily="2" charset="-78"/>
              </a:rPr>
              <a:t>حالتی است که دانش آموز در هنگام ناامیدی و تحت فشار بودن از خود نشان می دهد و خلق گرفته ای دارد . از جمله علائم افسردگی و گوشه گیری ، شرکت نکردن در فعالیت های دسته جمعی است . افسردگی با علائمی مانند خستگی ، حواس پرتی ، سردرد ، افت تحصیلی ، گرایش به گوشه گیری و اختلال در خواب همراه است .</a:t>
            </a:r>
            <a:endParaRPr lang="fa-IR" dirty="0">
              <a:cs typeface="B Yagut"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738" y="4274344"/>
            <a:ext cx="3770142" cy="2583656"/>
          </a:xfrm>
          <a:prstGeom prst="rect">
            <a:avLst/>
          </a:prstGeom>
        </p:spPr>
      </p:pic>
      <p:sp>
        <p:nvSpPr>
          <p:cNvPr id="5" name="Slide Number Placeholder 4"/>
          <p:cNvSpPr>
            <a:spLocks noGrp="1"/>
          </p:cNvSpPr>
          <p:nvPr>
            <p:ph type="sldNum" sz="quarter" idx="12"/>
          </p:nvPr>
        </p:nvSpPr>
        <p:spPr/>
        <p:txBody>
          <a:bodyPr/>
          <a:lstStyle/>
          <a:p>
            <a:fld id="{FE047A93-0F52-40DD-B3AC-F95C5FFB2766}" type="slidenum">
              <a:rPr lang="fa-IR" smtClean="0"/>
              <a:t>27</a:t>
            </a:fld>
            <a:endParaRPr lang="fa-IR"/>
          </a:p>
        </p:txBody>
      </p:sp>
      <p:pic>
        <p:nvPicPr>
          <p:cNvPr id="6" name="۳۱روا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5566172"/>
            <a:ext cx="609600" cy="609600"/>
          </a:xfrm>
          <a:prstGeom prst="rect">
            <a:avLst/>
          </a:prstGeom>
        </p:spPr>
      </p:pic>
    </p:spTree>
    <p:extLst>
      <p:ext uri="{BB962C8B-B14F-4D97-AF65-F5344CB8AC3E}">
        <p14:creationId xmlns:p14="http://schemas.microsoft.com/office/powerpoint/2010/main" val="251860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smtClean="0">
                <a:cs typeface="B Yagut" panose="00000400000000000000" pitchFamily="2" charset="-78"/>
              </a:rPr>
              <a:t>پرخاشگری</a:t>
            </a:r>
            <a:endParaRPr lang="fa-IR" sz="4000" dirty="0">
              <a:cs typeface="B Yagut" panose="00000400000000000000" pitchFamily="2" charset="-78"/>
            </a:endParaRPr>
          </a:p>
        </p:txBody>
      </p:sp>
      <p:sp>
        <p:nvSpPr>
          <p:cNvPr id="3" name="Content Placeholder 2"/>
          <p:cNvSpPr>
            <a:spLocks noGrp="1"/>
          </p:cNvSpPr>
          <p:nvPr>
            <p:ph idx="1"/>
          </p:nvPr>
        </p:nvSpPr>
        <p:spPr>
          <a:xfrm>
            <a:off x="838200" y="1690688"/>
            <a:ext cx="10515600" cy="5427564"/>
          </a:xfrm>
        </p:spPr>
        <p:txBody>
          <a:bodyPr/>
          <a:lstStyle/>
          <a:p>
            <a:pPr marL="0" indent="0">
              <a:lnSpc>
                <a:spcPct val="150000"/>
              </a:lnSpc>
              <a:buNone/>
            </a:pPr>
            <a:r>
              <a:rPr lang="fa-IR" dirty="0" smtClean="0">
                <a:cs typeface="B Yagut" panose="00000400000000000000" pitchFamily="2" charset="-78"/>
              </a:rPr>
              <a:t>رفتار های پرخاشگرانه ممکن است در مدرسه به صورت برخورد بدنی با همسالان و در خانه با افراد خانواده بروز نماید .</a:t>
            </a:r>
          </a:p>
          <a:p>
            <a:pPr marL="0" indent="0">
              <a:lnSpc>
                <a:spcPct val="150000"/>
              </a:lnSpc>
              <a:buNone/>
            </a:pPr>
            <a:r>
              <a:rPr lang="fa-IR" dirty="0" smtClean="0">
                <a:cs typeface="B Yagut" panose="00000400000000000000" pitchFamily="2" charset="-78"/>
              </a:rPr>
              <a:t>نکته : چنانچه دانش آموز مشکوک به هر یک از اختلالات فوق باشد باید به پزشک ، ارجاع غیر فوری داده شده و به خانواده فرد اطلاع و آموزش های لازم داده شود .</a:t>
            </a:r>
            <a:endParaRPr lang="fa-IR" dirty="0">
              <a:cs typeface="B Yagut"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7837" y="4488447"/>
            <a:ext cx="4016326" cy="2369553"/>
          </a:xfrm>
          <a:prstGeom prst="rect">
            <a:avLst/>
          </a:prstGeom>
        </p:spPr>
      </p:pic>
      <p:sp>
        <p:nvSpPr>
          <p:cNvPr id="5" name="Slide Number Placeholder 4"/>
          <p:cNvSpPr>
            <a:spLocks noGrp="1"/>
          </p:cNvSpPr>
          <p:nvPr>
            <p:ph type="sldNum" sz="quarter" idx="12"/>
          </p:nvPr>
        </p:nvSpPr>
        <p:spPr/>
        <p:txBody>
          <a:bodyPr/>
          <a:lstStyle/>
          <a:p>
            <a:fld id="{FE047A93-0F52-40DD-B3AC-F95C5FFB2766}" type="slidenum">
              <a:rPr lang="fa-IR" smtClean="0"/>
              <a:t>28</a:t>
            </a:fld>
            <a:endParaRPr lang="fa-IR"/>
          </a:p>
        </p:txBody>
      </p:sp>
      <p:pic>
        <p:nvPicPr>
          <p:cNvPr id="6" name="۳۲روا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97664" y="5392391"/>
            <a:ext cx="609600" cy="609600"/>
          </a:xfrm>
          <a:prstGeom prst="rect">
            <a:avLst/>
          </a:prstGeom>
        </p:spPr>
      </p:pic>
    </p:spTree>
    <p:extLst>
      <p:ext uri="{BB962C8B-B14F-4D97-AF65-F5344CB8AC3E}">
        <p14:creationId xmlns:p14="http://schemas.microsoft.com/office/powerpoint/2010/main" val="161941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775" y="365125"/>
            <a:ext cx="10777025" cy="1325563"/>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smtClean="0">
                <a:cs typeface="B Yagut" panose="00000400000000000000" pitchFamily="2" charset="-78"/>
              </a:rPr>
              <a:t>خلاصه مطالب ونتیجه گیری </a:t>
            </a:r>
            <a:endParaRPr lang="fa-IR" sz="4000" dirty="0"/>
          </a:p>
        </p:txBody>
      </p:sp>
      <p:sp>
        <p:nvSpPr>
          <p:cNvPr id="3" name="Content Placeholder 2"/>
          <p:cNvSpPr>
            <a:spLocks noGrp="1"/>
          </p:cNvSpPr>
          <p:nvPr>
            <p:ph idx="1"/>
          </p:nvPr>
        </p:nvSpPr>
        <p:spPr>
          <a:xfrm>
            <a:off x="576775" y="1825625"/>
            <a:ext cx="10777025" cy="4351338"/>
          </a:xfrm>
        </p:spPr>
        <p:txBody>
          <a:bodyPr>
            <a:normAutofit lnSpcReduction="10000"/>
          </a:bodyPr>
          <a:lstStyle/>
          <a:p>
            <a:pPr marL="0" indent="0" algn="just">
              <a:lnSpc>
                <a:spcPct val="150000"/>
              </a:lnSpc>
              <a:buNone/>
            </a:pPr>
            <a:r>
              <a:rPr lang="fa-IR" dirty="0" smtClean="0">
                <a:cs typeface="B Yagut" panose="00000400000000000000" pitchFamily="2" charset="-78"/>
              </a:rPr>
              <a:t>منظور از بهداشت روان ، سازگاری فرد با محیط اطراف خود می باشد و هدف از انجام ارزیابی های روانی- عصبی ، شناسایی زودرس ناراحتی های اعصاب و روان در کلیه سنین است .  از این رو در بوکلت چارت مراقبت های ادغام  یافته سلامت  نوجوانان ، خدمات سلامت روان در دو گروه سنی 15-5 سال و بالای 15سال انجام شده و در طی مراقبت ،مشکلات نوجوان از نظر سلامت اجتماعی ، رفتارهای پر خطر و اختلالات رفتاری شناسایی و برنامه ریزی های لازم در جهت حل مشکلات سلامت روان دانش آموزان صورت می گیرد . </a:t>
            </a:r>
            <a:endParaRPr lang="fa-IR"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FE047A93-0F52-40DD-B3AC-F95C5FFB2766}" type="slidenum">
              <a:rPr lang="fa-IR" smtClean="0"/>
              <a:t>29</a:t>
            </a:fld>
            <a:endParaRPr lang="fa-IR"/>
          </a:p>
        </p:txBody>
      </p:sp>
      <p:pic>
        <p:nvPicPr>
          <p:cNvPr id="5" name="۳۰روان مدار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73746" y="5746750"/>
            <a:ext cx="609600" cy="609600"/>
          </a:xfrm>
          <a:prstGeom prst="rect">
            <a:avLst/>
          </a:prstGeom>
        </p:spPr>
      </p:pic>
    </p:spTree>
    <p:extLst>
      <p:ext uri="{BB962C8B-B14F-4D97-AF65-F5344CB8AC3E}">
        <p14:creationId xmlns:p14="http://schemas.microsoft.com/office/powerpoint/2010/main" val="31287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smtClean="0">
                <a:cs typeface="B Yagut" panose="00000400000000000000" pitchFamily="2" charset="-78"/>
              </a:rPr>
              <a:t>اهداف آموزشی </a:t>
            </a:r>
            <a:endParaRPr lang="fa-IR" sz="4000" dirty="0"/>
          </a:p>
        </p:txBody>
      </p:sp>
      <p:sp>
        <p:nvSpPr>
          <p:cNvPr id="3" name="Content Placeholder 2"/>
          <p:cNvSpPr>
            <a:spLocks noGrp="1"/>
          </p:cNvSpPr>
          <p:nvPr>
            <p:ph idx="1"/>
          </p:nvPr>
        </p:nvSpPr>
        <p:spPr/>
        <p:txBody>
          <a:bodyPr/>
          <a:lstStyle/>
          <a:p>
            <a:pPr marL="0" indent="0">
              <a:lnSpc>
                <a:spcPct val="150000"/>
              </a:lnSpc>
              <a:buNone/>
            </a:pPr>
            <a:r>
              <a:rPr lang="fa-IR" dirty="0">
                <a:cs typeface="B Yagut" panose="00000400000000000000" pitchFamily="2" charset="-78"/>
              </a:rPr>
              <a:t>انتظار می رود فراگیر پس از مطالعه این درس بتواند </a:t>
            </a:r>
            <a:r>
              <a:rPr lang="fa-IR" dirty="0" smtClean="0">
                <a:cs typeface="B Yagut" panose="00000400000000000000" pitchFamily="2" charset="-78"/>
              </a:rPr>
              <a:t>:</a:t>
            </a:r>
          </a:p>
          <a:p>
            <a:pPr>
              <a:lnSpc>
                <a:spcPct val="150000"/>
              </a:lnSpc>
            </a:pPr>
            <a:r>
              <a:rPr lang="fa-IR" dirty="0" smtClean="0">
                <a:cs typeface="B Yagut" panose="00000400000000000000" pitchFamily="2" charset="-78"/>
              </a:rPr>
              <a:t>خدمات سلامت روان در مدارس را نام ببرد.</a:t>
            </a:r>
          </a:p>
          <a:p>
            <a:pPr>
              <a:lnSpc>
                <a:spcPct val="150000"/>
              </a:lnSpc>
            </a:pPr>
            <a:r>
              <a:rPr lang="fa-IR" dirty="0" smtClean="0">
                <a:cs typeface="B Yagut" panose="00000400000000000000" pitchFamily="2" charset="-78"/>
              </a:rPr>
              <a:t>هر کدام از خدمات سلامت روان را توضیح دهد.</a:t>
            </a:r>
          </a:p>
          <a:p>
            <a:pPr>
              <a:lnSpc>
                <a:spcPct val="150000"/>
              </a:lnSpc>
            </a:pPr>
            <a:r>
              <a:rPr lang="fa-IR" dirty="0" smtClean="0">
                <a:cs typeface="B Yagut" panose="00000400000000000000" pitchFamily="2" charset="-78"/>
              </a:rPr>
              <a:t>اختلالات رفتاری در سنین مدرسه را نام برده و هرکدام را توضیح دهد.</a:t>
            </a:r>
          </a:p>
          <a:p>
            <a:pPr>
              <a:lnSpc>
                <a:spcPct val="150000"/>
              </a:lnSpc>
            </a:pPr>
            <a:r>
              <a:rPr lang="fa-IR" dirty="0" smtClean="0">
                <a:cs typeface="B Yagut" panose="00000400000000000000" pitchFamily="2" charset="-78"/>
              </a:rPr>
              <a:t>اختلالات رفتاری در سنین مدرسه را با هم مقایسه نماید. </a:t>
            </a:r>
            <a:endParaRPr lang="fa-IR" dirty="0">
              <a:cs typeface="B Yagut" panose="00000400000000000000" pitchFamily="2" charset="-78"/>
            </a:endParaRPr>
          </a:p>
          <a:p>
            <a:pPr marL="0" indent="0">
              <a:buNone/>
            </a:pPr>
            <a:endParaRPr lang="fa-IR" dirty="0">
              <a:cs typeface="B Yagut" panose="00000400000000000000" pitchFamily="2" charset="-78"/>
            </a:endParaRPr>
          </a:p>
          <a:p>
            <a:endParaRPr lang="fa-IR" dirty="0"/>
          </a:p>
        </p:txBody>
      </p:sp>
      <p:sp>
        <p:nvSpPr>
          <p:cNvPr id="4" name="Slide Number Placeholder 3"/>
          <p:cNvSpPr>
            <a:spLocks noGrp="1"/>
          </p:cNvSpPr>
          <p:nvPr>
            <p:ph type="sldNum" sz="quarter" idx="12"/>
          </p:nvPr>
        </p:nvSpPr>
        <p:spPr/>
        <p:txBody>
          <a:bodyPr/>
          <a:lstStyle/>
          <a:p>
            <a:fld id="{FE047A93-0F52-40DD-B3AC-F95C5FFB2766}" type="slidenum">
              <a:rPr lang="fa-IR" smtClean="0"/>
              <a:t>3</a:t>
            </a:fld>
            <a:endParaRPr lang="fa-IR"/>
          </a:p>
        </p:txBody>
      </p:sp>
      <p:pic>
        <p:nvPicPr>
          <p:cNvPr id="5" name="۳روا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5248422"/>
            <a:ext cx="609600" cy="609600"/>
          </a:xfrm>
          <a:prstGeom prst="rect">
            <a:avLst/>
          </a:prstGeom>
        </p:spPr>
      </p:pic>
    </p:spTree>
    <p:extLst>
      <p:ext uri="{BB962C8B-B14F-4D97-AF65-F5344CB8AC3E}">
        <p14:creationId xmlns:p14="http://schemas.microsoft.com/office/powerpoint/2010/main" val="24832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187" y="365125"/>
            <a:ext cx="10869768" cy="1325563"/>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smtClean="0">
                <a:cs typeface="B Yagut" panose="00000400000000000000" pitchFamily="2" charset="-78"/>
              </a:rPr>
              <a:t>پرسش و تمرین </a:t>
            </a:r>
            <a:endParaRPr lang="fa-IR" sz="4000" dirty="0"/>
          </a:p>
        </p:txBody>
      </p:sp>
      <p:sp>
        <p:nvSpPr>
          <p:cNvPr id="3" name="Content Placeholder 2"/>
          <p:cNvSpPr>
            <a:spLocks noGrp="1"/>
          </p:cNvSpPr>
          <p:nvPr>
            <p:ph idx="1"/>
          </p:nvPr>
        </p:nvSpPr>
        <p:spPr>
          <a:xfrm>
            <a:off x="618185" y="1825625"/>
            <a:ext cx="10869769" cy="4351338"/>
          </a:xfrm>
        </p:spPr>
        <p:txBody>
          <a:bodyPr>
            <a:normAutofit/>
          </a:bodyPr>
          <a:lstStyle/>
          <a:p>
            <a:pPr marL="0" indent="0">
              <a:lnSpc>
                <a:spcPct val="150000"/>
              </a:lnSpc>
              <a:buNone/>
            </a:pPr>
            <a:r>
              <a:rPr lang="fa-IR" dirty="0" smtClean="0">
                <a:cs typeface="B Yagut" panose="00000400000000000000" pitchFamily="2" charset="-78"/>
              </a:rPr>
              <a:t>1- خدمات </a:t>
            </a:r>
            <a:r>
              <a:rPr lang="fa-IR" dirty="0">
                <a:cs typeface="B Yagut" panose="00000400000000000000" pitchFamily="2" charset="-78"/>
              </a:rPr>
              <a:t>سلامت روان در مدارس را نام </a:t>
            </a:r>
            <a:r>
              <a:rPr lang="fa-IR" dirty="0" smtClean="0">
                <a:cs typeface="B Yagut" panose="00000400000000000000" pitchFamily="2" charset="-78"/>
              </a:rPr>
              <a:t>ببرید و یک مورد را به دلخواه توضیح دهید؟</a:t>
            </a:r>
          </a:p>
          <a:p>
            <a:pPr marL="0" indent="0">
              <a:lnSpc>
                <a:spcPct val="150000"/>
              </a:lnSpc>
              <a:buNone/>
            </a:pPr>
            <a:r>
              <a:rPr lang="fa-IR" dirty="0">
                <a:cs typeface="B Yagut" panose="00000400000000000000" pitchFamily="2" charset="-78"/>
              </a:rPr>
              <a:t>2- </a:t>
            </a:r>
            <a:r>
              <a:rPr lang="fa-IR" dirty="0" smtClean="0">
                <a:cs typeface="B Yagut" panose="00000400000000000000" pitchFamily="2" charset="-78"/>
              </a:rPr>
              <a:t>اختلالات </a:t>
            </a:r>
            <a:r>
              <a:rPr lang="fa-IR" dirty="0">
                <a:cs typeface="B Yagut" panose="00000400000000000000" pitchFamily="2" charset="-78"/>
              </a:rPr>
              <a:t>رفتاری در سن مدرسه را نام </a:t>
            </a:r>
            <a:r>
              <a:rPr lang="fa-IR" dirty="0" smtClean="0">
                <a:cs typeface="B Yagut" panose="00000400000000000000" pitchFamily="2" charset="-78"/>
              </a:rPr>
              <a:t>ببرید ؟</a:t>
            </a:r>
          </a:p>
          <a:p>
            <a:pPr marL="0" indent="0">
              <a:lnSpc>
                <a:spcPct val="150000"/>
              </a:lnSpc>
              <a:buNone/>
            </a:pPr>
            <a:r>
              <a:rPr lang="fa-IR" dirty="0" smtClean="0">
                <a:cs typeface="B Yagut" panose="00000400000000000000" pitchFamily="2" charset="-78"/>
              </a:rPr>
              <a:t>3- خشونت خانگی را تعریف نمایید؟</a:t>
            </a:r>
          </a:p>
          <a:p>
            <a:pPr marL="0" indent="0">
              <a:lnSpc>
                <a:spcPct val="150000"/>
              </a:lnSpc>
              <a:buNone/>
            </a:pPr>
            <a:r>
              <a:rPr lang="fa-IR" dirty="0" smtClean="0">
                <a:cs typeface="B Yagut" panose="00000400000000000000" pitchFamily="2" charset="-78"/>
              </a:rPr>
              <a:t>4- منظور از اختلالات القا شده توسط مواد چیست ؟</a:t>
            </a:r>
          </a:p>
          <a:p>
            <a:pPr marL="0" indent="0">
              <a:lnSpc>
                <a:spcPct val="150000"/>
              </a:lnSpc>
              <a:buNone/>
            </a:pPr>
            <a:r>
              <a:rPr lang="fa-IR" dirty="0" smtClean="0">
                <a:cs typeface="B Yagut" panose="00000400000000000000" pitchFamily="2" charset="-78"/>
              </a:rPr>
              <a:t>5- </a:t>
            </a:r>
            <a:r>
              <a:rPr lang="fa-IR" dirty="0">
                <a:cs typeface="B Yagut" panose="00000400000000000000" pitchFamily="2" charset="-78"/>
              </a:rPr>
              <a:t>آموزش </a:t>
            </a:r>
            <a:r>
              <a:rPr lang="fa-IR" dirty="0" smtClean="0">
                <a:cs typeface="B Yagut" panose="00000400000000000000" pitchFamily="2" charset="-78"/>
              </a:rPr>
              <a:t>های لازم در ارتباط با اختلال رفتاری ناخن جویدن دانش آموزان ارائه نمایید. </a:t>
            </a:r>
            <a:endParaRPr lang="fa-IR" dirty="0">
              <a:cs typeface="B Yagut" panose="00000400000000000000" pitchFamily="2" charset="-78"/>
            </a:endParaRPr>
          </a:p>
          <a:p>
            <a:pPr marL="0" indent="0">
              <a:buNone/>
            </a:pPr>
            <a:endParaRPr lang="fa-IR" dirty="0"/>
          </a:p>
        </p:txBody>
      </p:sp>
      <p:sp>
        <p:nvSpPr>
          <p:cNvPr id="4" name="Slide Number Placeholder 3"/>
          <p:cNvSpPr>
            <a:spLocks noGrp="1"/>
          </p:cNvSpPr>
          <p:nvPr>
            <p:ph type="sldNum" sz="quarter" idx="12"/>
          </p:nvPr>
        </p:nvSpPr>
        <p:spPr/>
        <p:txBody>
          <a:bodyPr/>
          <a:lstStyle/>
          <a:p>
            <a:fld id="{FE047A93-0F52-40DD-B3AC-F95C5FFB2766}" type="slidenum">
              <a:rPr lang="fa-IR" smtClean="0"/>
              <a:t>30</a:t>
            </a:fld>
            <a:endParaRPr lang="fa-IR"/>
          </a:p>
        </p:txBody>
      </p:sp>
      <p:pic>
        <p:nvPicPr>
          <p:cNvPr id="5" name="۳۴روا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5459437"/>
            <a:ext cx="609600" cy="609600"/>
          </a:xfrm>
          <a:prstGeom prst="rect">
            <a:avLst/>
          </a:prstGeom>
        </p:spPr>
      </p:pic>
    </p:spTree>
    <p:extLst>
      <p:ext uri="{BB962C8B-B14F-4D97-AF65-F5344CB8AC3E}">
        <p14:creationId xmlns:p14="http://schemas.microsoft.com/office/powerpoint/2010/main" val="83416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smtClean="0">
                <a:cs typeface="B Yagut" panose="00000400000000000000" pitchFamily="2" charset="-78"/>
              </a:rPr>
              <a:t>فهرست منابع و مراجع </a:t>
            </a:r>
            <a:endParaRPr lang="fa-IR" sz="4000" dirty="0"/>
          </a:p>
        </p:txBody>
      </p:sp>
      <p:sp>
        <p:nvSpPr>
          <p:cNvPr id="3" name="Content Placeholder 2"/>
          <p:cNvSpPr>
            <a:spLocks noGrp="1"/>
          </p:cNvSpPr>
          <p:nvPr>
            <p:ph idx="1"/>
          </p:nvPr>
        </p:nvSpPr>
        <p:spPr>
          <a:xfrm>
            <a:off x="838200" y="2082017"/>
            <a:ext cx="10515600" cy="3729185"/>
          </a:xfrm>
        </p:spPr>
        <p:txBody>
          <a:bodyPr/>
          <a:lstStyle/>
          <a:p>
            <a:pPr>
              <a:lnSpc>
                <a:spcPct val="150000"/>
              </a:lnSpc>
            </a:pPr>
            <a:r>
              <a:rPr lang="fa-IR" dirty="0" smtClean="0">
                <a:cs typeface="B Yagut" panose="00000400000000000000" pitchFamily="2" charset="-78"/>
              </a:rPr>
              <a:t>راهنمای بالینی و برنامه اجرایی تیم سلامت برای ارایه خدمات رده سنی 5 تا 18 سال (ویژه غیر پزشک ) وزارت بهداشت و درمان و آموزش پزشکی ویرایش 94</a:t>
            </a:r>
          </a:p>
          <a:p>
            <a:pPr>
              <a:lnSpc>
                <a:spcPct val="150000"/>
              </a:lnSpc>
            </a:pPr>
            <a:r>
              <a:rPr lang="fa-IR" dirty="0" smtClean="0">
                <a:cs typeface="B Yagut" panose="00000400000000000000" pitchFamily="2" charset="-78"/>
              </a:rPr>
              <a:t>کتاب بهداشت مدارس ( مجموعه کتب آموزشی بهورزی )</a:t>
            </a:r>
            <a:endParaRPr lang="fa-IR"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FE047A93-0F52-40DD-B3AC-F95C5FFB2766}" type="slidenum">
              <a:rPr lang="fa-IR" smtClean="0"/>
              <a:t>31</a:t>
            </a:fld>
            <a:endParaRPr lang="fa-IR"/>
          </a:p>
        </p:txBody>
      </p:sp>
    </p:spTree>
    <p:extLst>
      <p:ext uri="{BB962C8B-B14F-4D97-AF65-F5344CB8AC3E}">
        <p14:creationId xmlns:p14="http://schemas.microsoft.com/office/powerpoint/2010/main" val="38880689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791221"/>
          </a:xfrm>
        </p:spPr>
        <p:style>
          <a:lnRef idx="1">
            <a:schemeClr val="accent2"/>
          </a:lnRef>
          <a:fillRef idx="2">
            <a:schemeClr val="accent2"/>
          </a:fillRef>
          <a:effectRef idx="1">
            <a:schemeClr val="accent2"/>
          </a:effectRef>
          <a:fontRef idx="minor">
            <a:schemeClr val="dk1"/>
          </a:fontRef>
        </p:style>
        <p:txBody>
          <a:bodyPr>
            <a:noAutofit/>
          </a:bodyPr>
          <a:lstStyle/>
          <a:p>
            <a:pPr algn="ctr">
              <a:lnSpc>
                <a:spcPct val="150000"/>
              </a:lnSpc>
            </a:pPr>
            <a:r>
              <a:rPr lang="fa-IR" sz="4000" dirty="0" smtClean="0">
                <a:cs typeface="B Yagut" panose="00000400000000000000" pitchFamily="2" charset="-78"/>
              </a:rPr>
              <a:t>لطفا نظرات و </a:t>
            </a:r>
            <a:r>
              <a:rPr lang="fa-IR" sz="4000" smtClean="0">
                <a:cs typeface="B Yagut" panose="00000400000000000000" pitchFamily="2" charset="-78"/>
              </a:rPr>
              <a:t>پیشنهادات خود </a:t>
            </a:r>
            <a:r>
              <a:rPr lang="fa-IR" sz="4000" dirty="0" smtClean="0">
                <a:cs typeface="B Yagut" panose="00000400000000000000" pitchFamily="2" charset="-78"/>
              </a:rPr>
              <a:t>را پیرامون این بسته آموزشی به آدرس زیر ارسال نمایید.</a:t>
            </a:r>
            <a:endParaRPr lang="fa-IR" sz="4000" dirty="0"/>
          </a:p>
        </p:txBody>
      </p:sp>
      <p:sp>
        <p:nvSpPr>
          <p:cNvPr id="3" name="Content Placeholder 2"/>
          <p:cNvSpPr>
            <a:spLocks noGrp="1"/>
          </p:cNvSpPr>
          <p:nvPr>
            <p:ph idx="1"/>
          </p:nvPr>
        </p:nvSpPr>
        <p:spPr/>
        <p:txBody>
          <a:bodyPr/>
          <a:lstStyle/>
          <a:p>
            <a:pPr marL="0" indent="0" algn="ctr">
              <a:buNone/>
            </a:pPr>
            <a:endParaRPr lang="fa-IR" dirty="0" smtClean="0">
              <a:cs typeface="B Yagut" panose="00000400000000000000" pitchFamily="2" charset="-78"/>
            </a:endParaRPr>
          </a:p>
          <a:p>
            <a:pPr marL="0" indent="0" algn="ctr">
              <a:buNone/>
            </a:pPr>
            <a:endParaRPr lang="fa-IR" dirty="0">
              <a:cs typeface="B Yagut" panose="00000400000000000000" pitchFamily="2" charset="-78"/>
            </a:endParaRPr>
          </a:p>
          <a:p>
            <a:pPr marL="0" indent="0" algn="ctr">
              <a:lnSpc>
                <a:spcPct val="150000"/>
              </a:lnSpc>
              <a:buNone/>
            </a:pPr>
            <a:r>
              <a:rPr lang="fa-IR" dirty="0" smtClean="0">
                <a:cs typeface="B Yagut" panose="00000400000000000000" pitchFamily="2" charset="-78"/>
              </a:rPr>
              <a:t>دانشگاه علوم پزشکی و خدمات بهداشتی و درمانی استان زنجان</a:t>
            </a:r>
          </a:p>
          <a:p>
            <a:pPr marL="0" indent="0" algn="ctr">
              <a:lnSpc>
                <a:spcPct val="150000"/>
              </a:lnSpc>
              <a:buNone/>
            </a:pPr>
            <a:r>
              <a:rPr lang="fa-IR" dirty="0" smtClean="0">
                <a:cs typeface="B Yagut" panose="00000400000000000000" pitchFamily="2" charset="-78"/>
              </a:rPr>
              <a:t>ایمیل :</a:t>
            </a:r>
            <a:r>
              <a:rPr lang="en-US" dirty="0" smtClean="0">
                <a:cs typeface="B Yagut" panose="00000400000000000000" pitchFamily="2" charset="-78"/>
              </a:rPr>
              <a:t> behvarzi.zanjan@gmail.com</a:t>
            </a:r>
            <a:endParaRPr lang="fa-IR" dirty="0" smtClean="0">
              <a:cs typeface="B Yagut" panose="00000400000000000000" pitchFamily="2" charset="-78"/>
            </a:endParaRPr>
          </a:p>
          <a:p>
            <a:pPr marL="0" indent="0">
              <a:buNone/>
            </a:pPr>
            <a:endParaRPr lang="fa-IR" dirty="0"/>
          </a:p>
        </p:txBody>
      </p:sp>
      <p:sp>
        <p:nvSpPr>
          <p:cNvPr id="4" name="Slide Number Placeholder 3"/>
          <p:cNvSpPr>
            <a:spLocks noGrp="1"/>
          </p:cNvSpPr>
          <p:nvPr>
            <p:ph type="sldNum" sz="quarter" idx="12"/>
          </p:nvPr>
        </p:nvSpPr>
        <p:spPr/>
        <p:txBody>
          <a:bodyPr/>
          <a:lstStyle/>
          <a:p>
            <a:fld id="{FE047A93-0F52-40DD-B3AC-F95C5FFB2766}" type="slidenum">
              <a:rPr lang="fa-IR" smtClean="0"/>
              <a:t>32</a:t>
            </a:fld>
            <a:endParaRPr lang="fa-IR"/>
          </a:p>
        </p:txBody>
      </p:sp>
      <p:pic>
        <p:nvPicPr>
          <p:cNvPr id="5" name="۳۶روا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5777" y="5352257"/>
            <a:ext cx="609600" cy="609600"/>
          </a:xfrm>
          <a:prstGeom prst="rect">
            <a:avLst/>
          </a:prstGeom>
        </p:spPr>
      </p:pic>
    </p:spTree>
    <p:extLst>
      <p:ext uri="{BB962C8B-B14F-4D97-AF65-F5344CB8AC3E}">
        <p14:creationId xmlns:p14="http://schemas.microsoft.com/office/powerpoint/2010/main" val="215507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smtClean="0">
                <a:cs typeface="B Yagut" panose="00000400000000000000" pitchFamily="2" charset="-78"/>
              </a:rPr>
              <a:t>فهرست عناوین </a:t>
            </a:r>
            <a:endParaRPr lang="fa-IR" sz="4000" dirty="0"/>
          </a:p>
        </p:txBody>
      </p:sp>
      <p:sp>
        <p:nvSpPr>
          <p:cNvPr id="3" name="Content Placeholder 2"/>
          <p:cNvSpPr>
            <a:spLocks noGrp="1"/>
          </p:cNvSpPr>
          <p:nvPr>
            <p:ph idx="1"/>
          </p:nvPr>
        </p:nvSpPr>
        <p:spPr/>
        <p:txBody>
          <a:bodyPr/>
          <a:lstStyle/>
          <a:p>
            <a:pPr marL="0" indent="0">
              <a:lnSpc>
                <a:spcPct val="150000"/>
              </a:lnSpc>
              <a:buNone/>
            </a:pPr>
            <a:r>
              <a:rPr lang="fa-IR" dirty="0" smtClean="0"/>
              <a:t>1- </a:t>
            </a:r>
            <a:r>
              <a:rPr lang="fa-IR" dirty="0">
                <a:cs typeface="B Yagut" panose="00000400000000000000" pitchFamily="2" charset="-78"/>
              </a:rPr>
              <a:t>ارزیابی از نظر </a:t>
            </a:r>
            <a:r>
              <a:rPr lang="fa-IR" dirty="0" smtClean="0">
                <a:cs typeface="B Yagut" panose="00000400000000000000" pitchFamily="2" charset="-78"/>
              </a:rPr>
              <a:t>سلامت روان در دو گروه سنی 5تا 15 سال و بالای 15 سال</a:t>
            </a:r>
            <a:endParaRPr lang="fa-IR" dirty="0">
              <a:cs typeface="B Yagut" panose="00000400000000000000" pitchFamily="2" charset="-78"/>
            </a:endParaRPr>
          </a:p>
          <a:p>
            <a:pPr marL="0" indent="0">
              <a:lnSpc>
                <a:spcPct val="150000"/>
              </a:lnSpc>
              <a:buNone/>
            </a:pPr>
            <a:r>
              <a:rPr lang="fa-IR" dirty="0" smtClean="0">
                <a:cs typeface="B Yagut" panose="00000400000000000000" pitchFamily="2" charset="-78"/>
              </a:rPr>
              <a:t>2- ارزیابی سلامت اجتماعی</a:t>
            </a:r>
          </a:p>
          <a:p>
            <a:pPr marL="0" indent="0">
              <a:lnSpc>
                <a:spcPct val="150000"/>
              </a:lnSpc>
              <a:buNone/>
            </a:pPr>
            <a:r>
              <a:rPr lang="fa-IR" dirty="0" smtClean="0">
                <a:cs typeface="B Yagut" panose="00000400000000000000" pitchFamily="2" charset="-78"/>
              </a:rPr>
              <a:t>3- ارزیابی رفتار های پر خطر در دو گروه سنی 5 تا10 سال و 11 تا 18 سال</a:t>
            </a:r>
          </a:p>
          <a:p>
            <a:pPr marL="0" indent="0">
              <a:lnSpc>
                <a:spcPct val="150000"/>
              </a:lnSpc>
              <a:buNone/>
            </a:pPr>
            <a:r>
              <a:rPr lang="fa-IR" dirty="0" smtClean="0">
                <a:cs typeface="B Yagut" panose="00000400000000000000" pitchFamily="2" charset="-78"/>
              </a:rPr>
              <a:t>4- ارزیابی اختلالات رفتاری در سنین مدرسه</a:t>
            </a:r>
            <a:endParaRPr lang="fa-IR"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FE047A93-0F52-40DD-B3AC-F95C5FFB2766}" type="slidenum">
              <a:rPr lang="fa-IR" smtClean="0"/>
              <a:t>4</a:t>
            </a:fld>
            <a:endParaRPr lang="fa-IR"/>
          </a:p>
        </p:txBody>
      </p:sp>
      <p:pic>
        <p:nvPicPr>
          <p:cNvPr id="5" name="۴روا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5352257"/>
            <a:ext cx="609600" cy="609600"/>
          </a:xfrm>
          <a:prstGeom prst="rect">
            <a:avLst/>
          </a:prstGeom>
        </p:spPr>
      </p:pic>
    </p:spTree>
    <p:extLst>
      <p:ext uri="{BB962C8B-B14F-4D97-AF65-F5344CB8AC3E}">
        <p14:creationId xmlns:p14="http://schemas.microsoft.com/office/powerpoint/2010/main" val="316342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fa-IR" dirty="0" smtClean="0"/>
              <a:t/>
            </a:r>
            <a:br>
              <a:rPr lang="fa-IR" dirty="0" smtClean="0"/>
            </a:br>
            <a:r>
              <a:rPr lang="fa-IR" dirty="0">
                <a:cs typeface="B Yagut" panose="00000400000000000000" pitchFamily="2" charset="-78"/>
              </a:rPr>
              <a:t>1</a:t>
            </a:r>
            <a:r>
              <a:rPr lang="fa-IR" dirty="0" smtClean="0">
                <a:cs typeface="B Yagut" panose="00000400000000000000" pitchFamily="2" charset="-78"/>
              </a:rPr>
              <a:t>- </a:t>
            </a:r>
            <a:r>
              <a:rPr lang="fa-IR" dirty="0">
                <a:cs typeface="B Yagut" panose="00000400000000000000" pitchFamily="2" charset="-78"/>
              </a:rPr>
              <a:t>ارزیابی از نظر </a:t>
            </a:r>
            <a:r>
              <a:rPr lang="fa-IR" dirty="0" smtClean="0">
                <a:cs typeface="B Yagut" panose="00000400000000000000" pitchFamily="2" charset="-78"/>
              </a:rPr>
              <a:t>سلامت روان</a:t>
            </a:r>
            <a:r>
              <a:rPr lang="fa-IR" dirty="0">
                <a:cs typeface="B Yagut" panose="00000400000000000000" pitchFamily="2" charset="-78"/>
              </a:rPr>
              <a:t/>
            </a:r>
            <a:br>
              <a:rPr lang="fa-IR" dirty="0">
                <a:cs typeface="B Yagut" panose="00000400000000000000" pitchFamily="2" charset="-78"/>
              </a:rPr>
            </a:br>
            <a:endParaRPr lang="fa-IR" dirty="0"/>
          </a:p>
        </p:txBody>
      </p:sp>
      <p:sp>
        <p:nvSpPr>
          <p:cNvPr id="3" name="Content Placeholder 2"/>
          <p:cNvSpPr>
            <a:spLocks noGrp="1"/>
          </p:cNvSpPr>
          <p:nvPr>
            <p:ph idx="1"/>
          </p:nvPr>
        </p:nvSpPr>
        <p:spPr>
          <a:xfrm>
            <a:off x="838200" y="1825624"/>
            <a:ext cx="10515600" cy="4778375"/>
          </a:xfrm>
        </p:spPr>
        <p:txBody>
          <a:bodyPr>
            <a:normAutofit/>
          </a:bodyPr>
          <a:lstStyle/>
          <a:p>
            <a:pPr marL="0" indent="0" algn="just">
              <a:lnSpc>
                <a:spcPct val="150000"/>
              </a:lnSpc>
              <a:buNone/>
            </a:pPr>
            <a:r>
              <a:rPr lang="fa-IR" dirty="0" smtClean="0">
                <a:latin typeface="Calibri" pitchFamily="34" charset="0"/>
                <a:cs typeface="B Yagut" panose="00000400000000000000" pitchFamily="2" charset="-78"/>
              </a:rPr>
              <a:t>منظور از بهداشت روانی، سازگاری فرد با محیط اطراف خود می باشد. در صورتی که فرد بتواند خود را به راحتی با محیط اطراف تطبیق دهد، قابلیتهای خود را بروز دهد و از زندگی خود لذت ببرد و فاقد اختلالات عاطفی و رفتاری باشد، از بهداشت روانی برخوردار است. </a:t>
            </a:r>
          </a:p>
          <a:p>
            <a:pPr marL="0" indent="0" algn="just">
              <a:lnSpc>
                <a:spcPct val="150000"/>
              </a:lnSpc>
              <a:buNone/>
            </a:pPr>
            <a:r>
              <a:rPr lang="fa-IR" dirty="0" smtClean="0">
                <a:cs typeface="B Yagut" panose="00000400000000000000" pitchFamily="2" charset="-78"/>
              </a:rPr>
              <a:t>ارزیابی سلامت روان در نوجوانان بر اساس دستوالعمل و راهنمای بالینی ارائه خدمات رده سنی 5 تا 18 سال در دو گروه سنی 5 تا 15 سال و بالای 15 سال انجام خواهد گرفت .</a:t>
            </a:r>
          </a:p>
        </p:txBody>
      </p:sp>
      <p:sp>
        <p:nvSpPr>
          <p:cNvPr id="4" name="Slide Number Placeholder 3"/>
          <p:cNvSpPr>
            <a:spLocks noGrp="1"/>
          </p:cNvSpPr>
          <p:nvPr>
            <p:ph type="sldNum" sz="quarter" idx="12"/>
          </p:nvPr>
        </p:nvSpPr>
        <p:spPr/>
        <p:txBody>
          <a:bodyPr/>
          <a:lstStyle/>
          <a:p>
            <a:fld id="{FE047A93-0F52-40DD-B3AC-F95C5FFB2766}" type="slidenum">
              <a:rPr lang="fa-IR" smtClean="0"/>
              <a:t>5</a:t>
            </a:fld>
            <a:endParaRPr lang="fa-IR"/>
          </a:p>
        </p:txBody>
      </p:sp>
      <p:pic>
        <p:nvPicPr>
          <p:cNvPr id="5" name="۵روان مدار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4958" y="5746750"/>
            <a:ext cx="609600" cy="609600"/>
          </a:xfrm>
          <a:prstGeom prst="rect">
            <a:avLst/>
          </a:prstGeom>
        </p:spPr>
      </p:pic>
    </p:spTree>
    <p:extLst>
      <p:ext uri="{BB962C8B-B14F-4D97-AF65-F5344CB8AC3E}">
        <p14:creationId xmlns:p14="http://schemas.microsoft.com/office/powerpoint/2010/main" val="11435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2937"/>
            <a:ext cx="10515600" cy="1325563"/>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smtClean="0">
                <a:latin typeface="Arial" charset="0"/>
                <a:cs typeface="B Yagut" panose="00000400000000000000" pitchFamily="2" charset="-78"/>
              </a:rPr>
              <a:t>طبقه بندی از نظر سلامت روان </a:t>
            </a:r>
            <a:endParaRPr lang="fa-IR" sz="4000" dirty="0">
              <a:cs typeface="B Yagut" panose="00000400000000000000" pitchFamily="2" charset="-78"/>
            </a:endParaRPr>
          </a:p>
        </p:txBody>
      </p:sp>
      <p:sp>
        <p:nvSpPr>
          <p:cNvPr id="3" name="Content Placeholder 2"/>
          <p:cNvSpPr>
            <a:spLocks noGrp="1"/>
          </p:cNvSpPr>
          <p:nvPr>
            <p:ph idx="1"/>
          </p:nvPr>
        </p:nvSpPr>
        <p:spPr>
          <a:xfrm>
            <a:off x="838200" y="2047925"/>
            <a:ext cx="10515600" cy="4673550"/>
          </a:xfrm>
        </p:spPr>
        <p:txBody>
          <a:bodyPr>
            <a:normAutofit/>
          </a:bodyPr>
          <a:lstStyle/>
          <a:p>
            <a:pPr>
              <a:lnSpc>
                <a:spcPct val="150000"/>
              </a:lnSpc>
              <a:buClr>
                <a:schemeClr val="tx1"/>
              </a:buClr>
              <a:tabLst>
                <a:tab pos="695325" algn="l"/>
              </a:tabLst>
              <a:defRPr/>
            </a:pPr>
            <a:r>
              <a:rPr lang="fa-IR" dirty="0" smtClean="0">
                <a:latin typeface="Arial" charset="0"/>
                <a:cs typeface="B Yagut" panose="00000400000000000000" pitchFamily="2" charset="-78"/>
              </a:rPr>
              <a:t>احتمال اختلال در حوزه سلامت روان</a:t>
            </a:r>
            <a:endParaRPr lang="en-US" dirty="0">
              <a:latin typeface="Arial" charset="0"/>
              <a:cs typeface="B Yagut" panose="00000400000000000000" pitchFamily="2" charset="-78"/>
            </a:endParaRPr>
          </a:p>
          <a:p>
            <a:pPr>
              <a:lnSpc>
                <a:spcPct val="150000"/>
              </a:lnSpc>
              <a:buClr>
                <a:schemeClr val="tx1"/>
              </a:buClr>
              <a:tabLst>
                <a:tab pos="695325" algn="l"/>
              </a:tabLst>
              <a:defRPr/>
            </a:pPr>
            <a:r>
              <a:rPr lang="fa-IR" dirty="0" smtClean="0">
                <a:latin typeface="Arial" charset="0"/>
                <a:cs typeface="B Yagut" panose="00000400000000000000" pitchFamily="2" charset="-78"/>
              </a:rPr>
              <a:t>احتمال اورژانس روانپزشکی </a:t>
            </a:r>
          </a:p>
          <a:p>
            <a:pPr>
              <a:lnSpc>
                <a:spcPct val="150000"/>
              </a:lnSpc>
              <a:buClr>
                <a:schemeClr val="tx1"/>
              </a:buClr>
              <a:tabLst>
                <a:tab pos="695325" algn="l"/>
              </a:tabLst>
              <a:defRPr/>
            </a:pPr>
            <a:r>
              <a:rPr lang="fa-IR" altLang="fa-IR" dirty="0" smtClean="0">
                <a:cs typeface="B Yagut" panose="00000400000000000000" pitchFamily="2" charset="-78"/>
              </a:rPr>
              <a:t>احتمال ابتلا به صرع</a:t>
            </a:r>
            <a:endParaRPr lang="en-US" altLang="fa-IR" dirty="0">
              <a:cs typeface="B Yagut" panose="00000400000000000000" pitchFamily="2" charset="-78"/>
            </a:endParaRPr>
          </a:p>
          <a:p>
            <a:pPr>
              <a:lnSpc>
                <a:spcPct val="150000"/>
              </a:lnSpc>
            </a:pPr>
            <a:r>
              <a:rPr lang="fa-IR" altLang="fa-IR" dirty="0" smtClean="0">
                <a:cs typeface="B Yagut" panose="00000400000000000000" pitchFamily="2" charset="-78"/>
              </a:rPr>
              <a:t>احتمال تشخیص معلولیت ذهني</a:t>
            </a:r>
          </a:p>
          <a:p>
            <a:pPr>
              <a:lnSpc>
                <a:spcPct val="150000"/>
              </a:lnSpc>
            </a:pPr>
            <a:r>
              <a:rPr lang="fa-IR" altLang="fa-IR" dirty="0" smtClean="0">
                <a:cs typeface="B Yagut" panose="00000400000000000000" pitchFamily="2" charset="-78"/>
              </a:rPr>
              <a:t>فاقد مشکل در حوزه ی سلامت روان</a:t>
            </a:r>
          </a:p>
          <a:p>
            <a:pPr marL="0" indent="0">
              <a:buNone/>
            </a:pPr>
            <a:endParaRPr lang="fa-IR" dirty="0"/>
          </a:p>
        </p:txBody>
      </p:sp>
      <p:sp>
        <p:nvSpPr>
          <p:cNvPr id="4" name="Slide Number Placeholder 3"/>
          <p:cNvSpPr>
            <a:spLocks noGrp="1"/>
          </p:cNvSpPr>
          <p:nvPr>
            <p:ph type="sldNum" sz="quarter" idx="12"/>
          </p:nvPr>
        </p:nvSpPr>
        <p:spPr/>
        <p:txBody>
          <a:bodyPr/>
          <a:lstStyle/>
          <a:p>
            <a:fld id="{FE047A93-0F52-40DD-B3AC-F95C5FFB2766}" type="slidenum">
              <a:rPr lang="fa-IR" smtClean="0"/>
              <a:t>6</a:t>
            </a:fld>
            <a:endParaRPr lang="fa-IR"/>
          </a:p>
        </p:txBody>
      </p:sp>
      <p:pic>
        <p:nvPicPr>
          <p:cNvPr id="5" name="۷روان مدار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80563" y="5413375"/>
            <a:ext cx="609600" cy="609600"/>
          </a:xfrm>
          <a:prstGeom prst="rect">
            <a:avLst/>
          </a:prstGeom>
        </p:spPr>
      </p:pic>
    </p:spTree>
    <p:extLst>
      <p:ext uri="{BB962C8B-B14F-4D97-AF65-F5344CB8AC3E}">
        <p14:creationId xmlns:p14="http://schemas.microsoft.com/office/powerpoint/2010/main" val="118934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smtClean="0">
                <a:cs typeface="B Yagut" panose="00000400000000000000" pitchFamily="2" charset="-78"/>
              </a:rPr>
              <a:t>نحوه انجام ارزیابی سلامت روان</a:t>
            </a:r>
            <a:endParaRPr lang="fa-IR" sz="4000" dirty="0">
              <a:cs typeface="B Yagut" panose="00000400000000000000" pitchFamily="2" charset="-78"/>
            </a:endParaRPr>
          </a:p>
        </p:txBody>
      </p:sp>
      <p:sp>
        <p:nvSpPr>
          <p:cNvPr id="3" name="Content Placeholder 2"/>
          <p:cNvSpPr>
            <a:spLocks noGrp="1"/>
          </p:cNvSpPr>
          <p:nvPr>
            <p:ph idx="1"/>
          </p:nvPr>
        </p:nvSpPr>
        <p:spPr>
          <a:xfrm>
            <a:off x="838200" y="2096081"/>
            <a:ext cx="10515600" cy="4351338"/>
          </a:xfrm>
        </p:spPr>
        <p:txBody>
          <a:bodyPr/>
          <a:lstStyle/>
          <a:p>
            <a:pPr marL="0" indent="0">
              <a:lnSpc>
                <a:spcPct val="150000"/>
              </a:lnSpc>
              <a:buNone/>
            </a:pPr>
            <a:r>
              <a:rPr lang="fa-IR" dirty="0" smtClean="0">
                <a:cs typeface="B Yagut" panose="00000400000000000000" pitchFamily="2" charset="-78"/>
              </a:rPr>
              <a:t>مطابق بوکلت چارت</a:t>
            </a:r>
            <a:r>
              <a:rPr lang="fa-IR" altLang="fa-IR" dirty="0">
                <a:cs typeface="B Yagut" panose="00000400000000000000" pitchFamily="2" charset="-78"/>
              </a:rPr>
              <a:t> راهنمای بالینی و برنامه اجرایی تیم سلامت برای ارائه خدمات رده سنی 5 تا 18 سال </a:t>
            </a:r>
            <a:r>
              <a:rPr lang="fa-IR" altLang="fa-IR" dirty="0" smtClean="0">
                <a:cs typeface="B Yagut" panose="00000400000000000000" pitchFamily="2" charset="-78"/>
              </a:rPr>
              <a:t>از خود فرد نوجوان یا والدین یا مراقب اصلی او سوالات مربوط به غربالگری روان پرسیده می شود ، که در بسته ی آموزشی راهنمای بالینی به طور کامل به این مبحث پرداخته خواهد شد.</a:t>
            </a:r>
            <a:endParaRPr lang="fa-IR"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FE047A93-0F52-40DD-B3AC-F95C5FFB2766}" type="slidenum">
              <a:rPr lang="fa-IR" smtClean="0"/>
              <a:t>7</a:t>
            </a:fld>
            <a:endParaRPr lang="fa-IR"/>
          </a:p>
        </p:txBody>
      </p:sp>
      <p:pic>
        <p:nvPicPr>
          <p:cNvPr id="5" name="۸روان مدار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6321" y="5352257"/>
            <a:ext cx="609600" cy="609600"/>
          </a:xfrm>
          <a:prstGeom prst="rect">
            <a:avLst/>
          </a:prstGeom>
        </p:spPr>
      </p:pic>
    </p:spTree>
    <p:extLst>
      <p:ext uri="{BB962C8B-B14F-4D97-AF65-F5344CB8AC3E}">
        <p14:creationId xmlns:p14="http://schemas.microsoft.com/office/powerpoint/2010/main" val="58450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449" y="218941"/>
            <a:ext cx="10818057" cy="1326524"/>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smtClean="0">
                <a:cs typeface="B Yagut" panose="00000400000000000000" pitchFamily="2" charset="-78"/>
              </a:rPr>
              <a:t>تعاریف اصطلاحات در سلامت روان</a:t>
            </a:r>
            <a:endParaRPr lang="fa-IR" sz="4000" dirty="0">
              <a:cs typeface="B Yagut" panose="00000400000000000000" pitchFamily="2" charset="-78"/>
            </a:endParaRPr>
          </a:p>
        </p:txBody>
      </p:sp>
      <p:sp>
        <p:nvSpPr>
          <p:cNvPr id="3" name="Content Placeholder 2"/>
          <p:cNvSpPr>
            <a:spLocks noGrp="1"/>
          </p:cNvSpPr>
          <p:nvPr>
            <p:ph idx="1"/>
          </p:nvPr>
        </p:nvSpPr>
        <p:spPr>
          <a:xfrm>
            <a:off x="717449" y="1858530"/>
            <a:ext cx="10818057" cy="4862945"/>
          </a:xfrm>
          <a:ln>
            <a:solidFill>
              <a:schemeClr val="bg1">
                <a:lumMod val="75000"/>
              </a:schemeClr>
            </a:solidFill>
          </a:ln>
        </p:spPr>
        <p:txBody>
          <a:bodyPr>
            <a:noAutofit/>
          </a:bodyPr>
          <a:lstStyle/>
          <a:p>
            <a:pPr algn="just">
              <a:lnSpc>
                <a:spcPct val="150000"/>
              </a:lnSpc>
            </a:pPr>
            <a:r>
              <a:rPr lang="fa-IR" dirty="0">
                <a:cs typeface="B Yagut" panose="00000400000000000000" pitchFamily="2" charset="-78"/>
              </a:rPr>
              <a:t>عصبی و </a:t>
            </a:r>
            <a:r>
              <a:rPr lang="fa-IR" dirty="0" smtClean="0">
                <a:cs typeface="B Yagut" panose="00000400000000000000" pitchFamily="2" charset="-78"/>
              </a:rPr>
              <a:t>مضطرب بودن </a:t>
            </a:r>
          </a:p>
          <a:p>
            <a:pPr algn="just">
              <a:lnSpc>
                <a:spcPct val="150000"/>
              </a:lnSpc>
            </a:pPr>
            <a:r>
              <a:rPr lang="fa-IR" dirty="0" smtClean="0">
                <a:cs typeface="B Yagut" panose="00000400000000000000" pitchFamily="2" charset="-78"/>
              </a:rPr>
              <a:t>نا </a:t>
            </a:r>
            <a:r>
              <a:rPr lang="fa-IR" dirty="0">
                <a:cs typeface="B Yagut" panose="00000400000000000000" pitchFamily="2" charset="-78"/>
              </a:rPr>
              <a:t>آرامی و بی </a:t>
            </a:r>
            <a:r>
              <a:rPr lang="fa-IR" dirty="0" smtClean="0">
                <a:cs typeface="B Yagut" panose="00000400000000000000" pitchFamily="2" charset="-78"/>
              </a:rPr>
              <a:t>قراری</a:t>
            </a:r>
          </a:p>
          <a:p>
            <a:pPr algn="just">
              <a:lnSpc>
                <a:spcPct val="150000"/>
              </a:lnSpc>
            </a:pPr>
            <a:r>
              <a:rPr lang="fa-IR" dirty="0" smtClean="0">
                <a:cs typeface="B Yagut" panose="00000400000000000000" pitchFamily="2" charset="-78"/>
              </a:rPr>
              <a:t>احساس </a:t>
            </a:r>
            <a:r>
              <a:rPr lang="fa-IR" dirty="0">
                <a:cs typeface="B Yagut" panose="00000400000000000000" pitchFamily="2" charset="-78"/>
              </a:rPr>
              <a:t>غم و </a:t>
            </a:r>
            <a:r>
              <a:rPr lang="fa-IR" dirty="0" smtClean="0">
                <a:cs typeface="B Yagut" panose="00000400000000000000" pitchFamily="2" charset="-78"/>
              </a:rPr>
              <a:t>اندوه</a:t>
            </a:r>
          </a:p>
          <a:p>
            <a:pPr algn="just">
              <a:lnSpc>
                <a:spcPct val="150000"/>
              </a:lnSpc>
            </a:pPr>
            <a:r>
              <a:rPr lang="fa-IR" dirty="0">
                <a:cs typeface="B Yagut" panose="00000400000000000000" pitchFamily="2" charset="-78"/>
              </a:rPr>
              <a:t>نا امیدی</a:t>
            </a:r>
          </a:p>
          <a:p>
            <a:pPr algn="just">
              <a:lnSpc>
                <a:spcPct val="150000"/>
              </a:lnSpc>
            </a:pPr>
            <a:r>
              <a:rPr lang="fa-IR" dirty="0">
                <a:cs typeface="B Yagut" panose="00000400000000000000" pitchFamily="2" charset="-78"/>
              </a:rPr>
              <a:t>احساس بی ارزشی</a:t>
            </a:r>
          </a:p>
          <a:p>
            <a:pPr marL="0" indent="0" algn="just">
              <a:lnSpc>
                <a:spcPct val="150000"/>
              </a:lnSpc>
              <a:buNone/>
            </a:pPr>
            <a:endParaRPr lang="fa-IR" sz="2600" dirty="0">
              <a:cs typeface="B Yagut" panose="00000400000000000000" pitchFamily="2" charset="-78"/>
            </a:endParaRPr>
          </a:p>
          <a:p>
            <a:pPr algn="just">
              <a:lnSpc>
                <a:spcPct val="150000"/>
              </a:lnSpc>
            </a:pPr>
            <a:endParaRPr lang="fa-IR" sz="2600" dirty="0" smtClean="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FE047A93-0F52-40DD-B3AC-F95C5FFB2766}" type="slidenum">
              <a:rPr lang="fa-IR" smtClean="0"/>
              <a:t>8</a:t>
            </a:fld>
            <a:endParaRPr lang="fa-IR"/>
          </a:p>
        </p:txBody>
      </p:sp>
      <p:pic>
        <p:nvPicPr>
          <p:cNvPr id="5" name="۹روانمدار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12383" y="5608204"/>
            <a:ext cx="609600" cy="609600"/>
          </a:xfrm>
          <a:prstGeom prst="rect">
            <a:avLst/>
          </a:prstGeom>
        </p:spPr>
      </p:pic>
    </p:spTree>
    <p:extLst>
      <p:ext uri="{BB962C8B-B14F-4D97-AF65-F5344CB8AC3E}">
        <p14:creationId xmlns:p14="http://schemas.microsoft.com/office/powerpoint/2010/main" val="300422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pPr algn="ctr"/>
            <a:r>
              <a:rPr lang="fa-IR" sz="4000" dirty="0">
                <a:cs typeface="B Yagut" panose="00000400000000000000" pitchFamily="2" charset="-78"/>
              </a:rPr>
              <a:t>وظایف بهورز </a:t>
            </a:r>
            <a:r>
              <a:rPr lang="fa-IR" sz="4000" dirty="0" smtClean="0">
                <a:cs typeface="B Yagut" panose="00000400000000000000" pitchFamily="2" charset="-78"/>
              </a:rPr>
              <a:t>در برنامه سلامت </a:t>
            </a:r>
            <a:r>
              <a:rPr lang="fa-IR" sz="4000" dirty="0">
                <a:cs typeface="B Yagut" panose="00000400000000000000" pitchFamily="2" charset="-78"/>
              </a:rPr>
              <a:t>روان</a:t>
            </a:r>
            <a:endParaRPr lang="fa-IR" sz="4000" dirty="0"/>
          </a:p>
        </p:txBody>
      </p:sp>
      <p:sp>
        <p:nvSpPr>
          <p:cNvPr id="3" name="Content Placeholder 2"/>
          <p:cNvSpPr>
            <a:spLocks noGrp="1"/>
          </p:cNvSpPr>
          <p:nvPr>
            <p:ph idx="1"/>
          </p:nvPr>
        </p:nvSpPr>
        <p:spPr/>
        <p:txBody>
          <a:bodyPr/>
          <a:lstStyle/>
          <a:p>
            <a:pPr>
              <a:lnSpc>
                <a:spcPct val="150000"/>
              </a:lnSpc>
              <a:defRPr/>
            </a:pPr>
            <a:r>
              <a:rPr lang="fa-IR" dirty="0">
                <a:cs typeface="B Yagut" panose="00000400000000000000" pitchFamily="2" charset="-78"/>
              </a:rPr>
              <a:t>آموزش </a:t>
            </a:r>
            <a:r>
              <a:rPr lang="fa-IR" dirty="0" smtClean="0">
                <a:cs typeface="B Yagut" panose="00000400000000000000" pitchFamily="2" charset="-78"/>
              </a:rPr>
              <a:t>: به افراد بیمار و خانواده </a:t>
            </a:r>
            <a:r>
              <a:rPr lang="fa-IR" dirty="0">
                <a:cs typeface="B Yagut" panose="00000400000000000000" pitchFamily="2" charset="-78"/>
              </a:rPr>
              <a:t>او آموزش دهد.</a:t>
            </a:r>
          </a:p>
          <a:p>
            <a:pPr>
              <a:lnSpc>
                <a:spcPct val="150000"/>
              </a:lnSpc>
              <a:defRPr/>
            </a:pPr>
            <a:r>
              <a:rPr lang="fa-IR" dirty="0" smtClean="0">
                <a:cs typeface="B Yagut" panose="00000400000000000000" pitchFamily="2" charset="-78"/>
              </a:rPr>
              <a:t>بیماریابی : افراد مشکوک </a:t>
            </a:r>
            <a:r>
              <a:rPr lang="fa-IR" dirty="0">
                <a:cs typeface="B Yagut" panose="00000400000000000000" pitchFamily="2" charset="-78"/>
              </a:rPr>
              <a:t>به بیماری </a:t>
            </a:r>
            <a:r>
              <a:rPr lang="fa-IR" dirty="0" smtClean="0">
                <a:cs typeface="B Yagut" panose="00000400000000000000" pitchFamily="2" charset="-78"/>
              </a:rPr>
              <a:t>را شناسایی </a:t>
            </a:r>
            <a:r>
              <a:rPr lang="fa-IR" dirty="0">
                <a:cs typeface="B Yagut" panose="00000400000000000000" pitchFamily="2" charset="-78"/>
              </a:rPr>
              <a:t>کند.</a:t>
            </a:r>
          </a:p>
          <a:p>
            <a:pPr>
              <a:lnSpc>
                <a:spcPct val="150000"/>
              </a:lnSpc>
              <a:defRPr/>
            </a:pPr>
            <a:r>
              <a:rPr lang="fa-IR" dirty="0" smtClean="0">
                <a:cs typeface="B Yagut" panose="00000400000000000000" pitchFamily="2" charset="-78"/>
              </a:rPr>
              <a:t>ارجاع : موارد شناسایی </a:t>
            </a:r>
            <a:r>
              <a:rPr lang="fa-IR" dirty="0">
                <a:cs typeface="B Yagut" panose="00000400000000000000" pitchFamily="2" charset="-78"/>
              </a:rPr>
              <a:t>شده </a:t>
            </a:r>
            <a:r>
              <a:rPr lang="fa-IR" dirty="0" smtClean="0">
                <a:cs typeface="B Yagut" panose="00000400000000000000" pitchFamily="2" charset="-78"/>
              </a:rPr>
              <a:t>را به </a:t>
            </a:r>
            <a:r>
              <a:rPr lang="fa-IR" dirty="0">
                <a:cs typeface="B Yagut" panose="00000400000000000000" pitchFamily="2" charset="-78"/>
              </a:rPr>
              <a:t>پزشک ارجاع دهد.</a:t>
            </a:r>
          </a:p>
          <a:p>
            <a:pPr>
              <a:lnSpc>
                <a:spcPct val="150000"/>
              </a:lnSpc>
              <a:defRPr/>
            </a:pPr>
            <a:r>
              <a:rPr lang="fa-IR" dirty="0" smtClean="0">
                <a:cs typeface="B Yagut" panose="00000400000000000000" pitchFamily="2" charset="-78"/>
              </a:rPr>
              <a:t>پیگیری : بیماران تحت پوشش خود را پیگیری </a:t>
            </a:r>
            <a:r>
              <a:rPr lang="fa-IR" dirty="0">
                <a:cs typeface="B Yagut" panose="00000400000000000000" pitchFamily="2" charset="-78"/>
              </a:rPr>
              <a:t>کند.</a:t>
            </a:r>
          </a:p>
          <a:p>
            <a:pPr>
              <a:lnSpc>
                <a:spcPct val="150000"/>
              </a:lnSpc>
              <a:defRPr/>
            </a:pPr>
            <a:r>
              <a:rPr lang="fa-IR" dirty="0">
                <a:cs typeface="B Yagut" panose="00000400000000000000" pitchFamily="2" charset="-78"/>
              </a:rPr>
              <a:t>گزارش </a:t>
            </a:r>
            <a:r>
              <a:rPr lang="fa-IR" dirty="0" smtClean="0">
                <a:cs typeface="B Yagut" panose="00000400000000000000" pitchFamily="2" charset="-78"/>
              </a:rPr>
              <a:t>: اطلاعات </a:t>
            </a:r>
            <a:r>
              <a:rPr lang="fa-IR" dirty="0">
                <a:cs typeface="B Yagut" panose="00000400000000000000" pitchFamily="2" charset="-78"/>
              </a:rPr>
              <a:t>مربوط به بیماران </a:t>
            </a:r>
            <a:r>
              <a:rPr lang="fa-IR" dirty="0" smtClean="0">
                <a:cs typeface="B Yagut" panose="00000400000000000000" pitchFamily="2" charset="-78"/>
              </a:rPr>
              <a:t>را ثبت </a:t>
            </a:r>
            <a:r>
              <a:rPr lang="fa-IR" dirty="0">
                <a:cs typeface="B Yagut" panose="00000400000000000000" pitchFamily="2" charset="-78"/>
              </a:rPr>
              <a:t>وگزارش </a:t>
            </a:r>
            <a:r>
              <a:rPr lang="fa-IR" dirty="0" smtClean="0">
                <a:cs typeface="B Yagut" panose="00000400000000000000" pitchFamily="2" charset="-78"/>
              </a:rPr>
              <a:t>نماید.</a:t>
            </a:r>
            <a:endParaRPr lang="fa-IR" dirty="0"/>
          </a:p>
        </p:txBody>
      </p:sp>
      <p:sp>
        <p:nvSpPr>
          <p:cNvPr id="4" name="Slide Number Placeholder 3"/>
          <p:cNvSpPr>
            <a:spLocks noGrp="1"/>
          </p:cNvSpPr>
          <p:nvPr>
            <p:ph type="sldNum" sz="quarter" idx="12"/>
          </p:nvPr>
        </p:nvSpPr>
        <p:spPr/>
        <p:txBody>
          <a:bodyPr/>
          <a:lstStyle/>
          <a:p>
            <a:fld id="{FE047A93-0F52-40DD-B3AC-F95C5FFB2766}" type="slidenum">
              <a:rPr lang="fa-IR" smtClean="0"/>
              <a:t>9</a:t>
            </a:fld>
            <a:endParaRPr lang="fa-IR"/>
          </a:p>
        </p:txBody>
      </p:sp>
      <p:pic>
        <p:nvPicPr>
          <p:cNvPr id="5" name="۱۱روا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5567363"/>
            <a:ext cx="609600" cy="609600"/>
          </a:xfrm>
          <a:prstGeom prst="rect">
            <a:avLst/>
          </a:prstGeom>
        </p:spPr>
      </p:pic>
    </p:spTree>
    <p:extLst>
      <p:ext uri="{BB962C8B-B14F-4D97-AF65-F5344CB8AC3E}">
        <p14:creationId xmlns:p14="http://schemas.microsoft.com/office/powerpoint/2010/main" val="200631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زنجان</_x062f__x0627__x0646__x0634__x06af__x0627__x0647_>
    <_x0646__x0648__x0639__x0020__x062d__x06cc__x0637__x0647_ xmlns="12fdc5dc-769e-4543-b10d-fbea3dac4417">مراقبت‌هاي ادغام يافته سلامت نوجوانان و مدارس</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5NN7CDR5NKU2-831-1343</_dlc_DocId>
    <_dlc_DocIdUrl xmlns="1047730d-92e1-4018-9084-d932fd3a7f58">
      <Url>http://www.health.gov.ir/hnd/_layouts/DocIdRedir.aspx?ID=5NN7CDR5NKU2-831-1343</Url>
      <Description>5NN7CDR5NKU2-831-1343</Description>
    </_dlc_DocIdUrl>
  </documentManagement>
</p:properties>
</file>

<file path=customXml/itemProps1.xml><?xml version="1.0" encoding="utf-8"?>
<ds:datastoreItem xmlns:ds="http://schemas.openxmlformats.org/officeDocument/2006/customXml" ds:itemID="{BCFF0C68-1694-452B-8593-F36500C762DA}"/>
</file>

<file path=customXml/itemProps2.xml><?xml version="1.0" encoding="utf-8"?>
<ds:datastoreItem xmlns:ds="http://schemas.openxmlformats.org/officeDocument/2006/customXml" ds:itemID="{BBE9FE90-B3C3-43B4-927E-908F53273EDC}"/>
</file>

<file path=customXml/itemProps3.xml><?xml version="1.0" encoding="utf-8"?>
<ds:datastoreItem xmlns:ds="http://schemas.openxmlformats.org/officeDocument/2006/customXml" ds:itemID="{492C36E2-DC4C-4D77-B522-82558AF776CF}"/>
</file>

<file path=customXml/itemProps4.xml><?xml version="1.0" encoding="utf-8"?>
<ds:datastoreItem xmlns:ds="http://schemas.openxmlformats.org/officeDocument/2006/customXml" ds:itemID="{D65D9DDB-2A80-4B90-9A4A-1CB34BFB1EEE}"/>
</file>

<file path=docProps/app.xml><?xml version="1.0" encoding="utf-8"?>
<Properties xmlns="http://schemas.openxmlformats.org/officeDocument/2006/extended-properties" xmlns:vt="http://schemas.openxmlformats.org/officeDocument/2006/docPropsVTypes">
  <TotalTime>1398</TotalTime>
  <Words>1669</Words>
  <Application>Microsoft Office PowerPoint</Application>
  <PresentationFormat>Widescreen</PresentationFormat>
  <Paragraphs>193</Paragraphs>
  <Slides>32</Slides>
  <Notes>1</Notes>
  <HiddenSlides>0</HiddenSlides>
  <MMClips>30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B Koodak</vt:lpstr>
      <vt:lpstr>B Yagut</vt:lpstr>
      <vt:lpstr>Calibri</vt:lpstr>
      <vt:lpstr>Calibri Light</vt:lpstr>
      <vt:lpstr>Times New Roman</vt:lpstr>
      <vt:lpstr>Office Theme</vt:lpstr>
      <vt:lpstr>مراقبت های ادغام یافته سلامت نوجوانان و مدارس</vt:lpstr>
      <vt:lpstr>مشخصات سند</vt:lpstr>
      <vt:lpstr>اهداف آموزشی </vt:lpstr>
      <vt:lpstr>فهرست عناوین </vt:lpstr>
      <vt:lpstr> 1- ارزیابی از نظر سلامت روان </vt:lpstr>
      <vt:lpstr>طبقه بندی از نظر سلامت روان </vt:lpstr>
      <vt:lpstr>نحوه انجام ارزیابی سلامت روان</vt:lpstr>
      <vt:lpstr>تعاریف اصطلاحات در سلامت روان</vt:lpstr>
      <vt:lpstr>وظایف بهورز در برنامه سلامت روان</vt:lpstr>
      <vt:lpstr>2- ارزیابی سلامت اجتماعی</vt:lpstr>
      <vt:lpstr>کودک آزاری</vt:lpstr>
      <vt:lpstr>کودک آزاری یا کودکان شاهد خشونت خانگی</vt:lpstr>
      <vt:lpstr> ادامه - کودک آزاری یا کودکان شاهد همسرآزاری </vt:lpstr>
      <vt:lpstr>خانواده آسیب پذیر</vt:lpstr>
      <vt:lpstr>تعریف بازمانده از تحصیل</vt:lpstr>
      <vt:lpstr>تعریف خشونت خانگی (در نوجوانان متاهل)</vt:lpstr>
      <vt:lpstr>تعریف همسرآزاری</vt:lpstr>
      <vt:lpstr> تعریف طلاق /جدایی/فوت همسر </vt:lpstr>
      <vt:lpstr>3- ارزیابی رفتارهای پر خطر</vt:lpstr>
      <vt:lpstr>  ارزیابی رفتار های پر خطردر گروه سنی 5 تا 10 سال </vt:lpstr>
      <vt:lpstr> ارزیابی رفتار های پر خطردر گروه سنی 11تا 18سال ( ارزیابی اختلالات مصرف دخانیات)</vt:lpstr>
      <vt:lpstr> ارزیابی رفتار های پر خطردر گروه سنی 11تا 18سال ( ارزیابی اختلالات مصرف مواد)</vt:lpstr>
      <vt:lpstr> 4- ارزیابی اختلالات رفتاری در سنین مدرسه </vt:lpstr>
      <vt:lpstr> بی اختیاری ادرار </vt:lpstr>
      <vt:lpstr> لکنت زبان </vt:lpstr>
      <vt:lpstr>ناخن جویدن وشست مکیدن</vt:lpstr>
      <vt:lpstr>افسردگی و گوشه گیری </vt:lpstr>
      <vt:lpstr>پرخاشگری</vt:lpstr>
      <vt:lpstr>خلاصه مطالب ونتیجه گیری </vt:lpstr>
      <vt:lpstr>پرسش و تمرین </vt:lpstr>
      <vt:lpstr>فهرست منابع و مراجع </vt:lpstr>
      <vt:lpstr>لطفا نظرات و پیشنهادات خود را پیرامون این بسته آموزشی به آدرس زیر ارسال نمایید.</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خدمات سلامت روان در مدارس و اختلالات رفتاری در سنین مدرسه </dc:title>
  <dc:creator>HCZ</dc:creator>
  <cp:lastModifiedBy>HCZ</cp:lastModifiedBy>
  <cp:revision>253</cp:revision>
  <dcterms:created xsi:type="dcterms:W3CDTF">2020-04-27T06:52:37Z</dcterms:created>
  <dcterms:modified xsi:type="dcterms:W3CDTF">2020-09-27T08:57:08Z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39010dc5-7adf-4caa-917e-b605ff7c5367</vt:lpwstr>
  </property>
</Properties>
</file>