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 id="2147483661" r:id="rId6"/>
  </p:sldMasterIdLst>
  <p:sldIdLst>
    <p:sldId id="256" r:id="rId7"/>
    <p:sldId id="277"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4" r:id="rId24"/>
    <p:sldId id="275" r:id="rId25"/>
    <p:sldId id="278" r:id="rId26"/>
    <p:sldId id="279" r:id="rId27"/>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281" autoAdjust="0"/>
    <p:restoredTop sz="94660"/>
  </p:normalViewPr>
  <p:slideViewPr>
    <p:cSldViewPr>
      <p:cViewPr varScale="1">
        <p:scale>
          <a:sx n="69" d="100"/>
          <a:sy n="69" d="100"/>
        </p:scale>
        <p:origin x="1368"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AFF048-2F37-40C2-9C87-05C5D8FA56CD}" type="slidenum">
              <a:rPr lang="fa-IR" smtClean="0"/>
              <a:pPr/>
              <a:t>‹#›</a:t>
            </a:fld>
            <a:endParaRPr lang="fa-IR"/>
          </a:p>
        </p:txBody>
      </p:sp>
      <p:sp>
        <p:nvSpPr>
          <p:cNvPr id="7" name="TextBox 6"/>
          <p:cNvSpPr txBox="1"/>
          <p:nvPr userDrawn="1"/>
        </p:nvSpPr>
        <p:spPr>
          <a:xfrm>
            <a:off x="179512" y="6309320"/>
            <a:ext cx="2808312" cy="369332"/>
          </a:xfrm>
          <a:prstGeom prst="rect">
            <a:avLst/>
          </a:prstGeom>
          <a:noFill/>
        </p:spPr>
        <p:txBody>
          <a:bodyPr wrap="square" rtlCol="1">
            <a:spAutoFit/>
          </a:bodyPr>
          <a:lstStyle/>
          <a:p>
            <a:r>
              <a:rPr lang="en-US" dirty="0" err="1" smtClean="0"/>
              <a:t>m.mohsenifar</a:t>
            </a:r>
            <a:endParaRPr lang="fa-I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7AFF048-2F37-40C2-9C87-05C5D8FA56CD}"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AFF048-2F37-40C2-9C87-05C5D8FA56CD}" type="slidenum">
              <a:rPr lang="fa-IR" smtClean="0"/>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AFF048-2F37-40C2-9C87-05C5D8FA56CD}" type="slidenum">
              <a:rPr lang="fa-IR" smtClean="0"/>
              <a:pPr/>
              <a:t>‹#›</a:t>
            </a:fld>
            <a:endParaRPr lang="fa-I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B27226D1-899F-4E2B-BB6B-AC6184E7FA19}" type="datetimeFigureOut">
              <a:rPr lang="fa-IR" smtClean="0"/>
              <a:pPr/>
              <a:t>03/13/1443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7542973-C468-4088-A2EA-665BC2CBE4AD}" type="slidenum">
              <a:rPr lang="fa-IR" smtClean="0"/>
              <a:pPr/>
              <a:t>‹#›</a:t>
            </a:fld>
            <a:endParaRPr lang="fa-I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B27226D1-899F-4E2B-BB6B-AC6184E7FA19}" type="datetimeFigureOut">
              <a:rPr lang="fa-IR" smtClean="0"/>
              <a:pPr/>
              <a:t>03/13/1443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7542973-C468-4088-A2EA-665BC2CBE4AD}" type="slidenum">
              <a:rPr lang="fa-IR" smtClean="0"/>
              <a:pPr/>
              <a:t>‹#›</a:t>
            </a:fld>
            <a:endParaRPr lang="fa-I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7226D1-899F-4E2B-BB6B-AC6184E7FA19}" type="datetimeFigureOut">
              <a:rPr lang="fa-IR" smtClean="0"/>
              <a:pPr/>
              <a:t>03/13/1443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7542973-C468-4088-A2EA-665BC2CBE4AD}" type="slidenum">
              <a:rPr lang="fa-IR" smtClean="0"/>
              <a:pPr/>
              <a:t>‹#›</a:t>
            </a:fld>
            <a:endParaRPr lang="fa-I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B27226D1-899F-4E2B-BB6B-AC6184E7FA19}" type="datetimeFigureOut">
              <a:rPr lang="fa-IR" smtClean="0"/>
              <a:pPr/>
              <a:t>03/13/1443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7542973-C468-4088-A2EA-665BC2CBE4AD}" type="slidenum">
              <a:rPr lang="fa-IR" smtClean="0"/>
              <a:pPr/>
              <a:t>‹#›</a:t>
            </a:fld>
            <a:endParaRPr lang="fa-I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B27226D1-899F-4E2B-BB6B-AC6184E7FA19}" type="datetimeFigureOut">
              <a:rPr lang="fa-IR" smtClean="0"/>
              <a:pPr/>
              <a:t>03/13/1443</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7542973-C468-4088-A2EA-665BC2CBE4AD}" type="slidenum">
              <a:rPr lang="fa-IR" smtClean="0"/>
              <a:pPr/>
              <a:t>‹#›</a:t>
            </a:fld>
            <a:endParaRPr lang="fa-I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B27226D1-899F-4E2B-BB6B-AC6184E7FA19}" type="datetimeFigureOut">
              <a:rPr lang="fa-IR" smtClean="0"/>
              <a:pPr/>
              <a:t>03/13/1443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7542973-C468-4088-A2EA-665BC2CBE4AD}" type="slidenum">
              <a:rPr lang="fa-IR" smtClean="0"/>
              <a:pPr/>
              <a:t>‹#›</a:t>
            </a:fld>
            <a:endParaRPr lang="fa-I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7226D1-899F-4E2B-BB6B-AC6184E7FA19}" type="datetimeFigureOut">
              <a:rPr lang="fa-IR" smtClean="0"/>
              <a:pPr/>
              <a:t>03/13/1443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7542973-C468-4088-A2EA-665BC2CBE4AD}"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7AFF048-2F37-40C2-9C87-05C5D8FA56CD}" type="slidenum">
              <a:rPr lang="fa-IR" smtClean="0"/>
              <a:pPr/>
              <a:t>‹#›</a:t>
            </a:fld>
            <a:endParaRPr lang="fa-I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226D1-899F-4E2B-BB6B-AC6184E7FA19}" type="datetimeFigureOut">
              <a:rPr lang="fa-IR" smtClean="0"/>
              <a:pPr/>
              <a:t>03/13/1443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7542973-C468-4088-A2EA-665BC2CBE4AD}" type="slidenum">
              <a:rPr lang="fa-IR" smtClean="0"/>
              <a:pPr/>
              <a:t>‹#›</a:t>
            </a:fld>
            <a:endParaRPr lang="fa-I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226D1-899F-4E2B-BB6B-AC6184E7FA19}" type="datetimeFigureOut">
              <a:rPr lang="fa-IR" smtClean="0"/>
              <a:pPr/>
              <a:t>03/13/1443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7542973-C468-4088-A2EA-665BC2CBE4AD}" type="slidenum">
              <a:rPr lang="fa-IR" smtClean="0"/>
              <a:pPr/>
              <a:t>‹#›</a:t>
            </a:fld>
            <a:endParaRPr lang="fa-I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B27226D1-899F-4E2B-BB6B-AC6184E7FA19}" type="datetimeFigureOut">
              <a:rPr lang="fa-IR" smtClean="0"/>
              <a:pPr/>
              <a:t>03/13/1443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7542973-C468-4088-A2EA-665BC2CBE4AD}" type="slidenum">
              <a:rPr lang="fa-IR" smtClean="0"/>
              <a:pPr/>
              <a:t>‹#›</a:t>
            </a:fld>
            <a:endParaRPr lang="fa-I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B27226D1-899F-4E2B-BB6B-AC6184E7FA19}" type="datetimeFigureOut">
              <a:rPr lang="fa-IR" smtClean="0"/>
              <a:pPr/>
              <a:t>03/13/1443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7542973-C468-4088-A2EA-665BC2CBE4AD}"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AFF048-2F37-40C2-9C87-05C5D8FA56CD}"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AFF048-2F37-40C2-9C87-05C5D8FA56CD}"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7AFF048-2F37-40C2-9C87-05C5D8FA56CD}"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7AFF048-2F37-40C2-9C87-05C5D8FA56CD}"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7AFF048-2F37-40C2-9C87-05C5D8FA56CD}"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7AFF048-2F37-40C2-9C87-05C5D8FA56CD}"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C1C7EE-5CEE-4D6A-AE0E-E9CB3540BEF3}" type="datetimeFigureOut">
              <a:rPr lang="fa-IR" smtClean="0"/>
              <a:pPr/>
              <a:t>03/13/1443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7AFF048-2F37-40C2-9C87-05C5D8FA56CD}"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5C1C7EE-5CEE-4D6A-AE0E-E9CB3540BEF3}" type="datetimeFigureOut">
              <a:rPr lang="fa-IR" smtClean="0"/>
              <a:pPr/>
              <a:t>03/13/1443</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7AFF048-2F37-40C2-9C87-05C5D8FA56CD}"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a-I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27226D1-899F-4E2B-BB6B-AC6184E7FA19}" type="datetimeFigureOut">
              <a:rPr lang="fa-IR" smtClean="0"/>
              <a:pPr/>
              <a:t>03/13/1443</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7542973-C468-4088-A2EA-665BC2CBE4AD}" type="slidenum">
              <a:rPr lang="fa-IR" smtClean="0"/>
              <a:pPr/>
              <a:t>‹#›</a:t>
            </a:fld>
            <a:endParaRPr lang="fa-IR"/>
          </a:p>
        </p:txBody>
      </p:sp>
      <p:sp>
        <p:nvSpPr>
          <p:cNvPr id="7" name="TextBox 6"/>
          <p:cNvSpPr txBox="1"/>
          <p:nvPr userDrawn="1"/>
        </p:nvSpPr>
        <p:spPr>
          <a:xfrm>
            <a:off x="539552" y="6309320"/>
            <a:ext cx="2088232" cy="369332"/>
          </a:xfrm>
          <a:prstGeom prst="rect">
            <a:avLst/>
          </a:prstGeom>
          <a:noFill/>
        </p:spPr>
        <p:txBody>
          <a:bodyPr wrap="square" rtlCol="1">
            <a:spAutoFit/>
          </a:bodyPr>
          <a:lstStyle/>
          <a:p>
            <a:pPr algn="l" rtl="0"/>
            <a:r>
              <a:rPr lang="en-US" dirty="0" err="1" smtClean="0"/>
              <a:t>m.mohsenifar</a:t>
            </a:r>
            <a:endParaRPr lang="fa-IR"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548680"/>
            <a:ext cx="7772400" cy="1470025"/>
          </a:xfrm>
        </p:spPr>
        <p:txBody>
          <a:bodyPr>
            <a:normAutofit fontScale="90000"/>
          </a:bodyPr>
          <a:lstStyle/>
          <a:p>
            <a:r>
              <a:rPr lang="fa-IR" dirty="0" smtClean="0">
                <a:cs typeface="B Yagut" pitchFamily="2" charset="-78"/>
              </a:rPr>
              <a:t>برنامه </a:t>
            </a:r>
            <a:r>
              <a:rPr lang="fa-IR" dirty="0">
                <a:cs typeface="B Yagut" pitchFamily="2" charset="-78"/>
              </a:rPr>
              <a:t>ریزی عملیاتی و مدیریت ارتقاء کیفیت خدمات در خانه های بهداشت</a:t>
            </a:r>
            <a:r>
              <a:rPr lang="en-US" dirty="0">
                <a:cs typeface="B Yagut" pitchFamily="2" charset="-78"/>
              </a:rPr>
              <a:t/>
            </a:r>
            <a:br>
              <a:rPr lang="en-US" dirty="0">
                <a:cs typeface="B Yagut" pitchFamily="2" charset="-78"/>
              </a:rPr>
            </a:br>
            <a:endParaRPr lang="fa-IR" dirty="0">
              <a:cs typeface="B Yagut" pitchFamily="2" charset="-78"/>
            </a:endParaRPr>
          </a:p>
        </p:txBody>
      </p:sp>
      <p:sp>
        <p:nvSpPr>
          <p:cNvPr id="3" name="Subtitle 2"/>
          <p:cNvSpPr>
            <a:spLocks noGrp="1"/>
          </p:cNvSpPr>
          <p:nvPr>
            <p:ph type="subTitle" idx="1"/>
          </p:nvPr>
        </p:nvSpPr>
        <p:spPr>
          <a:xfrm>
            <a:off x="539552" y="2276872"/>
            <a:ext cx="7848872" cy="3960440"/>
          </a:xfrm>
        </p:spPr>
        <p:txBody>
          <a:bodyPr>
            <a:normAutofit/>
          </a:bodyPr>
          <a:lstStyle/>
          <a:p>
            <a:r>
              <a:rPr lang="fa-IR" dirty="0">
                <a:solidFill>
                  <a:schemeClr val="tx1"/>
                </a:solidFill>
                <a:cs typeface="B Yagut" pitchFamily="2" charset="-78"/>
              </a:rPr>
              <a:t>پایش و ارزشیابی در برنامه ها و خدمات سلامت</a:t>
            </a:r>
            <a:endParaRPr lang="en-US" dirty="0">
              <a:solidFill>
                <a:schemeClr val="tx1"/>
              </a:solidFill>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322"/>
    </mc:Choice>
    <mc:Fallback xmlns="">
      <p:transition spd="slow" advTm="20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dirty="0" smtClean="0">
                <a:cs typeface="B Yagut" pitchFamily="2" charset="-78"/>
              </a:rPr>
              <a:t>ویژگیهای پایش </a:t>
            </a:r>
            <a:endParaRPr lang="fa-IR" sz="4000" dirty="0">
              <a:cs typeface="B Yagut" pitchFamily="2" charset="-78"/>
            </a:endParaRPr>
          </a:p>
        </p:txBody>
      </p:sp>
      <p:sp>
        <p:nvSpPr>
          <p:cNvPr id="3" name="Content Placeholder 2"/>
          <p:cNvSpPr>
            <a:spLocks noGrp="1"/>
          </p:cNvSpPr>
          <p:nvPr>
            <p:ph idx="1"/>
          </p:nvPr>
        </p:nvSpPr>
        <p:spPr/>
        <p:txBody>
          <a:bodyPr/>
          <a:lstStyle/>
          <a:p>
            <a:pPr marL="0" indent="0">
              <a:buNone/>
            </a:pPr>
            <a:r>
              <a:rPr lang="fa-IR" dirty="0" smtClean="0">
                <a:cs typeface="B Yagut" pitchFamily="2" charset="-78"/>
              </a:rPr>
              <a:t>پایش باید جامع، پویا،گویاو موثر باشد .</a:t>
            </a:r>
          </a:p>
          <a:p>
            <a:pPr marL="0" indent="0">
              <a:buNone/>
            </a:pPr>
            <a:r>
              <a:rPr lang="fa-IR" dirty="0" smtClean="0">
                <a:cs typeface="B Yagut" pitchFamily="2" charset="-78"/>
              </a:rPr>
              <a:t>جامع باشد یعنی همه مراحل اجرای برنامه را در برگیرد </a:t>
            </a:r>
          </a:p>
          <a:p>
            <a:pPr marL="0" indent="0">
              <a:buNone/>
            </a:pPr>
            <a:r>
              <a:rPr lang="fa-IR" dirty="0" smtClean="0">
                <a:cs typeface="B Yagut" pitchFamily="2" charset="-78"/>
              </a:rPr>
              <a:t>پویا یعنی اجرای برنامه در زمان های مختلف و بصورت مستمرانجام شود</a:t>
            </a:r>
          </a:p>
          <a:p>
            <a:pPr marL="0" indent="0">
              <a:buNone/>
            </a:pPr>
            <a:r>
              <a:rPr lang="fa-IR" dirty="0" smtClean="0">
                <a:cs typeface="B Yagut" pitchFamily="2" charset="-78"/>
              </a:rPr>
              <a:t>گویا به این معنی که پایش باشاخص های اختصاصی و مناسب سنجش گردد </a:t>
            </a:r>
          </a:p>
          <a:p>
            <a:pPr marL="0" indent="0">
              <a:buNone/>
            </a:pPr>
            <a:r>
              <a:rPr lang="fa-IR" dirty="0" smtClean="0">
                <a:cs typeface="B Yagut" pitchFamily="2" charset="-78"/>
              </a:rPr>
              <a:t>موثر نیز به این مفهوم اطلاعات و نتایج به طور دقیق تحلیل گردد </a:t>
            </a:r>
            <a:endParaRPr lang="fa-IR"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901"/>
    </mc:Choice>
    <mc:Fallback xmlns="">
      <p:transition spd="slow" advTm="97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cs typeface="B Yagut" pitchFamily="2" charset="-78"/>
              </a:rPr>
              <a:t>انواع پایش </a:t>
            </a:r>
            <a:endParaRPr lang="fa-IR" dirty="0">
              <a:cs typeface="B Yagut" pitchFamily="2" charset="-78"/>
            </a:endParaRPr>
          </a:p>
        </p:txBody>
      </p:sp>
      <p:sp>
        <p:nvSpPr>
          <p:cNvPr id="3" name="Content Placeholder 2"/>
          <p:cNvSpPr>
            <a:spLocks noGrp="1"/>
          </p:cNvSpPr>
          <p:nvPr>
            <p:ph idx="1"/>
          </p:nvPr>
        </p:nvSpPr>
        <p:spPr>
          <a:xfrm>
            <a:off x="457200" y="1600200"/>
            <a:ext cx="8291264" cy="4781128"/>
          </a:xfrm>
        </p:spPr>
        <p:txBody>
          <a:bodyPr>
            <a:noAutofit/>
          </a:bodyPr>
          <a:lstStyle/>
          <a:p>
            <a:pPr marL="0" indent="0">
              <a:buNone/>
            </a:pPr>
            <a:r>
              <a:rPr lang="fa-IR" sz="2800" dirty="0">
                <a:cs typeface="B Yagut" pitchFamily="2" charset="-78"/>
              </a:rPr>
              <a:t>1</a:t>
            </a:r>
            <a:r>
              <a:rPr lang="fa-IR" sz="2400" dirty="0">
                <a:cs typeface="B Yagut" pitchFamily="2" charset="-78"/>
              </a:rPr>
              <a:t>- نظارت کنترلی:به صورت سنتي، بسياري از كشورها، رويكردي تحكم آميز، بازرس گونه يا كنترلي نسبت به مقوله نظارت داشته اند. اين رويكرد بر اين نظر مبتني است كه كاركنان بهداشتي انگيزه كافي نداشته و براي انجام صحيح كارها،نياز به كنترل بيروني قوي دارند.</a:t>
            </a:r>
          </a:p>
          <a:p>
            <a:pPr marL="0" indent="0">
              <a:buNone/>
            </a:pPr>
            <a:r>
              <a:rPr lang="fa-IR" sz="2400" dirty="0">
                <a:cs typeface="B Yagut" pitchFamily="2" charset="-78"/>
              </a:rPr>
              <a:t>2- نظارت حمایتگرانه:مشوق برقراری ارتباطی صریح </a:t>
            </a:r>
            <a:r>
              <a:rPr lang="fa-IR" sz="2400" dirty="0" smtClean="0">
                <a:cs typeface="B Yagut" pitchFamily="2" charset="-78"/>
              </a:rPr>
              <a:t>دوسویه </a:t>
            </a:r>
            <a:r>
              <a:rPr lang="fa-IR" sz="2400" dirty="0">
                <a:cs typeface="B Yagut" pitchFamily="2" charset="-78"/>
              </a:rPr>
              <a:t>و نیز ترویج رویکردهای تیمی است که حل مسئله را آسان می سازد </a:t>
            </a:r>
          </a:p>
          <a:p>
            <a:pPr marL="0" indent="0">
              <a:buNone/>
            </a:pPr>
            <a:r>
              <a:rPr lang="fa-IR" sz="2400" dirty="0">
                <a:cs typeface="B Yagut" pitchFamily="2" charset="-78"/>
              </a:rPr>
              <a:t>بازدید حمایتگر بر پایش عملکرد در راستای اهداف و استفاده از اطلاعات برای تصمیم گیری متمرکز می باشد و به پیگیری منظم با کارمندان برای کسب اطمینان از اجرای صحیح وظایف جدید بستگی دارد. </a:t>
            </a:r>
          </a:p>
          <a:p>
            <a:pPr marL="0" indent="0">
              <a:buNone/>
            </a:pPr>
            <a:r>
              <a:rPr lang="fa-IR" sz="2400" dirty="0" smtClean="0">
                <a:solidFill>
                  <a:schemeClr val="tx2">
                    <a:lumMod val="50000"/>
                  </a:schemeClr>
                </a:solidFill>
                <a:cs typeface="B Yagut" pitchFamily="2" charset="-78"/>
              </a:rPr>
              <a:t>نظارت </a:t>
            </a:r>
            <a:r>
              <a:rPr lang="fa-IR" sz="2400" dirty="0">
                <a:solidFill>
                  <a:schemeClr val="tx2">
                    <a:lumMod val="50000"/>
                  </a:schemeClr>
                </a:solidFill>
                <a:cs typeface="B Yagut" pitchFamily="2" charset="-78"/>
              </a:rPr>
              <a:t>حمایتگر عبارتست از کمک به جریان بهتر امور نه یافتن ایرادها</a:t>
            </a:r>
          </a:p>
          <a:p>
            <a:pPr marL="0" indent="0">
              <a:buNone/>
            </a:pPr>
            <a:endParaRPr lang="fa-IR" sz="30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606"/>
    </mc:Choice>
    <mc:Fallback xmlns="">
      <p:transition spd="slow" advTm="6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pPr algn="r"/>
            <a:r>
              <a:rPr lang="fa-IR" dirty="0" smtClean="0"/>
              <a:t>تفاوتهای</a:t>
            </a:r>
            <a:r>
              <a:rPr lang="fa-IR" dirty="0"/>
              <a:t> </a:t>
            </a:r>
            <a:r>
              <a:rPr lang="fa-IR" dirty="0" smtClean="0"/>
              <a:t>رویکردهای  پایش </a:t>
            </a:r>
          </a:p>
        </p:txBody>
      </p:sp>
      <p:graphicFrame>
        <p:nvGraphicFramePr>
          <p:cNvPr id="14" name="Content Placeholder 3"/>
          <p:cNvGraphicFramePr>
            <a:graphicFrameLocks/>
          </p:cNvGraphicFramePr>
          <p:nvPr>
            <p:extLst>
              <p:ext uri="{D42A27DB-BD31-4B8C-83A1-F6EECF244321}">
                <p14:modId xmlns:p14="http://schemas.microsoft.com/office/powerpoint/2010/main" val="4231457769"/>
              </p:ext>
            </p:extLst>
          </p:nvPr>
        </p:nvGraphicFramePr>
        <p:xfrm>
          <a:off x="251520" y="1268760"/>
          <a:ext cx="8676456" cy="4983590"/>
        </p:xfrm>
        <a:graphic>
          <a:graphicData uri="http://schemas.openxmlformats.org/drawingml/2006/table">
            <a:tbl>
              <a:tblPr rtl="1" firstRow="1" firstCol="1" bandRow="1"/>
              <a:tblGrid>
                <a:gridCol w="4176744">
                  <a:extLst>
                    <a:ext uri="{9D8B030D-6E8A-4147-A177-3AD203B41FA5}">
                      <a16:colId xmlns:a16="http://schemas.microsoft.com/office/drawing/2014/main" val="4173796507"/>
                    </a:ext>
                  </a:extLst>
                </a:gridCol>
                <a:gridCol w="4499712">
                  <a:extLst>
                    <a:ext uri="{9D8B030D-6E8A-4147-A177-3AD203B41FA5}">
                      <a16:colId xmlns:a16="http://schemas.microsoft.com/office/drawing/2014/main" val="3023518723"/>
                    </a:ext>
                  </a:extLst>
                </a:gridCol>
              </a:tblGrid>
              <a:tr h="554527">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marL="0" marR="0" algn="ctr" rtl="1">
                        <a:lnSpc>
                          <a:spcPct val="107000"/>
                        </a:lnSpc>
                        <a:spcBef>
                          <a:spcPts val="0"/>
                        </a:spcBef>
                        <a:spcAft>
                          <a:spcPts val="0"/>
                        </a:spcAft>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رویکرد کنترلی</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marL="0" marR="0" algn="ctr" rtl="1">
                        <a:lnSpc>
                          <a:spcPct val="107000"/>
                        </a:lnSpc>
                        <a:spcBef>
                          <a:spcPts val="0"/>
                        </a:spcBef>
                        <a:spcAft>
                          <a:spcPts val="0"/>
                        </a:spcAft>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رویکرد حمایتی </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604693797"/>
                  </a:ext>
                </a:extLst>
              </a:tr>
              <a:tr h="4429063">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marL="342900" marR="0" lvl="0" indent="-342900" algn="r" rtl="1">
                        <a:lnSpc>
                          <a:spcPct val="107000"/>
                        </a:lnSpc>
                        <a:spcBef>
                          <a:spcPts val="0"/>
                        </a:spcBef>
                        <a:spcAft>
                          <a:spcPts val="0"/>
                        </a:spcAft>
                        <a:buFont typeface="Symbol" panose="05050102010706020507" pitchFamily="18" charset="2"/>
                        <a:buChar char=""/>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بر يافتن ايرادات وافراد مقصر تمركز دارد</a:t>
                      </a:r>
                      <a:r>
                        <a:rPr lang="en-US" sz="2800" b="1" dirty="0">
                          <a:effectLst/>
                          <a:latin typeface="Calibri" panose="020F0502020204030204" pitchFamily="34" charset="0"/>
                          <a:ea typeface="Calibri" panose="020F0502020204030204" pitchFamily="34" charset="0"/>
                          <a:cs typeface="B Yagut" panose="00000400000000000000" pitchFamily="2" charset="-78"/>
                        </a:rPr>
                        <a:t>. </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p>
                      <a:pPr marL="342900" marR="0" lvl="0" indent="-342900" algn="r" rtl="1">
                        <a:lnSpc>
                          <a:spcPct val="107000"/>
                        </a:lnSpc>
                        <a:spcBef>
                          <a:spcPts val="0"/>
                        </a:spcBef>
                        <a:spcAft>
                          <a:spcPts val="0"/>
                        </a:spcAft>
                        <a:buFont typeface="Symbol" panose="05050102010706020507" pitchFamily="18" charset="2"/>
                        <a:buChar char=""/>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ناظربه پليس شباهت دارد</a:t>
                      </a:r>
                      <a:r>
                        <a:rPr lang="en-US" sz="2800" b="1" dirty="0">
                          <a:effectLst/>
                          <a:latin typeface="Calibri" panose="020F0502020204030204" pitchFamily="34" charset="0"/>
                          <a:ea typeface="Calibri" panose="020F0502020204030204" pitchFamily="34" charset="0"/>
                          <a:cs typeface="B Yagut" panose="00000400000000000000" pitchFamily="2" charset="-78"/>
                        </a:rPr>
                        <a:t>. </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p>
                      <a:pPr marL="342900" marR="0" lvl="0" indent="-342900" algn="r" rtl="1">
                        <a:lnSpc>
                          <a:spcPct val="107000"/>
                        </a:lnSpc>
                        <a:spcBef>
                          <a:spcPts val="0"/>
                        </a:spcBef>
                        <a:spcAft>
                          <a:spcPts val="0"/>
                        </a:spcAft>
                        <a:buFont typeface="Symbol" panose="05050102010706020507" pitchFamily="18" charset="2"/>
                        <a:buChar char=""/>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حل مشكل به صورت مقطعي است</a:t>
                      </a:r>
                      <a:r>
                        <a:rPr lang="en-US" sz="2800" b="1" dirty="0">
                          <a:effectLst/>
                          <a:latin typeface="Calibri" panose="020F0502020204030204" pitchFamily="34" charset="0"/>
                          <a:ea typeface="Calibri" panose="020F0502020204030204" pitchFamily="34" charset="0"/>
                          <a:cs typeface="B Yagut" panose="00000400000000000000" pitchFamily="2" charset="-78"/>
                        </a:rPr>
                        <a:t>. </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p>
                      <a:pPr marL="342900" marR="0" lvl="0" indent="-342900" algn="r" rtl="1">
                        <a:lnSpc>
                          <a:spcPct val="107000"/>
                        </a:lnSpc>
                        <a:spcBef>
                          <a:spcPts val="0"/>
                        </a:spcBef>
                        <a:spcAft>
                          <a:spcPts val="0"/>
                        </a:spcAft>
                        <a:buFont typeface="Symbol" panose="05050102010706020507" pitchFamily="18" charset="2"/>
                        <a:buChar char=""/>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فاقد پيگيري يا داراي پيگيري ضعيف است</a:t>
                      </a:r>
                      <a:r>
                        <a:rPr lang="en-US" sz="2800" b="1" dirty="0">
                          <a:effectLst/>
                          <a:latin typeface="Calibri" panose="020F0502020204030204" pitchFamily="34" charset="0"/>
                          <a:ea typeface="Calibri" panose="020F0502020204030204" pitchFamily="34" charset="0"/>
                          <a:cs typeface="B Yagut" panose="00000400000000000000" pitchFamily="2" charset="-78"/>
                        </a:rPr>
                        <a:t>. </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p>
                      <a:pPr marL="342900" marR="0" lvl="0" indent="-342900" algn="just" rtl="1">
                        <a:lnSpc>
                          <a:spcPct val="107000"/>
                        </a:lnSpc>
                        <a:spcBef>
                          <a:spcPts val="0"/>
                        </a:spcBef>
                        <a:spcAft>
                          <a:spcPts val="0"/>
                        </a:spcAft>
                        <a:buFont typeface="Symbol" panose="05050102010706020507" pitchFamily="18" charset="2"/>
                        <a:buChar char=""/>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گرايش به اقدامات تنبيهي دارد.</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r" defTabSz="914400" rtl="1" eaLnBrk="1" latinLnBrk="0" hangingPunct="1">
                        <a:defRPr sz="1800" kern="1200">
                          <a:solidFill>
                            <a:schemeClr val="tx1"/>
                          </a:solidFill>
                          <a:latin typeface="Calibri" panose="020F0502020204030204"/>
                        </a:defRPr>
                      </a:lvl1pPr>
                      <a:lvl2pPr marL="457200" algn="r" defTabSz="914400" rtl="1" eaLnBrk="1" latinLnBrk="0" hangingPunct="1">
                        <a:defRPr sz="1800" kern="1200">
                          <a:solidFill>
                            <a:schemeClr val="tx1"/>
                          </a:solidFill>
                          <a:latin typeface="Calibri" panose="020F0502020204030204"/>
                        </a:defRPr>
                      </a:lvl2pPr>
                      <a:lvl3pPr marL="914400" algn="r" defTabSz="914400" rtl="1" eaLnBrk="1" latinLnBrk="0" hangingPunct="1">
                        <a:defRPr sz="1800" kern="1200">
                          <a:solidFill>
                            <a:schemeClr val="tx1"/>
                          </a:solidFill>
                          <a:latin typeface="Calibri" panose="020F0502020204030204"/>
                        </a:defRPr>
                      </a:lvl3pPr>
                      <a:lvl4pPr marL="1371600" algn="r" defTabSz="914400" rtl="1" eaLnBrk="1" latinLnBrk="0" hangingPunct="1">
                        <a:defRPr sz="1800" kern="1200">
                          <a:solidFill>
                            <a:schemeClr val="tx1"/>
                          </a:solidFill>
                          <a:latin typeface="Calibri" panose="020F0502020204030204"/>
                        </a:defRPr>
                      </a:lvl4pPr>
                      <a:lvl5pPr marL="1828800" algn="r" defTabSz="914400" rtl="1" eaLnBrk="1" latinLnBrk="0" hangingPunct="1">
                        <a:defRPr sz="1800" kern="1200">
                          <a:solidFill>
                            <a:schemeClr val="tx1"/>
                          </a:solidFill>
                          <a:latin typeface="Calibri" panose="020F0502020204030204"/>
                        </a:defRPr>
                      </a:lvl5pPr>
                      <a:lvl6pPr marL="2286000" algn="r" defTabSz="914400" rtl="1" eaLnBrk="1" latinLnBrk="0" hangingPunct="1">
                        <a:defRPr sz="1800" kern="1200">
                          <a:solidFill>
                            <a:schemeClr val="tx1"/>
                          </a:solidFill>
                          <a:latin typeface="Calibri" panose="020F0502020204030204"/>
                        </a:defRPr>
                      </a:lvl6pPr>
                      <a:lvl7pPr marL="2743200" algn="r" defTabSz="914400" rtl="1" eaLnBrk="1" latinLnBrk="0" hangingPunct="1">
                        <a:defRPr sz="1800" kern="1200">
                          <a:solidFill>
                            <a:schemeClr val="tx1"/>
                          </a:solidFill>
                          <a:latin typeface="Calibri" panose="020F0502020204030204"/>
                        </a:defRPr>
                      </a:lvl7pPr>
                      <a:lvl8pPr marL="3200400" algn="r" defTabSz="914400" rtl="1" eaLnBrk="1" latinLnBrk="0" hangingPunct="1">
                        <a:defRPr sz="1800" kern="1200">
                          <a:solidFill>
                            <a:schemeClr val="tx1"/>
                          </a:solidFill>
                          <a:latin typeface="Calibri" panose="020F0502020204030204"/>
                        </a:defRPr>
                      </a:lvl8pPr>
                      <a:lvl9pPr marL="3657600" algn="r" defTabSz="914400" rtl="1" eaLnBrk="1" latinLnBrk="0" hangingPunct="1">
                        <a:defRPr sz="1800" kern="1200">
                          <a:solidFill>
                            <a:schemeClr val="tx1"/>
                          </a:solidFill>
                          <a:latin typeface="Calibri" panose="020F0502020204030204"/>
                        </a:defRPr>
                      </a:lvl9pPr>
                    </a:lstStyle>
                    <a:p>
                      <a:pPr marL="342900" marR="0" lvl="0" indent="-342900" algn="r" rtl="1">
                        <a:lnSpc>
                          <a:spcPct val="107000"/>
                        </a:lnSpc>
                        <a:spcBef>
                          <a:spcPts val="0"/>
                        </a:spcBef>
                        <a:spcAft>
                          <a:spcPts val="0"/>
                        </a:spcAft>
                        <a:buFont typeface="Symbol" panose="05050102010706020507" pitchFamily="18" charset="2"/>
                        <a:buChar char=""/>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بر روي بهبود عملكرد و برقراري ارتباطات تمركز دارد</a:t>
                      </a:r>
                      <a:r>
                        <a:rPr lang="en-US" sz="2800" b="1" dirty="0">
                          <a:effectLst/>
                          <a:latin typeface="Calibri" panose="020F0502020204030204" pitchFamily="34" charset="0"/>
                          <a:ea typeface="Calibri" panose="020F0502020204030204" pitchFamily="34" charset="0"/>
                          <a:cs typeface="B Yagut" panose="00000400000000000000" pitchFamily="2" charset="-78"/>
                        </a:rPr>
                        <a:t>. </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p>
                      <a:pPr marL="342900" marR="0" lvl="0" indent="-342900" algn="r" rtl="1">
                        <a:lnSpc>
                          <a:spcPct val="107000"/>
                        </a:lnSpc>
                        <a:spcBef>
                          <a:spcPts val="0"/>
                        </a:spcBef>
                        <a:spcAft>
                          <a:spcPts val="0"/>
                        </a:spcAft>
                        <a:buFont typeface="Symbol" panose="05050102010706020507" pitchFamily="18" charset="2"/>
                        <a:buChar char=""/>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بيشتر شبيه به يك آموزگار، مربي يا مرشد است</a:t>
                      </a:r>
                      <a:r>
                        <a:rPr lang="en-US" sz="2800" b="1" dirty="0">
                          <a:effectLst/>
                          <a:latin typeface="Calibri" panose="020F0502020204030204" pitchFamily="34" charset="0"/>
                          <a:ea typeface="Calibri" panose="020F0502020204030204" pitchFamily="34" charset="0"/>
                          <a:cs typeface="B Yagut" panose="00000400000000000000" pitchFamily="2" charset="-78"/>
                        </a:rPr>
                        <a:t>. </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p>
                      <a:pPr marL="342900" marR="0" lvl="0" indent="-342900" algn="r" rtl="1">
                        <a:lnSpc>
                          <a:spcPct val="107000"/>
                        </a:lnSpc>
                        <a:spcBef>
                          <a:spcPts val="0"/>
                        </a:spcBef>
                        <a:spcAft>
                          <a:spcPts val="0"/>
                        </a:spcAft>
                        <a:buFont typeface="Symbol" panose="05050102010706020507" pitchFamily="18" charset="2"/>
                        <a:buChar char=""/>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از اطلاعات محلي براي پايش عملكرد و حل </a:t>
                      </a:r>
                      <a:r>
                        <a:rPr lang="ar-SA" sz="2800" b="1" dirty="0" smtClean="0">
                          <a:effectLst/>
                          <a:latin typeface="Calibri" panose="020F0502020204030204" pitchFamily="34" charset="0"/>
                          <a:ea typeface="Calibri" panose="020F0502020204030204" pitchFamily="34" charset="0"/>
                          <a:cs typeface="B Yagut" panose="00000400000000000000" pitchFamily="2" charset="-78"/>
                        </a:rPr>
                        <a:t>مسائل </a:t>
                      </a:r>
                      <a:r>
                        <a:rPr lang="ar-SA" sz="2800" b="1" dirty="0">
                          <a:effectLst/>
                          <a:latin typeface="Calibri" panose="020F0502020204030204" pitchFamily="34" charset="0"/>
                          <a:ea typeface="Calibri" panose="020F0502020204030204" pitchFamily="34" charset="0"/>
                          <a:cs typeface="B Yagut" panose="00000400000000000000" pitchFamily="2" charset="-78"/>
                        </a:rPr>
                        <a:t>استفاده مي كند</a:t>
                      </a:r>
                      <a:r>
                        <a:rPr lang="en-US" sz="2800" b="1" dirty="0">
                          <a:effectLst/>
                          <a:latin typeface="Calibri" panose="020F0502020204030204" pitchFamily="34" charset="0"/>
                          <a:ea typeface="Calibri" panose="020F0502020204030204" pitchFamily="34" charset="0"/>
                          <a:cs typeface="B Yagut" panose="00000400000000000000" pitchFamily="2" charset="-78"/>
                        </a:rPr>
                        <a:t> . </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p>
                      <a:pPr marL="342900" marR="0" lvl="0" indent="-342900" algn="r" rtl="1">
                        <a:lnSpc>
                          <a:spcPct val="107000"/>
                        </a:lnSpc>
                        <a:spcBef>
                          <a:spcPts val="0"/>
                        </a:spcBef>
                        <a:spcAft>
                          <a:spcPts val="0"/>
                        </a:spcAft>
                        <a:buFont typeface="Symbol" panose="05050102010706020507" pitchFamily="18" charset="2"/>
                        <a:buChar char=""/>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پيگيري منظم دارد</a:t>
                      </a:r>
                      <a:r>
                        <a:rPr lang="en-US" sz="2800" b="1" dirty="0">
                          <a:effectLst/>
                          <a:latin typeface="Calibri" panose="020F0502020204030204" pitchFamily="34" charset="0"/>
                          <a:ea typeface="Calibri" panose="020F0502020204030204" pitchFamily="34" charset="0"/>
                          <a:cs typeface="B Yagut" panose="00000400000000000000" pitchFamily="2" charset="-78"/>
                        </a:rPr>
                        <a:t>. </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p>
                      <a:pPr marL="342900" marR="0" lvl="0" indent="-342900" algn="just" rtl="1">
                        <a:lnSpc>
                          <a:spcPct val="107000"/>
                        </a:lnSpc>
                        <a:spcBef>
                          <a:spcPts val="0"/>
                        </a:spcBef>
                        <a:spcAft>
                          <a:spcPts val="0"/>
                        </a:spcAft>
                        <a:buFont typeface="Symbol" panose="05050102010706020507" pitchFamily="18" charset="2"/>
                        <a:buChar char=""/>
                        <a:tabLst>
                          <a:tab pos="228600" algn="l"/>
                        </a:tabLst>
                      </a:pPr>
                      <a:r>
                        <a:rPr lang="ar-SA" sz="2800" b="1" dirty="0">
                          <a:effectLst/>
                          <a:latin typeface="Calibri" panose="020F0502020204030204" pitchFamily="34" charset="0"/>
                          <a:ea typeface="Calibri" panose="020F0502020204030204" pitchFamily="34" charset="0"/>
                          <a:cs typeface="B Yagut" panose="00000400000000000000" pitchFamily="2" charset="-78"/>
                        </a:rPr>
                        <a:t>تنها اقدام به حمايت مي نمايد.</a:t>
                      </a:r>
                      <a:endParaRPr lang="en-US" sz="2400" b="1" dirty="0">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80303467"/>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107"/>
    </mc:Choice>
    <mc:Fallback xmlns="">
      <p:transition spd="slow" advTm="36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Yagut" panose="00000400000000000000" pitchFamily="2" charset="-78"/>
              </a:rPr>
              <a:t>انجام پایش وظیفه کیست</a:t>
            </a:r>
            <a:endParaRPr lang="fa-IR" dirty="0">
              <a:cs typeface="B Yagut" panose="00000400000000000000" pitchFamily="2" charset="-78"/>
            </a:endParaRPr>
          </a:p>
        </p:txBody>
      </p:sp>
      <p:sp>
        <p:nvSpPr>
          <p:cNvPr id="5" name="Content Placeholder 4"/>
          <p:cNvSpPr>
            <a:spLocks noGrp="1"/>
          </p:cNvSpPr>
          <p:nvPr>
            <p:ph idx="1"/>
          </p:nvPr>
        </p:nvSpPr>
        <p:spPr/>
        <p:txBody>
          <a:bodyPr/>
          <a:lstStyle/>
          <a:p>
            <a:pPr marL="0" indent="0">
              <a:buNone/>
            </a:pPr>
            <a:r>
              <a:rPr lang="fa-IR" dirty="0" smtClean="0"/>
              <a:t>در درجه اول پایش توسط مجری یا مجریان  طرح انجام می شود</a:t>
            </a:r>
          </a:p>
          <a:p>
            <a:pPr marL="0" indent="0">
              <a:buNone/>
            </a:pPr>
            <a:r>
              <a:rPr lang="fa-IR" dirty="0"/>
              <a:t>در درجه بعدي به عهده ناظري است كه بواسطه تجربه و مهارت بيشتر وظيفه نظارت بر انجام فعاليتها و هدايت انجام دهنده آن را بر عهده گرفته است. </a:t>
            </a:r>
            <a:endParaRPr lang="fa-IR" dirty="0" smtClean="0"/>
          </a:p>
          <a:p>
            <a:pPr marL="0" indent="0">
              <a:buNone/>
            </a:pPr>
            <a:r>
              <a:rPr lang="fa-IR" dirty="0" smtClean="0"/>
              <a:t>در هر حالت پایش باید توسط افرادی بامهارت متناسب انجام شود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021"/>
    </mc:Choice>
    <mc:Fallback xmlns="">
      <p:transition spd="slow" advTm="7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ابزار پایش </a:t>
            </a:r>
            <a:endParaRPr lang="fa-IR" dirty="0"/>
          </a:p>
        </p:txBody>
      </p:sp>
      <p:sp>
        <p:nvSpPr>
          <p:cNvPr id="3" name="Content Placeholder 2"/>
          <p:cNvSpPr>
            <a:spLocks noGrp="1"/>
          </p:cNvSpPr>
          <p:nvPr>
            <p:ph idx="1"/>
          </p:nvPr>
        </p:nvSpPr>
        <p:spPr/>
        <p:txBody>
          <a:bodyPr>
            <a:noAutofit/>
          </a:bodyPr>
          <a:lstStyle/>
          <a:p>
            <a:pPr marL="0" indent="0">
              <a:buNone/>
            </a:pPr>
            <a:r>
              <a:rPr lang="fa-IR" sz="2400" dirty="0">
                <a:cs typeface="B Yagut" panose="00000400000000000000" pitchFamily="2" charset="-78"/>
              </a:rPr>
              <a:t>1- شاخص ها:شـاخص مهم تریـن ابـزاری اسـت کـه بـرای انجـام پایـش لازم اسـت تـا بتـوان بـا اسـتفاده از آن داده هـای خـام را بـه اطلاعـات قابل استفاده تبدیل </a:t>
            </a:r>
            <a:r>
              <a:rPr lang="fa-IR" sz="2400" dirty="0" smtClean="0">
                <a:cs typeface="B Yagut" panose="00000400000000000000" pitchFamily="2" charset="-78"/>
              </a:rPr>
              <a:t>کرد</a:t>
            </a:r>
          </a:p>
          <a:p>
            <a:pPr marL="0" indent="0">
              <a:buNone/>
            </a:pPr>
            <a:r>
              <a:rPr lang="fa-IR" sz="2400" dirty="0">
                <a:cs typeface="B Yagut" panose="00000400000000000000" pitchFamily="2" charset="-78"/>
              </a:rPr>
              <a:t>2- چک لیست </a:t>
            </a:r>
            <a:r>
              <a:rPr lang="fa-IR" sz="2400" dirty="0" smtClean="0">
                <a:cs typeface="B Yagut" panose="00000400000000000000" pitchFamily="2" charset="-78"/>
              </a:rPr>
              <a:t>ها</a:t>
            </a:r>
          </a:p>
          <a:p>
            <a:pPr marL="0" indent="0">
              <a:buNone/>
            </a:pPr>
            <a:r>
              <a:rPr lang="fa-IR" sz="2400" dirty="0">
                <a:cs typeface="B Yagut" panose="00000400000000000000" pitchFamily="2" charset="-78"/>
              </a:rPr>
              <a:t>یکـی دیگـر از ابزارهایـی اسـت کـه بـه شـکل های متفـاوت بـرای برنامه  هـای مختلـف و براسـاس دسـتورالعمل ها طراحـی و تهیـه شـده و بـه هـر سـؤال بـا توجـه بـه اهمیـت و اعتبـار وزن و نمـره داده می شـود و توسـط پایشـگر (بهـورز، کاردان، پزشـک، کارشناسـان) درطـول اجـرای برنامه هـای مختلـف تکمیـل می شـود. </a:t>
            </a:r>
            <a:endParaRPr lang="fa-IR" sz="2400" dirty="0" smtClean="0">
              <a:cs typeface="B Yagut" panose="00000400000000000000" pitchFamily="2" charset="-78"/>
            </a:endParaRPr>
          </a:p>
          <a:p>
            <a:pPr marL="0" indent="0">
              <a:buNone/>
            </a:pPr>
            <a:r>
              <a:rPr lang="fa-IR" sz="2400" b="1" dirty="0">
                <a:solidFill>
                  <a:schemeClr val="tx2">
                    <a:lumMod val="75000"/>
                  </a:schemeClr>
                </a:solidFill>
                <a:cs typeface="B Yagut" panose="00000400000000000000" pitchFamily="2" charset="-78"/>
              </a:rPr>
              <a:t>اولین قــدم در فرآیند پایش و ارزشیابی، تهیه چك لیست های اسـتاندارد شـده ارایـه خدمـات اسـت.</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600"/>
    </mc:Choice>
    <mc:Fallback xmlns="">
      <p:transition spd="slow" advTm="11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a:cs typeface="B Yagut" panose="00000400000000000000" pitchFamily="2" charset="-78"/>
              </a:rPr>
              <a:t>ارزشیابی </a:t>
            </a:r>
            <a:r>
              <a:rPr lang="en-US" sz="4000" dirty="0">
                <a:cs typeface="B Yagut" panose="00000400000000000000" pitchFamily="2" charset="-78"/>
              </a:rPr>
              <a:t>Evaluation</a:t>
            </a:r>
            <a:endParaRPr lang="fa-IR" sz="4000" dirty="0">
              <a:cs typeface="B Yagut" panose="00000400000000000000" pitchFamily="2" charset="-78"/>
            </a:endParaRPr>
          </a:p>
        </p:txBody>
      </p:sp>
      <p:sp>
        <p:nvSpPr>
          <p:cNvPr id="3" name="Content Placeholder 2"/>
          <p:cNvSpPr>
            <a:spLocks noGrp="1"/>
          </p:cNvSpPr>
          <p:nvPr>
            <p:ph idx="1"/>
          </p:nvPr>
        </p:nvSpPr>
        <p:spPr/>
        <p:txBody>
          <a:bodyPr/>
          <a:lstStyle/>
          <a:p>
            <a:pPr marL="0" indent="0">
              <a:buNone/>
            </a:pPr>
            <a:r>
              <a:rPr lang="fa-IR" dirty="0">
                <a:cs typeface="B Yagut" panose="00000400000000000000" pitchFamily="2" charset="-78"/>
              </a:rPr>
              <a:t>ارزشیابی بررسی تحقق اهداف با اجرای برنامه در عمل است بنابراین درارزشیابی اثر بخشی پیامد و تاثیر نهایی برنامه درجامعه مورد مطالعه قرار می گیرد </a:t>
            </a:r>
            <a:r>
              <a:rPr lang="fa-IR" dirty="0" smtClean="0">
                <a:cs typeface="B Yagut" panose="00000400000000000000" pitchFamily="2" charset="-78"/>
              </a:rPr>
              <a:t>.</a:t>
            </a:r>
          </a:p>
          <a:p>
            <a:pPr marL="0" indent="0">
              <a:buNone/>
            </a:pPr>
            <a:r>
              <a:rPr lang="fa-IR" dirty="0">
                <a:cs typeface="B Yagut" panose="00000400000000000000" pitchFamily="2" charset="-78"/>
              </a:rPr>
              <a:t> رشـد و توسـعه در نظـام سـلامت وابسـته </a:t>
            </a:r>
            <a:r>
              <a:rPr lang="fa-IR" dirty="0" smtClean="0">
                <a:cs typeface="B Yagut" panose="00000400000000000000" pitchFamily="2" charset="-78"/>
              </a:rPr>
              <a:t>بـه یـک </a:t>
            </a:r>
            <a:r>
              <a:rPr lang="fa-IR" dirty="0">
                <a:cs typeface="B Yagut" panose="00000400000000000000" pitchFamily="2" charset="-78"/>
              </a:rPr>
              <a:t>سیسـتم ارزشـیابی کارآمـد اسـت</a:t>
            </a:r>
            <a:endParaRPr lang="fa-IR" dirty="0" smtClean="0">
              <a:cs typeface="B Yagut" panose="00000400000000000000" pitchFamily="2" charset="-78"/>
            </a:endParaRPr>
          </a:p>
          <a:p>
            <a:pPr marL="0" indent="0">
              <a:buNone/>
            </a:pPr>
            <a:endParaRPr lang="fa-IR" dirty="0">
              <a:cs typeface="B Yagut" panose="00000400000000000000" pitchFamily="2" charset="-78"/>
            </a:endParaRPr>
          </a:p>
          <a:p>
            <a:pPr marL="0" indent="0">
              <a:buNone/>
            </a:pPr>
            <a:endParaRPr lang="fa-IR"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247"/>
    </mc:Choice>
    <mc:Fallback xmlns="">
      <p:transition spd="slow" advTm="46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جنبه های ارزشیابی</a:t>
            </a:r>
            <a:endParaRPr lang="fa-IR" sz="4000" dirty="0">
              <a:cs typeface="B Yagut" panose="00000400000000000000" pitchFamily="2" charset="-78"/>
            </a:endParaRPr>
          </a:p>
        </p:txBody>
      </p:sp>
      <p:sp>
        <p:nvSpPr>
          <p:cNvPr id="3" name="Content Placeholder 2"/>
          <p:cNvSpPr>
            <a:spLocks noGrp="1"/>
          </p:cNvSpPr>
          <p:nvPr>
            <p:ph idx="1"/>
          </p:nvPr>
        </p:nvSpPr>
        <p:spPr>
          <a:xfrm>
            <a:off x="457200" y="1196752"/>
            <a:ext cx="8229600" cy="5256584"/>
          </a:xfrm>
        </p:spPr>
        <p:txBody>
          <a:bodyPr>
            <a:noAutofit/>
          </a:bodyPr>
          <a:lstStyle/>
          <a:p>
            <a:pPr marL="0" indent="0">
              <a:buNone/>
            </a:pPr>
            <a:r>
              <a:rPr lang="fa-IR" sz="2400" dirty="0" smtClean="0">
                <a:cs typeface="B Yagut" panose="00000400000000000000" pitchFamily="2" charset="-78"/>
              </a:rPr>
              <a:t>ارزشیابی سه جنبه دارد :</a:t>
            </a:r>
          </a:p>
          <a:p>
            <a:pPr marL="0" indent="0">
              <a:buNone/>
            </a:pPr>
            <a:r>
              <a:rPr lang="fa-IR" sz="2400" dirty="0" smtClean="0">
                <a:cs typeface="B Yagut" panose="00000400000000000000" pitchFamily="2" charset="-78"/>
              </a:rPr>
              <a:t>1- اثر بخشی ، یا دست یابی به نتایج مورد انتظار  و باید به سئوالهای زیر پاسخ دهد </a:t>
            </a:r>
          </a:p>
          <a:p>
            <a:pPr marL="0" indent="0">
              <a:buNone/>
            </a:pPr>
            <a:r>
              <a:rPr lang="fa-IR" sz="2400" dirty="0" smtClean="0">
                <a:cs typeface="B Yagut" panose="00000400000000000000" pitchFamily="2" charset="-78"/>
              </a:rPr>
              <a:t>آیا نتایج مورد انتظار دست یافته ایم؟</a:t>
            </a:r>
          </a:p>
          <a:p>
            <a:pPr marL="0" indent="0">
              <a:buNone/>
            </a:pPr>
            <a:r>
              <a:rPr lang="fa-IR" sz="2400" dirty="0" smtClean="0">
                <a:cs typeface="B Yagut" panose="00000400000000000000" pitchFamily="2" charset="-78"/>
              </a:rPr>
              <a:t>آیا نتایج با ارزش بوده اند ؟</a:t>
            </a:r>
          </a:p>
          <a:p>
            <a:pPr marL="0" indent="0">
              <a:buNone/>
            </a:pPr>
            <a:r>
              <a:rPr lang="fa-IR" sz="2400" dirty="0" smtClean="0">
                <a:cs typeface="B Yagut" panose="00000400000000000000" pitchFamily="2" charset="-78"/>
              </a:rPr>
              <a:t>2-عمل کرد فعالیت ها : آیافعالیتها به بهترین وجه ممکن اجرا شده و ارزش های اخلاقی و اجتماعی ملحوظ شده است؟</a:t>
            </a:r>
          </a:p>
          <a:p>
            <a:pPr marL="0" indent="0">
              <a:buNone/>
            </a:pPr>
            <a:r>
              <a:rPr lang="fa-IR" sz="2400" dirty="0" smtClean="0">
                <a:cs typeface="B Yagut" panose="00000400000000000000" pitchFamily="2" charset="-78"/>
              </a:rPr>
              <a:t>3- کارایی یا استفاده اقتصادی از منابع</a:t>
            </a:r>
          </a:p>
          <a:p>
            <a:pPr marL="0" indent="0">
              <a:buNone/>
            </a:pPr>
            <a:r>
              <a:rPr lang="fa-IR" sz="2400" dirty="0" smtClean="0">
                <a:cs typeface="B Yagut" panose="00000400000000000000" pitchFamily="2" charset="-78"/>
              </a:rPr>
              <a:t>آیا نتایج را می توانستیم با هزینه کمتری به دست آوریم ؟</a:t>
            </a:r>
          </a:p>
          <a:p>
            <a:pPr marL="0" indent="0">
              <a:buNone/>
            </a:pPr>
            <a:r>
              <a:rPr lang="fa-IR" sz="2400" dirty="0" smtClean="0">
                <a:cs typeface="B Yagut" panose="00000400000000000000" pitchFamily="2" charset="-78"/>
              </a:rPr>
              <a:t>کدامیک ازمنابع را می توان تغییر داد یا منبع دیگری  را جای گزین آن نمود ؟</a:t>
            </a:r>
          </a:p>
          <a:p>
            <a:pPr marL="0" indent="0">
              <a:buNone/>
            </a:pPr>
            <a:endParaRPr lang="fa-IR" sz="2400" dirty="0" smtClean="0">
              <a:cs typeface="B Yagut" panose="00000400000000000000" pitchFamily="2" charset="-78"/>
            </a:endParaRPr>
          </a:p>
          <a:p>
            <a:pPr marL="0" indent="0">
              <a:buNone/>
            </a:pPr>
            <a:endParaRPr lang="fa-IR" sz="2400" dirty="0" smtClean="0">
              <a:cs typeface="B Yagut" panose="00000400000000000000" pitchFamily="2" charset="-78"/>
            </a:endParaRPr>
          </a:p>
          <a:p>
            <a:pPr marL="0" indent="0">
              <a:buNone/>
            </a:pPr>
            <a:endParaRPr lang="fa-IR" sz="2400"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604"/>
    </mc:Choice>
    <mc:Fallback xmlns="">
      <p:transition spd="slow" advTm="11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مراحل ارزشیابی </a:t>
            </a:r>
            <a:endParaRPr lang="fa-IR"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buNone/>
            </a:pPr>
            <a:r>
              <a:rPr lang="fa-IR" dirty="0" smtClean="0">
                <a:cs typeface="B Yagut" panose="00000400000000000000" pitchFamily="2" charset="-78"/>
              </a:rPr>
              <a:t>معمولا ارزشیابی طی مراحل زیر انجام می شود :</a:t>
            </a:r>
          </a:p>
          <a:p>
            <a:pPr marL="0" indent="0">
              <a:buNone/>
            </a:pPr>
            <a:r>
              <a:rPr lang="fa-IR" dirty="0" smtClean="0">
                <a:cs typeface="B Yagut" panose="00000400000000000000" pitchFamily="2" charset="-78"/>
              </a:rPr>
              <a:t>1-  سنجش ( اندازه گیری) نتایج به دست آمده</a:t>
            </a:r>
          </a:p>
          <a:p>
            <a:pPr marL="0" indent="0">
              <a:buNone/>
            </a:pPr>
            <a:r>
              <a:rPr lang="fa-IR" dirty="0" smtClean="0">
                <a:cs typeface="B Yagut" panose="00000400000000000000" pitchFamily="2" charset="-78"/>
              </a:rPr>
              <a:t>2- مقایسه نتایج به دست آمده</a:t>
            </a:r>
          </a:p>
          <a:p>
            <a:pPr marL="0" indent="0">
              <a:buNone/>
            </a:pPr>
            <a:r>
              <a:rPr lang="fa-IR" dirty="0" smtClean="0">
                <a:cs typeface="B Yagut" panose="00000400000000000000" pitchFamily="2" charset="-78"/>
              </a:rPr>
              <a:t>3- قضاوت در مورد نتایج</a:t>
            </a:r>
          </a:p>
          <a:p>
            <a:pPr marL="0" indent="0">
              <a:buNone/>
            </a:pPr>
            <a:r>
              <a:rPr lang="fa-IR" dirty="0" smtClean="0">
                <a:cs typeface="B Yagut" panose="00000400000000000000" pitchFamily="2" charset="-78"/>
              </a:rPr>
              <a:t>4- تحلیل علل شکست احتمالی برنامه</a:t>
            </a:r>
          </a:p>
          <a:p>
            <a:pPr marL="0" indent="0">
              <a:buNone/>
            </a:pPr>
            <a:r>
              <a:rPr lang="fa-IR" dirty="0" smtClean="0">
                <a:cs typeface="B Yagut" panose="00000400000000000000" pitchFamily="2" charset="-78"/>
              </a:rPr>
              <a:t>5- تصمیم گیری ( بازخورد )</a:t>
            </a:r>
            <a:endParaRPr lang="fa-IR" dirty="0">
              <a:cs typeface="B Yagut"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600"/>
    </mc:Choice>
    <mc:Fallback xmlns="">
      <p:transition spd="slow" advTm="24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dirty="0" smtClean="0">
                <a:cs typeface="B Yagut" panose="00000400000000000000" pitchFamily="2" charset="-78"/>
              </a:rPr>
              <a:t>خلاصه و نتیجه گیری </a:t>
            </a:r>
            <a:endParaRPr lang="fa-IR" sz="4000" dirty="0">
              <a:cs typeface="B Yagut"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marL="0" indent="0">
              <a:buNone/>
            </a:pPr>
            <a:r>
              <a:rPr lang="fa-IR" dirty="0">
                <a:cs typeface="B Yagut" panose="00000400000000000000" pitchFamily="2" charset="-78"/>
              </a:rPr>
              <a:t>نظـارت و پایـش فعالیتـی هدفمنـد اسـت کـه توسـط مدیـر بـا هـدف تنظیـم عملکردهـای مختلـف بـرای رسـیدن بـه اهـداف از پیـش تعییـن شـده، اسـتفاده و بـا بـه کارگیـری روش هـا و ابزارهـای اسـتاندارد اعمـال می شـود. لازمـه نظـارت و کنتـرل فعالیت هـا در سـطوح مختلـف داشـتن آمـار و اطلاعـات درسـت و بموقـع و دانسـتن چگونگـی پیشـرفت کارهاسـت و بـر همیـن اصـل اسـت کـه با نظارت صحیـح تفاوت فعالیت هـای اثربخش و کـم ثمـر یـا بی ثمـر مشـخص و بـر مبنـای آن تقویـت، اسـتمرار تلاش هـای کارآ و ثمر بخـش، تنظیـم و اصلاحـات لازم در گردش کار فعالیت هـای کـم اثـر یـا بی ثمـر انجـام می </a:t>
            </a:r>
            <a:r>
              <a:rPr lang="fa-IR" dirty="0" smtClean="0">
                <a:cs typeface="B Yagut" panose="00000400000000000000" pitchFamily="2" charset="-78"/>
              </a:rPr>
              <a:t>شـود.ارزشیابی نیز در انتهای برنامه انجام می شود و میزان دستیابی به هدف رامشخص می کند</a:t>
            </a:r>
            <a:endParaRPr lang="fa-IR"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834"/>
    </mc:Choice>
    <mc:Fallback xmlns="">
      <p:transition spd="slow" advTm="8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dirty="0" smtClean="0">
                <a:cs typeface="B Yagut" panose="00000400000000000000" pitchFamily="2" charset="-78"/>
              </a:rPr>
              <a:t>پرسش و </a:t>
            </a:r>
            <a:r>
              <a:rPr lang="fa-IR" sz="4000" smtClean="0">
                <a:cs typeface="B Yagut" panose="00000400000000000000" pitchFamily="2" charset="-78"/>
              </a:rPr>
              <a:t>پاسخ </a:t>
            </a:r>
            <a:endParaRPr lang="fa-IR" sz="4000" dirty="0">
              <a:cs typeface="B Yagut" panose="00000400000000000000" pitchFamily="2" charset="-78"/>
            </a:endParaRPr>
          </a:p>
        </p:txBody>
      </p:sp>
      <p:sp>
        <p:nvSpPr>
          <p:cNvPr id="3" name="Content Placeholder 2"/>
          <p:cNvSpPr>
            <a:spLocks noGrp="1"/>
          </p:cNvSpPr>
          <p:nvPr>
            <p:ph idx="1"/>
          </p:nvPr>
        </p:nvSpPr>
        <p:spPr/>
        <p:txBody>
          <a:bodyPr/>
          <a:lstStyle/>
          <a:p>
            <a:pPr marL="0" indent="0">
              <a:lnSpc>
                <a:spcPct val="150000"/>
              </a:lnSpc>
              <a:buNone/>
            </a:pPr>
            <a:r>
              <a:rPr lang="fa-IR" dirty="0" smtClean="0">
                <a:cs typeface="B Yagut" panose="00000400000000000000" pitchFamily="2" charset="-78"/>
              </a:rPr>
              <a:t>1-  پایش و ارزشیابی را تعریف نمایید </a:t>
            </a:r>
          </a:p>
          <a:p>
            <a:pPr marL="0" indent="0">
              <a:lnSpc>
                <a:spcPct val="150000"/>
              </a:lnSpc>
              <a:buNone/>
            </a:pPr>
            <a:r>
              <a:rPr lang="fa-IR" dirty="0" smtClean="0">
                <a:cs typeface="B Yagut" panose="00000400000000000000" pitchFamily="2" charset="-78"/>
              </a:rPr>
              <a:t>2- تفاوتهای دو رویکرد پایش را بیان نمایید از نظر شما کدام رویکرد موثرتر خواهد بود </a:t>
            </a:r>
          </a:p>
          <a:p>
            <a:pPr marL="0" indent="0">
              <a:lnSpc>
                <a:spcPct val="150000"/>
              </a:lnSpc>
              <a:buNone/>
            </a:pPr>
            <a:r>
              <a:rPr lang="fa-IR" dirty="0" smtClean="0">
                <a:cs typeface="B Yagut" panose="00000400000000000000" pitchFamily="2" charset="-78"/>
              </a:rPr>
              <a:t>3- جنبه های ارزشیابی راشرح دهید</a:t>
            </a:r>
          </a:p>
          <a:p>
            <a:pPr marL="0" indent="0">
              <a:lnSpc>
                <a:spcPct val="150000"/>
              </a:lnSpc>
              <a:buNone/>
            </a:pPr>
            <a:endParaRPr lang="fa-IR" dirty="0" smtClean="0">
              <a:cs typeface="B Yagut" panose="00000400000000000000" pitchFamily="2" charset="-78"/>
            </a:endParaRPr>
          </a:p>
          <a:p>
            <a:pPr>
              <a:lnSpc>
                <a:spcPct val="150000"/>
              </a:lnSpc>
            </a:pPr>
            <a:endParaRPr lang="fa-IR"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35"/>
    </mc:Choice>
    <mc:Fallback xmlns="">
      <p:transition spd="slow" advTm="5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a-IR" dirty="0" smtClean="0"/>
              <a:t>مشخصات سند</a:t>
            </a:r>
            <a:endParaRPr lang="en-US" dirty="0"/>
          </a:p>
        </p:txBody>
      </p:sp>
      <p:sp>
        <p:nvSpPr>
          <p:cNvPr id="5" name="Content Placeholder 4"/>
          <p:cNvSpPr>
            <a:spLocks noGrp="1"/>
          </p:cNvSpPr>
          <p:nvPr>
            <p:ph sz="half" idx="1"/>
          </p:nvPr>
        </p:nvSpPr>
        <p:spPr/>
        <p:txBody>
          <a:bodyPr>
            <a:normAutofit lnSpcReduction="10000"/>
          </a:bodyPr>
          <a:lstStyle/>
          <a:p>
            <a:endParaRPr lang="en-US" dirty="0" smtClean="0"/>
          </a:p>
          <a:p>
            <a:endParaRPr lang="en-US" sz="2600" dirty="0">
              <a:cs typeface="B Yagut" panose="00000400000000000000" pitchFamily="2" charset="-78"/>
            </a:endParaRPr>
          </a:p>
          <a:p>
            <a:pPr marL="0" indent="0">
              <a:buNone/>
            </a:pPr>
            <a:r>
              <a:rPr lang="fa-IR" sz="2600" dirty="0" smtClean="0">
                <a:cs typeface="B Yagut" panose="00000400000000000000" pitchFamily="2" charset="-78"/>
              </a:rPr>
              <a:t>نام و نام خانوادگی مدرس : محمود محسنی فر </a:t>
            </a:r>
          </a:p>
          <a:p>
            <a:pPr marL="0" indent="0">
              <a:buNone/>
            </a:pPr>
            <a:r>
              <a:rPr lang="fa-IR" sz="2600" dirty="0" smtClean="0">
                <a:cs typeface="B Yagut" panose="00000400000000000000" pitchFamily="2" charset="-78"/>
              </a:rPr>
              <a:t>مدرک تحصیلی : کارشناس ارشد آموزش جامعه نگر در علوم سلامت </a:t>
            </a:r>
          </a:p>
          <a:p>
            <a:pPr marL="0" indent="0">
              <a:buNone/>
            </a:pPr>
            <a:r>
              <a:rPr lang="fa-IR" sz="2600" dirty="0" smtClean="0">
                <a:cs typeface="B Yagut" panose="00000400000000000000" pitchFamily="2" charset="-78"/>
              </a:rPr>
              <a:t>موقعیت اشتغال سازمانی مدرس : مرکز اموزش بهورزی شهرستان محمود آباد </a:t>
            </a:r>
          </a:p>
          <a:p>
            <a:pPr marL="0" indent="0">
              <a:buNone/>
            </a:pPr>
            <a:r>
              <a:rPr lang="fa-IR" sz="2600" dirty="0" smtClean="0">
                <a:cs typeface="B Yagut" panose="00000400000000000000" pitchFamily="2" charset="-78"/>
              </a:rPr>
              <a:t>دانشگاه علوم</a:t>
            </a:r>
            <a:r>
              <a:rPr lang="en-US" sz="2600" dirty="0" smtClean="0">
                <a:cs typeface="B Yagut" panose="00000400000000000000" pitchFamily="2" charset="-78"/>
              </a:rPr>
              <a:t> </a:t>
            </a:r>
            <a:r>
              <a:rPr lang="fa-IR" sz="2600" dirty="0" smtClean="0">
                <a:cs typeface="B Yagut" panose="00000400000000000000" pitchFamily="2" charset="-78"/>
              </a:rPr>
              <a:t>پزشکی و خدمات بهداشتی درمانی مازندران</a:t>
            </a:r>
            <a:endParaRPr lang="en-US" sz="2600" dirty="0">
              <a:cs typeface="B Yagut" panose="00000400000000000000" pitchFamily="2" charset="-78"/>
            </a:endParaRPr>
          </a:p>
        </p:txBody>
      </p:sp>
      <p:sp>
        <p:nvSpPr>
          <p:cNvPr id="6" name="Content Placeholder 5"/>
          <p:cNvSpPr>
            <a:spLocks noGrp="1"/>
          </p:cNvSpPr>
          <p:nvPr>
            <p:ph sz="half" idx="2"/>
          </p:nvPr>
        </p:nvSpPr>
        <p:spPr/>
        <p:txBody>
          <a:bodyPr>
            <a:normAutofit lnSpcReduction="10000"/>
          </a:bodyPr>
          <a:lstStyle/>
          <a:p>
            <a:pPr marL="0" indent="0">
              <a:buNone/>
            </a:pPr>
            <a:r>
              <a:rPr lang="fa-IR" dirty="0" smtClean="0">
                <a:cs typeface="B Yagut" panose="00000400000000000000" pitchFamily="2" charset="-78"/>
              </a:rPr>
              <a:t>حیطه درس</a:t>
            </a:r>
            <a:r>
              <a:rPr lang="fa-IR" dirty="0">
                <a:cs typeface="B Yagut" panose="00000400000000000000" pitchFamily="2" charset="-78"/>
              </a:rPr>
              <a:t>: برنامه ریزی عملیاتی و مدیریت ارتقاء کیفیت خدمات در خانه های </a:t>
            </a:r>
            <a:r>
              <a:rPr lang="fa-IR" dirty="0" smtClean="0">
                <a:cs typeface="B Yagut" panose="00000400000000000000" pitchFamily="2" charset="-78"/>
              </a:rPr>
              <a:t>بهداشت</a:t>
            </a:r>
          </a:p>
          <a:p>
            <a:pPr marL="0" indent="0">
              <a:buNone/>
            </a:pPr>
            <a:r>
              <a:rPr lang="fa-IR" dirty="0" smtClean="0">
                <a:cs typeface="B Yagut" panose="00000400000000000000" pitchFamily="2" charset="-78"/>
              </a:rPr>
              <a:t>تاریخ آخرین بازنگری :</a:t>
            </a:r>
            <a:endParaRPr lang="en-US" dirty="0" smtClean="0">
              <a:cs typeface="B Yagut" panose="00000400000000000000" pitchFamily="2" charset="-78"/>
            </a:endParaRPr>
          </a:p>
          <a:p>
            <a:pPr marL="0" indent="0">
              <a:buNone/>
            </a:pPr>
            <a:r>
              <a:rPr lang="fa-IR" dirty="0" smtClean="0">
                <a:cs typeface="B Yagut" panose="00000400000000000000" pitchFamily="2" charset="-78"/>
              </a:rPr>
              <a:t> </a:t>
            </a:r>
            <a:r>
              <a:rPr lang="en-US" dirty="0" smtClean="0">
                <a:cs typeface="B Yagut" panose="00000400000000000000" pitchFamily="2" charset="-78"/>
              </a:rPr>
              <a:t>6</a:t>
            </a:r>
            <a:r>
              <a:rPr lang="fa-IR" dirty="0" smtClean="0">
                <a:cs typeface="B Yagut" panose="00000400000000000000" pitchFamily="2" charset="-78"/>
              </a:rPr>
              <a:t> اردیبهشت 1399</a:t>
            </a:r>
          </a:p>
          <a:p>
            <a:pPr marL="0" indent="0">
              <a:buNone/>
            </a:pPr>
            <a:r>
              <a:rPr lang="fa-IR" dirty="0" smtClean="0">
                <a:cs typeface="B Yagut" panose="00000400000000000000" pitchFamily="2" charset="-78"/>
              </a:rPr>
              <a:t>نوبت تهیه :1</a:t>
            </a:r>
          </a:p>
          <a:p>
            <a:pPr marL="0" indent="0">
              <a:buNone/>
            </a:pPr>
            <a:r>
              <a:rPr lang="fa-IR" dirty="0" smtClean="0">
                <a:cs typeface="B Yagut" panose="00000400000000000000" pitchFamily="2" charset="-78"/>
              </a:rPr>
              <a:t>نام فایل </a:t>
            </a:r>
            <a:r>
              <a:rPr lang="en-US" dirty="0" smtClean="0">
                <a:cs typeface="B Yagut" panose="00000400000000000000" pitchFamily="2" charset="-78"/>
              </a:rPr>
              <a:t>:</a:t>
            </a:r>
          </a:p>
          <a:p>
            <a:pPr marL="0" indent="0" algn="l" rtl="0">
              <a:buNone/>
            </a:pPr>
            <a:r>
              <a:rPr lang="en-US" dirty="0" smtClean="0">
                <a:cs typeface="B Yagut" panose="00000400000000000000" pitchFamily="2" charset="-78"/>
              </a:rPr>
              <a:t>BA-</a:t>
            </a:r>
            <a:r>
              <a:rPr lang="en-US" dirty="0" err="1" smtClean="0">
                <a:cs typeface="B Yagut" panose="00000400000000000000" pitchFamily="2" charset="-78"/>
              </a:rPr>
              <a:t>Payesh</a:t>
            </a:r>
            <a:r>
              <a:rPr lang="en-US" dirty="0" smtClean="0">
                <a:cs typeface="B Yagut" panose="00000400000000000000" pitchFamily="2" charset="-78"/>
              </a:rPr>
              <a:t>-</a:t>
            </a:r>
            <a:r>
              <a:rPr lang="en-US" dirty="0" err="1" smtClean="0">
                <a:cs typeface="B Yagut" panose="00000400000000000000" pitchFamily="2" charset="-78"/>
              </a:rPr>
              <a:t>va-arzeshyabi-dar-barnameha-va-khadmatsalamat</a:t>
            </a:r>
            <a:endParaRPr lang="en-US" dirty="0" smtClean="0">
              <a:cs typeface="B Yagut" panose="00000400000000000000" pitchFamily="2" charset="-7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1052736"/>
            <a:ext cx="1224136" cy="129614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3297643"/>
      </p:ext>
    </p:extLst>
  </p:cSld>
  <p:clrMapOvr>
    <a:masterClrMapping/>
  </p:clrMapOvr>
  <mc:AlternateContent xmlns:mc="http://schemas.openxmlformats.org/markup-compatibility/2006" xmlns:p14="http://schemas.microsoft.com/office/powerpoint/2010/main">
    <mc:Choice Requires="p14">
      <p:transition spd="slow" p14:dur="2000" advTm="2658"/>
    </mc:Choice>
    <mc:Fallback xmlns="">
      <p:transition spd="slow" advTm="2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cs typeface="B Yagut" panose="00000400000000000000" pitchFamily="2" charset="-78"/>
              </a:rPr>
              <a:t>مراجع :</a:t>
            </a:r>
            <a:endParaRPr lang="en-US" dirty="0">
              <a:cs typeface="B Yagut" panose="00000400000000000000" pitchFamily="2" charset="-78"/>
            </a:endParaRPr>
          </a:p>
        </p:txBody>
      </p:sp>
      <p:sp>
        <p:nvSpPr>
          <p:cNvPr id="3" name="Content Placeholder 2"/>
          <p:cNvSpPr>
            <a:spLocks noGrp="1"/>
          </p:cNvSpPr>
          <p:nvPr>
            <p:ph idx="1"/>
          </p:nvPr>
        </p:nvSpPr>
        <p:spPr/>
        <p:txBody>
          <a:bodyPr/>
          <a:lstStyle/>
          <a:p>
            <a:r>
              <a:rPr lang="fa-IR" dirty="0" smtClean="0">
                <a:cs typeface="B Yagut" panose="00000400000000000000" pitchFamily="2" charset="-78"/>
              </a:rPr>
              <a:t>دکتر آصف زاده ، سعید ، رضا پور ، عزیز ، مدیریت بهداشت و درمان ، دانشگاه علوم پزشکی قزوین 1395</a:t>
            </a:r>
          </a:p>
          <a:p>
            <a:r>
              <a:rPr lang="fa-IR" dirty="0" smtClean="0">
                <a:cs typeface="B Yagut" panose="00000400000000000000" pitchFamily="2" charset="-78"/>
              </a:rPr>
              <a:t>مقدم ، رحمت اله ، تبریزی ، عزت ، پایش و ارزشیابی خدمات بهورزان توسط تیم </a:t>
            </a:r>
            <a:r>
              <a:rPr lang="fa-IR" smtClean="0">
                <a:cs typeface="B Yagut" panose="00000400000000000000" pitchFamily="2" charset="-78"/>
              </a:rPr>
              <a:t>سلامت،فصلنامه بهورز، سال بیست و هشتم ، شماره94، صفحه86 تا88</a:t>
            </a:r>
          </a:p>
          <a:p>
            <a:endParaRPr lang="fa-IR" dirty="0" smtClean="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9406611"/>
      </p:ext>
    </p:extLst>
  </p:cSld>
  <p:clrMapOvr>
    <a:masterClrMapping/>
  </p:clrMapOvr>
  <mc:AlternateContent xmlns:mc="http://schemas.openxmlformats.org/markup-compatibility/2006" xmlns:p14="http://schemas.microsoft.com/office/powerpoint/2010/main">
    <mc:Choice Requires="p14">
      <p:transition spd="slow" p14:dur="2000" advTm="8990"/>
    </mc:Choice>
    <mc:Fallback xmlns="">
      <p:transition spd="slow" advTm="8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لطفا نظرات و پیشنهادات خود پیرامون این بسته آموزشی  را به آدرس زیر ارسال نمایید </a:t>
            </a:r>
            <a:endParaRPr lang="fa-IR" dirty="0"/>
          </a:p>
        </p:txBody>
      </p:sp>
      <p:sp>
        <p:nvSpPr>
          <p:cNvPr id="3" name="Content Placeholder 2"/>
          <p:cNvSpPr>
            <a:spLocks noGrp="1"/>
          </p:cNvSpPr>
          <p:nvPr>
            <p:ph idx="1"/>
          </p:nvPr>
        </p:nvSpPr>
        <p:spPr/>
        <p:txBody>
          <a:bodyPr/>
          <a:lstStyle/>
          <a:p>
            <a:pPr marL="0" indent="0">
              <a:buNone/>
            </a:pPr>
            <a:r>
              <a:rPr lang="fa-IR" dirty="0" smtClean="0"/>
              <a:t>دانشگاه علوم پزشکی و خدمات بهداشتی درمانی مازندران گروه اموربهورزی </a:t>
            </a:r>
          </a:p>
          <a:p>
            <a:pPr marL="0" indent="0">
              <a:buNone/>
            </a:pPr>
            <a:r>
              <a:rPr lang="fa-IR" dirty="0" smtClean="0"/>
              <a:t>یا </a:t>
            </a:r>
          </a:p>
          <a:p>
            <a:pPr marL="0" indent="0">
              <a:buNone/>
            </a:pPr>
            <a:r>
              <a:rPr lang="fa-IR" dirty="0" smtClean="0"/>
              <a:t>مرکز آموزش بهورزی شهرستان محمود آباد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7312441"/>
      </p:ext>
    </p:extLst>
  </p:cSld>
  <p:clrMapOvr>
    <a:masterClrMapping/>
  </p:clrMapOvr>
  <mc:AlternateContent xmlns:mc="http://schemas.openxmlformats.org/markup-compatibility/2006" xmlns:p14="http://schemas.microsoft.com/office/powerpoint/2010/main">
    <mc:Choice Requires="p14">
      <p:transition spd="slow" p14:dur="2000" advTm="4195"/>
    </mc:Choice>
    <mc:Fallback xmlns="">
      <p:transition spd="slow" advTm="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fa-IR" sz="4000" dirty="0" smtClean="0">
                <a:cs typeface="B Yagut" pitchFamily="2" charset="-78"/>
              </a:rPr>
              <a:t>اهداف آموزشی </a:t>
            </a:r>
            <a:endParaRPr lang="fa-IR" sz="4000" dirty="0">
              <a:cs typeface="B Yagut" pitchFamily="2" charset="-78"/>
            </a:endParaRPr>
          </a:p>
        </p:txBody>
      </p:sp>
      <p:sp>
        <p:nvSpPr>
          <p:cNvPr id="4" name="Content Placeholder 3"/>
          <p:cNvSpPr>
            <a:spLocks noGrp="1"/>
          </p:cNvSpPr>
          <p:nvPr>
            <p:ph idx="1"/>
          </p:nvPr>
        </p:nvSpPr>
        <p:spPr/>
        <p:txBody>
          <a:bodyPr>
            <a:normAutofit fontScale="92500"/>
          </a:bodyPr>
          <a:lstStyle/>
          <a:p>
            <a:r>
              <a:rPr lang="fa-IR" dirty="0" smtClean="0">
                <a:cs typeface="B Yagut" pitchFamily="2" charset="-78"/>
              </a:rPr>
              <a:t>هدف کلی : در </a:t>
            </a:r>
            <a:r>
              <a:rPr lang="fa-IR" dirty="0">
                <a:cs typeface="B Yagut" pitchFamily="2" charset="-78"/>
              </a:rPr>
              <a:t>پایان درس دانشجو باید </a:t>
            </a:r>
            <a:r>
              <a:rPr lang="fa-IR" dirty="0" smtClean="0">
                <a:cs typeface="B Yagut" pitchFamily="2" charset="-78"/>
              </a:rPr>
              <a:t>مفاهیم پایش و ارزشیابی و کاربدهای آن را بداند.</a:t>
            </a:r>
          </a:p>
          <a:p>
            <a:r>
              <a:rPr lang="fa-IR" dirty="0" smtClean="0">
                <a:cs typeface="B Yagut" pitchFamily="2" charset="-78"/>
              </a:rPr>
              <a:t>اهداف اختصاصی :</a:t>
            </a:r>
          </a:p>
          <a:p>
            <a:pPr>
              <a:buNone/>
            </a:pPr>
            <a:r>
              <a:rPr lang="fa-IR" dirty="0" smtClean="0">
                <a:cs typeface="B Yagut" pitchFamily="2" charset="-78"/>
              </a:rPr>
              <a:t>1- آشنایی دانشجو   با تعریف پایش و انواع آن</a:t>
            </a:r>
          </a:p>
          <a:p>
            <a:pPr>
              <a:buNone/>
            </a:pPr>
            <a:r>
              <a:rPr lang="fa-IR" dirty="0" smtClean="0">
                <a:cs typeface="B Yagut" pitchFamily="2" charset="-78"/>
              </a:rPr>
              <a:t>2-  آشنایی دانشجو با تعریف ارزشیابی </a:t>
            </a:r>
          </a:p>
          <a:p>
            <a:pPr>
              <a:buNone/>
            </a:pPr>
            <a:r>
              <a:rPr lang="fa-IR" dirty="0" smtClean="0">
                <a:cs typeface="B Yagut" pitchFamily="2" charset="-78"/>
              </a:rPr>
              <a:t>3- آشنایی دانشجویان با کاربرد های پایش در برنامه های خدمات سلامت</a:t>
            </a:r>
          </a:p>
          <a:p>
            <a:pPr>
              <a:buNone/>
            </a:pPr>
            <a:r>
              <a:rPr lang="fa-IR" dirty="0" smtClean="0">
                <a:cs typeface="B Yagut" pitchFamily="2" charset="-78"/>
              </a:rPr>
              <a:t>4- آشنایی دانشجویان با کاربردهای ارزشیابی در برنامه های مرتبط با سلامت </a:t>
            </a:r>
            <a:endParaRPr lang="fa-IR" dirty="0">
              <a:cs typeface="B Yagut"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507"/>
    </mc:Choice>
    <mc:Fallback xmlns="">
      <p:transition spd="slow" advTm="17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a-IR" dirty="0" smtClean="0">
                <a:cs typeface="B Yagut" pitchFamily="2" charset="-78"/>
              </a:rPr>
              <a:t>فهرست عناوین </a:t>
            </a:r>
            <a:endParaRPr lang="fa-IR" dirty="0">
              <a:cs typeface="B Yagut" pitchFamily="2" charset="-78"/>
            </a:endParaRPr>
          </a:p>
        </p:txBody>
      </p:sp>
      <p:sp>
        <p:nvSpPr>
          <p:cNvPr id="4" name="Content Placeholder 3"/>
          <p:cNvSpPr>
            <a:spLocks noGrp="1"/>
          </p:cNvSpPr>
          <p:nvPr>
            <p:ph idx="1"/>
          </p:nvPr>
        </p:nvSpPr>
        <p:spPr/>
        <p:txBody>
          <a:bodyPr>
            <a:normAutofit fontScale="92500" lnSpcReduction="20000"/>
          </a:bodyPr>
          <a:lstStyle/>
          <a:p>
            <a:pPr>
              <a:buNone/>
            </a:pPr>
            <a:r>
              <a:rPr lang="fa-IR" dirty="0" smtClean="0">
                <a:cs typeface="B Yagut" pitchFamily="2" charset="-78"/>
              </a:rPr>
              <a:t>1- مقدمه</a:t>
            </a:r>
          </a:p>
          <a:p>
            <a:pPr>
              <a:buNone/>
            </a:pPr>
            <a:r>
              <a:rPr lang="fa-IR" dirty="0" smtClean="0">
                <a:cs typeface="B Yagut" pitchFamily="2" charset="-78"/>
              </a:rPr>
              <a:t>2- تعریف پایش</a:t>
            </a:r>
          </a:p>
          <a:p>
            <a:pPr>
              <a:buNone/>
            </a:pPr>
            <a:r>
              <a:rPr lang="fa-IR" dirty="0">
                <a:cs typeface="B Yagut" pitchFamily="2" charset="-78"/>
              </a:rPr>
              <a:t>3- اهداف و ویژگی های پایش</a:t>
            </a:r>
          </a:p>
          <a:p>
            <a:pPr>
              <a:buNone/>
            </a:pPr>
            <a:r>
              <a:rPr lang="fa-IR" dirty="0" smtClean="0">
                <a:cs typeface="B Yagut" pitchFamily="2" charset="-78"/>
              </a:rPr>
              <a:t>4-انواع </a:t>
            </a:r>
            <a:r>
              <a:rPr lang="fa-IR" dirty="0">
                <a:cs typeface="B Yagut" pitchFamily="2" charset="-78"/>
              </a:rPr>
              <a:t>پایش و تفاوتهای آن</a:t>
            </a:r>
          </a:p>
          <a:p>
            <a:pPr>
              <a:buNone/>
            </a:pPr>
            <a:r>
              <a:rPr lang="fa-IR" dirty="0" smtClean="0">
                <a:cs typeface="B Yagut" pitchFamily="2" charset="-78"/>
              </a:rPr>
              <a:t> 5- ابزار پایش</a:t>
            </a:r>
          </a:p>
          <a:p>
            <a:pPr>
              <a:buNone/>
            </a:pPr>
            <a:r>
              <a:rPr lang="fa-IR" dirty="0" smtClean="0">
                <a:cs typeface="B Yagut" pitchFamily="2" charset="-78"/>
              </a:rPr>
              <a:t>6- تعریف ارزشیابی و جنبه های ارزشیابی </a:t>
            </a:r>
          </a:p>
          <a:p>
            <a:pPr>
              <a:buNone/>
            </a:pPr>
            <a:r>
              <a:rPr lang="fa-IR" dirty="0" smtClean="0">
                <a:cs typeface="B Yagut" pitchFamily="2" charset="-78"/>
              </a:rPr>
              <a:t>7- مراحل ارزشیابی</a:t>
            </a:r>
            <a:endParaRPr lang="en-US" dirty="0" smtClean="0">
              <a:cs typeface="B Yagut" pitchFamily="2" charset="-78"/>
            </a:endParaRPr>
          </a:p>
          <a:p>
            <a:pPr>
              <a:buNone/>
            </a:pPr>
            <a:r>
              <a:rPr lang="fa-IR" dirty="0" smtClean="0">
                <a:cs typeface="B Yagut" pitchFamily="2" charset="-78"/>
              </a:rPr>
              <a:t>8- خلاصه و نتیجه گیری </a:t>
            </a:r>
          </a:p>
          <a:p>
            <a:pPr>
              <a:buNone/>
            </a:pPr>
            <a:r>
              <a:rPr lang="fa-IR" dirty="0" smtClean="0">
                <a:cs typeface="B Yagut" pitchFamily="2" charset="-78"/>
              </a:rPr>
              <a:t>9- پرسش و پاسخ</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33"/>
    </mc:Choice>
    <mc:Fallback xmlns="">
      <p:transition spd="slow" advTm="1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dirty="0" smtClean="0">
                <a:cs typeface="B Yagut" pitchFamily="2" charset="-78"/>
              </a:rPr>
              <a:t>مقدمه: </a:t>
            </a:r>
            <a:endParaRPr lang="fa-IR" sz="4000" dirty="0">
              <a:cs typeface="B Yagut" pitchFamily="2" charset="-78"/>
            </a:endParaRPr>
          </a:p>
        </p:txBody>
      </p:sp>
      <p:sp>
        <p:nvSpPr>
          <p:cNvPr id="3" name="Content Placeholder 2"/>
          <p:cNvSpPr>
            <a:spLocks noGrp="1"/>
          </p:cNvSpPr>
          <p:nvPr>
            <p:ph idx="1"/>
          </p:nvPr>
        </p:nvSpPr>
        <p:spPr/>
        <p:txBody>
          <a:bodyPr>
            <a:normAutofit/>
          </a:bodyPr>
          <a:lstStyle/>
          <a:p>
            <a:pPr marL="171450" indent="0">
              <a:lnSpc>
                <a:spcPct val="107000"/>
              </a:lnSpc>
              <a:spcBef>
                <a:spcPts val="0"/>
              </a:spcBef>
              <a:spcAft>
                <a:spcPts val="800"/>
              </a:spcAft>
              <a:buNone/>
              <a:tabLst>
                <a:tab pos="228600" algn="l"/>
              </a:tabLst>
            </a:pPr>
            <a:r>
              <a:rPr lang="ar-SA" dirty="0">
                <a:latin typeface="Calibri" panose="020F0502020204030204" pitchFamily="34" charset="0"/>
                <a:ea typeface="Calibri" panose="020F0502020204030204" pitchFamily="34" charset="0"/>
                <a:cs typeface="B Yagut" panose="00000400000000000000"/>
              </a:rPr>
              <a:t>چگونه برنامه ريز مي تواند بفهمد كه با اجراي فعاليتهاي طراحي شده مشكل سلامتي حل شده و به هدف خود رسيده</a:t>
            </a:r>
            <a:r>
              <a:rPr lang="fa-IR" dirty="0">
                <a:latin typeface="Calibri" panose="020F0502020204030204" pitchFamily="34" charset="0"/>
                <a:ea typeface="Calibri" panose="020F0502020204030204" pitchFamily="34" charset="0"/>
                <a:cs typeface="B Yagut" panose="00000400000000000000"/>
              </a:rPr>
              <a:t> </a:t>
            </a:r>
            <a:r>
              <a:rPr lang="ar-SA" dirty="0">
                <a:latin typeface="Calibri" panose="020F0502020204030204" pitchFamily="34" charset="0"/>
                <a:ea typeface="Calibri" panose="020F0502020204030204" pitchFamily="34" charset="0"/>
                <a:cs typeface="B Yagut" panose="00000400000000000000"/>
              </a:rPr>
              <a:t>است؟</a:t>
            </a:r>
            <a:endParaRPr lang="fa-IR" dirty="0">
              <a:latin typeface="Calibri" panose="020F0502020204030204" pitchFamily="34" charset="0"/>
              <a:ea typeface="Calibri" panose="020F0502020204030204" pitchFamily="34" charset="0"/>
              <a:cs typeface="B Yagut" panose="00000400000000000000"/>
            </a:endParaRPr>
          </a:p>
          <a:p>
            <a:pPr marL="0" indent="0">
              <a:lnSpc>
                <a:spcPct val="107000"/>
              </a:lnSpc>
              <a:spcBef>
                <a:spcPts val="0"/>
              </a:spcBef>
              <a:spcAft>
                <a:spcPts val="800"/>
              </a:spcAft>
              <a:buNone/>
              <a:tabLst>
                <a:tab pos="228600" algn="l"/>
              </a:tabLst>
            </a:pPr>
            <a:r>
              <a:rPr lang="ar-SA" dirty="0">
                <a:latin typeface="Calibri" panose="020F0502020204030204" pitchFamily="34" charset="0"/>
                <a:ea typeface="Calibri" panose="020F0502020204030204" pitchFamily="34" charset="0"/>
                <a:cs typeface="B Yagut" panose="00000400000000000000"/>
              </a:rPr>
              <a:t>براي پاسخ به اين سوال وجود يك نظام پايش و ارزشيابي ضروري است </a:t>
            </a:r>
            <a:r>
              <a:rPr lang="ar-SA" dirty="0" smtClean="0">
                <a:latin typeface="Calibri" panose="020F0502020204030204" pitchFamily="34" charset="0"/>
                <a:ea typeface="Calibri" panose="020F0502020204030204" pitchFamily="34" charset="0"/>
                <a:cs typeface="B Yagut" panose="00000400000000000000"/>
              </a:rPr>
              <a:t>.</a:t>
            </a:r>
            <a:endParaRPr lang="fa-IR" dirty="0" smtClean="0">
              <a:latin typeface="Calibri" panose="020F0502020204030204" pitchFamily="34" charset="0"/>
              <a:ea typeface="Calibri" panose="020F0502020204030204" pitchFamily="34" charset="0"/>
              <a:cs typeface="B Yagut" panose="00000400000000000000"/>
            </a:endParaRPr>
          </a:p>
          <a:p>
            <a:pPr marL="0" indent="0">
              <a:lnSpc>
                <a:spcPct val="107000"/>
              </a:lnSpc>
              <a:spcBef>
                <a:spcPts val="0"/>
              </a:spcBef>
              <a:spcAft>
                <a:spcPts val="800"/>
              </a:spcAft>
              <a:buNone/>
              <a:tabLst>
                <a:tab pos="228600" algn="l"/>
              </a:tabLst>
            </a:pPr>
            <a:r>
              <a:rPr lang="fa-IR" dirty="0">
                <a:latin typeface="Calibri" panose="020F0502020204030204" pitchFamily="34" charset="0"/>
                <a:ea typeface="Calibri" panose="020F0502020204030204" pitchFamily="34" charset="0"/>
                <a:cs typeface="B Yagut" panose="00000400000000000000"/>
              </a:rPr>
              <a:t>کنتـرل و نظـارت مداوم بر اجرای درسـت برنامه های تندرسـتی جهت تحقق و دستیابی به رسالت </a:t>
            </a:r>
            <a:r>
              <a:rPr lang="fa-IR" dirty="0" smtClean="0">
                <a:latin typeface="Calibri" panose="020F0502020204030204" pitchFamily="34" charset="0"/>
                <a:ea typeface="Calibri" panose="020F0502020204030204" pitchFamily="34" charset="0"/>
                <a:cs typeface="B Yagut" panose="00000400000000000000"/>
              </a:rPr>
              <a:t>سازمانی که همان حفظ و ارتقا سلامت میباشد  </a:t>
            </a:r>
            <a:r>
              <a:rPr lang="fa-IR" dirty="0">
                <a:latin typeface="Calibri" panose="020F0502020204030204" pitchFamily="34" charset="0"/>
                <a:ea typeface="Calibri" panose="020F0502020204030204" pitchFamily="34" charset="0"/>
                <a:cs typeface="B Yagut" panose="00000400000000000000"/>
              </a:rPr>
              <a:t>پایش و ارزشیابی مسـتمر آن هـا را امـری ضـروری می سـازد</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204"/>
    </mc:Choice>
    <mc:Fallback xmlns="">
      <p:transition spd="slow" advTm="60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dirty="0" smtClean="0">
                <a:cs typeface="B Yagut" pitchFamily="2" charset="-78"/>
              </a:rPr>
              <a:t>تعریف پایش</a:t>
            </a:r>
            <a:r>
              <a:rPr lang="en-US" sz="4000" dirty="0" smtClean="0">
                <a:cs typeface="B Yagut" pitchFamily="2" charset="-78"/>
              </a:rPr>
              <a:t>monitoring</a:t>
            </a:r>
            <a:endParaRPr lang="fa-IR" sz="4000" dirty="0">
              <a:cs typeface="B Yagut" pitchFamily="2" charset="-78"/>
            </a:endParaRPr>
          </a:p>
        </p:txBody>
      </p:sp>
      <p:sp>
        <p:nvSpPr>
          <p:cNvPr id="3" name="Content Placeholder 2"/>
          <p:cNvSpPr>
            <a:spLocks noGrp="1"/>
          </p:cNvSpPr>
          <p:nvPr>
            <p:ph idx="1"/>
          </p:nvPr>
        </p:nvSpPr>
        <p:spPr/>
        <p:txBody>
          <a:bodyPr/>
          <a:lstStyle/>
          <a:p>
            <a:pPr marL="0" indent="0">
              <a:buNone/>
            </a:pPr>
            <a:r>
              <a:rPr lang="fa-IR" dirty="0">
                <a:cs typeface="B Yagut" pitchFamily="2" charset="-78"/>
              </a:rPr>
              <a:t> پايش، سنجش درجه انطباق فعاليتها با استانداردها در حين اجراست .بنابراين در پايش سه قسمت( درونداد ‐فرآيند -برونداد ).بايد مورد بررسي قرار گيرداين سه قسمت در كليه فرآيندها اعم از خدمت و پشتيبان بايد بررسي گردد.</a:t>
            </a:r>
          </a:p>
          <a:p>
            <a:pPr marL="0" indent="0">
              <a:buNone/>
            </a:pPr>
            <a:r>
              <a:rPr lang="fa-IR" dirty="0" smtClean="0">
                <a:cs typeface="B Yagut" pitchFamily="2" charset="-78"/>
              </a:rPr>
              <a:t>درون داد                 فرآیند                برون داد</a:t>
            </a:r>
          </a:p>
          <a:p>
            <a:pPr marL="0" indent="0">
              <a:buNone/>
            </a:pPr>
            <a:r>
              <a:rPr lang="fa-IR" dirty="0" smtClean="0">
                <a:cs typeface="B Yagut" pitchFamily="2" charset="-78"/>
              </a:rPr>
              <a:t>در تعریف ساده تر می توان گفت پایش ، نظارت و سنجش و ثبت نحوه اجرای فعالیتها به منظور کنترل برنامه است</a:t>
            </a:r>
            <a:endParaRPr lang="fa-IR" dirty="0">
              <a:cs typeface="B Yagut" pitchFamily="2" charset="-78"/>
            </a:endParaRPr>
          </a:p>
        </p:txBody>
      </p:sp>
      <p:cxnSp>
        <p:nvCxnSpPr>
          <p:cNvPr id="5" name="Straight Arrow Connector 4"/>
          <p:cNvCxnSpPr/>
          <p:nvPr/>
        </p:nvCxnSpPr>
        <p:spPr>
          <a:xfrm flipH="1">
            <a:off x="3275856" y="4437112"/>
            <a:ext cx="38884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506"/>
    </mc:Choice>
    <mc:Fallback xmlns="">
      <p:transition spd="slow" advTm="50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اهداف  پایش</a:t>
            </a:r>
            <a:endParaRPr lang="fa-IR" dirty="0"/>
          </a:p>
        </p:txBody>
      </p:sp>
      <p:sp>
        <p:nvSpPr>
          <p:cNvPr id="3" name="Content Placeholder 2"/>
          <p:cNvSpPr>
            <a:spLocks noGrp="1"/>
          </p:cNvSpPr>
          <p:nvPr>
            <p:ph idx="1"/>
          </p:nvPr>
        </p:nvSpPr>
        <p:spPr/>
        <p:txBody>
          <a:bodyPr/>
          <a:lstStyle/>
          <a:p>
            <a:pPr marL="0" indent="0">
              <a:buNone/>
            </a:pPr>
            <a:r>
              <a:rPr lang="fa-IR" dirty="0" smtClean="0"/>
              <a:t>پایش هر سه قسمت داده ، فرآیند و ستانده را در برمیگیرد </a:t>
            </a:r>
          </a:p>
          <a:p>
            <a:pPr marL="0" indent="0">
              <a:buNone/>
            </a:pPr>
            <a:r>
              <a:rPr lang="fa-IR" dirty="0" smtClean="0"/>
              <a:t>1- پایش داده هابرای حصول اطمینان از موارد زیر است :</a:t>
            </a:r>
          </a:p>
          <a:p>
            <a:pPr marL="0" indent="0">
              <a:buNone/>
            </a:pPr>
            <a:r>
              <a:rPr lang="fa-IR" dirty="0" smtClean="0"/>
              <a:t>1-1- زمان</a:t>
            </a:r>
          </a:p>
          <a:p>
            <a:pPr marL="0" indent="0">
              <a:buNone/>
            </a:pPr>
            <a:r>
              <a:rPr lang="fa-IR" dirty="0" smtClean="0"/>
              <a:t>1-2- نیروی انسانی</a:t>
            </a:r>
          </a:p>
          <a:p>
            <a:pPr marL="0" indent="0">
              <a:buNone/>
            </a:pPr>
            <a:r>
              <a:rPr lang="fa-IR" dirty="0" smtClean="0"/>
              <a:t>1-3- منابع مالی</a:t>
            </a:r>
          </a:p>
          <a:p>
            <a:pPr marL="0" indent="0">
              <a:buNone/>
            </a:pPr>
            <a:r>
              <a:rPr lang="fa-IR" dirty="0" smtClean="0"/>
              <a:t>1-4- منابع اطلاعاتی</a:t>
            </a:r>
          </a:p>
          <a:p>
            <a:pPr marL="0" indent="0">
              <a:buNone/>
            </a:pPr>
            <a:r>
              <a:rPr lang="fa-IR" dirty="0" smtClean="0"/>
              <a:t>1-5- مشارکت افراد و گروهها</a:t>
            </a: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619"/>
    </mc:Choice>
    <mc:Fallback xmlns="">
      <p:transition spd="slow" advTm="52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dirty="0" smtClean="0">
                <a:cs typeface="B Yagut" pitchFamily="2" charset="-78"/>
              </a:rPr>
              <a:t>ادامه اهداف</a:t>
            </a:r>
            <a:endParaRPr lang="fa-IR" sz="4000" dirty="0">
              <a:cs typeface="B Yagut" pitchFamily="2" charset="-78"/>
            </a:endParaRPr>
          </a:p>
        </p:txBody>
      </p:sp>
      <p:sp>
        <p:nvSpPr>
          <p:cNvPr id="3" name="Content Placeholder 2"/>
          <p:cNvSpPr>
            <a:spLocks noGrp="1"/>
          </p:cNvSpPr>
          <p:nvPr>
            <p:ph idx="1"/>
          </p:nvPr>
        </p:nvSpPr>
        <p:spPr>
          <a:xfrm>
            <a:off x="251520" y="1600200"/>
            <a:ext cx="8712968" cy="4525963"/>
          </a:xfrm>
        </p:spPr>
        <p:txBody>
          <a:bodyPr/>
          <a:lstStyle/>
          <a:p>
            <a:pPr>
              <a:buNone/>
            </a:pPr>
            <a:r>
              <a:rPr lang="fa-IR" dirty="0" smtClean="0">
                <a:cs typeface="B Yagut" pitchFamily="2" charset="-78"/>
              </a:rPr>
              <a:t>2- پایش فرآیند برای اطمینان از موارد زیر:</a:t>
            </a:r>
          </a:p>
          <a:p>
            <a:pPr>
              <a:buNone/>
            </a:pPr>
            <a:r>
              <a:rPr lang="fa-IR" dirty="0" smtClean="0">
                <a:cs typeface="B Yagut" pitchFamily="2" charset="-78"/>
              </a:rPr>
              <a:t>2-1 رعایت ضوابط و مقررات</a:t>
            </a:r>
          </a:p>
          <a:p>
            <a:pPr>
              <a:buNone/>
            </a:pPr>
            <a:r>
              <a:rPr lang="fa-IR" dirty="0" smtClean="0">
                <a:cs typeface="B Yagut" pitchFamily="2" charset="-78"/>
              </a:rPr>
              <a:t>2-2حفظ استاندارد های کاری</a:t>
            </a:r>
          </a:p>
          <a:p>
            <a:pPr>
              <a:buNone/>
            </a:pPr>
            <a:r>
              <a:rPr lang="fa-IR" dirty="0" smtClean="0">
                <a:cs typeface="B Yagut" pitchFamily="2" charset="-78"/>
              </a:rPr>
              <a:t>2-3 برقراری ارتباطات</a:t>
            </a:r>
            <a:endParaRPr lang="fa-IR"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21"/>
    </mc:Choice>
    <mc:Fallback xmlns="">
      <p:transition spd="slow" advTm="2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000" dirty="0">
                <a:solidFill>
                  <a:prstClr val="black"/>
                </a:solidFill>
                <a:cs typeface="B Yagut" pitchFamily="2" charset="-78"/>
              </a:rPr>
              <a:t>ادامه </a:t>
            </a:r>
            <a:r>
              <a:rPr lang="fa-IR" sz="4000" dirty="0" smtClean="0">
                <a:solidFill>
                  <a:prstClr val="black"/>
                </a:solidFill>
                <a:cs typeface="B Yagut" pitchFamily="2" charset="-78"/>
              </a:rPr>
              <a:t>اهداف</a:t>
            </a:r>
            <a:endParaRPr lang="fa-IR" sz="4000" dirty="0">
              <a:cs typeface="B Yagut" pitchFamily="2" charset="-78"/>
            </a:endParaRPr>
          </a:p>
        </p:txBody>
      </p:sp>
      <p:sp>
        <p:nvSpPr>
          <p:cNvPr id="3" name="Content Placeholder 2"/>
          <p:cNvSpPr>
            <a:spLocks noGrp="1"/>
          </p:cNvSpPr>
          <p:nvPr>
            <p:ph idx="1"/>
          </p:nvPr>
        </p:nvSpPr>
        <p:spPr/>
        <p:txBody>
          <a:bodyPr/>
          <a:lstStyle/>
          <a:p>
            <a:pPr>
              <a:buNone/>
            </a:pPr>
            <a:r>
              <a:rPr lang="fa-IR" dirty="0" smtClean="0">
                <a:cs typeface="B Yagut" pitchFamily="2" charset="-78"/>
              </a:rPr>
              <a:t> 3- پایش ستانده برای حصول اطمینان ازموارد زیر است :</a:t>
            </a:r>
          </a:p>
          <a:p>
            <a:pPr>
              <a:buNone/>
            </a:pPr>
            <a:r>
              <a:rPr lang="fa-IR" dirty="0" smtClean="0">
                <a:cs typeface="B Yagut" pitchFamily="2" charset="-78"/>
              </a:rPr>
              <a:t>3-1 مطلوبیت نتایج</a:t>
            </a:r>
          </a:p>
          <a:p>
            <a:pPr>
              <a:buNone/>
            </a:pPr>
            <a:r>
              <a:rPr lang="fa-IR" dirty="0" smtClean="0">
                <a:cs typeface="B Yagut" pitchFamily="2" charset="-78"/>
              </a:rPr>
              <a:t>3-2 به موقع بودن خدمات </a:t>
            </a:r>
          </a:p>
          <a:p>
            <a:pPr>
              <a:buNone/>
            </a:pPr>
            <a:r>
              <a:rPr lang="fa-IR" dirty="0" smtClean="0">
                <a:cs typeface="B Yagut" pitchFamily="2" charset="-78"/>
              </a:rPr>
              <a:t>3-3 به هنگام بودن تصمیم گیری </a:t>
            </a:r>
          </a:p>
          <a:p>
            <a:pPr>
              <a:buNone/>
            </a:pPr>
            <a:r>
              <a:rPr lang="fa-IR" dirty="0" smtClean="0">
                <a:cs typeface="B Yagut" pitchFamily="2" charset="-78"/>
              </a:rPr>
              <a:t>3-4اعتبار گزارش</a:t>
            </a:r>
          </a:p>
          <a:p>
            <a:pPr>
              <a:buNone/>
            </a:pPr>
            <a:r>
              <a:rPr lang="fa-IR" dirty="0" smtClean="0">
                <a:cs typeface="B Yagut" pitchFamily="2" charset="-78"/>
              </a:rPr>
              <a:t>3-5 حل و فصل تعارضات</a:t>
            </a:r>
          </a:p>
          <a:p>
            <a:pPr>
              <a:buNone/>
            </a:pPr>
            <a:r>
              <a:rPr lang="fa-IR" dirty="0" smtClean="0">
                <a:cs typeface="B Yagut" pitchFamily="2" charset="-78"/>
              </a:rPr>
              <a:t>3-6 رضایت جامعه </a:t>
            </a:r>
          </a:p>
          <a:p>
            <a:pPr>
              <a:buNone/>
            </a:pPr>
            <a:endParaRPr lang="fa-IR" dirty="0" smtClean="0">
              <a:cs typeface="B Yagut" pitchFamily="2" charset="-78"/>
            </a:endParaRPr>
          </a:p>
          <a:p>
            <a:pPr>
              <a:buNone/>
            </a:pPr>
            <a:endParaRPr lang="fa-IR"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365"/>
    </mc:Choice>
    <mc:Fallback xmlns="">
      <p:transition spd="slow" advTm="7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برنامه‌ريزي عملياتي و مديريت ارتقاء‌ كیفيت خدمات در خانه‌هاي بهداشت</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5NN7CDR5NKU2-831-230</_dlc_DocId>
    <_dlc_DocIdUrl xmlns="1047730d-92e1-4018-9084-d932fd3a7f58">
      <Url>http://www.health.gov.ir/hnd/_layouts/DocIdRedir.aspx?ID=5NN7CDR5NKU2-831-230</Url>
      <Description>5NN7CDR5NKU2-831-230</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1AC8BB-8B65-4108-ACAC-41F5E5AC8E32}">
  <ds:schemaRefs>
    <ds:schemaRef ds:uri="http://schemas.microsoft.com/sharepoint/events"/>
  </ds:schemaRefs>
</ds:datastoreItem>
</file>

<file path=customXml/itemProps2.xml><?xml version="1.0" encoding="utf-8"?>
<ds:datastoreItem xmlns:ds="http://schemas.openxmlformats.org/officeDocument/2006/customXml" ds:itemID="{A5BA2E52-FBA0-4DB0-AF2D-496777300A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D5EC9A-E879-4A82-912E-104F07326C58}">
  <ds:schemaRefs>
    <ds:schemaRef ds:uri="http://www.w3.org/XML/1998/namespace"/>
    <ds:schemaRef ds:uri="http://schemas.microsoft.com/office/2006/documentManagement/types"/>
    <ds:schemaRef ds:uri="http://purl.org/dc/terms/"/>
    <ds:schemaRef ds:uri="http://schemas.openxmlformats.org/package/2006/metadata/core-properties"/>
    <ds:schemaRef ds:uri="12fdc5dc-769e-4543-b10d-fbea3dac4417"/>
    <ds:schemaRef ds:uri="1047730d-92e1-4018-9084-d932fd3a7f58"/>
    <ds:schemaRef ds:uri="http://purl.org/dc/dcmitype/"/>
    <ds:schemaRef ds:uri="http://schemas.microsoft.com/office/2006/metadata/properties"/>
    <ds:schemaRef ds:uri="http://schemas.microsoft.com/office/infopath/2007/PartnerControls"/>
    <ds:schemaRef ds:uri="http://purl.org/dc/elements/1.1/"/>
  </ds:schemaRefs>
</ds:datastoreItem>
</file>

<file path=customXml/itemProps4.xml><?xml version="1.0" encoding="utf-8"?>
<ds:datastoreItem xmlns:ds="http://schemas.openxmlformats.org/officeDocument/2006/customXml" ds:itemID="{1AE9D714-7981-4107-B85C-5E9264B665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815</TotalTime>
  <Words>1303</Words>
  <Application>Microsoft Office PowerPoint</Application>
  <PresentationFormat>On-screen Show (4:3)</PresentationFormat>
  <Paragraphs>127</Paragraphs>
  <Slides>21</Slides>
  <Notes>0</Notes>
  <HiddenSlides>0</HiddenSlides>
  <MMClips>21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B Yagut</vt:lpstr>
      <vt:lpstr>Calibri</vt:lpstr>
      <vt:lpstr>Symbol</vt:lpstr>
      <vt:lpstr>Times New Roman</vt:lpstr>
      <vt:lpstr>Office Theme</vt:lpstr>
      <vt:lpstr>Custom Design</vt:lpstr>
      <vt:lpstr>برنامه ریزی عملیاتی و مدیریت ارتقاء کیفیت خدمات در خانه های بهداشت </vt:lpstr>
      <vt:lpstr>مشخصات سند</vt:lpstr>
      <vt:lpstr>اهداف آموزشی </vt:lpstr>
      <vt:lpstr>فهرست عناوین </vt:lpstr>
      <vt:lpstr>مقدمه: </vt:lpstr>
      <vt:lpstr>تعریف پایشmonitoring</vt:lpstr>
      <vt:lpstr>اهداف  پایش</vt:lpstr>
      <vt:lpstr>ادامه اهداف</vt:lpstr>
      <vt:lpstr>ادامه اهداف</vt:lpstr>
      <vt:lpstr>ویژگیهای پایش </vt:lpstr>
      <vt:lpstr>انواع پایش </vt:lpstr>
      <vt:lpstr>تفاوتهای رویکردهای  پایش </vt:lpstr>
      <vt:lpstr>انجام پایش وظیفه کیست</vt:lpstr>
      <vt:lpstr>ابزار پایش </vt:lpstr>
      <vt:lpstr>ارزشیابی Evaluation</vt:lpstr>
      <vt:lpstr>جنبه های ارزشیابی</vt:lpstr>
      <vt:lpstr>مراحل ارزشیابی </vt:lpstr>
      <vt:lpstr>خلاصه و نتیجه گیری </vt:lpstr>
      <vt:lpstr>پرسش و پاسخ </vt:lpstr>
      <vt:lpstr>مراجع :</vt:lpstr>
      <vt:lpstr>لطفا نظرات و پیشنهادات خود پیرامون این بسته آموزشی  را به آدرس زیر ارسال نمایید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نام درس : برنامه ریزی عملیاتی و مدیریت ارتقاء کیفیت خدمات در خانه های بهداشت</dc:title>
  <dc:creator>m</dc:creator>
  <cp:lastModifiedBy>saberi</cp:lastModifiedBy>
  <cp:revision>52</cp:revision>
  <dcterms:created xsi:type="dcterms:W3CDTF">2020-04-21T11:19:48Z</dcterms:created>
  <dcterms:modified xsi:type="dcterms:W3CDTF">2021-10-19T10:18:23Z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c7fa7ba5-9d2a-41fe-a3ab-9e65a376afaa</vt:lpwstr>
  </property>
</Properties>
</file>