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74" r:id="rId6"/>
    <p:sldId id="275" r:id="rId7"/>
    <p:sldId id="273" r:id="rId8"/>
    <p:sldId id="276" r:id="rId9"/>
    <p:sldId id="257" r:id="rId10"/>
    <p:sldId id="277" r:id="rId11"/>
    <p:sldId id="279" r:id="rId12"/>
    <p:sldId id="278" r:id="rId13"/>
    <p:sldId id="280" r:id="rId14"/>
    <p:sldId id="281" r:id="rId15"/>
    <p:sldId id="258" r:id="rId16"/>
    <p:sldId id="259" r:id="rId17"/>
    <p:sldId id="260" r:id="rId18"/>
    <p:sldId id="261" r:id="rId19"/>
    <p:sldId id="262" r:id="rId20"/>
    <p:sldId id="284" r:id="rId21"/>
    <p:sldId id="263" r:id="rId22"/>
    <p:sldId id="264" r:id="rId23"/>
    <p:sldId id="265" r:id="rId24"/>
    <p:sldId id="285" r:id="rId25"/>
    <p:sldId id="286" r:id="rId26"/>
    <p:sldId id="28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normAutofit fontScale="90000"/>
          </a:bodyPr>
          <a:lstStyle/>
          <a:p>
            <a:r>
              <a:rPr lang="fa-IR" dirty="0" smtClean="0">
                <a:cs typeface="B Yagut" pitchFamily="2" charset="-78"/>
              </a:rPr>
              <a:t>برنامه </a:t>
            </a:r>
            <a:r>
              <a:rPr lang="fa-IR" dirty="0">
                <a:cs typeface="B Yagut" pitchFamily="2" charset="-78"/>
              </a:rPr>
              <a:t>ریزی عملیاتی و مدیریت ارتقاء کیفیت خدمات در خانه های بهداشت</a:t>
            </a:r>
            <a:r>
              <a:rPr lang="en-US" dirty="0">
                <a:cs typeface="B Yagut" pitchFamily="2" charset="-78"/>
              </a:rPr>
              <a:t/>
            </a:r>
            <a:br>
              <a:rPr lang="en-US" dirty="0">
                <a:cs typeface="B Yagut" pitchFamily="2" charset="-78"/>
              </a:rPr>
            </a:br>
            <a:endParaRPr lang="fa-IR" dirty="0">
              <a:cs typeface="B Yagut" pitchFamily="2" charset="-78"/>
            </a:endParaRPr>
          </a:p>
        </p:txBody>
      </p:sp>
      <p:sp>
        <p:nvSpPr>
          <p:cNvPr id="4" name="Title 1"/>
          <p:cNvSpPr txBox="1">
            <a:spLocks/>
          </p:cNvSpPr>
          <p:nvPr/>
        </p:nvSpPr>
        <p:spPr>
          <a:xfrm>
            <a:off x="762000" y="2743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4000" b="1" dirty="0">
                <a:cs typeface="B Yagut" pitchFamily="2" charset="-78"/>
              </a:rPr>
              <a:t>برنامه ریزی سالیانه، ماهیانه، هفتگی و روزانه در خانه های بهداشت</a:t>
            </a:r>
            <a:endParaRPr lang="en-US" sz="4000" b="1" dirty="0">
              <a:cs typeface="B Yagut" pitchFamily="2" charset="-78"/>
            </a:endParaRPr>
          </a:p>
        </p:txBody>
      </p:sp>
      <p:sp>
        <p:nvSpPr>
          <p:cNvPr id="5" name="Subtitle 4"/>
          <p:cNvSpPr>
            <a:spLocks noGrp="1"/>
          </p:cNvSpPr>
          <p:nvPr>
            <p:ph type="subTitle" idx="1"/>
          </p:nvPr>
        </p:nvSpPr>
        <p:spPr/>
        <p:txBody>
          <a:bodyPr/>
          <a:lstStyle/>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3698493"/>
      </p:ext>
    </p:extLst>
  </p:cSld>
  <p:clrMapOvr>
    <a:masterClrMapping/>
  </p:clrMapOvr>
  <mc:AlternateContent xmlns:mc="http://schemas.openxmlformats.org/markup-compatibility/2006" xmlns:p14="http://schemas.microsoft.com/office/powerpoint/2010/main">
    <mc:Choice Requires="p14">
      <p:transition spd="slow" p14:dur="1750" advTm="28814">
        <p14:reveal/>
      </p:transition>
    </mc:Choice>
    <mc:Fallback xmlns="">
      <p:transition spd="slow" advTm="28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71600"/>
            <a:ext cx="8229600" cy="4754563"/>
          </a:xfrm>
        </p:spPr>
        <p:txBody>
          <a:bodyPr>
            <a:normAutofit lnSpcReduction="10000"/>
          </a:bodyPr>
          <a:lstStyle/>
          <a:p>
            <a:pPr marL="0" indent="0" algn="just" rtl="1">
              <a:buNone/>
            </a:pPr>
            <a:r>
              <a:rPr lang="fa-IR" sz="2800" dirty="0">
                <a:cs typeface="B Yagut" panose="00000400000000000000" pitchFamily="2" charset="-78"/>
              </a:rPr>
              <a:t>یکی از مشکلات مهم مدیران استفاده نادرست از زمان است؛ و شما بهورزان عزیز اگر از وقت خود درست استفاده نکنید در خانه بهداشت دچار مشکلاتی به شرح ذیل می شوید:</a:t>
            </a:r>
            <a:endParaRPr lang="en-US" sz="2800" dirty="0">
              <a:cs typeface="B Yagut" panose="00000400000000000000" pitchFamily="2" charset="-78"/>
            </a:endParaRPr>
          </a:p>
          <a:p>
            <a:pPr lvl="0" algn="r" rtl="1">
              <a:lnSpc>
                <a:spcPct val="150000"/>
              </a:lnSpc>
            </a:pPr>
            <a:r>
              <a:rPr lang="fa-IR" sz="2800" dirty="0" smtClean="0">
                <a:cs typeface="B Yagut" panose="00000400000000000000" pitchFamily="2" charset="-78"/>
              </a:rPr>
              <a:t>به </a:t>
            </a:r>
            <a:r>
              <a:rPr lang="fa-IR" sz="2800" dirty="0">
                <a:cs typeface="B Yagut" panose="00000400000000000000" pitchFamily="2" charset="-78"/>
              </a:rPr>
              <a:t>تعویق افتادن کارها</a:t>
            </a:r>
            <a:endParaRPr lang="en-US" sz="2800" dirty="0">
              <a:cs typeface="B Yagut" panose="00000400000000000000" pitchFamily="2" charset="-78"/>
            </a:endParaRPr>
          </a:p>
          <a:p>
            <a:pPr lvl="0" algn="r" rtl="1">
              <a:lnSpc>
                <a:spcPct val="150000"/>
              </a:lnSpc>
            </a:pPr>
            <a:r>
              <a:rPr lang="fa-IR" sz="2800" dirty="0">
                <a:cs typeface="B Yagut" panose="00000400000000000000" pitchFamily="2" charset="-78"/>
              </a:rPr>
              <a:t>کاهش پوشش و مراقبتها</a:t>
            </a:r>
            <a:endParaRPr lang="en-US" sz="2800" dirty="0">
              <a:cs typeface="B Yagut" panose="00000400000000000000" pitchFamily="2" charset="-78"/>
            </a:endParaRPr>
          </a:p>
          <a:p>
            <a:pPr lvl="0" algn="r" rtl="1">
              <a:lnSpc>
                <a:spcPct val="150000"/>
              </a:lnSpc>
            </a:pPr>
            <a:r>
              <a:rPr lang="fa-IR" sz="2800" dirty="0">
                <a:cs typeface="B Yagut" panose="00000400000000000000" pitchFamily="2" charset="-78"/>
              </a:rPr>
              <a:t>ناقص انجام دادن وظایف</a:t>
            </a:r>
            <a:endParaRPr lang="en-US" sz="2800" dirty="0">
              <a:cs typeface="B Yagut" panose="00000400000000000000" pitchFamily="2" charset="-78"/>
            </a:endParaRPr>
          </a:p>
          <a:p>
            <a:pPr lvl="0" algn="r" rtl="1">
              <a:lnSpc>
                <a:spcPct val="150000"/>
              </a:lnSpc>
            </a:pPr>
            <a:r>
              <a:rPr lang="fa-IR" sz="2800" dirty="0">
                <a:cs typeface="B Yagut" panose="00000400000000000000" pitchFamily="2" charset="-78"/>
              </a:rPr>
              <a:t>ایجاد </a:t>
            </a:r>
            <a:r>
              <a:rPr lang="fa-IR" sz="2800" dirty="0" smtClean="0">
                <a:cs typeface="B Yagut" panose="00000400000000000000" pitchFamily="2" charset="-78"/>
              </a:rPr>
              <a:t>نارضایتی </a:t>
            </a:r>
            <a:r>
              <a:rPr lang="fa-IR" sz="2800" dirty="0">
                <a:cs typeface="B Yagut" panose="00000400000000000000" pitchFamily="2" charset="-78"/>
              </a:rPr>
              <a:t>در مردم</a:t>
            </a:r>
            <a:endParaRPr lang="en-US" sz="2800" dirty="0">
              <a:cs typeface="B Yagut" panose="00000400000000000000" pitchFamily="2" charset="-78"/>
            </a:endParaRPr>
          </a:p>
          <a:p>
            <a:pPr lvl="0" algn="r" rtl="1">
              <a:lnSpc>
                <a:spcPct val="150000"/>
              </a:lnSpc>
            </a:pPr>
            <a:r>
              <a:rPr lang="fa-IR" sz="2800" dirty="0">
                <a:cs typeface="B Yagut" panose="00000400000000000000" pitchFamily="2" charset="-78"/>
              </a:rPr>
              <a:t>افزایش فشار عصبی </a:t>
            </a:r>
            <a:r>
              <a:rPr lang="fa-IR" sz="2800" dirty="0" smtClean="0">
                <a:cs typeface="B Yagut" panose="00000400000000000000" pitchFamily="2" charset="-78"/>
              </a:rPr>
              <a:t>و </a:t>
            </a:r>
            <a:r>
              <a:rPr lang="fa-IR" sz="2800" dirty="0">
                <a:cs typeface="B Yagut" panose="00000400000000000000" pitchFamily="2" charset="-78"/>
              </a:rPr>
              <a:t>بد اخلاقی در محیط </a:t>
            </a:r>
            <a:r>
              <a:rPr lang="fa-IR" sz="2800" dirty="0" smtClean="0">
                <a:cs typeface="B Yagut" panose="00000400000000000000" pitchFamily="2" charset="-78"/>
              </a:rPr>
              <a:t>کار</a:t>
            </a:r>
            <a:endParaRPr lang="en-US" sz="2800" dirty="0">
              <a:cs typeface="B Yagut" panose="00000400000000000000" pitchFamily="2" charset="-78"/>
            </a:endParaRPr>
          </a:p>
          <a:p>
            <a:endParaRPr lang="en-US"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0257511"/>
      </p:ext>
    </p:extLst>
  </p:cSld>
  <p:clrMapOvr>
    <a:masterClrMapping/>
  </p:clrMapOvr>
  <mc:AlternateContent xmlns:mc="http://schemas.openxmlformats.org/markup-compatibility/2006" xmlns:p14="http://schemas.microsoft.com/office/powerpoint/2010/main">
    <mc:Choice Requires="p14">
      <p:transition spd="slow" p14:dur="2000" advTm="37906"/>
    </mc:Choice>
    <mc:Fallback xmlns="">
      <p:transition spd="slow" advTm="3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762000"/>
          </a:xfrm>
        </p:spPr>
        <p:txBody>
          <a:bodyPr>
            <a:noAutofit/>
          </a:bodyPr>
          <a:lstStyle/>
          <a:p>
            <a:pPr algn="r" rtl="1"/>
            <a:r>
              <a:rPr lang="fa-IR" sz="3600" dirty="0" smtClean="0">
                <a:cs typeface="B Yagut" panose="00000400000000000000" pitchFamily="2" charset="-78"/>
              </a:rPr>
              <a:t/>
            </a:r>
            <a:br>
              <a:rPr lang="fa-IR" sz="3600" dirty="0" smtClean="0">
                <a:cs typeface="B Yagut" panose="00000400000000000000" pitchFamily="2" charset="-78"/>
              </a:rPr>
            </a:br>
            <a:r>
              <a:rPr lang="ar-SA" sz="3600" dirty="0" smtClean="0">
                <a:cs typeface="B Yagut" panose="00000400000000000000" pitchFamily="2" charset="-78"/>
              </a:rPr>
              <a:t>برنامه </a:t>
            </a:r>
            <a:r>
              <a:rPr lang="ar-SA" sz="3600" dirty="0">
                <a:cs typeface="B Yagut" panose="00000400000000000000" pitchFamily="2" charset="-78"/>
              </a:rPr>
              <a:t>سالانه</a:t>
            </a:r>
            <a:r>
              <a:rPr lang="en-US" sz="3600" dirty="0">
                <a:cs typeface="B Yagut" panose="00000400000000000000" pitchFamily="2" charset="-78"/>
              </a:rPr>
              <a:t>:</a:t>
            </a:r>
            <a:br>
              <a:rPr lang="en-US" sz="3600" dirty="0">
                <a:cs typeface="B Yagut" panose="00000400000000000000" pitchFamily="2" charset="-78"/>
              </a:rPr>
            </a:br>
            <a:endParaRPr lang="en-US" sz="3600" dirty="0">
              <a:cs typeface="B Yagut" panose="00000400000000000000" pitchFamily="2" charset="-78"/>
            </a:endParaRPr>
          </a:p>
        </p:txBody>
      </p:sp>
      <p:sp>
        <p:nvSpPr>
          <p:cNvPr id="4" name="Rectangle 3"/>
          <p:cNvSpPr/>
          <p:nvPr/>
        </p:nvSpPr>
        <p:spPr>
          <a:xfrm>
            <a:off x="990600" y="1752600"/>
            <a:ext cx="7467600" cy="3539430"/>
          </a:xfrm>
          <a:prstGeom prst="rect">
            <a:avLst/>
          </a:prstGeom>
        </p:spPr>
        <p:txBody>
          <a:bodyPr wrap="square">
            <a:spAutoFit/>
          </a:bodyPr>
          <a:lstStyle/>
          <a:p>
            <a:pPr algn="just" rtl="1"/>
            <a:r>
              <a:rPr lang="ar-SA" sz="2800" dirty="0" smtClean="0">
                <a:cs typeface="B Yagut" panose="00000400000000000000" pitchFamily="2" charset="-78"/>
              </a:rPr>
              <a:t>برنامه </a:t>
            </a:r>
            <a:r>
              <a:rPr lang="ar-SA" sz="2800" dirty="0">
                <a:cs typeface="B Yagut" panose="00000400000000000000" pitchFamily="2" charset="-78"/>
              </a:rPr>
              <a:t>سالانه خانه بهداشت متاثر از وظایف جاری و </a:t>
            </a:r>
            <a:r>
              <a:rPr lang="ar-SA" sz="2800" dirty="0" smtClean="0">
                <a:cs typeface="B Yagut" panose="00000400000000000000" pitchFamily="2" charset="-78"/>
              </a:rPr>
              <a:t>بر</a:t>
            </a:r>
            <a:r>
              <a:rPr lang="fa-IR" sz="2800" dirty="0" smtClean="0">
                <a:cs typeface="B Yagut" panose="00000400000000000000" pitchFamily="2" charset="-78"/>
              </a:rPr>
              <a:t> </a:t>
            </a:r>
            <a:r>
              <a:rPr lang="ar-SA" sz="2800" dirty="0" smtClean="0">
                <a:cs typeface="B Yagut" panose="00000400000000000000" pitchFamily="2" charset="-78"/>
              </a:rPr>
              <a:t>اساس </a:t>
            </a:r>
            <a:r>
              <a:rPr lang="ar-SA" sz="2800" dirty="0">
                <a:cs typeface="B Yagut" panose="00000400000000000000" pitchFamily="2" charset="-78"/>
              </a:rPr>
              <a:t>بخشنامه های ابلاغی از مركز بهداشت شهرستان انجام می شود</a:t>
            </a:r>
            <a:r>
              <a:rPr lang="en-US" sz="2800" dirty="0">
                <a:cs typeface="B Yagut" panose="00000400000000000000" pitchFamily="2" charset="-78"/>
              </a:rPr>
              <a:t>.</a:t>
            </a:r>
          </a:p>
          <a:p>
            <a:pPr algn="just" rtl="1"/>
            <a:r>
              <a:rPr lang="ar-SA" sz="2800" dirty="0">
                <a:cs typeface="B Yagut" panose="00000400000000000000" pitchFamily="2" charset="-78"/>
              </a:rPr>
              <a:t>برای این كار از </a:t>
            </a:r>
            <a:r>
              <a:rPr lang="ar-SA" sz="2800" dirty="0" smtClean="0">
                <a:cs typeface="B Yagut" panose="00000400000000000000" pitchFamily="2" charset="-78"/>
              </a:rPr>
              <a:t>كارشناس</a:t>
            </a:r>
            <a:r>
              <a:rPr lang="fa-IR" sz="2800" dirty="0" smtClean="0">
                <a:cs typeface="B Yagut" panose="00000400000000000000" pitchFamily="2" charset="-78"/>
              </a:rPr>
              <a:t>ان</a:t>
            </a:r>
            <a:r>
              <a:rPr lang="ar-SA" sz="2800" dirty="0" smtClean="0">
                <a:cs typeface="B Yagut" panose="00000400000000000000" pitchFamily="2" charset="-78"/>
              </a:rPr>
              <a:t> </a:t>
            </a:r>
            <a:r>
              <a:rPr lang="ar-SA" sz="2800" dirty="0">
                <a:cs typeface="B Yagut" panose="00000400000000000000" pitchFamily="2" charset="-78"/>
              </a:rPr>
              <a:t>واحد گسترش شبکه </a:t>
            </a:r>
            <a:r>
              <a:rPr lang="fa-IR" sz="2800" dirty="0" smtClean="0">
                <a:cs typeface="B Yagut" panose="00000400000000000000" pitchFamily="2" charset="-78"/>
              </a:rPr>
              <a:t>و آموزش سلامت </a:t>
            </a:r>
            <a:r>
              <a:rPr lang="ar-SA" sz="2800" dirty="0" smtClean="0">
                <a:cs typeface="B Yagut" panose="00000400000000000000" pitchFamily="2" charset="-78"/>
              </a:rPr>
              <a:t>كمك </a:t>
            </a:r>
            <a:r>
              <a:rPr lang="ar-SA" sz="2800" dirty="0">
                <a:cs typeface="B Yagut" panose="00000400000000000000" pitchFamily="2" charset="-78"/>
              </a:rPr>
              <a:t>بگیرید و مطابق </a:t>
            </a:r>
            <a:r>
              <a:rPr lang="ar-SA" sz="2800" dirty="0" smtClean="0">
                <a:cs typeface="B Yagut" panose="00000400000000000000" pitchFamily="2" charset="-78"/>
              </a:rPr>
              <a:t>فرمت </a:t>
            </a:r>
            <a:r>
              <a:rPr lang="ar-SA" sz="2800" dirty="0">
                <a:cs typeface="B Yagut" panose="00000400000000000000" pitchFamily="2" charset="-78"/>
              </a:rPr>
              <a:t>برنامه عملیاتی سالانه مركز بهداشت، </a:t>
            </a:r>
            <a:r>
              <a:rPr lang="ar-SA" sz="2800" dirty="0" smtClean="0">
                <a:cs typeface="B Yagut" panose="00000400000000000000" pitchFamily="2" charset="-78"/>
              </a:rPr>
              <a:t>فهرست</a:t>
            </a:r>
            <a:r>
              <a:rPr lang="fa-IR" sz="2800" dirty="0" smtClean="0">
                <a:cs typeface="B Yagut" panose="00000400000000000000" pitchFamily="2" charset="-78"/>
              </a:rPr>
              <a:t> </a:t>
            </a:r>
            <a:r>
              <a:rPr lang="ar-SA" sz="2800" dirty="0" smtClean="0">
                <a:cs typeface="B Yagut" panose="00000400000000000000" pitchFamily="2" charset="-78"/>
              </a:rPr>
              <a:t>فر</a:t>
            </a:r>
            <a:r>
              <a:rPr lang="fa-IR" sz="2800" dirty="0" smtClean="0">
                <a:cs typeface="B Yagut" panose="00000400000000000000" pitchFamily="2" charset="-78"/>
              </a:rPr>
              <a:t>ا</a:t>
            </a:r>
            <a:r>
              <a:rPr lang="ar-SA" sz="2800" dirty="0" smtClean="0">
                <a:cs typeface="B Yagut" panose="00000400000000000000" pitchFamily="2" charset="-78"/>
              </a:rPr>
              <a:t>یندها </a:t>
            </a:r>
            <a:r>
              <a:rPr lang="ar-SA" sz="2800" dirty="0">
                <a:cs typeface="B Yagut" panose="00000400000000000000" pitchFamily="2" charset="-78"/>
              </a:rPr>
              <a:t>و فعالیت های </a:t>
            </a:r>
            <a:r>
              <a:rPr lang="ar-SA" sz="2800" dirty="0" smtClean="0">
                <a:cs typeface="B Yagut" panose="00000400000000000000" pitchFamily="2" charset="-78"/>
              </a:rPr>
              <a:t>مورد</a:t>
            </a:r>
            <a:r>
              <a:rPr lang="fa-IR" sz="2800" dirty="0" smtClean="0">
                <a:cs typeface="B Yagut" panose="00000400000000000000" pitchFamily="2" charset="-78"/>
              </a:rPr>
              <a:t> </a:t>
            </a:r>
            <a:r>
              <a:rPr lang="ar-SA" sz="2800" dirty="0" smtClean="0">
                <a:cs typeface="B Yagut" panose="00000400000000000000" pitchFamily="2" charset="-78"/>
              </a:rPr>
              <a:t>نظر هر</a:t>
            </a:r>
            <a:r>
              <a:rPr lang="fa-IR" sz="2800" dirty="0" smtClean="0">
                <a:cs typeface="B Yagut" panose="00000400000000000000" pitchFamily="2" charset="-78"/>
              </a:rPr>
              <a:t> </a:t>
            </a:r>
            <a:r>
              <a:rPr lang="ar-SA" sz="2800" dirty="0" smtClean="0">
                <a:cs typeface="B Yagut" panose="00000400000000000000" pitchFamily="2" charset="-78"/>
              </a:rPr>
              <a:t>یك </a:t>
            </a:r>
            <a:r>
              <a:rPr lang="ar-SA" sz="2800" dirty="0">
                <a:cs typeface="B Yagut" panose="00000400000000000000" pitchFamily="2" charset="-78"/>
              </a:rPr>
              <a:t>را تهیه كنید</a:t>
            </a:r>
            <a:r>
              <a:rPr lang="en-US" sz="2800" dirty="0" smtClean="0">
                <a:cs typeface="B Yagut" panose="00000400000000000000" pitchFamily="2" charset="-78"/>
              </a:rPr>
              <a:t>.</a:t>
            </a:r>
            <a:r>
              <a:rPr lang="fa-IR" sz="2800" dirty="0" smtClean="0">
                <a:cs typeface="B Yagut" panose="00000400000000000000" pitchFamily="2" charset="-78"/>
              </a:rPr>
              <a:t> </a:t>
            </a:r>
            <a:r>
              <a:rPr lang="ar-SA" sz="2800" dirty="0" smtClean="0">
                <a:cs typeface="B Yagut" panose="00000400000000000000" pitchFamily="2" charset="-78"/>
              </a:rPr>
              <a:t>از </a:t>
            </a:r>
            <a:r>
              <a:rPr lang="ar-SA" sz="2800" dirty="0">
                <a:cs typeface="B Yagut" panose="00000400000000000000" pitchFamily="2" charset="-78"/>
              </a:rPr>
              <a:t>مطالب عنوان شده در </a:t>
            </a:r>
            <a:r>
              <a:rPr lang="fa-IR" sz="2800" dirty="0" smtClean="0">
                <a:cs typeface="B Yagut" panose="00000400000000000000" pitchFamily="2" charset="-78"/>
              </a:rPr>
              <a:t>مبحث برنامه ریزی </a:t>
            </a:r>
            <a:r>
              <a:rPr lang="ar-SA" sz="2800" dirty="0" smtClean="0">
                <a:cs typeface="B Yagut" panose="00000400000000000000" pitchFamily="2" charset="-78"/>
              </a:rPr>
              <a:t>استفاده كنید</a:t>
            </a:r>
            <a:r>
              <a:rPr lang="fa-IR" sz="2800" dirty="0" smtClean="0">
                <a:cs typeface="B Yagut" panose="00000400000000000000" pitchFamily="2" charset="-78"/>
              </a:rPr>
              <a:t>.</a:t>
            </a:r>
            <a:endParaRPr lang="en-US" sz="2800" dirty="0">
              <a:cs typeface="B Yagut"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0459042"/>
      </p:ext>
    </p:extLst>
  </p:cSld>
  <p:clrMapOvr>
    <a:masterClrMapping/>
  </p:clrMapOvr>
  <mc:AlternateContent xmlns:mc="http://schemas.openxmlformats.org/markup-compatibility/2006" xmlns:p14="http://schemas.microsoft.com/office/powerpoint/2010/main">
    <mc:Choice Requires="p14">
      <p:transition spd="slow" p14:dur="2000" advTm="38720"/>
    </mc:Choice>
    <mc:Fallback xmlns="">
      <p:transition spd="slow" advTm="3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fa-IR" sz="3600" b="1" dirty="0">
                <a:cs typeface="B Yagut" panose="00000400000000000000" pitchFamily="2" charset="-78"/>
              </a:rPr>
              <a:t>نمونه برنامه سالانه </a:t>
            </a:r>
            <a:endParaRPr lang="en-US" sz="3600" dirty="0">
              <a:cs typeface="B Yagut" panose="00000400000000000000"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29639720"/>
              </p:ext>
            </p:extLst>
          </p:nvPr>
        </p:nvGraphicFramePr>
        <p:xfrm>
          <a:off x="533400" y="1905000"/>
          <a:ext cx="8093532" cy="2819400"/>
        </p:xfrm>
        <a:graphic>
          <a:graphicData uri="http://schemas.openxmlformats.org/drawingml/2006/table">
            <a:tbl>
              <a:tblPr firstRow="1" bandRow="1">
                <a:tableStyleId>{5940675A-B579-460E-94D1-54222C63F5DA}</a:tableStyleId>
              </a:tblPr>
              <a:tblGrid>
                <a:gridCol w="1615330">
                  <a:extLst>
                    <a:ext uri="{9D8B030D-6E8A-4147-A177-3AD203B41FA5}">
                      <a16:colId xmlns:a16="http://schemas.microsoft.com/office/drawing/2014/main" val="20000"/>
                    </a:ext>
                  </a:extLst>
                </a:gridCol>
                <a:gridCol w="1229052">
                  <a:extLst>
                    <a:ext uri="{9D8B030D-6E8A-4147-A177-3AD203B41FA5}">
                      <a16:colId xmlns:a16="http://schemas.microsoft.com/office/drawing/2014/main" val="20001"/>
                    </a:ext>
                  </a:extLst>
                </a:gridCol>
                <a:gridCol w="1065183">
                  <a:extLst>
                    <a:ext uri="{9D8B030D-6E8A-4147-A177-3AD203B41FA5}">
                      <a16:colId xmlns:a16="http://schemas.microsoft.com/office/drawing/2014/main" val="20002"/>
                    </a:ext>
                  </a:extLst>
                </a:gridCol>
                <a:gridCol w="1065183">
                  <a:extLst>
                    <a:ext uri="{9D8B030D-6E8A-4147-A177-3AD203B41FA5}">
                      <a16:colId xmlns:a16="http://schemas.microsoft.com/office/drawing/2014/main" val="20003"/>
                    </a:ext>
                  </a:extLst>
                </a:gridCol>
                <a:gridCol w="1744406">
                  <a:extLst>
                    <a:ext uri="{9D8B030D-6E8A-4147-A177-3AD203B41FA5}">
                      <a16:colId xmlns:a16="http://schemas.microsoft.com/office/drawing/2014/main" val="20004"/>
                    </a:ext>
                  </a:extLst>
                </a:gridCol>
                <a:gridCol w="829618">
                  <a:extLst>
                    <a:ext uri="{9D8B030D-6E8A-4147-A177-3AD203B41FA5}">
                      <a16:colId xmlns:a16="http://schemas.microsoft.com/office/drawing/2014/main" val="20005"/>
                    </a:ext>
                  </a:extLst>
                </a:gridCol>
                <a:gridCol w="544760">
                  <a:extLst>
                    <a:ext uri="{9D8B030D-6E8A-4147-A177-3AD203B41FA5}">
                      <a16:colId xmlns:a16="http://schemas.microsoft.com/office/drawing/2014/main" val="20006"/>
                    </a:ext>
                  </a:extLst>
                </a:gridCol>
              </a:tblGrid>
              <a:tr h="457200">
                <a:tc gridSpan="7">
                  <a:txBody>
                    <a:bodyPr/>
                    <a:lstStyle/>
                    <a:p>
                      <a:pPr algn="r" rtl="1"/>
                      <a:r>
                        <a:rPr lang="fa-IR" b="1" dirty="0" smtClean="0">
                          <a:cs typeface="B Yagut" panose="00000400000000000000" pitchFamily="2" charset="-78"/>
                        </a:rPr>
                        <a:t>برنامه سالانه خانه بهداشت ...........</a:t>
                      </a:r>
                      <a:endParaRPr lang="en-US" b="1" dirty="0">
                        <a:cs typeface="B Yagut" panose="00000400000000000000" pitchFamily="2" charset="-78"/>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r"/>
                      <a:r>
                        <a:rPr lang="fa-IR" sz="1400" b="1" dirty="0" smtClean="0">
                          <a:cs typeface="B Yagut" panose="00000400000000000000" pitchFamily="2" charset="-78"/>
                        </a:rPr>
                        <a:t>بودجه مورد نیاز</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نتیجه مورد انتظار</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تاریخ پایان</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تاریخ آغاز</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فعالیت</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برنامه</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ردیف</a:t>
                      </a:r>
                      <a:endParaRPr lang="en-US" sz="1400" b="1" dirty="0">
                        <a:cs typeface="B Yagut" panose="00000400000000000000" pitchFamily="2" charset="-78"/>
                      </a:endParaRPr>
                    </a:p>
                  </a:txBody>
                  <a:tcPr anchor="ctr"/>
                </a:tc>
                <a:extLst>
                  <a:ext uri="{0D108BD9-81ED-4DB2-BD59-A6C34878D82A}">
                    <a16:rowId xmlns:a16="http://schemas.microsoft.com/office/drawing/2014/main" val="10001"/>
                  </a:ext>
                </a:extLst>
              </a:tr>
              <a:tr h="370840">
                <a:tc>
                  <a:txBody>
                    <a:bodyPr/>
                    <a:lstStyle/>
                    <a:p>
                      <a:pPr algn="r"/>
                      <a:r>
                        <a:rPr lang="fa-IR" sz="1400" b="1" dirty="0" smtClean="0">
                          <a:cs typeface="B Yagut" panose="00000400000000000000" pitchFamily="2" charset="-78"/>
                        </a:rPr>
                        <a:t>500,000 ریال در ماه</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افزایش آگاهی</a:t>
                      </a:r>
                      <a:endParaRPr lang="en-US" sz="1400" b="1" dirty="0">
                        <a:cs typeface="B Yagut" panose="00000400000000000000" pitchFamily="2" charset="-78"/>
                      </a:endParaRPr>
                    </a:p>
                  </a:txBody>
                  <a:tcPr anchor="ctr"/>
                </a:tc>
                <a:tc>
                  <a:txBody>
                    <a:bodyPr/>
                    <a:lstStyle/>
                    <a:p>
                      <a:pPr algn="r"/>
                      <a:r>
                        <a:rPr lang="fa-IR" sz="1400" b="1" dirty="0" smtClean="0">
                          <a:cs typeface="B Yagut" panose="00000400000000000000" pitchFamily="2" charset="-78"/>
                        </a:rPr>
                        <a:t>شهریور</a:t>
                      </a:r>
                      <a:endParaRPr lang="en-US" sz="1400" b="1" dirty="0">
                        <a:cs typeface="B Yagut" panose="00000400000000000000" pitchFamily="2" charset="-78"/>
                      </a:endParaRPr>
                    </a:p>
                  </a:txBody>
                  <a:tcPr anchor="ctr"/>
                </a:tc>
                <a:tc>
                  <a:txBody>
                    <a:bodyPr/>
                    <a:lstStyle/>
                    <a:p>
                      <a:pPr algn="r"/>
                      <a:r>
                        <a:rPr lang="fa-IR" sz="1400" b="1" kern="1200" dirty="0" smtClean="0">
                          <a:solidFill>
                            <a:schemeClr val="tx1"/>
                          </a:solidFill>
                          <a:latin typeface="+mn-lt"/>
                          <a:ea typeface="+mn-ea"/>
                          <a:cs typeface="B Yagut" panose="00000400000000000000" pitchFamily="2" charset="-78"/>
                        </a:rPr>
                        <a:t>اردیبهشت</a:t>
                      </a:r>
                      <a:endParaRPr lang="en-US" sz="1400" b="1" kern="1200" dirty="0">
                        <a:solidFill>
                          <a:schemeClr val="tx1"/>
                        </a:solidFill>
                        <a:latin typeface="+mn-lt"/>
                        <a:ea typeface="+mn-ea"/>
                        <a:cs typeface="B Yagut" panose="00000400000000000000" pitchFamily="2" charset="-78"/>
                      </a:endParaRPr>
                    </a:p>
                  </a:txBody>
                  <a:tcPr anchor="ctr"/>
                </a:tc>
                <a:tc>
                  <a:txBody>
                    <a:bodyPr/>
                    <a:lstStyle/>
                    <a:p>
                      <a:pPr algn="r"/>
                      <a:r>
                        <a:rPr lang="fa-IR" sz="1400" b="1" kern="1200" dirty="0" smtClean="0">
                          <a:solidFill>
                            <a:schemeClr val="tx1"/>
                          </a:solidFill>
                          <a:latin typeface="+mn-lt"/>
                          <a:ea typeface="+mn-ea"/>
                          <a:cs typeface="B Yagut" panose="00000400000000000000" pitchFamily="2" charset="-78"/>
                        </a:rPr>
                        <a:t>آموزش بهداشت فردی پیشگیری از بیماری های روده ای</a:t>
                      </a:r>
                      <a:endParaRPr lang="en-US" sz="1400" b="1" kern="1200" dirty="0">
                        <a:solidFill>
                          <a:schemeClr val="tx1"/>
                        </a:solidFill>
                        <a:latin typeface="+mn-lt"/>
                        <a:ea typeface="+mn-ea"/>
                        <a:cs typeface="B Yagut" panose="00000400000000000000" pitchFamily="2" charset="-78"/>
                      </a:endParaRPr>
                    </a:p>
                  </a:txBody>
                  <a:tcPr anchor="ctr"/>
                </a:tc>
                <a:tc>
                  <a:txBody>
                    <a:bodyPr/>
                    <a:lstStyle/>
                    <a:p>
                      <a:pPr algn="r"/>
                      <a:r>
                        <a:rPr lang="fa-IR" sz="1400" b="1" kern="1200" dirty="0" smtClean="0">
                          <a:solidFill>
                            <a:schemeClr val="tx1"/>
                          </a:solidFill>
                          <a:latin typeface="+mn-lt"/>
                          <a:ea typeface="+mn-ea"/>
                          <a:cs typeface="B Yagut" panose="00000400000000000000" pitchFamily="2" charset="-78"/>
                        </a:rPr>
                        <a:t>بیماریهای واگیر</a:t>
                      </a:r>
                      <a:endParaRPr lang="en-US" sz="1400" b="1" kern="1200" dirty="0">
                        <a:solidFill>
                          <a:schemeClr val="tx1"/>
                        </a:solidFill>
                        <a:latin typeface="+mn-lt"/>
                        <a:ea typeface="+mn-ea"/>
                        <a:cs typeface="B Yagut" panose="00000400000000000000" pitchFamily="2" charset="-78"/>
                      </a:endParaRPr>
                    </a:p>
                  </a:txBody>
                  <a:tcPr anchor="ctr"/>
                </a:tc>
                <a:tc>
                  <a:txBody>
                    <a:bodyPr/>
                    <a:lstStyle/>
                    <a:p>
                      <a:pPr marL="0" indent="0" algn="r" rtl="1">
                        <a:buNone/>
                      </a:pPr>
                      <a:r>
                        <a:rPr lang="fa-IR" sz="1400" b="1" dirty="0" smtClean="0">
                          <a:cs typeface="B Yagut" panose="00000400000000000000" pitchFamily="2" charset="-78"/>
                        </a:rPr>
                        <a:t>1</a:t>
                      </a:r>
                    </a:p>
                  </a:txBody>
                  <a:tcPr anchor="ctr"/>
                </a:tc>
                <a:extLst>
                  <a:ext uri="{0D108BD9-81ED-4DB2-BD59-A6C34878D82A}">
                    <a16:rowId xmlns:a16="http://schemas.microsoft.com/office/drawing/2014/main" val="10002"/>
                  </a:ext>
                </a:extLst>
              </a:tr>
              <a:tr h="370840">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extLst>
                  <a:ext uri="{0D108BD9-81ED-4DB2-BD59-A6C34878D82A}">
                    <a16:rowId xmlns:a16="http://schemas.microsoft.com/office/drawing/2014/main" val="10003"/>
                  </a:ext>
                </a:extLst>
              </a:tr>
              <a:tr h="370840">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extLst>
                  <a:ext uri="{0D108BD9-81ED-4DB2-BD59-A6C34878D82A}">
                    <a16:rowId xmlns:a16="http://schemas.microsoft.com/office/drawing/2014/main" val="10004"/>
                  </a:ext>
                </a:extLst>
              </a:tr>
              <a:tr h="370840">
                <a:tc>
                  <a:txBody>
                    <a:bodyPr/>
                    <a:lstStyle/>
                    <a:p>
                      <a:pPr algn="r"/>
                      <a:endParaRPr lang="en-US" sz="1400" b="1">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tc>
                  <a:txBody>
                    <a:bodyPr/>
                    <a:lstStyle/>
                    <a:p>
                      <a:pPr algn="r"/>
                      <a:endParaRPr lang="en-US" sz="1400" b="1" dirty="0">
                        <a:cs typeface="B Yagut" panose="00000400000000000000" pitchFamily="2" charset="-78"/>
                      </a:endParaRPr>
                    </a:p>
                  </a:txBody>
                  <a:tcPr anchor="ctr"/>
                </a:tc>
                <a:extLst>
                  <a:ext uri="{0D108BD9-81ED-4DB2-BD59-A6C34878D82A}">
                    <a16:rowId xmlns:a16="http://schemas.microsoft.com/office/drawing/2014/main" val="10005"/>
                  </a:ext>
                </a:extLst>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9916707"/>
      </p:ext>
    </p:extLst>
  </p:cSld>
  <p:clrMapOvr>
    <a:masterClrMapping/>
  </p:clrMapOvr>
  <mc:AlternateContent xmlns:mc="http://schemas.openxmlformats.org/markup-compatibility/2006" xmlns:p14="http://schemas.microsoft.com/office/powerpoint/2010/main">
    <mc:Choice Requires="p14">
      <p:transition spd="slow" p14:dur="2000" advTm="53848"/>
    </mc:Choice>
    <mc:Fallback xmlns="">
      <p:transition spd="slow" advTm="5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noAutofit/>
          </a:bodyPr>
          <a:lstStyle/>
          <a:p>
            <a:pPr algn="r" rtl="1"/>
            <a:r>
              <a:rPr lang="ar-SA" sz="3600" dirty="0">
                <a:cs typeface="B Yagut" panose="00000400000000000000" pitchFamily="2" charset="-78"/>
              </a:rPr>
              <a:t>برنامه ماهانه</a:t>
            </a:r>
            <a:r>
              <a:rPr lang="en-US" sz="3600" dirty="0">
                <a:cs typeface="B Yagut" panose="00000400000000000000" pitchFamily="2" charset="-78"/>
              </a:rPr>
              <a:t>:</a:t>
            </a:r>
            <a:br>
              <a:rPr lang="en-US" sz="3600" dirty="0">
                <a:cs typeface="B Yagut" panose="00000400000000000000" pitchFamily="2" charset="-78"/>
              </a:rPr>
            </a:br>
            <a:endParaRPr lang="en-US" sz="36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lnSpc>
                <a:spcPct val="150000"/>
              </a:lnSpc>
              <a:buNone/>
            </a:pPr>
            <a:r>
              <a:rPr lang="ar-SA" sz="2800" dirty="0" smtClean="0">
                <a:cs typeface="B Yagut" panose="00000400000000000000" pitchFamily="2" charset="-78"/>
              </a:rPr>
              <a:t>در </a:t>
            </a:r>
            <a:r>
              <a:rPr lang="ar-SA" sz="2800" dirty="0">
                <a:cs typeface="B Yagut" panose="00000400000000000000" pitchFamily="2" charset="-78"/>
              </a:rPr>
              <a:t>هفته پایانی </a:t>
            </a:r>
            <a:r>
              <a:rPr lang="ar-SA" sz="2800" dirty="0" smtClean="0">
                <a:cs typeface="B Yagut" panose="00000400000000000000" pitchFamily="2" charset="-78"/>
              </a:rPr>
              <a:t>هر</a:t>
            </a:r>
            <a:r>
              <a:rPr lang="fa-IR" sz="2800" dirty="0" smtClean="0">
                <a:cs typeface="B Yagut" panose="00000400000000000000" pitchFamily="2" charset="-78"/>
              </a:rPr>
              <a:t> </a:t>
            </a:r>
            <a:r>
              <a:rPr lang="ar-SA" sz="2800" dirty="0" smtClean="0">
                <a:cs typeface="B Yagut" panose="00000400000000000000" pitchFamily="2" charset="-78"/>
              </a:rPr>
              <a:t>ماه بر</a:t>
            </a:r>
            <a:r>
              <a:rPr lang="fa-IR" sz="2800" dirty="0" smtClean="0">
                <a:cs typeface="B Yagut" panose="00000400000000000000" pitchFamily="2" charset="-78"/>
              </a:rPr>
              <a:t> </a:t>
            </a:r>
            <a:r>
              <a:rPr lang="ar-SA" sz="2800" dirty="0" smtClean="0">
                <a:cs typeface="B Yagut" panose="00000400000000000000" pitchFamily="2" charset="-78"/>
              </a:rPr>
              <a:t>اساس </a:t>
            </a:r>
            <a:r>
              <a:rPr lang="ar-SA" sz="2800" dirty="0">
                <a:cs typeface="B Yagut" panose="00000400000000000000" pitchFamily="2" charset="-78"/>
              </a:rPr>
              <a:t>برنامه زمان بندی برنامه سالانه فهرست فعالیت هایی كه باید در ماه آینده انجام </a:t>
            </a:r>
            <a:r>
              <a:rPr lang="ar-SA" sz="2800" dirty="0" smtClean="0">
                <a:cs typeface="B Yagut" panose="00000400000000000000" pitchFamily="2" charset="-78"/>
              </a:rPr>
              <a:t>شود</a:t>
            </a:r>
            <a:r>
              <a:rPr lang="fa-IR" sz="2800" dirty="0" smtClean="0">
                <a:cs typeface="B Yagut" panose="00000400000000000000" pitchFamily="2" charset="-78"/>
              </a:rPr>
              <a:t> را </a:t>
            </a:r>
            <a:r>
              <a:rPr lang="ar-SA" sz="2800" dirty="0" smtClean="0">
                <a:cs typeface="B Yagut" panose="00000400000000000000" pitchFamily="2" charset="-78"/>
              </a:rPr>
              <a:t>مشخص </a:t>
            </a:r>
            <a:r>
              <a:rPr lang="ar-SA" sz="2800" dirty="0">
                <a:cs typeface="B Yagut" panose="00000400000000000000" pitchFamily="2" charset="-78"/>
              </a:rPr>
              <a:t>كنید</a:t>
            </a:r>
            <a:r>
              <a:rPr lang="en-US" sz="2800" dirty="0" smtClean="0">
                <a:cs typeface="B Yagut" panose="00000400000000000000" pitchFamily="2" charset="-78"/>
              </a:rPr>
              <a:t>.</a:t>
            </a:r>
            <a:r>
              <a:rPr lang="fa-IR" sz="2800" dirty="0" smtClean="0">
                <a:cs typeface="B Yagut" panose="00000400000000000000" pitchFamily="2" charset="-78"/>
              </a:rPr>
              <a:t> </a:t>
            </a:r>
            <a:r>
              <a:rPr lang="ar-SA" sz="2800" dirty="0" smtClean="0">
                <a:cs typeface="B Yagut" panose="00000400000000000000" pitchFamily="2" charset="-78"/>
              </a:rPr>
              <a:t>با </a:t>
            </a:r>
            <a:r>
              <a:rPr lang="ar-SA" sz="2800" dirty="0">
                <a:cs typeface="B Yagut" panose="00000400000000000000" pitchFamily="2" charset="-78"/>
              </a:rPr>
              <a:t>استفاده از جدول </a:t>
            </a:r>
            <a:r>
              <a:rPr lang="fa-IR" sz="2800" dirty="0" smtClean="0">
                <a:cs typeface="B Yagut" panose="00000400000000000000" pitchFamily="2" charset="-78"/>
              </a:rPr>
              <a:t>اسلاید بعدی</a:t>
            </a:r>
            <a:r>
              <a:rPr lang="ar-SA" sz="2800" dirty="0" smtClean="0">
                <a:cs typeface="B Yagut" panose="00000400000000000000" pitchFamily="2" charset="-78"/>
              </a:rPr>
              <a:t> </a:t>
            </a:r>
            <a:r>
              <a:rPr lang="ar-SA" sz="2800" dirty="0">
                <a:cs typeface="B Yagut" panose="00000400000000000000" pitchFamily="2" charset="-78"/>
              </a:rPr>
              <a:t>فعالیت روزهای هر ماه را مشخص </a:t>
            </a:r>
            <a:r>
              <a:rPr lang="ar-SA" sz="2800" dirty="0" smtClean="0">
                <a:cs typeface="B Yagut" panose="00000400000000000000" pitchFamily="2" charset="-78"/>
              </a:rPr>
              <a:t>كنید</a:t>
            </a:r>
            <a:r>
              <a:rPr lang="fa-IR" sz="2800" dirty="0" smtClean="0">
                <a:cs typeface="B Yagut" panose="00000400000000000000" pitchFamily="2" charset="-78"/>
              </a:rPr>
              <a:t>:</a:t>
            </a:r>
            <a:endParaRPr lang="en-US" sz="2800" dirty="0">
              <a:cs typeface="B Yagut" panose="00000400000000000000" pitchFamily="2" charset="-78"/>
            </a:endParaRPr>
          </a:p>
          <a:p>
            <a:pPr algn="r">
              <a:lnSpc>
                <a:spcPct val="150000"/>
              </a:lnSpc>
            </a:pPr>
            <a:endParaRPr lang="en-US" sz="28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0312564"/>
      </p:ext>
    </p:extLst>
  </p:cSld>
  <p:clrMapOvr>
    <a:masterClrMapping/>
  </p:clrMapOvr>
  <mc:AlternateContent xmlns:mc="http://schemas.openxmlformats.org/markup-compatibility/2006" xmlns:p14="http://schemas.microsoft.com/office/powerpoint/2010/main">
    <mc:Choice Requires="p14">
      <p:transition spd="slow" p14:dur="2000" advTm="24513"/>
    </mc:Choice>
    <mc:Fallback xmlns="">
      <p:transition spd="slow" advTm="2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15661826"/>
              </p:ext>
            </p:extLst>
          </p:nvPr>
        </p:nvGraphicFramePr>
        <p:xfrm>
          <a:off x="762000" y="91440"/>
          <a:ext cx="7053942" cy="6766560"/>
        </p:xfrm>
        <a:graphic>
          <a:graphicData uri="http://schemas.openxmlformats.org/drawingml/2006/table">
            <a:tbl>
              <a:tblPr firstRow="1" bandRow="1">
                <a:tableStyleId>{5940675A-B579-460E-94D1-54222C63F5DA}</a:tableStyleId>
              </a:tblPr>
              <a:tblGrid>
                <a:gridCol w="1175657">
                  <a:extLst>
                    <a:ext uri="{9D8B030D-6E8A-4147-A177-3AD203B41FA5}">
                      <a16:colId xmlns:a16="http://schemas.microsoft.com/office/drawing/2014/main" val="20000"/>
                    </a:ext>
                  </a:extLst>
                </a:gridCol>
                <a:gridCol w="1175657">
                  <a:extLst>
                    <a:ext uri="{9D8B030D-6E8A-4147-A177-3AD203B41FA5}">
                      <a16:colId xmlns:a16="http://schemas.microsoft.com/office/drawing/2014/main" val="20001"/>
                    </a:ext>
                  </a:extLst>
                </a:gridCol>
                <a:gridCol w="1175657">
                  <a:extLst>
                    <a:ext uri="{9D8B030D-6E8A-4147-A177-3AD203B41FA5}">
                      <a16:colId xmlns:a16="http://schemas.microsoft.com/office/drawing/2014/main" val="20002"/>
                    </a:ext>
                  </a:extLst>
                </a:gridCol>
                <a:gridCol w="1578429">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729342">
                  <a:extLst>
                    <a:ext uri="{9D8B030D-6E8A-4147-A177-3AD203B41FA5}">
                      <a16:colId xmlns:a16="http://schemas.microsoft.com/office/drawing/2014/main" val="20005"/>
                    </a:ext>
                  </a:extLst>
                </a:gridCol>
              </a:tblGrid>
              <a:tr h="21336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200" b="1" i="0" u="none" strike="noStrike" kern="1200" baseline="0" dirty="0" smtClean="0">
                          <a:solidFill>
                            <a:schemeClr val="tx1"/>
                          </a:solidFill>
                          <a:latin typeface="+mn-lt"/>
                          <a:ea typeface="+mn-ea"/>
                          <a:cs typeface="B Yagut" panose="00000400000000000000" pitchFamily="2" charset="-78"/>
                        </a:rPr>
                        <a:t>برنامه ماهانه خانه بهداشت در ماه ...... سال ......</a:t>
                      </a:r>
                      <a:endParaRPr lang="en-US" sz="1200" b="1" dirty="0" smtClean="0">
                        <a:cs typeface="B Yagut" panose="00000400000000000000" pitchFamily="2" charset="-78"/>
                      </a:endParaRPr>
                    </a:p>
                    <a:p>
                      <a:pPr algn="ctr"/>
                      <a:endParaRPr lang="en-US" sz="100" dirty="0"/>
                    </a:p>
                  </a:txBody>
                  <a:tcPr>
                    <a:lnL w="12700" cap="flat" cmpd="sng" algn="ctr">
                      <a:solidFill>
                        <a:schemeClr val="tx1"/>
                      </a:solidFill>
                      <a:prstDash val="solid"/>
                      <a:round/>
                      <a:headEnd type="none" w="med" len="med"/>
                      <a:tailEnd type="none" w="med" len="med"/>
                    </a:lnL>
                  </a:tcPr>
                </a:tc>
                <a:tc hMerge="1">
                  <a:txBody>
                    <a:bodyPr/>
                    <a:lstStyle/>
                    <a:p>
                      <a:endParaRPr lang="en-US" sz="100"/>
                    </a:p>
                  </a:txBody>
                  <a:tcPr/>
                </a:tc>
                <a:tc hMerge="1">
                  <a:txBody>
                    <a:bodyPr/>
                    <a:lstStyle/>
                    <a:p>
                      <a:endParaRPr lang="en-US" sz="100"/>
                    </a:p>
                  </a:txBody>
                  <a:tcPr/>
                </a:tc>
                <a:tc hMerge="1">
                  <a:txBody>
                    <a:bodyPr/>
                    <a:lstStyle/>
                    <a:p>
                      <a:endParaRPr lang="en-US" sz="100"/>
                    </a:p>
                  </a:txBody>
                  <a:tcPr/>
                </a:tc>
                <a:tc hMerge="1">
                  <a:txBody>
                    <a:bodyPr/>
                    <a:lstStyle/>
                    <a:p>
                      <a:endParaRPr lang="en-US"/>
                    </a:p>
                  </a:txBody>
                  <a:tcPr/>
                </a:tc>
                <a:tc hMerge="1">
                  <a:txBody>
                    <a:bodyPr/>
                    <a:lstStyle/>
                    <a:p>
                      <a:endParaRPr lang="en-US" sz="100" dirty="0"/>
                    </a:p>
                  </a:txBody>
                  <a:tcPr/>
                </a:tc>
                <a:extLst>
                  <a:ext uri="{0D108BD9-81ED-4DB2-BD59-A6C34878D82A}">
                    <a16:rowId xmlns:a16="http://schemas.microsoft.com/office/drawing/2014/main" val="10000"/>
                  </a:ext>
                </a:extLst>
              </a:tr>
              <a:tr h="243840">
                <a:tc>
                  <a:txBody>
                    <a:bodyPr/>
                    <a:lstStyle/>
                    <a:p>
                      <a:pPr algn="ctr"/>
                      <a:r>
                        <a:rPr lang="fa-IR" sz="900" b="1" i="0" u="none" strike="noStrike" kern="1200" baseline="0" dirty="0" smtClean="0">
                          <a:solidFill>
                            <a:schemeClr val="tx1"/>
                          </a:solidFill>
                          <a:latin typeface="+mn-lt"/>
                          <a:ea typeface="+mn-ea"/>
                          <a:cs typeface="B Yagut" panose="00000400000000000000" pitchFamily="2" charset="-78"/>
                        </a:rPr>
                        <a:t>توضیحات</a:t>
                      </a:r>
                      <a:endParaRPr lang="en-US" sz="900" b="1" i="0" u="none" strike="noStrike" kern="1200" baseline="0" dirty="0">
                        <a:solidFill>
                          <a:schemeClr val="tx1"/>
                        </a:solidFill>
                        <a:latin typeface="+mn-lt"/>
                        <a:ea typeface="+mn-ea"/>
                        <a:cs typeface="B Yagut" panose="00000400000000000000"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900" b="1" i="0" u="none" strike="noStrike" kern="1200" baseline="0" dirty="0" smtClean="0">
                          <a:solidFill>
                            <a:schemeClr val="tx1"/>
                          </a:solidFill>
                          <a:latin typeface="+mn-lt"/>
                          <a:ea typeface="+mn-ea"/>
                          <a:cs typeface="B Yagut" panose="00000400000000000000" pitchFamily="2" charset="-78"/>
                        </a:rPr>
                        <a:t>نتیجه فعالیت</a:t>
                      </a:r>
                      <a:endParaRPr lang="en-US" sz="900" b="1" i="0" u="none" strike="noStrike" kern="1200" baseline="0" dirty="0">
                        <a:solidFill>
                          <a:schemeClr val="tx1"/>
                        </a:solidFill>
                        <a:latin typeface="+mn-lt"/>
                        <a:ea typeface="+mn-ea"/>
                        <a:cs typeface="B Yagut" panose="00000400000000000000"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900" b="1" i="0" u="none" strike="noStrike" kern="1200" baseline="0" dirty="0" smtClean="0">
                          <a:solidFill>
                            <a:schemeClr val="tx1"/>
                          </a:solidFill>
                          <a:latin typeface="+mn-lt"/>
                          <a:ea typeface="+mn-ea"/>
                          <a:cs typeface="B Yagut" panose="00000400000000000000" pitchFamily="2" charset="-78"/>
                        </a:rPr>
                        <a:t>گروه هدف</a:t>
                      </a:r>
                    </a:p>
                    <a:p>
                      <a:pPr algn="ctr"/>
                      <a:endParaRPr lang="en-US" sz="300" b="0" i="0" u="none" strike="noStrike" kern="1200" baseline="0" dirty="0">
                        <a:solidFill>
                          <a:schemeClr val="tx1"/>
                        </a:solidFill>
                        <a:latin typeface="+mn-lt"/>
                        <a:ea typeface="+mn-ea"/>
                        <a:cs typeface="B Yagut" panose="00000400000000000000"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900" b="1" i="0" u="none" strike="noStrike" kern="1200" baseline="0" dirty="0" smtClean="0">
                          <a:solidFill>
                            <a:schemeClr val="tx1"/>
                          </a:solidFill>
                          <a:latin typeface="+mn-lt"/>
                          <a:ea typeface="+mn-ea"/>
                          <a:cs typeface="B Yagut" panose="00000400000000000000" pitchFamily="2" charset="-78"/>
                        </a:rPr>
                        <a:t>فعالیت</a:t>
                      </a:r>
                      <a:endParaRPr lang="en-US" sz="900" b="1" i="0" u="none" strike="noStrike" kern="1200" baseline="0" dirty="0">
                        <a:solidFill>
                          <a:schemeClr val="tx1"/>
                        </a:solidFill>
                        <a:latin typeface="+mn-lt"/>
                        <a:ea typeface="+mn-ea"/>
                        <a:cs typeface="B Yagut" panose="00000400000000000000"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900" b="1" i="0" u="none" strike="noStrike" kern="1200" baseline="0" dirty="0" smtClean="0">
                          <a:solidFill>
                            <a:schemeClr val="tx1"/>
                          </a:solidFill>
                          <a:latin typeface="+mn-lt"/>
                          <a:ea typeface="+mn-ea"/>
                          <a:cs typeface="B Yagut" panose="00000400000000000000" pitchFamily="2" charset="-78"/>
                        </a:rPr>
                        <a:t>برنامه</a:t>
                      </a:r>
                    </a:p>
                    <a:p>
                      <a:pPr algn="ctr"/>
                      <a:endParaRPr lang="en-US" sz="300" b="0" i="0" u="none" strike="noStrike" kern="1200" baseline="0" dirty="0">
                        <a:solidFill>
                          <a:schemeClr val="tx1"/>
                        </a:solidFill>
                        <a:latin typeface="+mn-lt"/>
                        <a:ea typeface="+mn-ea"/>
                        <a:cs typeface="B Yagut" panose="00000400000000000000"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900" b="1" i="0" u="none" strike="noStrike" kern="1200" baseline="0" dirty="0" smtClean="0">
                          <a:solidFill>
                            <a:schemeClr val="tx1"/>
                          </a:solidFill>
                          <a:latin typeface="+mn-lt"/>
                          <a:ea typeface="+mn-ea"/>
                          <a:cs typeface="B Yagut" panose="00000400000000000000" pitchFamily="2" charset="-78"/>
                        </a:rPr>
                        <a:t>روز ماه</a:t>
                      </a:r>
                    </a:p>
                    <a:p>
                      <a:pPr algn="ctr"/>
                      <a:endParaRPr lang="en-US" sz="300" b="0" i="0" u="none" strike="noStrike" kern="1200" baseline="0" dirty="0">
                        <a:solidFill>
                          <a:schemeClr val="tx1"/>
                        </a:solidFill>
                        <a:latin typeface="+mn-lt"/>
                        <a:ea typeface="+mn-ea"/>
                        <a:cs typeface="B Yagut" panose="00000400000000000000" pitchFamily="2" charset="-78"/>
                      </a:endParaRPr>
                    </a:p>
                  </a:txBody>
                  <a:tcPr/>
                </a:tc>
                <a:extLst>
                  <a:ext uri="{0D108BD9-81ED-4DB2-BD59-A6C34878D82A}">
                    <a16:rowId xmlns:a16="http://schemas.microsoft.com/office/drawing/2014/main" val="10001"/>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700" b="1" dirty="0" smtClean="0">
                          <a:cs typeface="B Yagut" panose="00000400000000000000" pitchFamily="2" charset="-78"/>
                        </a:rPr>
                        <a:t>1-</a:t>
                      </a:r>
                    </a:p>
                    <a:p>
                      <a:pPr algn="ctr"/>
                      <a:endParaRPr lang="en-US" sz="100" dirty="0"/>
                    </a:p>
                  </a:txBody>
                  <a:tcPr/>
                </a:tc>
                <a:extLst>
                  <a:ext uri="{0D108BD9-81ED-4DB2-BD59-A6C34878D82A}">
                    <a16:rowId xmlns:a16="http://schemas.microsoft.com/office/drawing/2014/main" val="10002"/>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700" b="1" dirty="0" smtClean="0">
                          <a:cs typeface="B Yagut" panose="00000400000000000000" pitchFamily="2" charset="-78"/>
                        </a:rPr>
                        <a:t>2-</a:t>
                      </a:r>
                    </a:p>
                    <a:p>
                      <a:pPr algn="ctr"/>
                      <a:endParaRPr lang="en-US" sz="100" dirty="0"/>
                    </a:p>
                  </a:txBody>
                  <a:tcPr/>
                </a:tc>
                <a:extLst>
                  <a:ext uri="{0D108BD9-81ED-4DB2-BD59-A6C34878D82A}">
                    <a16:rowId xmlns:a16="http://schemas.microsoft.com/office/drawing/2014/main" val="10003"/>
                  </a:ext>
                </a:extLst>
              </a:tr>
              <a:tr h="173389">
                <a:tc gridSpan="5">
                  <a:txBody>
                    <a:bodyPr/>
                    <a:lstStyle/>
                    <a:p>
                      <a:pPr algn="ctr"/>
                      <a:r>
                        <a:rPr lang="fa-IR" sz="800" b="1" dirty="0" smtClean="0">
                          <a:cs typeface="B Yagut" panose="00000400000000000000" pitchFamily="2" charset="-78"/>
                        </a:rPr>
                        <a:t>تعطیل رسمی</a:t>
                      </a:r>
                      <a:endParaRPr lang="en-US" sz="800" b="1" dirty="0">
                        <a:cs typeface="B Yagut" panose="00000400000000000000" pitchFamily="2" charset="-78"/>
                      </a:endParaRPr>
                    </a:p>
                  </a:txBody>
                  <a:tcPr>
                    <a:solidFill>
                      <a:schemeClr val="accent1"/>
                    </a:solidFill>
                  </a:tcPr>
                </a:tc>
                <a:tc hMerge="1">
                  <a:txBody>
                    <a:bodyPr/>
                    <a:lstStyle/>
                    <a:p>
                      <a:pPr algn="ctr"/>
                      <a:endParaRPr lang="en-US" sz="100"/>
                    </a:p>
                  </a:txBody>
                  <a:tcPr/>
                </a:tc>
                <a:tc hMerge="1">
                  <a:txBody>
                    <a:bodyPr/>
                    <a:lstStyle/>
                    <a:p>
                      <a:pPr algn="ctr"/>
                      <a:endParaRPr lang="en-US" sz="100"/>
                    </a:p>
                  </a:txBody>
                  <a:tcPr/>
                </a:tc>
                <a:tc hMerge="1">
                  <a:txBody>
                    <a:bodyPr/>
                    <a:lstStyle/>
                    <a:p>
                      <a:pPr algn="ctr"/>
                      <a:endParaRPr lang="en-US" sz="100"/>
                    </a:p>
                  </a:txBody>
                  <a:tcPr/>
                </a:tc>
                <a:tc hMerge="1">
                  <a:txBody>
                    <a:bodyPr/>
                    <a:lstStyle/>
                    <a:p>
                      <a:endParaRPr lang="en-US"/>
                    </a:p>
                  </a:txBody>
                  <a:tcPr/>
                </a:tc>
                <a:tc>
                  <a:txBody>
                    <a:bodyPr/>
                    <a:lstStyle/>
                    <a:p>
                      <a:pPr algn="ctr"/>
                      <a:r>
                        <a:rPr lang="fa-IR" sz="700" b="1" kern="1200" dirty="0" smtClean="0">
                          <a:solidFill>
                            <a:schemeClr val="tx1"/>
                          </a:solidFill>
                          <a:latin typeface="+mn-lt"/>
                          <a:ea typeface="+mn-ea"/>
                          <a:cs typeface="B Yagut" panose="00000400000000000000" pitchFamily="2" charset="-78"/>
                        </a:rPr>
                        <a:t>3-</a:t>
                      </a:r>
                      <a:endParaRPr lang="en-US" sz="700" b="1" kern="1200" dirty="0">
                        <a:solidFill>
                          <a:schemeClr val="tx1"/>
                        </a:solidFill>
                        <a:latin typeface="+mn-lt"/>
                        <a:ea typeface="+mn-ea"/>
                        <a:cs typeface="B Yagut" panose="00000400000000000000" pitchFamily="2" charset="-78"/>
                      </a:endParaRPr>
                    </a:p>
                  </a:txBody>
                  <a:tcPr/>
                </a:tc>
                <a:extLst>
                  <a:ext uri="{0D108BD9-81ED-4DB2-BD59-A6C34878D82A}">
                    <a16:rowId xmlns:a16="http://schemas.microsoft.com/office/drawing/2014/main" val="10004"/>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4-</a:t>
                      </a:r>
                      <a:endParaRPr lang="en-US" sz="700" dirty="0">
                        <a:cs typeface="B Yagut" panose="00000400000000000000" pitchFamily="2" charset="-78"/>
                      </a:endParaRPr>
                    </a:p>
                  </a:txBody>
                  <a:tcPr/>
                </a:tc>
                <a:extLst>
                  <a:ext uri="{0D108BD9-81ED-4DB2-BD59-A6C34878D82A}">
                    <a16:rowId xmlns:a16="http://schemas.microsoft.com/office/drawing/2014/main" val="10005"/>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5-</a:t>
                      </a:r>
                      <a:endParaRPr lang="en-US" sz="700" dirty="0">
                        <a:cs typeface="B Yagut" panose="00000400000000000000" pitchFamily="2" charset="-78"/>
                      </a:endParaRPr>
                    </a:p>
                  </a:txBody>
                  <a:tcPr/>
                </a:tc>
                <a:extLst>
                  <a:ext uri="{0D108BD9-81ED-4DB2-BD59-A6C34878D82A}">
                    <a16:rowId xmlns:a16="http://schemas.microsoft.com/office/drawing/2014/main" val="10006"/>
                  </a:ext>
                </a:extLst>
              </a:tr>
              <a:tr h="17338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700" b="1" dirty="0" smtClean="0">
                          <a:cs typeface="B Yagut" panose="00000400000000000000" pitchFamily="2" charset="-78"/>
                        </a:rPr>
                        <a:t>تعطیل رسمی</a:t>
                      </a:r>
                      <a:endParaRPr lang="en-US" sz="700" b="1" dirty="0" smtClean="0">
                        <a:cs typeface="B Yagut" panose="00000400000000000000" pitchFamily="2" charset="-78"/>
                      </a:endParaRPr>
                    </a:p>
                    <a:p>
                      <a:pPr algn="ctr"/>
                      <a:endParaRPr lang="en-US" sz="100" dirty="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endParaRPr lang="en-US"/>
                    </a:p>
                  </a:txBody>
                  <a:tcPr/>
                </a:tc>
                <a:tc>
                  <a:txBody>
                    <a:bodyPr/>
                    <a:lstStyle/>
                    <a:p>
                      <a:pPr algn="ctr"/>
                      <a:r>
                        <a:rPr lang="fa-IR" sz="700" dirty="0" smtClean="0">
                          <a:cs typeface="B Yagut" panose="00000400000000000000" pitchFamily="2" charset="-78"/>
                        </a:rPr>
                        <a:t>6-</a:t>
                      </a:r>
                      <a:endParaRPr lang="en-US" sz="700" dirty="0">
                        <a:cs typeface="B Yagut" panose="00000400000000000000" pitchFamily="2" charset="-78"/>
                      </a:endParaRPr>
                    </a:p>
                  </a:txBody>
                  <a:tcPr/>
                </a:tc>
                <a:extLst>
                  <a:ext uri="{0D108BD9-81ED-4DB2-BD59-A6C34878D82A}">
                    <a16:rowId xmlns:a16="http://schemas.microsoft.com/office/drawing/2014/main" val="10007"/>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7-</a:t>
                      </a:r>
                      <a:endParaRPr lang="en-US" sz="700" dirty="0">
                        <a:cs typeface="B Yagut" panose="00000400000000000000" pitchFamily="2" charset="-78"/>
                      </a:endParaRPr>
                    </a:p>
                  </a:txBody>
                  <a:tcPr/>
                </a:tc>
                <a:extLst>
                  <a:ext uri="{0D108BD9-81ED-4DB2-BD59-A6C34878D82A}">
                    <a16:rowId xmlns:a16="http://schemas.microsoft.com/office/drawing/2014/main" val="10008"/>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8-</a:t>
                      </a:r>
                      <a:endParaRPr lang="en-US" sz="700" dirty="0">
                        <a:cs typeface="B Yagut" panose="00000400000000000000" pitchFamily="2" charset="-78"/>
                      </a:endParaRPr>
                    </a:p>
                  </a:txBody>
                  <a:tcPr/>
                </a:tc>
                <a:extLst>
                  <a:ext uri="{0D108BD9-81ED-4DB2-BD59-A6C34878D82A}">
                    <a16:rowId xmlns:a16="http://schemas.microsoft.com/office/drawing/2014/main" val="10009"/>
                  </a:ext>
                </a:extLst>
              </a:tr>
              <a:tr h="304800">
                <a:tc>
                  <a:txBody>
                    <a:bodyPr/>
                    <a:lstStyle/>
                    <a:p>
                      <a:pPr algn="ctr"/>
                      <a:endParaRPr lang="en-US" sz="800"/>
                    </a:p>
                  </a:txBody>
                  <a:tcPr/>
                </a:tc>
                <a:tc>
                  <a:txBody>
                    <a:bodyPr/>
                    <a:lstStyle/>
                    <a:p>
                      <a:pPr algn="ctr"/>
                      <a:r>
                        <a:rPr lang="fa-IR" sz="800" dirty="0" smtClean="0"/>
                        <a:t>انجام شد</a:t>
                      </a:r>
                      <a:endParaRPr lang="en-US" sz="800" dirty="0"/>
                    </a:p>
                  </a:txBody>
                  <a:tcPr/>
                </a:tc>
                <a:tc>
                  <a:txBody>
                    <a:bodyPr/>
                    <a:lstStyle/>
                    <a:p>
                      <a:pPr algn="ctr"/>
                      <a:r>
                        <a:rPr lang="fa-IR" sz="800" b="1" kern="1200" dirty="0" smtClean="0">
                          <a:solidFill>
                            <a:schemeClr val="tx1"/>
                          </a:solidFill>
                          <a:latin typeface="+mn-lt"/>
                          <a:ea typeface="+mn-ea"/>
                          <a:cs typeface="B Yagut" panose="00000400000000000000" pitchFamily="2" charset="-78"/>
                        </a:rPr>
                        <a:t>اصناف</a:t>
                      </a:r>
                      <a:endParaRPr lang="en-US" sz="800" b="1" kern="1200" dirty="0">
                        <a:solidFill>
                          <a:schemeClr val="tx1"/>
                        </a:solidFill>
                        <a:latin typeface="+mn-lt"/>
                        <a:ea typeface="+mn-ea"/>
                        <a:cs typeface="B Yagut" panose="00000400000000000000" pitchFamily="2" charset="-78"/>
                      </a:endParaRPr>
                    </a:p>
                  </a:txBody>
                  <a:tcPr/>
                </a:tc>
                <a:tc>
                  <a:txBody>
                    <a:bodyPr/>
                    <a:lstStyle/>
                    <a:p>
                      <a:pPr algn="r"/>
                      <a:r>
                        <a:rPr lang="fa-IR" sz="800" b="1" dirty="0" smtClean="0">
                          <a:cs typeface="B Yagut" panose="00000400000000000000" pitchFamily="2" charset="-78"/>
                        </a:rPr>
                        <a:t>آموزش بهداشت فردی پیشگیری از بیماری های روده ای</a:t>
                      </a:r>
                      <a:endParaRPr lang="en-US" sz="800" b="1" dirty="0">
                        <a:cs typeface="B Yagut" panose="00000400000000000000" pitchFamily="2" charset="-78"/>
                      </a:endParaRPr>
                    </a:p>
                  </a:txBody>
                  <a:tcPr anchor="ctr"/>
                </a:tc>
                <a:tc>
                  <a:txBody>
                    <a:bodyPr/>
                    <a:lstStyle/>
                    <a:p>
                      <a:pPr algn="r"/>
                      <a:r>
                        <a:rPr lang="fa-IR" sz="800" b="1" dirty="0" smtClean="0">
                          <a:cs typeface="B Yagut" panose="00000400000000000000" pitchFamily="2" charset="-78"/>
                        </a:rPr>
                        <a:t>بیماریهای واگیر</a:t>
                      </a:r>
                      <a:endParaRPr lang="en-US" sz="800" b="1" dirty="0">
                        <a:cs typeface="B Yagut" panose="00000400000000000000" pitchFamily="2" charset="-78"/>
                      </a:endParaRPr>
                    </a:p>
                  </a:txBody>
                  <a:tcPr anchor="ctr"/>
                </a:tc>
                <a:tc>
                  <a:txBody>
                    <a:bodyPr/>
                    <a:lstStyle/>
                    <a:p>
                      <a:pPr algn="ctr"/>
                      <a:r>
                        <a:rPr lang="fa-IR" sz="700" dirty="0" smtClean="0">
                          <a:cs typeface="B Yagut" panose="00000400000000000000" pitchFamily="2" charset="-78"/>
                        </a:rPr>
                        <a:t>9-</a:t>
                      </a:r>
                      <a:endParaRPr lang="en-US" sz="700" dirty="0">
                        <a:cs typeface="B Yagut" panose="00000400000000000000" pitchFamily="2" charset="-78"/>
                      </a:endParaRPr>
                    </a:p>
                  </a:txBody>
                  <a:tcPr/>
                </a:tc>
                <a:extLst>
                  <a:ext uri="{0D108BD9-81ED-4DB2-BD59-A6C34878D82A}">
                    <a16:rowId xmlns:a16="http://schemas.microsoft.com/office/drawing/2014/main" val="10010"/>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10-</a:t>
                      </a:r>
                      <a:endParaRPr lang="en-US" sz="700" dirty="0">
                        <a:cs typeface="B Yagut" panose="00000400000000000000" pitchFamily="2" charset="-78"/>
                      </a:endParaRPr>
                    </a:p>
                  </a:txBody>
                  <a:tcPr/>
                </a:tc>
                <a:extLst>
                  <a:ext uri="{0D108BD9-81ED-4DB2-BD59-A6C34878D82A}">
                    <a16:rowId xmlns:a16="http://schemas.microsoft.com/office/drawing/2014/main" val="10011"/>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11-</a:t>
                      </a:r>
                      <a:endParaRPr lang="en-US" sz="700" dirty="0">
                        <a:cs typeface="B Yagut" panose="00000400000000000000" pitchFamily="2" charset="-78"/>
                      </a:endParaRPr>
                    </a:p>
                  </a:txBody>
                  <a:tcPr/>
                </a:tc>
                <a:extLst>
                  <a:ext uri="{0D108BD9-81ED-4DB2-BD59-A6C34878D82A}">
                    <a16:rowId xmlns:a16="http://schemas.microsoft.com/office/drawing/2014/main" val="10012"/>
                  </a:ext>
                </a:extLst>
              </a:tr>
              <a:tr h="198120">
                <a:tc>
                  <a:txBody>
                    <a:bodyPr/>
                    <a:lstStyle/>
                    <a:p>
                      <a:pPr algn="ctr"/>
                      <a:endParaRPr lang="en-US" sz="600"/>
                    </a:p>
                  </a:txBody>
                  <a:tcPr/>
                </a:tc>
                <a:tc>
                  <a:txBody>
                    <a:bodyPr/>
                    <a:lstStyle/>
                    <a:p>
                      <a:pPr algn="ctr"/>
                      <a:endParaRPr lang="en-US" sz="600" dirty="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12-</a:t>
                      </a:r>
                      <a:endParaRPr lang="en-US" sz="700" dirty="0">
                        <a:cs typeface="B Yagut" panose="00000400000000000000" pitchFamily="2" charset="-78"/>
                      </a:endParaRPr>
                    </a:p>
                  </a:txBody>
                  <a:tcPr/>
                </a:tc>
                <a:extLst>
                  <a:ext uri="{0D108BD9-81ED-4DB2-BD59-A6C34878D82A}">
                    <a16:rowId xmlns:a16="http://schemas.microsoft.com/office/drawing/2014/main" val="10013"/>
                  </a:ext>
                </a:extLst>
              </a:tr>
              <a:tr h="17338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700" b="1" dirty="0" smtClean="0">
                          <a:cs typeface="B Yagut" panose="00000400000000000000" pitchFamily="2" charset="-78"/>
                        </a:rPr>
                        <a:t>تعطیل رسمی</a:t>
                      </a:r>
                      <a:endParaRPr lang="en-US" sz="700" b="1" dirty="0" smtClean="0">
                        <a:cs typeface="B Yagut" panose="00000400000000000000" pitchFamily="2" charset="-78"/>
                      </a:endParaRPr>
                    </a:p>
                    <a:p>
                      <a:pPr algn="ctr"/>
                      <a:endParaRPr lang="en-US" sz="100" dirty="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endParaRPr lang="en-US"/>
                    </a:p>
                  </a:txBody>
                  <a:tcPr/>
                </a:tc>
                <a:tc>
                  <a:txBody>
                    <a:bodyPr/>
                    <a:lstStyle/>
                    <a:p>
                      <a:pPr algn="ctr"/>
                      <a:r>
                        <a:rPr lang="fa-IR" sz="700" dirty="0" smtClean="0">
                          <a:cs typeface="B Yagut" panose="00000400000000000000" pitchFamily="2" charset="-78"/>
                        </a:rPr>
                        <a:t>13-</a:t>
                      </a:r>
                      <a:endParaRPr lang="en-US" sz="700" dirty="0">
                        <a:cs typeface="B Yagut" panose="00000400000000000000" pitchFamily="2" charset="-78"/>
                      </a:endParaRPr>
                    </a:p>
                  </a:txBody>
                  <a:tcPr/>
                </a:tc>
                <a:extLst>
                  <a:ext uri="{0D108BD9-81ED-4DB2-BD59-A6C34878D82A}">
                    <a16:rowId xmlns:a16="http://schemas.microsoft.com/office/drawing/2014/main" val="10014"/>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14-</a:t>
                      </a:r>
                      <a:endParaRPr lang="en-US" sz="700" dirty="0">
                        <a:cs typeface="B Yagut" panose="00000400000000000000" pitchFamily="2" charset="-78"/>
                      </a:endParaRPr>
                    </a:p>
                  </a:txBody>
                  <a:tcPr/>
                </a:tc>
                <a:extLst>
                  <a:ext uri="{0D108BD9-81ED-4DB2-BD59-A6C34878D82A}">
                    <a16:rowId xmlns:a16="http://schemas.microsoft.com/office/drawing/2014/main" val="10015"/>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15-</a:t>
                      </a:r>
                      <a:endParaRPr lang="en-US" sz="700" dirty="0">
                        <a:cs typeface="B Yagut" panose="00000400000000000000" pitchFamily="2" charset="-78"/>
                      </a:endParaRPr>
                    </a:p>
                  </a:txBody>
                  <a:tcPr/>
                </a:tc>
                <a:extLst>
                  <a:ext uri="{0D108BD9-81ED-4DB2-BD59-A6C34878D82A}">
                    <a16:rowId xmlns:a16="http://schemas.microsoft.com/office/drawing/2014/main" val="10016"/>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16-</a:t>
                      </a:r>
                      <a:endParaRPr lang="en-US" sz="700" dirty="0">
                        <a:cs typeface="B Yagut" panose="00000400000000000000" pitchFamily="2" charset="-78"/>
                      </a:endParaRPr>
                    </a:p>
                  </a:txBody>
                  <a:tcPr/>
                </a:tc>
                <a:extLst>
                  <a:ext uri="{0D108BD9-81ED-4DB2-BD59-A6C34878D82A}">
                    <a16:rowId xmlns:a16="http://schemas.microsoft.com/office/drawing/2014/main" val="10017"/>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17-</a:t>
                      </a:r>
                      <a:endParaRPr lang="en-US" sz="700" dirty="0">
                        <a:cs typeface="B Yagut" panose="00000400000000000000" pitchFamily="2" charset="-78"/>
                      </a:endParaRPr>
                    </a:p>
                  </a:txBody>
                  <a:tcPr/>
                </a:tc>
                <a:extLst>
                  <a:ext uri="{0D108BD9-81ED-4DB2-BD59-A6C34878D82A}">
                    <a16:rowId xmlns:a16="http://schemas.microsoft.com/office/drawing/2014/main" val="10018"/>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18-</a:t>
                      </a:r>
                      <a:endParaRPr lang="en-US" sz="700" dirty="0">
                        <a:cs typeface="B Yagut" panose="00000400000000000000" pitchFamily="2" charset="-78"/>
                      </a:endParaRPr>
                    </a:p>
                  </a:txBody>
                  <a:tcPr/>
                </a:tc>
                <a:extLst>
                  <a:ext uri="{0D108BD9-81ED-4DB2-BD59-A6C34878D82A}">
                    <a16:rowId xmlns:a16="http://schemas.microsoft.com/office/drawing/2014/main" val="10019"/>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19-</a:t>
                      </a:r>
                      <a:endParaRPr lang="en-US" sz="700" dirty="0">
                        <a:cs typeface="B Yagut" panose="00000400000000000000" pitchFamily="2" charset="-78"/>
                      </a:endParaRPr>
                    </a:p>
                  </a:txBody>
                  <a:tcPr/>
                </a:tc>
                <a:extLst>
                  <a:ext uri="{0D108BD9-81ED-4DB2-BD59-A6C34878D82A}">
                    <a16:rowId xmlns:a16="http://schemas.microsoft.com/office/drawing/2014/main" val="10020"/>
                  </a:ext>
                </a:extLst>
              </a:tr>
              <a:tr h="17338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700" b="1" dirty="0" smtClean="0">
                          <a:cs typeface="B Yagut" panose="00000400000000000000" pitchFamily="2" charset="-78"/>
                        </a:rPr>
                        <a:t>تعطیل رسمی</a:t>
                      </a:r>
                      <a:endParaRPr lang="en-US" sz="700" b="1" dirty="0" smtClean="0">
                        <a:cs typeface="B Yagut" panose="00000400000000000000" pitchFamily="2" charset="-78"/>
                      </a:endParaRPr>
                    </a:p>
                    <a:p>
                      <a:pPr algn="ctr"/>
                      <a:endParaRPr lang="en-US" sz="100" dirty="0"/>
                    </a:p>
                  </a:txBody>
                  <a:tcPr>
                    <a:solidFill>
                      <a:schemeClr val="accent1"/>
                    </a:solidFill>
                  </a:tcPr>
                </a:tc>
                <a:tc hMerge="1">
                  <a:txBody>
                    <a:bodyPr/>
                    <a:lstStyle/>
                    <a:p>
                      <a:pPr algn="ctr"/>
                      <a:endParaRPr lang="en-US" sz="100" dirty="0"/>
                    </a:p>
                  </a:txBody>
                  <a:tcPr>
                    <a:solidFill>
                      <a:schemeClr val="accent1"/>
                    </a:solidFill>
                  </a:tcPr>
                </a:tc>
                <a:tc hMerge="1">
                  <a:txBody>
                    <a:bodyPr/>
                    <a:lstStyle/>
                    <a:p>
                      <a:pPr algn="ctr"/>
                      <a:endParaRPr lang="en-US" sz="100" dirty="0"/>
                    </a:p>
                  </a:txBody>
                  <a:tcPr>
                    <a:solidFill>
                      <a:schemeClr val="accent1"/>
                    </a:solidFill>
                  </a:tcPr>
                </a:tc>
                <a:tc hMerge="1">
                  <a:txBody>
                    <a:bodyPr/>
                    <a:lstStyle/>
                    <a:p>
                      <a:pPr algn="ctr"/>
                      <a:endParaRPr lang="en-US" sz="100" dirty="0"/>
                    </a:p>
                  </a:txBody>
                  <a:tcPr>
                    <a:solidFill>
                      <a:schemeClr val="accent1"/>
                    </a:solidFill>
                  </a:tcPr>
                </a:tc>
                <a:tc hMerge="1">
                  <a:txBody>
                    <a:bodyPr/>
                    <a:lstStyle/>
                    <a:p>
                      <a:endParaRPr lang="en-US"/>
                    </a:p>
                  </a:txBody>
                  <a:tcPr/>
                </a:tc>
                <a:tc>
                  <a:txBody>
                    <a:bodyPr/>
                    <a:lstStyle/>
                    <a:p>
                      <a:pPr algn="ctr"/>
                      <a:r>
                        <a:rPr lang="fa-IR" sz="700" dirty="0" smtClean="0">
                          <a:cs typeface="B Yagut" panose="00000400000000000000" pitchFamily="2" charset="-78"/>
                        </a:rPr>
                        <a:t>20-</a:t>
                      </a:r>
                      <a:endParaRPr lang="en-US" sz="700" dirty="0">
                        <a:cs typeface="B Yagut" panose="00000400000000000000" pitchFamily="2" charset="-78"/>
                      </a:endParaRPr>
                    </a:p>
                  </a:txBody>
                  <a:tcPr/>
                </a:tc>
                <a:extLst>
                  <a:ext uri="{0D108BD9-81ED-4DB2-BD59-A6C34878D82A}">
                    <a16:rowId xmlns:a16="http://schemas.microsoft.com/office/drawing/2014/main" val="10021"/>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21-</a:t>
                      </a:r>
                      <a:endParaRPr lang="en-US" sz="700" dirty="0">
                        <a:cs typeface="B Yagut" panose="00000400000000000000" pitchFamily="2" charset="-78"/>
                      </a:endParaRPr>
                    </a:p>
                  </a:txBody>
                  <a:tcPr/>
                </a:tc>
                <a:extLst>
                  <a:ext uri="{0D108BD9-81ED-4DB2-BD59-A6C34878D82A}">
                    <a16:rowId xmlns:a16="http://schemas.microsoft.com/office/drawing/2014/main" val="10022"/>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22-</a:t>
                      </a:r>
                      <a:endParaRPr lang="en-US" sz="700" dirty="0">
                        <a:cs typeface="B Yagut" panose="00000400000000000000" pitchFamily="2" charset="-78"/>
                      </a:endParaRPr>
                    </a:p>
                  </a:txBody>
                  <a:tcPr/>
                </a:tc>
                <a:extLst>
                  <a:ext uri="{0D108BD9-81ED-4DB2-BD59-A6C34878D82A}">
                    <a16:rowId xmlns:a16="http://schemas.microsoft.com/office/drawing/2014/main" val="10023"/>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23-</a:t>
                      </a:r>
                      <a:endParaRPr lang="en-US" sz="700" dirty="0">
                        <a:cs typeface="B Yagut" panose="00000400000000000000" pitchFamily="2" charset="-78"/>
                      </a:endParaRPr>
                    </a:p>
                  </a:txBody>
                  <a:tcPr/>
                </a:tc>
                <a:extLst>
                  <a:ext uri="{0D108BD9-81ED-4DB2-BD59-A6C34878D82A}">
                    <a16:rowId xmlns:a16="http://schemas.microsoft.com/office/drawing/2014/main" val="10024"/>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24-</a:t>
                      </a:r>
                      <a:endParaRPr lang="en-US" sz="700" dirty="0">
                        <a:cs typeface="B Yagut" panose="00000400000000000000" pitchFamily="2" charset="-78"/>
                      </a:endParaRPr>
                    </a:p>
                  </a:txBody>
                  <a:tcPr/>
                </a:tc>
                <a:extLst>
                  <a:ext uri="{0D108BD9-81ED-4DB2-BD59-A6C34878D82A}">
                    <a16:rowId xmlns:a16="http://schemas.microsoft.com/office/drawing/2014/main" val="10025"/>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25-</a:t>
                      </a:r>
                      <a:endParaRPr lang="en-US" sz="700" dirty="0">
                        <a:cs typeface="B Yagut" panose="00000400000000000000" pitchFamily="2" charset="-78"/>
                      </a:endParaRPr>
                    </a:p>
                  </a:txBody>
                  <a:tcPr/>
                </a:tc>
                <a:extLst>
                  <a:ext uri="{0D108BD9-81ED-4DB2-BD59-A6C34878D82A}">
                    <a16:rowId xmlns:a16="http://schemas.microsoft.com/office/drawing/2014/main" val="10026"/>
                  </a:ext>
                </a:extLst>
              </a:tr>
              <a:tr h="17338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700" b="1" dirty="0" smtClean="0">
                          <a:cs typeface="B Yagut" panose="00000400000000000000" pitchFamily="2" charset="-78"/>
                        </a:rPr>
                        <a:t>تعطیل رسمی</a:t>
                      </a:r>
                      <a:endParaRPr lang="en-US" sz="700" b="1" dirty="0" smtClean="0">
                        <a:cs typeface="B Yagut" panose="00000400000000000000" pitchFamily="2" charset="-78"/>
                      </a:endParaRPr>
                    </a:p>
                    <a:p>
                      <a:pPr algn="ctr"/>
                      <a:endParaRPr lang="en-US" sz="100" dirty="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endParaRPr lang="en-US"/>
                    </a:p>
                  </a:txBody>
                  <a:tcPr/>
                </a:tc>
                <a:tc>
                  <a:txBody>
                    <a:bodyPr/>
                    <a:lstStyle/>
                    <a:p>
                      <a:pPr algn="ctr"/>
                      <a:r>
                        <a:rPr lang="fa-IR" sz="700" dirty="0" smtClean="0">
                          <a:cs typeface="B Yagut" panose="00000400000000000000" pitchFamily="2" charset="-78"/>
                        </a:rPr>
                        <a:t>26-</a:t>
                      </a:r>
                      <a:endParaRPr lang="en-US" sz="700" dirty="0">
                        <a:cs typeface="B Yagut" panose="00000400000000000000" pitchFamily="2" charset="-78"/>
                      </a:endParaRPr>
                    </a:p>
                  </a:txBody>
                  <a:tcPr/>
                </a:tc>
                <a:extLst>
                  <a:ext uri="{0D108BD9-81ED-4DB2-BD59-A6C34878D82A}">
                    <a16:rowId xmlns:a16="http://schemas.microsoft.com/office/drawing/2014/main" val="10027"/>
                  </a:ext>
                </a:extLst>
              </a:tr>
              <a:tr h="17338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700" b="1" dirty="0" smtClean="0">
                          <a:cs typeface="B Yagut" panose="00000400000000000000" pitchFamily="2" charset="-78"/>
                        </a:rPr>
                        <a:t>تعطیل رسمی</a:t>
                      </a:r>
                      <a:endParaRPr lang="en-US" sz="700" b="1" dirty="0" smtClean="0">
                        <a:cs typeface="B Yagut" panose="00000400000000000000" pitchFamily="2" charset="-78"/>
                      </a:endParaRPr>
                    </a:p>
                    <a:p>
                      <a:pPr algn="ctr"/>
                      <a:endParaRPr lang="en-US" sz="100" dirty="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pPr algn="ctr"/>
                      <a:endParaRPr lang="en-US" sz="100"/>
                    </a:p>
                  </a:txBody>
                  <a:tcPr>
                    <a:solidFill>
                      <a:schemeClr val="accent1"/>
                    </a:solidFill>
                  </a:tcPr>
                </a:tc>
                <a:tc hMerge="1">
                  <a:txBody>
                    <a:bodyPr/>
                    <a:lstStyle/>
                    <a:p>
                      <a:endParaRPr lang="en-US"/>
                    </a:p>
                  </a:txBody>
                  <a:tcPr/>
                </a:tc>
                <a:tc>
                  <a:txBody>
                    <a:bodyPr/>
                    <a:lstStyle/>
                    <a:p>
                      <a:pPr algn="ctr"/>
                      <a:r>
                        <a:rPr lang="fa-IR" sz="700" dirty="0" smtClean="0">
                          <a:cs typeface="B Yagut" panose="00000400000000000000" pitchFamily="2" charset="-78"/>
                        </a:rPr>
                        <a:t>27-</a:t>
                      </a:r>
                      <a:endParaRPr lang="en-US" sz="700" dirty="0">
                        <a:cs typeface="B Yagut" panose="00000400000000000000" pitchFamily="2" charset="-78"/>
                      </a:endParaRPr>
                    </a:p>
                  </a:txBody>
                  <a:tcPr/>
                </a:tc>
                <a:extLst>
                  <a:ext uri="{0D108BD9-81ED-4DB2-BD59-A6C34878D82A}">
                    <a16:rowId xmlns:a16="http://schemas.microsoft.com/office/drawing/2014/main" val="10028"/>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endParaRPr lang="en-US" sz="600" dirty="0"/>
                    </a:p>
                  </a:txBody>
                  <a:tcPr/>
                </a:tc>
                <a:tc>
                  <a:txBody>
                    <a:bodyPr/>
                    <a:lstStyle/>
                    <a:p>
                      <a:pPr algn="ctr"/>
                      <a:r>
                        <a:rPr lang="fa-IR" sz="700" dirty="0" smtClean="0">
                          <a:cs typeface="B Yagut" panose="00000400000000000000" pitchFamily="2" charset="-78"/>
                        </a:rPr>
                        <a:t>28-</a:t>
                      </a:r>
                      <a:endParaRPr lang="en-US" sz="700" dirty="0">
                        <a:cs typeface="B Yagut" panose="00000400000000000000" pitchFamily="2" charset="-78"/>
                      </a:endParaRPr>
                    </a:p>
                  </a:txBody>
                  <a:tcPr/>
                </a:tc>
                <a:extLst>
                  <a:ext uri="{0D108BD9-81ED-4DB2-BD59-A6C34878D82A}">
                    <a16:rowId xmlns:a16="http://schemas.microsoft.com/office/drawing/2014/main" val="10029"/>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dirty="0"/>
                    </a:p>
                  </a:txBody>
                  <a:tcPr/>
                </a:tc>
                <a:tc>
                  <a:txBody>
                    <a:bodyPr/>
                    <a:lstStyle/>
                    <a:p>
                      <a:endParaRPr lang="en-US" sz="600" dirty="0"/>
                    </a:p>
                  </a:txBody>
                  <a:tcPr/>
                </a:tc>
                <a:tc>
                  <a:txBody>
                    <a:bodyPr/>
                    <a:lstStyle/>
                    <a:p>
                      <a:pPr algn="ctr"/>
                      <a:r>
                        <a:rPr lang="fa-IR" sz="700" dirty="0" smtClean="0">
                          <a:cs typeface="B Yagut" panose="00000400000000000000" pitchFamily="2" charset="-78"/>
                        </a:rPr>
                        <a:t>29-</a:t>
                      </a:r>
                      <a:endParaRPr lang="en-US" sz="700" dirty="0">
                        <a:cs typeface="B Yagut" panose="00000400000000000000" pitchFamily="2" charset="-78"/>
                      </a:endParaRPr>
                    </a:p>
                  </a:txBody>
                  <a:tcPr/>
                </a:tc>
                <a:extLst>
                  <a:ext uri="{0D108BD9-81ED-4DB2-BD59-A6C34878D82A}">
                    <a16:rowId xmlns:a16="http://schemas.microsoft.com/office/drawing/2014/main" val="10030"/>
                  </a:ext>
                </a:extLst>
              </a:tr>
              <a:tr h="173389">
                <a:tc>
                  <a:txBody>
                    <a:bodyPr/>
                    <a:lstStyle/>
                    <a:p>
                      <a:pPr algn="ctr"/>
                      <a:endParaRPr lang="en-US" sz="600"/>
                    </a:p>
                  </a:txBody>
                  <a:tcPr/>
                </a:tc>
                <a:tc>
                  <a:txBody>
                    <a:bodyPr/>
                    <a:lstStyle/>
                    <a:p>
                      <a:pPr algn="ctr"/>
                      <a:endParaRPr lang="en-US" sz="600"/>
                    </a:p>
                  </a:txBody>
                  <a:tcPr/>
                </a:tc>
                <a:tc>
                  <a:txBody>
                    <a:bodyPr/>
                    <a:lstStyle/>
                    <a:p>
                      <a:pPr algn="ctr"/>
                      <a:endParaRPr lang="en-US" sz="600"/>
                    </a:p>
                  </a:txBody>
                  <a:tcPr/>
                </a:tc>
                <a:tc>
                  <a:txBody>
                    <a:bodyPr/>
                    <a:lstStyle/>
                    <a:p>
                      <a:pPr algn="ctr"/>
                      <a:endParaRPr lang="en-US" sz="600" dirty="0"/>
                    </a:p>
                  </a:txBody>
                  <a:tcPr/>
                </a:tc>
                <a:tc>
                  <a:txBody>
                    <a:bodyPr/>
                    <a:lstStyle/>
                    <a:p>
                      <a:endParaRPr lang="en-US" sz="600" dirty="0"/>
                    </a:p>
                  </a:txBody>
                  <a:tcPr/>
                </a:tc>
                <a:tc>
                  <a:txBody>
                    <a:bodyPr/>
                    <a:lstStyle/>
                    <a:p>
                      <a:pPr algn="ctr"/>
                      <a:r>
                        <a:rPr lang="fa-IR" sz="700" dirty="0" smtClean="0">
                          <a:cs typeface="B Yagut" panose="00000400000000000000" pitchFamily="2" charset="-78"/>
                        </a:rPr>
                        <a:t>30-</a:t>
                      </a:r>
                      <a:endParaRPr lang="en-US" sz="700" dirty="0">
                        <a:cs typeface="B Yagut" panose="00000400000000000000" pitchFamily="2" charset="-78"/>
                      </a:endParaRPr>
                    </a:p>
                  </a:txBody>
                  <a:tcPr/>
                </a:tc>
                <a:extLst>
                  <a:ext uri="{0D108BD9-81ED-4DB2-BD59-A6C34878D82A}">
                    <a16:rowId xmlns:a16="http://schemas.microsoft.com/office/drawing/2014/main" val="10031"/>
                  </a:ext>
                </a:extLst>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4702934"/>
      </p:ext>
    </p:extLst>
  </p:cSld>
  <p:clrMapOvr>
    <a:masterClrMapping/>
  </p:clrMapOvr>
  <mc:AlternateContent xmlns:mc="http://schemas.openxmlformats.org/markup-compatibility/2006" xmlns:p14="http://schemas.microsoft.com/office/powerpoint/2010/main">
    <mc:Choice Requires="p14">
      <p:transition spd="slow" p14:dur="2000" advTm="23409"/>
    </mc:Choice>
    <mc:Fallback xmlns="">
      <p:transition spd="slow" advTm="2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ar-SA" sz="3600" dirty="0">
                <a:cs typeface="B Yagut" panose="00000400000000000000" pitchFamily="2" charset="-78"/>
              </a:rPr>
              <a:t>برنامه </a:t>
            </a:r>
            <a:r>
              <a:rPr lang="fa-IR" sz="3600" dirty="0">
                <a:cs typeface="B Yagut" panose="00000400000000000000" pitchFamily="2" charset="-78"/>
              </a:rPr>
              <a:t>هفتگی </a:t>
            </a:r>
            <a:r>
              <a:rPr lang="en-US" sz="3600" dirty="0" smtClean="0">
                <a:cs typeface="B Yagut" panose="00000400000000000000" pitchFamily="2" charset="-78"/>
              </a:rPr>
              <a:t>:</a:t>
            </a:r>
            <a:r>
              <a:rPr lang="en-US" sz="3600" dirty="0">
                <a:cs typeface="B Yagut" panose="00000400000000000000" pitchFamily="2" charset="-78"/>
              </a:rPr>
              <a:t/>
            </a:r>
            <a:br>
              <a:rPr lang="en-US" sz="3600" dirty="0">
                <a:cs typeface="B Yagut" panose="00000400000000000000" pitchFamily="2" charset="-78"/>
              </a:rPr>
            </a:br>
            <a:endParaRPr lang="en-US" sz="3600" dirty="0">
              <a:cs typeface="B Yagut" panose="00000400000000000000" pitchFamily="2" charset="-78"/>
            </a:endParaRPr>
          </a:p>
        </p:txBody>
      </p:sp>
      <p:sp>
        <p:nvSpPr>
          <p:cNvPr id="3" name="Content Placeholder 2"/>
          <p:cNvSpPr>
            <a:spLocks noGrp="1"/>
          </p:cNvSpPr>
          <p:nvPr>
            <p:ph idx="1"/>
          </p:nvPr>
        </p:nvSpPr>
        <p:spPr>
          <a:xfrm>
            <a:off x="457200" y="990600"/>
            <a:ext cx="8229600" cy="5257800"/>
          </a:xfrm>
        </p:spPr>
        <p:txBody>
          <a:bodyPr>
            <a:normAutofit/>
          </a:bodyPr>
          <a:lstStyle/>
          <a:p>
            <a:pPr marL="0" indent="0" algn="r" rtl="1">
              <a:buNone/>
            </a:pPr>
            <a:r>
              <a:rPr lang="ar-SA" sz="2800" dirty="0">
                <a:cs typeface="B Yagut" panose="00000400000000000000" pitchFamily="2" charset="-78"/>
              </a:rPr>
              <a:t>برای این کار با استفاده از برنامه ریزی </a:t>
            </a:r>
            <a:r>
              <a:rPr lang="fa-IR" sz="2800" dirty="0">
                <a:cs typeface="B Yagut" panose="00000400000000000000" pitchFamily="2" charset="-78"/>
              </a:rPr>
              <a:t>هفتگی</a:t>
            </a:r>
            <a:r>
              <a:rPr lang="ar-SA" sz="2800" dirty="0">
                <a:cs typeface="B Yagut" panose="00000400000000000000" pitchFamily="2" charset="-78"/>
              </a:rPr>
              <a:t> روزهای</a:t>
            </a:r>
            <a:r>
              <a:rPr lang="fa-IR" sz="2800" dirty="0">
                <a:cs typeface="B Yagut" panose="00000400000000000000" pitchFamily="2" charset="-78"/>
              </a:rPr>
              <a:t> هفته</a:t>
            </a:r>
            <a:r>
              <a:rPr lang="ar-SA" sz="2800" dirty="0">
                <a:cs typeface="B Yagut" panose="00000400000000000000" pitchFamily="2" charset="-78"/>
              </a:rPr>
              <a:t> خود را برنامه ریزی کنید</a:t>
            </a:r>
            <a:r>
              <a:rPr lang="en-US" sz="2800" dirty="0">
                <a:cs typeface="B Yagut" panose="00000400000000000000" pitchFamily="2" charset="-78"/>
              </a:rPr>
              <a:t>:</a:t>
            </a:r>
            <a:endParaRPr lang="fa-IR" sz="2800" dirty="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a:cs typeface="B Yagut" panose="00000400000000000000" pitchFamily="2" charset="-78"/>
            </a:endParaRPr>
          </a:p>
          <a:p>
            <a:pPr marL="0" indent="0" algn="just" rtl="1">
              <a:buNone/>
            </a:pPr>
            <a:endParaRPr lang="fa-IR" sz="3000" dirty="0" smtClean="0">
              <a:cs typeface="B Yagut" panose="00000400000000000000" pitchFamily="2" charset="-78"/>
            </a:endParaRPr>
          </a:p>
          <a:p>
            <a:pPr marL="0" indent="0" algn="just" rtl="1">
              <a:buNone/>
            </a:pPr>
            <a:endParaRPr lang="fa-IR" sz="3000" dirty="0" smtClean="0">
              <a:cs typeface="B Yagut" panose="00000400000000000000" pitchFamily="2" charset="-78"/>
            </a:endParaRPr>
          </a:p>
          <a:p>
            <a:pPr marL="0" indent="0" algn="just" rtl="1">
              <a:buNone/>
            </a:pPr>
            <a:endParaRPr lang="fa-IR" sz="900" dirty="0" smtClean="0">
              <a:cs typeface="B Yagut" panose="00000400000000000000" pitchFamily="2" charset="-78"/>
            </a:endParaRPr>
          </a:p>
          <a:p>
            <a:pPr marL="0" indent="0" algn="just" rtl="1">
              <a:buNone/>
            </a:pPr>
            <a:endParaRPr lang="en-US" sz="3000" dirty="0">
              <a:cs typeface="B Yagut" panose="00000400000000000000" pitchFamily="2" charset="-78"/>
            </a:endParaRPr>
          </a:p>
          <a:p>
            <a:pPr marL="0" indent="0" algn="just" rtl="1">
              <a:buNone/>
            </a:pPr>
            <a:endParaRPr lang="fa-IR" sz="2800" dirty="0" smtClean="0">
              <a:cs typeface="B Yagut" panose="00000400000000000000" pitchFamily="2" charset="-78"/>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244457778"/>
              </p:ext>
            </p:extLst>
          </p:nvPr>
        </p:nvGraphicFramePr>
        <p:xfrm>
          <a:off x="1295400" y="2514600"/>
          <a:ext cx="6324600" cy="3205480"/>
        </p:xfrm>
        <a:graphic>
          <a:graphicData uri="http://schemas.openxmlformats.org/drawingml/2006/table">
            <a:tbl>
              <a:tblPr firstRow="1" bandRow="1">
                <a:tableStyleId>{5940675A-B579-460E-94D1-54222C63F5DA}</a:tableStyleId>
              </a:tblPr>
              <a:tblGrid>
                <a:gridCol w="1267956">
                  <a:extLst>
                    <a:ext uri="{9D8B030D-6E8A-4147-A177-3AD203B41FA5}">
                      <a16:colId xmlns:a16="http://schemas.microsoft.com/office/drawing/2014/main" val="20000"/>
                    </a:ext>
                  </a:extLst>
                </a:gridCol>
                <a:gridCol w="1267956">
                  <a:extLst>
                    <a:ext uri="{9D8B030D-6E8A-4147-A177-3AD203B41FA5}">
                      <a16:colId xmlns:a16="http://schemas.microsoft.com/office/drawing/2014/main" val="20001"/>
                    </a:ext>
                  </a:extLst>
                </a:gridCol>
                <a:gridCol w="1502688">
                  <a:extLst>
                    <a:ext uri="{9D8B030D-6E8A-4147-A177-3AD203B41FA5}">
                      <a16:colId xmlns:a16="http://schemas.microsoft.com/office/drawing/2014/main" val="20002"/>
                    </a:ext>
                  </a:extLst>
                </a:gridCol>
                <a:gridCol w="1374008">
                  <a:extLst>
                    <a:ext uri="{9D8B030D-6E8A-4147-A177-3AD203B41FA5}">
                      <a16:colId xmlns:a16="http://schemas.microsoft.com/office/drawing/2014/main" val="20003"/>
                    </a:ext>
                  </a:extLst>
                </a:gridCol>
                <a:gridCol w="911992">
                  <a:extLst>
                    <a:ext uri="{9D8B030D-6E8A-4147-A177-3AD203B41FA5}">
                      <a16:colId xmlns:a16="http://schemas.microsoft.com/office/drawing/2014/main" val="20004"/>
                    </a:ext>
                  </a:extLst>
                </a:gridCol>
              </a:tblGrid>
              <a:tr h="609600">
                <a:tc gridSpan="5">
                  <a:txBody>
                    <a:bodyPr/>
                    <a:lstStyle/>
                    <a:p>
                      <a:pPr algn="r" rtl="1"/>
                      <a:r>
                        <a:rPr lang="fa-IR" b="1" dirty="0" smtClean="0">
                          <a:cs typeface="B Yagut" panose="00000400000000000000" pitchFamily="2" charset="-78"/>
                        </a:rPr>
                        <a:t>برنامه هفتگی خانه بهداشت  هفته اول در ماه ...........سال ..........</a:t>
                      </a:r>
                      <a:endParaRPr lang="en-US" b="1" dirty="0">
                        <a:cs typeface="B Yagut" panose="00000400000000000000" pitchFamily="2" charset="-78"/>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tx1"/>
                          </a:solidFill>
                          <a:latin typeface="+mn-lt"/>
                          <a:ea typeface="+mn-ea"/>
                          <a:cs typeface="+mn-cs"/>
                        </a:rPr>
                        <a:t>نتیجه فعالیت</a:t>
                      </a:r>
                      <a:endParaRPr lang="en-US" sz="1800" kern="1200" dirty="0">
                        <a:solidFill>
                          <a:schemeClr val="tx1"/>
                        </a:solidFill>
                        <a:latin typeface="+mn-lt"/>
                        <a:ea typeface="+mn-ea"/>
                        <a:cs typeface="+mn-cs"/>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tx1"/>
                          </a:solidFill>
                          <a:latin typeface="+mn-lt"/>
                          <a:ea typeface="+mn-ea"/>
                          <a:cs typeface="+mn-cs"/>
                        </a:rPr>
                        <a:t>گروه هدف</a:t>
                      </a:r>
                    </a:p>
                  </a:txBody>
                  <a:tcPr/>
                </a:tc>
                <a:tc>
                  <a:txBody>
                    <a:bodyPr/>
                    <a:lstStyle/>
                    <a:p>
                      <a:pPr algn="r"/>
                      <a:r>
                        <a:rPr lang="fa-IR" sz="1800" kern="1200" dirty="0" smtClean="0">
                          <a:solidFill>
                            <a:schemeClr val="tx1"/>
                          </a:solidFill>
                          <a:latin typeface="+mn-lt"/>
                          <a:ea typeface="+mn-ea"/>
                          <a:cs typeface="+mn-cs"/>
                        </a:rPr>
                        <a:t>فعالیت</a:t>
                      </a:r>
                      <a:endParaRPr lang="en-US" sz="1800" kern="1200" dirty="0">
                        <a:solidFill>
                          <a:schemeClr val="tx1"/>
                        </a:solidFill>
                        <a:latin typeface="+mn-lt"/>
                        <a:ea typeface="+mn-ea"/>
                        <a:cs typeface="+mn-cs"/>
                      </a:endParaRPr>
                    </a:p>
                  </a:txBody>
                  <a:tcPr anchor="ctr"/>
                </a:tc>
                <a:tc>
                  <a:txBody>
                    <a:bodyPr/>
                    <a:lstStyle/>
                    <a:p>
                      <a:pPr algn="r"/>
                      <a:r>
                        <a:rPr lang="fa-IR" sz="1800" kern="1200" dirty="0" smtClean="0">
                          <a:solidFill>
                            <a:schemeClr val="tx1"/>
                          </a:solidFill>
                          <a:latin typeface="+mn-lt"/>
                          <a:ea typeface="+mn-ea"/>
                          <a:cs typeface="+mn-cs"/>
                        </a:rPr>
                        <a:t>برنامه</a:t>
                      </a:r>
                      <a:endParaRPr lang="en-US" sz="1800" kern="1200" dirty="0">
                        <a:solidFill>
                          <a:schemeClr val="tx1"/>
                        </a:solidFill>
                        <a:latin typeface="+mn-lt"/>
                        <a:ea typeface="+mn-ea"/>
                        <a:cs typeface="+mn-cs"/>
                      </a:endParaRPr>
                    </a:p>
                  </a:txBody>
                  <a:tcPr anchor="ctr"/>
                </a:tc>
                <a:tc>
                  <a:txBody>
                    <a:bodyPr/>
                    <a:lstStyle/>
                    <a:p>
                      <a:pPr algn="r"/>
                      <a:r>
                        <a:rPr lang="fa-IR" sz="1800" kern="1200" dirty="0" smtClean="0">
                          <a:solidFill>
                            <a:schemeClr val="tx1"/>
                          </a:solidFill>
                          <a:latin typeface="+mn-lt"/>
                          <a:ea typeface="+mn-ea"/>
                          <a:cs typeface="+mn-cs"/>
                        </a:rPr>
                        <a:t>ایام هفته</a:t>
                      </a:r>
                      <a:endParaRPr lang="en-US" sz="1800" kern="1200" dirty="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370840">
                <a:tc>
                  <a:txBody>
                    <a:bodyPr/>
                    <a:lstStyle/>
                    <a:p>
                      <a:endParaRPr lang="en-US"/>
                    </a:p>
                  </a:txBody>
                  <a:tcPr anchor="ctr"/>
                </a:tc>
                <a:tc>
                  <a:txBody>
                    <a:bodyPr/>
                    <a:lstStyle/>
                    <a:p>
                      <a:endParaRPr lang="en-US"/>
                    </a:p>
                  </a:txBody>
                  <a:tcPr anchor="ctr"/>
                </a:tc>
                <a:tc>
                  <a:txBody>
                    <a:bodyPr/>
                    <a:lstStyle/>
                    <a:p>
                      <a:pPr algn="r"/>
                      <a:endParaRPr lang="en-US" sz="800" b="1" dirty="0">
                        <a:cs typeface="B Yagut" panose="00000400000000000000" pitchFamily="2" charset="-78"/>
                      </a:endParaRPr>
                    </a:p>
                  </a:txBody>
                  <a:tcPr anchor="ctr"/>
                </a:tc>
                <a:tc>
                  <a:txBody>
                    <a:bodyPr/>
                    <a:lstStyle/>
                    <a:p>
                      <a:endParaRPr lang="en-US"/>
                    </a:p>
                  </a:txBody>
                  <a:tcPr anchor="ctr"/>
                </a:tc>
                <a:tc>
                  <a:txBody>
                    <a:bodyPr/>
                    <a:lstStyle/>
                    <a:p>
                      <a:pPr algn="r"/>
                      <a:r>
                        <a:rPr lang="fa-IR" dirty="0" smtClean="0"/>
                        <a:t>شنبه</a:t>
                      </a:r>
                      <a:endParaRPr lang="en-US" dirty="0"/>
                    </a:p>
                  </a:txBody>
                  <a:tcPr anchor="ctr"/>
                </a:tc>
                <a:extLst>
                  <a:ext uri="{0D108BD9-81ED-4DB2-BD59-A6C34878D82A}">
                    <a16:rowId xmlns:a16="http://schemas.microsoft.com/office/drawing/2014/main" val="10002"/>
                  </a:ext>
                </a:extLst>
              </a:tr>
              <a:tr h="370840">
                <a:tc>
                  <a:txBody>
                    <a:bodyPr/>
                    <a:lstStyle/>
                    <a:p>
                      <a:endParaRPr lang="en-US"/>
                    </a:p>
                  </a:txBody>
                  <a:tcPr anchor="ctr"/>
                </a:tc>
                <a:tc>
                  <a:txBody>
                    <a:bodyPr/>
                    <a:lstStyle/>
                    <a:p>
                      <a:endParaRPr lang="en-US"/>
                    </a:p>
                  </a:txBody>
                  <a:tcPr anchor="ctr"/>
                </a:tc>
                <a:tc>
                  <a:txBody>
                    <a:bodyPr/>
                    <a:lstStyle/>
                    <a:p>
                      <a:pPr algn="r"/>
                      <a:endParaRPr lang="en-US" sz="800" b="1" dirty="0">
                        <a:cs typeface="B Yagut" panose="00000400000000000000" pitchFamily="2" charset="-78"/>
                      </a:endParaRPr>
                    </a:p>
                  </a:txBody>
                  <a:tcPr anchor="ctr"/>
                </a:tc>
                <a:tc>
                  <a:txBody>
                    <a:bodyPr/>
                    <a:lstStyle/>
                    <a:p>
                      <a:endParaRPr lang="en-US"/>
                    </a:p>
                  </a:txBody>
                  <a:tcPr anchor="ctr"/>
                </a:tc>
                <a:tc>
                  <a:txBody>
                    <a:bodyPr/>
                    <a:lstStyle/>
                    <a:p>
                      <a:pPr algn="r"/>
                      <a:r>
                        <a:rPr lang="fa-IR" dirty="0" smtClean="0"/>
                        <a:t>یکشنبه</a:t>
                      </a:r>
                      <a:endParaRPr lang="en-US" dirty="0"/>
                    </a:p>
                  </a:txBody>
                  <a:tcPr anchor="ctr"/>
                </a:tc>
                <a:extLst>
                  <a:ext uri="{0D108BD9-81ED-4DB2-BD59-A6C34878D82A}">
                    <a16:rowId xmlns:a16="http://schemas.microsoft.com/office/drawing/2014/main" val="10003"/>
                  </a:ext>
                </a:extLst>
              </a:tr>
              <a:tr h="370840">
                <a:tc>
                  <a:txBody>
                    <a:bodyPr/>
                    <a:lstStyle/>
                    <a:p>
                      <a:endParaRPr lang="en-US"/>
                    </a:p>
                  </a:txBody>
                  <a:tcPr anchor="ctr"/>
                </a:tc>
                <a:tc>
                  <a:txBody>
                    <a:bodyPr/>
                    <a:lstStyle/>
                    <a:p>
                      <a:endParaRPr lang="en-US"/>
                    </a:p>
                  </a:txBody>
                  <a:tcPr anchor="ctr"/>
                </a:tc>
                <a:tc>
                  <a:txBody>
                    <a:bodyPr/>
                    <a:lstStyle/>
                    <a:p>
                      <a:pPr algn="r"/>
                      <a:endParaRPr lang="en-US" sz="800" b="1" dirty="0">
                        <a:cs typeface="B Yagut" panose="00000400000000000000" pitchFamily="2" charset="-78"/>
                      </a:endParaRPr>
                    </a:p>
                  </a:txBody>
                  <a:tcPr anchor="ctr"/>
                </a:tc>
                <a:tc>
                  <a:txBody>
                    <a:bodyPr/>
                    <a:lstStyle/>
                    <a:p>
                      <a:endParaRPr lang="en-US"/>
                    </a:p>
                  </a:txBody>
                  <a:tcPr anchor="ctr"/>
                </a:tc>
                <a:tc>
                  <a:txBody>
                    <a:bodyPr/>
                    <a:lstStyle/>
                    <a:p>
                      <a:pPr algn="r"/>
                      <a:r>
                        <a:rPr lang="fa-IR" dirty="0" smtClean="0"/>
                        <a:t>دوشنبه</a:t>
                      </a:r>
                      <a:endParaRPr lang="en-US" dirty="0"/>
                    </a:p>
                  </a:txBody>
                  <a:tcPr anchor="ctr"/>
                </a:tc>
                <a:extLst>
                  <a:ext uri="{0D108BD9-81ED-4DB2-BD59-A6C34878D82A}">
                    <a16:rowId xmlns:a16="http://schemas.microsoft.com/office/drawing/2014/main" val="10004"/>
                  </a:ext>
                </a:extLst>
              </a:tr>
              <a:tr h="370840">
                <a:tc>
                  <a:txBody>
                    <a:bodyPr/>
                    <a:lstStyle/>
                    <a:p>
                      <a:endParaRPr lang="en-US"/>
                    </a:p>
                  </a:txBody>
                  <a:tcPr anchor="ctr"/>
                </a:tc>
                <a:tc>
                  <a:txBody>
                    <a:bodyPr/>
                    <a:lstStyle/>
                    <a:p>
                      <a:endParaRPr lang="en-US"/>
                    </a:p>
                  </a:txBody>
                  <a:tcPr anchor="ctr"/>
                </a:tc>
                <a:tc>
                  <a:txBody>
                    <a:bodyPr/>
                    <a:lstStyle/>
                    <a:p>
                      <a:pPr algn="r"/>
                      <a:endParaRPr lang="en-US" sz="800" b="1" dirty="0">
                        <a:cs typeface="B Yagut" panose="00000400000000000000" pitchFamily="2" charset="-78"/>
                      </a:endParaRPr>
                    </a:p>
                  </a:txBody>
                  <a:tcPr anchor="ctr"/>
                </a:tc>
                <a:tc>
                  <a:txBody>
                    <a:bodyPr/>
                    <a:lstStyle/>
                    <a:p>
                      <a:endParaRPr lang="en-US"/>
                    </a:p>
                  </a:txBody>
                  <a:tcPr anchor="ctr"/>
                </a:tc>
                <a:tc>
                  <a:txBody>
                    <a:bodyPr/>
                    <a:lstStyle/>
                    <a:p>
                      <a:pPr algn="r"/>
                      <a:r>
                        <a:rPr lang="fa-IR" dirty="0" smtClean="0"/>
                        <a:t>سه شنبه</a:t>
                      </a:r>
                      <a:endParaRPr lang="en-US" dirty="0"/>
                    </a:p>
                  </a:txBody>
                  <a:tcPr anchor="ctr"/>
                </a:tc>
                <a:extLst>
                  <a:ext uri="{0D108BD9-81ED-4DB2-BD59-A6C34878D82A}">
                    <a16:rowId xmlns:a16="http://schemas.microsoft.com/office/drawing/2014/main" val="10005"/>
                  </a:ext>
                </a:extLst>
              </a:tr>
              <a:tr h="370840">
                <a:tc>
                  <a:txBody>
                    <a:bodyPr/>
                    <a:lstStyle/>
                    <a:p>
                      <a:endParaRPr lang="en-US"/>
                    </a:p>
                  </a:txBody>
                  <a:tcPr anchor="ctr"/>
                </a:tc>
                <a:tc>
                  <a:txBody>
                    <a:bodyPr/>
                    <a:lstStyle/>
                    <a:p>
                      <a:endParaRPr lang="en-US"/>
                    </a:p>
                  </a:txBody>
                  <a:tcPr anchor="ctr"/>
                </a:tc>
                <a:tc>
                  <a:txBody>
                    <a:bodyPr/>
                    <a:lstStyle/>
                    <a:p>
                      <a:pPr algn="r"/>
                      <a:endParaRPr lang="en-US" sz="1400" b="1">
                        <a:cs typeface="B Yagut" panose="00000400000000000000" pitchFamily="2" charset="-78"/>
                      </a:endParaRPr>
                    </a:p>
                  </a:txBody>
                  <a:tcPr anchor="ctr"/>
                </a:tc>
                <a:tc>
                  <a:txBody>
                    <a:bodyPr/>
                    <a:lstStyle/>
                    <a:p>
                      <a:endParaRPr lang="en-US"/>
                    </a:p>
                  </a:txBody>
                  <a:tcPr anchor="ctr"/>
                </a:tc>
                <a:tc>
                  <a:txBody>
                    <a:bodyPr/>
                    <a:lstStyle/>
                    <a:p>
                      <a:pPr algn="r"/>
                      <a:r>
                        <a:rPr lang="fa-IR" dirty="0" smtClean="0"/>
                        <a:t>چهارشنبه</a:t>
                      </a:r>
                      <a:endParaRPr lang="en-US" dirty="0"/>
                    </a:p>
                  </a:txBody>
                  <a:tcPr anchor="ctr"/>
                </a:tc>
                <a:extLst>
                  <a:ext uri="{0D108BD9-81ED-4DB2-BD59-A6C34878D82A}">
                    <a16:rowId xmlns:a16="http://schemas.microsoft.com/office/drawing/2014/main" val="10006"/>
                  </a:ext>
                </a:extLst>
              </a:tr>
              <a:tr h="370840">
                <a:tc>
                  <a:txBody>
                    <a:bodyPr/>
                    <a:lstStyle/>
                    <a:p>
                      <a:endParaRPr lang="en-US"/>
                    </a:p>
                  </a:txBody>
                  <a:tcPr anchor="ctr"/>
                </a:tc>
                <a:tc>
                  <a:txBody>
                    <a:bodyPr/>
                    <a:lstStyle/>
                    <a:p>
                      <a:endParaRPr lang="en-US"/>
                    </a:p>
                  </a:txBody>
                  <a:tcPr anchor="ctr"/>
                </a:tc>
                <a:tc>
                  <a:txBody>
                    <a:bodyPr/>
                    <a:lstStyle/>
                    <a:p>
                      <a:pPr algn="r"/>
                      <a:endParaRPr lang="en-US" sz="1400" b="1" dirty="0">
                        <a:cs typeface="B Yagut" panose="00000400000000000000" pitchFamily="2" charset="-78"/>
                      </a:endParaRPr>
                    </a:p>
                  </a:txBody>
                  <a:tcPr anchor="ctr"/>
                </a:tc>
                <a:tc>
                  <a:txBody>
                    <a:bodyPr/>
                    <a:lstStyle/>
                    <a:p>
                      <a:endParaRPr lang="en-US"/>
                    </a:p>
                  </a:txBody>
                  <a:tcPr anchor="ctr"/>
                </a:tc>
                <a:tc>
                  <a:txBody>
                    <a:bodyPr/>
                    <a:lstStyle/>
                    <a:p>
                      <a:pPr algn="r"/>
                      <a:r>
                        <a:rPr lang="fa-IR" dirty="0" smtClean="0"/>
                        <a:t>پنج شنبه</a:t>
                      </a:r>
                      <a:endParaRPr lang="en-US" dirty="0"/>
                    </a:p>
                  </a:txBody>
                  <a:tcPr anchor="ctr"/>
                </a:tc>
                <a:extLst>
                  <a:ext uri="{0D108BD9-81ED-4DB2-BD59-A6C34878D82A}">
                    <a16:rowId xmlns:a16="http://schemas.microsoft.com/office/drawing/2014/main" val="10007"/>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1503458"/>
      </p:ext>
    </p:extLst>
  </p:cSld>
  <p:clrMapOvr>
    <a:masterClrMapping/>
  </p:clrMapOvr>
  <mc:AlternateContent xmlns:mc="http://schemas.openxmlformats.org/markup-compatibility/2006" xmlns:p14="http://schemas.microsoft.com/office/powerpoint/2010/main">
    <mc:Choice Requires="p14">
      <p:transition spd="slow" p14:dur="2000" advTm="30286"/>
    </mc:Choice>
    <mc:Fallback xmlns="">
      <p:transition spd="slow" advTm="3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ar-SA" sz="3600" dirty="0">
                <a:cs typeface="B Yagut" panose="00000400000000000000" pitchFamily="2" charset="-78"/>
              </a:rPr>
              <a:t>برنامه روزانه</a:t>
            </a:r>
            <a:r>
              <a:rPr lang="en-US" sz="3600" dirty="0">
                <a:cs typeface="B Yagut" panose="00000400000000000000" pitchFamily="2" charset="-78"/>
              </a:rPr>
              <a:t>:</a:t>
            </a:r>
            <a:br>
              <a:rPr lang="en-US" sz="3600" dirty="0">
                <a:cs typeface="B Yagut" panose="00000400000000000000" pitchFamily="2" charset="-78"/>
              </a:rPr>
            </a:br>
            <a:endParaRPr lang="en-US" sz="3600" dirty="0">
              <a:cs typeface="B Yagut" panose="00000400000000000000" pitchFamily="2" charset="-78"/>
            </a:endParaRPr>
          </a:p>
        </p:txBody>
      </p:sp>
      <p:sp>
        <p:nvSpPr>
          <p:cNvPr id="3" name="Content Placeholder 2"/>
          <p:cNvSpPr>
            <a:spLocks noGrp="1"/>
          </p:cNvSpPr>
          <p:nvPr>
            <p:ph idx="1"/>
          </p:nvPr>
        </p:nvSpPr>
        <p:spPr>
          <a:xfrm>
            <a:off x="457200" y="990600"/>
            <a:ext cx="8229600" cy="5257800"/>
          </a:xfrm>
        </p:spPr>
        <p:txBody>
          <a:bodyPr>
            <a:normAutofit fontScale="85000" lnSpcReduction="20000"/>
          </a:bodyPr>
          <a:lstStyle/>
          <a:p>
            <a:pPr marL="0" indent="0" algn="just" rtl="1">
              <a:buNone/>
            </a:pPr>
            <a:r>
              <a:rPr lang="ar-SA" sz="3300" dirty="0" smtClean="0">
                <a:cs typeface="B Yagut" panose="00000400000000000000" pitchFamily="2" charset="-78"/>
              </a:rPr>
              <a:t>برای </a:t>
            </a:r>
            <a:r>
              <a:rPr lang="ar-SA" sz="3300" dirty="0">
                <a:cs typeface="B Yagut" panose="00000400000000000000" pitchFamily="2" charset="-78"/>
              </a:rPr>
              <a:t>این کار با استفاده از برنامه </a:t>
            </a:r>
            <a:r>
              <a:rPr lang="ar-SA" sz="3300" dirty="0" smtClean="0">
                <a:cs typeface="B Yagut" panose="00000400000000000000" pitchFamily="2" charset="-78"/>
              </a:rPr>
              <a:t>ریزی </a:t>
            </a:r>
            <a:r>
              <a:rPr lang="ar-SA" sz="3300" dirty="0">
                <a:cs typeface="B Yagut" panose="00000400000000000000" pitchFamily="2" charset="-78"/>
              </a:rPr>
              <a:t>ساعت روزهای خود را برنامه ریزی کنید</a:t>
            </a:r>
            <a:r>
              <a:rPr lang="en-US" sz="3300" dirty="0" smtClean="0">
                <a:cs typeface="B Yagut" panose="00000400000000000000" pitchFamily="2" charset="-78"/>
              </a:rPr>
              <a:t>:</a:t>
            </a:r>
            <a:endParaRPr lang="fa-IR" sz="3300" dirty="0" smtClean="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smtClean="0">
              <a:cs typeface="B Yagut" panose="00000400000000000000" pitchFamily="2" charset="-78"/>
            </a:endParaRPr>
          </a:p>
          <a:p>
            <a:pPr marL="0" indent="0" algn="just" rtl="1">
              <a:buNone/>
            </a:pPr>
            <a:endParaRPr lang="fa-IR" sz="2800" dirty="0">
              <a:cs typeface="B Yagut" panose="00000400000000000000" pitchFamily="2" charset="-78"/>
            </a:endParaRPr>
          </a:p>
          <a:p>
            <a:pPr marL="0" indent="0" algn="just" rtl="1">
              <a:buNone/>
            </a:pPr>
            <a:endParaRPr lang="fa-IR" sz="3000" dirty="0" smtClean="0">
              <a:cs typeface="B Yagut" panose="00000400000000000000" pitchFamily="2" charset="-78"/>
            </a:endParaRPr>
          </a:p>
          <a:p>
            <a:pPr marL="0" indent="0" algn="just" rtl="1">
              <a:buNone/>
            </a:pPr>
            <a:endParaRPr lang="fa-IR" sz="3000" dirty="0" smtClean="0">
              <a:cs typeface="B Yagut" panose="00000400000000000000" pitchFamily="2" charset="-78"/>
            </a:endParaRPr>
          </a:p>
          <a:p>
            <a:pPr marL="0" indent="0" algn="just" rtl="1">
              <a:buNone/>
            </a:pPr>
            <a:endParaRPr lang="fa-IR" sz="900" dirty="0" smtClean="0">
              <a:cs typeface="B Yagut" panose="00000400000000000000" pitchFamily="2" charset="-78"/>
            </a:endParaRPr>
          </a:p>
          <a:p>
            <a:pPr marL="0" indent="0" algn="just" rtl="1">
              <a:buNone/>
            </a:pPr>
            <a:r>
              <a:rPr lang="ar-SA" sz="3300" dirty="0" smtClean="0">
                <a:cs typeface="B Yagut" panose="00000400000000000000" pitchFamily="2" charset="-78"/>
              </a:rPr>
              <a:t>بخاطر </a:t>
            </a:r>
            <a:r>
              <a:rPr lang="ar-SA" sz="3300" dirty="0">
                <a:cs typeface="B Yagut" panose="00000400000000000000" pitchFamily="2" charset="-78"/>
              </a:rPr>
              <a:t>داشته باشید هر برنامه ای باید قابلیت انعطاف و جایگزینی با برنامه های فوری را داشته باشد</a:t>
            </a:r>
            <a:r>
              <a:rPr lang="en-US" sz="3300" dirty="0" smtClean="0">
                <a:cs typeface="B Yagut" panose="00000400000000000000" pitchFamily="2" charset="-78"/>
              </a:rPr>
              <a:t>.</a:t>
            </a:r>
            <a:endParaRPr lang="fa-IR" sz="3300" dirty="0" smtClean="0">
              <a:cs typeface="B Yagut" panose="00000400000000000000" pitchFamily="2" charset="-78"/>
            </a:endParaRPr>
          </a:p>
          <a:p>
            <a:pPr marL="0" indent="0" algn="just" rtl="1">
              <a:buNone/>
            </a:pPr>
            <a:endParaRPr lang="en-US" sz="3000" dirty="0">
              <a:cs typeface="B Yagut" panose="00000400000000000000" pitchFamily="2" charset="-78"/>
            </a:endParaRPr>
          </a:p>
          <a:p>
            <a:pPr marL="0" indent="0" algn="just" rtl="1">
              <a:buNone/>
            </a:pPr>
            <a:endParaRPr lang="fa-IR" sz="2800" dirty="0" smtClean="0">
              <a:cs typeface="B Yagut" panose="00000400000000000000" pitchFamily="2" charset="-78"/>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831469956"/>
              </p:ext>
            </p:extLst>
          </p:nvPr>
        </p:nvGraphicFramePr>
        <p:xfrm>
          <a:off x="1295400" y="2133600"/>
          <a:ext cx="6324600" cy="2768600"/>
        </p:xfrm>
        <a:graphic>
          <a:graphicData uri="http://schemas.openxmlformats.org/drawingml/2006/table">
            <a:tbl>
              <a:tblPr firstRow="1" bandRow="1">
                <a:tableStyleId>{5940675A-B579-460E-94D1-54222C63F5DA}</a:tableStyleId>
              </a:tblPr>
              <a:tblGrid>
                <a:gridCol w="1267956">
                  <a:extLst>
                    <a:ext uri="{9D8B030D-6E8A-4147-A177-3AD203B41FA5}">
                      <a16:colId xmlns:a16="http://schemas.microsoft.com/office/drawing/2014/main" val="20000"/>
                    </a:ext>
                  </a:extLst>
                </a:gridCol>
                <a:gridCol w="1267956">
                  <a:extLst>
                    <a:ext uri="{9D8B030D-6E8A-4147-A177-3AD203B41FA5}">
                      <a16:colId xmlns:a16="http://schemas.microsoft.com/office/drawing/2014/main" val="20001"/>
                    </a:ext>
                  </a:extLst>
                </a:gridCol>
                <a:gridCol w="1502688">
                  <a:extLst>
                    <a:ext uri="{9D8B030D-6E8A-4147-A177-3AD203B41FA5}">
                      <a16:colId xmlns:a16="http://schemas.microsoft.com/office/drawing/2014/main" val="20002"/>
                    </a:ext>
                  </a:extLst>
                </a:gridCol>
                <a:gridCol w="1374008">
                  <a:extLst>
                    <a:ext uri="{9D8B030D-6E8A-4147-A177-3AD203B41FA5}">
                      <a16:colId xmlns:a16="http://schemas.microsoft.com/office/drawing/2014/main" val="20003"/>
                    </a:ext>
                  </a:extLst>
                </a:gridCol>
                <a:gridCol w="911992">
                  <a:extLst>
                    <a:ext uri="{9D8B030D-6E8A-4147-A177-3AD203B41FA5}">
                      <a16:colId xmlns:a16="http://schemas.microsoft.com/office/drawing/2014/main" val="20004"/>
                    </a:ext>
                  </a:extLst>
                </a:gridCol>
              </a:tblGrid>
              <a:tr h="914400">
                <a:tc gridSpan="5">
                  <a:txBody>
                    <a:bodyPr/>
                    <a:lstStyle/>
                    <a:p>
                      <a:pPr algn="r" rtl="1"/>
                      <a:r>
                        <a:rPr lang="fa-IR" b="1" dirty="0" smtClean="0">
                          <a:cs typeface="B Yagut" panose="00000400000000000000" pitchFamily="2" charset="-78"/>
                        </a:rPr>
                        <a:t>برنامه روزانه خانه بهداشت در ماه ...........سال ..........</a:t>
                      </a:r>
                      <a:endParaRPr lang="en-US" b="1" dirty="0">
                        <a:cs typeface="B Yagut" panose="00000400000000000000" pitchFamily="2" charset="-78"/>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tx1"/>
                          </a:solidFill>
                          <a:latin typeface="+mn-lt"/>
                          <a:ea typeface="+mn-ea"/>
                          <a:cs typeface="+mn-cs"/>
                        </a:rPr>
                        <a:t>نتیجه فعالیت</a:t>
                      </a:r>
                      <a:endParaRPr lang="en-US" sz="1800" kern="1200" dirty="0">
                        <a:solidFill>
                          <a:schemeClr val="tx1"/>
                        </a:solidFill>
                        <a:latin typeface="+mn-lt"/>
                        <a:ea typeface="+mn-ea"/>
                        <a:cs typeface="+mn-cs"/>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tx1"/>
                          </a:solidFill>
                          <a:latin typeface="+mn-lt"/>
                          <a:ea typeface="+mn-ea"/>
                          <a:cs typeface="+mn-cs"/>
                        </a:rPr>
                        <a:t>گروه هدف</a:t>
                      </a:r>
                    </a:p>
                  </a:txBody>
                  <a:tcPr/>
                </a:tc>
                <a:tc>
                  <a:txBody>
                    <a:bodyPr/>
                    <a:lstStyle/>
                    <a:p>
                      <a:pPr algn="r"/>
                      <a:r>
                        <a:rPr lang="fa-IR" sz="1800" kern="1200" dirty="0" smtClean="0">
                          <a:solidFill>
                            <a:schemeClr val="tx1"/>
                          </a:solidFill>
                          <a:latin typeface="+mn-lt"/>
                          <a:ea typeface="+mn-ea"/>
                          <a:cs typeface="+mn-cs"/>
                        </a:rPr>
                        <a:t>فعالیت</a:t>
                      </a:r>
                      <a:endParaRPr lang="en-US" sz="1800" kern="1200" dirty="0">
                        <a:solidFill>
                          <a:schemeClr val="tx1"/>
                        </a:solidFill>
                        <a:latin typeface="+mn-lt"/>
                        <a:ea typeface="+mn-ea"/>
                        <a:cs typeface="+mn-cs"/>
                      </a:endParaRPr>
                    </a:p>
                  </a:txBody>
                  <a:tcPr anchor="ctr"/>
                </a:tc>
                <a:tc>
                  <a:txBody>
                    <a:bodyPr/>
                    <a:lstStyle/>
                    <a:p>
                      <a:pPr algn="r"/>
                      <a:r>
                        <a:rPr lang="fa-IR" sz="1800" kern="1200" dirty="0" smtClean="0">
                          <a:solidFill>
                            <a:schemeClr val="tx1"/>
                          </a:solidFill>
                          <a:latin typeface="+mn-lt"/>
                          <a:ea typeface="+mn-ea"/>
                          <a:cs typeface="+mn-cs"/>
                        </a:rPr>
                        <a:t>برنامه</a:t>
                      </a:r>
                      <a:endParaRPr lang="en-US" sz="1800" kern="1200" dirty="0">
                        <a:solidFill>
                          <a:schemeClr val="tx1"/>
                        </a:solidFill>
                        <a:latin typeface="+mn-lt"/>
                        <a:ea typeface="+mn-ea"/>
                        <a:cs typeface="+mn-cs"/>
                      </a:endParaRPr>
                    </a:p>
                  </a:txBody>
                  <a:tcPr anchor="ctr"/>
                </a:tc>
                <a:tc>
                  <a:txBody>
                    <a:bodyPr/>
                    <a:lstStyle/>
                    <a:p>
                      <a:pPr algn="r"/>
                      <a:r>
                        <a:rPr lang="fa-IR" sz="1800" kern="1200" dirty="0" smtClean="0">
                          <a:solidFill>
                            <a:schemeClr val="tx1"/>
                          </a:solidFill>
                          <a:latin typeface="+mn-lt"/>
                          <a:ea typeface="+mn-ea"/>
                          <a:cs typeface="+mn-cs"/>
                        </a:rPr>
                        <a:t>ساعت</a:t>
                      </a:r>
                      <a:endParaRPr lang="en-US" sz="1800" kern="1200" dirty="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370840">
                <a:tc>
                  <a:txBody>
                    <a:bodyPr/>
                    <a:lstStyle/>
                    <a:p>
                      <a:endParaRPr lang="en-US"/>
                    </a:p>
                  </a:txBody>
                  <a:tcPr anchor="ctr"/>
                </a:tc>
                <a:tc>
                  <a:txBody>
                    <a:bodyPr/>
                    <a:lstStyle/>
                    <a:p>
                      <a:endParaRPr lang="en-US"/>
                    </a:p>
                  </a:txBody>
                  <a:tcPr anchor="ctr"/>
                </a:tc>
                <a:tc>
                  <a:txBody>
                    <a:bodyPr/>
                    <a:lstStyle/>
                    <a:p>
                      <a:pPr algn="r"/>
                      <a:endParaRPr lang="en-US" sz="800" b="1" dirty="0">
                        <a:cs typeface="B Yagut" panose="00000400000000000000" pitchFamily="2" charset="-78"/>
                      </a:endParaRPr>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val="10002"/>
                  </a:ext>
                </a:extLst>
              </a:tr>
              <a:tr h="370840">
                <a:tc>
                  <a:txBody>
                    <a:bodyPr/>
                    <a:lstStyle/>
                    <a:p>
                      <a:endParaRPr lang="en-US"/>
                    </a:p>
                  </a:txBody>
                  <a:tcPr anchor="ctr"/>
                </a:tc>
                <a:tc>
                  <a:txBody>
                    <a:bodyPr/>
                    <a:lstStyle/>
                    <a:p>
                      <a:endParaRPr lang="en-US"/>
                    </a:p>
                  </a:txBody>
                  <a:tcPr anchor="ctr"/>
                </a:tc>
                <a:tc>
                  <a:txBody>
                    <a:bodyPr/>
                    <a:lstStyle/>
                    <a:p>
                      <a:pPr algn="r"/>
                      <a:endParaRPr lang="en-US" sz="1400" b="1">
                        <a:cs typeface="B Yagut" panose="00000400000000000000" pitchFamily="2" charset="-78"/>
                      </a:endParaRPr>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3"/>
                  </a:ext>
                </a:extLst>
              </a:tr>
              <a:tr h="370840">
                <a:tc>
                  <a:txBody>
                    <a:bodyPr/>
                    <a:lstStyle/>
                    <a:p>
                      <a:endParaRPr lang="en-US"/>
                    </a:p>
                  </a:txBody>
                  <a:tcPr anchor="ctr"/>
                </a:tc>
                <a:tc>
                  <a:txBody>
                    <a:bodyPr/>
                    <a:lstStyle/>
                    <a:p>
                      <a:endParaRPr lang="en-US"/>
                    </a:p>
                  </a:txBody>
                  <a:tcPr anchor="ctr"/>
                </a:tc>
                <a:tc>
                  <a:txBody>
                    <a:bodyPr/>
                    <a:lstStyle/>
                    <a:p>
                      <a:pPr algn="r"/>
                      <a:endParaRPr lang="en-US" sz="1400" b="1">
                        <a:cs typeface="B Yagut" panose="00000400000000000000" pitchFamily="2" charset="-78"/>
                      </a:endParaRPr>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4"/>
                  </a:ext>
                </a:extLst>
              </a:tr>
              <a:tr h="370840">
                <a:tc>
                  <a:txBody>
                    <a:bodyPr/>
                    <a:lstStyle/>
                    <a:p>
                      <a:endParaRPr lang="en-US"/>
                    </a:p>
                  </a:txBody>
                  <a:tcPr anchor="ctr"/>
                </a:tc>
                <a:tc>
                  <a:txBody>
                    <a:bodyPr/>
                    <a:lstStyle/>
                    <a:p>
                      <a:endParaRPr lang="en-US"/>
                    </a:p>
                  </a:txBody>
                  <a:tcPr anchor="ctr"/>
                </a:tc>
                <a:tc>
                  <a:txBody>
                    <a:bodyPr/>
                    <a:lstStyle/>
                    <a:p>
                      <a:pPr algn="r"/>
                      <a:endParaRPr lang="en-US" sz="1400" b="1" dirty="0">
                        <a:cs typeface="B Yagut" panose="00000400000000000000" pitchFamily="2" charset="-78"/>
                      </a:endParaRPr>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val="10005"/>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5112236"/>
      </p:ext>
    </p:extLst>
  </p:cSld>
  <p:clrMapOvr>
    <a:masterClrMapping/>
  </p:clrMapOvr>
  <mc:AlternateContent xmlns:mc="http://schemas.openxmlformats.org/markup-compatibility/2006" xmlns:p14="http://schemas.microsoft.com/office/powerpoint/2010/main">
    <mc:Choice Requires="p14">
      <p:transition spd="slow" p14:dur="2000" advTm="22433"/>
    </mc:Choice>
    <mc:Fallback xmlns="">
      <p:transition spd="slow" advTm="2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gn="r"/>
            <a:r>
              <a:rPr lang="fa-IR" sz="3200" b="1" dirty="0">
                <a:cs typeface="B Yagut" panose="00000400000000000000" pitchFamily="2" charset="-78"/>
              </a:rPr>
              <a:t>چگونه می توانیم از وقت خود بیشترین بهره را ببریم؟</a:t>
            </a:r>
            <a:endParaRPr lang="en-US" sz="3200" b="1" dirty="0">
              <a:cs typeface="B Yagut" panose="00000400000000000000" pitchFamily="2" charset="-78"/>
            </a:endParaRPr>
          </a:p>
        </p:txBody>
      </p:sp>
      <p:sp>
        <p:nvSpPr>
          <p:cNvPr id="3" name="Content Placeholder 2"/>
          <p:cNvSpPr>
            <a:spLocks noGrp="1"/>
          </p:cNvSpPr>
          <p:nvPr>
            <p:ph idx="1"/>
          </p:nvPr>
        </p:nvSpPr>
        <p:spPr>
          <a:xfrm>
            <a:off x="685800" y="1219200"/>
            <a:ext cx="8001000" cy="4525963"/>
          </a:xfrm>
        </p:spPr>
        <p:txBody>
          <a:bodyPr>
            <a:noAutofit/>
          </a:bodyPr>
          <a:lstStyle/>
          <a:p>
            <a:pPr marL="0" indent="0" algn="just" rtl="1">
              <a:lnSpc>
                <a:spcPct val="150000"/>
              </a:lnSpc>
              <a:buNone/>
            </a:pPr>
            <a:r>
              <a:rPr lang="fa-IR" sz="2400" b="1" dirty="0" smtClean="0">
                <a:cs typeface="B Yagut" panose="00000400000000000000" pitchFamily="2" charset="-78"/>
              </a:rPr>
              <a:t>1- هدف </a:t>
            </a:r>
            <a:r>
              <a:rPr lang="fa-IR" sz="2400" b="1" dirty="0">
                <a:cs typeface="B Yagut" panose="00000400000000000000" pitchFamily="2" charset="-78"/>
              </a:rPr>
              <a:t>گذاری کنید</a:t>
            </a:r>
            <a:r>
              <a:rPr lang="fa-IR" sz="2400" b="1" dirty="0" smtClean="0">
                <a:cs typeface="B Yagut" panose="00000400000000000000" pitchFamily="2" charset="-78"/>
              </a:rPr>
              <a:t>: </a:t>
            </a:r>
            <a:r>
              <a:rPr lang="fa-IR" sz="2400" dirty="0" smtClean="0">
                <a:cs typeface="B Yagut" panose="00000400000000000000" pitchFamily="2" charset="-78"/>
              </a:rPr>
              <a:t>کسی </a:t>
            </a:r>
            <a:r>
              <a:rPr lang="fa-IR" sz="2400" dirty="0">
                <a:cs typeface="B Yagut" panose="00000400000000000000" pitchFamily="2" charset="-78"/>
              </a:rPr>
              <a:t>که تصمیم دارد از وقت خود به طور موثر استفاده </a:t>
            </a:r>
            <a:r>
              <a:rPr lang="fa-IR" sz="2400" dirty="0" smtClean="0">
                <a:cs typeface="B Yagut" panose="00000400000000000000" pitchFamily="2" charset="-78"/>
              </a:rPr>
              <a:t>کند پیش </a:t>
            </a:r>
            <a:r>
              <a:rPr lang="fa-IR" sz="2400" dirty="0">
                <a:cs typeface="B Yagut" panose="00000400000000000000" pitchFamily="2" charset="-78"/>
              </a:rPr>
              <a:t>از هرچیز باید هدف یا هدف های خود را تعیین نماید. </a:t>
            </a:r>
            <a:r>
              <a:rPr lang="fa-IR" sz="2400" dirty="0" smtClean="0">
                <a:cs typeface="B Yagut" panose="00000400000000000000" pitchFamily="2" charset="-78"/>
              </a:rPr>
              <a:t>یعنی </a:t>
            </a:r>
            <a:r>
              <a:rPr lang="fa-IR" sz="2400" dirty="0">
                <a:cs typeface="B Yagut" panose="00000400000000000000" pitchFamily="2" charset="-78"/>
              </a:rPr>
              <a:t>مشخص کنید که چه کسانی در چه روزهایی </a:t>
            </a:r>
            <a:r>
              <a:rPr lang="fa-IR" sz="2400" dirty="0" smtClean="0">
                <a:cs typeface="B Yagut" panose="00000400000000000000" pitchFamily="2" charset="-78"/>
              </a:rPr>
              <a:t>بایستی </a:t>
            </a:r>
            <a:r>
              <a:rPr lang="fa-IR" sz="2400" dirty="0">
                <a:cs typeface="B Yagut" panose="00000400000000000000" pitchFamily="2" charset="-78"/>
              </a:rPr>
              <a:t>به خانه بهداشت برای دریافت خدمات مراجعه کنند؟</a:t>
            </a:r>
            <a:endParaRPr lang="en-US" sz="2400" dirty="0">
              <a:cs typeface="B Yagut" panose="00000400000000000000" pitchFamily="2" charset="-78"/>
            </a:endParaRPr>
          </a:p>
          <a:p>
            <a:pPr marL="0" indent="0" algn="just" rtl="1">
              <a:lnSpc>
                <a:spcPct val="150000"/>
              </a:lnSpc>
              <a:buNone/>
            </a:pPr>
            <a:r>
              <a:rPr lang="fa-IR" sz="2400" b="1" dirty="0" smtClean="0">
                <a:cs typeface="B Yagut" panose="00000400000000000000" pitchFamily="2" charset="-78"/>
              </a:rPr>
              <a:t>2- اولویت های کاری </a:t>
            </a:r>
            <a:r>
              <a:rPr lang="fa-IR" sz="2400" b="1" dirty="0">
                <a:cs typeface="B Yagut" panose="00000400000000000000" pitchFamily="2" charset="-78"/>
              </a:rPr>
              <a:t>را تعیین کنید: </a:t>
            </a:r>
            <a:r>
              <a:rPr lang="fa-IR" sz="2400" dirty="0">
                <a:cs typeface="B Yagut" panose="00000400000000000000" pitchFamily="2" charset="-78"/>
              </a:rPr>
              <a:t>اگر بیشتر از یک هدف یا کار داشته باشیم باید معلوم کنیم کدامیک از آنها اهمیت بیشتری دارد و به آن الویت یک بدهیم</a:t>
            </a:r>
            <a:r>
              <a:rPr lang="fa-IR" sz="2400" dirty="0" smtClean="0">
                <a:cs typeface="B Yagut" panose="00000400000000000000" pitchFamily="2" charset="-78"/>
              </a:rPr>
              <a:t>. </a:t>
            </a:r>
          </a:p>
          <a:p>
            <a:pPr marL="0" indent="0" algn="just" rtl="1">
              <a:lnSpc>
                <a:spcPct val="150000"/>
              </a:lnSpc>
              <a:buNone/>
            </a:pPr>
            <a:r>
              <a:rPr lang="fa-IR" sz="2400" b="1" dirty="0" smtClean="0">
                <a:cs typeface="B Yagut" panose="00000400000000000000" pitchFamily="2" charset="-78"/>
              </a:rPr>
              <a:t>3- اولویت ها را </a:t>
            </a:r>
            <a:r>
              <a:rPr lang="fa-IR" sz="2400" b="1" dirty="0">
                <a:cs typeface="B Yagut" panose="00000400000000000000" pitchFamily="2" charset="-78"/>
              </a:rPr>
              <a:t>رعایت کنید</a:t>
            </a:r>
            <a:r>
              <a:rPr lang="fa-IR" sz="2400" b="1" dirty="0" smtClean="0">
                <a:cs typeface="B Yagut" panose="00000400000000000000" pitchFamily="2" charset="-78"/>
              </a:rPr>
              <a:t>: </a:t>
            </a:r>
            <a:r>
              <a:rPr lang="fa-IR" sz="2400" dirty="0" smtClean="0">
                <a:cs typeface="B Yagut" panose="00000400000000000000" pitchFamily="2" charset="-78"/>
              </a:rPr>
              <a:t>اگر واقعاً می خواهیم از مدیریت زمان نتیجه بگیریم باید به ترتیب اولویت هایی که برای کارهایمان تعیین کرده ایم عمل کنیم.</a:t>
            </a:r>
            <a:endParaRPr lang="en-US" sz="24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965247"/>
      </p:ext>
    </p:extLst>
  </p:cSld>
  <p:clrMapOvr>
    <a:masterClrMapping/>
  </p:clrMapOvr>
  <mc:AlternateContent xmlns:mc="http://schemas.openxmlformats.org/markup-compatibility/2006" xmlns:p14="http://schemas.microsoft.com/office/powerpoint/2010/main">
    <mc:Choice Requires="p14">
      <p:transition spd="slow" p14:dur="2000" advTm="66560"/>
    </mc:Choice>
    <mc:Fallback xmlns="">
      <p:transition spd="slow" advTm="66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990600"/>
            <a:ext cx="7620000" cy="4525963"/>
          </a:xfrm>
        </p:spPr>
        <p:txBody>
          <a:bodyPr>
            <a:noAutofit/>
          </a:bodyPr>
          <a:lstStyle/>
          <a:p>
            <a:pPr marL="0" indent="0" algn="just" rtl="1">
              <a:lnSpc>
                <a:spcPct val="150000"/>
              </a:lnSpc>
              <a:buNone/>
            </a:pPr>
            <a:r>
              <a:rPr lang="fa-IR" sz="2400" b="1" dirty="0" smtClean="0">
                <a:cs typeface="B Yagut" panose="00000400000000000000" pitchFamily="2" charset="-78"/>
              </a:rPr>
              <a:t>4- قبل </a:t>
            </a:r>
            <a:r>
              <a:rPr lang="fa-IR" sz="2400" b="1" dirty="0">
                <a:cs typeface="B Yagut" panose="00000400000000000000" pitchFamily="2" charset="-78"/>
              </a:rPr>
              <a:t>از شروع </a:t>
            </a:r>
            <a:r>
              <a:rPr lang="fa-IR" sz="2400" b="1" dirty="0" smtClean="0">
                <a:cs typeface="B Yagut" panose="00000400000000000000" pitchFamily="2" charset="-78"/>
              </a:rPr>
              <a:t>کار مقدمات </a:t>
            </a:r>
            <a:r>
              <a:rPr lang="fa-IR" sz="2400" b="1" dirty="0">
                <a:cs typeface="B Yagut" panose="00000400000000000000" pitchFamily="2" charset="-78"/>
              </a:rPr>
              <a:t>آن </a:t>
            </a:r>
            <a:r>
              <a:rPr lang="fa-IR" sz="2400" b="1" dirty="0" smtClean="0">
                <a:cs typeface="B Yagut" panose="00000400000000000000" pitchFamily="2" charset="-78"/>
              </a:rPr>
              <a:t>را کاملاً </a:t>
            </a:r>
            <a:r>
              <a:rPr lang="fa-IR" sz="2400" b="1" dirty="0">
                <a:cs typeface="B Yagut" panose="00000400000000000000" pitchFamily="2" charset="-78"/>
              </a:rPr>
              <a:t>آماده کنید: </a:t>
            </a:r>
            <a:r>
              <a:rPr lang="fa-IR" sz="2400" dirty="0">
                <a:cs typeface="B Yagut" panose="00000400000000000000" pitchFamily="2" charset="-78"/>
              </a:rPr>
              <a:t>وقتی همه </a:t>
            </a:r>
            <a:r>
              <a:rPr lang="fa-IR" sz="2400" dirty="0" smtClean="0">
                <a:cs typeface="B Yagut" panose="00000400000000000000" pitchFamily="2" charset="-78"/>
              </a:rPr>
              <a:t>چیز با نظم و ترتیب </a:t>
            </a:r>
            <a:r>
              <a:rPr lang="fa-IR" sz="2400" dirty="0">
                <a:cs typeface="B Yagut" panose="00000400000000000000" pitchFamily="2" charset="-78"/>
              </a:rPr>
              <a:t>در برابر شما قرار گرفته </a:t>
            </a:r>
            <a:r>
              <a:rPr lang="fa-IR" sz="2400" dirty="0" smtClean="0">
                <a:cs typeface="B Yagut" panose="00000400000000000000" pitchFamily="2" charset="-78"/>
              </a:rPr>
              <a:t>باشد با </a:t>
            </a:r>
            <a:r>
              <a:rPr lang="fa-IR" sz="2400" dirty="0">
                <a:cs typeface="B Yagut" panose="00000400000000000000" pitchFamily="2" charset="-78"/>
              </a:rPr>
              <a:t>میل و </a:t>
            </a:r>
            <a:r>
              <a:rPr lang="fa-IR" sz="2400" dirty="0" smtClean="0">
                <a:cs typeface="B Yagut" panose="00000400000000000000" pitchFamily="2" charset="-78"/>
              </a:rPr>
              <a:t>رغبت </a:t>
            </a:r>
            <a:r>
              <a:rPr lang="fa-IR" sz="2400" dirty="0">
                <a:cs typeface="B Yagut" panose="00000400000000000000" pitchFamily="2" charset="-78"/>
              </a:rPr>
              <a:t>بیشتری دست به کار می </a:t>
            </a:r>
            <a:r>
              <a:rPr lang="fa-IR" sz="2400" dirty="0" smtClean="0">
                <a:cs typeface="B Yagut" panose="00000400000000000000" pitchFamily="2" charset="-78"/>
              </a:rPr>
              <a:t>شوید. </a:t>
            </a:r>
          </a:p>
          <a:p>
            <a:pPr marL="0" indent="0" algn="just" rtl="1">
              <a:lnSpc>
                <a:spcPct val="150000"/>
              </a:lnSpc>
              <a:buNone/>
            </a:pPr>
            <a:r>
              <a:rPr lang="fa-IR" sz="2400" b="1" dirty="0" smtClean="0">
                <a:cs typeface="B Yagut" panose="00000400000000000000" pitchFamily="2" charset="-78"/>
              </a:rPr>
              <a:t>5- تمرین </a:t>
            </a:r>
            <a:r>
              <a:rPr lang="fa-IR" sz="2400" b="1" dirty="0">
                <a:cs typeface="B Yagut" panose="00000400000000000000" pitchFamily="2" charset="-78"/>
              </a:rPr>
              <a:t>مرتب مهارتها باعث کاهش زمان انجام کار </a:t>
            </a:r>
            <a:r>
              <a:rPr lang="fa-IR" sz="2400" b="1" dirty="0" smtClean="0">
                <a:cs typeface="B Yagut" panose="00000400000000000000" pitchFamily="2" charset="-78"/>
              </a:rPr>
              <a:t>و افزایش </a:t>
            </a:r>
            <a:r>
              <a:rPr lang="fa-IR" sz="2400" b="1" dirty="0">
                <a:cs typeface="B Yagut" panose="00000400000000000000" pitchFamily="2" charset="-78"/>
              </a:rPr>
              <a:t>کارایی می شود: </a:t>
            </a:r>
            <a:r>
              <a:rPr lang="fa-IR" sz="2400" dirty="0">
                <a:cs typeface="B Yagut" panose="00000400000000000000" pitchFamily="2" charset="-78"/>
              </a:rPr>
              <a:t>مهارتها و توانایی های خود را در حوزه اصلی کاریتان </a:t>
            </a:r>
            <a:r>
              <a:rPr lang="fa-IR" sz="2400" dirty="0" smtClean="0">
                <a:cs typeface="B Yagut" panose="00000400000000000000" pitchFamily="2" charset="-78"/>
              </a:rPr>
              <a:t>مرتب به </a:t>
            </a:r>
            <a:r>
              <a:rPr lang="fa-IR" sz="2400" dirty="0">
                <a:cs typeface="B Yagut" panose="00000400000000000000" pitchFamily="2" charset="-78"/>
              </a:rPr>
              <a:t>روز </a:t>
            </a:r>
            <a:r>
              <a:rPr lang="fa-IR" sz="2400" dirty="0" smtClean="0">
                <a:cs typeface="B Yagut" panose="00000400000000000000" pitchFamily="2" charset="-78"/>
              </a:rPr>
              <a:t>کنید. </a:t>
            </a:r>
          </a:p>
          <a:p>
            <a:pPr marL="0" indent="0" algn="just" rtl="1">
              <a:lnSpc>
                <a:spcPct val="150000"/>
              </a:lnSpc>
              <a:buNone/>
            </a:pPr>
            <a:r>
              <a:rPr lang="fa-IR" sz="2400" b="1" dirty="0" smtClean="0">
                <a:cs typeface="B Yagut" panose="00000400000000000000" pitchFamily="2" charset="-78"/>
              </a:rPr>
              <a:t>6- از </a:t>
            </a:r>
            <a:r>
              <a:rPr lang="fa-IR" sz="2400" b="1" dirty="0">
                <a:cs typeface="B Yagut" panose="00000400000000000000" pitchFamily="2" charset="-78"/>
              </a:rPr>
              <a:t>حداکثر توان خود استفاده کنید: </a:t>
            </a:r>
            <a:r>
              <a:rPr lang="fa-IR" sz="2400" dirty="0">
                <a:cs typeface="B Yagut" panose="00000400000000000000" pitchFamily="2" charset="-78"/>
              </a:rPr>
              <a:t>برای استفاده از زمان طوری رفتار کنید که گویی فقط در یک روز  فرصت </a:t>
            </a:r>
            <a:r>
              <a:rPr lang="fa-IR" sz="2400" dirty="0" smtClean="0">
                <a:cs typeface="B Yagut" panose="00000400000000000000" pitchFamily="2" charset="-78"/>
              </a:rPr>
              <a:t>دارید. با استفاده </a:t>
            </a:r>
            <a:r>
              <a:rPr lang="fa-IR" sz="2400" dirty="0">
                <a:cs typeface="B Yagut" panose="00000400000000000000" pitchFamily="2" charset="-78"/>
              </a:rPr>
              <a:t>از </a:t>
            </a:r>
            <a:r>
              <a:rPr lang="fa-IR" sz="2400" dirty="0" smtClean="0">
                <a:cs typeface="B Yagut" panose="00000400000000000000" pitchFamily="2" charset="-78"/>
              </a:rPr>
              <a:t>حداکثر توان </a:t>
            </a:r>
            <a:r>
              <a:rPr lang="fa-IR" sz="2400" dirty="0">
                <a:cs typeface="B Yagut" panose="00000400000000000000" pitchFamily="2" charset="-78"/>
              </a:rPr>
              <a:t>خویش کارهای بیشتری را در مدت زمان کمتری به پایان خواهید </a:t>
            </a:r>
            <a:r>
              <a:rPr lang="fa-IR" sz="2400" dirty="0" smtClean="0">
                <a:cs typeface="B Yagut" panose="00000400000000000000" pitchFamily="2" charset="-78"/>
              </a:rPr>
              <a:t>رساند.</a:t>
            </a:r>
          </a:p>
          <a:p>
            <a:pPr marL="0" indent="0" algn="r">
              <a:lnSpc>
                <a:spcPct val="150000"/>
              </a:lnSpc>
              <a:buNone/>
            </a:pPr>
            <a:endParaRPr lang="en-US" sz="24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4998050"/>
      </p:ext>
    </p:extLst>
  </p:cSld>
  <p:clrMapOvr>
    <a:masterClrMapping/>
  </p:clrMapOvr>
  <mc:AlternateContent xmlns:mc="http://schemas.openxmlformats.org/markup-compatibility/2006" xmlns:p14="http://schemas.microsoft.com/office/powerpoint/2010/main">
    <mc:Choice Requires="p14">
      <p:transition spd="slow" p14:dur="2000" advTm="59707"/>
    </mc:Choice>
    <mc:Fallback xmlns="">
      <p:transition spd="slow" advTm="5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rtl="1">
              <a:lnSpc>
                <a:spcPct val="150000"/>
              </a:lnSpc>
              <a:buNone/>
            </a:pPr>
            <a:r>
              <a:rPr lang="fa-IR" sz="2400" b="1" dirty="0" smtClean="0">
                <a:cs typeface="B Yagut" panose="00000400000000000000" pitchFamily="2" charset="-78"/>
              </a:rPr>
              <a:t>7- همواره </a:t>
            </a:r>
            <a:r>
              <a:rPr lang="fa-IR" sz="2400" b="1" dirty="0">
                <a:cs typeface="B Yagut" panose="00000400000000000000" pitchFamily="2" charset="-78"/>
              </a:rPr>
              <a:t>فردی خوشبین </a:t>
            </a:r>
            <a:r>
              <a:rPr lang="fa-IR" sz="2400" b="1" dirty="0" smtClean="0">
                <a:cs typeface="B Yagut" panose="00000400000000000000" pitchFamily="2" charset="-78"/>
              </a:rPr>
              <a:t>و سازنده </a:t>
            </a:r>
            <a:r>
              <a:rPr lang="fa-IR" sz="2400" b="1" dirty="0">
                <a:cs typeface="B Yagut" panose="00000400000000000000" pitchFamily="2" charset="-78"/>
              </a:rPr>
              <a:t>باشید: </a:t>
            </a:r>
            <a:r>
              <a:rPr lang="fa-IR" sz="2400" dirty="0">
                <a:cs typeface="B Yagut" panose="00000400000000000000" pitchFamily="2" charset="-78"/>
              </a:rPr>
              <a:t>برای اینکه در خود ایجاد </a:t>
            </a:r>
            <a:r>
              <a:rPr lang="fa-IR" sz="2400" dirty="0" smtClean="0">
                <a:cs typeface="B Yagut" panose="00000400000000000000" pitchFamily="2" charset="-78"/>
              </a:rPr>
              <a:t>انگیزه </a:t>
            </a:r>
            <a:r>
              <a:rPr lang="fa-IR" sz="2400" dirty="0">
                <a:cs typeface="B Yagut" panose="00000400000000000000" pitchFamily="2" charset="-78"/>
              </a:rPr>
              <a:t>کنید باید به تمام حرفها، عملها و واکنش های افراد و شرایط پیرامون پاسخ مثبت دهید و اجازه ندهید که مشکلات </a:t>
            </a:r>
            <a:r>
              <a:rPr lang="fa-IR" sz="2400" dirty="0" smtClean="0">
                <a:cs typeface="B Yagut" panose="00000400000000000000" pitchFamily="2" charset="-78"/>
              </a:rPr>
              <a:t>غیرقابل </a:t>
            </a:r>
            <a:r>
              <a:rPr lang="fa-IR" sz="2400" dirty="0">
                <a:cs typeface="B Yagut" panose="00000400000000000000" pitchFamily="2" charset="-78"/>
              </a:rPr>
              <a:t>اجتناب و موانع زندگی روزانه شما را تحت تاثیر قرار دهند و تضعیف کنند به جای تمرکز بر مشکلات به </a:t>
            </a:r>
            <a:r>
              <a:rPr lang="fa-IR" sz="2400" dirty="0" smtClean="0">
                <a:cs typeface="B Yagut" panose="00000400000000000000" pitchFamily="2" charset="-78"/>
              </a:rPr>
              <a:t>دنبال راه </a:t>
            </a:r>
            <a:r>
              <a:rPr lang="fa-IR" sz="2400" dirty="0">
                <a:cs typeface="B Yagut" panose="00000400000000000000" pitchFamily="2" charset="-78"/>
              </a:rPr>
              <a:t>حل بگردید.</a:t>
            </a:r>
            <a:endParaRPr lang="en-US" sz="2400" dirty="0">
              <a:cs typeface="B Yagut" panose="00000400000000000000" pitchFamily="2" charset="-78"/>
            </a:endParaRPr>
          </a:p>
          <a:p>
            <a:pPr marL="0" indent="0" algn="just">
              <a:buNone/>
            </a:pPr>
            <a:endParaRPr lang="en-US" sz="24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8568470"/>
      </p:ext>
    </p:extLst>
  </p:cSld>
  <p:clrMapOvr>
    <a:masterClrMapping/>
  </p:clrMapOvr>
  <mc:AlternateContent xmlns:mc="http://schemas.openxmlformats.org/markup-compatibility/2006" xmlns:p14="http://schemas.microsoft.com/office/powerpoint/2010/main">
    <mc:Choice Requires="p14">
      <p:transition spd="slow" p14:dur="2000" advTm="36584"/>
    </mc:Choice>
    <mc:Fallback xmlns="">
      <p:transition spd="slow" advTm="3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t>مشخصات سند</a:t>
            </a:r>
            <a:endParaRPr lang="en-US" dirty="0"/>
          </a:p>
        </p:txBody>
      </p:sp>
      <p:sp>
        <p:nvSpPr>
          <p:cNvPr id="5" name="Content Placeholder 4"/>
          <p:cNvSpPr>
            <a:spLocks noGrp="1"/>
          </p:cNvSpPr>
          <p:nvPr>
            <p:ph sz="half" idx="1"/>
          </p:nvPr>
        </p:nvSpPr>
        <p:spPr>
          <a:xfrm>
            <a:off x="152400" y="1588180"/>
            <a:ext cx="4648200" cy="4525963"/>
          </a:xfrm>
        </p:spPr>
        <p:txBody>
          <a:bodyPr>
            <a:normAutofit/>
          </a:bodyPr>
          <a:lstStyle/>
          <a:p>
            <a:endParaRPr lang="en-US" dirty="0" smtClean="0"/>
          </a:p>
          <a:p>
            <a:endParaRPr lang="en-US" sz="2600" dirty="0">
              <a:cs typeface="B Yagut" panose="00000400000000000000" pitchFamily="2" charset="-78"/>
            </a:endParaRPr>
          </a:p>
          <a:p>
            <a:pPr marL="0" indent="0" algn="r">
              <a:buNone/>
            </a:pPr>
            <a:r>
              <a:rPr lang="fa-IR" sz="2600" dirty="0" smtClean="0">
                <a:cs typeface="B Yagut" panose="00000400000000000000" pitchFamily="2" charset="-78"/>
              </a:rPr>
              <a:t>نام و نام خانوادگی مدرس: حمیرا امینی</a:t>
            </a:r>
          </a:p>
          <a:p>
            <a:pPr marL="0" indent="0" algn="r">
              <a:buNone/>
            </a:pPr>
            <a:r>
              <a:rPr lang="fa-IR" sz="2600" dirty="0" smtClean="0">
                <a:cs typeface="B Yagut" panose="00000400000000000000" pitchFamily="2" charset="-78"/>
              </a:rPr>
              <a:t>مدرک تحصیلی: کارشناس ارشد آموزش جامعه نگر در نظام سلامت</a:t>
            </a:r>
          </a:p>
          <a:p>
            <a:pPr marL="0" indent="0" algn="just" rtl="1">
              <a:buNone/>
            </a:pPr>
            <a:r>
              <a:rPr lang="fa-IR" sz="2600" dirty="0" smtClean="0">
                <a:cs typeface="B Yagut" panose="00000400000000000000" pitchFamily="2" charset="-78"/>
              </a:rPr>
              <a:t>موقعیت اشتغال سازمانی مدرس: مرکز اموزش بهورزی شهرستان نکا</a:t>
            </a:r>
          </a:p>
          <a:p>
            <a:pPr marL="0" indent="0" algn="just" rtl="1">
              <a:buNone/>
            </a:pPr>
            <a:r>
              <a:rPr lang="fa-IR" sz="2600" dirty="0" smtClean="0">
                <a:cs typeface="B Yagut" panose="00000400000000000000" pitchFamily="2" charset="-78"/>
              </a:rPr>
              <a:t>دانشگاه علوم</a:t>
            </a:r>
            <a:r>
              <a:rPr lang="en-US" sz="2600" dirty="0" smtClean="0">
                <a:cs typeface="B Yagut" panose="00000400000000000000" pitchFamily="2" charset="-78"/>
              </a:rPr>
              <a:t> </a:t>
            </a:r>
            <a:r>
              <a:rPr lang="fa-IR" sz="2600" dirty="0" smtClean="0">
                <a:cs typeface="B Yagut" panose="00000400000000000000" pitchFamily="2" charset="-78"/>
              </a:rPr>
              <a:t>پزشکی و خدمات بهداشتی درمانی مازندران</a:t>
            </a:r>
            <a:endParaRPr lang="en-US" sz="2600" dirty="0">
              <a:cs typeface="B Yagut" panose="00000400000000000000" pitchFamily="2" charset="-78"/>
            </a:endParaRPr>
          </a:p>
        </p:txBody>
      </p:sp>
      <p:sp>
        <p:nvSpPr>
          <p:cNvPr id="6" name="Content Placeholder 5"/>
          <p:cNvSpPr>
            <a:spLocks noGrp="1"/>
          </p:cNvSpPr>
          <p:nvPr>
            <p:ph sz="half" idx="2"/>
          </p:nvPr>
        </p:nvSpPr>
        <p:spPr>
          <a:xfrm>
            <a:off x="4876800" y="1828800"/>
            <a:ext cx="4114800" cy="4525963"/>
          </a:xfrm>
        </p:spPr>
        <p:txBody>
          <a:bodyPr>
            <a:normAutofit/>
          </a:bodyPr>
          <a:lstStyle/>
          <a:p>
            <a:pPr marL="0" indent="0" algn="r" rtl="1">
              <a:buNone/>
            </a:pPr>
            <a:r>
              <a:rPr lang="fa-IR" sz="2600" dirty="0" smtClean="0">
                <a:cs typeface="B Yagut" panose="00000400000000000000" pitchFamily="2" charset="-78"/>
              </a:rPr>
              <a:t>حیطه </a:t>
            </a:r>
            <a:r>
              <a:rPr lang="fa-IR" sz="2600" dirty="0">
                <a:cs typeface="B Yagut" panose="00000400000000000000" pitchFamily="2" charset="-78"/>
              </a:rPr>
              <a:t>درس: </a:t>
            </a:r>
            <a:r>
              <a:rPr lang="ar-SA" sz="2600" dirty="0">
                <a:cs typeface="B Yagut" panose="00000400000000000000" pitchFamily="2" charset="-78"/>
              </a:rPr>
              <a:t>برنامه ریزی عملیاتی و مدیریت ارتقاء کیفیت خدمات در خانه های </a:t>
            </a:r>
            <a:r>
              <a:rPr lang="ar-SA" sz="2600" dirty="0" smtClean="0">
                <a:cs typeface="B Yagut" panose="00000400000000000000" pitchFamily="2" charset="-78"/>
              </a:rPr>
              <a:t>بهداشت</a:t>
            </a:r>
            <a:r>
              <a:rPr lang="en-US" sz="2600" dirty="0" smtClean="0">
                <a:cs typeface="B Yagut" panose="00000400000000000000" pitchFamily="2" charset="-78"/>
              </a:rPr>
              <a:t> </a:t>
            </a:r>
            <a:r>
              <a:rPr lang="fa-IR" sz="2600" dirty="0" smtClean="0">
                <a:cs typeface="B Yagut" panose="00000400000000000000" pitchFamily="2" charset="-78"/>
              </a:rPr>
              <a:t>تاریخ آخرین بازنگری : 20 اردیبهشت 1399</a:t>
            </a:r>
          </a:p>
          <a:p>
            <a:pPr marL="0" indent="0" algn="r" rtl="1">
              <a:buNone/>
            </a:pPr>
            <a:r>
              <a:rPr lang="fa-IR" sz="2600" dirty="0" smtClean="0">
                <a:cs typeface="B Yagut" panose="00000400000000000000" pitchFamily="2" charset="-78"/>
              </a:rPr>
              <a:t>نوبت تهیه :1</a:t>
            </a:r>
          </a:p>
          <a:p>
            <a:pPr marL="0" indent="0" algn="r" rtl="1">
              <a:buNone/>
            </a:pPr>
            <a:r>
              <a:rPr lang="fa-IR" dirty="0" smtClean="0">
                <a:cs typeface="B Yagut" panose="00000400000000000000" pitchFamily="2" charset="-78"/>
              </a:rPr>
              <a:t>نام فایل </a:t>
            </a:r>
            <a:r>
              <a:rPr lang="en-US" dirty="0" smtClean="0">
                <a:cs typeface="B Yagut" panose="00000400000000000000" pitchFamily="2" charset="-78"/>
              </a:rPr>
              <a:t>:</a:t>
            </a:r>
          </a:p>
          <a:p>
            <a:pPr marL="0" indent="0">
              <a:buNone/>
            </a:pPr>
            <a:r>
              <a:rPr lang="en-US" sz="2600" dirty="0" smtClean="0">
                <a:cs typeface="B Yagut" panose="00000400000000000000" pitchFamily="2" charset="-78"/>
              </a:rPr>
              <a:t>BA-barnamerizi-salianeh-mahianeh-haftegi-va-roozaneh-dar-khanehhay-behdasht-edi 1</a:t>
            </a:r>
            <a:endParaRPr lang="en-US" sz="2600" dirty="0">
              <a:cs typeface="B Yagut" panose="00000400000000000000" pitchFamily="2" charset="-78"/>
            </a:endParaRPr>
          </a:p>
        </p:txBody>
      </p:sp>
      <p:pic>
        <p:nvPicPr>
          <p:cNvPr id="1026" name="Picture 2" descr="G:\عکس پرسنل\amin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656771"/>
            <a:ext cx="1185863" cy="163988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785458"/>
      </p:ext>
    </p:extLst>
  </p:cSld>
  <p:clrMapOvr>
    <a:masterClrMapping/>
  </p:clrMapOvr>
  <mc:AlternateContent xmlns:mc="http://schemas.openxmlformats.org/markup-compatibility/2006" xmlns:p14="http://schemas.microsoft.com/office/powerpoint/2010/main">
    <mc:Choice Requires="p14">
      <p:transition spd="slow" p14:dur="1750" advTm="18550">
        <p14:reveal/>
      </p:transition>
    </mc:Choice>
    <mc:Fallback xmlns="">
      <p:transition spd="slow" advTm="18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rtl="1">
              <a:lnSpc>
                <a:spcPct val="150000"/>
              </a:lnSpc>
            </a:pPr>
            <a:r>
              <a:rPr lang="fa-IR" b="1" dirty="0" smtClean="0"/>
              <a:t>تمرین </a:t>
            </a:r>
          </a:p>
          <a:p>
            <a:pPr marL="0" indent="0" algn="just" rtl="1">
              <a:buNone/>
            </a:pPr>
            <a:r>
              <a:rPr lang="fa-IR" dirty="0">
                <a:cs typeface="B Yagut" pitchFamily="2" charset="-78"/>
              </a:rPr>
              <a:t>1-</a:t>
            </a:r>
            <a:r>
              <a:rPr lang="en-US" dirty="0">
                <a:cs typeface="B Yagut" pitchFamily="2" charset="-78"/>
              </a:rPr>
              <a:t> </a:t>
            </a:r>
            <a:r>
              <a:rPr lang="ar-SA" dirty="0">
                <a:cs typeface="B Yagut" pitchFamily="2" charset="-78"/>
              </a:rPr>
              <a:t>تفاوت برنامه </a:t>
            </a:r>
            <a:r>
              <a:rPr lang="ar-SA" dirty="0" smtClean="0">
                <a:cs typeface="B Yagut" pitchFamily="2" charset="-78"/>
              </a:rPr>
              <a:t>سالانه</a:t>
            </a:r>
            <a:r>
              <a:rPr lang="fa-IR" dirty="0" smtClean="0">
                <a:cs typeface="B Yagut" pitchFamily="2" charset="-78"/>
              </a:rPr>
              <a:t>،</a:t>
            </a:r>
            <a:r>
              <a:rPr lang="ar-SA" dirty="0" smtClean="0">
                <a:cs typeface="B Yagut" pitchFamily="2" charset="-78"/>
              </a:rPr>
              <a:t> ماهانه</a:t>
            </a:r>
            <a:r>
              <a:rPr lang="fa-IR" dirty="0" smtClean="0">
                <a:cs typeface="B Yagut" pitchFamily="2" charset="-78"/>
              </a:rPr>
              <a:t>، هفتگی</a:t>
            </a:r>
            <a:r>
              <a:rPr lang="ar-SA" dirty="0" smtClean="0">
                <a:cs typeface="B Yagut" pitchFamily="2" charset="-78"/>
              </a:rPr>
              <a:t> </a:t>
            </a:r>
            <a:r>
              <a:rPr lang="ar-SA" dirty="0">
                <a:cs typeface="B Yagut" pitchFamily="2" charset="-78"/>
              </a:rPr>
              <a:t>و روزانه در خانه بهداشت را </a:t>
            </a:r>
            <a:r>
              <a:rPr lang="fa-IR" dirty="0">
                <a:cs typeface="B Yagut" pitchFamily="2" charset="-78"/>
              </a:rPr>
              <a:t>شرح دهید.</a:t>
            </a:r>
          </a:p>
          <a:p>
            <a:pPr marL="0" indent="0" algn="just" rtl="1">
              <a:buNone/>
            </a:pPr>
            <a:r>
              <a:rPr lang="fa-IR" dirty="0">
                <a:cs typeface="B Yagut" pitchFamily="2" charset="-78"/>
              </a:rPr>
              <a:t>2- </a:t>
            </a:r>
            <a:r>
              <a:rPr lang="ar-SA" dirty="0">
                <a:cs typeface="B Yagut" pitchFamily="2" charset="-78"/>
              </a:rPr>
              <a:t>برای برنامه های سالانه،</a:t>
            </a:r>
            <a:r>
              <a:rPr lang="fa-IR" dirty="0">
                <a:cs typeface="B Yagut" pitchFamily="2" charset="-78"/>
              </a:rPr>
              <a:t> </a:t>
            </a:r>
            <a:r>
              <a:rPr lang="ar-SA" dirty="0">
                <a:cs typeface="B Yagut" pitchFamily="2" charset="-78"/>
              </a:rPr>
              <a:t>ماهانه</a:t>
            </a:r>
            <a:r>
              <a:rPr lang="fa-IR" dirty="0">
                <a:cs typeface="B Yagut" pitchFamily="2" charset="-78"/>
              </a:rPr>
              <a:t>، هفتگی</a:t>
            </a:r>
            <a:r>
              <a:rPr lang="ar-SA" dirty="0">
                <a:cs typeface="B Yagut" pitchFamily="2" charset="-78"/>
              </a:rPr>
              <a:t> و روزانه برنامه ریزی كند</a:t>
            </a:r>
            <a:r>
              <a:rPr lang="fa-IR" dirty="0">
                <a:cs typeface="B Yagut" pitchFamily="2" charset="-78"/>
              </a:rPr>
              <a:t>.</a:t>
            </a:r>
          </a:p>
          <a:p>
            <a:pPr marL="0" indent="0" algn="just" rtl="1">
              <a:buNone/>
            </a:pPr>
            <a:r>
              <a:rPr lang="fa-IR" dirty="0">
                <a:cs typeface="B Yagut" pitchFamily="2" charset="-78"/>
              </a:rPr>
              <a:t>3- راهکارهای مدیریت زمان را </a:t>
            </a:r>
            <a:r>
              <a:rPr lang="ar-SA" dirty="0">
                <a:cs typeface="B Yagut" pitchFamily="2" charset="-78"/>
              </a:rPr>
              <a:t>بیان كن</a:t>
            </a:r>
            <a:r>
              <a:rPr lang="fa-IR" dirty="0">
                <a:cs typeface="B Yagut" pitchFamily="2" charset="-78"/>
              </a:rPr>
              <a:t>ی</a:t>
            </a:r>
            <a:r>
              <a:rPr lang="ar-SA" dirty="0">
                <a:cs typeface="B Yagut" pitchFamily="2" charset="-78"/>
              </a:rPr>
              <a:t>د</a:t>
            </a:r>
            <a:r>
              <a:rPr lang="fa-IR" dirty="0">
                <a:cs typeface="B Yagut" pitchFamily="2" charset="-78"/>
              </a:rPr>
              <a:t>.</a:t>
            </a:r>
          </a:p>
          <a:p>
            <a:pPr marL="0" indent="0" algn="r" rtl="1">
              <a:buNone/>
            </a:pPr>
            <a:endParaRPr lang="en-US" dirty="0">
              <a:cs typeface="B Yagut" panose="00000400000000000000" pitchFamily="2" charset="-78"/>
            </a:endParaRPr>
          </a:p>
          <a:p>
            <a:pPr algn="r" rt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5164075"/>
      </p:ext>
    </p:extLst>
  </p:cSld>
  <p:clrMapOvr>
    <a:masterClrMapping/>
  </p:clrMapOvr>
  <mc:AlternateContent xmlns:mc="http://schemas.openxmlformats.org/markup-compatibility/2006" xmlns:p14="http://schemas.microsoft.com/office/powerpoint/2010/main">
    <mc:Choice Requires="p14">
      <p:transition spd="slow" p14:dur="1750" advTm="27719">
        <p14:reveal/>
      </p:transition>
    </mc:Choice>
    <mc:Fallback xmlns="">
      <p:transition spd="slow" advTm="27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Yagut" panose="00000400000000000000" pitchFamily="2" charset="-78"/>
              </a:rPr>
              <a:t>مراجع :</a:t>
            </a:r>
            <a:endParaRPr lang="en-US" dirty="0">
              <a:cs typeface="B Yagut" panose="00000400000000000000" pitchFamily="2" charset="-78"/>
            </a:endParaRPr>
          </a:p>
        </p:txBody>
      </p:sp>
      <p:sp>
        <p:nvSpPr>
          <p:cNvPr id="3" name="Content Placeholder 2"/>
          <p:cNvSpPr>
            <a:spLocks noGrp="1"/>
          </p:cNvSpPr>
          <p:nvPr>
            <p:ph idx="1"/>
          </p:nvPr>
        </p:nvSpPr>
        <p:spPr/>
        <p:txBody>
          <a:bodyPr/>
          <a:lstStyle/>
          <a:p>
            <a:pPr algn="r" rtl="1">
              <a:lnSpc>
                <a:spcPct val="150000"/>
              </a:lnSpc>
            </a:pPr>
            <a:r>
              <a:rPr lang="fa-IR" sz="2800" dirty="0" smtClean="0">
                <a:cs typeface="B Yagut" panose="00000400000000000000" pitchFamily="2" charset="-78"/>
              </a:rPr>
              <a:t>مغیثی</a:t>
            </a:r>
            <a:r>
              <a:rPr lang="fa-IR" sz="2800" dirty="0">
                <a:cs typeface="B Yagut" panose="00000400000000000000" pitchFamily="2" charset="-78"/>
              </a:rPr>
              <a:t>، </a:t>
            </a:r>
            <a:r>
              <a:rPr lang="fa-IR" sz="2800" dirty="0" smtClean="0">
                <a:cs typeface="B Yagut" panose="00000400000000000000" pitchFamily="2" charset="-78"/>
              </a:rPr>
              <a:t>علیرضا. </a:t>
            </a:r>
            <a:r>
              <a:rPr lang="fa-IR" sz="2800" dirty="0">
                <a:cs typeface="B Yagut" panose="00000400000000000000" pitchFamily="2" charset="-78"/>
              </a:rPr>
              <a:t>آشنایی با مفاهیم و الگوهای برنامه </a:t>
            </a:r>
            <a:r>
              <a:rPr lang="fa-IR" sz="2800" dirty="0" smtClean="0">
                <a:cs typeface="B Yagut" panose="00000400000000000000" pitchFamily="2" charset="-78"/>
              </a:rPr>
              <a:t>ریزی عملیاتی </a:t>
            </a:r>
            <a:r>
              <a:rPr lang="fa-IR" sz="2800" dirty="0">
                <a:cs typeface="B Yagut" panose="00000400000000000000" pitchFamily="2" charset="-78"/>
              </a:rPr>
              <a:t>و مدیریت ارتقاء كیفیت خدمات </a:t>
            </a:r>
            <a:r>
              <a:rPr lang="fa-IR" sz="2800" dirty="0" smtClean="0">
                <a:cs typeface="B Yagut" panose="00000400000000000000" pitchFamily="2" charset="-78"/>
              </a:rPr>
              <a:t>در خانه </a:t>
            </a:r>
            <a:r>
              <a:rPr lang="fa-IR" sz="2800" dirty="0">
                <a:cs typeface="B Yagut" panose="00000400000000000000" pitchFamily="2" charset="-78"/>
              </a:rPr>
              <a:t>های </a:t>
            </a:r>
            <a:r>
              <a:rPr lang="fa-IR" sz="2800" dirty="0" smtClean="0">
                <a:cs typeface="B Yagut" panose="00000400000000000000" pitchFamily="2" charset="-78"/>
              </a:rPr>
              <a:t>بهداشت</a:t>
            </a:r>
          </a:p>
          <a:p>
            <a:pPr algn="r" rtl="1">
              <a:lnSpc>
                <a:spcPct val="150000"/>
              </a:lnSpc>
            </a:pPr>
            <a:r>
              <a:rPr lang="fa-IR" sz="2800" dirty="0" smtClean="0">
                <a:cs typeface="B Yagut" panose="00000400000000000000" pitchFamily="2" charset="-78"/>
              </a:rPr>
              <a:t>مسافر، رقیه و همکاران. مدیریت در خانه بهداشت یا برنامه ریزی هفتگی، فصلنامه بهورزی شماره 66 (بهار 1385)</a:t>
            </a:r>
            <a:endParaRPr lang="en-US" sz="2800" dirty="0">
              <a:cs typeface="B Yagut" panose="00000400000000000000" pitchFamily="2" charset="-78"/>
            </a:endParaRPr>
          </a:p>
          <a:p>
            <a:pPr marL="0" indent="0" algn="r" rtl="1">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3303421"/>
      </p:ext>
    </p:extLst>
  </p:cSld>
  <p:clrMapOvr>
    <a:masterClrMapping/>
  </p:clrMapOvr>
  <mc:AlternateContent xmlns:mc="http://schemas.openxmlformats.org/markup-compatibility/2006" xmlns:p14="http://schemas.microsoft.com/office/powerpoint/2010/main">
    <mc:Choice Requires="p14">
      <p:transition spd="slow" p14:dur="1750" advTm="9421">
        <p14:reveal/>
      </p:transition>
    </mc:Choice>
    <mc:Fallback xmlns="">
      <p:transition spd="slow" advTm="9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fa-IR" dirty="0" smtClean="0">
                <a:cs typeface="B Yagut" panose="00000400000000000000" pitchFamily="2" charset="-78"/>
              </a:rPr>
              <a:t>لطفا نظرات و پیشنهادات خود پیرامون این بسته آموزشی  را به آدرس زیر ارسال نمایید </a:t>
            </a:r>
            <a:endParaRPr lang="fa-IR" dirty="0">
              <a:cs typeface="B Yagut" panose="00000400000000000000" pitchFamily="2" charset="-78"/>
            </a:endParaRPr>
          </a:p>
        </p:txBody>
      </p:sp>
      <p:sp>
        <p:nvSpPr>
          <p:cNvPr id="3" name="Content Placeholder 2"/>
          <p:cNvSpPr>
            <a:spLocks noGrp="1"/>
          </p:cNvSpPr>
          <p:nvPr>
            <p:ph idx="1"/>
          </p:nvPr>
        </p:nvSpPr>
        <p:spPr>
          <a:xfrm>
            <a:off x="457200" y="2310266"/>
            <a:ext cx="8229600" cy="4525963"/>
          </a:xfrm>
        </p:spPr>
        <p:txBody>
          <a:bodyPr/>
          <a:lstStyle/>
          <a:p>
            <a:pPr algn="just" rtl="1"/>
            <a:r>
              <a:rPr lang="fa-IR" dirty="0" smtClean="0">
                <a:cs typeface="B Yagut" panose="00000400000000000000" pitchFamily="2" charset="-78"/>
              </a:rPr>
              <a:t>معاونت بهداشتی دانشگاه علوم پزشکی و خدمات بهداشتی درمانی مازندران گروه امور بهورزی</a:t>
            </a:r>
          </a:p>
          <a:p>
            <a:pPr marL="0" indent="0" algn="just" rtl="1">
              <a:buNone/>
            </a:pPr>
            <a:r>
              <a:rPr lang="fa-IR" dirty="0" smtClean="0">
                <a:cs typeface="B Yagut" panose="00000400000000000000" pitchFamily="2" charset="-78"/>
              </a:rPr>
              <a:t>یا </a:t>
            </a:r>
          </a:p>
          <a:p>
            <a:pPr algn="just" rtl="1"/>
            <a:r>
              <a:rPr lang="fa-IR" dirty="0" smtClean="0">
                <a:cs typeface="B Yagut" panose="00000400000000000000" pitchFamily="2" charset="-78"/>
              </a:rPr>
              <a:t>مرکز آموزش بهورزی شهرستان نکا</a:t>
            </a:r>
            <a:endParaRPr lang="en-US" dirty="0" smtClean="0">
              <a:cs typeface="B Yagut" panose="00000400000000000000" pitchFamily="2" charset="-78"/>
            </a:endParaRPr>
          </a:p>
          <a:p>
            <a:pPr marL="0" indent="0" algn="r" rtl="1">
              <a:buNone/>
            </a:pPr>
            <a:r>
              <a:rPr lang="fa-IR" dirty="0" smtClean="0"/>
              <a:t> </a:t>
            </a:r>
            <a:endParaRPr lang="fa-IR" dirty="0"/>
          </a:p>
        </p:txBody>
      </p:sp>
    </p:spTree>
    <p:extLst>
      <p:ext uri="{BB962C8B-B14F-4D97-AF65-F5344CB8AC3E}">
        <p14:creationId xmlns:p14="http://schemas.microsoft.com/office/powerpoint/2010/main" val="16820250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1447800"/>
            <a:ext cx="8229600" cy="4525963"/>
          </a:xfrm>
        </p:spPr>
        <p:txBody>
          <a:bodyPr/>
          <a:lstStyle/>
          <a:p>
            <a:pPr algn="r" rtl="1"/>
            <a:r>
              <a:rPr lang="ar-SA" b="1" dirty="0"/>
              <a:t>اهداف آموزشي</a:t>
            </a:r>
            <a:r>
              <a:rPr lang="en-US" b="1" dirty="0"/>
              <a:t>:</a:t>
            </a:r>
            <a:endParaRPr lang="en-US" dirty="0"/>
          </a:p>
          <a:p>
            <a:pPr marL="0" indent="0" algn="r" rtl="1">
              <a:buNone/>
            </a:pPr>
            <a:r>
              <a:rPr lang="ar-SA" dirty="0"/>
              <a:t>انتظار می رود فراگیر پس از پایان این بخش بتواند</a:t>
            </a:r>
            <a:r>
              <a:rPr lang="en-US" dirty="0"/>
              <a:t>:</a:t>
            </a:r>
          </a:p>
          <a:p>
            <a:pPr marL="0" indent="0" algn="r" rtl="1">
              <a:buNone/>
            </a:pPr>
            <a:r>
              <a:rPr lang="fa-IR" b="1" dirty="0" smtClean="0">
                <a:cs typeface="B Yagut" panose="00000400000000000000" pitchFamily="2" charset="-78"/>
              </a:rPr>
              <a:t>1-</a:t>
            </a:r>
            <a:r>
              <a:rPr lang="en-US" dirty="0" smtClean="0"/>
              <a:t> </a:t>
            </a:r>
            <a:r>
              <a:rPr lang="ar-SA" dirty="0"/>
              <a:t>تفاوت برنامه </a:t>
            </a:r>
            <a:r>
              <a:rPr lang="ar-SA" dirty="0" smtClean="0"/>
              <a:t>سالانه</a:t>
            </a:r>
            <a:r>
              <a:rPr lang="fa-IR" dirty="0" smtClean="0"/>
              <a:t>، </a:t>
            </a:r>
            <a:r>
              <a:rPr lang="ar-SA" dirty="0"/>
              <a:t>ماهانه، </a:t>
            </a:r>
            <a:r>
              <a:rPr lang="ar-SA" dirty="0" smtClean="0"/>
              <a:t>هفتگی</a:t>
            </a:r>
            <a:r>
              <a:rPr lang="fa-IR" dirty="0" smtClean="0"/>
              <a:t> </a:t>
            </a:r>
            <a:r>
              <a:rPr lang="ar-SA" dirty="0" smtClean="0"/>
              <a:t>و </a:t>
            </a:r>
            <a:r>
              <a:rPr lang="ar-SA" dirty="0"/>
              <a:t>روزانه در خانه بهداشت را </a:t>
            </a:r>
            <a:r>
              <a:rPr lang="fa-IR" dirty="0" smtClean="0"/>
              <a:t>بیان</a:t>
            </a:r>
            <a:r>
              <a:rPr lang="ar-SA" dirty="0" smtClean="0"/>
              <a:t> </a:t>
            </a:r>
            <a:r>
              <a:rPr lang="ar-SA" dirty="0"/>
              <a:t>كند</a:t>
            </a:r>
            <a:r>
              <a:rPr lang="fa-IR" dirty="0"/>
              <a:t>.</a:t>
            </a:r>
            <a:endParaRPr lang="en-US" dirty="0"/>
          </a:p>
          <a:p>
            <a:pPr marL="0" indent="0" algn="r" rtl="1">
              <a:buNone/>
            </a:pPr>
            <a:r>
              <a:rPr lang="fa-IR" b="1" dirty="0" smtClean="0">
                <a:cs typeface="B Yagut" panose="00000400000000000000" pitchFamily="2" charset="-78"/>
              </a:rPr>
              <a:t>2- </a:t>
            </a:r>
            <a:r>
              <a:rPr lang="ar-SA" dirty="0" smtClean="0"/>
              <a:t>برای </a:t>
            </a:r>
            <a:r>
              <a:rPr lang="ar-SA" dirty="0"/>
              <a:t>برنامه های خود بصورت سالانه</a:t>
            </a:r>
            <a:r>
              <a:rPr lang="ar-SA" dirty="0" smtClean="0"/>
              <a:t>،</a:t>
            </a:r>
            <a:r>
              <a:rPr lang="fa-IR" dirty="0" smtClean="0"/>
              <a:t> </a:t>
            </a:r>
            <a:r>
              <a:rPr lang="ar-SA" dirty="0" smtClean="0"/>
              <a:t>ماهانه</a:t>
            </a:r>
            <a:r>
              <a:rPr lang="fa-IR" dirty="0" smtClean="0"/>
              <a:t>، هفتگی</a:t>
            </a:r>
            <a:r>
              <a:rPr lang="ar-SA" dirty="0" smtClean="0"/>
              <a:t> </a:t>
            </a:r>
            <a:r>
              <a:rPr lang="ar-SA" dirty="0"/>
              <a:t>و روزانه برنامه ریزی </a:t>
            </a:r>
            <a:r>
              <a:rPr lang="ar-SA" dirty="0" smtClean="0"/>
              <a:t>كند</a:t>
            </a:r>
            <a:r>
              <a:rPr lang="fa-IR" dirty="0" smtClean="0"/>
              <a:t>.</a:t>
            </a:r>
          </a:p>
          <a:p>
            <a:pPr marL="0" indent="0" algn="r" rtl="1">
              <a:buNone/>
            </a:pPr>
            <a:r>
              <a:rPr lang="fa-IR" b="1" dirty="0" smtClean="0">
                <a:cs typeface="B Yagut" panose="00000400000000000000" pitchFamily="2" charset="-78"/>
              </a:rPr>
              <a:t>3- </a:t>
            </a:r>
            <a:r>
              <a:rPr lang="fa-IR" dirty="0"/>
              <a:t>اهمیت مدیریت زمان </a:t>
            </a:r>
            <a:r>
              <a:rPr lang="fa-IR" dirty="0" smtClean="0"/>
              <a:t>در </a:t>
            </a:r>
            <a:r>
              <a:rPr lang="fa-IR" dirty="0"/>
              <a:t>خانه بهداشت را </a:t>
            </a:r>
            <a:r>
              <a:rPr lang="fa-IR" dirty="0" smtClean="0"/>
              <a:t>بداند </a:t>
            </a:r>
            <a:r>
              <a:rPr lang="fa-IR" dirty="0"/>
              <a:t>و رعایت </a:t>
            </a:r>
            <a:r>
              <a:rPr lang="fa-IR" dirty="0" smtClean="0"/>
              <a:t>کند</a:t>
            </a:r>
            <a:r>
              <a:rPr lang="fa-IR" dirty="0"/>
              <a:t>.</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4430869"/>
      </p:ext>
    </p:extLst>
  </p:cSld>
  <p:clrMapOvr>
    <a:masterClrMapping/>
  </p:clrMapOvr>
  <mc:AlternateContent xmlns:mc="http://schemas.openxmlformats.org/markup-compatibility/2006" xmlns:p14="http://schemas.microsoft.com/office/powerpoint/2010/main">
    <mc:Choice Requires="p14">
      <p:transition spd="slow" p14:dur="2000" advTm="33009"/>
    </mc:Choice>
    <mc:Fallback xmlns="">
      <p:transition spd="slow" advTm="3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fa-IR" sz="4000" dirty="0" smtClean="0">
                <a:cs typeface="B Yagut" pitchFamily="2" charset="-78"/>
              </a:rPr>
              <a:t>فهرست عناوین </a:t>
            </a:r>
            <a:endParaRPr lang="fa-IR" sz="4000" dirty="0">
              <a:cs typeface="B Yagut" pitchFamily="2" charset="-78"/>
            </a:endParaRPr>
          </a:p>
        </p:txBody>
      </p:sp>
      <p:sp>
        <p:nvSpPr>
          <p:cNvPr id="4" name="Content Placeholder 3"/>
          <p:cNvSpPr>
            <a:spLocks noGrp="1"/>
          </p:cNvSpPr>
          <p:nvPr>
            <p:ph idx="1"/>
          </p:nvPr>
        </p:nvSpPr>
        <p:spPr>
          <a:xfrm>
            <a:off x="457200" y="1295400"/>
            <a:ext cx="8229600" cy="4525963"/>
          </a:xfrm>
        </p:spPr>
        <p:txBody>
          <a:bodyPr>
            <a:normAutofit lnSpcReduction="10000"/>
          </a:bodyPr>
          <a:lstStyle/>
          <a:p>
            <a:pPr algn="r" rtl="1">
              <a:buNone/>
            </a:pPr>
            <a:r>
              <a:rPr lang="fa-IR" dirty="0" smtClean="0">
                <a:cs typeface="B Yagut" pitchFamily="2" charset="-78"/>
              </a:rPr>
              <a:t>1- مقدمه</a:t>
            </a:r>
            <a:endParaRPr lang="en-US" dirty="0" smtClean="0">
              <a:cs typeface="B Yagut" pitchFamily="2" charset="-78"/>
            </a:endParaRPr>
          </a:p>
          <a:p>
            <a:pPr algn="r" rtl="1">
              <a:buNone/>
            </a:pPr>
            <a:r>
              <a:rPr lang="fa-IR" dirty="0">
                <a:cs typeface="B Yagut" pitchFamily="2" charset="-78"/>
              </a:rPr>
              <a:t>2- تقویم زمانی برنامه ریزی </a:t>
            </a:r>
            <a:endParaRPr lang="fa-IR" dirty="0" smtClean="0">
              <a:cs typeface="B Yagut" pitchFamily="2" charset="-78"/>
            </a:endParaRPr>
          </a:p>
          <a:p>
            <a:pPr algn="r" rtl="1">
              <a:buNone/>
            </a:pPr>
            <a:r>
              <a:rPr lang="fa-IR" dirty="0" smtClean="0">
                <a:cs typeface="B Yagut" pitchFamily="2" charset="-78"/>
              </a:rPr>
              <a:t>3- مشکلات استفاده نادرست از زمان</a:t>
            </a:r>
            <a:endParaRPr lang="fa-IR" dirty="0">
              <a:cs typeface="B Yagut" pitchFamily="2" charset="-78"/>
            </a:endParaRPr>
          </a:p>
          <a:p>
            <a:pPr algn="r" rtl="1">
              <a:buNone/>
            </a:pPr>
            <a:r>
              <a:rPr lang="fa-IR" dirty="0" smtClean="0">
                <a:cs typeface="B Yagut" pitchFamily="2" charset="-78"/>
              </a:rPr>
              <a:t>4- برنامه ریزی سالیانه</a:t>
            </a:r>
            <a:endParaRPr lang="en-US" b="1" dirty="0" smtClean="0">
              <a:cs typeface="B Yagut" panose="00000400000000000000" pitchFamily="2" charset="-78"/>
            </a:endParaRPr>
          </a:p>
          <a:p>
            <a:pPr algn="r" rtl="1">
              <a:buNone/>
            </a:pPr>
            <a:r>
              <a:rPr lang="fa-IR" dirty="0" smtClean="0">
                <a:cs typeface="B Yagut" pitchFamily="2" charset="-78"/>
              </a:rPr>
              <a:t>5- برنامه </a:t>
            </a:r>
            <a:r>
              <a:rPr lang="fa-IR" dirty="0">
                <a:cs typeface="B Yagut" pitchFamily="2" charset="-78"/>
              </a:rPr>
              <a:t>ریزی </a:t>
            </a:r>
            <a:r>
              <a:rPr lang="fa-IR" dirty="0" smtClean="0">
                <a:cs typeface="B Yagut" pitchFamily="2" charset="-78"/>
              </a:rPr>
              <a:t>ماهیانه </a:t>
            </a:r>
          </a:p>
          <a:p>
            <a:pPr algn="r" rtl="1">
              <a:buNone/>
            </a:pPr>
            <a:r>
              <a:rPr lang="fa-IR" dirty="0" smtClean="0">
                <a:cs typeface="B Yagut" pitchFamily="2" charset="-78"/>
              </a:rPr>
              <a:t>6- برنامه </a:t>
            </a:r>
            <a:r>
              <a:rPr lang="fa-IR" dirty="0">
                <a:cs typeface="B Yagut" pitchFamily="2" charset="-78"/>
              </a:rPr>
              <a:t>ریزی </a:t>
            </a:r>
            <a:r>
              <a:rPr lang="fa-IR" dirty="0" smtClean="0">
                <a:cs typeface="B Yagut" pitchFamily="2" charset="-78"/>
              </a:rPr>
              <a:t>هفتگی</a:t>
            </a:r>
          </a:p>
          <a:p>
            <a:pPr algn="r" rtl="1">
              <a:buNone/>
            </a:pPr>
            <a:r>
              <a:rPr lang="fa-IR" dirty="0" smtClean="0">
                <a:cs typeface="B Yagut" pitchFamily="2" charset="-78"/>
              </a:rPr>
              <a:t>7- برنامه </a:t>
            </a:r>
            <a:r>
              <a:rPr lang="fa-IR" dirty="0">
                <a:cs typeface="B Yagut" pitchFamily="2" charset="-78"/>
              </a:rPr>
              <a:t>ریزی </a:t>
            </a:r>
            <a:r>
              <a:rPr lang="fa-IR" dirty="0" smtClean="0">
                <a:cs typeface="B Yagut" pitchFamily="2" charset="-78"/>
              </a:rPr>
              <a:t>روزانه</a:t>
            </a:r>
          </a:p>
          <a:p>
            <a:pPr algn="r" rtl="1">
              <a:buNone/>
            </a:pPr>
            <a:r>
              <a:rPr lang="fa-IR" dirty="0">
                <a:cs typeface="B Yagut" pitchFamily="2" charset="-78"/>
              </a:rPr>
              <a:t>8- </a:t>
            </a:r>
            <a:r>
              <a:rPr lang="fa-IR" dirty="0" smtClean="0">
                <a:cs typeface="B Yagut" pitchFamily="2" charset="-78"/>
              </a:rPr>
              <a:t>راهکارهای مدیریت زمان</a:t>
            </a:r>
            <a:endParaRPr lang="en-US" dirty="0">
              <a:cs typeface="B Yagut" pitchFamily="2" charset="-78"/>
            </a:endParaRPr>
          </a:p>
          <a:p>
            <a:pPr algn="r" rtl="1">
              <a:buNone/>
            </a:pPr>
            <a:endParaRPr lang="fa-IR"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2729772"/>
      </p:ext>
    </p:extLst>
  </p:cSld>
  <p:clrMapOvr>
    <a:masterClrMapping/>
  </p:clrMapOvr>
  <mc:AlternateContent xmlns:mc="http://schemas.openxmlformats.org/markup-compatibility/2006" xmlns:p14="http://schemas.microsoft.com/office/powerpoint/2010/main">
    <mc:Choice Requires="p14">
      <p:transition spd="slow" p14:dur="1750" advTm="24700">
        <p14:reveal/>
      </p:transition>
    </mc:Choice>
    <mc:Fallback xmlns="">
      <p:transition spd="slow" advTm="24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r"/>
            <a:r>
              <a:rPr lang="fa-IR" dirty="0" smtClean="0"/>
              <a:t>مقدمه:</a:t>
            </a:r>
            <a:endParaRPr lang="en-US" dirty="0"/>
          </a:p>
        </p:txBody>
      </p:sp>
      <p:sp>
        <p:nvSpPr>
          <p:cNvPr id="3" name="Content Placeholder 2"/>
          <p:cNvSpPr>
            <a:spLocks noGrp="1"/>
          </p:cNvSpPr>
          <p:nvPr>
            <p:ph idx="1"/>
          </p:nvPr>
        </p:nvSpPr>
        <p:spPr>
          <a:xfrm>
            <a:off x="533400" y="1524000"/>
            <a:ext cx="8077200" cy="4525963"/>
          </a:xfrm>
        </p:spPr>
        <p:txBody>
          <a:bodyPr>
            <a:noAutofit/>
          </a:bodyPr>
          <a:lstStyle/>
          <a:p>
            <a:pPr marL="0" indent="0" algn="just" rtl="1">
              <a:buNone/>
            </a:pPr>
            <a:r>
              <a:rPr lang="ar-SA" sz="2600" dirty="0">
                <a:cs typeface="B Yagut" panose="00000400000000000000" pitchFamily="2" charset="-78"/>
              </a:rPr>
              <a:t>برنامه های كاری در واقع وسیله و ابزاری هستند كه نحوه دستیابی به اهداف را نشان می دهند</a:t>
            </a:r>
            <a:r>
              <a:rPr lang="en-US" sz="2600" dirty="0">
                <a:cs typeface="B Yagut" panose="00000400000000000000" pitchFamily="2" charset="-78"/>
              </a:rPr>
              <a:t> </a:t>
            </a:r>
            <a:r>
              <a:rPr lang="en-US" sz="2600" dirty="0" smtClean="0">
                <a:cs typeface="B Yagut" panose="00000400000000000000" pitchFamily="2" charset="-78"/>
              </a:rPr>
              <a:t>.</a:t>
            </a:r>
            <a:r>
              <a:rPr lang="ar-SA" sz="2600" dirty="0" smtClean="0">
                <a:cs typeface="B Yagut" panose="00000400000000000000" pitchFamily="2" charset="-78"/>
              </a:rPr>
              <a:t>این </a:t>
            </a:r>
            <a:r>
              <a:rPr lang="ar-SA" sz="2600" dirty="0">
                <a:cs typeface="B Yagut" panose="00000400000000000000" pitchFamily="2" charset="-78"/>
              </a:rPr>
              <a:t>برنامه ها دارای </a:t>
            </a:r>
            <a:r>
              <a:rPr lang="ar-SA" sz="2600" dirty="0" smtClean="0">
                <a:cs typeface="B Yagut" panose="00000400000000000000" pitchFamily="2" charset="-78"/>
              </a:rPr>
              <a:t>مراحل</a:t>
            </a:r>
            <a:r>
              <a:rPr lang="fa-IR" sz="2600" dirty="0" smtClean="0">
                <a:cs typeface="B Yagut" panose="00000400000000000000" pitchFamily="2" charset="-78"/>
              </a:rPr>
              <a:t> </a:t>
            </a:r>
            <a:r>
              <a:rPr lang="ar-SA" sz="2600" dirty="0" smtClean="0">
                <a:cs typeface="B Yagut" panose="00000400000000000000" pitchFamily="2" charset="-78"/>
              </a:rPr>
              <a:t>و </a:t>
            </a:r>
            <a:r>
              <a:rPr lang="ar-SA" sz="2600" dirty="0">
                <a:cs typeface="B Yagut" panose="00000400000000000000" pitchFamily="2" charset="-78"/>
              </a:rPr>
              <a:t>یا فعالیتهای مورد </a:t>
            </a:r>
            <a:r>
              <a:rPr lang="ar-SA" sz="2600" dirty="0" smtClean="0">
                <a:cs typeface="B Yagut" panose="00000400000000000000" pitchFamily="2" charset="-78"/>
              </a:rPr>
              <a:t>نیاز، مسئول </a:t>
            </a:r>
            <a:r>
              <a:rPr lang="ar-SA" sz="2600" dirty="0">
                <a:cs typeface="B Yagut" panose="00000400000000000000" pitchFamily="2" charset="-78"/>
              </a:rPr>
              <a:t>اجرا، زمان لازم برای انجام فعالیت و منابع مورد نیاز می باشند</a:t>
            </a:r>
            <a:r>
              <a:rPr lang="en-US" sz="2600" dirty="0">
                <a:cs typeface="B Yagut" panose="00000400000000000000" pitchFamily="2" charset="-78"/>
              </a:rPr>
              <a:t> </a:t>
            </a:r>
            <a:r>
              <a:rPr lang="en-US" sz="2600" dirty="0" smtClean="0">
                <a:cs typeface="B Yagut" panose="00000400000000000000" pitchFamily="2" charset="-78"/>
              </a:rPr>
              <a:t>.</a:t>
            </a:r>
            <a:r>
              <a:rPr lang="ar-SA" sz="2600" dirty="0" smtClean="0">
                <a:cs typeface="B Yagut" panose="00000400000000000000" pitchFamily="2" charset="-78"/>
              </a:rPr>
              <a:t>تهیه </a:t>
            </a:r>
            <a:r>
              <a:rPr lang="ar-SA" sz="2600" dirty="0">
                <a:cs typeface="B Yagut" panose="00000400000000000000" pitchFamily="2" charset="-78"/>
              </a:rPr>
              <a:t>برنامه كاری </a:t>
            </a:r>
            <a:r>
              <a:rPr lang="ar-SA" sz="2600" dirty="0" smtClean="0">
                <a:cs typeface="B Yagut" panose="00000400000000000000" pitchFamily="2" charset="-78"/>
              </a:rPr>
              <a:t>به</a:t>
            </a:r>
            <a:r>
              <a:rPr lang="fa-IR" sz="2600" dirty="0" smtClean="0">
                <a:cs typeface="B Yagut" panose="00000400000000000000" pitchFamily="2" charset="-78"/>
              </a:rPr>
              <a:t> </a:t>
            </a:r>
            <a:r>
              <a:rPr lang="ar-SA" sz="2600" dirty="0" smtClean="0">
                <a:cs typeface="B Yagut" panose="00000400000000000000" pitchFamily="2" charset="-78"/>
              </a:rPr>
              <a:t>صورت </a:t>
            </a:r>
            <a:r>
              <a:rPr lang="ar-SA" sz="2600" dirty="0">
                <a:cs typeface="B Yagut" panose="00000400000000000000" pitchFamily="2" charset="-78"/>
              </a:rPr>
              <a:t>یك و یا تركیبی از روشهای تعیین وقایع یا فعالیتهای اختصاصی روش تحلیل یا حل مساله و یا یك سری از </a:t>
            </a:r>
            <a:r>
              <a:rPr lang="ar-SA" sz="2600" dirty="0" smtClean="0">
                <a:cs typeface="B Yagut" panose="00000400000000000000" pitchFamily="2" charset="-78"/>
              </a:rPr>
              <a:t>اهداف</a:t>
            </a:r>
            <a:r>
              <a:rPr lang="fa-IR" sz="2600" dirty="0" smtClean="0">
                <a:cs typeface="B Yagut" panose="00000400000000000000" pitchFamily="2" charset="-78"/>
              </a:rPr>
              <a:t> </a:t>
            </a:r>
            <a:r>
              <a:rPr lang="ar-SA" sz="2600" dirty="0" smtClean="0">
                <a:cs typeface="B Yagut" panose="00000400000000000000" pitchFamily="2" charset="-78"/>
              </a:rPr>
              <a:t>كوچکتر </a:t>
            </a:r>
            <a:r>
              <a:rPr lang="ar-SA" sz="2600" dirty="0">
                <a:cs typeface="B Yagut" panose="00000400000000000000" pitchFamily="2" charset="-78"/>
              </a:rPr>
              <a:t>و كوتاهتر صورت می </a:t>
            </a:r>
            <a:r>
              <a:rPr lang="ar-SA" sz="2600" dirty="0" smtClean="0">
                <a:cs typeface="B Yagut" panose="00000400000000000000" pitchFamily="2" charset="-78"/>
              </a:rPr>
              <a:t>گیرد</a:t>
            </a:r>
            <a:r>
              <a:rPr lang="fa-IR" sz="2600" dirty="0" smtClean="0">
                <a:cs typeface="B Yagut" panose="00000400000000000000" pitchFamily="2" charset="-78"/>
              </a:rPr>
              <a:t>. </a:t>
            </a:r>
            <a:r>
              <a:rPr lang="ar-SA" sz="2600" dirty="0" smtClean="0">
                <a:cs typeface="B Yagut" panose="00000400000000000000" pitchFamily="2" charset="-78"/>
              </a:rPr>
              <a:t>علاوه </a:t>
            </a:r>
            <a:r>
              <a:rPr lang="ar-SA" sz="2600" dirty="0">
                <a:cs typeface="B Yagut" panose="00000400000000000000" pitchFamily="2" charset="-78"/>
              </a:rPr>
              <a:t>بر این برنامه های </a:t>
            </a:r>
            <a:r>
              <a:rPr lang="ar-SA" sz="2600" dirty="0" smtClean="0">
                <a:cs typeface="B Yagut" panose="00000400000000000000" pitchFamily="2" charset="-78"/>
              </a:rPr>
              <a:t>كاری، </a:t>
            </a:r>
            <a:r>
              <a:rPr lang="ar-SA" sz="2600" dirty="0">
                <a:cs typeface="B Yagut" panose="00000400000000000000" pitchFamily="2" charset="-78"/>
              </a:rPr>
              <a:t>در نحوه دستیابی به اهداف و همچنین در آزمون </a:t>
            </a:r>
            <a:r>
              <a:rPr lang="ar-SA" sz="2600" dirty="0" smtClean="0">
                <a:cs typeface="B Yagut" panose="00000400000000000000" pitchFamily="2" charset="-78"/>
              </a:rPr>
              <a:t>و</a:t>
            </a:r>
            <a:r>
              <a:rPr lang="fa-IR" sz="2600" dirty="0" smtClean="0">
                <a:cs typeface="B Yagut" panose="00000400000000000000" pitchFamily="2" charset="-78"/>
              </a:rPr>
              <a:t> </a:t>
            </a:r>
            <a:r>
              <a:rPr lang="ar-SA" sz="2600" dirty="0" smtClean="0">
                <a:cs typeface="B Yagut" panose="00000400000000000000" pitchFamily="2" charset="-78"/>
              </a:rPr>
              <a:t>معتبر </a:t>
            </a:r>
            <a:r>
              <a:rPr lang="ar-SA" sz="2600" dirty="0">
                <a:cs typeface="B Yagut" panose="00000400000000000000" pitchFamily="2" charset="-78"/>
              </a:rPr>
              <a:t>كردن اهداف و به عنوان یك وسیله جهت برقراری ارتباط با قسمتهای دیگر سازمان كمك می نمایند</a:t>
            </a:r>
            <a:r>
              <a:rPr lang="en-US" sz="2600" dirty="0">
                <a:cs typeface="B Yagut" panose="00000400000000000000" pitchFamily="2" charset="-78"/>
              </a:rPr>
              <a:t> .</a:t>
            </a:r>
          </a:p>
          <a:p>
            <a:pPr marL="0" indent="0" algn="r">
              <a:buNone/>
            </a:pPr>
            <a:endParaRPr lang="en-US" sz="28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7426568"/>
      </p:ext>
    </p:extLst>
  </p:cSld>
  <p:clrMapOvr>
    <a:masterClrMapping/>
  </p:clrMapOvr>
  <mc:AlternateContent xmlns:mc="http://schemas.openxmlformats.org/markup-compatibility/2006" xmlns:p14="http://schemas.microsoft.com/office/powerpoint/2010/main">
    <mc:Choice Requires="p14">
      <p:transition spd="slow" p14:dur="2000" advTm="31500"/>
    </mc:Choice>
    <mc:Fallback xmlns="">
      <p:transition spd="slow" advTm="3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838200" y="1611086"/>
            <a:ext cx="7543800" cy="4616648"/>
          </a:xfrm>
          <a:prstGeom prst="rect">
            <a:avLst/>
          </a:prstGeom>
        </p:spPr>
        <p:txBody>
          <a:bodyPr wrap="square">
            <a:spAutoFit/>
          </a:bodyPr>
          <a:lstStyle/>
          <a:p>
            <a:pPr algn="just" rtl="1">
              <a:lnSpc>
                <a:spcPct val="150000"/>
              </a:lnSpc>
            </a:pPr>
            <a:r>
              <a:rPr lang="fa-IR" sz="2800" dirty="0">
                <a:cs typeface="B Yagut" panose="00000400000000000000" pitchFamily="2" charset="-78"/>
              </a:rPr>
              <a:t>همانطور که می دانید شما بهورزان عزیز مدیر یک سازمان کوچک به نام خانه بهداشت هستید که هدف آن حفظ و ارتقای سلامتی جامعه تحت پوشش می باشد. بنابراین به منظور رسیدن به تحقق این هدف عالی نیازمند آشنایی با یک برنامه ریزی و مدیریت صحیح می باشید که در این جلسه به </a:t>
            </a:r>
            <a:r>
              <a:rPr lang="fa-IR" sz="2800" dirty="0" smtClean="0">
                <a:cs typeface="B Yagut" panose="00000400000000000000" pitchFamily="2" charset="-78"/>
              </a:rPr>
              <a:t>برخی </a:t>
            </a:r>
            <a:r>
              <a:rPr lang="fa-IR" sz="2800" dirty="0">
                <a:cs typeface="B Yagut" panose="00000400000000000000" pitchFamily="2" charset="-78"/>
              </a:rPr>
              <a:t>از آنها اشاره می شود</a:t>
            </a:r>
            <a:r>
              <a:rPr lang="fa-IR" sz="2800" dirty="0" smtClean="0">
                <a:cs typeface="B Yagut" panose="00000400000000000000" pitchFamily="2" charset="-78"/>
              </a:rPr>
              <a:t>.</a:t>
            </a:r>
          </a:p>
          <a:p>
            <a:pPr algn="just" rtl="1">
              <a:lnSpc>
                <a:spcPct val="150000"/>
              </a:lnSpc>
            </a:pPr>
            <a:endParaRPr lang="en-US"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6756411"/>
      </p:ext>
    </p:extLst>
  </p:cSld>
  <p:clrMapOvr>
    <a:masterClrMapping/>
  </p:clrMapOvr>
  <mc:AlternateContent xmlns:mc="http://schemas.openxmlformats.org/markup-compatibility/2006" xmlns:p14="http://schemas.microsoft.com/office/powerpoint/2010/main">
    <mc:Choice Requires="p14">
      <p:transition spd="slow" p14:dur="2000" advTm="31616"/>
    </mc:Choice>
    <mc:Fallback xmlns="">
      <p:transition spd="slow" advTm="3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63562"/>
          </a:xfrm>
        </p:spPr>
        <p:txBody>
          <a:bodyPr>
            <a:noAutofit/>
          </a:bodyPr>
          <a:lstStyle/>
          <a:p>
            <a:pPr algn="r"/>
            <a:r>
              <a:rPr lang="fa-IR" sz="3600" b="1" dirty="0">
                <a:cs typeface="B Yagut" panose="00000400000000000000" pitchFamily="2" charset="-78"/>
              </a:rPr>
              <a:t>تقویم زمانی برنامه </a:t>
            </a:r>
            <a:r>
              <a:rPr lang="fa-IR" sz="3600" b="1" dirty="0" smtClean="0">
                <a:cs typeface="B Yagut" panose="00000400000000000000" pitchFamily="2" charset="-78"/>
              </a:rPr>
              <a:t>ریزی:</a:t>
            </a:r>
            <a:r>
              <a:rPr lang="en-US" sz="3600" b="1" dirty="0">
                <a:cs typeface="B Yagut" panose="00000400000000000000" pitchFamily="2" charset="-78"/>
              </a:rPr>
              <a:t/>
            </a:r>
            <a:br>
              <a:rPr lang="en-US" sz="3600" b="1" dirty="0">
                <a:cs typeface="B Yagut" panose="00000400000000000000" pitchFamily="2" charset="-78"/>
              </a:rPr>
            </a:br>
            <a:endParaRPr lang="en-US" sz="3600" dirty="0"/>
          </a:p>
        </p:txBody>
      </p:sp>
      <p:sp>
        <p:nvSpPr>
          <p:cNvPr id="3" name="Content Placeholder 2"/>
          <p:cNvSpPr>
            <a:spLocks noGrp="1"/>
          </p:cNvSpPr>
          <p:nvPr>
            <p:ph idx="1"/>
          </p:nvPr>
        </p:nvSpPr>
        <p:spPr>
          <a:xfrm>
            <a:off x="457200" y="914400"/>
            <a:ext cx="8229600" cy="4525963"/>
          </a:xfrm>
        </p:spPr>
        <p:txBody>
          <a:bodyPr>
            <a:noAutofit/>
          </a:bodyPr>
          <a:lstStyle/>
          <a:p>
            <a:pPr marL="0" indent="0" algn="r" rtl="1">
              <a:buNone/>
            </a:pPr>
            <a:r>
              <a:rPr lang="fa-IR" sz="2800" dirty="0" smtClean="0">
                <a:cs typeface="B Yagut" panose="00000400000000000000" pitchFamily="2" charset="-78"/>
              </a:rPr>
              <a:t>در </a:t>
            </a:r>
            <a:r>
              <a:rPr lang="fa-IR" sz="2800" dirty="0">
                <a:cs typeface="B Yagut" panose="00000400000000000000" pitchFamily="2" charset="-78"/>
              </a:rPr>
              <a:t>خانه بهداشت باید برای هریک از خدمات زیر بر اساس یک تقویم زمانی برنامه ریزی </a:t>
            </a:r>
            <a:r>
              <a:rPr lang="fa-IR" sz="2800" dirty="0" smtClean="0">
                <a:cs typeface="B Yagut" panose="00000400000000000000" pitchFamily="2" charset="-78"/>
              </a:rPr>
              <a:t>کنید.</a:t>
            </a:r>
            <a:endParaRPr lang="en-US" sz="2800" dirty="0">
              <a:cs typeface="B Yagut" panose="00000400000000000000" pitchFamily="2" charset="-78"/>
            </a:endParaRPr>
          </a:p>
          <a:p>
            <a:pPr lvl="0" algn="r" rtl="1"/>
            <a:r>
              <a:rPr lang="fa-IR" sz="2400" dirty="0">
                <a:cs typeface="B Yagut" panose="00000400000000000000" pitchFamily="2" charset="-78"/>
              </a:rPr>
              <a:t>سرشماری </a:t>
            </a:r>
            <a:r>
              <a:rPr lang="fa-IR" sz="2400" dirty="0" smtClean="0">
                <a:cs typeface="B Yagut" panose="00000400000000000000" pitchFamily="2" charset="-78"/>
              </a:rPr>
              <a:t>سالانه</a:t>
            </a:r>
          </a:p>
          <a:p>
            <a:pPr lvl="0" algn="r" rtl="1"/>
            <a:r>
              <a:rPr lang="fa-IR" sz="2400" dirty="0" smtClean="0">
                <a:cs typeface="B Yagut" panose="00000400000000000000" pitchFamily="2" charset="-78"/>
              </a:rPr>
              <a:t>فعالیتها و مراقبتهای روتین (روزانه - ماهانه - فصلی)</a:t>
            </a:r>
            <a:endParaRPr lang="en-US" sz="2400" dirty="0">
              <a:cs typeface="B Yagut" panose="00000400000000000000" pitchFamily="2" charset="-78"/>
            </a:endParaRPr>
          </a:p>
          <a:p>
            <a:pPr lvl="0" algn="r" rtl="1"/>
            <a:r>
              <a:rPr lang="fa-IR" sz="2400" dirty="0">
                <a:cs typeface="B Yagut" panose="00000400000000000000" pitchFamily="2" charset="-78"/>
              </a:rPr>
              <a:t>بازدید منازل </a:t>
            </a:r>
            <a:r>
              <a:rPr lang="fa-IR" sz="2400" dirty="0" smtClean="0">
                <a:cs typeface="B Yagut" panose="00000400000000000000" pitchFamily="2" charset="-78"/>
              </a:rPr>
              <a:t>از نظر پیگیری </a:t>
            </a:r>
            <a:r>
              <a:rPr lang="fa-IR" sz="2400" dirty="0">
                <a:cs typeface="B Yagut" panose="00000400000000000000" pitchFamily="2" charset="-78"/>
              </a:rPr>
              <a:t>مراقبت ها </a:t>
            </a:r>
            <a:r>
              <a:rPr lang="fa-IR" sz="2400" dirty="0" smtClean="0">
                <a:cs typeface="B Yagut" panose="00000400000000000000" pitchFamily="2" charset="-78"/>
              </a:rPr>
              <a:t>و پیگیری </a:t>
            </a:r>
            <a:r>
              <a:rPr lang="fa-IR" sz="2400" dirty="0">
                <a:cs typeface="B Yagut" panose="00000400000000000000" pitchFamily="2" charset="-78"/>
              </a:rPr>
              <a:t>درمان بیمارانی که کنترل مصرف دارو در آنها ضروری است</a:t>
            </a:r>
            <a:r>
              <a:rPr lang="fa-IR" sz="2400" dirty="0" smtClean="0">
                <a:cs typeface="B Yagut" panose="00000400000000000000" pitchFamily="2" charset="-78"/>
              </a:rPr>
              <a:t>.</a:t>
            </a:r>
          </a:p>
          <a:p>
            <a:pPr algn="r" rtl="1"/>
            <a:r>
              <a:rPr lang="fa-IR" sz="2400" dirty="0">
                <a:cs typeface="B Yagut" panose="00000400000000000000" pitchFamily="2" charset="-78"/>
              </a:rPr>
              <a:t>بازدید منازل </a:t>
            </a:r>
            <a:r>
              <a:rPr lang="fa-IR" sz="2400" dirty="0" smtClean="0">
                <a:cs typeface="B Yagut" panose="00000400000000000000" pitchFamily="2" charset="-78"/>
              </a:rPr>
              <a:t>از نظر بهداشت محیط </a:t>
            </a:r>
            <a:endParaRPr lang="fa-IR" sz="2400" dirty="0">
              <a:cs typeface="B Yagut" panose="00000400000000000000" pitchFamily="2" charset="-78"/>
            </a:endParaRPr>
          </a:p>
          <a:p>
            <a:pPr lvl="0" algn="r" rtl="1"/>
            <a:r>
              <a:rPr lang="fa-IR" sz="2400" dirty="0" smtClean="0">
                <a:cs typeface="B Yagut" panose="00000400000000000000" pitchFamily="2" charset="-78"/>
              </a:rPr>
              <a:t>بازدید </a:t>
            </a:r>
            <a:r>
              <a:rPr lang="fa-IR" sz="2400" dirty="0">
                <a:cs typeface="B Yagut" panose="00000400000000000000" pitchFamily="2" charset="-78"/>
              </a:rPr>
              <a:t>از روستاهای اقماری</a:t>
            </a:r>
            <a:endParaRPr lang="en-US" sz="2400" dirty="0">
              <a:cs typeface="B Yagut" panose="00000400000000000000" pitchFamily="2" charset="-78"/>
            </a:endParaRPr>
          </a:p>
          <a:p>
            <a:pPr lvl="0" algn="r" rtl="1"/>
            <a:r>
              <a:rPr lang="fa-IR" sz="2400" dirty="0">
                <a:cs typeface="B Yagut" panose="00000400000000000000" pitchFamily="2" charset="-78"/>
              </a:rPr>
              <a:t>بازدید از مدارس</a:t>
            </a:r>
            <a:endParaRPr lang="en-US" sz="2400" dirty="0">
              <a:cs typeface="B Yagut" panose="00000400000000000000" pitchFamily="2" charset="-78"/>
            </a:endParaRPr>
          </a:p>
          <a:p>
            <a:pPr lvl="0" algn="r" rtl="1"/>
            <a:r>
              <a:rPr lang="fa-IR" sz="2400" dirty="0">
                <a:cs typeface="B Yagut" panose="00000400000000000000" pitchFamily="2" charset="-78"/>
              </a:rPr>
              <a:t>بازدید از مکانهای عمومی و </a:t>
            </a:r>
            <a:r>
              <a:rPr lang="fa-IR" sz="2400" dirty="0" smtClean="0">
                <a:cs typeface="B Yagut" panose="00000400000000000000" pitchFamily="2" charset="-78"/>
              </a:rPr>
              <a:t>کارگاهها</a:t>
            </a:r>
          </a:p>
          <a:p>
            <a:pPr lvl="0" algn="r" rtl="1"/>
            <a:r>
              <a:rPr lang="fa-IR" sz="2400" dirty="0" smtClean="0">
                <a:cs typeface="B Yagut" panose="00000400000000000000" pitchFamily="2" charset="-78"/>
              </a:rPr>
              <a:t>جلسات درونبخشی و برونبخشی</a:t>
            </a:r>
          </a:p>
          <a:p>
            <a:pPr lvl="0" algn="r" rtl="1"/>
            <a:r>
              <a:rPr lang="fa-IR" sz="2400" dirty="0" smtClean="0">
                <a:cs typeface="B Yagut" panose="00000400000000000000" pitchFamily="2" charset="-78"/>
              </a:rPr>
              <a:t>برنامه های آموزشی</a:t>
            </a:r>
            <a:endParaRPr lang="en-US" sz="2400" dirty="0">
              <a:cs typeface="B Yagut" panose="00000400000000000000" pitchFamily="2" charset="-78"/>
            </a:endParaRPr>
          </a:p>
          <a:p>
            <a:pPr lvl="0" algn="r" rtl="1"/>
            <a:r>
              <a:rPr lang="fa-IR" sz="2400" dirty="0">
                <a:cs typeface="B Yagut" panose="00000400000000000000" pitchFamily="2" charset="-78"/>
              </a:rPr>
              <a:t>سایر موارد</a:t>
            </a:r>
            <a:endParaRPr lang="en-US" sz="2400" dirty="0">
              <a:cs typeface="B Yagut" panose="00000400000000000000" pitchFamily="2" charset="-78"/>
            </a:endParaRPr>
          </a:p>
          <a:p>
            <a:pPr algn="r"/>
            <a:endParaRPr lang="en-US"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1040319"/>
      </p:ext>
    </p:extLst>
  </p:cSld>
  <p:clrMapOvr>
    <a:masterClrMapping/>
  </p:clrMapOvr>
  <mc:AlternateContent xmlns:mc="http://schemas.openxmlformats.org/markup-compatibility/2006" xmlns:p14="http://schemas.microsoft.com/office/powerpoint/2010/main">
    <mc:Choice Requires="p14">
      <p:transition spd="slow" p14:dur="2000" advTm="67796"/>
    </mc:Choice>
    <mc:Fallback xmlns="">
      <p:transition spd="slow" advTm="6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0" y="1600200"/>
            <a:ext cx="7696200" cy="4525963"/>
          </a:xfrm>
        </p:spPr>
        <p:txBody>
          <a:bodyPr>
            <a:normAutofit/>
          </a:bodyPr>
          <a:lstStyle/>
          <a:p>
            <a:pPr marL="0" indent="0" algn="just" rtl="1">
              <a:buNone/>
            </a:pPr>
            <a:r>
              <a:rPr lang="fa-IR" sz="2800" dirty="0">
                <a:cs typeface="B Yagut" panose="00000400000000000000" pitchFamily="2" charset="-78"/>
              </a:rPr>
              <a:t>شما بهورزان عزیز بمنظور رسیدن به اهداف برنامه فوق و انجام کامل فعالیتهای خانه بهداشت باید چهار سوال زیر را در برنامه ریزی تقویم زمانی مد نظر داشته باشید</a:t>
            </a:r>
            <a:r>
              <a:rPr lang="fa-IR" sz="2800" dirty="0" smtClean="0">
                <a:cs typeface="B Yagut" panose="00000400000000000000" pitchFamily="2" charset="-78"/>
              </a:rPr>
              <a:t>:</a:t>
            </a:r>
          </a:p>
          <a:p>
            <a:pPr marL="0" indent="0" algn="just" rtl="1">
              <a:buNone/>
            </a:pPr>
            <a:endParaRPr lang="en-US" sz="800" dirty="0">
              <a:cs typeface="B Yagut" panose="00000400000000000000" pitchFamily="2" charset="-78"/>
            </a:endParaRPr>
          </a:p>
          <a:p>
            <a:pPr lvl="0" algn="just" rtl="1">
              <a:lnSpc>
                <a:spcPct val="150000"/>
              </a:lnSpc>
            </a:pPr>
            <a:r>
              <a:rPr lang="fa-IR" sz="2800" dirty="0">
                <a:cs typeface="B Yagut" panose="00000400000000000000" pitchFamily="2" charset="-78"/>
              </a:rPr>
              <a:t>چه چیز باید انجام شود؟</a:t>
            </a:r>
            <a:endParaRPr lang="en-US" sz="2800" dirty="0">
              <a:cs typeface="B Yagut" panose="00000400000000000000" pitchFamily="2" charset="-78"/>
            </a:endParaRPr>
          </a:p>
          <a:p>
            <a:pPr lvl="0" algn="just" rtl="1">
              <a:lnSpc>
                <a:spcPct val="150000"/>
              </a:lnSpc>
            </a:pPr>
            <a:r>
              <a:rPr lang="fa-IR" sz="2800" dirty="0">
                <a:cs typeface="B Yagut" panose="00000400000000000000" pitchFamily="2" charset="-78"/>
              </a:rPr>
              <a:t>چه مقدار باید انجام شود؟</a:t>
            </a:r>
            <a:endParaRPr lang="en-US" sz="2800" dirty="0">
              <a:cs typeface="B Yagut" panose="00000400000000000000" pitchFamily="2" charset="-78"/>
            </a:endParaRPr>
          </a:p>
          <a:p>
            <a:pPr lvl="0" algn="just" rtl="1">
              <a:lnSpc>
                <a:spcPct val="150000"/>
              </a:lnSpc>
            </a:pPr>
            <a:r>
              <a:rPr lang="fa-IR" sz="2800" dirty="0">
                <a:cs typeface="B Yagut" panose="00000400000000000000" pitchFamily="2" charset="-78"/>
              </a:rPr>
              <a:t>چگونه باید انجام شود؟</a:t>
            </a:r>
            <a:endParaRPr lang="en-US" sz="2800" dirty="0">
              <a:cs typeface="B Yagut" panose="00000400000000000000" pitchFamily="2" charset="-78"/>
            </a:endParaRPr>
          </a:p>
          <a:p>
            <a:pPr lvl="0" algn="just" rtl="1">
              <a:lnSpc>
                <a:spcPct val="150000"/>
              </a:lnSpc>
            </a:pPr>
            <a:r>
              <a:rPr lang="fa-IR" sz="2800" dirty="0">
                <a:cs typeface="B Yagut" panose="00000400000000000000" pitchFamily="2" charset="-78"/>
              </a:rPr>
              <a:t>چه وقت باید انجام شود؟</a:t>
            </a:r>
            <a:endParaRPr lang="en-US" sz="2800" dirty="0">
              <a:cs typeface="B Yagut" panose="00000400000000000000" pitchFamily="2" charset="-78"/>
            </a:endParaRPr>
          </a:p>
          <a:p>
            <a:pPr algn="r"/>
            <a:endParaRPr lang="en-US"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6475361"/>
      </p:ext>
    </p:extLst>
  </p:cSld>
  <p:clrMapOvr>
    <a:masterClrMapping/>
  </p:clrMapOvr>
  <mc:AlternateContent xmlns:mc="http://schemas.openxmlformats.org/markup-compatibility/2006" xmlns:p14="http://schemas.microsoft.com/office/powerpoint/2010/main">
    <mc:Choice Requires="p14">
      <p:transition spd="slow" p14:dur="2000" advTm="28559"/>
    </mc:Choice>
    <mc:Fallback xmlns="">
      <p:transition spd="slow" advTm="2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600200"/>
            <a:ext cx="8077200" cy="4525963"/>
          </a:xfrm>
        </p:spPr>
        <p:txBody>
          <a:bodyPr>
            <a:normAutofit/>
          </a:bodyPr>
          <a:lstStyle/>
          <a:p>
            <a:pPr marL="0" indent="0" algn="just" rtl="1">
              <a:lnSpc>
                <a:spcPct val="150000"/>
              </a:lnSpc>
              <a:buNone/>
            </a:pPr>
            <a:r>
              <a:rPr lang="fa-IR" sz="2800" dirty="0">
                <a:cs typeface="B Yagut" panose="00000400000000000000" pitchFamily="2" charset="-78"/>
              </a:rPr>
              <a:t>مدیران برای رسیدن به اهداف و برنامه های خویش دارای منابع و امکاناتی </a:t>
            </a:r>
            <a:r>
              <a:rPr lang="fa-IR" sz="2800" dirty="0" smtClean="0">
                <a:cs typeface="B Yagut" panose="00000400000000000000" pitchFamily="2" charset="-78"/>
              </a:rPr>
              <a:t>هستند و </a:t>
            </a:r>
            <a:r>
              <a:rPr lang="fa-IR" sz="2800" dirty="0">
                <a:cs typeface="B Yagut" panose="00000400000000000000" pitchFamily="2" charset="-78"/>
              </a:rPr>
              <a:t>شما مدیران سلامتی در روستا نیز از این منابع برخوردارید، که برای بهره وری از هرکدام از آنها مدیریت خاصی لازم است تا بتوان به نحو شایسته از منابع موجود استفاده کرد. در میان امکاناتی که افراد و مدیران در اختیار دارند با اهمیت ترین و با ارزش ترین و کمیاب ترین آنها </a:t>
            </a:r>
            <a:r>
              <a:rPr lang="fa-IR" sz="2800" dirty="0" smtClean="0">
                <a:cs typeface="B Yagut" panose="00000400000000000000" pitchFamily="2" charset="-78"/>
              </a:rPr>
              <a:t>« زمان» است</a:t>
            </a:r>
            <a:r>
              <a:rPr lang="fa-IR" sz="2800" dirty="0">
                <a:cs typeface="B Yagut" panose="00000400000000000000" pitchFamily="2" charset="-78"/>
              </a:rPr>
              <a:t>.</a:t>
            </a:r>
            <a:endParaRPr lang="en-US" sz="2800" dirty="0">
              <a:cs typeface="B Yagut" panose="00000400000000000000" pitchFamily="2" charset="-78"/>
            </a:endParaRPr>
          </a:p>
          <a:p>
            <a:pPr marL="0" indent="0" algn="just">
              <a:buNone/>
            </a:pPr>
            <a:endParaRPr lang="en-US" sz="28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1596281"/>
      </p:ext>
    </p:extLst>
  </p:cSld>
  <p:clrMapOvr>
    <a:masterClrMapping/>
  </p:clrMapOvr>
  <mc:AlternateContent xmlns:mc="http://schemas.openxmlformats.org/markup-compatibility/2006" xmlns:p14="http://schemas.microsoft.com/office/powerpoint/2010/main">
    <mc:Choice Requires="p14">
      <p:transition spd="slow" p14:dur="2000" advTm="26575"/>
    </mc:Choice>
    <mc:Fallback xmlns="">
      <p:transition spd="slow" advTm="2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برنامه‌ريزي عملياتي و مديريت ارتقاء‌ كیفيت خدمات در خانه‌هاي بهداشت</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5NN7CDR5NKU2-831-379</_dlc_DocId>
    <_dlc_DocIdUrl xmlns="1047730d-92e1-4018-9084-d932fd3a7f58">
      <Url>http://www.health.gov.ir/hnd/_layouts/DocIdRedir.aspx?ID=5NN7CDR5NKU2-831-379</Url>
      <Description>5NN7CDR5NKU2-831-379</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858758-012D-40FC-8A03-1A83180A892E}">
  <ds:schemaRefs>
    <ds:schemaRef ds:uri="http://schemas.microsoft.com/sharepoint/events"/>
  </ds:schemaRefs>
</ds:datastoreItem>
</file>

<file path=customXml/itemProps2.xml><?xml version="1.0" encoding="utf-8"?>
<ds:datastoreItem xmlns:ds="http://schemas.openxmlformats.org/officeDocument/2006/customXml" ds:itemID="{9C64231B-886D-4708-B7AB-4390C148A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0B0249-9727-4BD8-B3DA-E9742ADE54CF}">
  <ds:schemaRefs>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12fdc5dc-769e-4543-b10d-fbea3dac4417"/>
    <ds:schemaRef ds:uri="http://schemas.microsoft.com/office/infopath/2007/PartnerControls"/>
    <ds:schemaRef ds:uri="1047730d-92e1-4018-9084-d932fd3a7f58"/>
    <ds:schemaRef ds:uri="http://schemas.openxmlformats.org/package/2006/metadata/core-properties"/>
    <ds:schemaRef ds:uri="http://purl.org/dc/dcmitype/"/>
  </ds:schemaRefs>
</ds:datastoreItem>
</file>

<file path=customXml/itemProps4.xml><?xml version="1.0" encoding="utf-8"?>
<ds:datastoreItem xmlns:ds="http://schemas.openxmlformats.org/officeDocument/2006/customXml" ds:itemID="{2B2D0E42-5653-4DB9-8EF3-5ADB531AAF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442</TotalTime>
  <Words>1386</Words>
  <Application>Microsoft Office PowerPoint</Application>
  <PresentationFormat>On-screen Show (4:3)</PresentationFormat>
  <Paragraphs>188</Paragraphs>
  <Slides>22</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 Yagut</vt:lpstr>
      <vt:lpstr>Calibri</vt:lpstr>
      <vt:lpstr>Times New Roman</vt:lpstr>
      <vt:lpstr>Office Theme</vt:lpstr>
      <vt:lpstr>برنامه ریزی عملیاتی و مدیریت ارتقاء کیفیت خدمات در خانه های بهداشت </vt:lpstr>
      <vt:lpstr>مشخصات سند</vt:lpstr>
      <vt:lpstr>PowerPoint Presentation</vt:lpstr>
      <vt:lpstr>فهرست عناوین </vt:lpstr>
      <vt:lpstr>مقدمه:</vt:lpstr>
      <vt:lpstr>PowerPoint Presentation</vt:lpstr>
      <vt:lpstr>تقویم زمانی برنامه ریزی: </vt:lpstr>
      <vt:lpstr>PowerPoint Presentation</vt:lpstr>
      <vt:lpstr>PowerPoint Presentation</vt:lpstr>
      <vt:lpstr>PowerPoint Presentation</vt:lpstr>
      <vt:lpstr> برنامه سالانه: </vt:lpstr>
      <vt:lpstr>نمونه برنامه سالانه </vt:lpstr>
      <vt:lpstr>برنامه ماهانه: </vt:lpstr>
      <vt:lpstr>PowerPoint Presentation</vt:lpstr>
      <vt:lpstr>برنامه هفتگی : </vt:lpstr>
      <vt:lpstr>برنامه روزانه: </vt:lpstr>
      <vt:lpstr>چگونه می توانیم از وقت خود بیشترین بهره را ببریم؟</vt:lpstr>
      <vt:lpstr>PowerPoint Presentation</vt:lpstr>
      <vt:lpstr>PowerPoint Presentation</vt:lpstr>
      <vt:lpstr>PowerPoint Presentation</vt:lpstr>
      <vt:lpstr>مراجع :</vt:lpstr>
      <vt:lpstr>لطفا نظرات و پیشنهادات خود پیرامون این بسته آموزشی  را به آدرس زیر ارسال نمایید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برنامه ریزی عملیاتی و مدیریت ارتقاء کیفیت خدمات در خانه های بهداشت</dc:title>
  <dc:creator>Amini</dc:creator>
  <cp:lastModifiedBy>saberi</cp:lastModifiedBy>
  <cp:revision>56</cp:revision>
  <dcterms:created xsi:type="dcterms:W3CDTF">2006-08-16T00:00:00Z</dcterms:created>
  <dcterms:modified xsi:type="dcterms:W3CDTF">2021-10-19T10:17:07Z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17258517-80c2-47c1-9181-1a1bdc0a1c17</vt:lpwstr>
  </property>
</Properties>
</file>