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8" r:id="rId6"/>
    <p:sldId id="260" r:id="rId7"/>
    <p:sldId id="264" r:id="rId8"/>
    <p:sldId id="265" r:id="rId9"/>
    <p:sldId id="295" r:id="rId10"/>
    <p:sldId id="298" r:id="rId11"/>
    <p:sldId id="303" r:id="rId12"/>
    <p:sldId id="299" r:id="rId13"/>
    <p:sldId id="300" r:id="rId14"/>
    <p:sldId id="301" r:id="rId15"/>
    <p:sldId id="302" r:id="rId16"/>
    <p:sldId id="270"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55EBB-0376-4CFC-B2BD-6C33AF23F08C}"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47F91-CFB0-4D1F-BAF3-180A709D90AF}" type="slidenum">
              <a:rPr lang="en-US" smtClean="0"/>
              <a:t>‹#›</a:t>
            </a:fld>
            <a:endParaRPr lang="en-US"/>
          </a:p>
        </p:txBody>
      </p:sp>
    </p:spTree>
    <p:extLst>
      <p:ext uri="{BB962C8B-B14F-4D97-AF65-F5344CB8AC3E}">
        <p14:creationId xmlns:p14="http://schemas.microsoft.com/office/powerpoint/2010/main" val="116107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DF7F48-CD47-4588-A073-AED07C10652B}"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DFEB6-024C-4E2C-A502-B34218F98CA0}"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A05573-CFAF-4EC6-810E-414441D11365}"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786989-7274-481B-B931-553700951833}"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2E5AFC-1649-4BC5-8C31-CB6C4F357ECE}"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365FA6-6C9A-4173-91B5-9A5472727380}"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20792D-920F-4359-94AF-214DA4C94D3E}"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FC6D44-D02A-48C0-B599-35EADA217EAB}"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C7C72-B83C-45FC-B1B2-7DBFB820484C}"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C10DB8-B486-44FC-976A-98DCA58FF476}"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C5350-8B8B-4C8C-BD09-5F6FECF3AEDD}"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pPr/>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8CE5E-E74B-40BE-9B6C-13C5A739967D}"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pPr/>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157" end="353.4897"/>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4274"/>
    </mc:Choice>
    <mc:Fallback xmlns="">
      <p:transition spd="slow" advTm="1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pPr rtl="1"/>
            <a:r>
              <a:rPr lang="fa-IR" dirty="0">
                <a:cs typeface="B Yagut" panose="00000400000000000000" pitchFamily="2" charset="-78"/>
              </a:rPr>
              <a:t>طبقه بندی بیماران مبتلا به تب</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8297446"/>
              </p:ext>
            </p:extLst>
          </p:nvPr>
        </p:nvGraphicFramePr>
        <p:xfrm>
          <a:off x="457200" y="1143000"/>
          <a:ext cx="8229600" cy="38760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 پایین آوردن درجه حرارت و توصیه به نوشیدن مایعات بیشتر و استراحت و دادن تب بر طبق دارونامه (بعد از 3 روز پیگیری)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-استراحت کافی و مصرف مایعات فراوان و پیگیری بعد از 3 روز</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-برای کنترل تب به بیمار آموزش </a:t>
                      </a:r>
                      <a:r>
                        <a:rPr lang="fa-IR" sz="1600" b="0" i="0" u="none" strike="noStrike" kern="1200" baseline="0" dirty="0">
                          <a:solidFill>
                            <a:schemeClr val="tx1"/>
                          </a:solidFill>
                          <a:latin typeface="+mn-lt"/>
                          <a:ea typeface="+mn-ea"/>
                          <a:cs typeface="B Yagut" panose="00000400000000000000" pitchFamily="2" charset="-78"/>
                        </a:rPr>
                        <a:t>تن شویه </a:t>
                      </a:r>
                      <a:r>
                        <a:rPr lang="fa-IR" sz="1600" b="0" i="0" u="none" strike="noStrike" kern="1200" baseline="0" dirty="0">
                          <a:solidFill>
                            <a:schemeClr val="dk1"/>
                          </a:solidFill>
                          <a:latin typeface="+mn-lt"/>
                          <a:ea typeface="+mn-ea"/>
                          <a:cs typeface="B Yagut" panose="00000400000000000000" pitchFamily="2" charset="-78"/>
                        </a:rPr>
                        <a:t>و کمپرس آب سرد داده شود توصیه نمایید بیمار استراحت کافی نماید .استفاده از بخور در صورت گرفتگی بینی و </a:t>
                      </a:r>
                      <a:r>
                        <a:rPr lang="fa-IR" sz="1600" b="0" i="0" u="none" strike="noStrike" kern="1200" baseline="0">
                          <a:solidFill>
                            <a:schemeClr val="dk1"/>
                          </a:solidFill>
                          <a:latin typeface="+mn-lt"/>
                          <a:ea typeface="+mn-ea"/>
                          <a:cs typeface="B Yagut" panose="00000400000000000000" pitchFamily="2" charset="-78"/>
                        </a:rPr>
                        <a:t>درمان بیماری های </a:t>
                      </a:r>
                      <a:r>
                        <a:rPr lang="fa-IR" sz="1600" b="0" i="0" u="none" strike="noStrike" kern="1200" baseline="0" dirty="0">
                          <a:solidFill>
                            <a:schemeClr val="dk1"/>
                          </a:solidFill>
                          <a:latin typeface="+mn-lt"/>
                          <a:ea typeface="+mn-ea"/>
                          <a:cs typeface="B Yagut" panose="00000400000000000000" pitchFamily="2" charset="-78"/>
                        </a:rPr>
                        <a:t>مربوطه طبق </a:t>
                      </a:r>
                      <a:r>
                        <a:rPr lang="fa-IR" sz="1600" b="0" i="0" u="none" strike="noStrike" kern="1200" baseline="0">
                          <a:solidFill>
                            <a:schemeClr val="dk1"/>
                          </a:solidFill>
                          <a:latin typeface="+mn-lt"/>
                          <a:ea typeface="+mn-ea"/>
                          <a:cs typeface="B Yagut" panose="00000400000000000000" pitchFamily="2" charset="-78"/>
                        </a:rPr>
                        <a:t>دستور العمل ها</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-تب ویروسی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-آنفلونزا</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-گوش درد و گلو درد یا.....</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 تب به تنهایی و کمتر از 39 درجه</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-تب همراه با سر درد درد عضلات و آبریزش بینی</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-تب همراه با بیماری های دیگر مثل گلودرد ، گوش درد و کوفتگی کل بدن</a:t>
                      </a:r>
                    </a:p>
                    <a:p>
                      <a:pPr algn="r" rtl="1"/>
                      <a:endParaRPr lang="en-US" sz="1600" b="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10</a:t>
            </a:fld>
            <a:endParaRPr lang="en-US"/>
          </a:p>
        </p:txBody>
      </p:sp>
    </p:spTree>
    <p:extLst>
      <p:ext uri="{BB962C8B-B14F-4D97-AF65-F5344CB8AC3E}">
        <p14:creationId xmlns:p14="http://schemas.microsoft.com/office/powerpoint/2010/main" val="1806282135"/>
      </p:ext>
    </p:extLst>
  </p:cSld>
  <p:clrMapOvr>
    <a:masterClrMapping/>
  </p:clrMapOvr>
  <mc:AlternateContent xmlns:mc="http://schemas.openxmlformats.org/markup-compatibility/2006" xmlns:p14="http://schemas.microsoft.com/office/powerpoint/2010/main">
    <mc:Choice Requires="p14">
      <p:transition spd="slow" p14:dur="2000" advTm="67022"/>
    </mc:Choice>
    <mc:Fallback xmlns="">
      <p:transition spd="slow" advTm="6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درمان های فوری در تب شدید</a:t>
            </a:r>
            <a:br>
              <a:rPr lang="fa-IR" dirty="0">
                <a:cs typeface="B Yagut" panose="00000400000000000000" pitchFamily="2" charset="-78"/>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0263436"/>
              </p:ext>
            </p:extLst>
          </p:nvPr>
        </p:nvGraphicFramePr>
        <p:xfrm>
          <a:off x="1619672" y="904240"/>
          <a:ext cx="5112568" cy="5472660"/>
        </p:xfrm>
        <a:graphic>
          <a:graphicData uri="http://schemas.openxmlformats.org/drawingml/2006/table">
            <a:tbl>
              <a:tblPr firstRow="1" bandRow="1">
                <a:tableStyleId>{5C22544A-7EE6-4342-B048-85BDC9FD1C3A}</a:tableStyleId>
              </a:tblPr>
              <a:tblGrid>
                <a:gridCol w="2556284">
                  <a:extLst>
                    <a:ext uri="{9D8B030D-6E8A-4147-A177-3AD203B41FA5}">
                      <a16:colId xmlns:a16="http://schemas.microsoft.com/office/drawing/2014/main" val="20000"/>
                    </a:ext>
                  </a:extLst>
                </a:gridCol>
                <a:gridCol w="2556284">
                  <a:extLst>
                    <a:ext uri="{9D8B030D-6E8A-4147-A177-3AD203B41FA5}">
                      <a16:colId xmlns:a16="http://schemas.microsoft.com/office/drawing/2014/main" val="20001"/>
                    </a:ext>
                  </a:extLst>
                </a:gridCol>
              </a:tblGrid>
              <a:tr h="504420">
                <a:tc>
                  <a:txBody>
                    <a:bodyPr/>
                    <a:lstStyle/>
                    <a:p>
                      <a:pPr algn="r" rtl="1"/>
                      <a:r>
                        <a:rPr lang="fa-IR" sz="1600" b="0" dirty="0">
                          <a:cs typeface="B Yagut" panose="00000400000000000000" pitchFamily="2" charset="-78"/>
                        </a:rPr>
                        <a:t>حمام</a:t>
                      </a:r>
                      <a:r>
                        <a:rPr lang="fa-IR" sz="1600" b="0" baseline="0" dirty="0">
                          <a:cs typeface="B Yagut" panose="00000400000000000000" pitchFamily="2" charset="-78"/>
                        </a:rPr>
                        <a:t> آب ولرم و یا کمپرس سرد</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پاشویه</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4752164">
                <a:tc>
                  <a:txBody>
                    <a:bodyPr/>
                    <a:lstStyle/>
                    <a:p>
                      <a:pPr marL="0" indent="0" algn="r" rtl="1">
                        <a:buFontTx/>
                        <a:buNone/>
                      </a:pPr>
                      <a:r>
                        <a:rPr lang="fa-IR" sz="1600" b="0" i="0" u="none" strike="noStrike" kern="1200" baseline="0" dirty="0">
                          <a:solidFill>
                            <a:schemeClr val="dk1"/>
                          </a:solidFill>
                          <a:latin typeface="+mn-lt"/>
                          <a:ea typeface="+mn-ea"/>
                          <a:cs typeface="B Yagut" panose="00000400000000000000" pitchFamily="2" charset="-78"/>
                        </a:rPr>
                        <a:t>- شرح مورد معاینه برای بیمار</a:t>
                      </a:r>
                    </a:p>
                    <a:p>
                      <a:pPr marL="0" indent="0" algn="r" rtl="1">
                        <a:buFontTx/>
                        <a:buNone/>
                      </a:pPr>
                      <a:r>
                        <a:rPr lang="fa-IR" sz="1600" b="0" i="0" u="none" strike="noStrike" kern="1200" baseline="0" dirty="0">
                          <a:solidFill>
                            <a:schemeClr val="dk1"/>
                          </a:solidFill>
                          <a:latin typeface="+mn-lt"/>
                          <a:ea typeface="+mn-ea"/>
                          <a:cs typeface="B Yagut" panose="00000400000000000000" pitchFamily="2" charset="-78"/>
                        </a:rPr>
                        <a:t>- آماده کردن یک لگن آب خنک</a:t>
                      </a:r>
                    </a:p>
                    <a:p>
                      <a:pPr marL="0" indent="0" algn="r" rtl="1">
                        <a:buFontTx/>
                        <a:buNone/>
                      </a:pPr>
                      <a:endParaRPr lang="fa-IR" sz="1600" b="0" i="0" u="none" strike="noStrike" kern="1200" baseline="0" dirty="0">
                        <a:solidFill>
                          <a:schemeClr val="dk1"/>
                        </a:solidFill>
                        <a:latin typeface="+mn-lt"/>
                        <a:ea typeface="+mn-ea"/>
                        <a:cs typeface="B Yagut" panose="00000400000000000000" pitchFamily="2" charset="-78"/>
                      </a:endParaRPr>
                    </a:p>
                    <a:p>
                      <a:pPr marL="0" indent="0" algn="r" rtl="1">
                        <a:buFontTx/>
                        <a:buNone/>
                      </a:pPr>
                      <a:r>
                        <a:rPr lang="fa-IR" sz="1600" b="0" i="0" u="none" strike="noStrike" kern="1200" baseline="0" dirty="0">
                          <a:solidFill>
                            <a:schemeClr val="tx1"/>
                          </a:solidFill>
                          <a:latin typeface="+mn-lt"/>
                          <a:ea typeface="+mn-ea"/>
                          <a:cs typeface="B Yagut" panose="00000400000000000000" pitchFamily="2" charset="-78"/>
                        </a:rPr>
                        <a:t>- گذاشتن حوله یا پارچه داخل آب خنک(28-18 درجه )</a:t>
                      </a:r>
                    </a:p>
                    <a:p>
                      <a:pPr marL="0" indent="0" algn="r" rtl="1">
                        <a:buFontTx/>
                        <a:buNone/>
                      </a:pPr>
                      <a:endParaRPr lang="fa-IR" sz="1600" b="0" i="0" u="none" strike="noStrike" kern="1200" baseline="0" dirty="0">
                        <a:solidFill>
                          <a:schemeClr val="tx1"/>
                        </a:solidFill>
                        <a:latin typeface="+mn-lt"/>
                        <a:ea typeface="+mn-ea"/>
                        <a:cs typeface="B Yagut" panose="00000400000000000000" pitchFamily="2" charset="-78"/>
                      </a:endParaRPr>
                    </a:p>
                    <a:p>
                      <a:pPr marL="0" indent="0" algn="r" rtl="1">
                        <a:buFontTx/>
                        <a:buNone/>
                      </a:pPr>
                      <a:r>
                        <a:rPr lang="fa-IR" sz="1600" b="0" i="0" u="none" strike="noStrike" kern="1200" baseline="0" dirty="0">
                          <a:solidFill>
                            <a:schemeClr val="dk1"/>
                          </a:solidFill>
                          <a:latin typeface="+mn-lt"/>
                          <a:ea typeface="+mn-ea"/>
                          <a:cs typeface="B Yagut" panose="00000400000000000000" pitchFamily="2" charset="-78"/>
                        </a:rPr>
                        <a:t>-گرفتن آب حوله</a:t>
                      </a:r>
                    </a:p>
                    <a:p>
                      <a:pPr marL="0" indent="0" algn="r" rtl="1">
                        <a:buFontTx/>
                        <a:buNone/>
                      </a:pPr>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گذاشتن حوله روی قسمت هایی از بدن مثل دست ها و پاها و</a:t>
                      </a:r>
                    </a:p>
                    <a:p>
                      <a:pPr algn="r" rtl="1"/>
                      <a:r>
                        <a:rPr lang="fa-IR" sz="1600" b="0" i="0" u="none" strike="noStrike" kern="1200" baseline="0" dirty="0">
                          <a:solidFill>
                            <a:schemeClr val="dk1"/>
                          </a:solidFill>
                          <a:latin typeface="+mn-lt"/>
                          <a:ea typeface="+mn-ea"/>
                          <a:cs typeface="B Yagut" panose="00000400000000000000" pitchFamily="2" charset="-78"/>
                        </a:rPr>
                        <a:t>پیشانی و شکم و...</a:t>
                      </a:r>
                    </a:p>
                    <a:p>
                      <a:pPr algn="r" rtl="1"/>
                      <a:r>
                        <a:rPr lang="fa-IR" sz="1600" b="0" i="0" u="none" strike="noStrike" kern="1200" baseline="0" dirty="0">
                          <a:solidFill>
                            <a:schemeClr val="dk1"/>
                          </a:solidFill>
                          <a:latin typeface="+mn-lt"/>
                          <a:ea typeface="+mn-ea"/>
                          <a:cs typeface="B Yagut" panose="00000400000000000000" pitchFamily="2" charset="-78"/>
                        </a:rPr>
                        <a:t> </a:t>
                      </a:r>
                    </a:p>
                    <a:p>
                      <a:pPr algn="r" rtl="1"/>
                      <a:r>
                        <a:rPr lang="fa-IR" sz="1600" b="0" i="0" u="none" strike="noStrike" kern="1200" baseline="0" dirty="0">
                          <a:solidFill>
                            <a:schemeClr val="dk1"/>
                          </a:solidFill>
                          <a:latin typeface="+mn-lt"/>
                          <a:ea typeface="+mn-ea"/>
                          <a:cs typeface="B Yagut" panose="00000400000000000000" pitchFamily="2" charset="-78"/>
                        </a:rPr>
                        <a:t>- تکرار این موارد تا پایین آمدن درجه حرارت بیمار (هر بار 10 تا 15دقیقه)</a:t>
                      </a:r>
                      <a:endParaRPr lang="en-US" sz="1600" b="0" dirty="0">
                        <a:cs typeface="B Yagut" panose="00000400000000000000" pitchFamily="2" charset="-78"/>
                      </a:endParaRPr>
                    </a:p>
                  </a:txBody>
                  <a:tcPr/>
                </a:tc>
                <a:tc>
                  <a:txBody>
                    <a:bodyPr/>
                    <a:lstStyle/>
                    <a:p>
                      <a:pPr algn="r" rtl="1"/>
                      <a:r>
                        <a:rPr lang="fa-IR" sz="1600" b="0" i="0" u="none" strike="noStrike" kern="1200" baseline="0" dirty="0">
                          <a:solidFill>
                            <a:schemeClr val="dk1"/>
                          </a:solidFill>
                          <a:latin typeface="+mn-lt"/>
                          <a:ea typeface="+mn-ea"/>
                          <a:cs typeface="B Yagut" panose="00000400000000000000" pitchFamily="2" charset="-78"/>
                        </a:rPr>
                        <a:t>- شرح مورد مورد معاینه برای بیمار</a:t>
                      </a:r>
                    </a:p>
                    <a:p>
                      <a:pPr algn="r" rtl="1"/>
                      <a:r>
                        <a:rPr lang="fa-IR" sz="1600" b="0" i="0" u="none" strike="noStrike" kern="1200" baseline="0" dirty="0">
                          <a:solidFill>
                            <a:schemeClr val="dk1"/>
                          </a:solidFill>
                          <a:latin typeface="+mn-lt"/>
                          <a:ea typeface="+mn-ea"/>
                          <a:cs typeface="B Yagut" panose="00000400000000000000" pitchFamily="2" charset="-78"/>
                        </a:rPr>
                        <a:t>- قرار دادن مشمع و رو مشمعی روی تشک بیمار</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قرار دادن لگن آب خنک زیر پای بیمار</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قرار دادن پاهای بیمار در داخل آب خنک</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از زانو به پایین، پاهای بیمار را با دست به مدت 10 تا 15دقیقه شست وشو دهید.</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بیرون آوردن پاها از لگن و خشک کردن آن</a:t>
                      </a:r>
                    </a:p>
                    <a:p>
                      <a:pPr algn="r" rtl="1"/>
                      <a:endParaRPr lang="fa-IR" sz="1600" b="0" i="0" u="none" strike="noStrike" kern="1200" baseline="0" dirty="0">
                        <a:solidFill>
                          <a:schemeClr val="dk1"/>
                        </a:solidFill>
                        <a:latin typeface="+mn-lt"/>
                        <a:ea typeface="+mn-ea"/>
                        <a:cs typeface="B Yagut" panose="00000400000000000000" pitchFamily="2" charset="-78"/>
                      </a:endParaRPr>
                    </a:p>
                    <a:p>
                      <a:pPr algn="r" rtl="1"/>
                      <a:r>
                        <a:rPr lang="fa-IR" sz="1600" b="0" i="0" u="none" strike="noStrike" kern="1200" baseline="0" dirty="0">
                          <a:solidFill>
                            <a:schemeClr val="dk1"/>
                          </a:solidFill>
                          <a:latin typeface="+mn-lt"/>
                          <a:ea typeface="+mn-ea"/>
                          <a:cs typeface="B Yagut" panose="00000400000000000000" pitchFamily="2" charset="-78"/>
                        </a:rPr>
                        <a:t>- تکرار موارد تا پایین آمدن درجه حرارت</a:t>
                      </a:r>
                      <a:endParaRPr lang="en-US" sz="1600" b="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21"/>
                </p14:media>
              </p:ext>
            </p:extLst>
          </p:nvPr>
        </p:nvPicPr>
        <p:blipFill>
          <a:blip r:embed="rId4"/>
          <a:stretch>
            <a:fillRect/>
          </a:stretch>
        </p:blipFill>
        <p:spPr>
          <a:xfrm>
            <a:off x="8585200" y="6248400"/>
            <a:ext cx="406400" cy="406400"/>
          </a:xfrm>
          <a:prstGeom prst="rect">
            <a:avLst/>
          </a:prstGeom>
        </p:spPr>
      </p:pic>
      <p:sp>
        <p:nvSpPr>
          <p:cNvPr id="3" name="Slide Number Placeholder 2"/>
          <p:cNvSpPr>
            <a:spLocks noGrp="1"/>
          </p:cNvSpPr>
          <p:nvPr>
            <p:ph type="sldNum" sz="quarter" idx="12"/>
          </p:nvPr>
        </p:nvSpPr>
        <p:spPr/>
        <p:txBody>
          <a:bodyPr/>
          <a:lstStyle/>
          <a:p>
            <a:fld id="{6E260466-3987-4E78-8E3E-EC2259A95BEE}" type="slidenum">
              <a:rPr lang="en-US" smtClean="0"/>
              <a:pPr/>
              <a:t>11</a:t>
            </a:fld>
            <a:endParaRPr lang="en-US"/>
          </a:p>
        </p:txBody>
      </p:sp>
    </p:spTree>
    <p:extLst>
      <p:ext uri="{BB962C8B-B14F-4D97-AF65-F5344CB8AC3E}">
        <p14:creationId xmlns:p14="http://schemas.microsoft.com/office/powerpoint/2010/main" val="2015420146"/>
      </p:ext>
    </p:extLst>
  </p:cSld>
  <p:clrMapOvr>
    <a:masterClrMapping/>
  </p:clrMapOvr>
  <mc:AlternateContent xmlns:mc="http://schemas.openxmlformats.org/markup-compatibility/2006" xmlns:p14="http://schemas.microsoft.com/office/powerpoint/2010/main">
    <mc:Choice Requires="p14">
      <p:transition spd="slow" p14:dur="2000" advTm="67988"/>
    </mc:Choice>
    <mc:Fallback xmlns="">
      <p:transition spd="slow" advTm="6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تب می تواند علامت بیماری های دیگر باشد گرفتن شرح حال در تعیین علت تب کمک کننده است. درمواردی که تب شدید است می توان با استفاده از تن شویه تب</a:t>
            </a:r>
            <a:r>
              <a:rPr lang="fa-IR" sz="2400" dirty="0">
                <a:solidFill>
                  <a:srgbClr val="FF0000"/>
                </a:solidFill>
                <a:cs typeface="B Yagut" panose="00000400000000000000" pitchFamily="2" charset="-78"/>
              </a:rPr>
              <a:t> </a:t>
            </a:r>
            <a:r>
              <a:rPr lang="fa-IR" sz="2400" dirty="0">
                <a:cs typeface="B Yagut" panose="00000400000000000000" pitchFamily="2" charset="-78"/>
              </a:rPr>
              <a:t>بیمار را پایین آورد و سپس در صورت نیاز ارجاع داد.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970" end="833.8367"/>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12</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20888"/>
    </mc:Choice>
    <mc:Fallback xmlns="">
      <p:transition spd="slow" advTm="2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r" rtl="1">
              <a:buFont typeface="+mj-lt"/>
              <a:buAutoNum type="arabicPeriod"/>
            </a:pPr>
            <a:r>
              <a:rPr lang="fa-IR" sz="2400" dirty="0">
                <a:cs typeface="B Yagut" panose="00000400000000000000" pitchFamily="2" charset="-78"/>
              </a:rPr>
              <a:t>با کمک مربی به صورت عملی معاینات از بیماران تب دار را تمرین کنید.</a:t>
            </a:r>
          </a:p>
          <a:p>
            <a:pPr marL="514350" indent="-514350" algn="r" rtl="1">
              <a:buFont typeface="+mj-lt"/>
              <a:buAutoNum type="arabicPeriod"/>
            </a:pPr>
            <a:r>
              <a:rPr lang="fa-IR" sz="2400" dirty="0">
                <a:cs typeface="B Yagut" panose="00000400000000000000" pitchFamily="2" charset="-78"/>
              </a:rPr>
              <a:t>شرح حال گرفتن از بیماران تب دار را توضیح دهید.</a:t>
            </a:r>
          </a:p>
          <a:p>
            <a:pPr marL="514350" indent="-514350" algn="r" rtl="1">
              <a:buFont typeface="+mj-lt"/>
              <a:buAutoNum type="arabicPeriod"/>
            </a:pPr>
            <a:r>
              <a:rPr lang="fa-IR" sz="2400" dirty="0">
                <a:cs typeface="B Yagut" panose="00000400000000000000" pitchFamily="2" charset="-78"/>
              </a:rPr>
              <a:t>با کمک مربی نحوه پایین آوردن  تب را به صورت عملی انجام دهید.</a:t>
            </a:r>
          </a:p>
          <a:p>
            <a:pPr marL="0" indent="0" algn="r" rtl="1">
              <a:buNone/>
            </a:pPr>
            <a:endParaRPr lang="fa-IR"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13</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23325"/>
    </mc:Choice>
    <mc:Fallback xmlns="">
      <p:transition spd="slow" advTm="2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r" rtl="1">
              <a:buNone/>
            </a:pPr>
            <a:r>
              <a:rPr lang="fa-IR" sz="2400">
                <a:cs typeface="B Yagut" panose="00000400000000000000" pitchFamily="2" charset="-78"/>
              </a:rPr>
              <a:t>لیتین، الف. </a:t>
            </a:r>
            <a:r>
              <a:rPr lang="fa-IR" sz="2400" dirty="0">
                <a:cs typeface="B Yagut" panose="00000400000000000000" pitchFamily="2" charset="-78"/>
              </a:rPr>
              <a:t>جلد دوم کتاب جامع سلامت خانواده، تهران، انتشارات تیمورزاده، 1395</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14</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10086"/>
    </mc:Choice>
    <mc:Fallback xmlns="">
      <p:transition spd="slow" advTm="1008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a:cs typeface="B Yagut" panose="00000400000000000000" pitchFamily="2" charset="-78"/>
              </a:rPr>
              <a:t>firuzemashayekhi@gmail.com</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15</a:t>
            </a:fld>
            <a:endParaRPr lang="en-US"/>
          </a:p>
        </p:txBody>
      </p:sp>
    </p:spTree>
    <p:extLst>
      <p:ext uri="{BB962C8B-B14F-4D97-AF65-F5344CB8AC3E}">
        <p14:creationId xmlns:p14="http://schemas.microsoft.com/office/powerpoint/2010/main" val="926719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09800"/>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6E260466-3987-4E78-8E3E-EC2259A95BEE}" type="slidenum">
              <a:rPr lang="en-US" smtClean="0"/>
              <a:pPr/>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12714"/>
    </mc:Choice>
    <mc:Fallback xmlns="">
      <p:transition spd="slow" advTm="1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پس از مطالعه این فصل انتظار می رود بتوانید:</a:t>
            </a:r>
          </a:p>
          <a:p>
            <a:pPr marL="514350" indent="-514350" algn="r" rtl="1">
              <a:buFont typeface="+mj-lt"/>
              <a:buAutoNum type="arabicPeriod"/>
            </a:pPr>
            <a:r>
              <a:rPr lang="fa-IR" sz="2400" dirty="0">
                <a:cs typeface="B Yagut" panose="00000400000000000000" pitchFamily="2" charset="-78"/>
              </a:rPr>
              <a:t>تب را تعریف کنید.</a:t>
            </a:r>
          </a:p>
          <a:p>
            <a:pPr marL="514350" indent="-514350" algn="r" rtl="1">
              <a:buFont typeface="+mj-lt"/>
              <a:buAutoNum type="arabicPeriod"/>
            </a:pPr>
            <a:r>
              <a:rPr lang="fa-IR" sz="2400" dirty="0">
                <a:cs typeface="B Yagut" panose="00000400000000000000" pitchFamily="2" charset="-78"/>
              </a:rPr>
              <a:t>نحوه گرفتن شرح حال از بیماران تب دار را توضیح دهید.</a:t>
            </a:r>
          </a:p>
          <a:p>
            <a:pPr marL="514350" indent="-514350" algn="r" rtl="1">
              <a:buFont typeface="+mj-lt"/>
              <a:buAutoNum type="arabicPeriod"/>
            </a:pPr>
            <a:r>
              <a:rPr lang="fa-IR" sz="2400" dirty="0">
                <a:cs typeface="B Yagut" panose="00000400000000000000" pitchFamily="2" charset="-78"/>
              </a:rPr>
              <a:t>موارد ارجاع فوری و غیرفوری تب را بیان کنید.</a:t>
            </a:r>
          </a:p>
          <a:p>
            <a:pPr marL="514350" indent="-514350" algn="r" rtl="1">
              <a:buFont typeface="+mj-lt"/>
              <a:buAutoNum type="arabicPeriod"/>
            </a:pPr>
            <a:r>
              <a:rPr lang="fa-IR" sz="2400" dirty="0">
                <a:cs typeface="B Yagut" panose="00000400000000000000" pitchFamily="2" charset="-78"/>
              </a:rPr>
              <a:t>معاینات لازم از بیماران تب دار را شرح دهید.</a:t>
            </a:r>
          </a:p>
          <a:p>
            <a:pPr marL="514350" indent="-514350" algn="r" rtl="1">
              <a:buFont typeface="+mj-lt"/>
              <a:buAutoNum type="arabicPeriod"/>
            </a:pPr>
            <a:r>
              <a:rPr lang="fa-IR" sz="2400" dirty="0">
                <a:cs typeface="B Yagut" panose="00000400000000000000" pitchFamily="2" charset="-78"/>
              </a:rPr>
              <a:t>نحوه درمان و مراقبت از بیماران تب دار را بیان کنید.</a:t>
            </a:r>
          </a:p>
        </p:txBody>
      </p:sp>
      <p:sp>
        <p:nvSpPr>
          <p:cNvPr id="5" name="Slide Number Placeholder 4"/>
          <p:cNvSpPr>
            <a:spLocks noGrp="1"/>
          </p:cNvSpPr>
          <p:nvPr>
            <p:ph type="sldNum" sz="quarter" idx="12"/>
          </p:nvPr>
        </p:nvSpPr>
        <p:spPr/>
        <p:txBody>
          <a:bodyPr/>
          <a:lstStyle/>
          <a:p>
            <a:fld id="{6E260466-3987-4E78-8E3E-EC2259A95BEE}" type="slidenum">
              <a:rPr lang="en-US" smtClean="0"/>
              <a:pPr/>
              <a:t>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34363"/>
    </mc:Choice>
    <mc:Fallback xmlns="">
      <p:transition spd="slow" advTm="3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a:cs typeface="B Yagut" panose="00000400000000000000" pitchFamily="2" charset="-78"/>
              </a:rPr>
              <a:t>مقدمه</a:t>
            </a:r>
          </a:p>
          <a:p>
            <a:pPr algn="r" rtl="1"/>
            <a:r>
              <a:rPr lang="fa-IR" sz="2400" dirty="0">
                <a:cs typeface="B Yagut" panose="00000400000000000000" pitchFamily="2" charset="-78"/>
              </a:rPr>
              <a:t>شرح حال و ارزیابی بیمار مبتلا به تب</a:t>
            </a:r>
          </a:p>
          <a:p>
            <a:pPr algn="r" rtl="1"/>
            <a:r>
              <a:rPr lang="fa-IR" sz="2400" dirty="0">
                <a:cs typeface="B Yagut" panose="00000400000000000000" pitchFamily="2" charset="-78"/>
              </a:rPr>
              <a:t>معاینات</a:t>
            </a:r>
          </a:p>
          <a:p>
            <a:pPr algn="r" rtl="1"/>
            <a:r>
              <a:rPr lang="fa-IR" sz="2400" dirty="0">
                <a:cs typeface="B Yagut" panose="00000400000000000000" pitchFamily="2" charset="-78"/>
              </a:rPr>
              <a:t>طبقه بندی بیماران مبتلا به تب</a:t>
            </a:r>
          </a:p>
          <a:p>
            <a:pPr algn="r" rtl="1"/>
            <a:r>
              <a:rPr lang="fa-IR" sz="2400" dirty="0">
                <a:cs typeface="B Yagut" panose="00000400000000000000" pitchFamily="2" charset="-78"/>
              </a:rPr>
              <a:t>درمان های فوری در تب شدید</a:t>
            </a:r>
          </a:p>
          <a:p>
            <a:pPr algn="r" rtl="1"/>
            <a:r>
              <a:rPr lang="fa-IR" sz="2400" dirty="0">
                <a:cs typeface="B Yagut" panose="00000400000000000000" pitchFamily="2" charset="-78"/>
              </a:rPr>
              <a:t>خلاصه مطالب و نتیجه گیری</a:t>
            </a:r>
          </a:p>
          <a:p>
            <a:pPr algn="r" rtl="1"/>
            <a:r>
              <a:rPr lang="fa-IR" sz="2400" dirty="0">
                <a:cs typeface="B Yagut" panose="00000400000000000000" pitchFamily="2" charset="-78"/>
              </a:rPr>
              <a:t>پرسش و تمرین</a:t>
            </a:r>
          </a:p>
          <a:p>
            <a:pPr algn="r" rtl="1"/>
            <a:r>
              <a:rPr lang="fa-IR" sz="2400" dirty="0">
                <a:cs typeface="B Yagut" panose="00000400000000000000" pitchFamily="2" charset="-78"/>
              </a:rPr>
              <a:t>فهرست منابع</a:t>
            </a:r>
          </a:p>
          <a:p>
            <a:pPr algn="r" rtl="1"/>
            <a:endParaRPr lang="fa-IR" sz="24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30834"/>
    </mc:Choice>
    <mc:Fallback xmlns="">
      <p:transition spd="slow" advTm="3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تب به حالتی گفته می شود که دمای بدن بیشتر از37.5  درجه سانتیگراد باشد. تب می تواند علامت بسیاری از بیماری ها باشد. اما معمولا نشان دهنده آن است که بدن در حال مبارزه با یک عفونت است. مواجهه با گرما و برخی داروهای خاص نیز دمای بدن را افزایش می دهد. تب بالا در برخی از گروه های سنی خطرناک است. تب می تواند در کودکان باعث تشنج شود.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829"/>
                </p14:media>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5</a:t>
            </a:fld>
            <a:endParaRPr lang="en-US"/>
          </a:p>
        </p:txBody>
      </p:sp>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30320"/>
    </mc:Choice>
    <mc:Fallback xmlns="">
      <p:transition spd="slow" advTm="3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dirty="0">
                <a:cs typeface="B Yagut" panose="00000400000000000000" pitchFamily="2" charset="-78"/>
              </a:rPr>
              <a:t>شرح حال و ارزیابی بیمار مبتلا به تب</a:t>
            </a:r>
            <a:br>
              <a:rPr lang="fa-IR" dirty="0">
                <a:cs typeface="B Yagut" panose="00000400000000000000" pitchFamily="2" charset="-78"/>
              </a:rPr>
            </a:br>
            <a:endParaRPr lang="fa-IR" dirty="0">
              <a:cs typeface="B Yagut" panose="00000400000000000000" pitchFamily="2" charset="-78"/>
            </a:endParaRPr>
          </a:p>
        </p:txBody>
      </p:sp>
      <p:sp>
        <p:nvSpPr>
          <p:cNvPr id="3" name="Content Placeholder 2"/>
          <p:cNvSpPr>
            <a:spLocks noGrp="1"/>
          </p:cNvSpPr>
          <p:nvPr>
            <p:ph idx="1"/>
          </p:nvPr>
        </p:nvSpPr>
        <p:spPr>
          <a:xfrm>
            <a:off x="457200" y="1295400"/>
            <a:ext cx="8229600" cy="5257800"/>
          </a:xfrm>
        </p:spPr>
        <p:txBody>
          <a:bodyPr>
            <a:noAutofit/>
          </a:bodyPr>
          <a:lstStyle/>
          <a:p>
            <a:pPr algn="r" rtl="1">
              <a:buFont typeface="Wingdings" panose="05000000000000000000" pitchFamily="2" charset="2"/>
              <a:buChar char="v"/>
            </a:pPr>
            <a:r>
              <a:rPr lang="fa-IR" sz="1600" dirty="0">
                <a:cs typeface="B Yagut" panose="00000400000000000000" pitchFamily="2" charset="-78"/>
              </a:rPr>
              <a:t> به منظور گرفتن شرح حال از بیمار سوالات زیر را بپرسید:</a:t>
            </a:r>
          </a:p>
          <a:p>
            <a:pPr algn="r" rtl="1">
              <a:buFont typeface="Wingdings" panose="05000000000000000000" pitchFamily="2" charset="2"/>
              <a:buChar char="ü"/>
            </a:pPr>
            <a:r>
              <a:rPr lang="fa-IR" sz="1600" dirty="0">
                <a:cs typeface="B Yagut" panose="00000400000000000000" pitchFamily="2" charset="-78"/>
              </a:rPr>
              <a:t>آیا بیمار تب دار هیچ یک از این علامت ها را دارد: </a:t>
            </a:r>
          </a:p>
          <a:p>
            <a:pPr algn="r" rtl="1"/>
            <a:r>
              <a:rPr lang="fa-IR" sz="1600" dirty="0">
                <a:cs typeface="B Yagut" panose="00000400000000000000" pitchFamily="2" charset="-78"/>
              </a:rPr>
              <a:t>سردرد شدید، درد گردن موقع خم شدن به جلو، خواب آلودگی ، اذیت شدن از نور زیاد</a:t>
            </a:r>
          </a:p>
          <a:p>
            <a:pPr algn="r" rtl="1"/>
            <a:r>
              <a:rPr lang="fa-IR" sz="1600" dirty="0">
                <a:cs typeface="B Yagut" panose="00000400000000000000" pitchFamily="2" charset="-78"/>
              </a:rPr>
              <a:t>آیا بیمار تب دار سرفه می کند؟ اگر بلی آیا همراه با سرفه خلط قهوه ای رنگ یا خلط زرد مایل به خاکستری یا خلط خونی دارد؟</a:t>
            </a:r>
          </a:p>
          <a:p>
            <a:pPr algn="r" rtl="1"/>
            <a:r>
              <a:rPr lang="fa-IR" sz="1600" dirty="0">
                <a:cs typeface="B Yagut" panose="00000400000000000000" pitchFamily="2" charset="-78"/>
              </a:rPr>
              <a:t>آیا  بیمار تب دار مشکلات ادراری دارد؟</a:t>
            </a:r>
          </a:p>
          <a:p>
            <a:pPr algn="r" rtl="1"/>
            <a:r>
              <a:rPr lang="fa-IR" sz="1600" dirty="0">
                <a:cs typeface="B Yagut" panose="00000400000000000000" pitchFamily="2" charset="-78"/>
              </a:rPr>
              <a:t>آیا بیمار در چند هفته گذشته ، تب های مکرر همراه با کاهش وزن قابل توجه داشته است؟</a:t>
            </a:r>
          </a:p>
          <a:p>
            <a:pPr algn="r" rtl="1"/>
            <a:r>
              <a:rPr lang="fa-IR" sz="1600" dirty="0">
                <a:cs typeface="B Yagut" panose="00000400000000000000" pitchFamily="2" charset="-78"/>
              </a:rPr>
              <a:t>آیا بیمار تب دار بثورات جلدی دارد؟</a:t>
            </a:r>
          </a:p>
          <a:p>
            <a:pPr algn="r" rtl="1"/>
            <a:r>
              <a:rPr lang="fa-IR" sz="1600" dirty="0">
                <a:cs typeface="B Yagut" panose="00000400000000000000" pitchFamily="2" charset="-78"/>
              </a:rPr>
              <a:t>آیا بیمار مونث است و ترشح غیر طبیعی از مهبل بدون درد یا همراه درد قسمت پایینی شکم دارد؟</a:t>
            </a:r>
          </a:p>
          <a:p>
            <a:pPr algn="r" rtl="1"/>
            <a:r>
              <a:rPr lang="fa-IR" sz="1600" dirty="0">
                <a:cs typeface="B Yagut" panose="00000400000000000000" pitchFamily="2" charset="-78"/>
              </a:rPr>
              <a:t>آیا تب با گلودردی که همراه رنگ خاکستری در حلق می باشد همراه است؟</a:t>
            </a:r>
          </a:p>
          <a:p>
            <a:pPr algn="r" rtl="1"/>
            <a:r>
              <a:rPr lang="fa-IR" sz="1600" dirty="0">
                <a:cs typeface="B Yagut" panose="00000400000000000000" pitchFamily="2" charset="-78"/>
              </a:rPr>
              <a:t>آیا بیمار تب دار  هیچ یک از این علامت ها را دارد (سردرد خفیف، درد عضلات و آبریزش بینی)</a:t>
            </a:r>
          </a:p>
          <a:p>
            <a:pPr algn="r" rtl="1"/>
            <a:r>
              <a:rPr lang="fa-IR" sz="1600" dirty="0">
                <a:cs typeface="B Yagut" panose="00000400000000000000" pitchFamily="2" charset="-78"/>
              </a:rPr>
              <a:t>آیا بیمار تب دار گلودرد دارد؟ اگر بلی آیا همراه گلو درد علایم سردرد ،سرفه ، درد  و کوفتگی کل بدن دارد؟</a:t>
            </a:r>
          </a:p>
          <a:p>
            <a:pPr algn="r" rtl="1"/>
            <a:r>
              <a:rPr lang="fa-IR" sz="1600" dirty="0">
                <a:cs typeface="B Yagut" panose="00000400000000000000" pitchFamily="2" charset="-78"/>
              </a:rPr>
              <a:t>آیا بیمار اخیرا از سفر خارج ازکشور بازگشته است؟</a:t>
            </a:r>
          </a:p>
          <a:p>
            <a:pPr algn="r" rtl="1"/>
            <a:r>
              <a:rPr lang="fa-IR" sz="1600" dirty="0">
                <a:cs typeface="B Yagut" panose="00000400000000000000" pitchFamily="2" charset="-78"/>
              </a:rPr>
              <a:t>آیا بیمار برای مدت طولانی زیر نور شدید آفتاب یا در هوای گرم بوده است؟</a:t>
            </a:r>
          </a:p>
          <a:p>
            <a:pPr algn="r" rtl="1"/>
            <a:r>
              <a:rPr lang="fa-IR" sz="1600" dirty="0">
                <a:cs typeface="B Yagut" panose="00000400000000000000" pitchFamily="2" charset="-78"/>
              </a:rPr>
              <a:t>آیا تب با استفراغ های مکرر همراه است؟</a:t>
            </a:r>
          </a:p>
          <a:p>
            <a:pPr algn="r" rtl="1"/>
            <a:r>
              <a:rPr lang="fa-IR" sz="1600" dirty="0">
                <a:cs typeface="B Yagut" panose="00000400000000000000" pitchFamily="2" charset="-78"/>
              </a:rPr>
              <a:t>آیا تب در بزرگسالان با اسهال همراه است؟</a:t>
            </a:r>
          </a:p>
          <a:p>
            <a:pPr algn="r" rtl="1"/>
            <a:r>
              <a:rPr lang="fa-IR" sz="1600" dirty="0">
                <a:cs typeface="B Yagut" panose="00000400000000000000" pitchFamily="2" charset="-78"/>
              </a:rPr>
              <a:t>آیا تب در کودکان با تشنج همراه است؟</a:t>
            </a:r>
          </a:p>
          <a:p>
            <a:pPr algn="r" rtl="1"/>
            <a:r>
              <a:rPr lang="fa-IR" sz="1600" dirty="0">
                <a:cs typeface="B Yagut" panose="00000400000000000000" pitchFamily="2" charset="-78"/>
              </a:rPr>
              <a:t>آیا تب بیشتر از 7 روز طول کشیده است؟</a:t>
            </a:r>
          </a:p>
          <a:p>
            <a:pPr marL="0" indent="0" algn="r" rtl="1">
              <a:buNone/>
            </a:pPr>
            <a:endParaRPr lang="fa-IR" sz="1600" dirty="0">
              <a:cs typeface="B Yagut" panose="00000400000000000000" pitchFamily="2" charset="-78"/>
            </a:endParaRPr>
          </a:p>
          <a:p>
            <a:pPr marL="0" indent="0" algn="r" rtl="1">
              <a:buNone/>
            </a:pPr>
            <a:endParaRPr lang="en-US" sz="1600"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pPr/>
              <a:t>6</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124556"/>
    </mc:Choice>
    <mc:Fallback xmlns="">
      <p:transition spd="slow" advTm="124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Yagut" panose="00000400000000000000" pitchFamily="2" charset="-78"/>
              </a:rPr>
              <a:t>معاینات</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a:cs typeface="B Yagut" panose="00000400000000000000" pitchFamily="2" charset="-78"/>
              </a:rPr>
              <a:t> بررسی حال عمومی و کنترل علایم حیاتی</a:t>
            </a:r>
          </a:p>
          <a:p>
            <a:pPr algn="r" rtl="1"/>
            <a:r>
              <a:rPr lang="fa-IR" sz="2400" dirty="0">
                <a:cs typeface="B Yagut" panose="00000400000000000000" pitchFamily="2" charset="-78"/>
              </a:rPr>
              <a:t>معاینه عضو درگیر (گلو، گوش و...)</a:t>
            </a:r>
          </a:p>
          <a:p>
            <a:pPr algn="r" rtl="1"/>
            <a:r>
              <a:rPr lang="fa-IR" sz="2400" dirty="0">
                <a:cs typeface="B Yagut" panose="00000400000000000000" pitchFamily="2" charset="-78"/>
              </a:rPr>
              <a:t>مشاهده پوست</a:t>
            </a:r>
          </a:p>
          <a:p>
            <a:pPr algn="r" rtl="1"/>
            <a:r>
              <a:rPr lang="fa-IR" sz="2400" dirty="0">
                <a:cs typeface="B Yagut" panose="00000400000000000000" pitchFamily="2" charset="-78"/>
              </a:rPr>
              <a:t>معاینه گردن</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pPr/>
              <a:t>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14900644"/>
      </p:ext>
    </p:extLst>
  </p:cSld>
  <p:clrMapOvr>
    <a:masterClrMapping/>
  </p:clrMapOvr>
  <mc:AlternateContent xmlns:mc="http://schemas.openxmlformats.org/markup-compatibility/2006" xmlns:p14="http://schemas.microsoft.com/office/powerpoint/2010/main">
    <mc:Choice Requires="p14">
      <p:transition spd="slow" p14:dur="2000" advTm="24737"/>
    </mc:Choice>
    <mc:Fallback xmlns="">
      <p:transition spd="slow" advTm="2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rmAutofit fontScale="90000"/>
          </a:bodyPr>
          <a:lstStyle/>
          <a:p>
            <a:pPr rtl="1"/>
            <a:r>
              <a:rPr lang="fa-IR" dirty="0">
                <a:cs typeface="B Yagut" panose="00000400000000000000" pitchFamily="2" charset="-78"/>
              </a:rPr>
              <a:t>طبقه بندی بیماران مبتلا به تب</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2089964"/>
              </p:ext>
            </p:extLst>
          </p:nvPr>
        </p:nvGraphicFramePr>
        <p:xfrm>
          <a:off x="457200" y="846138"/>
          <a:ext cx="8229600" cy="5547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10812">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a:t>
                      </a:r>
                      <a:r>
                        <a:rPr lang="fa-IR" sz="1600" b="0" baseline="0" dirty="0">
                          <a:cs typeface="B Yagut" panose="00000400000000000000" pitchFamily="2" charset="-78"/>
                        </a:rPr>
                        <a:t>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505776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b="0" i="0" u="none" strike="noStrike" kern="1200" baseline="0" dirty="0">
                          <a:solidFill>
                            <a:schemeClr val="tx1"/>
                          </a:solidFill>
                          <a:latin typeface="+mn-lt"/>
                          <a:ea typeface="+mn-ea"/>
                          <a:cs typeface="B Yagut" panose="00000400000000000000" pitchFamily="2" charset="-78"/>
                        </a:rPr>
                        <a:t>در کلیه موارد فوق از ارجاع فوری و اقدامات پایین آوردن درجه حرارت و استفاده از تب برها انجام می شود.</a:t>
                      </a:r>
                    </a:p>
                    <a:p>
                      <a:pPr algn="r" rtl="1"/>
                      <a:endParaRPr lang="fa-IR" sz="1600" b="0" i="0" u="none" strike="noStrike" kern="1200" baseline="0" dirty="0">
                        <a:solidFill>
                          <a:schemeClr val="tx1"/>
                        </a:solidFill>
                        <a:latin typeface="+mn-lt"/>
                        <a:ea typeface="+mn-ea"/>
                        <a:cs typeface="B Yagut" panose="00000400000000000000" pitchFamily="2" charset="-78"/>
                      </a:endParaRPr>
                    </a:p>
                  </a:txBody>
                  <a:tcPr/>
                </a:tc>
                <a:tc>
                  <a:txBody>
                    <a:bodyPr/>
                    <a:lstStyle/>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 احتمال مننژیت و...</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-مشکلات زنان</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-مشکلات کلیوی و...</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-احتمال سرخک و سرخجه و</a:t>
                      </a:r>
                    </a:p>
                    <a:p>
                      <a:pPr algn="r" rtl="1"/>
                      <a:r>
                        <a:rPr lang="fa-IR" sz="1600" b="0" i="0" u="none" strike="noStrike" kern="1200" baseline="0" dirty="0">
                          <a:solidFill>
                            <a:schemeClr val="tx1"/>
                          </a:solidFill>
                          <a:latin typeface="+mn-lt"/>
                          <a:ea typeface="+mn-ea"/>
                          <a:cs typeface="B Yagut" panose="00000400000000000000" pitchFamily="2" charset="-78"/>
                        </a:rPr>
                        <a:t>آ</a:t>
                      </a:r>
                      <a:r>
                        <a:rPr lang="fa-IR" sz="1600" b="0" i="0" u="none" strike="noStrike" kern="1200" baseline="0">
                          <a:solidFill>
                            <a:schemeClr val="tx1"/>
                          </a:solidFill>
                          <a:latin typeface="+mn-lt"/>
                          <a:ea typeface="+mn-ea"/>
                          <a:cs typeface="B Yagut" panose="00000400000000000000" pitchFamily="2" charset="-78"/>
                        </a:rPr>
                        <a:t>بله </a:t>
                      </a:r>
                      <a:r>
                        <a:rPr lang="fa-IR" sz="1600" b="0" i="0" u="none" strike="noStrike" kern="1200" baseline="0" dirty="0">
                          <a:solidFill>
                            <a:schemeClr val="tx1"/>
                          </a:solidFill>
                          <a:latin typeface="+mn-lt"/>
                          <a:ea typeface="+mn-ea"/>
                          <a:cs typeface="B Yagut" panose="00000400000000000000" pitchFamily="2" charset="-78"/>
                        </a:rPr>
                        <a:t>مرغان,.. ..</a:t>
                      </a:r>
                    </a:p>
                    <a:p>
                      <a:pPr algn="r" rtl="1"/>
                      <a:r>
                        <a:rPr lang="fa-IR" sz="1600" b="0" i="0" u="none" strike="noStrike" kern="1200" baseline="0" dirty="0">
                          <a:solidFill>
                            <a:schemeClr val="tx1"/>
                          </a:solidFill>
                          <a:latin typeface="+mn-lt"/>
                          <a:ea typeface="+mn-ea"/>
                          <a:cs typeface="B Yagut" panose="00000400000000000000" pitchFamily="2" charset="-78"/>
                        </a:rPr>
                        <a:t>-احتمال بیماری های دستگاه</a:t>
                      </a:r>
                    </a:p>
                    <a:p>
                      <a:pPr algn="r" rtl="1"/>
                      <a:r>
                        <a:rPr lang="fa-IR" sz="1600" b="0" i="0" u="none" strike="noStrike" kern="1200" baseline="0" dirty="0">
                          <a:solidFill>
                            <a:schemeClr val="tx1"/>
                          </a:solidFill>
                          <a:latin typeface="+mn-lt"/>
                          <a:ea typeface="+mn-ea"/>
                          <a:cs typeface="B Yagut" panose="00000400000000000000" pitchFamily="2" charset="-78"/>
                        </a:rPr>
                        <a:t>تنفسی و ...</a:t>
                      </a:r>
                    </a:p>
                    <a:p>
                      <a:pPr algn="r" rtl="1"/>
                      <a:r>
                        <a:rPr lang="fa-IR" sz="1600" b="0" i="0" u="none" strike="noStrike" kern="1200" baseline="0" dirty="0">
                          <a:solidFill>
                            <a:schemeClr val="tx1"/>
                          </a:solidFill>
                          <a:latin typeface="+mn-lt"/>
                          <a:ea typeface="+mn-ea"/>
                          <a:cs typeface="B Yagut" panose="00000400000000000000" pitchFamily="2" charset="-78"/>
                        </a:rPr>
                        <a:t>-احتمال بدخیمی ها در دستگاه های</a:t>
                      </a:r>
                    </a:p>
                    <a:p>
                      <a:pPr algn="r" rtl="1"/>
                      <a:r>
                        <a:rPr lang="fa-IR" sz="1600" b="0" i="0" u="none" strike="noStrike" kern="1200" baseline="0" dirty="0">
                          <a:solidFill>
                            <a:schemeClr val="tx1"/>
                          </a:solidFill>
                          <a:latin typeface="+mn-lt"/>
                          <a:ea typeface="+mn-ea"/>
                          <a:cs typeface="B Yagut" panose="00000400000000000000" pitchFamily="2" charset="-78"/>
                        </a:rPr>
                        <a:t>تنفس و گوارش و ...</a:t>
                      </a:r>
                    </a:p>
                    <a:p>
                      <a:pPr algn="r" rtl="1"/>
                      <a:r>
                        <a:rPr lang="fa-IR" sz="1600" b="0" i="0" u="none" strike="noStrike" kern="1200" baseline="0" dirty="0">
                          <a:solidFill>
                            <a:schemeClr val="tx1"/>
                          </a:solidFill>
                          <a:latin typeface="+mn-lt"/>
                          <a:ea typeface="+mn-ea"/>
                          <a:cs typeface="B Yagut" panose="00000400000000000000" pitchFamily="2" charset="-78"/>
                        </a:rPr>
                        <a:t>-تب شدید</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-احتمال دیفتری و....</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-بیماری شدید</a:t>
                      </a:r>
                    </a:p>
                  </a:txBody>
                  <a:tcPr/>
                </a:tc>
                <a:tc>
                  <a:txBody>
                    <a:bodyPr/>
                    <a:lstStyle/>
                    <a:p>
                      <a:pPr algn="r" rtl="1"/>
                      <a:r>
                        <a:rPr lang="fa-IR" sz="1600" b="0" dirty="0">
                          <a:solidFill>
                            <a:schemeClr val="tx1"/>
                          </a:solidFill>
                          <a:cs typeface="B Yagut" panose="00000400000000000000" pitchFamily="2" charset="-78"/>
                        </a:rPr>
                        <a:t>در صورت داشتن هر یک</a:t>
                      </a:r>
                      <a:r>
                        <a:rPr lang="fa-IR" sz="1600" b="0" baseline="0" dirty="0">
                          <a:solidFill>
                            <a:schemeClr val="tx1"/>
                          </a:solidFill>
                          <a:cs typeface="B Yagut" panose="00000400000000000000" pitchFamily="2" charset="-78"/>
                        </a:rPr>
                        <a:t> از نشانه های </a:t>
                      </a:r>
                      <a:r>
                        <a:rPr lang="fa-IR" sz="1600" b="0" i="0" u="none" strike="noStrike" kern="1200" baseline="0" dirty="0">
                          <a:solidFill>
                            <a:schemeClr val="tx1"/>
                          </a:solidFill>
                          <a:latin typeface="+mn-lt"/>
                          <a:ea typeface="+mn-ea"/>
                          <a:cs typeface="B Yagut" panose="00000400000000000000" pitchFamily="2" charset="-78"/>
                        </a:rPr>
                        <a:t>زیر:</a:t>
                      </a:r>
                    </a:p>
                    <a:p>
                      <a:pPr algn="r" rtl="1"/>
                      <a:r>
                        <a:rPr lang="fa-IR" sz="1600" b="0" i="0" u="none" strike="noStrike" kern="1200" baseline="0" dirty="0">
                          <a:solidFill>
                            <a:schemeClr val="tx1"/>
                          </a:solidFill>
                          <a:latin typeface="+mn-lt"/>
                          <a:ea typeface="+mn-ea"/>
                          <a:cs typeface="B Yagut" panose="00000400000000000000" pitchFamily="2" charset="-78"/>
                        </a:rPr>
                        <a:t>- سردرد شدید،درد گردن ،خواب آلودگی،اذیت شدن در نور زیاد، استفراغ های مکرر</a:t>
                      </a:r>
                    </a:p>
                    <a:p>
                      <a:pPr algn="r" rtl="1"/>
                      <a:r>
                        <a:rPr lang="fa-IR" sz="1600" b="0" i="0" u="none" strike="noStrike" kern="1200" baseline="0" dirty="0">
                          <a:solidFill>
                            <a:schemeClr val="tx1"/>
                          </a:solidFill>
                          <a:latin typeface="+mn-lt"/>
                          <a:ea typeface="+mn-ea"/>
                          <a:cs typeface="B Yagut" panose="00000400000000000000" pitchFamily="2" charset="-78"/>
                        </a:rPr>
                        <a:t>- در صورت مونث بودن داشتن ترشح غیر طبیعی از مهبل و درد در پایین شکم</a:t>
                      </a:r>
                    </a:p>
                    <a:p>
                      <a:pPr algn="r" rtl="1"/>
                      <a:r>
                        <a:rPr lang="fa-IR" sz="1600" b="0" i="0" u="none" strike="noStrike" kern="1200" baseline="0" dirty="0">
                          <a:solidFill>
                            <a:schemeClr val="tx1"/>
                          </a:solidFill>
                          <a:latin typeface="+mn-lt"/>
                          <a:ea typeface="+mn-ea"/>
                          <a:cs typeface="B Yagut" panose="00000400000000000000" pitchFamily="2" charset="-78"/>
                        </a:rPr>
                        <a:t>- تب همراه با مشکلات ادراری</a:t>
                      </a:r>
                    </a:p>
                    <a:p>
                      <a:pPr algn="r" rtl="1"/>
                      <a:endParaRPr lang="fa-IR" sz="1600" b="0" i="0" u="none" strike="noStrike" kern="1200" baseline="0" dirty="0">
                        <a:solidFill>
                          <a:schemeClr val="tx1"/>
                        </a:solidFill>
                        <a:latin typeface="+mn-lt"/>
                        <a:ea typeface="+mn-ea"/>
                        <a:cs typeface="B Yagut" panose="00000400000000000000" pitchFamily="2" charset="-78"/>
                      </a:endParaRPr>
                    </a:p>
                    <a:p>
                      <a:pPr marL="0" indent="0" algn="r" rtl="1">
                        <a:buFontTx/>
                        <a:buNone/>
                      </a:pPr>
                      <a:r>
                        <a:rPr lang="fa-IR" sz="1600" b="0" i="0" u="none" strike="noStrike" kern="1200" baseline="0" dirty="0">
                          <a:solidFill>
                            <a:schemeClr val="tx1"/>
                          </a:solidFill>
                          <a:latin typeface="+mn-lt"/>
                          <a:ea typeface="+mn-ea"/>
                          <a:cs typeface="B Yagut" panose="00000400000000000000" pitchFamily="2" charset="-78"/>
                        </a:rPr>
                        <a:t>-تب همراه با بثورات جلدی</a:t>
                      </a:r>
                    </a:p>
                    <a:p>
                      <a:pPr marL="0" indent="0" algn="r" rtl="1">
                        <a:buFontTx/>
                        <a:buNone/>
                      </a:pPr>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-تب همراه با سرفه و ترشحات خونی</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 تب مکرر همراه با کاهش وزن قابل توجه</a:t>
                      </a:r>
                    </a:p>
                    <a:p>
                      <a:pPr algn="r" rtl="1"/>
                      <a:r>
                        <a:rPr lang="fa-IR" sz="1600" b="0" i="0" u="none" strike="noStrike" kern="1200" baseline="0" dirty="0">
                          <a:solidFill>
                            <a:schemeClr val="tx1"/>
                          </a:solidFill>
                          <a:latin typeface="+mn-lt"/>
                          <a:ea typeface="+mn-ea"/>
                          <a:cs typeface="B Yagut" panose="00000400000000000000" pitchFamily="2" charset="-78"/>
                        </a:rPr>
                        <a:t>-تب بالای 39 درجه</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-تب همراه با گلو دردی که پرده غشاء خاکستری رنگ در حلق باشد.</a:t>
                      </a:r>
                    </a:p>
                    <a:p>
                      <a:pPr algn="r" rtl="1"/>
                      <a:r>
                        <a:rPr lang="fa-IR" sz="1600" b="0" i="0" u="none" strike="noStrike" kern="1200" baseline="0" dirty="0">
                          <a:solidFill>
                            <a:schemeClr val="tx1"/>
                          </a:solidFill>
                          <a:latin typeface="+mn-lt"/>
                          <a:ea typeface="+mn-ea"/>
                          <a:cs typeface="B Yagut" panose="00000400000000000000" pitchFamily="2" charset="-78"/>
                        </a:rPr>
                        <a:t>-تب بیش از 7 روز </a:t>
                      </a:r>
                    </a:p>
                  </a:txBody>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fld id="{6E260466-3987-4E78-8E3E-EC2259A95BEE}" type="slidenum">
              <a:rPr lang="en-US" smtClean="0"/>
              <a:pPr/>
              <a:t>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4653148"/>
      </p:ext>
    </p:extLst>
  </p:cSld>
  <p:clrMapOvr>
    <a:masterClrMapping/>
  </p:clrMapOvr>
  <mc:AlternateContent xmlns:mc="http://schemas.openxmlformats.org/markup-compatibility/2006" xmlns:p14="http://schemas.microsoft.com/office/powerpoint/2010/main">
    <mc:Choice Requires="p14">
      <p:transition spd="slow" p14:dur="2000" advTm="118236"/>
    </mc:Choice>
    <mc:Fallback xmlns="">
      <p:transition spd="slow" advTm="1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cs typeface="B Yagut" panose="00000400000000000000" pitchFamily="2" charset="-78"/>
              </a:rPr>
              <a:t>طبقه بندی بیماران مبتلا به تب</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1113138"/>
              </p:ext>
            </p:extLst>
          </p:nvPr>
        </p:nvGraphicFramePr>
        <p:xfrm>
          <a:off x="395536" y="1188855"/>
          <a:ext cx="7787005" cy="476042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513384">
                  <a:extLst>
                    <a:ext uri="{9D8B030D-6E8A-4147-A177-3AD203B41FA5}">
                      <a16:colId xmlns:a16="http://schemas.microsoft.com/office/drawing/2014/main" val="20001"/>
                    </a:ext>
                  </a:extLst>
                </a:gridCol>
                <a:gridCol w="2530421">
                  <a:extLst>
                    <a:ext uri="{9D8B030D-6E8A-4147-A177-3AD203B41FA5}">
                      <a16:colId xmlns:a16="http://schemas.microsoft.com/office/drawing/2014/main" val="20002"/>
                    </a:ext>
                  </a:extLst>
                </a:gridCol>
              </a:tblGrid>
              <a:tr h="366939">
                <a:tc>
                  <a:txBody>
                    <a:bodyPr/>
                    <a:lstStyle/>
                    <a:p>
                      <a:pPr algn="r" rtl="1"/>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مشکلات احتمالی</a:t>
                      </a:r>
                      <a:endParaRPr lang="en-US" sz="1600" b="0" dirty="0">
                        <a:cs typeface="B Yagut" panose="00000400000000000000" pitchFamily="2" charset="-78"/>
                      </a:endParaRPr>
                    </a:p>
                  </a:txBody>
                  <a:tcPr/>
                </a:tc>
                <a:tc>
                  <a:txBody>
                    <a:bodyPr/>
                    <a:lstStyle/>
                    <a:p>
                      <a:pPr algn="r" rtl="1"/>
                      <a:r>
                        <a:rPr lang="fa-IR" sz="1600" b="0" dirty="0">
                          <a:cs typeface="B Yagut" panose="00000400000000000000" pitchFamily="2" charset="-78"/>
                        </a:rPr>
                        <a:t>نشانه ها</a:t>
                      </a:r>
                      <a:endParaRPr lang="en-US" sz="1600" b="0" dirty="0">
                        <a:cs typeface="B Yagut" panose="00000400000000000000" pitchFamily="2" charset="-78"/>
                      </a:endParaRPr>
                    </a:p>
                  </a:txBody>
                  <a:tcPr/>
                </a:tc>
                <a:extLst>
                  <a:ext uri="{0D108BD9-81ED-4DB2-BD59-A6C34878D82A}">
                    <a16:rowId xmlns:a16="http://schemas.microsoft.com/office/drawing/2014/main" val="10000"/>
                  </a:ext>
                </a:extLst>
              </a:tr>
              <a:tr h="4393486">
                <a:tc>
                  <a:txBody>
                    <a:bodyPr/>
                    <a:lstStyle/>
                    <a:p>
                      <a:pPr algn="r" rtl="1"/>
                      <a:r>
                        <a:rPr lang="fa-IR" sz="1600" b="0" i="0" u="none" strike="noStrike" kern="1200" baseline="0" dirty="0">
                          <a:solidFill>
                            <a:schemeClr val="tx1"/>
                          </a:solidFill>
                          <a:latin typeface="+mn-lt"/>
                          <a:ea typeface="+mn-ea"/>
                          <a:cs typeface="B Yagut" panose="00000400000000000000" pitchFamily="2" charset="-78"/>
                        </a:rPr>
                        <a:t>-انتقال به اتاق خنک اگر بعد از یک ساعت دمای بدنش کاهش</a:t>
                      </a:r>
                    </a:p>
                    <a:p>
                      <a:pPr algn="r" rtl="1"/>
                      <a:r>
                        <a:rPr lang="fa-IR" sz="1600" b="0" i="0" u="none" strike="noStrike" kern="1200" baseline="0" dirty="0">
                          <a:solidFill>
                            <a:schemeClr val="tx1"/>
                          </a:solidFill>
                          <a:latin typeface="+mn-lt"/>
                          <a:ea typeface="+mn-ea"/>
                          <a:cs typeface="B Yagut" panose="00000400000000000000" pitchFamily="2" charset="-78"/>
                        </a:rPr>
                        <a:t>نیافت ارجاع دهید.</a:t>
                      </a:r>
                    </a:p>
                    <a:p>
                      <a:pPr algn="r" rtl="1"/>
                      <a:r>
                        <a:rPr lang="fa-IR" sz="1600" b="0" i="0" u="none" strike="noStrike" kern="1200" baseline="0" dirty="0">
                          <a:solidFill>
                            <a:schemeClr val="tx1"/>
                          </a:solidFill>
                          <a:latin typeface="+mn-lt"/>
                          <a:ea typeface="+mn-ea"/>
                          <a:cs typeface="B Yagut" panose="00000400000000000000" pitchFamily="2" charset="-78"/>
                        </a:rPr>
                        <a:t>-ترک سیگار و در صورت بهتر نشدن حال بیمار ارجاع به پزشک (اقدامات پایین آورنده تب)</a:t>
                      </a:r>
                      <a:endParaRPr lang="fa-IR" sz="1600" b="0" dirty="0">
                        <a:solidFill>
                          <a:schemeClr val="tx1"/>
                        </a:solidFill>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i="0" u="none" strike="noStrike" kern="1200" baseline="0" dirty="0">
                          <a:solidFill>
                            <a:schemeClr val="tx1"/>
                          </a:solidFill>
                          <a:latin typeface="+mn-lt"/>
                          <a:ea typeface="+mn-ea"/>
                          <a:cs typeface="B Yagut" panose="00000400000000000000" pitchFamily="2" charset="-78"/>
                        </a:rPr>
                        <a:t>-لام خون گرفته و به پزشک ارجاع دهید( و توجه به دستورالعمل کشوری مالاریا)</a:t>
                      </a:r>
                    </a:p>
                    <a:p>
                      <a:pPr algn="r" rtl="1"/>
                      <a:r>
                        <a:rPr lang="fa-IR" sz="1600" b="0" dirty="0">
                          <a:solidFill>
                            <a:schemeClr val="tx1"/>
                          </a:solidFill>
                          <a:cs typeface="B Yagut" panose="00000400000000000000" pitchFamily="2" charset="-78"/>
                        </a:rPr>
                        <a:t>-ارجاع فوری(پایین آوردن درجه حرارت بدن، کمک</a:t>
                      </a:r>
                      <a:r>
                        <a:rPr lang="fa-IR" sz="1600" b="0" baseline="0" dirty="0">
                          <a:solidFill>
                            <a:schemeClr val="tx1"/>
                          </a:solidFill>
                          <a:cs typeface="B Yagut" panose="00000400000000000000" pitchFamily="2" charset="-78"/>
                        </a:rPr>
                        <a:t> های اولیه هنگام تشنج)</a:t>
                      </a:r>
                    </a:p>
                    <a:p>
                      <a:pPr algn="r" rtl="1"/>
                      <a:r>
                        <a:rPr lang="fa-IR" sz="1600" b="0" baseline="0" dirty="0">
                          <a:solidFill>
                            <a:schemeClr val="tx1"/>
                          </a:solidFill>
                          <a:cs typeface="B Yagut" panose="00000400000000000000" pitchFamily="2" charset="-78"/>
                        </a:rPr>
                        <a:t>-ارجاع فوری (اقدامات جهت پایین آوردن درجه حرارت-درمان کم آبی)</a:t>
                      </a:r>
                      <a:endParaRPr lang="en-US" sz="1600" b="0" dirty="0">
                        <a:solidFill>
                          <a:schemeClr val="tx1"/>
                        </a:solidFill>
                        <a:cs typeface="B Yagut" panose="00000400000000000000" pitchFamily="2" charset="-78"/>
                      </a:endParaRPr>
                    </a:p>
                  </a:txBody>
                  <a:tcPr/>
                </a:tc>
                <a:tc>
                  <a:txBody>
                    <a:bodyPr/>
                    <a:lstStyle/>
                    <a:p>
                      <a:pPr algn="r" rtl="1"/>
                      <a:r>
                        <a:rPr lang="fa-IR" sz="1600" b="0" i="0" u="none" strike="noStrike" kern="1200" baseline="0" dirty="0">
                          <a:solidFill>
                            <a:schemeClr val="tx1"/>
                          </a:solidFill>
                          <a:latin typeface="+mn-lt"/>
                          <a:ea typeface="+mn-ea"/>
                          <a:cs typeface="B Yagut" panose="00000400000000000000" pitchFamily="2" charset="-78"/>
                        </a:rPr>
                        <a:t>-گرمازدگی</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-بیماری های عفونی ریه و یا</a:t>
                      </a:r>
                    </a:p>
                    <a:p>
                      <a:pPr algn="r" rtl="1"/>
                      <a:r>
                        <a:rPr lang="fa-IR" sz="1600" b="0" i="0" u="none" strike="noStrike" kern="1200" baseline="0" dirty="0">
                          <a:solidFill>
                            <a:schemeClr val="tx1"/>
                          </a:solidFill>
                          <a:latin typeface="+mn-lt"/>
                          <a:ea typeface="+mn-ea"/>
                          <a:cs typeface="B Yagut" panose="00000400000000000000" pitchFamily="2" charset="-78"/>
                        </a:rPr>
                        <a:t>استفاده از سیگار و ...</a:t>
                      </a:r>
                    </a:p>
                    <a:p>
                      <a:pPr algn="r" rtl="1"/>
                      <a:endParaRPr lang="fa-IR" sz="1600" b="0" dirty="0">
                        <a:solidFill>
                          <a:schemeClr val="tx1"/>
                        </a:solidFill>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i="0" u="none" strike="noStrike" kern="1200" baseline="0" dirty="0">
                          <a:solidFill>
                            <a:schemeClr val="tx1"/>
                          </a:solidFill>
                          <a:latin typeface="+mn-lt"/>
                          <a:ea typeface="+mn-ea"/>
                          <a:cs typeface="B Yagut" panose="00000400000000000000" pitchFamily="2" charset="-78"/>
                        </a:rPr>
                        <a:t>-احتمال تب مالاریا و  ....</a:t>
                      </a:r>
                    </a:p>
                    <a:p>
                      <a:pPr marL="285750" marR="0" indent="-285750" algn="r" defTabSz="914400" rtl="1" eaLnBrk="1" fontAlgn="auto" latinLnBrk="0" hangingPunct="1">
                        <a:lnSpc>
                          <a:spcPct val="100000"/>
                        </a:lnSpc>
                        <a:spcBef>
                          <a:spcPts val="0"/>
                        </a:spcBef>
                        <a:spcAft>
                          <a:spcPts val="0"/>
                        </a:spcAft>
                        <a:buClrTx/>
                        <a:buSzTx/>
                        <a:buFontTx/>
                        <a:buChar char="-"/>
                        <a:tabLst/>
                        <a:defRPr/>
                      </a:pPr>
                      <a:endParaRPr lang="fa-IR" sz="1600" b="0" dirty="0">
                        <a:solidFill>
                          <a:schemeClr val="tx1"/>
                        </a:solidFill>
                        <a:cs typeface="B Yagut" panose="00000400000000000000" pitchFamily="2" charset="-78"/>
                      </a:endParaRPr>
                    </a:p>
                    <a:p>
                      <a:pPr marL="285750" marR="0" indent="-285750" algn="r" defTabSz="914400" rtl="1" eaLnBrk="1" fontAlgn="auto" latinLnBrk="0" hangingPunct="1">
                        <a:lnSpc>
                          <a:spcPct val="100000"/>
                        </a:lnSpc>
                        <a:spcBef>
                          <a:spcPts val="0"/>
                        </a:spcBef>
                        <a:spcAft>
                          <a:spcPts val="0"/>
                        </a:spcAft>
                        <a:buClrTx/>
                        <a:buSzTx/>
                        <a:buFontTx/>
                        <a:buChar char="-"/>
                        <a:tabLst/>
                        <a:defRPr/>
                      </a:pPr>
                      <a:endParaRPr lang="en-US" sz="1600" b="0" dirty="0">
                        <a:solidFill>
                          <a:schemeClr val="tx1"/>
                        </a:solidFill>
                        <a:cs typeface="B Yagut" panose="00000400000000000000" pitchFamily="2" charset="-78"/>
                      </a:endParaRPr>
                    </a:p>
                    <a:p>
                      <a:pPr algn="r" rtl="1"/>
                      <a:r>
                        <a:rPr lang="fa-IR" sz="1600" b="0" dirty="0">
                          <a:solidFill>
                            <a:schemeClr val="tx1"/>
                          </a:solidFill>
                          <a:cs typeface="B Yagut" panose="00000400000000000000" pitchFamily="2" charset="-78"/>
                        </a:rPr>
                        <a:t>-عارضه مغزی</a:t>
                      </a:r>
                    </a:p>
                    <a:p>
                      <a:pPr algn="r" rtl="1"/>
                      <a:endParaRPr lang="fa-IR" sz="1600" b="0" dirty="0">
                        <a:solidFill>
                          <a:schemeClr val="tx1"/>
                        </a:solidFill>
                        <a:cs typeface="B Yagut" panose="00000400000000000000" pitchFamily="2" charset="-78"/>
                      </a:endParaRPr>
                    </a:p>
                    <a:p>
                      <a:pPr algn="r" rtl="1"/>
                      <a:endParaRPr lang="fa-IR" sz="1600" b="0" dirty="0">
                        <a:solidFill>
                          <a:schemeClr val="tx1"/>
                        </a:solidFill>
                        <a:cs typeface="B Yagut" panose="00000400000000000000" pitchFamily="2" charset="-78"/>
                      </a:endParaRPr>
                    </a:p>
                    <a:p>
                      <a:pPr algn="r" rtl="1"/>
                      <a:r>
                        <a:rPr lang="fa-IR" sz="1600" b="0" dirty="0">
                          <a:solidFill>
                            <a:schemeClr val="tx1"/>
                          </a:solidFill>
                          <a:cs typeface="B Yagut" panose="00000400000000000000" pitchFamily="2" charset="-78"/>
                        </a:rPr>
                        <a:t>-کم آبی شدید، عفونت های روده ای</a:t>
                      </a:r>
                    </a:p>
                  </a:txBody>
                  <a:tcPr/>
                </a:tc>
                <a:tc>
                  <a:txBody>
                    <a:bodyPr/>
                    <a:lstStyle/>
                    <a:p>
                      <a:pPr algn="r" rtl="1"/>
                      <a:r>
                        <a:rPr lang="fa-IR" sz="1600" b="0" i="0" u="none" strike="noStrike" kern="1200" baseline="0" dirty="0">
                          <a:solidFill>
                            <a:schemeClr val="tx1"/>
                          </a:solidFill>
                          <a:latin typeface="+mn-lt"/>
                          <a:ea typeface="+mn-ea"/>
                          <a:cs typeface="B Yagut" panose="00000400000000000000" pitchFamily="2" charset="-78"/>
                        </a:rPr>
                        <a:t>-تب به علت فعالیت زیر آفتاب و نور شدید</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-تب همراه با سرفه و خلط زرد مایل به خاکستری</a:t>
                      </a:r>
                    </a:p>
                    <a:p>
                      <a:pPr algn="r" rtl="1"/>
                      <a:endParaRPr lang="fa-IR" sz="1600" b="0" i="0" u="none" strike="noStrike" kern="1200" baseline="0" dirty="0">
                        <a:solidFill>
                          <a:schemeClr val="tx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i="0" u="none" strike="noStrike" kern="1200" baseline="0" dirty="0">
                          <a:solidFill>
                            <a:schemeClr val="tx1"/>
                          </a:solidFill>
                          <a:latin typeface="+mn-lt"/>
                          <a:ea typeface="+mn-ea"/>
                          <a:cs typeface="B Yagut" panose="00000400000000000000" pitchFamily="2" charset="-78"/>
                        </a:rPr>
                        <a:t>-برگشت ازسفر های خارج و یا جنوب کشور</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600" b="0" dirty="0">
                        <a:solidFill>
                          <a:schemeClr val="tx1"/>
                        </a:solidFill>
                        <a:cs typeface="B Yagut" panose="00000400000000000000" pitchFamily="2" charset="-78"/>
                      </a:endParaRPr>
                    </a:p>
                    <a:p>
                      <a:pPr algn="r" rtl="1"/>
                      <a:r>
                        <a:rPr lang="fa-IR" sz="1600" b="0" i="0" u="none" strike="noStrike" kern="1200" baseline="0" dirty="0">
                          <a:solidFill>
                            <a:schemeClr val="tx1"/>
                          </a:solidFill>
                          <a:latin typeface="+mn-lt"/>
                          <a:ea typeface="+mn-ea"/>
                          <a:cs typeface="B Yagut" panose="00000400000000000000" pitchFamily="2" charset="-78"/>
                        </a:rPr>
                        <a:t>-تب در کودکان همراه با تشنج</a:t>
                      </a: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endParaRPr lang="fa-IR" sz="1600" b="0" i="0" u="none" strike="noStrike" kern="1200" baseline="0" dirty="0">
                        <a:solidFill>
                          <a:schemeClr val="tx1"/>
                        </a:solidFill>
                        <a:latin typeface="+mn-lt"/>
                        <a:ea typeface="+mn-ea"/>
                        <a:cs typeface="B Yagut" panose="00000400000000000000" pitchFamily="2" charset="-78"/>
                      </a:endParaRPr>
                    </a:p>
                    <a:p>
                      <a:pPr algn="r" rtl="1"/>
                      <a:r>
                        <a:rPr lang="fa-IR" sz="1600" b="0" dirty="0">
                          <a:solidFill>
                            <a:schemeClr val="tx1"/>
                          </a:solidFill>
                          <a:cs typeface="B Yagut" panose="00000400000000000000" pitchFamily="2" charset="-78"/>
                        </a:rPr>
                        <a:t>-</a:t>
                      </a:r>
                      <a:r>
                        <a:rPr lang="fa-IR" sz="1600" dirty="0">
                          <a:solidFill>
                            <a:schemeClr val="tx1"/>
                          </a:solidFill>
                          <a:cs typeface="B Yagut" panose="00000400000000000000" pitchFamily="2" charset="-78"/>
                        </a:rPr>
                        <a:t>تب در بزرگسالان با اسهال </a:t>
                      </a:r>
                      <a:endParaRPr lang="en-US" sz="1600" b="0" dirty="0">
                        <a:solidFill>
                          <a:schemeClr val="tx1"/>
                        </a:solidFill>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pPr/>
              <a:t>9</a:t>
            </a:fld>
            <a:endParaRPr lang="en-US"/>
          </a:p>
        </p:txBody>
      </p:sp>
    </p:spTree>
    <p:extLst>
      <p:ext uri="{BB962C8B-B14F-4D97-AF65-F5344CB8AC3E}">
        <p14:creationId xmlns:p14="http://schemas.microsoft.com/office/powerpoint/2010/main" val="747032880"/>
      </p:ext>
    </p:extLst>
  </p:cSld>
  <p:clrMapOvr>
    <a:masterClrMapping/>
  </p:clrMapOvr>
  <mc:AlternateContent xmlns:mc="http://schemas.openxmlformats.org/markup-compatibility/2006" xmlns:p14="http://schemas.microsoft.com/office/powerpoint/2010/main">
    <mc:Choice Requires="p14">
      <p:transition spd="slow" p14:dur="2000" advTm="74131"/>
    </mc:Choice>
    <mc:Fallback xmlns="">
      <p:transition spd="slow" advTm="7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5NN7CDR5NKU2-831-1237</_dlc_DocId>
    <_dlc_DocIdUrl xmlns="1047730d-92e1-4018-9084-d932fd3a7f58">
      <Url>http://www.health.gov.ir/hnd/_layouts/DocIdRedir.aspx?ID=5NN7CDR5NKU2-831-1237</Url>
      <Description>5NN7CDR5NKU2-831-1237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9A4282-3237-42AE-9956-2C7DC7FF96FE}">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customXml/itemProps2.xml><?xml version="1.0" encoding="utf-8"?>
<ds:datastoreItem xmlns:ds="http://schemas.openxmlformats.org/officeDocument/2006/customXml" ds:itemID="{350781CC-E4E5-4F1E-87FB-C618DFDA239D}">
  <ds:schemaRefs>
    <ds:schemaRef ds:uri="http://schemas.microsoft.com/sharepoint/v3/contenttype/forms"/>
  </ds:schemaRefs>
</ds:datastoreItem>
</file>

<file path=customXml/itemProps3.xml><?xml version="1.0" encoding="utf-8"?>
<ds:datastoreItem xmlns:ds="http://schemas.openxmlformats.org/officeDocument/2006/customXml" ds:itemID="{EE489B9C-7320-432A-B19A-0FBD998C4F80}">
  <ds:schemaRefs>
    <ds:schemaRef ds:uri="http://schemas.microsoft.com/sharepoint/events"/>
  </ds:schemaRefs>
</ds:datastoreItem>
</file>

<file path=customXml/itemProps4.xml><?xml version="1.0" encoding="utf-8"?>
<ds:datastoreItem xmlns:ds="http://schemas.openxmlformats.org/officeDocument/2006/customXml" ds:itemID="{B2AA7602-3037-44B1-A4A1-52330B169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1459</TotalTime>
  <Words>1419</Words>
  <Application>Microsoft Office PowerPoint</Application>
  <PresentationFormat>On-screen Show (4:3)</PresentationFormat>
  <Paragraphs>211</Paragraphs>
  <Slides>15</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B Yagut</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شرح حال و ارزیابی بیمار مبتلا به تب </vt:lpstr>
      <vt:lpstr>معاینات</vt:lpstr>
      <vt:lpstr>طبقه بندی بیماران مبتلا به تب</vt:lpstr>
      <vt:lpstr>طبقه بندی بیماران مبتلا به تب</vt:lpstr>
      <vt:lpstr>طبقه بندی بیماران مبتلا به تب</vt:lpstr>
      <vt:lpstr>درمان های فوری در تب شدید </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563</cp:revision>
  <dcterms:created xsi:type="dcterms:W3CDTF">2020-04-25T05:45:52Z</dcterms:created>
  <dcterms:modified xsi:type="dcterms:W3CDTF">2021-10-20T06:37:37Z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30b3f7f7-333d-439e-976f-45b6e277d0b3</vt:lpwstr>
  </property>
</Properties>
</file>