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3"/>
  </p:notesMasterIdLst>
  <p:sldIdLst>
    <p:sldId id="258" r:id="rId6"/>
    <p:sldId id="260" r:id="rId7"/>
    <p:sldId id="264" r:id="rId8"/>
    <p:sldId id="265" r:id="rId9"/>
    <p:sldId id="295" r:id="rId10"/>
    <p:sldId id="372" r:id="rId11"/>
    <p:sldId id="298" r:id="rId12"/>
    <p:sldId id="371" r:id="rId13"/>
    <p:sldId id="356" r:id="rId14"/>
    <p:sldId id="357" r:id="rId15"/>
    <p:sldId id="360" r:id="rId16"/>
    <p:sldId id="361" r:id="rId17"/>
    <p:sldId id="362" r:id="rId18"/>
    <p:sldId id="367" r:id="rId19"/>
    <p:sldId id="363" r:id="rId20"/>
    <p:sldId id="364" r:id="rId21"/>
    <p:sldId id="365" r:id="rId22"/>
    <p:sldId id="351" r:id="rId23"/>
    <p:sldId id="353" r:id="rId24"/>
    <p:sldId id="359" r:id="rId25"/>
    <p:sldId id="352" r:id="rId26"/>
    <p:sldId id="354" r:id="rId27"/>
    <p:sldId id="355" r:id="rId28"/>
    <p:sldId id="270" r:id="rId29"/>
    <p:sldId id="274" r:id="rId30"/>
    <p:sldId id="275" r:id="rId31"/>
    <p:sldId id="27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AD3985-8121-44E9-8FDD-42EA8A73C2B5}" type="datetimeFigureOut">
              <a:rPr lang="en-US" smtClean="0"/>
              <a:t>10/20/2021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6F057A-DE48-49D5-9052-7390ABD5309A}" type="slidenum">
              <a:rPr lang="en-US" smtClean="0"/>
              <a:t>‹#›</a:t>
            </a:fld>
            <a:endParaRPr lang="en-US"/>
          </a:p>
        </p:txBody>
      </p:sp>
    </p:spTree>
    <p:extLst>
      <p:ext uri="{BB962C8B-B14F-4D97-AF65-F5344CB8AC3E}">
        <p14:creationId xmlns:p14="http://schemas.microsoft.com/office/powerpoint/2010/main" val="3973654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04DAA8-EACF-4A5E-A3FC-A2E36ED87ABF}"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79153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547EB5-3E8E-4FB3-B14C-65F9F0D859C6}"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401606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482A6C-235E-4829-B73F-DAD0DA0E998A}"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266305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14C438-0F7E-4475-ADCD-42C4EB637F60}"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70324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0BC2AA-27F5-41E8-A8D8-A07D90A0D4CC}"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2303692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78F763-0DA3-480B-B08A-D0EF35CD35B4}"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91109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3C502E-D088-4463-A8F5-02EDC7B02125}" type="datetime1">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2058308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AF12A-752E-4BEE-931C-A59428257C09}" type="datetime1">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3561128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2F891D-C97E-4B15-956D-36FEED2A63E3}" type="datetime1">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465128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718145-CCD9-452F-8782-239731CE6F36}"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15421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C82198-1E8E-40A9-8252-FF11802DCA08}"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6484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FE0A2-FE74-46C8-92C2-EE3E7985169D}" type="datetime1">
              <a:rPr lang="en-US" smtClean="0"/>
              <a:t>10/20/2021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60466-3987-4E78-8E3E-EC2259A95BEE}" type="slidenum">
              <a:rPr lang="en-US" smtClean="0"/>
              <a:t>‹#›</a:t>
            </a:fld>
            <a:endParaRPr lang="en-US"/>
          </a:p>
        </p:txBody>
      </p:sp>
    </p:spTree>
    <p:extLst>
      <p:ext uri="{BB962C8B-B14F-4D97-AF65-F5344CB8AC3E}">
        <p14:creationId xmlns:p14="http://schemas.microsoft.com/office/powerpoint/2010/main" val="891341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5.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m4a"/><Relationship Id="rId1" Type="http://schemas.openxmlformats.org/officeDocument/2006/relationships/audio" Target="NULL"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5.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m4a"/><Relationship Id="rId1" Type="http://schemas.openxmlformats.org/officeDocument/2006/relationships/audio" Target="NULL" TargetMode="Externa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8.m4a"/><Relationship Id="rId1" Type="http://schemas.openxmlformats.org/officeDocument/2006/relationships/audio" Target="NULL"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1.m4a"/><Relationship Id="rId1" Type="http://schemas.openxmlformats.org/officeDocument/2006/relationships/audio" Target="NULL" TargetMode="External"/><Relationship Id="rId5" Type="http://schemas.openxmlformats.org/officeDocument/2006/relationships/image" Target="../media/image7.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2.m4a"/><Relationship Id="rId1" Type="http://schemas.openxmlformats.org/officeDocument/2006/relationships/audio" Target="NULL" TargetMode="Externa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3.m4a"/><Relationship Id="rId1" Type="http://schemas.openxmlformats.org/officeDocument/2006/relationships/audio" Target="NULL" TargetMode="Externa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4.m4a"/><Relationship Id="rId1" Type="http://schemas.openxmlformats.org/officeDocument/2006/relationships/audio" Target="NULL" TargetMode="Externa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5.m4a"/><Relationship Id="rId1" Type="http://schemas.openxmlformats.org/officeDocument/2006/relationships/audio" Target="NULL" TargetMode="Externa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4.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8077200" cy="1905000"/>
          </a:xfrm>
        </p:spPr>
        <p:txBody>
          <a:bodyPr>
            <a:normAutofit/>
          </a:bodyPr>
          <a:lstStyle/>
          <a:p>
            <a:pPr rtl="1"/>
            <a:r>
              <a:rPr lang="fa-IR" sz="3600" dirty="0">
                <a:cs typeface="B Yagut" panose="00000400000000000000" pitchFamily="2" charset="-78"/>
              </a:rPr>
              <a:t>برخورد با هر یک از شکایات شایع در مراجعین خانه بهداشت و درمان های ساده علامتی</a:t>
            </a:r>
            <a:endParaRPr lang="en-US" sz="3600" dirty="0"/>
          </a:p>
        </p:txBody>
      </p:sp>
      <p:sp>
        <p:nvSpPr>
          <p:cNvPr id="3" name="Subtitle 2"/>
          <p:cNvSpPr>
            <a:spLocks noGrp="1"/>
          </p:cNvSpPr>
          <p:nvPr>
            <p:ph type="subTitle" idx="1"/>
          </p:nvPr>
        </p:nvSpPr>
        <p:spPr>
          <a:xfrm>
            <a:off x="609600" y="3048000"/>
            <a:ext cx="7391400" cy="1600200"/>
          </a:xfrm>
        </p:spPr>
        <p:txBody>
          <a:bodyPr/>
          <a:lstStyle/>
          <a:p>
            <a:r>
              <a:rPr lang="fa-IR" dirty="0">
                <a:cs typeface="B Yagut" panose="00000400000000000000" pitchFamily="2" charset="-78"/>
              </a:rPr>
              <a:t>رویکرد به شکایات شایع و درمان های ساده علامتی</a:t>
            </a:r>
            <a:endParaRPr lang="en-US"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314" end="638.6009"/>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a:t>
            </a:fld>
            <a:endParaRPr lang="en-US"/>
          </a:p>
        </p:txBody>
      </p:sp>
    </p:spTree>
    <p:extLst>
      <p:ext uri="{BB962C8B-B14F-4D97-AF65-F5344CB8AC3E}">
        <p14:creationId xmlns:p14="http://schemas.microsoft.com/office/powerpoint/2010/main" val="1463716731"/>
      </p:ext>
    </p:extLst>
  </p:cSld>
  <p:clrMapOvr>
    <a:masterClrMapping/>
  </p:clrMapOvr>
  <mc:AlternateContent xmlns:mc="http://schemas.openxmlformats.org/markup-compatibility/2006" xmlns:p14="http://schemas.microsoft.com/office/powerpoint/2010/main">
    <mc:Choice Requires="p14">
      <p:transition spd="slow" p14:dur="2000" advTm="18872"/>
    </mc:Choice>
    <mc:Fallback xmlns="">
      <p:transition spd="slow" advTm="1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برفک</a:t>
            </a:r>
            <a:endParaRPr lang="en-US" dirty="0">
              <a:cs typeface="B Yagut" panose="00000400000000000000" pitchFamily="2" charset="-78"/>
            </a:endParaRPr>
          </a:p>
        </p:txBody>
      </p:sp>
      <p:sp>
        <p:nvSpPr>
          <p:cNvPr id="3" name="Content Placeholder 2"/>
          <p:cNvSpPr>
            <a:spLocks noGrp="1"/>
          </p:cNvSpPr>
          <p:nvPr>
            <p:ph idx="1"/>
          </p:nvPr>
        </p:nvSpPr>
        <p:spPr/>
        <p:txBody>
          <a:bodyPr>
            <a:normAutofit fontScale="85000" lnSpcReduction="10000"/>
          </a:bodyPr>
          <a:lstStyle/>
          <a:p>
            <a:pPr algn="r" rtl="1">
              <a:buFont typeface="Wingdings" panose="05000000000000000000" pitchFamily="2" charset="2"/>
              <a:buChar char="v"/>
            </a:pPr>
            <a:r>
              <a:rPr lang="fa-IR" sz="3000" dirty="0">
                <a:cs typeface="B Yagut" panose="00000400000000000000" pitchFamily="2" charset="-78"/>
              </a:rPr>
              <a:t>علل :</a:t>
            </a:r>
          </a:p>
          <a:p>
            <a:pPr algn="just" rtl="1"/>
            <a:r>
              <a:rPr lang="fa-IR" sz="2600" dirty="0">
                <a:cs typeface="B Yagut" panose="00000400000000000000" pitchFamily="2" charset="-78"/>
              </a:rPr>
              <a:t>درمان با آنتی بیوتیک ها: ممکن است تعادل طبیعی ارگانیسم ها را در دهان بر هم زند و باعث ایجاد برفک گردد .</a:t>
            </a:r>
          </a:p>
          <a:p>
            <a:pPr algn="just" rtl="1"/>
            <a:r>
              <a:rPr lang="fa-IR" sz="2600" dirty="0">
                <a:cs typeface="B Yagut" panose="00000400000000000000" pitchFamily="2" charset="-78"/>
              </a:rPr>
              <a:t>زایمان: نوزادان ممکن است عفونت را در حین عبور از مجراي زایمان کسب کنند به خصوص اگر مادر دچار عفونت مهبل باشد . برفک ظرف چند ساعت تا 7 روز پس از تولد ظاهر می شود .</a:t>
            </a:r>
          </a:p>
          <a:p>
            <a:pPr algn="just" rtl="1"/>
            <a:r>
              <a:rPr lang="fa-IR" sz="2600" dirty="0">
                <a:cs typeface="B Yagut" panose="00000400000000000000" pitchFamily="2" charset="-78"/>
              </a:rPr>
              <a:t>سال خوردگی: افراد مسن تر به خاطر مقاومت طبیعی کمتر، دچار برفک می گردند.</a:t>
            </a:r>
          </a:p>
          <a:p>
            <a:pPr algn="just" rtl="1"/>
            <a:r>
              <a:rPr lang="fa-IR" sz="2600" dirty="0">
                <a:cs typeface="B Yagut" panose="00000400000000000000" pitchFamily="2" charset="-78"/>
              </a:rPr>
              <a:t> تغذیه نامناسب</a:t>
            </a:r>
          </a:p>
          <a:p>
            <a:pPr algn="just" rtl="1"/>
            <a:r>
              <a:rPr lang="fa-IR" sz="2600" dirty="0">
                <a:cs typeface="B Yagut" panose="00000400000000000000" pitchFamily="2" charset="-78"/>
              </a:rPr>
              <a:t> بیماری هاي کاهش دهنده مقاومت بدن ( </a:t>
            </a:r>
            <a:r>
              <a:rPr lang="en-US" sz="2600" dirty="0">
                <a:cs typeface="B Yagut" panose="00000400000000000000" pitchFamily="2" charset="-78"/>
              </a:rPr>
              <a:t>HIV</a:t>
            </a:r>
            <a:r>
              <a:rPr lang="fa-IR" sz="2600" dirty="0">
                <a:cs typeface="B Yagut" panose="00000400000000000000" pitchFamily="2" charset="-78"/>
              </a:rPr>
              <a:t> و ایدز و..... )</a:t>
            </a:r>
          </a:p>
          <a:p>
            <a:pPr algn="just" rtl="1"/>
            <a:r>
              <a:rPr lang="fa-IR" sz="2600" dirty="0">
                <a:cs typeface="B Yagut" panose="00000400000000000000" pitchFamily="2" charset="-78"/>
              </a:rPr>
              <a:t> التهاب ناشی از دندان مصنوعی</a:t>
            </a:r>
          </a:p>
          <a:p>
            <a:pPr algn="just" rtl="1"/>
            <a:r>
              <a:rPr lang="fa-IR" sz="2600" dirty="0">
                <a:cs typeface="B Yagut" panose="00000400000000000000" pitchFamily="2" charset="-78"/>
              </a:rPr>
              <a:t>عدم رعایت بهداشت دهان و دندان</a:t>
            </a:r>
          </a:p>
          <a:p>
            <a:pPr algn="just" rtl="1"/>
            <a:r>
              <a:rPr lang="fa-IR" sz="2600" dirty="0">
                <a:cs typeface="B Yagut" panose="00000400000000000000" pitchFamily="2" charset="-78"/>
              </a:rPr>
              <a:t>استفاده زیاد از دهان شویه</a:t>
            </a:r>
            <a:endParaRPr lang="en-US" sz="2600"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6E260466-3987-4E78-8E3E-EC2259A95BEE}" type="slidenum">
              <a:rPr lang="en-US" smtClean="0"/>
              <a:t>10</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81336779"/>
      </p:ext>
    </p:extLst>
  </p:cSld>
  <p:clrMapOvr>
    <a:masterClrMapping/>
  </p:clrMapOvr>
  <mc:AlternateContent xmlns:mc="http://schemas.openxmlformats.org/markup-compatibility/2006" xmlns:p14="http://schemas.microsoft.com/office/powerpoint/2010/main">
    <mc:Choice Requires="p14">
      <p:transition spd="slow" p14:dur="2000" advTm="71564"/>
    </mc:Choice>
    <mc:Fallback xmlns="">
      <p:transition spd="slow" advTm="71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آفت</a:t>
            </a:r>
            <a:endParaRPr lang="en-US" dirty="0">
              <a:cs typeface="B Yagut" panose="00000400000000000000" pitchFamily="2" charset="-78"/>
            </a:endParaRPr>
          </a:p>
        </p:txBody>
      </p:sp>
      <p:sp>
        <p:nvSpPr>
          <p:cNvPr id="3" name="Content Placeholder 2"/>
          <p:cNvSpPr>
            <a:spLocks noGrp="1"/>
          </p:cNvSpPr>
          <p:nvPr>
            <p:ph idx="1"/>
          </p:nvPr>
        </p:nvSpPr>
        <p:spPr>
          <a:xfrm>
            <a:off x="457200" y="1066800"/>
            <a:ext cx="8229600" cy="5059363"/>
          </a:xfrm>
        </p:spPr>
        <p:txBody>
          <a:bodyPr>
            <a:noAutofit/>
          </a:bodyPr>
          <a:lstStyle/>
          <a:p>
            <a:pPr marL="0" indent="0" algn="just" rtl="1">
              <a:buNone/>
            </a:pPr>
            <a:r>
              <a:rPr lang="fa-IR" sz="2200" dirty="0">
                <a:cs typeface="B Yagut" panose="00000400000000000000" pitchFamily="2" charset="-78"/>
              </a:rPr>
              <a:t>آفت دهان عبارت است از زخم هاي دردناکی که در مخاط دهان به وجود می آیند. این نوع زخم می تواند در هر دو جنس رخ دهد اما در زنان شایع تر است .</a:t>
            </a:r>
          </a:p>
          <a:p>
            <a:pPr algn="just" rtl="1">
              <a:buFont typeface="Wingdings" panose="05000000000000000000" pitchFamily="2" charset="2"/>
              <a:buChar char="v"/>
            </a:pPr>
            <a:r>
              <a:rPr lang="fa-IR" sz="2200" dirty="0">
                <a:cs typeface="B Yagut" panose="00000400000000000000" pitchFamily="2" charset="-78"/>
              </a:rPr>
              <a:t>علایم شایع :</a:t>
            </a:r>
          </a:p>
          <a:p>
            <a:pPr algn="just" rtl="1"/>
            <a:r>
              <a:rPr lang="fa-IR" sz="2200" dirty="0">
                <a:cs typeface="B Yagut" panose="00000400000000000000" pitchFamily="2" charset="-78"/>
              </a:rPr>
              <a:t>زخم ها کوچک ، بسیار دردناك ، و کم عمق هستند و توسط یک غشاي خاکستري پوشیده شده اند . حاشیه آن ها توسط یک هاله قرمز پر رنگ احاطه شده است . این زخم ها می تواند روي لب ها ، لثه ها ، داخل گونه ها ، زبان ، کام و گلو ظاهر شوند. </a:t>
            </a:r>
          </a:p>
          <a:p>
            <a:pPr algn="just" rtl="1"/>
            <a:r>
              <a:rPr lang="fa-IR" sz="2200" dirty="0">
                <a:cs typeface="B Yagut" panose="00000400000000000000" pitchFamily="2" charset="-78"/>
              </a:rPr>
              <a:t>به هنگام حمله آفت معمولاً2 تا 3 زخم به وجود می آیند ، اما ظهور یک باره 15-10 زخم با همدیگر خیلی بعید نیست.</a:t>
            </a:r>
          </a:p>
          <a:p>
            <a:pPr algn="just" rtl="1"/>
            <a:r>
              <a:rPr lang="fa-IR" sz="2200" dirty="0">
                <a:cs typeface="B Yagut" panose="00000400000000000000" pitchFamily="2" charset="-78"/>
              </a:rPr>
              <a:t>زخم ها ممکن است در 3-2 روز اول بسیار دردناك باشند به نحوي که فرد موقع خوردن یا صحبت کردن دچار ناراحتی شود . گاهی قبل از بروز زخم، براي 24 ساعت احساس مورمور یا سوزش وجود دارد .</a:t>
            </a: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064"/>
                </p14:media>
              </p:ext>
            </p:extLst>
          </p:nvPr>
        </p:nvPicPr>
        <p:blipFill>
          <a:blip r:embed="rId4"/>
          <a:stretch>
            <a:fillRect/>
          </a:stretch>
        </p:blipFill>
        <p:spPr>
          <a:xfrm>
            <a:off x="8585200" y="6299200"/>
            <a:ext cx="406400" cy="406400"/>
          </a:xfrm>
          <a:prstGeom prst="rect">
            <a:avLst/>
          </a:prstGeom>
        </p:spPr>
      </p:pic>
      <p:pic>
        <p:nvPicPr>
          <p:cNvPr id="5" name="Picture 4" descr="آفت دهان چیست"/>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5105400"/>
            <a:ext cx="2667000" cy="1066800"/>
          </a:xfrm>
          <a:prstGeom prst="rect">
            <a:avLst/>
          </a:prstGeom>
          <a:noFill/>
          <a:ln>
            <a:noFill/>
          </a:ln>
        </p:spPr>
      </p:pic>
      <p:sp>
        <p:nvSpPr>
          <p:cNvPr id="6" name="Slide Number Placeholder 5"/>
          <p:cNvSpPr>
            <a:spLocks noGrp="1"/>
          </p:cNvSpPr>
          <p:nvPr>
            <p:ph type="sldNum" sz="quarter" idx="12"/>
          </p:nvPr>
        </p:nvSpPr>
        <p:spPr/>
        <p:txBody>
          <a:bodyPr/>
          <a:lstStyle/>
          <a:p>
            <a:fld id="{6E260466-3987-4E78-8E3E-EC2259A95BEE}" type="slidenum">
              <a:rPr lang="en-US" smtClean="0"/>
              <a:t>11</a:t>
            </a:fld>
            <a:endParaRPr lang="en-US"/>
          </a:p>
        </p:txBody>
      </p:sp>
    </p:spTree>
    <p:extLst>
      <p:ext uri="{BB962C8B-B14F-4D97-AF65-F5344CB8AC3E}">
        <p14:creationId xmlns:p14="http://schemas.microsoft.com/office/powerpoint/2010/main" val="1283803819"/>
      </p:ext>
    </p:extLst>
  </p:cSld>
  <p:clrMapOvr>
    <a:masterClrMapping/>
  </p:clrMapOvr>
  <mc:AlternateContent xmlns:mc="http://schemas.openxmlformats.org/markup-compatibility/2006" xmlns:p14="http://schemas.microsoft.com/office/powerpoint/2010/main">
    <mc:Choice Requires="p14">
      <p:transition spd="slow" p14:dur="2000" advTm="83551"/>
    </mc:Choice>
    <mc:Fallback xmlns="">
      <p:transition spd="slow" advTm="83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آفت</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algn="r" rtl="1">
              <a:buFont typeface="Wingdings" panose="05000000000000000000" pitchFamily="2" charset="2"/>
              <a:buChar char="v"/>
            </a:pPr>
            <a:r>
              <a:rPr lang="fa-IR" sz="2800" dirty="0">
                <a:cs typeface="B Yagut" panose="00000400000000000000" pitchFamily="2" charset="-78"/>
              </a:rPr>
              <a:t>علل :</a:t>
            </a:r>
          </a:p>
          <a:p>
            <a:pPr marL="0" indent="0" algn="just" rtl="1">
              <a:buNone/>
            </a:pPr>
            <a:r>
              <a:rPr lang="fa-IR" sz="2400" dirty="0">
                <a:cs typeface="B Yagut" panose="00000400000000000000" pitchFamily="2" charset="-78"/>
              </a:rPr>
              <a:t>علت دقیق آن ناشناخته است اما عوامل زیر در بروز آن مؤثر می باشد :</a:t>
            </a:r>
          </a:p>
          <a:p>
            <a:pPr algn="just" rtl="1"/>
            <a:r>
              <a:rPr lang="fa-IR" sz="2400" dirty="0">
                <a:cs typeface="B Yagut" panose="00000400000000000000" pitchFamily="2" charset="-78"/>
              </a:rPr>
              <a:t>اضطراب یا ناراحتی و عصبی بودن پیش از عادت ماهانه</a:t>
            </a:r>
          </a:p>
          <a:p>
            <a:pPr algn="just" rtl="1"/>
            <a:r>
              <a:rPr lang="fa-IR" sz="2400" dirty="0">
                <a:cs typeface="B Yagut" panose="00000400000000000000" pitchFamily="2" charset="-78"/>
              </a:rPr>
              <a:t>آسیب به مخاط دهان در اثر خشن بودن دندان هاي مصنوعی، غذاي داغ، یا کار دندانپزشکی</a:t>
            </a:r>
          </a:p>
          <a:p>
            <a:pPr algn="just" rtl="1"/>
            <a:r>
              <a:rPr lang="fa-IR" sz="2400" dirty="0">
                <a:cs typeface="B Yagut" panose="00000400000000000000" pitchFamily="2" charset="-78"/>
              </a:rPr>
              <a:t>تحریک ناشی از غذاهایی مثل شکلات، غذاهاي ترش و اسیدي</a:t>
            </a:r>
          </a:p>
          <a:p>
            <a:pPr algn="just" rtl="1"/>
            <a:r>
              <a:rPr lang="fa-IR" sz="2400" dirty="0">
                <a:cs typeface="B Yagut" panose="00000400000000000000" pitchFamily="2" charset="-78"/>
              </a:rPr>
              <a:t>عفونت هاي ویروسی</a:t>
            </a:r>
          </a:p>
          <a:p>
            <a:pPr algn="just" rtl="1"/>
            <a:r>
              <a:rPr lang="fa-IR" sz="2400" dirty="0">
                <a:cs typeface="B Yagut" panose="00000400000000000000" pitchFamily="2" charset="-78"/>
              </a:rPr>
              <a:t>نقص سیستم ایمنی بدن</a:t>
            </a:r>
          </a:p>
          <a:p>
            <a:pPr algn="just" rtl="1"/>
            <a:r>
              <a:rPr lang="fa-IR" sz="2400" dirty="0">
                <a:cs typeface="B Yagut" panose="00000400000000000000" pitchFamily="2" charset="-78"/>
              </a:rPr>
              <a:t>ارث</a:t>
            </a:r>
            <a:endParaRPr lang="en-US" sz="2400"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6E260466-3987-4E78-8E3E-EC2259A95BEE}" type="slidenum">
              <a:rPr lang="en-US" smtClean="0"/>
              <a:t>12</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97492723"/>
      </p:ext>
    </p:extLst>
  </p:cSld>
  <p:clrMapOvr>
    <a:masterClrMapping/>
  </p:clrMapOvr>
  <mc:AlternateContent xmlns:mc="http://schemas.openxmlformats.org/markup-compatibility/2006" xmlns:p14="http://schemas.microsoft.com/office/powerpoint/2010/main">
    <mc:Choice Requires="p14">
      <p:transition spd="slow" p14:dur="2000" advTm="53811"/>
    </mc:Choice>
    <mc:Fallback xmlns="">
      <p:transition spd="slow" advTm="53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آفت</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algn="r" rtl="1">
              <a:buFont typeface="Wingdings" panose="05000000000000000000" pitchFamily="2" charset="2"/>
              <a:buChar char="v"/>
            </a:pPr>
            <a:r>
              <a:rPr lang="fa-IR" sz="2800" dirty="0">
                <a:cs typeface="B Yagut" panose="00000400000000000000" pitchFamily="2" charset="-78"/>
              </a:rPr>
              <a:t> پیشگیری:</a:t>
            </a:r>
          </a:p>
          <a:p>
            <a:pPr algn="r" rtl="1"/>
            <a:r>
              <a:rPr lang="fa-IR" sz="2400" dirty="0">
                <a:cs typeface="B Yagut" panose="00000400000000000000" pitchFamily="2" charset="-78"/>
              </a:rPr>
              <a:t>دندان هاي خود را روزانه حداقل دوبار مسواك بزنید و مرتبا از نخ دندان استفاده کنید تا تمیزي و سلامتی دهان و دندان ها حفظ شود.</a:t>
            </a:r>
          </a:p>
          <a:p>
            <a:pPr algn="r" rtl="1"/>
            <a:r>
              <a:rPr lang="fa-IR" sz="2400" dirty="0">
                <a:cs typeface="B Yagut" panose="00000400000000000000" pitchFamily="2" charset="-78"/>
              </a:rPr>
              <a:t>حتی المقدور سعی کنید اضطراب نداشته باشید.</a:t>
            </a:r>
          </a:p>
          <a:p>
            <a:pPr algn="r" rtl="1"/>
            <a:r>
              <a:rPr lang="fa-IR" sz="2400" dirty="0">
                <a:cs typeface="B Yagut" panose="00000400000000000000" pitchFamily="2" charset="-78"/>
              </a:rPr>
              <a:t>از تماس نزدیک با افراد دچار عفونت خودداري کنید.</a:t>
            </a:r>
          </a:p>
          <a:p>
            <a:pPr algn="r" rtl="1"/>
            <a:r>
              <a:rPr lang="fa-IR" sz="2400" dirty="0">
                <a:cs typeface="B Yagut" panose="00000400000000000000" pitchFamily="2" charset="-78"/>
              </a:rPr>
              <a:t>دقت کنید که آفت ، بیشتر بعد از خوردن چه نوع غذایی رخ می دهد . از خوردن غذاهایی که به نظر باعث آغاز حمله می شوند خودداري کنید.</a:t>
            </a:r>
          </a:p>
          <a:p>
            <a:pPr algn="r" rtl="1"/>
            <a:endParaRPr lang="en-US"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732" end="900.0226"/>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13</a:t>
            </a:fld>
            <a:endParaRPr lang="en-US"/>
          </a:p>
        </p:txBody>
      </p:sp>
    </p:spTree>
    <p:extLst>
      <p:ext uri="{BB962C8B-B14F-4D97-AF65-F5344CB8AC3E}">
        <p14:creationId xmlns:p14="http://schemas.microsoft.com/office/powerpoint/2010/main" val="2988366264"/>
      </p:ext>
    </p:extLst>
  </p:cSld>
  <p:clrMapOvr>
    <a:masterClrMapping/>
  </p:clrMapOvr>
  <mc:AlternateContent xmlns:mc="http://schemas.openxmlformats.org/markup-compatibility/2006" xmlns:p14="http://schemas.microsoft.com/office/powerpoint/2010/main">
    <mc:Choice Requires="p14">
      <p:transition spd="slow" p14:dur="2000" advTm="38364"/>
    </mc:Choice>
    <mc:Fallback xmlns="">
      <p:transition spd="slow" advTm="38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آفت</a:t>
            </a:r>
            <a:endParaRPr lang="en-US" dirty="0">
              <a:cs typeface="B Yagut" panose="00000400000000000000" pitchFamily="2" charset="-78"/>
            </a:endParaRPr>
          </a:p>
        </p:txBody>
      </p:sp>
      <p:sp>
        <p:nvSpPr>
          <p:cNvPr id="3" name="Content Placeholder 2"/>
          <p:cNvSpPr>
            <a:spLocks noGrp="1"/>
          </p:cNvSpPr>
          <p:nvPr>
            <p:ph idx="1"/>
          </p:nvPr>
        </p:nvSpPr>
        <p:spPr/>
        <p:txBody>
          <a:bodyPr>
            <a:noAutofit/>
          </a:bodyPr>
          <a:lstStyle/>
          <a:p>
            <a:pPr algn="r" rtl="1">
              <a:buFont typeface="Wingdings" panose="05000000000000000000" pitchFamily="2" charset="2"/>
              <a:buChar char="v"/>
            </a:pPr>
            <a:r>
              <a:rPr lang="fa-IR" sz="2800" dirty="0">
                <a:cs typeface="B Yagut" panose="00000400000000000000" pitchFamily="2" charset="-78"/>
              </a:rPr>
              <a:t>درمان :</a:t>
            </a:r>
          </a:p>
          <a:p>
            <a:pPr algn="just" rtl="1"/>
            <a:r>
              <a:rPr lang="fa-IR" sz="2400" dirty="0">
                <a:cs typeface="B Yagut" panose="00000400000000000000" pitchFamily="2" charset="-78"/>
              </a:rPr>
              <a:t>دهان را روزانه 3 بار یا بیشتر با محلول نمک (نصف قاشق چایخوري نمک در یک لیوان آب حل شود ) شست وشو دهید ، البته به شرط این که خیلی دردناك نباشد .</a:t>
            </a:r>
          </a:p>
          <a:p>
            <a:pPr algn="just" rtl="1"/>
            <a:r>
              <a:rPr lang="fa-IR" sz="2400" dirty="0">
                <a:cs typeface="B Yagut" panose="00000400000000000000" pitchFamily="2" charset="-78"/>
              </a:rPr>
              <a:t>اگر آفت در اثر خشن بودن دندان ، دندان مصنوعی ایجاد شده باشد ، به دندان پزشک مراجعه کنید . تا زمانی که این نوع مشکلات برطرف نشود آفت دهان خوب نمی شود.</a:t>
            </a:r>
          </a:p>
          <a:p>
            <a:pPr algn="just" rtl="1"/>
            <a:r>
              <a:rPr lang="fa-IR" sz="2400" dirty="0">
                <a:cs typeface="B Yagut" panose="00000400000000000000" pitchFamily="2" charset="-78"/>
              </a:rPr>
              <a:t>محدودیتی براي رژیم غذایی وجود ندارد ، مگر پرهیز از غذاهایی که آفت را بدتر می کنند . به هنگام بهبود آفت ، هر چقدر می توانید مایعات زیادتر بنوشید و یک رژیم غذایی متعادل داشته باشید .</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782"/>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14</a:t>
            </a:fld>
            <a:endParaRPr lang="en-US"/>
          </a:p>
        </p:txBody>
      </p:sp>
    </p:spTree>
    <p:extLst>
      <p:ext uri="{BB962C8B-B14F-4D97-AF65-F5344CB8AC3E}">
        <p14:creationId xmlns:p14="http://schemas.microsoft.com/office/powerpoint/2010/main" val="1160958872"/>
      </p:ext>
    </p:extLst>
  </p:cSld>
  <p:clrMapOvr>
    <a:masterClrMapping/>
  </p:clrMapOvr>
  <mc:AlternateContent xmlns:mc="http://schemas.openxmlformats.org/markup-compatibility/2006" xmlns:p14="http://schemas.microsoft.com/office/powerpoint/2010/main">
    <mc:Choice Requires="p14">
      <p:transition spd="slow" p14:dur="2000" advTm="50841"/>
    </mc:Choice>
    <mc:Fallback xmlns="">
      <p:transition spd="slow" advTm="50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t>تب خال</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تب خال عبارت است از یک عفونت ویروسی مسري و شایع، در این بیماري معمولا لب ها ، لثه ها و حفره دهان گرفتار می شوند .</a:t>
            </a:r>
          </a:p>
          <a:p>
            <a:pPr algn="just" rtl="1">
              <a:buFont typeface="Wingdings" panose="05000000000000000000" pitchFamily="2" charset="2"/>
              <a:buChar char="v"/>
            </a:pPr>
            <a:r>
              <a:rPr lang="fa-IR" sz="2800" dirty="0">
                <a:cs typeface="B Yagut" panose="00000400000000000000" pitchFamily="2" charset="-78"/>
              </a:rPr>
              <a:t>علایم شایع :</a:t>
            </a:r>
          </a:p>
          <a:p>
            <a:pPr algn="just" rtl="1"/>
            <a:r>
              <a:rPr lang="fa-IR" sz="2400" dirty="0">
                <a:cs typeface="B Yagut" panose="00000400000000000000" pitchFamily="2" charset="-78"/>
              </a:rPr>
              <a:t>پیدایش تاول هاي بسیار کوچک و دردناك معمولا در اطراف دهان این تاول گروهی ظاهر می شوند و در اطراف هر کدام یک حلقه قرمز وجود دارد . داخل این تاول ها مایع وجود دارد اما پس از مدتی تاول ها خشک شده و ناپدید می شوند .</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704" end="1305.2494"/>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15</a:t>
            </a:fld>
            <a:endParaRPr lang="en-US"/>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267200"/>
            <a:ext cx="29718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8557034"/>
      </p:ext>
    </p:extLst>
  </p:cSld>
  <p:clrMapOvr>
    <a:masterClrMapping/>
  </p:clrMapOvr>
  <mc:AlternateContent xmlns:mc="http://schemas.openxmlformats.org/markup-compatibility/2006" xmlns:p14="http://schemas.microsoft.com/office/powerpoint/2010/main">
    <mc:Choice Requires="p14">
      <p:transition spd="slow" p14:dur="2000" advTm="55359"/>
    </mc:Choice>
    <mc:Fallback xmlns="">
      <p:transition spd="slow" advTm="55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تب خال</a:t>
            </a:r>
            <a:endParaRPr lang="en-US" dirty="0"/>
          </a:p>
        </p:txBody>
      </p:sp>
      <p:sp>
        <p:nvSpPr>
          <p:cNvPr id="3" name="Content Placeholder 2"/>
          <p:cNvSpPr>
            <a:spLocks noGrp="1"/>
          </p:cNvSpPr>
          <p:nvPr>
            <p:ph idx="1"/>
          </p:nvPr>
        </p:nvSpPr>
        <p:spPr/>
        <p:txBody>
          <a:bodyPr>
            <a:normAutofit/>
          </a:bodyPr>
          <a:lstStyle/>
          <a:p>
            <a:pPr algn="just" rtl="1">
              <a:buFont typeface="Wingdings" panose="05000000000000000000" pitchFamily="2" charset="2"/>
              <a:buChar char="v"/>
            </a:pPr>
            <a:r>
              <a:rPr lang="fa-IR" sz="2800" dirty="0">
                <a:cs typeface="B Yagut" panose="00000400000000000000" pitchFamily="2" charset="-78"/>
              </a:rPr>
              <a:t>علل :</a:t>
            </a:r>
          </a:p>
          <a:p>
            <a:pPr algn="just" rtl="1"/>
            <a:r>
              <a:rPr lang="fa-IR" sz="2400" dirty="0">
                <a:cs typeface="B Yagut" panose="00000400000000000000" pitchFamily="2" charset="-78"/>
              </a:rPr>
              <a:t>ویروس از طریق تماس فرد به فرد یا تماس با ترشحات بزاقی ، چشمی ، ادرار یا مدفوع انتقال می یابد . تاول ها و زخم هاي تب خال تا زمانی که بهبود نیافته باشند مسري هستند ، چه در موقع اولین بروز تب خال و چه در عود مجدد آن .</a:t>
            </a:r>
          </a:p>
          <a:p>
            <a:pPr algn="just" rtl="1"/>
            <a:r>
              <a:rPr lang="fa-IR" sz="2400" dirty="0">
                <a:cs typeface="B Yagut" panose="00000400000000000000" pitchFamily="2" charset="-78"/>
              </a:rPr>
              <a:t>اضطراب</a:t>
            </a:r>
          </a:p>
          <a:p>
            <a:pPr algn="just" rtl="1"/>
            <a:r>
              <a:rPr lang="fa-IR" sz="2400" dirty="0">
                <a:cs typeface="B Yagut" panose="00000400000000000000" pitchFamily="2" charset="-78"/>
              </a:rPr>
              <a:t>وجود یک بیماري که مقاومت بدن را کاهش داده باشد، حتی سرماخوردگی</a:t>
            </a:r>
          </a:p>
          <a:p>
            <a:pPr algn="just" rtl="1"/>
            <a:r>
              <a:rPr lang="fa-IR" sz="2400" dirty="0">
                <a:cs typeface="B Yagut" panose="00000400000000000000" pitchFamily="2" charset="-78"/>
              </a:rPr>
              <a:t>قرار گرفتن در معرض آفتاب به مدت طولانی</a:t>
            </a:r>
          </a:p>
          <a:p>
            <a:pPr algn="just" rtl="1"/>
            <a:r>
              <a:rPr lang="fa-IR" sz="2400" dirty="0">
                <a:cs typeface="B Yagut" panose="00000400000000000000" pitchFamily="2" charset="-78"/>
              </a:rPr>
              <a:t>مراجعه به دندانپزشکی که معمولاً دهان ضمن انجام کار بیش از حد معمول باز می شود.</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360" end="711.6394"/>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16</a:t>
            </a:fld>
            <a:endParaRPr lang="en-US"/>
          </a:p>
        </p:txBody>
      </p:sp>
    </p:spTree>
    <p:extLst>
      <p:ext uri="{BB962C8B-B14F-4D97-AF65-F5344CB8AC3E}">
        <p14:creationId xmlns:p14="http://schemas.microsoft.com/office/powerpoint/2010/main" val="2611528418"/>
      </p:ext>
    </p:extLst>
  </p:cSld>
  <p:clrMapOvr>
    <a:masterClrMapping/>
  </p:clrMapOvr>
  <mc:AlternateContent xmlns:mc="http://schemas.openxmlformats.org/markup-compatibility/2006" xmlns:p14="http://schemas.microsoft.com/office/powerpoint/2010/main">
    <mc:Choice Requires="p14">
      <p:transition spd="slow" p14:dur="2000" advTm="50225"/>
    </mc:Choice>
    <mc:Fallback xmlns="">
      <p:transition spd="slow" advTm="50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تب خال</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algn="just" rtl="1">
              <a:buFont typeface="Wingdings" panose="05000000000000000000" pitchFamily="2" charset="2"/>
              <a:buChar char="v"/>
            </a:pPr>
            <a:r>
              <a:rPr lang="fa-IR" sz="2800" dirty="0">
                <a:cs typeface="B Yagut" panose="00000400000000000000" pitchFamily="2" charset="-78"/>
              </a:rPr>
              <a:t> درمان:</a:t>
            </a:r>
          </a:p>
          <a:p>
            <a:pPr algn="just" rtl="1"/>
            <a:r>
              <a:rPr lang="fa-IR" sz="2400" dirty="0">
                <a:cs typeface="B Yagut" panose="00000400000000000000" pitchFamily="2" charset="-78"/>
              </a:rPr>
              <a:t>به بیمار توصیه کنید نکات بهداشتی را رعایت کرده و از دست کاری آن پرهیز نماید همچنین مایعات خنک بنوشد یا بستنی یخی بجود تا ناراحتی او کمتر شود.(در صورتی که تب خال لثه ها و حفره دهان را درگیر کرده باشد.)</a:t>
            </a:r>
          </a:p>
          <a:p>
            <a:pPr algn="just" rtl="1"/>
            <a:r>
              <a:rPr lang="fa-IR" sz="2400" dirty="0">
                <a:cs typeface="B Yagut" panose="00000400000000000000" pitchFamily="2" charset="-78"/>
              </a:rPr>
              <a:t>توصیه کنید در 24 ساعت اول پس از ظاهر شدن ضایعات پوستی ، یک تکه یخ را حدود یک ساعت روي محل قرار دهد . این کار ممکن است باعث تسریع در بهبودي شود .</a:t>
            </a:r>
          </a:p>
          <a:p>
            <a:pPr algn="just" rtl="1"/>
            <a:r>
              <a:rPr lang="fa-IR" sz="2400" dirty="0">
                <a:cs typeface="B Yagut" panose="00000400000000000000" pitchFamily="2" charset="-78"/>
              </a:rPr>
              <a:t>براي درد خفیف استامینوفن استفاده کنید .</a:t>
            </a:r>
            <a:endParaRPr lang="en-US" sz="2400"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6E260466-3987-4E78-8E3E-EC2259A95BEE}" type="slidenum">
              <a:rPr lang="en-US" smtClean="0"/>
              <a:t>17</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71219909"/>
      </p:ext>
    </p:extLst>
  </p:cSld>
  <p:clrMapOvr>
    <a:masterClrMapping/>
  </p:clrMapOvr>
  <mc:AlternateContent xmlns:mc="http://schemas.openxmlformats.org/markup-compatibility/2006" xmlns:p14="http://schemas.microsoft.com/office/powerpoint/2010/main">
    <mc:Choice Requires="p14">
      <p:transition spd="slow" p14:dur="2000" advTm="49250"/>
    </mc:Choice>
    <mc:Fallback xmlns="">
      <p:transition spd="slow" advTm="49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3600" dirty="0">
                <a:cs typeface="B Yagut" panose="00000400000000000000" pitchFamily="2" charset="-78"/>
              </a:rPr>
              <a:t>شرح حال و ارزیابی بیمار مبتلا به مشکلات دهان</a:t>
            </a:r>
            <a:endParaRPr lang="en-US" sz="3600" dirty="0"/>
          </a:p>
        </p:txBody>
      </p:sp>
      <p:sp>
        <p:nvSpPr>
          <p:cNvPr id="3" name="Content Placeholder 2"/>
          <p:cNvSpPr>
            <a:spLocks noGrp="1"/>
          </p:cNvSpPr>
          <p:nvPr>
            <p:ph idx="1"/>
          </p:nvPr>
        </p:nvSpPr>
        <p:spPr>
          <a:xfrm>
            <a:off x="457200" y="1219200"/>
            <a:ext cx="8229600" cy="4906963"/>
          </a:xfrm>
        </p:spPr>
        <p:txBody>
          <a:bodyPr>
            <a:noAutofit/>
          </a:bodyPr>
          <a:lstStyle/>
          <a:p>
            <a:pPr algn="r" rtl="1"/>
            <a:r>
              <a:rPr lang="fa-IR" sz="2400" dirty="0">
                <a:cs typeface="B Yagut" panose="00000400000000000000" pitchFamily="2" charset="-78"/>
              </a:rPr>
              <a:t>آیا کل دهان زخم شده یا دردناک است؟</a:t>
            </a:r>
          </a:p>
          <a:p>
            <a:pPr algn="r" rtl="1"/>
            <a:r>
              <a:rPr lang="fa-IR" sz="2400" dirty="0">
                <a:cs typeface="B Yagut" panose="00000400000000000000" pitchFamily="2" charset="-78"/>
              </a:rPr>
              <a:t>آیا لکه های کرم مانند زرد یا سفید رنگ درون دهان تان ایجاد شده است؟</a:t>
            </a:r>
          </a:p>
          <a:p>
            <a:pPr algn="r" rtl="1"/>
            <a:r>
              <a:rPr lang="fa-IR" sz="2400" dirty="0">
                <a:cs typeface="B Yagut" panose="00000400000000000000" pitchFamily="2" charset="-78"/>
              </a:rPr>
              <a:t>آیا زخم های فرو رفته و خاکستری رنگ در دهان دارید که اطراف شان قرمز شده است؟</a:t>
            </a:r>
          </a:p>
          <a:p>
            <a:pPr algn="r" rtl="1"/>
            <a:r>
              <a:rPr lang="fa-IR" sz="2400" dirty="0">
                <a:cs typeface="B Yagut" panose="00000400000000000000" pitchFamily="2" charset="-78"/>
              </a:rPr>
              <a:t>آیا دارو مصرف می کنید؟</a:t>
            </a:r>
          </a:p>
          <a:p>
            <a:pPr algn="r" rtl="1"/>
            <a:r>
              <a:rPr lang="fa-IR" sz="2400" dirty="0">
                <a:cs typeface="B Yagut" panose="00000400000000000000" pitchFamily="2" charset="-78"/>
              </a:rPr>
              <a:t>آیا ناحیه زخم شده کنار زبان یا در داخل گونه قرار دارد؟</a:t>
            </a:r>
          </a:p>
          <a:p>
            <a:pPr algn="r" rtl="1"/>
            <a:r>
              <a:rPr lang="fa-IR" sz="2400" dirty="0">
                <a:cs typeface="B Yagut" panose="00000400000000000000" pitchFamily="2" charset="-78"/>
              </a:rPr>
              <a:t>آیا گوشه دهان تان زخم شده یا ترک خورده است؟</a:t>
            </a:r>
          </a:p>
          <a:p>
            <a:pPr algn="r" rtl="1"/>
            <a:r>
              <a:rPr lang="fa-IR" sz="2400" dirty="0">
                <a:solidFill>
                  <a:schemeClr val="dk1"/>
                </a:solidFill>
                <a:cs typeface="B Yagut" panose="00000400000000000000" pitchFamily="2" charset="-78"/>
              </a:rPr>
              <a:t>آیا همراه با دندان مصنوعی لکه های زرد مایل به کرم دیده می شود؟</a:t>
            </a:r>
          </a:p>
          <a:p>
            <a:pPr algn="r" rtl="1"/>
            <a:r>
              <a:rPr lang="fa-IR" sz="2400" dirty="0">
                <a:solidFill>
                  <a:schemeClr val="dk1"/>
                </a:solidFill>
                <a:cs typeface="B Yagut" panose="00000400000000000000" pitchFamily="2" charset="-78"/>
              </a:rPr>
              <a:t>آیا تاول های کوچک دردناک همراه با تب بالا یا سردرد یا دردعضلانی است؟</a:t>
            </a:r>
          </a:p>
          <a:p>
            <a:pPr algn="r" rtl="1"/>
            <a:r>
              <a:rPr lang="fa-IR" sz="2400" dirty="0">
                <a:solidFill>
                  <a:schemeClr val="dk1"/>
                </a:solidFill>
                <a:cs typeface="B Yagut" panose="00000400000000000000" pitchFamily="2" charset="-78"/>
              </a:rPr>
              <a:t>آیا تاول های کوچک دردناک چرکی هستند؟</a:t>
            </a:r>
          </a:p>
          <a:p>
            <a:pPr algn="r" rtl="1"/>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275" end="1712.4648"/>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18</a:t>
            </a:fld>
            <a:endParaRPr lang="en-US"/>
          </a:p>
        </p:txBody>
      </p:sp>
    </p:spTree>
    <p:extLst>
      <p:ext uri="{BB962C8B-B14F-4D97-AF65-F5344CB8AC3E}">
        <p14:creationId xmlns:p14="http://schemas.microsoft.com/office/powerpoint/2010/main" val="3525870779"/>
      </p:ext>
    </p:extLst>
  </p:cSld>
  <p:clrMapOvr>
    <a:masterClrMapping/>
  </p:clrMapOvr>
  <mc:AlternateContent xmlns:mc="http://schemas.openxmlformats.org/markup-compatibility/2006" xmlns:p14="http://schemas.microsoft.com/office/powerpoint/2010/main">
    <mc:Choice Requires="p14">
      <p:transition spd="slow" p14:dur="2000" advTm="57785"/>
    </mc:Choice>
    <mc:Fallback xmlns="">
      <p:transition spd="slow" advTm="57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fa-IR" sz="3200" dirty="0">
                <a:cs typeface="B Yagut" panose="00000400000000000000" pitchFamily="2" charset="-78"/>
              </a:rPr>
              <a:t>معاینات، تشخیص و درمان بیماران مبتلا به مشکلات دهان</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11154021"/>
              </p:ext>
            </p:extLst>
          </p:nvPr>
        </p:nvGraphicFramePr>
        <p:xfrm>
          <a:off x="304800" y="990600"/>
          <a:ext cx="8229600" cy="58826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347163">
                <a:tc>
                  <a:txBody>
                    <a:bodyPr/>
                    <a:lstStyle/>
                    <a:p>
                      <a:pPr algn="ctr" rtl="1"/>
                      <a:r>
                        <a:rPr lang="fa-IR" sz="1600" b="0" dirty="0">
                          <a:cs typeface="B Yagut" panose="00000400000000000000" pitchFamily="2" charset="-78"/>
                        </a:rPr>
                        <a:t>اقدامات  و توصیه ها</a:t>
                      </a:r>
                      <a:endParaRPr lang="en-US" sz="1600" b="0" dirty="0">
                        <a:cs typeface="B Yagut" panose="00000400000000000000" pitchFamily="2" charset="-78"/>
                      </a:endParaRPr>
                    </a:p>
                  </a:txBody>
                  <a:tcPr/>
                </a:tc>
                <a:tc>
                  <a:txBody>
                    <a:bodyPr/>
                    <a:lstStyle/>
                    <a:p>
                      <a:pPr algn="ctr" rtl="1"/>
                      <a:r>
                        <a:rPr lang="fa-IR" sz="1600" b="0" dirty="0">
                          <a:cs typeface="B Yagut" panose="00000400000000000000" pitchFamily="2" charset="-78"/>
                        </a:rPr>
                        <a:t>مشکلات احتمالی</a:t>
                      </a:r>
                      <a:endParaRPr lang="en-US" sz="1600" b="0" dirty="0">
                        <a:cs typeface="B Yagut" panose="00000400000000000000" pitchFamily="2" charset="-78"/>
                      </a:endParaRPr>
                    </a:p>
                  </a:txBody>
                  <a:tcPr/>
                </a:tc>
                <a:tc>
                  <a:txBody>
                    <a:bodyPr/>
                    <a:lstStyle/>
                    <a:p>
                      <a:pPr algn="ctr" rtl="1"/>
                      <a:r>
                        <a:rPr lang="fa-IR" sz="1800" b="0" dirty="0">
                          <a:cs typeface="B Yagut" panose="00000400000000000000" pitchFamily="2" charset="-78"/>
                        </a:rPr>
                        <a:t>نشانه ها</a:t>
                      </a:r>
                      <a:endParaRPr lang="en-US" sz="1800" b="0" dirty="0">
                        <a:cs typeface="B Yagut" panose="00000400000000000000" pitchFamily="2" charset="-78"/>
                      </a:endParaRPr>
                    </a:p>
                  </a:txBody>
                  <a:tcPr/>
                </a:tc>
                <a:extLst>
                  <a:ext uri="{0D108BD9-81ED-4DB2-BD59-A6C34878D82A}">
                    <a16:rowId xmlns:a16="http://schemas.microsoft.com/office/drawing/2014/main" val="10000"/>
                  </a:ext>
                </a:extLst>
              </a:tr>
              <a:tr h="1284026">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fa-IR" sz="1400" b="0" i="0" u="none" strike="noStrike" kern="1200" baseline="0" dirty="0">
                        <a:solidFill>
                          <a:schemeClr val="dk1"/>
                        </a:solidFill>
                        <a:latin typeface="+mn-lt"/>
                        <a:ea typeface="+mn-ea"/>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400" b="0" i="0" u="none" strike="noStrike" kern="1200" baseline="0" dirty="0">
                          <a:solidFill>
                            <a:schemeClr val="dk1"/>
                          </a:solidFill>
                          <a:latin typeface="+mn-lt"/>
                          <a:ea typeface="+mn-ea"/>
                          <a:cs typeface="B Yagut" panose="00000400000000000000" pitchFamily="2" charset="-78"/>
                        </a:rPr>
                        <a:t>-ارجاع فوری</a:t>
                      </a:r>
                    </a:p>
                    <a:p>
                      <a:pPr algn="r" rtl="1"/>
                      <a:endParaRPr lang="fa-IR" sz="1400" b="0" i="0" u="none" strike="noStrike" kern="1200" baseline="0" dirty="0">
                        <a:solidFill>
                          <a:schemeClr val="dk1"/>
                        </a:solidFill>
                        <a:latin typeface="+mn-lt"/>
                        <a:ea typeface="+mn-ea"/>
                        <a:cs typeface="B Yagut" panose="00000400000000000000"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fa-IR" sz="1400" b="0" i="0" u="none" strike="noStrike" kern="1200" baseline="0" dirty="0">
                        <a:solidFill>
                          <a:schemeClr val="dk1"/>
                        </a:solidFill>
                        <a:latin typeface="+mn-lt"/>
                        <a:ea typeface="+mn-ea"/>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400" b="0" i="0" u="none" strike="noStrike" kern="1200" baseline="0" dirty="0">
                          <a:solidFill>
                            <a:schemeClr val="dk1"/>
                          </a:solidFill>
                          <a:latin typeface="+mn-lt"/>
                          <a:ea typeface="+mn-ea"/>
                          <a:cs typeface="B Yagut" panose="00000400000000000000" pitchFamily="2" charset="-78"/>
                        </a:rPr>
                        <a:t>-برفک</a:t>
                      </a:r>
                    </a:p>
                    <a:p>
                      <a:pPr algn="r" rtl="1"/>
                      <a:endParaRPr lang="en-US" sz="1400" b="0" dirty="0">
                        <a:cs typeface="B Yagut" panose="00000400000000000000"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400" b="0" i="0" u="none" strike="noStrike" kern="1200" baseline="0" dirty="0">
                          <a:solidFill>
                            <a:schemeClr val="dk1"/>
                          </a:solidFill>
                          <a:latin typeface="+mn-lt"/>
                          <a:ea typeface="+mn-ea"/>
                          <a:cs typeface="B Yagut" panose="00000400000000000000" pitchFamily="2" charset="-78"/>
                        </a:rPr>
                        <a:t>در صورت داشتن هر یک از نشانه های زیر:</a:t>
                      </a:r>
                    </a:p>
                    <a:p>
                      <a:pPr marL="0" marR="0" indent="0" algn="r" defTabSz="914400" rtl="1" eaLnBrk="1" fontAlgn="auto" latinLnBrk="0" hangingPunct="1">
                        <a:lnSpc>
                          <a:spcPct val="100000"/>
                        </a:lnSpc>
                        <a:spcBef>
                          <a:spcPts val="0"/>
                        </a:spcBef>
                        <a:spcAft>
                          <a:spcPts val="0"/>
                        </a:spcAft>
                        <a:buClrTx/>
                        <a:buSzTx/>
                        <a:buFontTx/>
                        <a:buNone/>
                        <a:tabLst/>
                        <a:defRPr/>
                      </a:pPr>
                      <a:r>
                        <a:rPr lang="fa-IR" sz="1400" b="0" dirty="0">
                          <a:cs typeface="B Yagut" panose="00000400000000000000" pitchFamily="2" charset="-78"/>
                        </a:rPr>
                        <a:t>-وجود لکه های زرد مایل</a:t>
                      </a:r>
                      <a:r>
                        <a:rPr lang="fa-IR" sz="1400" b="0" baseline="0" dirty="0">
                          <a:cs typeface="B Yagut" panose="00000400000000000000" pitchFamily="2" charset="-78"/>
                        </a:rPr>
                        <a:t> به کرم همراه با تب، سرفه و تنگی نفس یا لکه های زرد مایل به کرم روی ناحیه حلق و لوزه یا در زیر 2 ماهگی در صورت عدم بهبودی پس از 3 روز درمان</a:t>
                      </a:r>
                      <a:endParaRPr lang="en-US" sz="1400" b="0" dirty="0">
                        <a:cs typeface="B Yagut" panose="00000400000000000000" pitchFamily="2" charset="-78"/>
                      </a:endParaRPr>
                    </a:p>
                  </a:txBody>
                  <a:tcPr/>
                </a:tc>
                <a:extLst>
                  <a:ext uri="{0D108BD9-81ED-4DB2-BD59-A6C34878D82A}">
                    <a16:rowId xmlns:a16="http://schemas.microsoft.com/office/drawing/2014/main" val="10001"/>
                  </a:ext>
                </a:extLst>
              </a:tr>
              <a:tr h="3880612">
                <a:tc>
                  <a:txBody>
                    <a:bodyPr/>
                    <a:lstStyle/>
                    <a:p>
                      <a:pPr algn="r" rtl="1"/>
                      <a:r>
                        <a:rPr lang="fa-IR" sz="1400" b="0" i="0" u="none" strike="noStrike" kern="1200" baseline="0" dirty="0">
                          <a:solidFill>
                            <a:schemeClr val="dk1"/>
                          </a:solidFill>
                          <a:latin typeface="+mn-lt"/>
                          <a:ea typeface="+mn-ea"/>
                          <a:cs typeface="B Yagut" panose="00000400000000000000" pitchFamily="2" charset="-78"/>
                        </a:rPr>
                        <a:t>- رعایت بهداشت دهان و دندان و ارجاع غیر فوری</a:t>
                      </a: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-ارجاع غیرفوری</a:t>
                      </a: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 رعایت بهداشت دهان و ارجاع غیر فوری </a:t>
                      </a:r>
                      <a:r>
                        <a:rPr lang="fa-IR" sz="1400" b="0" i="0" u="none" strike="noStrike" kern="1200" baseline="0">
                          <a:solidFill>
                            <a:schemeClr val="dk1"/>
                          </a:solidFill>
                          <a:latin typeface="+mn-lt"/>
                          <a:ea typeface="+mn-ea"/>
                          <a:cs typeface="B Yagut" panose="00000400000000000000" pitchFamily="2" charset="-78"/>
                        </a:rPr>
                        <a:t>داده شود.</a:t>
                      </a:r>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 به پزشک مر بوطه ارجاع شود.</a:t>
                      </a: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 به پزشک مر بوطه ارجاع شود.</a:t>
                      </a:r>
                    </a:p>
                    <a:p>
                      <a:pPr algn="r" rtl="1"/>
                      <a:endParaRPr lang="fa-IR" sz="1400" b="0" i="0" u="none" strike="noStrike" kern="1200" baseline="0" dirty="0">
                        <a:solidFill>
                          <a:schemeClr val="dk1"/>
                        </a:solidFill>
                        <a:latin typeface="+mn-lt"/>
                        <a:ea typeface="+mn-ea"/>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400" b="0" i="0" u="none" strike="noStrike" kern="1200" baseline="0" dirty="0">
                          <a:solidFill>
                            <a:schemeClr val="dk1"/>
                          </a:solidFill>
                          <a:latin typeface="+mn-lt"/>
                          <a:ea typeface="+mn-ea"/>
                          <a:cs typeface="B Yagut" panose="00000400000000000000" pitchFamily="2" charset="-78"/>
                        </a:rPr>
                        <a:t>-ارجاع غیرفوری</a:t>
                      </a:r>
                    </a:p>
                    <a:p>
                      <a:pPr marL="0" marR="0" indent="0" algn="r" defTabSz="914400" rtl="1" eaLnBrk="1" fontAlgn="auto" latinLnBrk="0" hangingPunct="1">
                        <a:lnSpc>
                          <a:spcPct val="100000"/>
                        </a:lnSpc>
                        <a:spcBef>
                          <a:spcPts val="0"/>
                        </a:spcBef>
                        <a:spcAft>
                          <a:spcPts val="0"/>
                        </a:spcAft>
                        <a:buClrTx/>
                        <a:buSzTx/>
                        <a:buFontTx/>
                        <a:buNone/>
                        <a:tabLst/>
                        <a:defRPr/>
                      </a:pPr>
                      <a:endParaRPr lang="fa-IR" sz="1400" b="0" i="0" u="none" strike="noStrike" kern="1200" baseline="0" dirty="0">
                        <a:solidFill>
                          <a:schemeClr val="dk1"/>
                        </a:solidFill>
                        <a:latin typeface="+mn-lt"/>
                        <a:ea typeface="+mn-ea"/>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400" b="0" i="0" u="none" strike="noStrike" kern="1200" baseline="0" dirty="0">
                          <a:solidFill>
                            <a:schemeClr val="dk1"/>
                          </a:solidFill>
                          <a:latin typeface="+mn-lt"/>
                          <a:ea typeface="+mn-ea"/>
                          <a:cs typeface="B Yagut" panose="00000400000000000000" pitchFamily="2" charset="-78"/>
                        </a:rPr>
                        <a:t>-ارجاع غیرفوری</a:t>
                      </a:r>
                      <a:endParaRPr lang="en-US" sz="1400" b="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fa-IR" sz="1400" b="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400" b="0" i="0" u="none" strike="noStrike" kern="1200" baseline="0" dirty="0">
                          <a:solidFill>
                            <a:schemeClr val="dk1"/>
                          </a:solidFill>
                          <a:latin typeface="+mn-lt"/>
                          <a:ea typeface="+mn-ea"/>
                          <a:cs typeface="B Yagut" panose="00000400000000000000" pitchFamily="2" charset="-78"/>
                        </a:rPr>
                        <a:t>-ارجاع غیرفوری</a:t>
                      </a:r>
                      <a:endParaRPr lang="en-US" sz="1400" b="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1400" b="0" dirty="0">
                        <a:cs typeface="B Yagut" panose="00000400000000000000" pitchFamily="2" charset="-78"/>
                      </a:endParaRPr>
                    </a:p>
                  </a:txBody>
                  <a:tcPr/>
                </a:tc>
                <a:tc>
                  <a:txBody>
                    <a:bodyPr/>
                    <a:lstStyle/>
                    <a:p>
                      <a:pPr algn="r" rtl="1"/>
                      <a:r>
                        <a:rPr lang="fa-IR" sz="1400" b="0" i="0" u="none" strike="noStrike" kern="1200" baseline="0" dirty="0">
                          <a:solidFill>
                            <a:schemeClr val="dk1"/>
                          </a:solidFill>
                          <a:latin typeface="+mn-lt"/>
                          <a:ea typeface="+mn-ea"/>
                          <a:cs typeface="B Yagut" panose="00000400000000000000" pitchFamily="2" charset="-78"/>
                        </a:rPr>
                        <a:t>- آفت و...</a:t>
                      </a: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-آفت</a:t>
                      </a: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-عوارض دارویی</a:t>
                      </a: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 ممکن است دراثر سایش و اصطکاک دندان ها ، زبان یا گونه زخم شده باشد.</a:t>
                      </a:r>
                    </a:p>
                    <a:p>
                      <a:pPr algn="r" rtl="1"/>
                      <a:r>
                        <a:rPr lang="fa-IR" sz="1400" b="0" i="0" u="none" strike="noStrike" kern="1200" baseline="0" dirty="0">
                          <a:solidFill>
                            <a:schemeClr val="dk1"/>
                          </a:solidFill>
                          <a:latin typeface="+mn-lt"/>
                          <a:ea typeface="+mn-ea"/>
                          <a:cs typeface="B Yagut" panose="00000400000000000000" pitchFamily="2" charset="-78"/>
                        </a:rPr>
                        <a:t>- کمبود آهن،یا اندازه نبودن دندان های مصنوعی و...</a:t>
                      </a:r>
                    </a:p>
                    <a:p>
                      <a:pPr marL="0" marR="0" indent="0" algn="r" defTabSz="914400" rtl="1" eaLnBrk="1" fontAlgn="auto" latinLnBrk="0" hangingPunct="1">
                        <a:lnSpc>
                          <a:spcPct val="100000"/>
                        </a:lnSpc>
                        <a:spcBef>
                          <a:spcPts val="0"/>
                        </a:spcBef>
                        <a:spcAft>
                          <a:spcPts val="0"/>
                        </a:spcAft>
                        <a:buClrTx/>
                        <a:buSzTx/>
                        <a:buFontTx/>
                        <a:buNone/>
                        <a:tabLst/>
                        <a:defRPr/>
                      </a:pPr>
                      <a:r>
                        <a:rPr lang="fa-IR" sz="1400" b="0" i="0" u="none" strike="noStrike" kern="1200" baseline="0" dirty="0">
                          <a:solidFill>
                            <a:schemeClr val="dk1"/>
                          </a:solidFill>
                          <a:latin typeface="+mn-lt"/>
                          <a:ea typeface="+mn-ea"/>
                          <a:cs typeface="B Yagut" panose="00000400000000000000" pitchFamily="2" charset="-78"/>
                        </a:rPr>
                        <a:t>-برفک</a:t>
                      </a:r>
                    </a:p>
                    <a:p>
                      <a:pPr marL="0" marR="0" indent="0" algn="r" defTabSz="914400" rtl="1" eaLnBrk="1" fontAlgn="auto" latinLnBrk="0" hangingPunct="1">
                        <a:lnSpc>
                          <a:spcPct val="100000"/>
                        </a:lnSpc>
                        <a:spcBef>
                          <a:spcPts val="0"/>
                        </a:spcBef>
                        <a:spcAft>
                          <a:spcPts val="0"/>
                        </a:spcAft>
                        <a:buClrTx/>
                        <a:buSzTx/>
                        <a:buFontTx/>
                        <a:buNone/>
                        <a:tabLst/>
                        <a:defRPr/>
                      </a:pPr>
                      <a:endParaRPr lang="fa-IR" sz="1400" b="0" i="0" u="none" strike="noStrike" kern="1200" baseline="0" dirty="0">
                        <a:solidFill>
                          <a:schemeClr val="dk1"/>
                        </a:solidFill>
                        <a:latin typeface="+mn-lt"/>
                        <a:ea typeface="+mn-ea"/>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400" b="0" i="0" u="none" strike="noStrike" kern="1200" baseline="0" dirty="0">
                          <a:solidFill>
                            <a:schemeClr val="dk1"/>
                          </a:solidFill>
                          <a:latin typeface="+mn-lt"/>
                          <a:ea typeface="+mn-ea"/>
                          <a:cs typeface="B Yagut" panose="00000400000000000000" pitchFamily="2" charset="-78"/>
                        </a:rPr>
                        <a:t>-تب خال</a:t>
                      </a:r>
                    </a:p>
                    <a:p>
                      <a:pPr marL="0" marR="0" indent="0" algn="r" defTabSz="914400" rtl="1" eaLnBrk="1" fontAlgn="auto" latinLnBrk="0" hangingPunct="1">
                        <a:lnSpc>
                          <a:spcPct val="100000"/>
                        </a:lnSpc>
                        <a:spcBef>
                          <a:spcPts val="0"/>
                        </a:spcBef>
                        <a:spcAft>
                          <a:spcPts val="0"/>
                        </a:spcAft>
                        <a:buClrTx/>
                        <a:buSzTx/>
                        <a:buFontTx/>
                        <a:buNone/>
                        <a:tabLst/>
                        <a:defRPr/>
                      </a:pPr>
                      <a:endParaRPr lang="fa-IR" sz="1400" b="0" i="0" u="none" strike="noStrike" kern="1200" baseline="0" dirty="0">
                        <a:solidFill>
                          <a:schemeClr val="dk1"/>
                        </a:solidFill>
                        <a:latin typeface="+mn-lt"/>
                        <a:ea typeface="+mn-ea"/>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400" b="0" i="0" u="none" strike="noStrike" kern="1200" baseline="0" dirty="0">
                          <a:solidFill>
                            <a:schemeClr val="dk1"/>
                          </a:solidFill>
                          <a:latin typeface="+mn-lt"/>
                          <a:ea typeface="+mn-ea"/>
                          <a:cs typeface="B Yagut" panose="00000400000000000000" pitchFamily="2" charset="-78"/>
                        </a:rPr>
                        <a:t>-تب خال</a:t>
                      </a:r>
                      <a:endParaRPr lang="en-US" sz="1400" b="0" dirty="0">
                        <a:cs typeface="B Yagut" panose="00000400000000000000" pitchFamily="2" charset="-78"/>
                      </a:endParaRPr>
                    </a:p>
                    <a:p>
                      <a:pPr algn="r" rtl="1"/>
                      <a:endParaRPr lang="en-US" sz="1400" b="0" dirty="0">
                        <a:cs typeface="B Yagut" panose="00000400000000000000" pitchFamily="2" charset="-78"/>
                      </a:endParaRPr>
                    </a:p>
                  </a:txBody>
                  <a:tcPr/>
                </a:tc>
                <a:tc>
                  <a:txBody>
                    <a:bodyPr/>
                    <a:lstStyle/>
                    <a:p>
                      <a:pPr algn="r" rtl="1"/>
                      <a:r>
                        <a:rPr lang="fa-IR" sz="1400" b="0" i="0" u="none" strike="noStrike" kern="1200" baseline="0" dirty="0">
                          <a:solidFill>
                            <a:schemeClr val="dk1"/>
                          </a:solidFill>
                          <a:latin typeface="+mn-lt"/>
                          <a:ea typeface="+mn-ea"/>
                          <a:cs typeface="B Yagut" panose="00000400000000000000" pitchFamily="2" charset="-78"/>
                        </a:rPr>
                        <a:t>- زخم های فرو رفته و خاکستری</a:t>
                      </a:r>
                    </a:p>
                    <a:p>
                      <a:pPr algn="r" rtl="1"/>
                      <a:r>
                        <a:rPr lang="fa-IR" sz="1400" b="0" i="0" u="none" strike="noStrike" kern="1200" baseline="0" dirty="0">
                          <a:solidFill>
                            <a:schemeClr val="dk1"/>
                          </a:solidFill>
                          <a:latin typeface="+mn-lt"/>
                          <a:ea typeface="+mn-ea"/>
                          <a:cs typeface="B Yagut" panose="00000400000000000000" pitchFamily="2" charset="-78"/>
                        </a:rPr>
                        <a:t>اگر درجه حرارت بدن به 38.5 درجه سانتی گراد یا بالاتر و یا علیرغم درمان در عرض 3 روز بهتر نشود و درد غیر قابل تحمل است و با درمان تخفیف نیابد.</a:t>
                      </a:r>
                    </a:p>
                    <a:p>
                      <a:pPr algn="r" rtl="1"/>
                      <a:r>
                        <a:rPr lang="fa-IR" sz="1400" b="0" i="0" u="none" strike="noStrike" kern="1200" baseline="0" dirty="0">
                          <a:solidFill>
                            <a:schemeClr val="dk1"/>
                          </a:solidFill>
                          <a:latin typeface="+mn-lt"/>
                          <a:ea typeface="+mn-ea"/>
                          <a:cs typeface="B Yagut" panose="00000400000000000000" pitchFamily="2" charset="-78"/>
                        </a:rPr>
                        <a:t>-اگر کودکی که مبتلا به زخم های فرورفته و خاکستری وزن کم کند.</a:t>
                      </a:r>
                    </a:p>
                    <a:p>
                      <a:pPr algn="r" rtl="1"/>
                      <a:r>
                        <a:rPr lang="fa-IR" sz="1400" b="0" i="0" u="none" strike="noStrike" kern="1200" baseline="0" dirty="0">
                          <a:solidFill>
                            <a:schemeClr val="dk1"/>
                          </a:solidFill>
                          <a:latin typeface="+mn-lt"/>
                          <a:ea typeface="+mn-ea"/>
                          <a:cs typeface="B Yagut" panose="00000400000000000000" pitchFamily="2" charset="-78"/>
                        </a:rPr>
                        <a:t>- مصرف داروی خاص</a:t>
                      </a: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 زخم گوشه زبان یا کنار زبان یا داخل گونه</a:t>
                      </a:r>
                    </a:p>
                    <a:p>
                      <a:pPr marL="0" marR="0" indent="0" algn="r" defTabSz="914400" rtl="1" eaLnBrk="1" fontAlgn="auto" latinLnBrk="0" hangingPunct="1">
                        <a:lnSpc>
                          <a:spcPct val="100000"/>
                        </a:lnSpc>
                        <a:spcBef>
                          <a:spcPts val="0"/>
                        </a:spcBef>
                        <a:spcAft>
                          <a:spcPts val="0"/>
                        </a:spcAft>
                        <a:buClrTx/>
                        <a:buSzTx/>
                        <a:buFontTx/>
                        <a:buNone/>
                        <a:tabLst/>
                        <a:defRPr/>
                      </a:pPr>
                      <a:r>
                        <a:rPr lang="fa-IR" sz="1400" b="0" i="0" u="none" strike="noStrike" kern="1200" baseline="0" dirty="0">
                          <a:solidFill>
                            <a:schemeClr val="dk1"/>
                          </a:solidFill>
                          <a:latin typeface="+mn-lt"/>
                          <a:ea typeface="+mn-ea"/>
                          <a:cs typeface="B Yagut" panose="00000400000000000000" pitchFamily="2" charset="-78"/>
                        </a:rPr>
                        <a:t>- زخم گوشه دهان یا ترک گوشه دهان</a:t>
                      </a:r>
                    </a:p>
                    <a:p>
                      <a:pPr marL="0" marR="0" indent="0" algn="r" defTabSz="914400" rtl="1" eaLnBrk="1" fontAlgn="auto" latinLnBrk="0" hangingPunct="1">
                        <a:lnSpc>
                          <a:spcPct val="100000"/>
                        </a:lnSpc>
                        <a:spcBef>
                          <a:spcPts val="0"/>
                        </a:spcBef>
                        <a:spcAft>
                          <a:spcPts val="0"/>
                        </a:spcAft>
                        <a:buClrTx/>
                        <a:buSzTx/>
                        <a:buFontTx/>
                        <a:buNone/>
                        <a:tabLst/>
                        <a:defRPr/>
                      </a:pPr>
                      <a:endParaRPr lang="fa-IR" sz="1400" b="0" i="0" u="none" strike="noStrike" kern="1200" baseline="0" dirty="0">
                        <a:solidFill>
                          <a:schemeClr val="dk1"/>
                        </a:solidFill>
                        <a:latin typeface="+mn-lt"/>
                        <a:ea typeface="+mn-ea"/>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400" b="0" i="0" u="none" strike="noStrike" kern="1200" baseline="0" dirty="0">
                          <a:solidFill>
                            <a:schemeClr val="dk1"/>
                          </a:solidFill>
                          <a:latin typeface="+mn-lt"/>
                          <a:ea typeface="+mn-ea"/>
                          <a:cs typeface="B Yagut" panose="00000400000000000000" pitchFamily="2" charset="-78"/>
                        </a:rPr>
                        <a:t>-لکه های زرد مایل به کرم همراه با دندان مصنوعی</a:t>
                      </a:r>
                    </a:p>
                    <a:p>
                      <a:pPr algn="r" rtl="1"/>
                      <a:r>
                        <a:rPr lang="fa-IR" sz="1400" b="0" i="0" u="none" strike="noStrike" kern="1200" baseline="0" dirty="0">
                          <a:solidFill>
                            <a:schemeClr val="dk1"/>
                          </a:solidFill>
                          <a:latin typeface="+mn-lt"/>
                          <a:ea typeface="+mn-ea"/>
                          <a:cs typeface="B Yagut" panose="00000400000000000000" pitchFamily="2" charset="-78"/>
                        </a:rPr>
                        <a:t>-وجود تاول های کوچک دردناک همراه تب بالا یا سردرد یا دردعضلانی</a:t>
                      </a:r>
                    </a:p>
                    <a:p>
                      <a:pPr algn="r" rtl="1"/>
                      <a:r>
                        <a:rPr lang="fa-IR" sz="1400" b="0" i="0" u="none" strike="noStrike" kern="1200" baseline="0" dirty="0">
                          <a:solidFill>
                            <a:schemeClr val="dk1"/>
                          </a:solidFill>
                          <a:latin typeface="+mn-lt"/>
                          <a:ea typeface="+mn-ea"/>
                          <a:cs typeface="B Yagut" panose="00000400000000000000" pitchFamily="2" charset="-78"/>
                        </a:rPr>
                        <a:t>- وجود چرک در تاول های کوچک دردناک به جاي مایع روشن</a:t>
                      </a:r>
                    </a:p>
                  </a:txBody>
                  <a:tcPr/>
                </a:tc>
                <a:extLst>
                  <a:ext uri="{0D108BD9-81ED-4DB2-BD59-A6C34878D82A}">
                    <a16:rowId xmlns:a16="http://schemas.microsoft.com/office/drawing/2014/main" val="10002"/>
                  </a:ext>
                </a:extLst>
              </a:tr>
            </a:tbl>
          </a:graphicData>
        </a:graphic>
      </p:graphicFrame>
      <p:sp>
        <p:nvSpPr>
          <p:cNvPr id="5" name="Slide Number Placeholder 4"/>
          <p:cNvSpPr>
            <a:spLocks noGrp="1"/>
          </p:cNvSpPr>
          <p:nvPr>
            <p:ph type="sldNum" sz="quarter" idx="12"/>
          </p:nvPr>
        </p:nvSpPr>
        <p:spPr/>
        <p:txBody>
          <a:bodyPr/>
          <a:lstStyle/>
          <a:p>
            <a:fld id="{6E260466-3987-4E78-8E3E-EC2259A95BEE}" type="slidenum">
              <a:rPr lang="en-US" smtClean="0"/>
              <a:t>19</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74080505"/>
      </p:ext>
    </p:extLst>
  </p:cSld>
  <p:clrMapOvr>
    <a:masterClrMapping/>
  </p:clrMapOvr>
  <mc:AlternateContent xmlns:mc="http://schemas.openxmlformats.org/markup-compatibility/2006" xmlns:p14="http://schemas.microsoft.com/office/powerpoint/2010/main">
    <mc:Choice Requires="p14">
      <p:transition spd="slow" p14:dur="2000" advTm="125954"/>
    </mc:Choice>
    <mc:Fallback xmlns="">
      <p:transition spd="slow" advTm="12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مشخصات سند</a:t>
            </a:r>
            <a:endParaRPr lang="en-US" dirty="0">
              <a:cs typeface="B Yagut" panose="00000400000000000000" pitchFamily="2" charset="-78"/>
            </a:endParaRPr>
          </a:p>
        </p:txBody>
      </p:sp>
      <p:sp>
        <p:nvSpPr>
          <p:cNvPr id="3" name="Text Placeholder 2"/>
          <p:cNvSpPr>
            <a:spLocks noGrp="1"/>
          </p:cNvSpPr>
          <p:nvPr>
            <p:ph type="body" idx="1"/>
          </p:nvPr>
        </p:nvSpPr>
        <p:spPr/>
        <p:txBody>
          <a:bodyPr>
            <a:normAutofit/>
          </a:bodyPr>
          <a:lstStyle/>
          <a:p>
            <a:pPr algn="r" rtl="1"/>
            <a:r>
              <a:rPr lang="fa-IR" sz="2800" dirty="0">
                <a:cs typeface="B Yagut" panose="00000400000000000000" pitchFamily="2" charset="-78"/>
              </a:rPr>
              <a:t>مشخصات مدرس</a:t>
            </a:r>
            <a:endParaRPr lang="en-US" sz="2800" dirty="0">
              <a:cs typeface="B Yagut" panose="00000400000000000000" pitchFamily="2" charset="-78"/>
            </a:endParaRPr>
          </a:p>
        </p:txBody>
      </p:sp>
      <p:sp>
        <p:nvSpPr>
          <p:cNvPr id="4" name="Content Placeholder 3"/>
          <p:cNvSpPr>
            <a:spLocks noGrp="1"/>
          </p:cNvSpPr>
          <p:nvPr>
            <p:ph sz="half" idx="2"/>
          </p:nvPr>
        </p:nvSpPr>
        <p:spPr/>
        <p:txBody>
          <a:bodyPr>
            <a:normAutofit/>
          </a:bodyPr>
          <a:lstStyle/>
          <a:p>
            <a:pPr marL="0" indent="0" algn="r" rtl="1">
              <a:buNone/>
            </a:pPr>
            <a:r>
              <a:rPr lang="fa-IR" sz="2000" dirty="0">
                <a:cs typeface="B Yagut" panose="00000400000000000000" pitchFamily="2" charset="-78"/>
              </a:rPr>
              <a:t>تصویر پرسنلی مدرس:</a:t>
            </a: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r>
              <a:rPr lang="fa-IR" sz="2000" dirty="0">
                <a:cs typeface="B Yagut" panose="00000400000000000000" pitchFamily="2" charset="-78"/>
              </a:rPr>
              <a:t>نام و نام خانوادگی مدرس: فیروزه مشایخی</a:t>
            </a:r>
          </a:p>
          <a:p>
            <a:pPr marL="0" indent="0" algn="r" rtl="1">
              <a:buNone/>
            </a:pPr>
            <a:r>
              <a:rPr lang="fa-IR" sz="2000" dirty="0">
                <a:cs typeface="B Yagut" panose="00000400000000000000" pitchFamily="2" charset="-78"/>
              </a:rPr>
              <a:t>مدرک تحصیلی: کاردان بهداشت خانواده</a:t>
            </a:r>
          </a:p>
          <a:p>
            <a:pPr marL="0" indent="0" algn="r" rtl="1">
              <a:buNone/>
            </a:pPr>
            <a:r>
              <a:rPr lang="fa-IR" sz="2000" dirty="0">
                <a:cs typeface="B Yagut" panose="00000400000000000000" pitchFamily="2" charset="-78"/>
              </a:rPr>
              <a:t>موقعیت اشتغال سازمانی مدرس: مربی بهداشت خانواده مرکز آموزش بهورزی شهرستان اراک دانشگاه علوم پزشکی و خدمات بهداشتی درمانی اراک</a:t>
            </a:r>
          </a:p>
          <a:p>
            <a:pPr marL="0" indent="0" algn="r" rtl="1">
              <a:buNone/>
            </a:pPr>
            <a:endParaRPr lang="en-US" dirty="0">
              <a:cs typeface="B Yagut" panose="00000400000000000000" pitchFamily="2" charset="-78"/>
            </a:endParaRPr>
          </a:p>
        </p:txBody>
      </p:sp>
      <p:sp>
        <p:nvSpPr>
          <p:cNvPr id="5" name="Text Placeholder 4"/>
          <p:cNvSpPr>
            <a:spLocks noGrp="1"/>
          </p:cNvSpPr>
          <p:nvPr>
            <p:ph type="body" sz="quarter" idx="3"/>
          </p:nvPr>
        </p:nvSpPr>
        <p:spPr/>
        <p:txBody>
          <a:bodyPr>
            <a:noAutofit/>
          </a:bodyPr>
          <a:lstStyle/>
          <a:p>
            <a:pPr algn="r" rtl="1"/>
            <a:r>
              <a:rPr lang="fa-IR" sz="2800" dirty="0">
                <a:cs typeface="B Yagut" panose="00000400000000000000" pitchFamily="2" charset="-78"/>
              </a:rPr>
              <a:t>مشخصات بسته آموزشی</a:t>
            </a:r>
            <a:endParaRPr lang="en-US" sz="2800" dirty="0">
              <a:cs typeface="B Yagut" panose="00000400000000000000" pitchFamily="2" charset="-78"/>
            </a:endParaRPr>
          </a:p>
        </p:txBody>
      </p:sp>
      <p:sp>
        <p:nvSpPr>
          <p:cNvPr id="6" name="Content Placeholder 5"/>
          <p:cNvSpPr>
            <a:spLocks noGrp="1"/>
          </p:cNvSpPr>
          <p:nvPr>
            <p:ph sz="quarter" idx="4"/>
          </p:nvPr>
        </p:nvSpPr>
        <p:spPr/>
        <p:txBody>
          <a:bodyPr>
            <a:normAutofit/>
          </a:bodyPr>
          <a:lstStyle/>
          <a:p>
            <a:pPr marL="0" indent="0" algn="r" rtl="1">
              <a:buNone/>
            </a:pPr>
            <a:r>
              <a:rPr lang="fa-IR" sz="2000" dirty="0">
                <a:cs typeface="B Yagut" panose="00000400000000000000" pitchFamily="2" charset="-78"/>
              </a:rPr>
              <a:t>حیطه درس: رویکرد به شکایات شایع و درمان های ساده علامتی</a:t>
            </a:r>
          </a:p>
          <a:p>
            <a:pPr marL="0" indent="0" algn="r" rtl="1">
              <a:buNone/>
            </a:pPr>
            <a:r>
              <a:rPr lang="fa-IR" sz="2000" dirty="0">
                <a:cs typeface="B Yagut" panose="00000400000000000000" pitchFamily="2" charset="-78"/>
              </a:rPr>
              <a:t>تاریخ آخرین بازنگری: 1399/05/20</a:t>
            </a:r>
          </a:p>
          <a:p>
            <a:pPr marL="0" indent="0" algn="r" rtl="1">
              <a:buNone/>
            </a:pPr>
            <a:r>
              <a:rPr lang="fa-IR" sz="2000" dirty="0">
                <a:cs typeface="B Yagut" panose="00000400000000000000" pitchFamily="2" charset="-78"/>
              </a:rPr>
              <a:t>نوبت تهیه: 2</a:t>
            </a:r>
          </a:p>
          <a:p>
            <a:pPr marL="0" indent="0" algn="l" rtl="1">
              <a:buNone/>
            </a:pPr>
            <a:r>
              <a:rPr lang="fa-IR" sz="2000" dirty="0">
                <a:cs typeface="B Yagut" panose="00000400000000000000" pitchFamily="2" charset="-78"/>
              </a:rPr>
              <a:t>نام فایل: </a:t>
            </a:r>
            <a:r>
              <a:rPr lang="en-US" sz="2000" dirty="0">
                <a:cs typeface="B Yagut" panose="00000400000000000000" pitchFamily="2" charset="-78"/>
              </a:rPr>
              <a:t>SH-</a:t>
            </a:r>
            <a:r>
              <a:rPr lang="en-US" sz="1800" dirty="0" err="1">
                <a:cs typeface="B Yagut" panose="00000400000000000000" pitchFamily="2" charset="-78"/>
              </a:rPr>
              <a:t>roykard</a:t>
            </a:r>
            <a:r>
              <a:rPr lang="en-US" sz="1800" dirty="0">
                <a:cs typeface="B Yagut" panose="00000400000000000000" pitchFamily="2" charset="-78"/>
              </a:rPr>
              <a:t>-be-</a:t>
            </a:r>
            <a:r>
              <a:rPr lang="en-US" sz="1800" dirty="0" err="1">
                <a:cs typeface="B Yagut" panose="00000400000000000000" pitchFamily="2" charset="-78"/>
              </a:rPr>
              <a:t>shekayate</a:t>
            </a:r>
            <a:r>
              <a:rPr lang="en-US" sz="1800" dirty="0">
                <a:cs typeface="B Yagut" panose="00000400000000000000" pitchFamily="2" charset="-78"/>
              </a:rPr>
              <a:t>-</a:t>
            </a:r>
            <a:r>
              <a:rPr lang="en-US" sz="1800" dirty="0" err="1">
                <a:cs typeface="B Yagut" panose="00000400000000000000" pitchFamily="2" charset="-78"/>
              </a:rPr>
              <a:t>shaye</a:t>
            </a:r>
            <a:r>
              <a:rPr lang="en-US" sz="1800">
                <a:cs typeface="B Yagut" panose="00000400000000000000" pitchFamily="2" charset="-78"/>
              </a:rPr>
              <a:t> va-darmanhae-sade-alamati-edit2</a:t>
            </a:r>
            <a:endParaRPr lang="fa-IR" sz="1800" dirty="0">
              <a:cs typeface="B Yagut" panose="00000400000000000000" pitchFamily="2" charset="-78"/>
            </a:endParaRPr>
          </a:p>
          <a:p>
            <a:pPr marL="0" indent="0" algn="r" rtl="1">
              <a:buNone/>
            </a:pPr>
            <a:endParaRPr lang="fa-IR" sz="1800" dirty="0">
              <a:cs typeface="B Yagut" panose="00000400000000000000" pitchFamily="2" charset="-78"/>
            </a:endParaRPr>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286000"/>
            <a:ext cx="117157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7"/>
          <p:cNvSpPr>
            <a:spLocks noGrp="1"/>
          </p:cNvSpPr>
          <p:nvPr>
            <p:ph type="sldNum" sz="quarter" idx="12"/>
          </p:nvPr>
        </p:nvSpPr>
        <p:spPr/>
        <p:txBody>
          <a:bodyPr/>
          <a:lstStyle/>
          <a:p>
            <a:fld id="{6E260466-3987-4E78-8E3E-EC2259A95BEE}" type="slidenum">
              <a:rPr lang="en-US" smtClean="0"/>
              <a:t>2</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43325567"/>
      </p:ext>
    </p:extLst>
  </p:cSld>
  <p:clrMapOvr>
    <a:masterClrMapping/>
  </p:clrMapOvr>
  <mc:AlternateContent xmlns:mc="http://schemas.openxmlformats.org/markup-compatibility/2006" xmlns:p14="http://schemas.microsoft.com/office/powerpoint/2010/main">
    <mc:Choice Requires="p14">
      <p:transition spd="slow" p14:dur="2000" advTm="12699"/>
    </mc:Choice>
    <mc:Fallback xmlns="">
      <p:transition spd="slow" advTm="12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cs typeface="B Yagut" panose="00000400000000000000" pitchFamily="2" charset="-78"/>
              </a:rPr>
              <a:t>معاینات، تشخیص و درمان بیماران مبتلا به مشکلات دهان</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68136438"/>
              </p:ext>
            </p:extLst>
          </p:nvPr>
        </p:nvGraphicFramePr>
        <p:xfrm>
          <a:off x="457200" y="1600200"/>
          <a:ext cx="8229600" cy="20116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r" rtl="1"/>
                      <a:r>
                        <a:rPr lang="fa-IR" sz="2000" dirty="0">
                          <a:cs typeface="B Yagut" panose="00000400000000000000" pitchFamily="2" charset="-78"/>
                        </a:rPr>
                        <a:t>اقدامات و توصیه ها</a:t>
                      </a:r>
                      <a:endParaRPr lang="en-US" sz="2000" dirty="0">
                        <a:cs typeface="B Yagut" panose="00000400000000000000" pitchFamily="2" charset="-78"/>
                      </a:endParaRPr>
                    </a:p>
                  </a:txBody>
                  <a:tcPr/>
                </a:tc>
                <a:tc>
                  <a:txBody>
                    <a:bodyPr/>
                    <a:lstStyle/>
                    <a:p>
                      <a:pPr algn="r" rtl="1"/>
                      <a:r>
                        <a:rPr lang="fa-IR" sz="2000" dirty="0">
                          <a:cs typeface="B Yagut" panose="00000400000000000000" pitchFamily="2" charset="-78"/>
                        </a:rPr>
                        <a:t>مشکلات احتمالی</a:t>
                      </a:r>
                      <a:endParaRPr lang="en-US" sz="2000" dirty="0">
                        <a:cs typeface="B Yagut" panose="00000400000000000000" pitchFamily="2" charset="-78"/>
                      </a:endParaRPr>
                    </a:p>
                  </a:txBody>
                  <a:tcPr/>
                </a:tc>
                <a:tc>
                  <a:txBody>
                    <a:bodyPr/>
                    <a:lstStyle/>
                    <a:p>
                      <a:pPr algn="r" rtl="1"/>
                      <a:r>
                        <a:rPr lang="fa-IR" sz="2000" dirty="0">
                          <a:cs typeface="B Yagut" panose="00000400000000000000" pitchFamily="2" charset="-78"/>
                        </a:rPr>
                        <a:t>نشانه ها</a:t>
                      </a:r>
                      <a:endParaRPr lang="en-US" sz="2000" dirty="0">
                        <a:cs typeface="B Yagut" panose="00000400000000000000" pitchFamily="2" charset="-78"/>
                      </a:endParaRPr>
                    </a:p>
                  </a:txBody>
                  <a:tcPr/>
                </a:tc>
                <a:extLst>
                  <a:ext uri="{0D108BD9-81ED-4DB2-BD59-A6C34878D82A}">
                    <a16:rowId xmlns:a16="http://schemas.microsoft.com/office/drawing/2014/main" val="10000"/>
                  </a:ext>
                </a:extLst>
              </a:tr>
              <a:tr h="370840">
                <a:tc>
                  <a:txBody>
                    <a:bodyPr/>
                    <a:lstStyle/>
                    <a:p>
                      <a:pPr algn="r" rtl="1"/>
                      <a:r>
                        <a:rPr lang="fa-IR" sz="2000" b="0" i="0" u="none" strike="noStrike" kern="1200" baseline="0" dirty="0">
                          <a:solidFill>
                            <a:schemeClr val="dk1"/>
                          </a:solidFill>
                          <a:latin typeface="+mn-lt"/>
                          <a:ea typeface="+mn-ea"/>
                          <a:cs typeface="B Yagut" panose="00000400000000000000" pitchFamily="2" charset="-78"/>
                        </a:rPr>
                        <a:t>-ارجاع به پزشک</a:t>
                      </a:r>
                      <a:endParaRPr lang="en-US" sz="2000" dirty="0">
                        <a:cs typeface="B Yagut" panose="00000400000000000000" pitchFamily="2" charset="-78"/>
                      </a:endParaRPr>
                    </a:p>
                  </a:txBody>
                  <a:tcPr/>
                </a:tc>
                <a:tc>
                  <a:txBody>
                    <a:bodyPr/>
                    <a:lstStyle/>
                    <a:p>
                      <a:pPr algn="r" rtl="1"/>
                      <a:r>
                        <a:rPr lang="fa-IR" sz="2000" b="0" i="0" u="none" strike="noStrike" kern="1200" baseline="0" dirty="0">
                          <a:solidFill>
                            <a:schemeClr val="dk1"/>
                          </a:solidFill>
                          <a:latin typeface="+mn-lt"/>
                          <a:ea typeface="+mn-ea"/>
                          <a:cs typeface="B Yagut" panose="00000400000000000000" pitchFamily="2" charset="-78"/>
                        </a:rPr>
                        <a:t>-احتمال برفک (نوعی عفونت</a:t>
                      </a:r>
                    </a:p>
                    <a:p>
                      <a:pPr algn="r" rtl="1"/>
                      <a:r>
                        <a:rPr lang="fa-IR" sz="2000" b="0" i="0" u="none" strike="noStrike" kern="1200" baseline="0" dirty="0">
                          <a:solidFill>
                            <a:schemeClr val="dk1"/>
                          </a:solidFill>
                          <a:latin typeface="+mn-lt"/>
                          <a:ea typeface="+mn-ea"/>
                          <a:cs typeface="B Yagut" panose="00000400000000000000" pitchFamily="2" charset="-78"/>
                        </a:rPr>
                        <a:t>قارچی) و...</a:t>
                      </a:r>
                    </a:p>
                    <a:p>
                      <a:pPr algn="r" rtl="1"/>
                      <a:endParaRPr lang="en-US" sz="2000" dirty="0">
                        <a:cs typeface="B Yagut" panose="00000400000000000000"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2000" b="0" i="0" u="none" strike="noStrike" kern="1200" baseline="0" dirty="0">
                          <a:solidFill>
                            <a:schemeClr val="dk1"/>
                          </a:solidFill>
                          <a:latin typeface="+mn-lt"/>
                          <a:ea typeface="+mn-ea"/>
                          <a:cs typeface="B Yagut" panose="00000400000000000000" pitchFamily="2" charset="-78"/>
                        </a:rPr>
                        <a:t>- زخم درد ناک در دهان یا لکه های کرم مانند زرد یا سفید رنگ در دهان یا زخم کل دهان</a:t>
                      </a:r>
                    </a:p>
                    <a:p>
                      <a:pPr algn="r" rtl="1"/>
                      <a:endParaRPr lang="en-US" sz="2000" dirty="0">
                        <a:cs typeface="B Yagut" panose="00000400000000000000" pitchFamily="2" charset="-78"/>
                      </a:endParaRPr>
                    </a:p>
                  </a:txBody>
                  <a:tcPr/>
                </a:tc>
                <a:extLst>
                  <a:ext uri="{0D108BD9-81ED-4DB2-BD59-A6C34878D82A}">
                    <a16:rowId xmlns:a16="http://schemas.microsoft.com/office/drawing/2014/main" val="10001"/>
                  </a:ext>
                </a:extLst>
              </a:tr>
            </a:tbl>
          </a:graphicData>
        </a:graphic>
      </p:graphicFrame>
      <p:sp>
        <p:nvSpPr>
          <p:cNvPr id="5" name="Slide Number Placeholder 4"/>
          <p:cNvSpPr>
            <a:spLocks noGrp="1"/>
          </p:cNvSpPr>
          <p:nvPr>
            <p:ph type="sldNum" sz="quarter" idx="12"/>
          </p:nvPr>
        </p:nvSpPr>
        <p:spPr/>
        <p:txBody>
          <a:bodyPr/>
          <a:lstStyle/>
          <a:p>
            <a:fld id="{6E260466-3987-4E78-8E3E-EC2259A95BEE}" type="slidenum">
              <a:rPr lang="en-US" smtClean="0"/>
              <a:t>20</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22597375"/>
      </p:ext>
    </p:extLst>
  </p:cSld>
  <p:clrMapOvr>
    <a:masterClrMapping/>
  </p:clrMapOvr>
  <mc:AlternateContent xmlns:mc="http://schemas.openxmlformats.org/markup-compatibility/2006" xmlns:p14="http://schemas.microsoft.com/office/powerpoint/2010/main">
    <mc:Choice Requires="p14">
      <p:transition spd="slow" p14:dur="2000" advTm="22271"/>
    </mc:Choice>
    <mc:Fallback xmlns="">
      <p:transition spd="slow" advTm="2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dirty="0">
                <a:cs typeface="B Yagut" panose="00000400000000000000" pitchFamily="2" charset="-78"/>
              </a:rPr>
              <a:t>شرح حال و ارزیابی بیمار مبتلا به مشکلات دندان</a:t>
            </a:r>
            <a:endParaRPr lang="en-US" sz="3600" dirty="0"/>
          </a:p>
        </p:txBody>
      </p:sp>
      <p:sp>
        <p:nvSpPr>
          <p:cNvPr id="3" name="Content Placeholder 2"/>
          <p:cNvSpPr>
            <a:spLocks noGrp="1"/>
          </p:cNvSpPr>
          <p:nvPr>
            <p:ph idx="1"/>
          </p:nvPr>
        </p:nvSpPr>
        <p:spPr/>
        <p:txBody>
          <a:bodyPr>
            <a:normAutofit fontScale="70000" lnSpcReduction="20000"/>
          </a:bodyPr>
          <a:lstStyle/>
          <a:p>
            <a:pPr algn="r" rtl="1"/>
            <a:r>
              <a:rPr lang="fa-IR" dirty="0">
                <a:cs typeface="B Yagut" panose="00000400000000000000" pitchFamily="2" charset="-78"/>
              </a:rPr>
              <a:t>آیا دچار درد طولانی مدت دندان شده اید؟</a:t>
            </a:r>
          </a:p>
          <a:p>
            <a:pPr algn="r" rtl="1"/>
            <a:r>
              <a:rPr lang="fa-IR" dirty="0">
                <a:cs typeface="B Yagut" panose="00000400000000000000" pitchFamily="2" charset="-78"/>
              </a:rPr>
              <a:t>آیا فقط موقعی که با آن دندان خاص، غذا را می جوید دچار درد می شوید؟</a:t>
            </a:r>
          </a:p>
          <a:p>
            <a:pPr algn="r" rtl="1"/>
            <a:r>
              <a:rPr lang="fa-IR" dirty="0">
                <a:cs typeface="B Yagut" panose="00000400000000000000" pitchFamily="2" charset="-78"/>
              </a:rPr>
              <a:t>آیا دندان دردناک را اخیراً پر کرده اید؟</a:t>
            </a:r>
          </a:p>
          <a:p>
            <a:pPr algn="r" rtl="1"/>
            <a:r>
              <a:rPr lang="fa-IR" dirty="0">
                <a:cs typeface="B Yagut" panose="00000400000000000000" pitchFamily="2" charset="-78"/>
              </a:rPr>
              <a:t>آیا فقط وقتی که دندانتان با غذا، نوشیدنی یا هوای سرد تماس پیدا می کند به مدت چند ثانیه دچار درد می شوید؟</a:t>
            </a:r>
          </a:p>
          <a:p>
            <a:pPr algn="r" rtl="1"/>
            <a:r>
              <a:rPr lang="fa-IR" dirty="0">
                <a:cs typeface="B Yagut" panose="00000400000000000000" pitchFamily="2" charset="-78"/>
              </a:rPr>
              <a:t>آیا رنگ دندان تان تغییر کرده است، و تغییر رنگ به صورت لکه های جدا جدا روی دندان ها وجود دارد؟</a:t>
            </a:r>
          </a:p>
          <a:p>
            <a:pPr algn="r" rtl="1"/>
            <a:r>
              <a:rPr lang="fa-IR" dirty="0">
                <a:cs typeface="B Yagut" panose="00000400000000000000" pitchFamily="2" charset="-78"/>
              </a:rPr>
              <a:t>آیا درد یا ناراحتی شما مربوط به یک یا چند عدد از دندان های عقب تان است؟</a:t>
            </a:r>
          </a:p>
          <a:p>
            <a:pPr algn="r" rtl="1"/>
            <a:r>
              <a:rPr lang="fa-IR" dirty="0">
                <a:cs typeface="B Yagut" panose="00000400000000000000" pitchFamily="2" charset="-78"/>
              </a:rPr>
              <a:t>آیا لثه های شما دردناک هستند یا خونریزی می کنند؟</a:t>
            </a:r>
          </a:p>
          <a:p>
            <a:pPr algn="r" rtl="1"/>
            <a:r>
              <a:rPr lang="fa-IR" dirty="0">
                <a:cs typeface="B Yagut" panose="00000400000000000000" pitchFamily="2" charset="-78"/>
              </a:rPr>
              <a:t>آیا صبح ها که از خواب بیدار می شوید فک تان درد می کند، آیا شب ها دندان قروچه می کنید؟</a:t>
            </a:r>
            <a:endParaRPr lang="en-US"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045" end="752.6802"/>
                </p14:media>
              </p:ext>
            </p:extLst>
          </p:nvPr>
        </p:nvPicPr>
        <p:blipFill>
          <a:blip r:embed="rId4"/>
          <a:stretch>
            <a:fillRect/>
          </a:stretch>
        </p:blipFill>
        <p:spPr>
          <a:xfrm>
            <a:off x="8585200" y="6299200"/>
            <a:ext cx="406400" cy="406400"/>
          </a:xfrm>
          <a:prstGeom prst="rect">
            <a:avLst/>
          </a:prstGeom>
        </p:spPr>
      </p:pic>
      <p:pic>
        <p:nvPicPr>
          <p:cNvPr id="5" name="Picture 4" descr="پوسیدگی دندان در کودکان"/>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800600"/>
            <a:ext cx="2133600" cy="1330960"/>
          </a:xfrm>
          <a:prstGeom prst="rect">
            <a:avLst/>
          </a:prstGeom>
          <a:noFill/>
          <a:ln>
            <a:noFill/>
          </a:ln>
        </p:spPr>
      </p:pic>
      <p:sp>
        <p:nvSpPr>
          <p:cNvPr id="6" name="Slide Number Placeholder 5"/>
          <p:cNvSpPr>
            <a:spLocks noGrp="1"/>
          </p:cNvSpPr>
          <p:nvPr>
            <p:ph type="sldNum" sz="quarter" idx="12"/>
          </p:nvPr>
        </p:nvSpPr>
        <p:spPr/>
        <p:txBody>
          <a:bodyPr/>
          <a:lstStyle/>
          <a:p>
            <a:fld id="{6E260466-3987-4E78-8E3E-EC2259A95BEE}" type="slidenum">
              <a:rPr lang="en-US" smtClean="0"/>
              <a:t>21</a:t>
            </a:fld>
            <a:endParaRPr lang="en-US"/>
          </a:p>
        </p:txBody>
      </p:sp>
    </p:spTree>
    <p:extLst>
      <p:ext uri="{BB962C8B-B14F-4D97-AF65-F5344CB8AC3E}">
        <p14:creationId xmlns:p14="http://schemas.microsoft.com/office/powerpoint/2010/main" val="2392793905"/>
      </p:ext>
    </p:extLst>
  </p:cSld>
  <p:clrMapOvr>
    <a:masterClrMapping/>
  </p:clrMapOvr>
  <mc:AlternateContent xmlns:mc="http://schemas.openxmlformats.org/markup-compatibility/2006" xmlns:p14="http://schemas.microsoft.com/office/powerpoint/2010/main">
    <mc:Choice Requires="p14">
      <p:transition spd="slow" p14:dur="2000" advTm="60014"/>
    </mc:Choice>
    <mc:Fallback xmlns="">
      <p:transition spd="slow" advTm="60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معاینات، تشخیص و درمان بیماران مبتلا به مشکلات دندان</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49615254"/>
              </p:ext>
            </p:extLst>
          </p:nvPr>
        </p:nvGraphicFramePr>
        <p:xfrm>
          <a:off x="457200" y="1600200"/>
          <a:ext cx="8229600" cy="44551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r" rtl="1"/>
                      <a:r>
                        <a:rPr lang="fa-IR" sz="1600" b="0" dirty="0">
                          <a:cs typeface="B Yagut" panose="00000400000000000000" pitchFamily="2" charset="-78"/>
                        </a:rPr>
                        <a:t>اقدامات و توصیه ها</a:t>
                      </a:r>
                      <a:endParaRPr lang="en-US" sz="1600" b="0" dirty="0">
                        <a:cs typeface="B Yagut" panose="00000400000000000000" pitchFamily="2" charset="-78"/>
                      </a:endParaRPr>
                    </a:p>
                  </a:txBody>
                  <a:tcPr/>
                </a:tc>
                <a:tc>
                  <a:txBody>
                    <a:bodyPr/>
                    <a:lstStyle/>
                    <a:p>
                      <a:pPr algn="r" rtl="1"/>
                      <a:r>
                        <a:rPr lang="fa-IR" sz="1600" b="0" dirty="0">
                          <a:cs typeface="B Yagut" panose="00000400000000000000" pitchFamily="2" charset="-78"/>
                        </a:rPr>
                        <a:t>مشکلات احتمالی</a:t>
                      </a:r>
                      <a:endParaRPr lang="en-US" sz="1600" b="0" dirty="0">
                        <a:cs typeface="B Yagut" panose="00000400000000000000" pitchFamily="2" charset="-78"/>
                      </a:endParaRPr>
                    </a:p>
                  </a:txBody>
                  <a:tcPr/>
                </a:tc>
                <a:tc>
                  <a:txBody>
                    <a:bodyPr/>
                    <a:lstStyle/>
                    <a:p>
                      <a:pPr algn="r" rtl="1"/>
                      <a:r>
                        <a:rPr lang="fa-IR" sz="1600" b="0" dirty="0">
                          <a:cs typeface="B Yagut" panose="00000400000000000000" pitchFamily="2" charset="-78"/>
                        </a:rPr>
                        <a:t>نشانه ها</a:t>
                      </a:r>
                      <a:endParaRPr lang="en-US" sz="1600" b="0" dirty="0">
                        <a:cs typeface="B Yagut" panose="00000400000000000000" pitchFamily="2" charset="-78"/>
                      </a:endParaRPr>
                    </a:p>
                  </a:txBody>
                  <a:tcPr/>
                </a:tc>
                <a:extLst>
                  <a:ext uri="{0D108BD9-81ED-4DB2-BD59-A6C34878D82A}">
                    <a16:rowId xmlns:a16="http://schemas.microsoft.com/office/drawing/2014/main" val="10000"/>
                  </a:ext>
                </a:extLst>
              </a:tr>
              <a:tr h="370840">
                <a:tc>
                  <a:txBody>
                    <a:bodyPr/>
                    <a:lstStyle/>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-ارجاع فوری</a:t>
                      </a:r>
                      <a:endParaRPr lang="en-US" sz="1600" b="0" dirty="0">
                        <a:cs typeface="B Yagut" panose="00000400000000000000" pitchFamily="2" charset="-78"/>
                      </a:endParaRPr>
                    </a:p>
                  </a:txBody>
                  <a:tcPr/>
                </a:tc>
                <a:tc>
                  <a:txBody>
                    <a:bodyPr/>
                    <a:lstStyle/>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-پوسیدگی شدید یا آبسه دندان و...</a:t>
                      </a:r>
                      <a:endParaRPr lang="en-US" sz="1600" b="0" dirty="0">
                        <a:cs typeface="B Yagut" panose="00000400000000000000" pitchFamily="2" charset="-78"/>
                      </a:endParaRPr>
                    </a:p>
                  </a:txBody>
                  <a:tcPr/>
                </a:tc>
                <a:tc>
                  <a:txBody>
                    <a:bodyPr/>
                    <a:lstStyle/>
                    <a:p>
                      <a:pPr algn="r" rtl="1"/>
                      <a:r>
                        <a:rPr lang="fa-IR" sz="1600" b="0" i="0" u="none" strike="noStrike" kern="1200" baseline="0" dirty="0">
                          <a:solidFill>
                            <a:schemeClr val="dk1"/>
                          </a:solidFill>
                          <a:latin typeface="+mn-lt"/>
                          <a:ea typeface="+mn-ea"/>
                          <a:cs typeface="B Yagut" panose="00000400000000000000" pitchFamily="2" charset="-78"/>
                        </a:rPr>
                        <a:t>در صورت داشتن هریک ازنشانه</a:t>
                      </a:r>
                    </a:p>
                    <a:p>
                      <a:pPr algn="r" rtl="1"/>
                      <a:r>
                        <a:rPr lang="fa-IR" sz="1600" b="0" i="0" u="none" strike="noStrike" kern="1200" baseline="0" dirty="0">
                          <a:solidFill>
                            <a:schemeClr val="dk1"/>
                          </a:solidFill>
                          <a:latin typeface="+mn-lt"/>
                          <a:ea typeface="+mn-ea"/>
                          <a:cs typeface="B Yagut" panose="00000400000000000000" pitchFamily="2" charset="-78"/>
                        </a:rPr>
                        <a:t>های زیر :</a:t>
                      </a:r>
                    </a:p>
                    <a:p>
                      <a:pPr algn="r" rtl="1"/>
                      <a:r>
                        <a:rPr lang="fa-IR" sz="1600" b="0" i="0" u="none" strike="noStrike" kern="1200" baseline="0" dirty="0">
                          <a:solidFill>
                            <a:schemeClr val="dk1"/>
                          </a:solidFill>
                          <a:latin typeface="+mn-lt"/>
                          <a:ea typeface="+mn-ea"/>
                          <a:cs typeface="B Yagut" panose="00000400000000000000" pitchFamily="2" charset="-78"/>
                        </a:rPr>
                        <a:t>-در صورت داشتن درد طولانی مدت</a:t>
                      </a:r>
                      <a:endParaRPr lang="en-US" sz="1600" b="0" dirty="0">
                        <a:cs typeface="B Yagut" panose="00000400000000000000" pitchFamily="2" charset="-78"/>
                      </a:endParaRPr>
                    </a:p>
                  </a:txBody>
                  <a:tcPr/>
                </a:tc>
                <a:extLst>
                  <a:ext uri="{0D108BD9-81ED-4DB2-BD59-A6C34878D82A}">
                    <a16:rowId xmlns:a16="http://schemas.microsoft.com/office/drawing/2014/main" val="10001"/>
                  </a:ext>
                </a:extLst>
              </a:tr>
              <a:tr h="370840">
                <a:tc>
                  <a:txBody>
                    <a:bodyPr/>
                    <a:lstStyle/>
                    <a:p>
                      <a:pPr algn="r" rtl="1"/>
                      <a:r>
                        <a:rPr lang="fa-IR" sz="1600" b="0" i="0" u="none" strike="noStrike" kern="1200" baseline="0" dirty="0">
                          <a:solidFill>
                            <a:schemeClr val="dk1"/>
                          </a:solidFill>
                          <a:latin typeface="+mn-lt"/>
                          <a:ea typeface="+mn-ea"/>
                          <a:cs typeface="B Yagut" panose="00000400000000000000" pitchFamily="2" charset="-78"/>
                        </a:rPr>
                        <a:t>-به دندانپزشک ارجاع شود (آموزش رعایت بهداشت دهان و دندان ،مصرف میوه و سبزی)</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-به دندانپزشک ارجاع شود (آموزش رعایت بهداشت دهان و دندان ،مصرف میوه و سبزی)</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-به دندانپزشک ارجاع شود (دادن</a:t>
                      </a:r>
                    </a:p>
                    <a:p>
                      <a:pPr algn="r" rtl="1"/>
                      <a:r>
                        <a:rPr lang="fa-IR" sz="1600" b="0" i="0" u="none" strike="noStrike" kern="1200" baseline="0" dirty="0">
                          <a:solidFill>
                            <a:schemeClr val="dk1"/>
                          </a:solidFill>
                          <a:latin typeface="+mn-lt"/>
                          <a:ea typeface="+mn-ea"/>
                          <a:cs typeface="B Yagut" panose="00000400000000000000" pitchFamily="2" charset="-78"/>
                        </a:rPr>
                        <a:t>مسکن، آموزش رعایت بهداشت دهان و دندان ،مصرف میوه و سبزی)</a:t>
                      </a:r>
                    </a:p>
                  </a:txBody>
                  <a:tcPr/>
                </a:tc>
                <a:tc>
                  <a:txBody>
                    <a:bodyPr/>
                    <a:lstStyle/>
                    <a:p>
                      <a:pPr algn="r" rtl="1"/>
                      <a:r>
                        <a:rPr lang="fa-IR" sz="1600" b="0" i="0" u="none" strike="noStrike" kern="1200" baseline="0" dirty="0">
                          <a:solidFill>
                            <a:schemeClr val="dk1"/>
                          </a:solidFill>
                          <a:latin typeface="+mn-lt"/>
                          <a:ea typeface="+mn-ea"/>
                          <a:cs typeface="B Yagut" panose="00000400000000000000" pitchFamily="2" charset="-78"/>
                        </a:rPr>
                        <a:t>-پوسیدگی خفیف دندان ویا درست پر نکردن دندان یا التهاب لثه و...</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-به علت مصرف نادرست قطره آهن در کودکان و یا مصرف بیش از حد قطره یا قرص های دارای فلوراید و یا بالا بودن میزان فلوراید آب و...</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-مشکل دندان عقل یا التهاب لثه ویا بیماری های خونی و...</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txBody>
                  <a:tcPr/>
                </a:tc>
                <a:tc>
                  <a:txBody>
                    <a:bodyPr/>
                    <a:lstStyle/>
                    <a:p>
                      <a:pPr algn="r" rtl="1"/>
                      <a:r>
                        <a:rPr lang="fa-IR" sz="1600" b="0" i="0" u="none" strike="noStrike" kern="1200" baseline="0" dirty="0">
                          <a:solidFill>
                            <a:schemeClr val="dk1"/>
                          </a:solidFill>
                          <a:latin typeface="+mn-lt"/>
                          <a:ea typeface="+mn-ea"/>
                          <a:cs typeface="B Yagut" panose="00000400000000000000" pitchFamily="2" charset="-78"/>
                        </a:rPr>
                        <a:t>-اگر فقط موقع غذا خوردن دچار</a:t>
                      </a:r>
                    </a:p>
                    <a:p>
                      <a:pPr algn="r" rtl="1"/>
                      <a:r>
                        <a:rPr lang="fa-IR" sz="1600" b="0" i="0" u="none" strike="noStrike" kern="1200" baseline="0" dirty="0">
                          <a:solidFill>
                            <a:schemeClr val="dk1"/>
                          </a:solidFill>
                          <a:latin typeface="+mn-lt"/>
                          <a:ea typeface="+mn-ea"/>
                          <a:cs typeface="B Yagut" panose="00000400000000000000" pitchFamily="2" charset="-78"/>
                        </a:rPr>
                        <a:t>درد می شود و یا اخیراً دندان را پر کرده است یا وجود بوی بد دهان </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-اگر تغییر رنگ روی دندان ها به</a:t>
                      </a:r>
                    </a:p>
                    <a:p>
                      <a:pPr algn="r" rtl="1"/>
                      <a:r>
                        <a:rPr lang="fa-IR" sz="1600" b="0" i="0" u="none" strike="noStrike" kern="1200" baseline="0" dirty="0">
                          <a:solidFill>
                            <a:schemeClr val="dk1"/>
                          </a:solidFill>
                          <a:latin typeface="+mn-lt"/>
                          <a:ea typeface="+mn-ea"/>
                          <a:cs typeface="B Yagut" panose="00000400000000000000" pitchFamily="2" charset="-78"/>
                        </a:rPr>
                        <a:t>صورت لکه های جدا جدا باشد.</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-اگر درد در دندان های عقب باشد و اگر لثه ها دردناک است و خونریزی کند.</a:t>
                      </a:r>
                    </a:p>
                  </a:txBody>
                  <a:tcPr/>
                </a:tc>
                <a:extLst>
                  <a:ext uri="{0D108BD9-81ED-4DB2-BD59-A6C34878D82A}">
                    <a16:rowId xmlns:a16="http://schemas.microsoft.com/office/drawing/2014/main" val="10002"/>
                  </a:ext>
                </a:extLst>
              </a:tr>
            </a:tbl>
          </a:graphicData>
        </a:graphic>
      </p:graphicFrame>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end="750.712"/>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22</a:t>
            </a:fld>
            <a:endParaRPr lang="en-US"/>
          </a:p>
        </p:txBody>
      </p:sp>
    </p:spTree>
    <p:extLst>
      <p:ext uri="{BB962C8B-B14F-4D97-AF65-F5344CB8AC3E}">
        <p14:creationId xmlns:p14="http://schemas.microsoft.com/office/powerpoint/2010/main" val="3618864520"/>
      </p:ext>
    </p:extLst>
  </p:cSld>
  <p:clrMapOvr>
    <a:masterClrMapping/>
  </p:clrMapOvr>
  <mc:AlternateContent xmlns:mc="http://schemas.openxmlformats.org/markup-compatibility/2006" xmlns:p14="http://schemas.microsoft.com/office/powerpoint/2010/main">
    <mc:Choice Requires="p14">
      <p:transition spd="slow" p14:dur="2000" advTm="94960"/>
    </mc:Choice>
    <mc:Fallback xmlns="">
      <p:transition spd="slow" advTm="94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معاینات، تشخیص و درمان بیماران مبتلا به مشکلات دندان</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0083658"/>
              </p:ext>
            </p:extLst>
          </p:nvPr>
        </p:nvGraphicFramePr>
        <p:xfrm>
          <a:off x="457200" y="1600200"/>
          <a:ext cx="8229600" cy="48514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r" rtl="1"/>
                      <a:r>
                        <a:rPr lang="fa-IR" sz="1600" b="0" dirty="0">
                          <a:cs typeface="B Yagut" panose="00000400000000000000" pitchFamily="2" charset="-78"/>
                        </a:rPr>
                        <a:t>اقدامات و توصیه ها</a:t>
                      </a:r>
                      <a:endParaRPr lang="en-US" sz="1600" b="0" dirty="0">
                        <a:cs typeface="B Yagut" panose="00000400000000000000" pitchFamily="2" charset="-78"/>
                      </a:endParaRPr>
                    </a:p>
                  </a:txBody>
                  <a:tcPr/>
                </a:tc>
                <a:tc>
                  <a:txBody>
                    <a:bodyPr/>
                    <a:lstStyle/>
                    <a:p>
                      <a:pPr algn="r" rtl="1"/>
                      <a:r>
                        <a:rPr lang="fa-IR" sz="1600" b="0" dirty="0">
                          <a:cs typeface="B Yagut" panose="00000400000000000000" pitchFamily="2" charset="-78"/>
                        </a:rPr>
                        <a:t>مشکلات احتمالی</a:t>
                      </a:r>
                      <a:endParaRPr lang="en-US" sz="1600" b="0" dirty="0">
                        <a:cs typeface="B Yagut" panose="00000400000000000000" pitchFamily="2" charset="-78"/>
                      </a:endParaRPr>
                    </a:p>
                  </a:txBody>
                  <a:tcPr/>
                </a:tc>
                <a:tc>
                  <a:txBody>
                    <a:bodyPr/>
                    <a:lstStyle/>
                    <a:p>
                      <a:pPr algn="r" rtl="1"/>
                      <a:r>
                        <a:rPr lang="fa-IR" sz="1600" b="0" dirty="0">
                          <a:cs typeface="B Yagut" panose="00000400000000000000" pitchFamily="2" charset="-78"/>
                        </a:rPr>
                        <a:t>نشانه ها</a:t>
                      </a:r>
                      <a:endParaRPr lang="en-US" sz="1600" b="0" dirty="0">
                        <a:cs typeface="B Yagut" panose="00000400000000000000" pitchFamily="2" charset="-78"/>
                      </a:endParaRPr>
                    </a:p>
                  </a:txBody>
                  <a:tcPr/>
                </a:tc>
                <a:extLst>
                  <a:ext uri="{0D108BD9-81ED-4DB2-BD59-A6C34878D82A}">
                    <a16:rowId xmlns:a16="http://schemas.microsoft.com/office/drawing/2014/main" val="10000"/>
                  </a:ext>
                </a:extLst>
              </a:tr>
              <a:tr h="370840">
                <a:tc>
                  <a:txBody>
                    <a:bodyPr/>
                    <a:lstStyle/>
                    <a:p>
                      <a:pPr algn="r" rtl="1"/>
                      <a:r>
                        <a:rPr lang="fa-IR" sz="1600" b="0" i="0" u="none" strike="noStrike" kern="1200" baseline="0" dirty="0">
                          <a:solidFill>
                            <a:schemeClr val="dk1"/>
                          </a:solidFill>
                          <a:latin typeface="+mn-lt"/>
                          <a:ea typeface="+mn-ea"/>
                          <a:cs typeface="B Yagut" panose="00000400000000000000" pitchFamily="2" charset="-78"/>
                        </a:rPr>
                        <a:t>-استفاده از خمیر دندان های مخصوص دندان های حساس و در صورت بهتر نشدن به دندانپزشک ارجاع شود (دادن مسکن، آموزش رعایت بهداشت دهان و دندان ، مصرف میوه و سبزی)</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-آموزش ترک سیگار یا کم خوردن چای و قهوه ،رعایت بهداشت دهان و دندان و در صورت بهتر نشدن به دندانپزشک ارجاع شود(دادن مسکن، آموزش رعایت بهداشت دهان و دندان ،مصرف میوه و سبزی)</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-حفظ آرامش و در صورت شدید بودن به دندانپزشک ارجاع شود (دادن مسکن،آموزش رعایت بهداشت دهان و دندان،مصرف میوه و سبزی)</a:t>
                      </a:r>
                      <a:endParaRPr lang="en-US" sz="1600" b="0" dirty="0">
                        <a:cs typeface="B Yagut" panose="00000400000000000000" pitchFamily="2" charset="-78"/>
                      </a:endParaRPr>
                    </a:p>
                  </a:txBody>
                  <a:tcPr/>
                </a:tc>
                <a:tc>
                  <a:txBody>
                    <a:bodyPr/>
                    <a:lstStyle/>
                    <a:p>
                      <a:pPr algn="r" rtl="1"/>
                      <a:r>
                        <a:rPr lang="fa-IR" sz="1600" b="0" i="0" u="none" strike="noStrike" kern="1200" baseline="0" dirty="0">
                          <a:solidFill>
                            <a:schemeClr val="dk1"/>
                          </a:solidFill>
                          <a:latin typeface="+mn-lt"/>
                          <a:ea typeface="+mn-ea"/>
                          <a:cs typeface="B Yagut" panose="00000400000000000000" pitchFamily="2" charset="-78"/>
                        </a:rPr>
                        <a:t>-آسیب مینای دندان و یا مسواک زدن شدید دندان ،عفونت لثه ویا پوسیدگی دندان و...</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-به علت کشیدن سیگار یا نوشیدن چای و قهوه به مقدار زیاد ،ضربه به دندان ،آسیب به عصب و...</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-ساییده شدن دندان به علت استرس و اضطراب و...</a:t>
                      </a:r>
                      <a:endParaRPr lang="en-US" sz="1600" b="0" dirty="0">
                        <a:cs typeface="B Yagut" panose="00000400000000000000" pitchFamily="2" charset="-78"/>
                      </a:endParaRPr>
                    </a:p>
                  </a:txBody>
                  <a:tcPr/>
                </a:tc>
                <a:tc>
                  <a:txBody>
                    <a:bodyPr/>
                    <a:lstStyle/>
                    <a:p>
                      <a:pPr algn="r" rtl="1"/>
                      <a:r>
                        <a:rPr lang="fa-IR" sz="1600" b="0" i="0" u="none" strike="noStrike" kern="1200" baseline="0" dirty="0">
                          <a:solidFill>
                            <a:schemeClr val="dk1"/>
                          </a:solidFill>
                          <a:latin typeface="+mn-lt"/>
                          <a:ea typeface="+mn-ea"/>
                          <a:cs typeface="B Yagut" panose="00000400000000000000" pitchFamily="2" charset="-78"/>
                        </a:rPr>
                        <a:t>-اگر با تماس با غذای سرد یا گرم یا هوای سرد دچار درد می شود.</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-اگر تغییر رنگ دندان یک سره باشد.</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-اگر صبح ها موقع برخاستن ازخواب درد دندان دارد.</a:t>
                      </a:r>
                      <a:endParaRPr lang="en-US" sz="1600" b="0" dirty="0">
                        <a:cs typeface="B Yagut" panose="00000400000000000000" pitchFamily="2" charset="-78"/>
                      </a:endParaRPr>
                    </a:p>
                  </a:txBody>
                  <a:tcPr/>
                </a:tc>
                <a:extLst>
                  <a:ext uri="{0D108BD9-81ED-4DB2-BD59-A6C34878D82A}">
                    <a16:rowId xmlns:a16="http://schemas.microsoft.com/office/drawing/2014/main" val="10001"/>
                  </a:ext>
                </a:extLst>
              </a:tr>
            </a:tbl>
          </a:graphicData>
        </a:graphic>
      </p:graphicFrame>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end="378.6213"/>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23</a:t>
            </a:fld>
            <a:endParaRPr lang="en-US"/>
          </a:p>
        </p:txBody>
      </p:sp>
    </p:spTree>
    <p:extLst>
      <p:ext uri="{BB962C8B-B14F-4D97-AF65-F5344CB8AC3E}">
        <p14:creationId xmlns:p14="http://schemas.microsoft.com/office/powerpoint/2010/main" val="2291979994"/>
      </p:ext>
    </p:extLst>
  </p:cSld>
  <p:clrMapOvr>
    <a:masterClrMapping/>
  </p:clrMapOvr>
  <mc:AlternateContent xmlns:mc="http://schemas.openxmlformats.org/markup-compatibility/2006" xmlns:p14="http://schemas.microsoft.com/office/powerpoint/2010/main">
    <mc:Choice Requires="p14">
      <p:transition spd="slow" p14:dur="2000" advTm="79951"/>
    </mc:Choice>
    <mc:Fallback xmlns="">
      <p:transition spd="slow" advTm="7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dirty="0">
                <a:cs typeface="B Yagut" panose="00000400000000000000" pitchFamily="2" charset="-78"/>
              </a:rPr>
              <a:t>خلاصه مطالب و نتیجه گیری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گاهی دردناک بودن دهان یا زبان به خاطر عفونت های خفیفی است که ممکن است دهان را هم گرفتار کند وباعث ایجاد مشکلات دهان ودندان نظیر (تب خال، آفت، برفک و.... ) شوند. دندانها نیز دائما در معرض خطر پوسیدگی هستند و در صورت مراقبت نامناسب پوسیدگی ممکن است به مرکز دندان نیز برسد و باعث ایجاد درد شدید شود.</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928"/>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24</a:t>
            </a:fld>
            <a:endParaRPr lang="en-US"/>
          </a:p>
        </p:txBody>
      </p:sp>
    </p:spTree>
    <p:extLst>
      <p:ext uri="{BB962C8B-B14F-4D97-AF65-F5344CB8AC3E}">
        <p14:creationId xmlns:p14="http://schemas.microsoft.com/office/powerpoint/2010/main" val="3046587496"/>
      </p:ext>
    </p:extLst>
  </p:cSld>
  <p:clrMapOvr>
    <a:masterClrMapping/>
  </p:clrMapOvr>
  <mc:AlternateContent xmlns:mc="http://schemas.openxmlformats.org/markup-compatibility/2006" xmlns:p14="http://schemas.microsoft.com/office/powerpoint/2010/main">
    <mc:Choice Requires="p14">
      <p:transition spd="slow" p14:dur="2000" advTm="26778"/>
    </mc:Choice>
    <mc:Fallback xmlns="">
      <p:transition spd="slow" advTm="26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پرسش و تمرین</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514350" indent="-514350" algn="just" rtl="1">
              <a:buFont typeface="+mj-lt"/>
              <a:buAutoNum type="arabicPeriod"/>
            </a:pPr>
            <a:r>
              <a:rPr lang="fa-IR" sz="2400" dirty="0">
                <a:cs typeface="B Yagut" panose="00000400000000000000" pitchFamily="2" charset="-78"/>
              </a:rPr>
              <a:t>اقدامات لازم در بیمار مبتلا به برفک را نام ببرید.</a:t>
            </a:r>
          </a:p>
          <a:p>
            <a:pPr marL="514350" indent="-514350" algn="just" rtl="1">
              <a:buFont typeface="+mj-lt"/>
              <a:buAutoNum type="arabicPeriod"/>
            </a:pPr>
            <a:r>
              <a:rPr lang="fa-IR" sz="2400" dirty="0">
                <a:cs typeface="B Yagut" panose="00000400000000000000" pitchFamily="2" charset="-78"/>
              </a:rPr>
              <a:t>با کمک مربی از فرد مبتلا به پوسیدگی دندان شرح حال گرفته و ضمن ارائه مراقبت و آموزش های لازم آن را در دفتر ثبت نام بیماران ثبت نمایید.</a:t>
            </a:r>
          </a:p>
          <a:p>
            <a:pPr marL="514350" indent="-514350" algn="just" rtl="1">
              <a:buFont typeface="+mj-lt"/>
              <a:buAutoNum type="arabicPeriod"/>
            </a:pPr>
            <a:r>
              <a:rPr lang="fa-IR" sz="2400" dirty="0">
                <a:cs typeface="B Yagut" panose="00000400000000000000" pitchFamily="2" charset="-78"/>
              </a:rPr>
              <a:t>علائم بیماری آفت را نام ببرید.</a:t>
            </a:r>
          </a:p>
          <a:p>
            <a:pPr marL="514350" indent="-514350" algn="just" rtl="1">
              <a:buFont typeface="+mj-lt"/>
              <a:buAutoNum type="arabicPeriod"/>
            </a:pPr>
            <a:r>
              <a:rPr lang="fa-IR" sz="2400" dirty="0">
                <a:cs typeface="B Yagut" panose="00000400000000000000" pitchFamily="2" charset="-78"/>
              </a:rPr>
              <a:t>علل ایجاد تب خال را شرح دهید.</a:t>
            </a: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189" end="440.4671"/>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25</a:t>
            </a:fld>
            <a:endParaRPr lang="en-US"/>
          </a:p>
        </p:txBody>
      </p:sp>
    </p:spTree>
    <p:extLst>
      <p:ext uri="{BB962C8B-B14F-4D97-AF65-F5344CB8AC3E}">
        <p14:creationId xmlns:p14="http://schemas.microsoft.com/office/powerpoint/2010/main" val="3398526584"/>
      </p:ext>
    </p:extLst>
  </p:cSld>
  <p:clrMapOvr>
    <a:masterClrMapping/>
  </p:clrMapOvr>
  <mc:AlternateContent xmlns:mc="http://schemas.openxmlformats.org/markup-compatibility/2006" xmlns:p14="http://schemas.microsoft.com/office/powerpoint/2010/main">
    <mc:Choice Requires="p14">
      <p:transition spd="slow" p14:dur="2000" advTm="25892"/>
    </mc:Choice>
    <mc:Fallback xmlns="">
      <p:transition spd="slow" advTm="2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منابع</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sz="2400" dirty="0">
                <a:cs typeface="B Yagut" panose="00000400000000000000" pitchFamily="2" charset="-78"/>
              </a:rPr>
              <a:t>فولادبند، ف. درمان های ساده علامتی، شیراز، انتشارات نوید شیراز، 1384</a:t>
            </a:r>
          </a:p>
          <a:p>
            <a:pPr marL="0" indent="0" algn="r" rtl="1">
              <a:buNone/>
            </a:pPr>
            <a:r>
              <a:rPr lang="fa-IR" sz="2400" dirty="0">
                <a:cs typeface="B Yagut" panose="00000400000000000000" pitchFamily="2" charset="-78"/>
              </a:rPr>
              <a:t>آرزومانیانس، س. بدیعی، م. و همکاران. مجموعه کامل دروس پرستاری، تهران، انتشارات بشری، 2016</a:t>
            </a:r>
          </a:p>
          <a:p>
            <a:pPr marL="0" indent="0" algn="r" rtl="1">
              <a:buNone/>
            </a:pPr>
            <a:r>
              <a:rPr lang="fa-IR" sz="2400" dirty="0">
                <a:cs typeface="B Yagut" panose="00000400000000000000" pitchFamily="2" charset="-78"/>
              </a:rPr>
              <a:t>لیتین</a:t>
            </a:r>
            <a:r>
              <a:rPr lang="fa-IR" sz="2400">
                <a:cs typeface="B Yagut" panose="00000400000000000000" pitchFamily="2" charset="-78"/>
              </a:rPr>
              <a:t>، الف. </a:t>
            </a:r>
            <a:r>
              <a:rPr lang="fa-IR" sz="2400" dirty="0">
                <a:cs typeface="B Yagut" panose="00000400000000000000" pitchFamily="2" charset="-78"/>
              </a:rPr>
              <a:t>جلد اول کتاب جامع سلامت خانواده، تهران، انتشارات تیمورزاده، 1395</a:t>
            </a:r>
          </a:p>
          <a:p>
            <a:pPr marL="0" indent="0" algn="r" rtl="1">
              <a:buNone/>
            </a:pPr>
            <a:r>
              <a:rPr lang="fa-IR" sz="2400" dirty="0">
                <a:cs typeface="B Yagut" panose="00000400000000000000" pitchFamily="2" charset="-78"/>
              </a:rPr>
              <a:t>لیتین، الف. جلد دوم کتاب جامع سلامت خانواده، تهران، انتشارات تیمورزاده، 1395</a:t>
            </a: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26</a:t>
            </a:fld>
            <a:endParaRPr lang="en-US"/>
          </a:p>
        </p:txBody>
      </p:sp>
    </p:spTree>
    <p:extLst>
      <p:ext uri="{BB962C8B-B14F-4D97-AF65-F5344CB8AC3E}">
        <p14:creationId xmlns:p14="http://schemas.microsoft.com/office/powerpoint/2010/main" val="3326372366"/>
      </p:ext>
    </p:extLst>
  </p:cSld>
  <p:clrMapOvr>
    <a:masterClrMapping/>
  </p:clrMapOvr>
  <mc:AlternateContent xmlns:mc="http://schemas.openxmlformats.org/markup-compatibility/2006" xmlns:p14="http://schemas.microsoft.com/office/powerpoint/2010/main">
    <mc:Choice Requires="p14">
      <p:transition spd="slow" p14:dur="2000" advTm="14361"/>
    </mc:Choice>
    <mc:Fallback xmlns="">
      <p:transition spd="slow" advTm="1436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752600"/>
          </a:xfrm>
        </p:spPr>
        <p:txBody>
          <a:bodyPr>
            <a:normAutofit fontScale="90000"/>
          </a:bodyPr>
          <a:lstStyle/>
          <a:p>
            <a:pPr rtl="1"/>
            <a:r>
              <a:rPr lang="fa-IR" dirty="0">
                <a:cs typeface="B Yagut" panose="00000400000000000000" pitchFamily="2" charset="-78"/>
              </a:rPr>
              <a:t>لطفا نظرات و پیشنهادات خود پیرامون این بسته آموزشی را به آدرس زیر ارسال کنید.</a:t>
            </a:r>
            <a:endParaRPr lang="en-US" dirty="0">
              <a:cs typeface="B Yagut" panose="00000400000000000000" pitchFamily="2" charset="-78"/>
            </a:endParaRPr>
          </a:p>
        </p:txBody>
      </p:sp>
      <p:sp>
        <p:nvSpPr>
          <p:cNvPr id="3" name="Content Placeholder 2"/>
          <p:cNvSpPr>
            <a:spLocks noGrp="1"/>
          </p:cNvSpPr>
          <p:nvPr>
            <p:ph idx="1"/>
          </p:nvPr>
        </p:nvSpPr>
        <p:spPr>
          <a:xfrm>
            <a:off x="457200" y="3200400"/>
            <a:ext cx="8229600" cy="2925763"/>
          </a:xfrm>
        </p:spPr>
        <p:txBody>
          <a:bodyPr/>
          <a:lstStyle/>
          <a:p>
            <a:pPr marL="0" indent="0" algn="ctr" rtl="1">
              <a:buNone/>
            </a:pPr>
            <a:r>
              <a:rPr lang="fa-IR" dirty="0">
                <a:cs typeface="B Yagut" panose="00000400000000000000" pitchFamily="2" charset="-78"/>
              </a:rPr>
              <a:t>دانشگاه علوم پزشکی و خدمات بهداشتی درمان اراک</a:t>
            </a:r>
          </a:p>
          <a:p>
            <a:pPr marL="0" indent="0" algn="ctr" rtl="1">
              <a:buNone/>
            </a:pPr>
            <a:r>
              <a:rPr lang="en-US" dirty="0">
                <a:cs typeface="B Yagut" panose="00000400000000000000" pitchFamily="2" charset="-78"/>
              </a:rPr>
              <a:t>firuzemashayekhi@gmail.com</a:t>
            </a:r>
          </a:p>
        </p:txBody>
      </p:sp>
      <p:sp>
        <p:nvSpPr>
          <p:cNvPr id="4" name="Slide Number Placeholder 3"/>
          <p:cNvSpPr>
            <a:spLocks noGrp="1"/>
          </p:cNvSpPr>
          <p:nvPr>
            <p:ph type="sldNum" sz="quarter" idx="12"/>
          </p:nvPr>
        </p:nvSpPr>
        <p:spPr/>
        <p:txBody>
          <a:bodyPr/>
          <a:lstStyle/>
          <a:p>
            <a:fld id="{6E260466-3987-4E78-8E3E-EC2259A95BEE}" type="slidenum">
              <a:rPr lang="en-US" smtClean="0"/>
              <a:t>27</a:t>
            </a:fld>
            <a:endParaRPr lang="en-US"/>
          </a:p>
        </p:txBody>
      </p:sp>
    </p:spTree>
    <p:extLst>
      <p:ext uri="{BB962C8B-B14F-4D97-AF65-F5344CB8AC3E}">
        <p14:creationId xmlns:p14="http://schemas.microsoft.com/office/powerpoint/2010/main" val="926719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اهداف آموزشی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پس از مطالعه این فصل انتظار می رود بتوانید:</a:t>
            </a:r>
          </a:p>
          <a:p>
            <a:pPr marL="514350" indent="-514350" algn="just" rtl="1">
              <a:buFont typeface="+mj-lt"/>
              <a:buAutoNum type="arabicPeriod"/>
            </a:pPr>
            <a:r>
              <a:rPr lang="fa-IR" sz="2400" dirty="0">
                <a:cs typeface="B Yagut" panose="00000400000000000000" pitchFamily="2" charset="-78"/>
              </a:rPr>
              <a:t>معاینه دهان و دندان را به طور صحیح انجام دهید.</a:t>
            </a:r>
          </a:p>
          <a:p>
            <a:pPr marL="514350" indent="-514350" algn="just" rtl="1">
              <a:buFont typeface="+mj-lt"/>
              <a:buAutoNum type="arabicPeriod"/>
            </a:pPr>
            <a:r>
              <a:rPr lang="fa-IR" sz="2400" dirty="0">
                <a:cs typeface="B Yagut" panose="00000400000000000000" pitchFamily="2" charset="-78"/>
              </a:rPr>
              <a:t>برفک دهان را تشخیص و اقدام درمانی مناسب را انجام دهید.</a:t>
            </a:r>
          </a:p>
          <a:p>
            <a:pPr marL="514350" indent="-514350" algn="just" rtl="1">
              <a:buFont typeface="+mj-lt"/>
              <a:buAutoNum type="arabicPeriod"/>
            </a:pPr>
            <a:r>
              <a:rPr lang="fa-IR" sz="2400" dirty="0">
                <a:cs typeface="B Yagut" panose="00000400000000000000" pitchFamily="2" charset="-78"/>
              </a:rPr>
              <a:t>آفت دهان را تعریف کنید.</a:t>
            </a:r>
          </a:p>
          <a:p>
            <a:pPr marL="514350" indent="-514350" algn="just" rtl="1">
              <a:buFont typeface="+mj-lt"/>
              <a:buAutoNum type="arabicPeriod"/>
            </a:pPr>
            <a:r>
              <a:rPr lang="fa-IR" sz="2400">
                <a:cs typeface="B Yagut" panose="00000400000000000000" pitchFamily="2" charset="-78"/>
              </a:rPr>
              <a:t>بیمار </a:t>
            </a:r>
            <a:r>
              <a:rPr lang="fa-IR" sz="2400" dirty="0">
                <a:cs typeface="B Yagut" panose="00000400000000000000" pitchFamily="2" charset="-78"/>
              </a:rPr>
              <a:t>مبتلا به تب خال را ارزیابی و مطابق با دارونامه درمان کنید.</a:t>
            </a:r>
          </a:p>
        </p:txBody>
      </p:sp>
      <p:sp>
        <p:nvSpPr>
          <p:cNvPr id="5" name="Slide Number Placeholder 4"/>
          <p:cNvSpPr>
            <a:spLocks noGrp="1"/>
          </p:cNvSpPr>
          <p:nvPr>
            <p:ph type="sldNum" sz="quarter" idx="12"/>
          </p:nvPr>
        </p:nvSpPr>
        <p:spPr/>
        <p:txBody>
          <a:bodyPr/>
          <a:lstStyle/>
          <a:p>
            <a:fld id="{6E260466-3987-4E78-8E3E-EC2259A95BEE}" type="slidenum">
              <a:rPr lang="en-US" smtClean="0"/>
              <a:t>3</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39008081"/>
      </p:ext>
    </p:extLst>
  </p:cSld>
  <p:clrMapOvr>
    <a:masterClrMapping/>
  </p:clrMapOvr>
  <mc:AlternateContent xmlns:mc="http://schemas.openxmlformats.org/markup-compatibility/2006" xmlns:p14="http://schemas.microsoft.com/office/powerpoint/2010/main">
    <mc:Choice Requires="p14">
      <p:transition spd="slow" p14:dur="2000" advTm="29133"/>
    </mc:Choice>
    <mc:Fallback xmlns="">
      <p:transition spd="slow" advTm="29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عناوین</a:t>
            </a:r>
            <a:endParaRPr lang="en-US" dirty="0">
              <a:cs typeface="B Yagut" panose="00000400000000000000" pitchFamily="2" charset="-78"/>
            </a:endParaRPr>
          </a:p>
        </p:txBody>
      </p:sp>
      <p:sp>
        <p:nvSpPr>
          <p:cNvPr id="3" name="Content Placeholder 2"/>
          <p:cNvSpPr>
            <a:spLocks noGrp="1"/>
          </p:cNvSpPr>
          <p:nvPr>
            <p:ph idx="1"/>
          </p:nvPr>
        </p:nvSpPr>
        <p:spPr>
          <a:xfrm>
            <a:off x="457200" y="1219200"/>
            <a:ext cx="8229600" cy="5283200"/>
          </a:xfrm>
        </p:spPr>
        <p:txBody>
          <a:bodyPr>
            <a:noAutofit/>
          </a:bodyPr>
          <a:lstStyle/>
          <a:p>
            <a:pPr algn="r" rtl="1"/>
            <a:r>
              <a:rPr lang="fa-IR" sz="2000" dirty="0">
                <a:cs typeface="B Yagut" panose="00000400000000000000" pitchFamily="2" charset="-78"/>
              </a:rPr>
              <a:t>مقدمه</a:t>
            </a:r>
          </a:p>
          <a:p>
            <a:pPr algn="r" rtl="1"/>
            <a:r>
              <a:rPr lang="fa-IR" sz="2000" dirty="0">
                <a:cs typeface="B Yagut" panose="00000400000000000000" pitchFamily="2" charset="-78"/>
              </a:rPr>
              <a:t>تعاریف</a:t>
            </a:r>
          </a:p>
          <a:p>
            <a:pPr algn="r" rtl="1"/>
            <a:r>
              <a:rPr lang="fa-IR" sz="2000" dirty="0">
                <a:cs typeface="B Yagut" panose="00000400000000000000" pitchFamily="2" charset="-78"/>
              </a:rPr>
              <a:t>معاینه دهان و دندان</a:t>
            </a:r>
          </a:p>
          <a:p>
            <a:pPr algn="r" rtl="1"/>
            <a:r>
              <a:rPr lang="fa-IR" sz="2000" dirty="0">
                <a:cs typeface="B Yagut" panose="00000400000000000000" pitchFamily="2" charset="-78"/>
              </a:rPr>
              <a:t>برفک</a:t>
            </a:r>
          </a:p>
          <a:p>
            <a:pPr algn="r" rtl="1"/>
            <a:r>
              <a:rPr lang="fa-IR" sz="2000" dirty="0">
                <a:cs typeface="B Yagut" panose="00000400000000000000" pitchFamily="2" charset="-78"/>
              </a:rPr>
              <a:t>آفت</a:t>
            </a:r>
          </a:p>
          <a:p>
            <a:pPr algn="r" rtl="1"/>
            <a:r>
              <a:rPr lang="fa-IR" sz="2000" dirty="0">
                <a:cs typeface="B Yagut" panose="00000400000000000000" pitchFamily="2" charset="-78"/>
              </a:rPr>
              <a:t>تب خال</a:t>
            </a:r>
          </a:p>
          <a:p>
            <a:pPr algn="r" rtl="1"/>
            <a:r>
              <a:rPr lang="fa-IR" sz="2000" dirty="0">
                <a:cs typeface="B Yagut" panose="00000400000000000000" pitchFamily="2" charset="-78"/>
              </a:rPr>
              <a:t>شرح حال و ارزیابی بیمار مبتلا به مشکلات دهان</a:t>
            </a:r>
          </a:p>
          <a:p>
            <a:pPr algn="r" rtl="1"/>
            <a:r>
              <a:rPr lang="fa-IR" sz="2000" dirty="0">
                <a:cs typeface="B Yagut" panose="00000400000000000000" pitchFamily="2" charset="-78"/>
              </a:rPr>
              <a:t>معاینات، تشخیص و درمان بیماران مبتلا به مشکلات دهان</a:t>
            </a:r>
          </a:p>
          <a:p>
            <a:pPr algn="r" rtl="1"/>
            <a:r>
              <a:rPr lang="fa-IR" sz="2000" dirty="0">
                <a:cs typeface="B Yagut" panose="00000400000000000000" pitchFamily="2" charset="-78"/>
              </a:rPr>
              <a:t>شرح حال و ارزیابی بیمار مبتلا به مشکلات دندان</a:t>
            </a:r>
          </a:p>
          <a:p>
            <a:pPr algn="r" rtl="1"/>
            <a:r>
              <a:rPr lang="fa-IR" sz="2000" dirty="0">
                <a:cs typeface="B Yagut" panose="00000400000000000000" pitchFamily="2" charset="-78"/>
              </a:rPr>
              <a:t>معاینات، تشخیص و درمان بیماران مبتلا به مشکلات دندان</a:t>
            </a:r>
          </a:p>
          <a:p>
            <a:pPr algn="r" rtl="1"/>
            <a:r>
              <a:rPr lang="fa-IR" sz="2000" dirty="0">
                <a:cs typeface="B Yagut" panose="00000400000000000000" pitchFamily="2" charset="-78"/>
              </a:rPr>
              <a:t>خلاصه مطالب و نتیجه گیری</a:t>
            </a:r>
          </a:p>
          <a:p>
            <a:pPr algn="r" rtl="1"/>
            <a:r>
              <a:rPr lang="fa-IR" sz="2000" dirty="0">
                <a:cs typeface="B Yagut" panose="00000400000000000000" pitchFamily="2" charset="-78"/>
              </a:rPr>
              <a:t>پرسش و تمرین</a:t>
            </a:r>
          </a:p>
          <a:p>
            <a:pPr algn="r" rtl="1"/>
            <a:r>
              <a:rPr lang="fa-IR" sz="2000" dirty="0">
                <a:cs typeface="B Yagut" panose="00000400000000000000" pitchFamily="2" charset="-78"/>
              </a:rPr>
              <a:t>فهرست منابع</a:t>
            </a:r>
          </a:p>
          <a:p>
            <a:pPr marL="0" indent="0" algn="r" rtl="1">
              <a:buNone/>
            </a:pPr>
            <a:endParaRPr lang="fa-IR" sz="2000"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6E260466-3987-4E78-8E3E-EC2259A95BEE}" type="slidenum">
              <a:rPr lang="en-US" smtClean="0"/>
              <a:t>4</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64198819"/>
      </p:ext>
    </p:extLst>
  </p:cSld>
  <p:clrMapOvr>
    <a:masterClrMapping/>
  </p:clrMapOvr>
  <mc:AlternateContent xmlns:mc="http://schemas.openxmlformats.org/markup-compatibility/2006" xmlns:p14="http://schemas.microsoft.com/office/powerpoint/2010/main">
    <mc:Choice Requires="p14">
      <p:transition spd="slow" p14:dur="2000" advTm="47338"/>
    </mc:Choice>
    <mc:Fallback xmlns="">
      <p:transition spd="slow" advTm="47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مقدمه</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دندان ها دائماً در معرض خطر پوسیدگی هستند، زیرا باکتري ها قند رژیم غذایی را</a:t>
            </a:r>
            <a:r>
              <a:rPr lang="en-US" sz="2400" dirty="0">
                <a:cs typeface="B Yagut" panose="00000400000000000000" pitchFamily="2" charset="-78"/>
              </a:rPr>
              <a:t> </a:t>
            </a:r>
            <a:r>
              <a:rPr lang="fa-IR" sz="2400" dirty="0">
                <a:cs typeface="B Yagut" panose="00000400000000000000" pitchFamily="2" charset="-78"/>
              </a:rPr>
              <a:t>تجزیه کرده اسید تولید می کنند که این اسید سطح دندان ها را دچار خوردگی می کند. در صورت</a:t>
            </a:r>
            <a:r>
              <a:rPr lang="en-US" sz="2400" dirty="0">
                <a:cs typeface="B Yagut" panose="00000400000000000000" pitchFamily="2" charset="-78"/>
              </a:rPr>
              <a:t> </a:t>
            </a:r>
            <a:r>
              <a:rPr lang="fa-IR" sz="2400" dirty="0">
                <a:cs typeface="B Yagut" panose="00000400000000000000" pitchFamily="2" charset="-78"/>
              </a:rPr>
              <a:t>درمان نشدن ، پوسیدگی ممکن است به مرکز دندان برسد .</a:t>
            </a:r>
            <a:r>
              <a:rPr lang="en-US" sz="2400" dirty="0">
                <a:cs typeface="B Yagut" panose="00000400000000000000" pitchFamily="2" charset="-78"/>
              </a:rPr>
              <a:t> </a:t>
            </a:r>
            <a:r>
              <a:rPr lang="fa-IR" sz="2400" dirty="0">
                <a:cs typeface="B Yagut" panose="00000400000000000000" pitchFamily="2" charset="-78"/>
              </a:rPr>
              <a:t>هنگام مراجعه بیماري که از درد دندان یا ناراحتی لثه و دهان شکایت دارد ضمن گرفتن شرح حال</a:t>
            </a:r>
            <a:r>
              <a:rPr lang="en-US" sz="2400" dirty="0">
                <a:cs typeface="B Yagut" panose="00000400000000000000" pitchFamily="2" charset="-78"/>
              </a:rPr>
              <a:t> </a:t>
            </a:r>
            <a:r>
              <a:rPr lang="fa-IR" sz="2400" dirty="0">
                <a:cs typeface="B Yagut" panose="00000400000000000000" pitchFamily="2" charset="-78"/>
              </a:rPr>
              <a:t>و معاینه دهان و دندان و لثه بیمار اقدامات و راهنمایی لازم را در این مورد انجام دهید.</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696" end="1426.6802"/>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5</a:t>
            </a:fld>
            <a:endParaRPr lang="en-US"/>
          </a:p>
        </p:txBody>
      </p:sp>
    </p:spTree>
    <p:extLst>
      <p:ext uri="{BB962C8B-B14F-4D97-AF65-F5344CB8AC3E}">
        <p14:creationId xmlns:p14="http://schemas.microsoft.com/office/powerpoint/2010/main" val="2442415200"/>
      </p:ext>
    </p:extLst>
  </p:cSld>
  <p:clrMapOvr>
    <a:masterClrMapping/>
  </p:clrMapOvr>
  <mc:AlternateContent xmlns:mc="http://schemas.openxmlformats.org/markup-compatibility/2006" xmlns:p14="http://schemas.microsoft.com/office/powerpoint/2010/main">
    <mc:Choice Requires="p14">
      <p:transition spd="slow" p14:dur="2000" advTm="39575"/>
    </mc:Choice>
    <mc:Fallback xmlns="">
      <p:transition spd="slow" advTm="39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تعاریف</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800" dirty="0">
                <a:cs typeface="B Yagut" panose="00000400000000000000" pitchFamily="2" charset="-78"/>
              </a:rPr>
              <a:t>مشکلات دهان:</a:t>
            </a:r>
          </a:p>
          <a:p>
            <a:pPr marL="0" indent="0" algn="r" rtl="1">
              <a:buNone/>
            </a:pPr>
            <a:r>
              <a:rPr lang="fa-IR" sz="2400" dirty="0">
                <a:cs typeface="B Yagut" panose="00000400000000000000" pitchFamily="2" charset="-78"/>
              </a:rPr>
              <a:t>بعضی  اوقات دردناک بودن دهان یا زبان بیش از همه به خاطر آسیب های خفیف است،عفونت های خفیف، بیماری های پوستی گسترده یا بیماری های روده ای ممکن است دهان را هم گرفتار کنند و باعث ایجاد زخم های دهانی شوند.</a:t>
            </a:r>
          </a:p>
          <a:p>
            <a:pPr algn="r" rtl="1"/>
            <a:r>
              <a:rPr lang="fa-IR" sz="2800" dirty="0">
                <a:cs typeface="B Yagut" panose="00000400000000000000" pitchFamily="2" charset="-78"/>
              </a:rPr>
              <a:t>مشکلات دندان:</a:t>
            </a:r>
          </a:p>
          <a:p>
            <a:pPr marL="0" indent="0" algn="r" rtl="1">
              <a:buNone/>
            </a:pPr>
            <a:r>
              <a:rPr lang="fa-IR" sz="2400" dirty="0">
                <a:cs typeface="B Yagut" panose="00000400000000000000" pitchFamily="2" charset="-78"/>
              </a:rPr>
              <a:t>دندان ها دائما در معرض خطر پوسیدگی هستند زیرا با کتری ها ، قند رژیم غذایی را تجزیه کرده، اسید تولید می کنند و این اسید سطح دندان ها را دچار خوردگی می کنند و در صورت عدم درمان پوسیدگی ممکن است به عصب دندان برسد. عواملی که باعث پوسیدگی می شوند می توانند باعث بیماری های لثه هم بشوند.</a:t>
            </a: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55742478"/>
      </p:ext>
    </p:extLst>
  </p:cSld>
  <p:clrMapOvr>
    <a:masterClrMapping/>
  </p:clrMapOvr>
  <mc:AlternateContent xmlns:mc="http://schemas.openxmlformats.org/markup-compatibility/2006" xmlns:p14="http://schemas.microsoft.com/office/powerpoint/2010/main">
    <mc:Choice Requires="p14">
      <p:transition spd="slow" p14:dur="2000" advTm="64958"/>
    </mc:Choice>
    <mc:Fallback xmlns="">
      <p:transition spd="slow" advTm="64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dirty="0">
                <a:cs typeface="B Yagut" panose="00000400000000000000" pitchFamily="2" charset="-78"/>
              </a:rPr>
              <a:t>معاینه دهان و دندان</a:t>
            </a:r>
            <a:endParaRPr lang="en-US" dirty="0"/>
          </a:p>
        </p:txBody>
      </p:sp>
      <p:sp>
        <p:nvSpPr>
          <p:cNvPr id="3" name="Content Placeholder 2"/>
          <p:cNvSpPr>
            <a:spLocks noGrp="1"/>
          </p:cNvSpPr>
          <p:nvPr>
            <p:ph idx="1"/>
          </p:nvPr>
        </p:nvSpPr>
        <p:spPr/>
        <p:txBody>
          <a:bodyPr>
            <a:normAutofit/>
          </a:bodyPr>
          <a:lstStyle/>
          <a:p>
            <a:pPr algn="r" rtl="1"/>
            <a:r>
              <a:rPr lang="fa-IR" sz="2400" dirty="0">
                <a:cs typeface="B Yagut" panose="00000400000000000000" pitchFamily="2" charset="-78"/>
              </a:rPr>
              <a:t>بیمار در محل مناسب قرار گیرد.</a:t>
            </a:r>
          </a:p>
          <a:p>
            <a:pPr algn="r" rtl="1"/>
            <a:r>
              <a:rPr lang="fa-IR" sz="2400" dirty="0">
                <a:cs typeface="B Yagut" panose="00000400000000000000" pitchFamily="2" charset="-78"/>
              </a:rPr>
              <a:t>دهان بیمار باز شود.</a:t>
            </a:r>
          </a:p>
          <a:p>
            <a:pPr algn="r" rtl="1"/>
            <a:r>
              <a:rPr lang="fa-IR" sz="2400" dirty="0">
                <a:cs typeface="B Yagut" panose="00000400000000000000" pitchFamily="2" charset="-78"/>
              </a:rPr>
              <a:t>از دستکش و آبسلانگ استفاده شود.</a:t>
            </a:r>
          </a:p>
          <a:p>
            <a:pPr algn="r" rtl="1"/>
            <a:r>
              <a:rPr lang="fa-IR" sz="2400" dirty="0">
                <a:cs typeface="B Yagut" panose="00000400000000000000" pitchFamily="2" charset="-78"/>
              </a:rPr>
              <a:t>معاینه لب بیمار از لحاظ تب، خال وترک گوشه لب</a:t>
            </a:r>
          </a:p>
          <a:p>
            <a:pPr algn="r" rtl="1"/>
            <a:r>
              <a:rPr lang="fa-IR" sz="2400" dirty="0">
                <a:cs typeface="B Yagut" panose="00000400000000000000" pitchFamily="2" charset="-78"/>
              </a:rPr>
              <a:t>معاینه لثه از لحاظ رنگ و التهاب (آبسه)</a:t>
            </a:r>
          </a:p>
          <a:p>
            <a:pPr algn="r" rtl="1"/>
            <a:r>
              <a:rPr lang="fa-IR" sz="2400" dirty="0">
                <a:cs typeface="B Yagut" panose="00000400000000000000" pitchFamily="2" charset="-78"/>
              </a:rPr>
              <a:t>معاینه زبان از لحاظ رنگ و زخم و ...</a:t>
            </a:r>
          </a:p>
          <a:p>
            <a:pPr algn="r" rtl="1"/>
            <a:r>
              <a:rPr lang="fa-IR" sz="2400" dirty="0">
                <a:cs typeface="B Yagut" panose="00000400000000000000" pitchFamily="2" charset="-78"/>
              </a:rPr>
              <a:t>معاینه روی دندان ها (از لحاظ تغییر رنگ ویا وجود لکه های جدا جدا و یا به هم پیوسته)</a:t>
            </a:r>
          </a:p>
          <a:p>
            <a:pPr algn="r" rtl="1"/>
            <a:r>
              <a:rPr lang="fa-IR" sz="2400" dirty="0">
                <a:cs typeface="B Yagut" panose="00000400000000000000" pitchFamily="2" charset="-78"/>
              </a:rPr>
              <a:t>معاینه سطوح مختلف دندان ها (از لحاظ پوسیدگی وسایر ضایعات)</a:t>
            </a:r>
          </a:p>
          <a:p>
            <a:pPr algn="r" rtl="1"/>
            <a:r>
              <a:rPr lang="fa-IR" sz="2400" dirty="0">
                <a:cs typeface="B Yagut" panose="00000400000000000000" pitchFamily="2" charset="-78"/>
              </a:rPr>
              <a:t>دفع صحیح وسایل مصرف شده برای بیمار</a:t>
            </a:r>
          </a:p>
          <a:p>
            <a:pPr algn="r" rtl="1"/>
            <a:endParaRPr lang="fa-IR" sz="2400" dirty="0">
              <a:cs typeface="B Yagut" panose="00000400000000000000" pitchFamily="2" charset="-78"/>
            </a:endParaRPr>
          </a:p>
          <a:p>
            <a:pPr marL="0" indent="0" algn="r" rtl="1">
              <a:buNone/>
            </a:pPr>
            <a:endParaRPr lang="en-US" sz="2400"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6E260466-3987-4E78-8E3E-EC2259A95BEE}" type="slidenum">
              <a:rPr lang="en-US" smtClean="0"/>
              <a:t>7</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83044503"/>
      </p:ext>
    </p:extLst>
  </p:cSld>
  <p:clrMapOvr>
    <a:masterClrMapping/>
  </p:clrMapOvr>
  <mc:AlternateContent xmlns:mc="http://schemas.openxmlformats.org/markup-compatibility/2006" xmlns:p14="http://schemas.microsoft.com/office/powerpoint/2010/main">
    <mc:Choice Requires="p14">
      <p:transition spd="slow" p14:dur="2000" advTm="52874"/>
    </mc:Choice>
    <mc:Fallback xmlns="">
      <p:transition spd="slow" advTm="52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معاینه دهان و دندان</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sz="2200" dirty="0">
                <a:cs typeface="B Yagut" panose="00000400000000000000" pitchFamily="2" charset="-78"/>
              </a:rPr>
              <a:t>لثه سالم ، صورتی رنگ و داراي قوام محکمی است </a:t>
            </a:r>
            <a:r>
              <a:rPr lang="fa-IR" sz="2200">
                <a:cs typeface="B Yagut" panose="00000400000000000000" pitchFamily="2" charset="-78"/>
              </a:rPr>
              <a:t>کاملا روي </a:t>
            </a:r>
            <a:r>
              <a:rPr lang="fa-IR" sz="2200" dirty="0">
                <a:cs typeface="B Yagut" panose="00000400000000000000" pitchFamily="2" charset="-78"/>
              </a:rPr>
              <a:t>استخوان فک و طوق دندان چسبیده است و شکل قرار گرفتن آن از شکل و طرز قرار گرفتن دندان ها پیروي می کند در صورت عدم رعایت بهداشت دهان و دندان، لثه دچار بیماري می شود که در آغاز بیماري ، لثه پر خون ، قرمز و متورم شده و قوام محکم آن از بین می رود . چسبندگی خود را در ناحیه طوق به دندان از دست داده به هنگام مسواك زدن یا گاز زدن میوه هاي سفت دچار خونریزي می شود که در صورت مشاهده هر یک از علائم فوق علاوه بر آموزش روش صحیح مسواك زدن و نیز توصیه مؤکد به استفاده صحیح از نخ دندان ، جهت انجام درمان مناسب و پیشگیري از بروز بیماري و یا متوقف نمودن آن بیمار را ارجاع غیر فوري می دهیم .</a:t>
            </a:r>
          </a:p>
          <a:p>
            <a:pPr marL="0" indent="0" algn="just" rtl="1">
              <a:buNone/>
            </a:pPr>
            <a:endParaRPr lang="en-US" sz="22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826"/>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8</a:t>
            </a:fld>
            <a:endParaRPr lang="en-US"/>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724400"/>
            <a:ext cx="39243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452240"/>
      </p:ext>
    </p:extLst>
  </p:cSld>
  <p:clrMapOvr>
    <a:masterClrMapping/>
  </p:clrMapOvr>
  <mc:AlternateContent xmlns:mc="http://schemas.openxmlformats.org/markup-compatibility/2006" xmlns:p14="http://schemas.microsoft.com/office/powerpoint/2010/main">
    <mc:Choice Requires="p14">
      <p:transition spd="slow" p14:dur="2000" advTm="74481"/>
    </mc:Choice>
    <mc:Fallback xmlns="">
      <p:transition spd="slow" advTm="74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برفک</a:t>
            </a:r>
            <a:endParaRPr lang="en-US" dirty="0">
              <a:cs typeface="B Yagut" panose="00000400000000000000" pitchFamily="2" charset="-78"/>
            </a:endParaRPr>
          </a:p>
        </p:txBody>
      </p:sp>
      <p:sp>
        <p:nvSpPr>
          <p:cNvPr id="3" name="Content Placeholder 2"/>
          <p:cNvSpPr>
            <a:spLocks noGrp="1"/>
          </p:cNvSpPr>
          <p:nvPr>
            <p:ph idx="1"/>
          </p:nvPr>
        </p:nvSpPr>
        <p:spPr>
          <a:xfrm>
            <a:off x="457200" y="1600200"/>
            <a:ext cx="8229600" cy="4699000"/>
          </a:xfrm>
        </p:spPr>
        <p:txBody>
          <a:bodyPr>
            <a:normAutofit/>
          </a:bodyPr>
          <a:lstStyle/>
          <a:p>
            <a:pPr algn="r" rtl="1"/>
            <a:r>
              <a:rPr lang="fa-IR" sz="2400" dirty="0">
                <a:cs typeface="B Yagut" panose="00000400000000000000" pitchFamily="2" charset="-78"/>
              </a:rPr>
              <a:t>برفک عبارت است از یک عفونت قارچی شایع دهان ، که بیشتر ، نوزادان و شیر خواران را مبتلا می کند ولی سایر کودکان و بزرگسالان نیز مبتلا می شوند .</a:t>
            </a:r>
          </a:p>
          <a:p>
            <a:pPr algn="r" rtl="1">
              <a:buFont typeface="Wingdings" panose="05000000000000000000" pitchFamily="2" charset="2"/>
              <a:buChar char="v"/>
            </a:pPr>
            <a:r>
              <a:rPr lang="fa-IR" sz="2800" dirty="0">
                <a:cs typeface="B Yagut" panose="00000400000000000000" pitchFamily="2" charset="-78"/>
              </a:rPr>
              <a:t> علایم شایع :</a:t>
            </a:r>
          </a:p>
          <a:p>
            <a:pPr marL="0" indent="0" algn="r" rtl="1">
              <a:buNone/>
            </a:pPr>
            <a:r>
              <a:rPr lang="fa-IR" sz="2400" dirty="0">
                <a:cs typeface="B Yagut" panose="00000400000000000000" pitchFamily="2" charset="-78"/>
              </a:rPr>
              <a:t>لکه هایی با مشخصات زیر در دهان ظاهر می شوند :</a:t>
            </a:r>
          </a:p>
          <a:p>
            <a:pPr algn="r" rtl="1"/>
            <a:r>
              <a:rPr lang="fa-IR" sz="2400" dirty="0">
                <a:cs typeface="B Yagut" panose="00000400000000000000" pitchFamily="2" charset="-78"/>
              </a:rPr>
              <a:t>لکه ها سفید تا زرد متمایل به کرم و اندکی برجسته که شبیه شیر دلمه بسته هستند ولی پاك نمی شوند . این لکه ها دردناك نیستند مگر این که برداشته شوند . که در این صورت زخم هاي کوچک و دردناکی بر جاي می گذارند . دهان معمولاً خشک است .</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426" end="671.2607"/>
                </p14:media>
              </p:ext>
            </p:extLst>
          </p:nvPr>
        </p:nvPicPr>
        <p:blipFill>
          <a:blip r:embed="rId4"/>
          <a:stretch>
            <a:fillRect/>
          </a:stretch>
        </p:blipFill>
        <p:spPr>
          <a:xfrm>
            <a:off x="8585200" y="6299200"/>
            <a:ext cx="406400" cy="406400"/>
          </a:xfrm>
          <a:prstGeom prst="rect">
            <a:avLst/>
          </a:prstGeom>
        </p:spPr>
      </p:pic>
      <p:pic>
        <p:nvPicPr>
          <p:cNvPr id="5" name="Picture 4" descr="https://otaghkhabar24.com/assets/files/styles/org/public/repo/pics/1396/04/21/pic-138669-1499870688.jpg?itok=8jwxHHZ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086" y="4909458"/>
            <a:ext cx="2933700" cy="1295399"/>
          </a:xfrm>
          <a:prstGeom prst="rect">
            <a:avLst/>
          </a:prstGeom>
          <a:noFill/>
          <a:ln>
            <a:noFill/>
          </a:ln>
        </p:spPr>
      </p:pic>
      <p:sp>
        <p:nvSpPr>
          <p:cNvPr id="6" name="Slide Number Placeholder 5"/>
          <p:cNvSpPr>
            <a:spLocks noGrp="1"/>
          </p:cNvSpPr>
          <p:nvPr>
            <p:ph type="sldNum" sz="quarter" idx="12"/>
          </p:nvPr>
        </p:nvSpPr>
        <p:spPr/>
        <p:txBody>
          <a:bodyPr/>
          <a:lstStyle/>
          <a:p>
            <a:fld id="{6E260466-3987-4E78-8E3E-EC2259A95BEE}" type="slidenum">
              <a:rPr lang="en-US" smtClean="0"/>
              <a:t>9</a:t>
            </a:fld>
            <a:endParaRPr lang="en-US"/>
          </a:p>
        </p:txBody>
      </p:sp>
    </p:spTree>
    <p:extLst>
      <p:ext uri="{BB962C8B-B14F-4D97-AF65-F5344CB8AC3E}">
        <p14:creationId xmlns:p14="http://schemas.microsoft.com/office/powerpoint/2010/main" val="4189920664"/>
      </p:ext>
    </p:extLst>
  </p:cSld>
  <p:clrMapOvr>
    <a:masterClrMapping/>
  </p:clrMapOvr>
  <mc:AlternateContent xmlns:mc="http://schemas.openxmlformats.org/markup-compatibility/2006" xmlns:p14="http://schemas.microsoft.com/office/powerpoint/2010/main">
    <mc:Choice Requires="p14">
      <p:transition spd="slow" p14:dur="2000" advTm="39233"/>
    </mc:Choice>
    <mc:Fallback xmlns="">
      <p:transition spd="slow" advTm="39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مرکزی</_x062f__x0627__x0646__x0634__x06af__x0627__x0647_>
    <_x0646__x0648__x0639__x0020__x062d__x06cc__x0637__x0647_ xmlns="12fdc5dc-769e-4543-b10d-fbea3dac4417">رويكرد به شكايات شايع و درمان‌هاي ساده علامتي</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5NN7CDR5NKU2-831-1240</_dlc_DocId>
    <_dlc_DocIdUrl xmlns="1047730d-92e1-4018-9084-d932fd3a7f58">
      <Url>http://www.health.gov.ir/hnd/_layouts/DocIdRedir.aspx?ID=5NN7CDR5NKU2-831-1240</Url>
      <Description>5NN7CDR5NKU2-831-1240</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5C6B207-6424-4AA3-AD75-82B2FC2B48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C356BF-737A-46AE-A90B-C863E593B893}">
  <ds:schemaRefs>
    <ds:schemaRef ds:uri="http://schemas.microsoft.com/office/2006/metadata/properties"/>
    <ds:schemaRef ds:uri="http://schemas.microsoft.com/office/infopath/2007/PartnerControls"/>
    <ds:schemaRef ds:uri="12fdc5dc-769e-4543-b10d-fbea3dac4417"/>
    <ds:schemaRef ds:uri="1047730d-92e1-4018-9084-d932fd3a7f58"/>
  </ds:schemaRefs>
</ds:datastoreItem>
</file>

<file path=customXml/itemProps3.xml><?xml version="1.0" encoding="utf-8"?>
<ds:datastoreItem xmlns:ds="http://schemas.openxmlformats.org/officeDocument/2006/customXml" ds:itemID="{E9C60CED-E17E-42AD-8766-67A940426900}">
  <ds:schemaRefs>
    <ds:schemaRef ds:uri="http://schemas.microsoft.com/sharepoint/v3/contenttype/forms"/>
  </ds:schemaRefs>
</ds:datastoreItem>
</file>

<file path=customXml/itemProps4.xml><?xml version="1.0" encoding="utf-8"?>
<ds:datastoreItem xmlns:ds="http://schemas.openxmlformats.org/officeDocument/2006/customXml" ds:itemID="{AE49206A-6AE5-4884-BC4E-9E2FF31C522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1194</TotalTime>
  <Words>2838</Words>
  <Application>Microsoft Office PowerPoint</Application>
  <PresentationFormat>On-screen Show (4:3)</PresentationFormat>
  <Paragraphs>303</Paragraphs>
  <Slides>27</Slides>
  <Notes>0</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B Yagut</vt:lpstr>
      <vt:lpstr>Calibri</vt:lpstr>
      <vt:lpstr>Wingdings</vt:lpstr>
      <vt:lpstr>Office Theme</vt:lpstr>
      <vt:lpstr>برخورد با هر یک از شکایات شایع در مراجعین خانه بهداشت و درمان های ساده علامتی</vt:lpstr>
      <vt:lpstr>مشخصات سند</vt:lpstr>
      <vt:lpstr>اهداف آموزشی</vt:lpstr>
      <vt:lpstr>فهرست عناوین</vt:lpstr>
      <vt:lpstr>مقدمه</vt:lpstr>
      <vt:lpstr>تعاریف</vt:lpstr>
      <vt:lpstr>معاینه دهان و دندان</vt:lpstr>
      <vt:lpstr>معاینه دهان و دندان</vt:lpstr>
      <vt:lpstr>برفک</vt:lpstr>
      <vt:lpstr>برفک</vt:lpstr>
      <vt:lpstr>آفت</vt:lpstr>
      <vt:lpstr>آفت</vt:lpstr>
      <vt:lpstr>آفت</vt:lpstr>
      <vt:lpstr>آفت</vt:lpstr>
      <vt:lpstr>تب خال</vt:lpstr>
      <vt:lpstr>تب خال</vt:lpstr>
      <vt:lpstr>تب خال</vt:lpstr>
      <vt:lpstr>شرح حال و ارزیابی بیمار مبتلا به مشکلات دهان</vt:lpstr>
      <vt:lpstr>معاینات، تشخیص و درمان بیماران مبتلا به مشکلات دهان</vt:lpstr>
      <vt:lpstr>معاینات، تشخیص و درمان بیماران مبتلا به مشکلات دهان</vt:lpstr>
      <vt:lpstr>شرح حال و ارزیابی بیمار مبتلا به مشکلات دندان</vt:lpstr>
      <vt:lpstr>معاینات، تشخیص و درمان بیماران مبتلا به مشکلات دندان</vt:lpstr>
      <vt:lpstr>معاینات، تشخیص و درمان بیماران مبتلا به مشکلات دندان</vt:lpstr>
      <vt:lpstr>خلاصه مطالب و نتیجه گیری</vt:lpstr>
      <vt:lpstr>پرسش و تمرین</vt:lpstr>
      <vt:lpstr>فهرست منابع</vt:lpstr>
      <vt:lpstr>لطفا نظرات و پیشنهادات خود پیرامون این بسته آموزشی را به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Falahi</cp:lastModifiedBy>
  <cp:revision>433</cp:revision>
  <dcterms:created xsi:type="dcterms:W3CDTF">2020-04-25T05:45:52Z</dcterms:created>
  <dcterms:modified xsi:type="dcterms:W3CDTF">2021-10-20T06:41:08Z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f8e8970d-d741-4b4f-a762-11d03ce86357</vt:lpwstr>
  </property>
</Properties>
</file>