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6"/>
  </p:notesMasterIdLst>
  <p:sldIdLst>
    <p:sldId id="258" r:id="rId6"/>
    <p:sldId id="260" r:id="rId7"/>
    <p:sldId id="310" r:id="rId8"/>
    <p:sldId id="265" r:id="rId9"/>
    <p:sldId id="295" r:id="rId10"/>
    <p:sldId id="298" r:id="rId11"/>
    <p:sldId id="299" r:id="rId12"/>
    <p:sldId id="307" r:id="rId13"/>
    <p:sldId id="308" r:id="rId14"/>
    <p:sldId id="305" r:id="rId15"/>
    <p:sldId id="311" r:id="rId16"/>
    <p:sldId id="296" r:id="rId17"/>
    <p:sldId id="297" r:id="rId18"/>
    <p:sldId id="306" r:id="rId19"/>
    <p:sldId id="309" r:id="rId20"/>
    <p:sldId id="300" r:id="rId21"/>
    <p:sldId id="270" r:id="rId22"/>
    <p:sldId id="274" r:id="rId23"/>
    <p:sldId id="275" r:id="rId24"/>
    <p:sldId id="27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216119-61A8-4B17-B6DE-976679CDD27D}" type="datetimeFigureOut">
              <a:rPr lang="en-US" smtClean="0"/>
              <a:t>10/20/2021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1F48D7-2B58-412E-A3C4-6A4EAE08696D}" type="slidenum">
              <a:rPr lang="en-US" smtClean="0"/>
              <a:t>‹#›</a:t>
            </a:fld>
            <a:endParaRPr lang="en-US"/>
          </a:p>
        </p:txBody>
      </p:sp>
    </p:spTree>
    <p:extLst>
      <p:ext uri="{BB962C8B-B14F-4D97-AF65-F5344CB8AC3E}">
        <p14:creationId xmlns:p14="http://schemas.microsoft.com/office/powerpoint/2010/main" val="3370492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809B35-F770-49C1-BC55-205061EA0B96}"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1791530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1D420E-62BC-45D1-AC2F-AC40612C068C}"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401606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E4525-3B76-4B92-BB70-2C442D77DAD1}"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266305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63A895-52E3-4514-A71B-2408EDF1E56F}"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170324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DDC7B7-0D68-4381-8BCC-EC837793C064}"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2303692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6DD405-A258-4C10-AB15-4F4C7B796CEA}"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91109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3C2D00-0526-4850-A074-148796751FD3}" type="datetime1">
              <a:rPr lang="en-US" smtClean="0"/>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2058308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D3C199-949A-4FEB-91B9-14BBE407817B}" type="datetime1">
              <a:rPr lang="en-US" smtClean="0"/>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3561128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59AB5F-7AE0-45EF-9B5B-FBD49C80FE69}" type="datetime1">
              <a:rPr lang="en-US" smtClean="0"/>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1465128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912CD5-4802-4BFC-8C22-B7D9A047E757}"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115421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13FDD3-6017-4269-9095-80CF6131FE6D}"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64843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C597AA-A308-42C1-9349-B4EEC442802A}" type="datetime1">
              <a:rPr lang="en-US" smtClean="0"/>
              <a:t>10/20/2021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60466-3987-4E78-8E3E-EC2259A95BEE}" type="slidenum">
              <a:rPr lang="en-US" smtClean="0"/>
              <a:pPr/>
              <a:t>‹#›</a:t>
            </a:fld>
            <a:endParaRPr lang="en-US"/>
          </a:p>
        </p:txBody>
      </p:sp>
    </p:spTree>
    <p:extLst>
      <p:ext uri="{BB962C8B-B14F-4D97-AF65-F5344CB8AC3E}">
        <p14:creationId xmlns:p14="http://schemas.microsoft.com/office/powerpoint/2010/main" val="891341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m4a"/><Relationship Id="rId1" Type="http://schemas.openxmlformats.org/officeDocument/2006/relationships/audio" Target="NULL" TargetMode="Externa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4a"/><Relationship Id="rId1" Type="http://schemas.openxmlformats.org/officeDocument/2006/relationships/audio" Target="NULL" TargetMode="Externa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8.m4a"/><Relationship Id="rId1" Type="http://schemas.openxmlformats.org/officeDocument/2006/relationships/audio" Target="NULL"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8077200" cy="1905000"/>
          </a:xfrm>
        </p:spPr>
        <p:txBody>
          <a:bodyPr>
            <a:normAutofit/>
          </a:bodyPr>
          <a:lstStyle/>
          <a:p>
            <a:pPr rtl="1"/>
            <a:r>
              <a:rPr lang="fa-IR" sz="3600" dirty="0">
                <a:cs typeface="B Yagut" panose="00000400000000000000" pitchFamily="2" charset="-78"/>
              </a:rPr>
              <a:t>برخورد با هر یک از شکایات شایع در مراجعین خانه بهداشت و درمان های ساده علامتی</a:t>
            </a:r>
            <a:endParaRPr lang="en-US" sz="3600" dirty="0"/>
          </a:p>
        </p:txBody>
      </p:sp>
      <p:sp>
        <p:nvSpPr>
          <p:cNvPr id="3" name="Subtitle 2"/>
          <p:cNvSpPr>
            <a:spLocks noGrp="1"/>
          </p:cNvSpPr>
          <p:nvPr>
            <p:ph type="subTitle" idx="1"/>
          </p:nvPr>
        </p:nvSpPr>
        <p:spPr>
          <a:xfrm>
            <a:off x="609600" y="3048000"/>
            <a:ext cx="7391400" cy="1600200"/>
          </a:xfrm>
        </p:spPr>
        <p:txBody>
          <a:bodyPr/>
          <a:lstStyle/>
          <a:p>
            <a:r>
              <a:rPr lang="fa-IR" dirty="0">
                <a:cs typeface="B Yagut" panose="00000400000000000000" pitchFamily="2" charset="-78"/>
              </a:rPr>
              <a:t>رویکرد به شکایات شایع و درمان های ساده علامتی</a:t>
            </a:r>
            <a:endParaRPr lang="en-US"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288"/>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1</a:t>
            </a:fld>
            <a:endParaRPr lang="en-US"/>
          </a:p>
        </p:txBody>
      </p:sp>
    </p:spTree>
    <p:extLst>
      <p:ext uri="{BB962C8B-B14F-4D97-AF65-F5344CB8AC3E}">
        <p14:creationId xmlns:p14="http://schemas.microsoft.com/office/powerpoint/2010/main" val="1463716731"/>
      </p:ext>
    </p:extLst>
  </p:cSld>
  <p:clrMapOvr>
    <a:masterClrMapping/>
  </p:clrMapOvr>
  <mc:AlternateContent xmlns:mc="http://schemas.openxmlformats.org/markup-compatibility/2006" xmlns:p14="http://schemas.microsoft.com/office/powerpoint/2010/main">
    <mc:Choice Requires="p14">
      <p:transition spd="slow" p14:dur="2000" advTm="10309"/>
    </mc:Choice>
    <mc:Fallback xmlns="">
      <p:transition spd="slow" advTm="10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648072"/>
          </a:xfrm>
        </p:spPr>
        <p:txBody>
          <a:bodyPr>
            <a:normAutofit fontScale="90000"/>
          </a:bodyPr>
          <a:lstStyle/>
          <a:p>
            <a:pPr rtl="1"/>
            <a:r>
              <a:rPr lang="fa-IR" sz="4000" dirty="0">
                <a:cs typeface="B Yagut" panose="00000400000000000000" pitchFamily="2" charset="-78"/>
              </a:rPr>
              <a:t>شرح حال و ارزیابی بیمار مبتلا به سردرد</a:t>
            </a:r>
          </a:p>
        </p:txBody>
      </p:sp>
      <p:sp>
        <p:nvSpPr>
          <p:cNvPr id="3" name="Content Placeholder 2"/>
          <p:cNvSpPr>
            <a:spLocks noGrp="1"/>
          </p:cNvSpPr>
          <p:nvPr>
            <p:ph idx="1"/>
          </p:nvPr>
        </p:nvSpPr>
        <p:spPr>
          <a:xfrm>
            <a:off x="457200" y="836712"/>
            <a:ext cx="8229600" cy="5805388"/>
          </a:xfrm>
        </p:spPr>
        <p:txBody>
          <a:bodyPr>
            <a:noAutofit/>
          </a:bodyPr>
          <a:lstStyle/>
          <a:p>
            <a:pPr marL="0" indent="0" algn="r" rtl="1">
              <a:buNone/>
            </a:pPr>
            <a:r>
              <a:rPr lang="fa-IR" sz="2400" dirty="0">
                <a:cs typeface="B Yagut" panose="00000400000000000000" pitchFamily="2" charset="-78"/>
              </a:rPr>
              <a:t>در هنگام مراجعه بیمار مبتلا به سردرد، سوالات زیر پرسیده شود.</a:t>
            </a:r>
          </a:p>
          <a:p>
            <a:pPr marL="514350" indent="-514350" algn="r" rtl="1">
              <a:buFont typeface="+mj-lt"/>
              <a:buAutoNum type="arabicPeriod"/>
            </a:pPr>
            <a:r>
              <a:rPr lang="fa-IR" sz="2000" dirty="0">
                <a:cs typeface="B Yagut" panose="00000400000000000000" pitchFamily="2" charset="-78"/>
              </a:rPr>
              <a:t>چه عواملی باعث سردرد می شود؟</a:t>
            </a:r>
          </a:p>
          <a:p>
            <a:pPr marL="514350" indent="-514350" algn="r" rtl="1">
              <a:buFont typeface="+mj-lt"/>
              <a:buAutoNum type="arabicPeriod"/>
            </a:pPr>
            <a:r>
              <a:rPr lang="fa-IR" sz="2000" dirty="0">
                <a:cs typeface="B Yagut" panose="00000400000000000000" pitchFamily="2" charset="-78"/>
              </a:rPr>
              <a:t>آیا بیمار علاوه بر سردرد، دمای بدن 38 درجه سانتی گراد یا بیشتر دارد؟</a:t>
            </a:r>
          </a:p>
          <a:p>
            <a:pPr marL="514350" indent="-514350" algn="r" rtl="1">
              <a:buFont typeface="+mj-lt"/>
              <a:buAutoNum type="arabicPeriod"/>
            </a:pPr>
            <a:r>
              <a:rPr lang="fa-IR" sz="2000" dirty="0">
                <a:cs typeface="B Yagut" panose="00000400000000000000" pitchFamily="2" charset="-78"/>
              </a:rPr>
              <a:t>این سردردها هر چند وقت یک بار اتفاق می افتد؟</a:t>
            </a:r>
          </a:p>
          <a:p>
            <a:pPr marL="514350" indent="-514350" algn="r" rtl="1">
              <a:buFont typeface="+mj-lt"/>
              <a:buAutoNum type="arabicPeriod"/>
            </a:pPr>
            <a:r>
              <a:rPr lang="fa-IR" sz="2000" dirty="0">
                <a:cs typeface="B Yagut" panose="00000400000000000000" pitchFamily="2" charset="-78"/>
              </a:rPr>
              <a:t>آیا سردرد بیمار شدید بوده و به طور ناگهانی و طی چند دقیقه ایجاد شده است؟</a:t>
            </a:r>
          </a:p>
          <a:p>
            <a:pPr marL="514350" indent="-514350" algn="r" rtl="1">
              <a:buFont typeface="+mj-lt"/>
              <a:buAutoNum type="arabicPeriod"/>
            </a:pPr>
            <a:r>
              <a:rPr lang="fa-IR" sz="2000" dirty="0">
                <a:cs typeface="B Yagut" panose="00000400000000000000" pitchFamily="2" charset="-78"/>
              </a:rPr>
              <a:t>آیا بیمار احساس تهوع و استفراغ دارد و دچار تاری دید شده است؟</a:t>
            </a:r>
          </a:p>
          <a:p>
            <a:pPr marL="514350" indent="-514350" algn="r" rtl="1">
              <a:buFont typeface="+mj-lt"/>
              <a:buAutoNum type="arabicPeriod"/>
            </a:pPr>
            <a:r>
              <a:rPr lang="fa-IR" sz="2000" dirty="0">
                <a:cs typeface="B Yagut" panose="00000400000000000000" pitchFamily="2" charset="-78"/>
              </a:rPr>
              <a:t>آیا بیمار بیشتر درد را در ناحیه شقیقه ها احساس می کند و شقیقه ها نسبت به لمس کردن حساس هستند؟</a:t>
            </a:r>
          </a:p>
          <a:p>
            <a:pPr marL="514350" indent="-514350" algn="r" rtl="1">
              <a:buFont typeface="+mj-lt"/>
              <a:buAutoNum type="arabicPeriod"/>
            </a:pPr>
            <a:r>
              <a:rPr lang="fa-IR" sz="2000" dirty="0">
                <a:cs typeface="B Yagut" panose="00000400000000000000" pitchFamily="2" charset="-78"/>
              </a:rPr>
              <a:t>آیا بیمار قبل از شروع سردرد دچار مشکل بینایی شده است؟</a:t>
            </a:r>
          </a:p>
          <a:p>
            <a:pPr marL="514350" indent="-514350" algn="r" rtl="1">
              <a:buFont typeface="+mj-lt"/>
              <a:buAutoNum type="arabicPeriod"/>
            </a:pPr>
            <a:r>
              <a:rPr lang="fa-IR" sz="2000" dirty="0">
                <a:cs typeface="B Yagut" panose="00000400000000000000" pitchFamily="2" charset="-78"/>
              </a:rPr>
              <a:t>آیا سردرد بیمار با خم کردن سر بدتر می شود؟</a:t>
            </a:r>
          </a:p>
          <a:p>
            <a:pPr marL="514350" indent="-514350" algn="r" rtl="1">
              <a:buFont typeface="+mj-lt"/>
              <a:buAutoNum type="arabicPeriod"/>
            </a:pPr>
            <a:r>
              <a:rPr lang="fa-IR" sz="2000" dirty="0">
                <a:cs typeface="B Yagut" panose="00000400000000000000" pitchFamily="2" charset="-78"/>
              </a:rPr>
              <a:t>آیا سردرد بیمار پس از مطالعه و انجام کارهای ظریف ایجاد می شود؟</a:t>
            </a:r>
          </a:p>
          <a:p>
            <a:pPr marL="514350" indent="-514350" algn="r" rtl="1">
              <a:buFont typeface="+mj-lt"/>
              <a:buAutoNum type="arabicPeriod"/>
            </a:pPr>
            <a:r>
              <a:rPr lang="fa-IR" sz="2000" dirty="0">
                <a:cs typeface="B Yagut" panose="00000400000000000000" pitchFamily="2" charset="-78"/>
              </a:rPr>
              <a:t>بیمار سردرد شدید با نشانه های خطر (بثورات پوستی، خواب آلودگی یا منگی، ضعف در یک اندام، تاری دید، از دست رفتن هوشیاری) دارد؟</a:t>
            </a:r>
          </a:p>
          <a:p>
            <a:pPr marL="514350" indent="-514350" algn="r" rtl="1">
              <a:buFont typeface="+mj-lt"/>
              <a:buAutoNum type="arabicPeriod"/>
            </a:pPr>
            <a:r>
              <a:rPr lang="fa-IR" sz="2000" dirty="0">
                <a:cs typeface="B Yagut" panose="00000400000000000000" pitchFamily="2" charset="-78"/>
              </a:rPr>
              <a:t>آیا بیمار دچار بدخوابی شده و تحت فشار و استرس عصبی می باشد؟</a:t>
            </a:r>
          </a:p>
          <a:p>
            <a:pPr marL="514350" indent="-514350" algn="r" rtl="1">
              <a:buFont typeface="+mj-lt"/>
              <a:buAutoNum type="arabicPeriod"/>
            </a:pPr>
            <a:r>
              <a:rPr lang="fa-IR" sz="2000" dirty="0">
                <a:cs typeface="B Yagut" panose="00000400000000000000" pitchFamily="2" charset="-78"/>
              </a:rPr>
              <a:t>آیا بیمار دارو مصرف می کند؟</a:t>
            </a:r>
          </a:p>
          <a:p>
            <a:pPr marL="514350" indent="-514350" algn="r" rtl="1">
              <a:buFont typeface="+mj-lt"/>
              <a:buAutoNum type="arabicPeriod"/>
            </a:pPr>
            <a:r>
              <a:rPr lang="fa-IR" sz="2000" dirty="0">
                <a:cs typeface="B Yagut" panose="00000400000000000000" pitchFamily="2" charset="-78"/>
              </a:rPr>
              <a:t>آیا بیمار زن باردار است؟</a:t>
            </a:r>
          </a:p>
        </p:txBody>
      </p:sp>
      <p:sp>
        <p:nvSpPr>
          <p:cNvPr id="5" name="Slide Number Placeholder 4"/>
          <p:cNvSpPr>
            <a:spLocks noGrp="1"/>
          </p:cNvSpPr>
          <p:nvPr>
            <p:ph type="sldNum" sz="quarter" idx="12"/>
          </p:nvPr>
        </p:nvSpPr>
        <p:spPr/>
        <p:txBody>
          <a:bodyPr/>
          <a:lstStyle/>
          <a:p>
            <a:fld id="{6E260466-3987-4E78-8E3E-EC2259A95BEE}" type="slidenum">
              <a:rPr lang="en-US" smtClean="0"/>
              <a:pPr/>
              <a:t>10</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32512970"/>
      </p:ext>
    </p:extLst>
  </p:cSld>
  <p:clrMapOvr>
    <a:masterClrMapping/>
  </p:clrMapOvr>
  <mc:AlternateContent xmlns:mc="http://schemas.openxmlformats.org/markup-compatibility/2006" xmlns:p14="http://schemas.microsoft.com/office/powerpoint/2010/main">
    <mc:Choice Requires="p14">
      <p:transition spd="slow" p14:dur="2000" advTm="90912"/>
    </mc:Choice>
    <mc:Fallback xmlns="">
      <p:transition spd="slow" advTm="90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معاینات</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2400" dirty="0">
                <a:cs typeface="B Yagut" panose="00000400000000000000" pitchFamily="2" charset="-78"/>
              </a:rPr>
              <a:t>بررسی حال عمومی و کنترل علایم حیاتی</a:t>
            </a:r>
          </a:p>
          <a:p>
            <a:pPr algn="r" rtl="1"/>
            <a:r>
              <a:rPr lang="fa-IR" sz="2400" dirty="0">
                <a:cs typeface="B Yagut" panose="00000400000000000000" pitchFamily="2" charset="-78"/>
              </a:rPr>
              <a:t>معاینه پوست</a:t>
            </a:r>
          </a:p>
          <a:p>
            <a:pPr algn="r" rtl="1"/>
            <a:r>
              <a:rPr lang="fa-IR" sz="2400" dirty="0">
                <a:cs typeface="B Yagut" panose="00000400000000000000" pitchFamily="2" charset="-78"/>
              </a:rPr>
              <a:t>معاینه چشم در صورت نیاز</a:t>
            </a:r>
            <a:endParaRPr lang="en-US"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pPr/>
              <a:t>11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82852196"/>
      </p:ext>
    </p:extLst>
  </p:cSld>
  <p:clrMapOvr>
    <a:masterClrMapping/>
  </p:clrMapOvr>
  <mc:AlternateContent xmlns:mc="http://schemas.openxmlformats.org/markup-compatibility/2006" xmlns:p14="http://schemas.microsoft.com/office/powerpoint/2010/main">
    <mc:Choice Requires="p14">
      <p:transition spd="slow" p14:dur="2000" advTm="19616"/>
    </mc:Choice>
    <mc:Fallback xmlns="">
      <p:transition spd="slow" advTm="1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طبقه بندی و درمان بیماران مبتلا به سردرد</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74990618"/>
              </p:ext>
            </p:extLst>
          </p:nvPr>
        </p:nvGraphicFramePr>
        <p:xfrm>
          <a:off x="457200" y="1600200"/>
          <a:ext cx="8229600" cy="42468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r" rtl="1"/>
                      <a:r>
                        <a:rPr lang="fa-IR" sz="1600" b="0" dirty="0">
                          <a:cs typeface="B Yagut" panose="00000400000000000000" pitchFamily="2" charset="-78"/>
                        </a:rPr>
                        <a:t>اقدامات و توصیه ها</a:t>
                      </a:r>
                      <a:endParaRPr lang="en-US" sz="1600" b="0" dirty="0">
                        <a:cs typeface="B Yagut" panose="00000400000000000000" pitchFamily="2" charset="-78"/>
                      </a:endParaRPr>
                    </a:p>
                  </a:txBody>
                  <a:tcPr/>
                </a:tc>
                <a:tc>
                  <a:txBody>
                    <a:bodyPr/>
                    <a:lstStyle/>
                    <a:p>
                      <a:pPr algn="r" rtl="1"/>
                      <a:r>
                        <a:rPr lang="fa-IR" sz="1600" b="0" dirty="0">
                          <a:cs typeface="B Yagut" panose="00000400000000000000" pitchFamily="2" charset="-78"/>
                        </a:rPr>
                        <a:t>مشکلات احتمالی</a:t>
                      </a:r>
                      <a:endParaRPr lang="en-US" sz="1600" b="0" dirty="0">
                        <a:cs typeface="B Yagut" panose="00000400000000000000" pitchFamily="2" charset="-78"/>
                      </a:endParaRPr>
                    </a:p>
                  </a:txBody>
                  <a:tcPr/>
                </a:tc>
                <a:tc>
                  <a:txBody>
                    <a:bodyPr/>
                    <a:lstStyle/>
                    <a:p>
                      <a:pPr algn="r" rtl="1"/>
                      <a:r>
                        <a:rPr lang="fa-IR" sz="1600" b="0" dirty="0">
                          <a:cs typeface="B Yagut" panose="00000400000000000000" pitchFamily="2" charset="-78"/>
                        </a:rPr>
                        <a:t>نشانه ها</a:t>
                      </a:r>
                      <a:endParaRPr lang="en-US" sz="1600" b="0" dirty="0">
                        <a:cs typeface="B Yagut" panose="00000400000000000000" pitchFamily="2" charset="-78"/>
                      </a:endParaRPr>
                    </a:p>
                  </a:txBody>
                  <a:tcPr/>
                </a:tc>
                <a:extLst>
                  <a:ext uri="{0D108BD9-81ED-4DB2-BD59-A6C34878D82A}">
                    <a16:rowId xmlns:a16="http://schemas.microsoft.com/office/drawing/2014/main" val="10000"/>
                  </a:ext>
                </a:extLst>
              </a:tr>
              <a:tr h="2970128">
                <a:tc>
                  <a:txBody>
                    <a:bodyPr/>
                    <a:lstStyle/>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-ارجاع فوری</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-ارجاع فوری</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-ارجاع فوری</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-ارجاع فوری</a:t>
                      </a:r>
                    </a:p>
                    <a:p>
                      <a:pPr algn="r" rtl="1"/>
                      <a:r>
                        <a:rPr lang="fa-IR" sz="1600" b="0" i="0" u="none" strike="noStrike" kern="1200" baseline="0" dirty="0">
                          <a:solidFill>
                            <a:schemeClr val="dk1"/>
                          </a:solidFill>
                          <a:latin typeface="+mn-lt"/>
                          <a:ea typeface="+mn-ea"/>
                          <a:cs typeface="B Yagut" panose="00000400000000000000" pitchFamily="2" charset="-78"/>
                        </a:rPr>
                        <a:t>-ار جاع فوری</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-ارجاع فوری</a:t>
                      </a:r>
                      <a:endParaRPr lang="en-US" sz="1600" b="0" dirty="0">
                        <a:cs typeface="B Yagut" panose="00000400000000000000" pitchFamily="2" charset="-78"/>
                      </a:endParaRPr>
                    </a:p>
                  </a:txBody>
                  <a:tcPr/>
                </a:tc>
                <a:tc>
                  <a:txBody>
                    <a:bodyPr/>
                    <a:lstStyle/>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 احتمال مننژیت و...</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 احتمال ضربه به سر</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-احتمال مشکلات بینایی و ...</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 احتمال پارگی عروق و...</a:t>
                      </a:r>
                    </a:p>
                    <a:p>
                      <a:pPr algn="r" rtl="1"/>
                      <a:r>
                        <a:rPr lang="fa-IR" sz="1600" b="0" i="0" u="none" strike="noStrike" kern="1200" baseline="0" dirty="0">
                          <a:solidFill>
                            <a:schemeClr val="dk1"/>
                          </a:solidFill>
                          <a:latin typeface="+mn-lt"/>
                          <a:ea typeface="+mn-ea"/>
                          <a:cs typeface="B Yagut" panose="00000400000000000000" pitchFamily="2" charset="-78"/>
                        </a:rPr>
                        <a:t>-سردرد میگرنی حاد و...</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-احتمال بالا رفتن فشار مغز یا التهاب</a:t>
                      </a:r>
                    </a:p>
                    <a:p>
                      <a:pPr algn="r" rtl="1"/>
                      <a:r>
                        <a:rPr lang="fa-IR" sz="1600" b="0" i="0" u="none" strike="noStrike" kern="1200" baseline="0" dirty="0">
                          <a:solidFill>
                            <a:schemeClr val="dk1"/>
                          </a:solidFill>
                          <a:latin typeface="+mn-lt"/>
                          <a:ea typeface="+mn-ea"/>
                          <a:cs typeface="B Yagut" panose="00000400000000000000" pitchFamily="2" charset="-78"/>
                        </a:rPr>
                        <a:t>لایه های دور مغز و ...</a:t>
                      </a:r>
                    </a:p>
                    <a:p>
                      <a:pPr algn="r" rtl="1"/>
                      <a:endParaRPr lang="en-US" sz="1600" b="0" dirty="0">
                        <a:cs typeface="B Yagut" panose="00000400000000000000" pitchFamily="2" charset="-78"/>
                      </a:endParaRPr>
                    </a:p>
                  </a:txBody>
                  <a:tcPr/>
                </a:tc>
                <a:tc>
                  <a:txBody>
                    <a:bodyPr/>
                    <a:lstStyle/>
                    <a:p>
                      <a:pPr algn="r" rtl="1"/>
                      <a:r>
                        <a:rPr lang="fa-IR" sz="1600" b="0" i="0" u="none" strike="noStrike" kern="1200" baseline="0" dirty="0">
                          <a:solidFill>
                            <a:schemeClr val="dk1"/>
                          </a:solidFill>
                          <a:latin typeface="+mn-lt"/>
                          <a:ea typeface="+mn-ea"/>
                          <a:cs typeface="B Yagut" panose="00000400000000000000" pitchFamily="2" charset="-78"/>
                        </a:rPr>
                        <a:t>-در صورت داشتن هر یک از نشانه های زیر:</a:t>
                      </a:r>
                    </a:p>
                    <a:p>
                      <a:pPr algn="r" rtl="1"/>
                      <a:r>
                        <a:rPr lang="fa-IR" sz="1600" b="0" i="0" u="none" strike="noStrike" kern="1200" baseline="0" dirty="0">
                          <a:solidFill>
                            <a:schemeClr val="dk1"/>
                          </a:solidFill>
                          <a:latin typeface="+mn-lt"/>
                          <a:ea typeface="+mn-ea"/>
                          <a:cs typeface="B Yagut" panose="00000400000000000000" pitchFamily="2" charset="-78"/>
                        </a:rPr>
                        <a:t>- داشتن سر درد همراه با بثورات پوستی، خواب آلودگی</a:t>
                      </a:r>
                    </a:p>
                    <a:p>
                      <a:pPr algn="r" rtl="1"/>
                      <a:r>
                        <a:rPr lang="fa-IR" sz="1600" b="0" i="0" u="none" strike="noStrike" kern="1200" baseline="0" dirty="0">
                          <a:solidFill>
                            <a:schemeClr val="dk1"/>
                          </a:solidFill>
                          <a:latin typeface="+mn-lt"/>
                          <a:ea typeface="+mn-ea"/>
                          <a:cs typeface="B Yagut" panose="00000400000000000000" pitchFamily="2" charset="-78"/>
                        </a:rPr>
                        <a:t>- سر درد به دنبال ضربه به سر و یا درد در ناحیه شقیقه ها</a:t>
                      </a:r>
                    </a:p>
                    <a:p>
                      <a:pPr algn="r" rtl="1"/>
                      <a:r>
                        <a:rPr lang="fa-IR" sz="1600" b="0" i="0" u="none" strike="noStrike" kern="1200" baseline="0" dirty="0">
                          <a:solidFill>
                            <a:schemeClr val="dk1"/>
                          </a:solidFill>
                          <a:latin typeface="+mn-lt"/>
                          <a:ea typeface="+mn-ea"/>
                          <a:cs typeface="B Yagut" panose="00000400000000000000" pitchFamily="2" charset="-78"/>
                        </a:rPr>
                        <a:t>-قبل از شروع سردرد دچار مشکلات بینایی شده</a:t>
                      </a:r>
                    </a:p>
                    <a:p>
                      <a:pPr algn="r" rtl="1"/>
                      <a:r>
                        <a:rPr lang="fa-IR" sz="1600" b="0" i="0" u="none" strike="noStrike" kern="1200" baseline="0" dirty="0">
                          <a:solidFill>
                            <a:schemeClr val="dk1"/>
                          </a:solidFill>
                          <a:latin typeface="+mn-lt"/>
                          <a:ea typeface="+mn-ea"/>
                          <a:cs typeface="B Yagut" panose="00000400000000000000" pitchFamily="2" charset="-78"/>
                        </a:rPr>
                        <a:t>-سر درد ناگهانی شدید</a:t>
                      </a:r>
                    </a:p>
                    <a:p>
                      <a:pPr algn="r" rtl="1"/>
                      <a:r>
                        <a:rPr lang="fa-IR" sz="1600" b="0" i="0" u="none" strike="noStrike" kern="1200" baseline="0" dirty="0">
                          <a:solidFill>
                            <a:schemeClr val="dk1"/>
                          </a:solidFill>
                          <a:latin typeface="+mn-lt"/>
                          <a:ea typeface="+mn-ea"/>
                          <a:cs typeface="B Yagut" panose="00000400000000000000" pitchFamily="2" charset="-78"/>
                        </a:rPr>
                        <a:t>- داشتن سر درد همراه با تهوع و استفراغ و تاری دید</a:t>
                      </a:r>
                    </a:p>
                    <a:p>
                      <a:pPr algn="r" rtl="1"/>
                      <a:r>
                        <a:rPr lang="fa-IR" sz="1600" b="0" i="0" u="none" strike="noStrike" kern="1200" baseline="0" dirty="0">
                          <a:solidFill>
                            <a:schemeClr val="dk1"/>
                          </a:solidFill>
                          <a:latin typeface="+mn-lt"/>
                          <a:ea typeface="+mn-ea"/>
                          <a:cs typeface="B Yagut" panose="00000400000000000000" pitchFamily="2" charset="-78"/>
                        </a:rPr>
                        <a:t>-سر دردی که به دنبال خم کردن سر بدتر می شود.</a:t>
                      </a:r>
                      <a:endParaRPr lang="fa-IR" sz="1600" b="0" dirty="0">
                        <a:cs typeface="B Yagut" panose="00000400000000000000" pitchFamily="2" charset="-78"/>
                      </a:endParaRPr>
                    </a:p>
                  </a:txBody>
                  <a:tcPr/>
                </a:tc>
                <a:extLst>
                  <a:ext uri="{0D108BD9-81ED-4DB2-BD59-A6C34878D82A}">
                    <a16:rowId xmlns:a16="http://schemas.microsoft.com/office/drawing/2014/main" val="10001"/>
                  </a:ext>
                </a:extLst>
              </a:tr>
              <a:tr h="370840">
                <a:tc>
                  <a:txBody>
                    <a:bodyPr/>
                    <a:lstStyle/>
                    <a:p>
                      <a:pPr algn="r" rtl="1"/>
                      <a:r>
                        <a:rPr lang="fa-IR" sz="1600" b="0" dirty="0">
                          <a:cs typeface="B Yagut" panose="00000400000000000000" pitchFamily="2" charset="-78"/>
                        </a:rPr>
                        <a:t>-ارجاع غیرفوری</a:t>
                      </a:r>
                      <a:endParaRPr lang="en-US" sz="1600" b="0" dirty="0">
                        <a:cs typeface="B Yagut" panose="00000400000000000000" pitchFamily="2" charset="-78"/>
                      </a:endParaRPr>
                    </a:p>
                  </a:txBody>
                  <a:tcPr/>
                </a:tc>
                <a:tc>
                  <a:txBody>
                    <a:bodyPr/>
                    <a:lstStyle/>
                    <a:p>
                      <a:pPr algn="r" rtl="1"/>
                      <a:r>
                        <a:rPr lang="fa-IR" sz="1600" b="0" dirty="0">
                          <a:cs typeface="B Yagut" panose="00000400000000000000" pitchFamily="2" charset="-78"/>
                        </a:rPr>
                        <a:t>- عوارض</a:t>
                      </a:r>
                      <a:r>
                        <a:rPr lang="fa-IR" sz="1600" b="0" baseline="0" dirty="0">
                          <a:cs typeface="B Yagut" panose="00000400000000000000" pitchFamily="2" charset="-78"/>
                        </a:rPr>
                        <a:t> دارو</a:t>
                      </a:r>
                      <a:endParaRPr lang="en-US" sz="1600" b="0" dirty="0">
                        <a:cs typeface="B Yagut" panose="00000400000000000000" pitchFamily="2" charset="-78"/>
                      </a:endParaRPr>
                    </a:p>
                  </a:txBody>
                  <a:tcPr/>
                </a:tc>
                <a:tc>
                  <a:txBody>
                    <a:bodyPr/>
                    <a:lstStyle/>
                    <a:p>
                      <a:pPr algn="r" rtl="1"/>
                      <a:r>
                        <a:rPr lang="fa-IR" sz="1600" b="0" kern="1200" baseline="0" dirty="0">
                          <a:solidFill>
                            <a:schemeClr val="dk1"/>
                          </a:solidFill>
                          <a:latin typeface="+mn-lt"/>
                          <a:ea typeface="+mn-ea"/>
                          <a:cs typeface="B Yagut" panose="00000400000000000000" pitchFamily="2" charset="-78"/>
                        </a:rPr>
                        <a:t>- مصرف دارویی خاص</a:t>
                      </a:r>
                      <a:endParaRPr lang="en-US" sz="1600" b="0" kern="1200" baseline="0" dirty="0">
                        <a:solidFill>
                          <a:schemeClr val="dk1"/>
                        </a:solidFill>
                        <a:latin typeface="+mn-lt"/>
                        <a:ea typeface="+mn-ea"/>
                        <a:cs typeface="B Yagut" panose="00000400000000000000" pitchFamily="2" charset="-78"/>
                      </a:endParaRPr>
                    </a:p>
                  </a:txBody>
                  <a:tcPr/>
                </a:tc>
                <a:extLst>
                  <a:ext uri="{0D108BD9-81ED-4DB2-BD59-A6C34878D82A}">
                    <a16:rowId xmlns:a16="http://schemas.microsoft.com/office/drawing/2014/main" val="10002"/>
                  </a:ext>
                </a:extLst>
              </a:tr>
            </a:tbl>
          </a:graphicData>
        </a:graphic>
      </p:graphicFrame>
      <p:sp>
        <p:nvSpPr>
          <p:cNvPr id="5" name="Slide Number Placeholder 4"/>
          <p:cNvSpPr>
            <a:spLocks noGrp="1"/>
          </p:cNvSpPr>
          <p:nvPr>
            <p:ph type="sldNum" sz="quarter" idx="12"/>
          </p:nvPr>
        </p:nvSpPr>
        <p:spPr/>
        <p:txBody>
          <a:bodyPr/>
          <a:lstStyle/>
          <a:p>
            <a:fld id="{6E260466-3987-4E78-8E3E-EC2259A95BEE}" type="slidenum">
              <a:rPr lang="en-US" smtClean="0"/>
              <a:pPr/>
              <a:t>12</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95914547"/>
      </p:ext>
    </p:extLst>
  </p:cSld>
  <p:clrMapOvr>
    <a:masterClrMapping/>
  </p:clrMapOvr>
  <mc:AlternateContent xmlns:mc="http://schemas.openxmlformats.org/markup-compatibility/2006" xmlns:p14="http://schemas.microsoft.com/office/powerpoint/2010/main">
    <mc:Choice Requires="p14">
      <p:transition spd="slow" p14:dur="2000" advTm="110887"/>
    </mc:Choice>
    <mc:Fallback xmlns="">
      <p:transition spd="slow" advTm="110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طبقه بندی و درمان بیماران مبتلا به سردرد</a:t>
            </a:r>
            <a:endParaRPr lang="en-US" sz="4000" dirty="0"/>
          </a:p>
        </p:txBody>
      </p:sp>
      <p:sp>
        <p:nvSpPr>
          <p:cNvPr id="5" name="Slide Number Placeholder 4"/>
          <p:cNvSpPr>
            <a:spLocks noGrp="1"/>
          </p:cNvSpPr>
          <p:nvPr>
            <p:ph type="sldNum" sz="quarter" idx="12"/>
          </p:nvPr>
        </p:nvSpPr>
        <p:spPr/>
        <p:txBody>
          <a:bodyPr/>
          <a:lstStyle/>
          <a:p>
            <a:fld id="{6E260466-3987-4E78-8E3E-EC2259A95BEE}" type="slidenum">
              <a:rPr lang="en-US" smtClean="0"/>
              <a:pPr/>
              <a:t>13</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20324467"/>
              </p:ext>
            </p:extLst>
          </p:nvPr>
        </p:nvGraphicFramePr>
        <p:xfrm>
          <a:off x="457200" y="1600200"/>
          <a:ext cx="8229600" cy="38760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r" rtl="1"/>
                      <a:r>
                        <a:rPr lang="fa-IR" sz="1600" b="0" dirty="0">
                          <a:cs typeface="B Yagut" panose="00000400000000000000" pitchFamily="2" charset="-78"/>
                        </a:rPr>
                        <a:t>اقدامات و توصیه ها</a:t>
                      </a:r>
                      <a:endParaRPr lang="en-US" sz="1600" b="0" dirty="0">
                        <a:cs typeface="B Yagut" panose="00000400000000000000" pitchFamily="2" charset="-78"/>
                      </a:endParaRPr>
                    </a:p>
                  </a:txBody>
                  <a:tcPr/>
                </a:tc>
                <a:tc>
                  <a:txBody>
                    <a:bodyPr/>
                    <a:lstStyle/>
                    <a:p>
                      <a:pPr algn="r" rtl="1"/>
                      <a:r>
                        <a:rPr lang="fa-IR" sz="1600" b="0" dirty="0">
                          <a:cs typeface="B Yagut" panose="00000400000000000000" pitchFamily="2" charset="-78"/>
                        </a:rPr>
                        <a:t>مشکلات احتمالی</a:t>
                      </a:r>
                      <a:endParaRPr lang="en-US" sz="1600" b="0" dirty="0">
                        <a:cs typeface="B Yagut" panose="00000400000000000000" pitchFamily="2" charset="-78"/>
                      </a:endParaRPr>
                    </a:p>
                  </a:txBody>
                  <a:tcPr/>
                </a:tc>
                <a:tc>
                  <a:txBody>
                    <a:bodyPr/>
                    <a:lstStyle/>
                    <a:p>
                      <a:pPr algn="r" rtl="1"/>
                      <a:r>
                        <a:rPr lang="fa-IR" sz="1600" b="0" dirty="0">
                          <a:cs typeface="B Yagut" panose="00000400000000000000" pitchFamily="2" charset="-78"/>
                        </a:rPr>
                        <a:t>نشانه ها</a:t>
                      </a:r>
                      <a:endParaRPr lang="en-US" sz="1600" b="0" dirty="0">
                        <a:cs typeface="B Yagut" panose="00000400000000000000" pitchFamily="2" charset="-78"/>
                      </a:endParaRPr>
                    </a:p>
                  </a:txBody>
                  <a:tcPr/>
                </a:tc>
                <a:extLst>
                  <a:ext uri="{0D108BD9-81ED-4DB2-BD59-A6C34878D82A}">
                    <a16:rowId xmlns:a16="http://schemas.microsoft.com/office/drawing/2014/main" val="10000"/>
                  </a:ext>
                </a:extLst>
              </a:tr>
              <a:tr h="370840">
                <a:tc>
                  <a:txBody>
                    <a:bodyPr/>
                    <a:lstStyle/>
                    <a:p>
                      <a:pPr algn="r" rtl="1"/>
                      <a:r>
                        <a:rPr lang="fa-IR" sz="1600" b="0" i="0" u="none" strike="noStrike" kern="1200" baseline="0" dirty="0">
                          <a:solidFill>
                            <a:schemeClr val="dk1"/>
                          </a:solidFill>
                          <a:latin typeface="+mn-lt"/>
                          <a:ea typeface="+mn-ea"/>
                          <a:cs typeface="B Yagut" panose="00000400000000000000" pitchFamily="2" charset="-78"/>
                        </a:rPr>
                        <a:t>-به بیمار مسکن بدهید، آموزش پاشویه و پایین آوردن درجه حرارت و پیگیری بعد از 24ساعت</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-به بیمار مسکن دهید و آموزش بخور درمانی و 48 ساعت بعد</a:t>
                      </a:r>
                    </a:p>
                    <a:p>
                      <a:pPr algn="r" rtl="1"/>
                      <a:r>
                        <a:rPr lang="fa-IR" sz="1600" b="0" i="0" u="none" strike="noStrike" kern="1200" baseline="0" dirty="0">
                          <a:solidFill>
                            <a:schemeClr val="dk1"/>
                          </a:solidFill>
                          <a:latin typeface="+mn-lt"/>
                          <a:ea typeface="+mn-ea"/>
                          <a:cs typeface="B Yagut" panose="00000400000000000000" pitchFamily="2" charset="-78"/>
                        </a:rPr>
                        <a:t>پیگیری شود.</a:t>
                      </a:r>
                    </a:p>
                    <a:p>
                      <a:pPr algn="r" rtl="1"/>
                      <a:r>
                        <a:rPr lang="fa-IR" sz="1600" b="0" i="0" u="none" strike="noStrike" kern="1200" baseline="0" dirty="0">
                          <a:solidFill>
                            <a:schemeClr val="dk1"/>
                          </a:solidFill>
                          <a:latin typeface="+mn-lt"/>
                          <a:ea typeface="+mn-ea"/>
                          <a:cs typeface="B Yagut" panose="00000400000000000000" pitchFamily="2" charset="-78"/>
                        </a:rPr>
                        <a:t>- دادن مسکن واستراحت در فواصل</a:t>
                      </a:r>
                    </a:p>
                    <a:p>
                      <a:pPr algn="r" rtl="1"/>
                      <a:r>
                        <a:rPr lang="fa-IR" sz="1600" b="0" i="0" u="none" strike="noStrike" kern="1200" baseline="0" dirty="0">
                          <a:solidFill>
                            <a:schemeClr val="dk1"/>
                          </a:solidFill>
                          <a:latin typeface="+mn-lt"/>
                          <a:ea typeface="+mn-ea"/>
                          <a:cs typeface="B Yagut" panose="00000400000000000000" pitchFamily="2" charset="-78"/>
                        </a:rPr>
                        <a:t>انجام کار و قرار گرفتن در وضعیت</a:t>
                      </a:r>
                    </a:p>
                    <a:p>
                      <a:pPr algn="r" rtl="1"/>
                      <a:r>
                        <a:rPr lang="fa-IR" sz="1600" b="0" i="0" u="none" strike="noStrike" kern="1200" baseline="0" dirty="0">
                          <a:solidFill>
                            <a:schemeClr val="dk1"/>
                          </a:solidFill>
                          <a:latin typeface="+mn-lt"/>
                          <a:ea typeface="+mn-ea"/>
                          <a:cs typeface="B Yagut" panose="00000400000000000000" pitchFamily="2" charset="-78"/>
                        </a:rPr>
                        <a:t>مناسب و در صورت عدم بهبودی</a:t>
                      </a:r>
                    </a:p>
                    <a:p>
                      <a:pPr algn="r" rtl="1"/>
                      <a:r>
                        <a:rPr lang="fa-IR" sz="1600" b="0" i="0" u="none" strike="noStrike" kern="1200" baseline="0" dirty="0">
                          <a:solidFill>
                            <a:schemeClr val="dk1"/>
                          </a:solidFill>
                          <a:latin typeface="+mn-lt"/>
                          <a:ea typeface="+mn-ea"/>
                          <a:cs typeface="B Yagut" panose="00000400000000000000" pitchFamily="2" charset="-78"/>
                        </a:rPr>
                        <a:t>بررسی چشم ها توسط پزشک</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 دادن مسکن طبق دارونامه</a:t>
                      </a:r>
                      <a:endParaRPr lang="en-US" sz="1600" b="0" dirty="0">
                        <a:cs typeface="B Yagut" panose="00000400000000000000" pitchFamily="2" charset="-78"/>
                      </a:endParaRPr>
                    </a:p>
                  </a:txBody>
                  <a:tcPr/>
                </a:tc>
                <a:tc>
                  <a:txBody>
                    <a:bodyPr/>
                    <a:lstStyle/>
                    <a:p>
                      <a:pPr algn="r" rtl="1"/>
                      <a:r>
                        <a:rPr lang="fa-IR" sz="1600" b="0" i="0" u="none" strike="noStrike" kern="1200" baseline="0" dirty="0">
                          <a:solidFill>
                            <a:schemeClr val="dk1"/>
                          </a:solidFill>
                          <a:latin typeface="+mn-lt"/>
                          <a:ea typeface="+mn-ea"/>
                          <a:cs typeface="B Yagut" panose="00000400000000000000" pitchFamily="2" charset="-78"/>
                        </a:rPr>
                        <a:t>-احتمال سرما خوردگی و...</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-احتمال سینوزیت و...</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-گرفتگی عضلات گردن  یا فشار عصبی ناشی از تمرکز حواس و...</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 بد خوابی و استرس و...</a:t>
                      </a:r>
                      <a:endParaRPr lang="en-US" sz="1600" b="0" dirty="0">
                        <a:cs typeface="B Yagut" panose="00000400000000000000" pitchFamily="2" charset="-78"/>
                      </a:endParaRPr>
                    </a:p>
                  </a:txBody>
                  <a:tcPr/>
                </a:tc>
                <a:tc>
                  <a:txBody>
                    <a:bodyPr/>
                    <a:lstStyle/>
                    <a:p>
                      <a:pPr algn="r" rtl="1"/>
                      <a:r>
                        <a:rPr lang="fa-IR" sz="1600" b="0" i="0" u="none" strike="noStrike" kern="1200" baseline="0" dirty="0">
                          <a:solidFill>
                            <a:schemeClr val="dk1"/>
                          </a:solidFill>
                          <a:latin typeface="+mn-lt"/>
                          <a:ea typeface="+mn-ea"/>
                          <a:cs typeface="B Yagut" panose="00000400000000000000" pitchFamily="2" charset="-78"/>
                        </a:rPr>
                        <a:t>-داشتن سر درد با دمای 38درجه</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 داشتن درد در صورت و بالای ابروها</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 سر درد و تاری دید به دنبال انجام کارهای ظریف و مطالعه</a:t>
                      </a:r>
                    </a:p>
                    <a:p>
                      <a:pPr algn="r" rtl="1"/>
                      <a:endParaRPr lang="fa-IR" sz="1600" b="0" i="0" u="none" strike="noStrike" kern="1200" baseline="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 سر درد به دنبال فشار های عصبی و بد خوابی</a:t>
                      </a:r>
                      <a:endParaRPr lang="en-US" sz="1600" b="0" dirty="0">
                        <a:cs typeface="B Yagut" panose="00000400000000000000" pitchFamily="2" charset="-78"/>
                      </a:endParaRPr>
                    </a:p>
                  </a:txBody>
                  <a:tcPr/>
                </a:tc>
                <a:extLst>
                  <a:ext uri="{0D108BD9-81ED-4DB2-BD59-A6C34878D82A}">
                    <a16:rowId xmlns:a16="http://schemas.microsoft.com/office/drawing/2014/main" val="10001"/>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02443085"/>
      </p:ext>
    </p:extLst>
  </p:cSld>
  <p:clrMapOvr>
    <a:masterClrMapping/>
  </p:clrMapOvr>
  <mc:AlternateContent xmlns:mc="http://schemas.openxmlformats.org/markup-compatibility/2006" xmlns:p14="http://schemas.microsoft.com/office/powerpoint/2010/main">
    <mc:Choice Requires="p14">
      <p:transition spd="slow" p14:dur="2000" advTm="71416"/>
    </mc:Choice>
    <mc:Fallback xmlns="">
      <p:transition spd="slow" advTm="71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تشخیص سردرد</a:t>
            </a:r>
            <a:br>
              <a:rPr lang="fa-IR" dirty="0">
                <a:cs typeface="B Yagut" panose="00000400000000000000" pitchFamily="2" charset="-78"/>
              </a:rPr>
            </a:b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تشخیص سردرد به طور کلی مبتنی بر شرح حال طبی و معاینه است.</a:t>
            </a:r>
          </a:p>
          <a:p>
            <a:pPr marL="0" indent="0" algn="just" rtl="1">
              <a:buNone/>
            </a:pPr>
            <a:r>
              <a:rPr lang="fa-IR" sz="2400" dirty="0">
                <a:cs typeface="B Yagut" panose="00000400000000000000" pitchFamily="2" charset="-78"/>
              </a:rPr>
              <a:t>آزمون های تشخیصی شامل سی تی اسکن، ام آر آی و عکس رادیولوژی     می باشد. ضمنا پزشک ممکن است برای تائید تشخیص به آزمایشات دیگری مثل نمونه برداری از مایع مغزی-نخاعی نیاز داشته باشد.</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840" end="5722.526"/>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14</a:t>
            </a:fld>
            <a:endParaRPr lang="en-US"/>
          </a:p>
        </p:txBody>
      </p:sp>
    </p:spTree>
    <p:extLst>
      <p:ext uri="{BB962C8B-B14F-4D97-AF65-F5344CB8AC3E}">
        <p14:creationId xmlns:p14="http://schemas.microsoft.com/office/powerpoint/2010/main" val="2663620352"/>
      </p:ext>
    </p:extLst>
  </p:cSld>
  <p:clrMapOvr>
    <a:masterClrMapping/>
  </p:clrMapOvr>
  <mc:AlternateContent xmlns:mc="http://schemas.openxmlformats.org/markup-compatibility/2006" xmlns:p14="http://schemas.microsoft.com/office/powerpoint/2010/main">
    <mc:Choice Requires="p14">
      <p:transition spd="slow" p14:dur="2000" advTm="26369"/>
    </mc:Choice>
    <mc:Fallback xmlns="">
      <p:transition spd="slow" advTm="26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a:cs typeface="B Yagut" panose="00000400000000000000" pitchFamily="2" charset="-78"/>
              </a:rPr>
              <a:t>نکات مهم</a:t>
            </a:r>
            <a:endParaRPr lang="en-US" sz="4000" dirty="0">
              <a:cs typeface="B Yagut" panose="00000400000000000000" pitchFamily="2" charset="-78"/>
            </a:endParaRPr>
          </a:p>
        </p:txBody>
      </p:sp>
      <p:sp>
        <p:nvSpPr>
          <p:cNvPr id="3" name="Content Placeholder 2"/>
          <p:cNvSpPr>
            <a:spLocks noGrp="1"/>
          </p:cNvSpPr>
          <p:nvPr>
            <p:ph idx="1"/>
          </p:nvPr>
        </p:nvSpPr>
        <p:spPr/>
        <p:txBody>
          <a:bodyPr>
            <a:noAutofit/>
          </a:bodyPr>
          <a:lstStyle/>
          <a:p>
            <a:pPr marL="0" indent="0" algn="just" rtl="1">
              <a:buNone/>
            </a:pPr>
            <a:r>
              <a:rPr lang="fa-IR" sz="2000" dirty="0">
                <a:cs typeface="B Yagut" panose="00000400000000000000" pitchFamily="2" charset="-78"/>
              </a:rPr>
              <a:t>در حالت عادي گردن داراي حرکاتی نرم است و به خوبی به طرف جلو و عقب و طرفین حرکت می کند و یا شما می توانید آن را حرکت دهید ولی در بعضی از بیماری ها عضلات گردن سفت شده و به سختی می توانید این حرکات را به گردن بدهید در برخی موارد سردرد، لازم است بیماران را از نظر سفتی گردن به شرح زیر معاینه کنید:</a:t>
            </a:r>
          </a:p>
          <a:p>
            <a:pPr algn="just" rtl="1">
              <a:buFont typeface="Wingdings" panose="05000000000000000000" pitchFamily="2" charset="2"/>
              <a:buChar char="ü"/>
            </a:pPr>
            <a:r>
              <a:rPr lang="fa-IR" sz="2000" dirty="0">
                <a:cs typeface="B Yagut" panose="00000400000000000000" pitchFamily="2" charset="-78"/>
              </a:rPr>
              <a:t>براي بررسی سفتی گردن ، بیمار را روي تخت به پشت بخوابانید ، یک دست خود را به زیر سر او بگذارید و سعی کنید که گردن او را به جلو خم کنید ، اگر بدون مقاومت و ناراحتی گردن خم شد سفتی عضلات گردن وجود ندارد و گردن سالم است ولی اگر با مقاومت روبرو شدید و حرکت گردن نرمی و حالت عادي خود را نداشت و یا انجام این حرکت براي بیمار خیلی ناراحت کننده بود ممکن است سفتی عضلات گردن وجود داشته باشد که نشانه بیماري است . اگر سفتی گردن خیلی زیاد باشد در موقع انجام معاینه فوق ممکن است تنه بیمار همراه سر و گردن از روي تخت بلند شود .</a:t>
            </a:r>
          </a:p>
          <a:p>
            <a:pPr algn="just" rtl="1">
              <a:buFont typeface="Wingdings" panose="05000000000000000000" pitchFamily="2" charset="2"/>
              <a:buChar char="ü"/>
            </a:pPr>
            <a:r>
              <a:rPr lang="fa-IR" sz="2000" dirty="0">
                <a:cs typeface="B Yagut" panose="00000400000000000000" pitchFamily="2" charset="-78"/>
              </a:rPr>
              <a:t>در افراد بالغ می توانید از بیمار بخواهید که سعی کند بدون باز کردن دهان چانه را به سینه خود نزدیک نماید . اگر به راحتی نتوانست که چانه خود را به سینه برساند یا این که ضمن حرکت ناراحت شد ممکن </a:t>
            </a:r>
            <a:r>
              <a:rPr lang="fa-IR" sz="2000">
                <a:cs typeface="B Yagut" panose="00000400000000000000" pitchFamily="2" charset="-78"/>
              </a:rPr>
              <a:t>است به علت </a:t>
            </a:r>
            <a:r>
              <a:rPr lang="fa-IR" sz="2000" dirty="0">
                <a:cs typeface="B Yagut" panose="00000400000000000000" pitchFamily="2" charset="-78"/>
              </a:rPr>
              <a:t>سفتی گردن باشد که نشانه بیماري است.</a:t>
            </a:r>
            <a:endParaRPr lang="en-US" sz="2000" dirty="0">
              <a:cs typeface="B Yagut" panose="00000400000000000000" pitchFamily="2" charset="-78"/>
            </a:endParaRPr>
          </a:p>
        </p:txBody>
      </p:sp>
      <p:sp>
        <p:nvSpPr>
          <p:cNvPr id="5" name="Slide Number Placeholder 4"/>
          <p:cNvSpPr>
            <a:spLocks noGrp="1"/>
          </p:cNvSpPr>
          <p:nvPr>
            <p:ph type="sldNum" sz="quarter" idx="12"/>
          </p:nvPr>
        </p:nvSpPr>
        <p:spPr/>
        <p:txBody>
          <a:bodyPr/>
          <a:lstStyle/>
          <a:p>
            <a:fld id="{6E260466-3987-4E78-8E3E-EC2259A95BEE}" type="slidenum">
              <a:rPr lang="en-US" smtClean="0"/>
              <a:pPr/>
              <a:t>15</a:t>
            </a:fld>
            <a:endParaRPr lang="en-US"/>
          </a:p>
        </p:txBody>
      </p:sp>
      <p:pic>
        <p:nvPicPr>
          <p:cNvPr id="1026" name="Picture 2" descr="C:\Users\asus\Desktop\عکس\گردن.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75928"/>
            <a:ext cx="3001516" cy="113684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7982434"/>
      </p:ext>
    </p:extLst>
  </p:cSld>
  <p:clrMapOvr>
    <a:masterClrMapping/>
  </p:clrMapOvr>
  <mc:AlternateContent xmlns:mc="http://schemas.openxmlformats.org/markup-compatibility/2006" xmlns:p14="http://schemas.microsoft.com/office/powerpoint/2010/main">
    <mc:Choice Requires="p14">
      <p:transition spd="slow" p14:dur="2000" advTm="97591"/>
    </mc:Choice>
    <mc:Fallback xmlns="">
      <p:transition spd="slow" advTm="97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dirty="0">
                <a:cs typeface="B Yagut" panose="00000400000000000000" pitchFamily="2" charset="-78"/>
              </a:rPr>
              <a:t>نکات مهم</a:t>
            </a:r>
            <a:endParaRPr lang="en-US" dirty="0"/>
          </a:p>
        </p:txBody>
      </p:sp>
      <p:sp>
        <p:nvSpPr>
          <p:cNvPr id="3" name="Content Placeholder 2"/>
          <p:cNvSpPr>
            <a:spLocks noGrp="1"/>
          </p:cNvSpPr>
          <p:nvPr>
            <p:ph idx="1"/>
          </p:nvPr>
        </p:nvSpPr>
        <p:spPr/>
        <p:txBody>
          <a:bodyPr>
            <a:normAutofit/>
          </a:bodyPr>
          <a:lstStyle/>
          <a:p>
            <a:pPr algn="just" rtl="1">
              <a:buFont typeface="Wingdings" panose="05000000000000000000" pitchFamily="2" charset="2"/>
              <a:buChar char="ü"/>
            </a:pPr>
            <a:r>
              <a:rPr lang="fa-IR" sz="2400" dirty="0">
                <a:cs typeface="B Yagut" panose="00000400000000000000" pitchFamily="2" charset="-78"/>
              </a:rPr>
              <a:t>اگر فردی بیشتر روزها سردرد داشته باشد به آن سردرد مزمن روزانه گفته می شود.</a:t>
            </a:r>
          </a:p>
          <a:p>
            <a:pPr algn="just" rtl="1">
              <a:buFont typeface="Wingdings" panose="05000000000000000000" pitchFamily="2" charset="2"/>
              <a:buChar char="ü"/>
            </a:pPr>
            <a:r>
              <a:rPr lang="fa-IR" sz="2400" dirty="0">
                <a:cs typeface="B Yagut" panose="00000400000000000000" pitchFamily="2" charset="-78"/>
              </a:rPr>
              <a:t>عوامل زیادی می توانند محرک شروع سردرد باشند، سردردها به خصوص میگرن ها در بعضی زنان قبل یا حین دوره قاعدگی اتفاق می افتد این سردردها به علت نوسانات هورمونی است. سردردهای ناشی از افزایش فشارخون در هنگام بیدار شدن از خواب در صبح رخ داده اما ناشایع است. سردرد در زنان باردار نیاز به بررسی دارد.</a:t>
            </a:r>
          </a:p>
        </p:txBody>
      </p:sp>
      <p:sp>
        <p:nvSpPr>
          <p:cNvPr id="5" name="Slide Number Placeholder 4"/>
          <p:cNvSpPr>
            <a:spLocks noGrp="1"/>
          </p:cNvSpPr>
          <p:nvPr>
            <p:ph type="sldNum" sz="quarter" idx="12"/>
          </p:nvPr>
        </p:nvSpPr>
        <p:spPr/>
        <p:txBody>
          <a:bodyPr/>
          <a:lstStyle/>
          <a:p>
            <a:fld id="{6E260466-3987-4E78-8E3E-EC2259A95BEE}" type="slidenum">
              <a:rPr lang="en-US" smtClean="0"/>
              <a:pPr/>
              <a:t>16</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70709202"/>
      </p:ext>
    </p:extLst>
  </p:cSld>
  <p:clrMapOvr>
    <a:masterClrMapping/>
  </p:clrMapOvr>
  <mc:AlternateContent xmlns:mc="http://schemas.openxmlformats.org/markup-compatibility/2006" xmlns:p14="http://schemas.microsoft.com/office/powerpoint/2010/main">
    <mc:Choice Requires="p14">
      <p:transition spd="slow" p14:dur="2000" advTm="47426"/>
    </mc:Choice>
    <mc:Fallback xmlns="">
      <p:transition spd="slow" advTm="47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dirty="0">
                <a:cs typeface="B Yagut" panose="00000400000000000000" pitchFamily="2" charset="-78"/>
              </a:rPr>
              <a:t>خلاصه مطالب و نتیجه گیری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سه نوع از شایع ترین سردردها که درد های متفاوتی ایجاد می کنند درد ناشی از سردرد تنشی، که معمولا مبهم و درهم فشارنده بوده و ممکن است پیشانی، پوست سر، شقیقه ها یا پشت گردن را درگیر کند. میگرن بیشتر در یک طرف سر ایجاد می شود و سردردهای خوشه ای معمولا در یک طرف سر اتفاق   می افتد و یا به صورت درد خنجری در یک چشم تظاهر پیدا می کند.</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083"/>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17</a:t>
            </a:fld>
            <a:endParaRPr lang="en-US"/>
          </a:p>
        </p:txBody>
      </p:sp>
    </p:spTree>
    <p:extLst>
      <p:ext uri="{BB962C8B-B14F-4D97-AF65-F5344CB8AC3E}">
        <p14:creationId xmlns:p14="http://schemas.microsoft.com/office/powerpoint/2010/main" val="3046587496"/>
      </p:ext>
    </p:extLst>
  </p:cSld>
  <p:clrMapOvr>
    <a:masterClrMapping/>
  </p:clrMapOvr>
  <mc:AlternateContent xmlns:mc="http://schemas.openxmlformats.org/markup-compatibility/2006" xmlns:p14="http://schemas.microsoft.com/office/powerpoint/2010/main">
    <mc:Choice Requires="p14">
      <p:transition spd="slow" p14:dur="2000" advTm="35815"/>
    </mc:Choice>
    <mc:Fallback xmlns="">
      <p:transition spd="slow" advTm="35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پرسش و تمرین</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514350" indent="-514350" algn="just" rtl="1">
              <a:buFont typeface="+mj-lt"/>
              <a:buAutoNum type="arabicPeriod"/>
            </a:pPr>
            <a:r>
              <a:rPr lang="fa-IR" sz="2400" dirty="0">
                <a:cs typeface="B Yagut" panose="00000400000000000000" pitchFamily="2" charset="-78"/>
              </a:rPr>
              <a:t>نحوه گرفتن شرح حال بیمار مبتلا به سردرد را توضیح دهید.</a:t>
            </a:r>
          </a:p>
          <a:p>
            <a:pPr marL="514350" indent="-514350" algn="just" rtl="1">
              <a:buFont typeface="+mj-lt"/>
              <a:buAutoNum type="arabicPeriod"/>
            </a:pPr>
            <a:r>
              <a:rPr lang="fa-IR" sz="2400" dirty="0">
                <a:cs typeface="B Yagut" panose="00000400000000000000" pitchFamily="2" charset="-78"/>
              </a:rPr>
              <a:t>در حضور مربی و با ایفای نقش یک بیمار مبتلا به سردرد را معاینه و درمان و در صورت نیاز ارجاع دهید.</a:t>
            </a:r>
          </a:p>
          <a:p>
            <a:pPr marL="514350" indent="-514350" algn="just" rtl="1">
              <a:buFont typeface="+mj-lt"/>
              <a:buAutoNum type="arabicPeriod"/>
            </a:pPr>
            <a:r>
              <a:rPr lang="fa-IR" sz="2400" dirty="0">
                <a:cs typeface="B Yagut" panose="00000400000000000000" pitchFamily="2" charset="-78"/>
              </a:rPr>
              <a:t>سردردهای شایع منطقه تحت پوشش خود را بررسی و لیست نمایید.</a:t>
            </a:r>
          </a:p>
          <a:p>
            <a:pPr marL="0" indent="0" algn="just" rtl="1">
              <a:buNone/>
            </a:pPr>
            <a:endParaRPr lang="fa-IR"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874"/>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18</a:t>
            </a:fld>
            <a:endParaRPr lang="en-US"/>
          </a:p>
        </p:txBody>
      </p:sp>
    </p:spTree>
    <p:extLst>
      <p:ext uri="{BB962C8B-B14F-4D97-AF65-F5344CB8AC3E}">
        <p14:creationId xmlns:p14="http://schemas.microsoft.com/office/powerpoint/2010/main" val="3398526584"/>
      </p:ext>
    </p:extLst>
  </p:cSld>
  <p:clrMapOvr>
    <a:masterClrMapping/>
  </p:clrMapOvr>
  <mc:AlternateContent xmlns:mc="http://schemas.openxmlformats.org/markup-compatibility/2006" xmlns:p14="http://schemas.microsoft.com/office/powerpoint/2010/main">
    <mc:Choice Requires="p14">
      <p:transition spd="slow" p14:dur="2000" advTm="28870"/>
    </mc:Choice>
    <mc:Fallback xmlns="">
      <p:transition spd="slow" advTm="28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فهرست منابع</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fa-IR" sz="2400" dirty="0">
                <a:cs typeface="B Yagut" panose="00000400000000000000" pitchFamily="2" charset="-78"/>
              </a:rPr>
              <a:t>فولادبند، ف. درمان های ساده علامتی، شیراز، انتشارات نوید شیراز، 1384</a:t>
            </a:r>
          </a:p>
          <a:p>
            <a:pPr marL="0" indent="0" algn="r" rtl="1">
              <a:buNone/>
            </a:pPr>
            <a:r>
              <a:rPr lang="fa-IR" sz="2400" dirty="0">
                <a:cs typeface="B Yagut" panose="00000400000000000000" pitchFamily="2" charset="-78"/>
              </a:rPr>
              <a:t>آرزومانیانس، س. بدیعی، م. و همکاران. مجموعه کامل دروس پرستاری، تهران، انتشارات بشری، 2016</a:t>
            </a:r>
          </a:p>
          <a:p>
            <a:pPr marL="0" indent="0" algn="r" rtl="1">
              <a:buNone/>
            </a:pPr>
            <a:r>
              <a:rPr lang="fa-IR" sz="2400" dirty="0">
                <a:cs typeface="B Yagut" panose="00000400000000000000" pitchFamily="2" charset="-78"/>
              </a:rPr>
              <a:t>لیتین، الف. جلد اول کتاب جامع سلامت خانواده، تهران، انتشارات تیمورزاده، 1395</a:t>
            </a:r>
          </a:p>
          <a:p>
            <a:pPr marL="0" indent="0" algn="r" rtl="1">
              <a:buNone/>
            </a:pPr>
            <a:r>
              <a:rPr lang="fa-IR" sz="2400">
                <a:cs typeface="B Yagut" panose="00000400000000000000" pitchFamily="2" charset="-78"/>
              </a:rPr>
              <a:t>لیتین، الف. </a:t>
            </a:r>
            <a:r>
              <a:rPr lang="fa-IR" sz="2400" dirty="0">
                <a:cs typeface="B Yagut" panose="00000400000000000000" pitchFamily="2" charset="-78"/>
              </a:rPr>
              <a:t>جلد دوم کتاب جامع سلامت خانواده، تهران، انتشارات تیمورزاده، 1395</a:t>
            </a:r>
            <a:endParaRPr lang="en-US"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pPr/>
              <a:t>19</a:t>
            </a:fld>
            <a:endParaRPr lang="en-US"/>
          </a:p>
        </p:txBody>
      </p:sp>
    </p:spTree>
    <p:extLst>
      <p:ext uri="{BB962C8B-B14F-4D97-AF65-F5344CB8AC3E}">
        <p14:creationId xmlns:p14="http://schemas.microsoft.com/office/powerpoint/2010/main" val="3326372366"/>
      </p:ext>
    </p:extLst>
  </p:cSld>
  <p:clrMapOvr>
    <a:masterClrMapping/>
  </p:clrMapOvr>
  <mc:AlternateContent xmlns:mc="http://schemas.openxmlformats.org/markup-compatibility/2006" xmlns:p14="http://schemas.microsoft.com/office/powerpoint/2010/main">
    <mc:Choice Requires="p14">
      <p:transition spd="slow" p14:dur="2000" advTm="13356"/>
    </mc:Choice>
    <mc:Fallback xmlns="">
      <p:transition spd="slow" advTm="1335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مشخصات سند</a:t>
            </a:r>
            <a:endParaRPr lang="en-US" dirty="0">
              <a:cs typeface="B Yagut" panose="00000400000000000000" pitchFamily="2" charset="-78"/>
            </a:endParaRPr>
          </a:p>
        </p:txBody>
      </p:sp>
      <p:sp>
        <p:nvSpPr>
          <p:cNvPr id="3" name="Text Placeholder 2"/>
          <p:cNvSpPr>
            <a:spLocks noGrp="1"/>
          </p:cNvSpPr>
          <p:nvPr>
            <p:ph type="body" idx="1"/>
          </p:nvPr>
        </p:nvSpPr>
        <p:spPr/>
        <p:txBody>
          <a:bodyPr>
            <a:normAutofit/>
          </a:bodyPr>
          <a:lstStyle/>
          <a:p>
            <a:pPr algn="r" rtl="1"/>
            <a:r>
              <a:rPr lang="fa-IR" sz="2800" dirty="0">
                <a:cs typeface="B Yagut" panose="00000400000000000000" pitchFamily="2" charset="-78"/>
              </a:rPr>
              <a:t>مشخصات مدرس</a:t>
            </a:r>
            <a:endParaRPr lang="en-US" sz="2800" dirty="0">
              <a:cs typeface="B Yagut" panose="00000400000000000000" pitchFamily="2" charset="-78"/>
            </a:endParaRPr>
          </a:p>
        </p:txBody>
      </p:sp>
      <p:sp>
        <p:nvSpPr>
          <p:cNvPr id="4" name="Content Placeholder 3"/>
          <p:cNvSpPr>
            <a:spLocks noGrp="1"/>
          </p:cNvSpPr>
          <p:nvPr>
            <p:ph sz="half" idx="2"/>
          </p:nvPr>
        </p:nvSpPr>
        <p:spPr/>
        <p:txBody>
          <a:bodyPr>
            <a:normAutofit/>
          </a:bodyPr>
          <a:lstStyle/>
          <a:p>
            <a:pPr marL="0" indent="0" algn="r" rtl="1">
              <a:buNone/>
            </a:pPr>
            <a:r>
              <a:rPr lang="fa-IR" sz="2000" dirty="0">
                <a:cs typeface="B Yagut" panose="00000400000000000000" pitchFamily="2" charset="-78"/>
              </a:rPr>
              <a:t>تصویر پرسنلی مدرس:</a:t>
            </a: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r>
              <a:rPr lang="fa-IR" sz="2000" dirty="0">
                <a:cs typeface="B Yagut" panose="00000400000000000000" pitchFamily="2" charset="-78"/>
              </a:rPr>
              <a:t>نام و نام خانوادگی مدرس: فیروزه مشایخی</a:t>
            </a:r>
          </a:p>
          <a:p>
            <a:pPr marL="0" indent="0" algn="r" rtl="1">
              <a:buNone/>
            </a:pPr>
            <a:r>
              <a:rPr lang="fa-IR" sz="2000" dirty="0">
                <a:cs typeface="B Yagut" panose="00000400000000000000" pitchFamily="2" charset="-78"/>
              </a:rPr>
              <a:t>مدرک تحصیلی: کاردان بهداشت خانواده</a:t>
            </a:r>
          </a:p>
          <a:p>
            <a:pPr marL="0" indent="0" algn="r" rtl="1">
              <a:buNone/>
            </a:pPr>
            <a:r>
              <a:rPr lang="fa-IR" sz="2000" dirty="0">
                <a:cs typeface="B Yagut" panose="00000400000000000000" pitchFamily="2" charset="-78"/>
              </a:rPr>
              <a:t>موقعیت اشتغال سازمانی مدرس: مربی بهداشت خانواده مرکز آموزش بهورزی شهرستان اراک دانشگاه علوم پزشکی و خدمات بهداشتی درمانی اراک</a:t>
            </a:r>
          </a:p>
          <a:p>
            <a:pPr marL="0" indent="0" algn="r" rtl="1">
              <a:buNone/>
            </a:pPr>
            <a:endParaRPr lang="en-US" dirty="0">
              <a:cs typeface="B Yagut" panose="00000400000000000000" pitchFamily="2" charset="-78"/>
            </a:endParaRPr>
          </a:p>
        </p:txBody>
      </p:sp>
      <p:sp>
        <p:nvSpPr>
          <p:cNvPr id="5" name="Text Placeholder 4"/>
          <p:cNvSpPr>
            <a:spLocks noGrp="1"/>
          </p:cNvSpPr>
          <p:nvPr>
            <p:ph type="body" sz="quarter" idx="3"/>
          </p:nvPr>
        </p:nvSpPr>
        <p:spPr/>
        <p:txBody>
          <a:bodyPr>
            <a:noAutofit/>
          </a:bodyPr>
          <a:lstStyle/>
          <a:p>
            <a:pPr algn="r" rtl="1"/>
            <a:r>
              <a:rPr lang="fa-IR" sz="2800" dirty="0">
                <a:cs typeface="B Yagut" panose="00000400000000000000" pitchFamily="2" charset="-78"/>
              </a:rPr>
              <a:t>مشخصات بسته آموزشی</a:t>
            </a:r>
            <a:endParaRPr lang="en-US" sz="2800" dirty="0">
              <a:cs typeface="B Yagut" panose="00000400000000000000" pitchFamily="2" charset="-78"/>
            </a:endParaRPr>
          </a:p>
        </p:txBody>
      </p:sp>
      <p:sp>
        <p:nvSpPr>
          <p:cNvPr id="6" name="Content Placeholder 5"/>
          <p:cNvSpPr>
            <a:spLocks noGrp="1"/>
          </p:cNvSpPr>
          <p:nvPr>
            <p:ph sz="quarter" idx="4"/>
          </p:nvPr>
        </p:nvSpPr>
        <p:spPr/>
        <p:txBody>
          <a:bodyPr>
            <a:normAutofit/>
          </a:bodyPr>
          <a:lstStyle/>
          <a:p>
            <a:pPr marL="0" indent="0" algn="r" rtl="1">
              <a:buNone/>
            </a:pPr>
            <a:r>
              <a:rPr lang="fa-IR" sz="2000" dirty="0">
                <a:cs typeface="B Yagut" panose="00000400000000000000" pitchFamily="2" charset="-78"/>
              </a:rPr>
              <a:t>حیطه درس: رویکرد به شکایات شایع و درمان های ساده علامتی</a:t>
            </a:r>
          </a:p>
          <a:p>
            <a:pPr marL="0" indent="0" algn="r" rtl="1">
              <a:buNone/>
            </a:pPr>
            <a:r>
              <a:rPr lang="fa-IR" sz="2000" dirty="0">
                <a:cs typeface="B Yagut" panose="00000400000000000000" pitchFamily="2" charset="-78"/>
              </a:rPr>
              <a:t>تاریخ آخرین بازنگری: 1399/05/20</a:t>
            </a:r>
          </a:p>
          <a:p>
            <a:pPr marL="0" indent="0" algn="r" rtl="1">
              <a:buNone/>
            </a:pPr>
            <a:r>
              <a:rPr lang="fa-IR" sz="2000" dirty="0">
                <a:cs typeface="B Yagut" panose="00000400000000000000" pitchFamily="2" charset="-78"/>
              </a:rPr>
              <a:t>نوبت تهیه: 2</a:t>
            </a:r>
          </a:p>
          <a:p>
            <a:pPr marL="0" indent="0" algn="l" rtl="1">
              <a:buNone/>
            </a:pPr>
            <a:r>
              <a:rPr lang="fa-IR" sz="2000" dirty="0">
                <a:cs typeface="B Yagut" panose="00000400000000000000" pitchFamily="2" charset="-78"/>
              </a:rPr>
              <a:t>نام فایل: </a:t>
            </a:r>
            <a:r>
              <a:rPr lang="en-US" sz="2000" dirty="0">
                <a:cs typeface="B Yagut" panose="00000400000000000000" pitchFamily="2" charset="-78"/>
              </a:rPr>
              <a:t>SH-</a:t>
            </a:r>
            <a:r>
              <a:rPr lang="en-US" sz="1800" dirty="0" err="1">
                <a:cs typeface="B Yagut" panose="00000400000000000000" pitchFamily="2" charset="-78"/>
              </a:rPr>
              <a:t>roykard</a:t>
            </a:r>
            <a:r>
              <a:rPr lang="en-US" sz="1800" dirty="0">
                <a:cs typeface="B Yagut" panose="00000400000000000000" pitchFamily="2" charset="-78"/>
              </a:rPr>
              <a:t>-be-</a:t>
            </a:r>
            <a:r>
              <a:rPr lang="en-US" sz="1800" dirty="0" err="1">
                <a:cs typeface="B Yagut" panose="00000400000000000000" pitchFamily="2" charset="-78"/>
              </a:rPr>
              <a:t>shekayate</a:t>
            </a:r>
            <a:r>
              <a:rPr lang="en-US" sz="1800" dirty="0">
                <a:cs typeface="B Yagut" panose="00000400000000000000" pitchFamily="2" charset="-78"/>
              </a:rPr>
              <a:t>-</a:t>
            </a:r>
            <a:r>
              <a:rPr lang="en-US" sz="1800" dirty="0" err="1">
                <a:cs typeface="B Yagut" panose="00000400000000000000" pitchFamily="2" charset="-78"/>
              </a:rPr>
              <a:t>shaye</a:t>
            </a:r>
            <a:r>
              <a:rPr lang="en-US" sz="1800">
                <a:cs typeface="B Yagut" panose="00000400000000000000" pitchFamily="2" charset="-78"/>
              </a:rPr>
              <a:t> va-darmanhae-sade-alamati-edit2</a:t>
            </a:r>
            <a:endParaRPr lang="fa-IR" sz="1800" dirty="0">
              <a:cs typeface="B Yagut" panose="00000400000000000000" pitchFamily="2" charset="-78"/>
            </a:endParaRPr>
          </a:p>
          <a:p>
            <a:pPr marL="0" indent="0" algn="r" rtl="1">
              <a:buNone/>
            </a:pPr>
            <a:endParaRPr lang="fa-IR" sz="1800" dirty="0">
              <a:cs typeface="B Yagut" panose="00000400000000000000" pitchFamily="2" charset="-78"/>
            </a:endParaRPr>
          </a:p>
        </p:txBody>
      </p:sp>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348880"/>
            <a:ext cx="117157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8"/>
          <p:cNvSpPr>
            <a:spLocks noGrp="1"/>
          </p:cNvSpPr>
          <p:nvPr>
            <p:ph type="sldNum" sz="quarter" idx="12"/>
          </p:nvPr>
        </p:nvSpPr>
        <p:spPr/>
        <p:txBody>
          <a:bodyPr/>
          <a:lstStyle/>
          <a:p>
            <a:fld id="{6E260466-3987-4E78-8E3E-EC2259A95BEE}" type="slidenum">
              <a:rPr lang="en-US" smtClean="0"/>
              <a:pPr/>
              <a:t>2</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43325567"/>
      </p:ext>
    </p:extLst>
  </p:cSld>
  <p:clrMapOvr>
    <a:masterClrMapping/>
  </p:clrMapOvr>
  <mc:AlternateContent xmlns:mc="http://schemas.openxmlformats.org/markup-compatibility/2006" xmlns:p14="http://schemas.microsoft.com/office/powerpoint/2010/main">
    <mc:Choice Requires="p14">
      <p:transition spd="slow" p14:dur="2000" advTm="13678"/>
    </mc:Choice>
    <mc:Fallback xmlns="">
      <p:transition spd="slow" advTm="13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752600"/>
          </a:xfrm>
        </p:spPr>
        <p:txBody>
          <a:bodyPr>
            <a:normAutofit fontScale="90000"/>
          </a:bodyPr>
          <a:lstStyle/>
          <a:p>
            <a:pPr rtl="1"/>
            <a:r>
              <a:rPr lang="fa-IR" dirty="0">
                <a:cs typeface="B Yagut" panose="00000400000000000000" pitchFamily="2" charset="-78"/>
              </a:rPr>
              <a:t>لطفا نظرات و پیشنهادات خود پیرامون این بسته آموزشی را به آدرس زیر ارسال کنید.</a:t>
            </a:r>
            <a:endParaRPr lang="en-US" dirty="0">
              <a:cs typeface="B Yagut" panose="00000400000000000000" pitchFamily="2" charset="-78"/>
            </a:endParaRPr>
          </a:p>
        </p:txBody>
      </p:sp>
      <p:sp>
        <p:nvSpPr>
          <p:cNvPr id="3" name="Content Placeholder 2"/>
          <p:cNvSpPr>
            <a:spLocks noGrp="1"/>
          </p:cNvSpPr>
          <p:nvPr>
            <p:ph idx="1"/>
          </p:nvPr>
        </p:nvSpPr>
        <p:spPr>
          <a:xfrm>
            <a:off x="457200" y="3200400"/>
            <a:ext cx="8229600" cy="2925763"/>
          </a:xfrm>
        </p:spPr>
        <p:txBody>
          <a:bodyPr/>
          <a:lstStyle/>
          <a:p>
            <a:pPr marL="0" indent="0" algn="ctr" rtl="1">
              <a:buNone/>
            </a:pPr>
            <a:r>
              <a:rPr lang="fa-IR" dirty="0">
                <a:cs typeface="B Yagut" panose="00000400000000000000" pitchFamily="2" charset="-78"/>
              </a:rPr>
              <a:t>دانشگاه علوم پزشکی و خدمات بهداشتی درمان اراک</a:t>
            </a:r>
          </a:p>
          <a:p>
            <a:pPr marL="0" indent="0" algn="ctr" rtl="1">
              <a:buNone/>
            </a:pPr>
            <a:r>
              <a:rPr lang="en-US">
                <a:cs typeface="B Yagut" panose="00000400000000000000" pitchFamily="2" charset="-78"/>
              </a:rPr>
              <a:t>firuzemashayekhi@gmail.com</a:t>
            </a:r>
            <a:endParaRPr lang="en-US"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pPr/>
              <a:t>20</a:t>
            </a:fld>
            <a:endParaRPr lang="en-US"/>
          </a:p>
        </p:txBody>
      </p:sp>
    </p:spTree>
    <p:extLst>
      <p:ext uri="{BB962C8B-B14F-4D97-AF65-F5344CB8AC3E}">
        <p14:creationId xmlns:p14="http://schemas.microsoft.com/office/powerpoint/2010/main" val="926719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اهداف آموزشی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پس از مطالعه این فصل انتظار می رود بتوانید:</a:t>
            </a:r>
          </a:p>
          <a:p>
            <a:pPr marL="385763" indent="-385763" algn="just" rtl="1">
              <a:buFont typeface="+mj-lt"/>
              <a:buAutoNum type="arabicPeriod"/>
            </a:pPr>
            <a:r>
              <a:rPr lang="fa-IR" sz="2400" dirty="0">
                <a:cs typeface="B Yagut" panose="00000400000000000000" pitchFamily="2" charset="-78"/>
              </a:rPr>
              <a:t>از بیماران مبتلا به سردرد، شرح حال صحیحی بگیرید.</a:t>
            </a:r>
          </a:p>
          <a:p>
            <a:pPr marL="385763" indent="-385763" algn="just" rtl="1">
              <a:buFont typeface="+mj-lt"/>
              <a:buAutoNum type="arabicPeriod"/>
            </a:pPr>
            <a:r>
              <a:rPr lang="fa-IR" sz="2400" dirty="0">
                <a:cs typeface="B Yagut" panose="00000400000000000000" pitchFamily="2" charset="-78"/>
              </a:rPr>
              <a:t>بیماران را به طور صحیح معاینه کنید.</a:t>
            </a:r>
          </a:p>
          <a:p>
            <a:pPr marL="385763" indent="-385763" algn="just" rtl="1">
              <a:buFont typeface="+mj-lt"/>
              <a:buAutoNum type="arabicPeriod"/>
            </a:pPr>
            <a:r>
              <a:rPr lang="fa-IR" sz="2400" dirty="0">
                <a:cs typeface="B Yagut" panose="00000400000000000000" pitchFamily="2" charset="-78"/>
              </a:rPr>
              <a:t>درمان و مراقبت لازم را در مورد بیماران انجام دهید.</a:t>
            </a:r>
          </a:p>
          <a:p>
            <a:pPr marL="385763" indent="-385763" algn="just" rtl="1">
              <a:buFont typeface="+mj-lt"/>
              <a:buAutoNum type="arabicPeriod"/>
            </a:pPr>
            <a:r>
              <a:rPr lang="fa-IR" sz="2400" dirty="0">
                <a:cs typeface="B Yagut" panose="00000400000000000000" pitchFamily="2" charset="-78"/>
              </a:rPr>
              <a:t>آموزش های لازم را جهت بیماران شرح دهید.</a:t>
            </a:r>
          </a:p>
          <a:p>
            <a:pPr marL="385763" indent="-385763" algn="just" rtl="1">
              <a:buFont typeface="+mj-lt"/>
              <a:buAutoNum type="arabicPeriod"/>
            </a:pPr>
            <a:r>
              <a:rPr lang="fa-IR" sz="2400" dirty="0">
                <a:cs typeface="B Yagut" panose="00000400000000000000" pitchFamily="2" charset="-78"/>
              </a:rPr>
              <a:t>موارد ارجاع (فوری و غیرفوری) را در بیماران مبتلا به سردرد بیان کنید.</a:t>
            </a:r>
          </a:p>
          <a:p>
            <a:pPr marL="385763" indent="-385763" algn="r" rtl="1">
              <a:buFont typeface="+mj-lt"/>
              <a:buAutoNum type="arabicPeriod"/>
            </a:pPr>
            <a:endParaRPr lang="fa-IR" sz="2400" dirty="0">
              <a:cs typeface="B Yagut" panose="00000400000000000000" pitchFamily="2" charset="-78"/>
            </a:endParaRPr>
          </a:p>
        </p:txBody>
      </p:sp>
      <p:sp>
        <p:nvSpPr>
          <p:cNvPr id="5" name="Slide Number Placeholder 4"/>
          <p:cNvSpPr>
            <a:spLocks noGrp="1"/>
          </p:cNvSpPr>
          <p:nvPr>
            <p:ph type="sldNum" sz="quarter" idx="12"/>
          </p:nvPr>
        </p:nvSpPr>
        <p:spPr/>
        <p:txBody>
          <a:bodyPr/>
          <a:lstStyle/>
          <a:p>
            <a:fld id="{6E260466-3987-4E78-8E3E-EC2259A95BEE}" type="slidenum">
              <a:rPr lang="en-US" smtClean="0"/>
              <a:pPr/>
              <a:t>3</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68211544"/>
      </p:ext>
    </p:extLst>
  </p:cSld>
  <p:clrMapOvr>
    <a:masterClrMapping/>
  </p:clrMapOvr>
  <mc:AlternateContent xmlns:mc="http://schemas.openxmlformats.org/markup-compatibility/2006" xmlns:p14="http://schemas.microsoft.com/office/powerpoint/2010/main">
    <mc:Choice Requires="p14">
      <p:transition spd="slow" p14:dur="2000" advTm="35419"/>
    </mc:Choice>
    <mc:Fallback xmlns="">
      <p:transition spd="slow" advTm="35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فهرست عناوین</a:t>
            </a:r>
            <a:endParaRPr lang="en-US" dirty="0">
              <a:cs typeface="B Yagut" panose="00000400000000000000" pitchFamily="2" charset="-78"/>
            </a:endParaRPr>
          </a:p>
        </p:txBody>
      </p:sp>
      <p:sp>
        <p:nvSpPr>
          <p:cNvPr id="3" name="Content Placeholder 2"/>
          <p:cNvSpPr>
            <a:spLocks noGrp="1"/>
          </p:cNvSpPr>
          <p:nvPr>
            <p:ph idx="1"/>
          </p:nvPr>
        </p:nvSpPr>
        <p:spPr>
          <a:xfrm>
            <a:off x="457200" y="1196752"/>
            <a:ext cx="8229600" cy="5184576"/>
          </a:xfrm>
        </p:spPr>
        <p:txBody>
          <a:bodyPr>
            <a:noAutofit/>
          </a:bodyPr>
          <a:lstStyle/>
          <a:p>
            <a:pPr algn="r" rtl="1"/>
            <a:r>
              <a:rPr lang="fa-IR" sz="2000" dirty="0">
                <a:cs typeface="B Yagut" panose="00000400000000000000" pitchFamily="2" charset="-78"/>
              </a:rPr>
              <a:t>مقدمه</a:t>
            </a:r>
          </a:p>
          <a:p>
            <a:pPr algn="r" rtl="1"/>
            <a:r>
              <a:rPr lang="fa-IR" sz="2000" dirty="0">
                <a:cs typeface="B Yagut" panose="00000400000000000000" pitchFamily="2" charset="-78"/>
              </a:rPr>
              <a:t>انواع سردرد</a:t>
            </a:r>
          </a:p>
          <a:p>
            <a:pPr algn="r" rtl="1"/>
            <a:r>
              <a:rPr lang="fa-IR" sz="2000" dirty="0">
                <a:cs typeface="B Yagut" panose="00000400000000000000" pitchFamily="2" charset="-78"/>
              </a:rPr>
              <a:t>سردرد تنشی</a:t>
            </a:r>
          </a:p>
          <a:p>
            <a:pPr algn="r" rtl="1"/>
            <a:r>
              <a:rPr lang="fa-IR" sz="2000" dirty="0">
                <a:cs typeface="B Yagut" panose="00000400000000000000" pitchFamily="2" charset="-78"/>
              </a:rPr>
              <a:t>سردرد میگرنی</a:t>
            </a:r>
          </a:p>
          <a:p>
            <a:pPr algn="r" rtl="1"/>
            <a:r>
              <a:rPr lang="fa-IR" sz="2000" dirty="0">
                <a:cs typeface="B Yagut" panose="00000400000000000000" pitchFamily="2" charset="-78"/>
              </a:rPr>
              <a:t>سردرد خوشه ای</a:t>
            </a:r>
            <a:br>
              <a:rPr lang="fa-IR" sz="2000" dirty="0">
                <a:cs typeface="B Yagut" panose="00000400000000000000" pitchFamily="2" charset="-78"/>
              </a:rPr>
            </a:br>
            <a:r>
              <a:rPr lang="fa-IR" sz="2000" dirty="0">
                <a:cs typeface="B Yagut" panose="00000400000000000000" pitchFamily="2" charset="-78"/>
              </a:rPr>
              <a:t>شرح حال و ارزیابی بیمار مبتلا به سردرد</a:t>
            </a:r>
          </a:p>
          <a:p>
            <a:pPr algn="r" rtl="1"/>
            <a:r>
              <a:rPr lang="fa-IR" sz="2000" dirty="0">
                <a:cs typeface="B Yagut" panose="00000400000000000000" pitchFamily="2" charset="-78"/>
              </a:rPr>
              <a:t>معاینات</a:t>
            </a:r>
          </a:p>
          <a:p>
            <a:pPr algn="r" rtl="1"/>
            <a:r>
              <a:rPr lang="fa-IR" sz="2000" dirty="0">
                <a:cs typeface="B Yagut" panose="00000400000000000000" pitchFamily="2" charset="-78"/>
              </a:rPr>
              <a:t>طبقه بندی و درمان بیماران مبتلا به سردرد</a:t>
            </a:r>
          </a:p>
          <a:p>
            <a:pPr algn="r" rtl="1"/>
            <a:r>
              <a:rPr lang="fa-IR" sz="2000" dirty="0">
                <a:cs typeface="B Yagut" panose="00000400000000000000" pitchFamily="2" charset="-78"/>
              </a:rPr>
              <a:t>تشخیص سردرد</a:t>
            </a:r>
          </a:p>
          <a:p>
            <a:pPr algn="r" rtl="1"/>
            <a:r>
              <a:rPr lang="fa-IR" sz="2000" dirty="0">
                <a:cs typeface="B Yagut" panose="00000400000000000000" pitchFamily="2" charset="-78"/>
              </a:rPr>
              <a:t>نکات مهم</a:t>
            </a:r>
          </a:p>
          <a:p>
            <a:pPr algn="r" rtl="1"/>
            <a:r>
              <a:rPr lang="fa-IR" sz="2000" dirty="0">
                <a:cs typeface="B Yagut" panose="00000400000000000000" pitchFamily="2" charset="-78"/>
              </a:rPr>
              <a:t>خلاصه مطالب و نتیجه گیری</a:t>
            </a:r>
          </a:p>
          <a:p>
            <a:pPr algn="r" rtl="1"/>
            <a:r>
              <a:rPr lang="fa-IR" sz="2000" dirty="0">
                <a:cs typeface="B Yagut" panose="00000400000000000000" pitchFamily="2" charset="-78"/>
              </a:rPr>
              <a:t>پرسش و تمرین</a:t>
            </a:r>
          </a:p>
          <a:p>
            <a:pPr algn="r" rtl="1"/>
            <a:r>
              <a:rPr lang="fa-IR" sz="2000" dirty="0">
                <a:cs typeface="B Yagut" panose="00000400000000000000" pitchFamily="2" charset="-78"/>
              </a:rPr>
              <a:t>فهرست منابع</a:t>
            </a:r>
          </a:p>
        </p:txBody>
      </p:sp>
      <p:sp>
        <p:nvSpPr>
          <p:cNvPr id="5" name="Slide Number Placeholder 4"/>
          <p:cNvSpPr>
            <a:spLocks noGrp="1"/>
          </p:cNvSpPr>
          <p:nvPr>
            <p:ph type="sldNum" sz="quarter" idx="12"/>
          </p:nvPr>
        </p:nvSpPr>
        <p:spPr/>
        <p:txBody>
          <a:bodyPr/>
          <a:lstStyle/>
          <a:p>
            <a:fld id="{6E260466-3987-4E78-8E3E-EC2259A95BEE}" type="slidenum">
              <a:rPr lang="en-US" smtClean="0"/>
              <a:pPr/>
              <a:t>4</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64198819"/>
      </p:ext>
    </p:extLst>
  </p:cSld>
  <p:clrMapOvr>
    <a:masterClrMapping/>
  </p:clrMapOvr>
  <mc:AlternateContent xmlns:mc="http://schemas.openxmlformats.org/markup-compatibility/2006" xmlns:p14="http://schemas.microsoft.com/office/powerpoint/2010/main">
    <mc:Choice Requires="p14">
      <p:transition spd="slow" p14:dur="2000" advTm="41459"/>
    </mc:Choice>
    <mc:Fallback xmlns="">
      <p:transition spd="slow" advTm="41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مقدمه</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تقریبا همه افراد هر از گاهی دچار سردردهای خفیف تا متوسطی شده که به تدریج ایجاد وبعد از چند ساعت برطرف می شوند، سردردها از جمله شایع ترین شکایات پزشکی هستند و می توانند به عنوان یکی از علائم بیماری ها به شمار روند و ممکن است با هیچ گونه ضایعه ای همراه نبوده و یا این که برعکس از تظاهرات یک بیماری شدید یا خطرناک باشند. بیشتر سردردها موقتی و زودگذرند ولی بعضی از آن ها نیز مزمن هستند و در طی چند ماه یا چند سال بارها و به طور مکرر عود می نمایند.</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276"/>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5</a:t>
            </a:fld>
            <a:endParaRPr lang="en-US"/>
          </a:p>
        </p:txBody>
      </p:sp>
    </p:spTree>
    <p:extLst>
      <p:ext uri="{BB962C8B-B14F-4D97-AF65-F5344CB8AC3E}">
        <p14:creationId xmlns:p14="http://schemas.microsoft.com/office/powerpoint/2010/main" val="2442415200"/>
      </p:ext>
    </p:extLst>
  </p:cSld>
  <p:clrMapOvr>
    <a:masterClrMapping/>
  </p:clrMapOvr>
  <mc:AlternateContent xmlns:mc="http://schemas.openxmlformats.org/markup-compatibility/2006" xmlns:p14="http://schemas.microsoft.com/office/powerpoint/2010/main">
    <mc:Choice Requires="p14">
      <p:transition spd="slow" p14:dur="2000" advTm="36782"/>
    </mc:Choice>
    <mc:Fallback xmlns="">
      <p:transition spd="slow" advTm="36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انواع سردرد</a:t>
            </a:r>
            <a:br>
              <a:rPr lang="fa-IR" dirty="0">
                <a:cs typeface="B Yagut" panose="00000400000000000000" pitchFamily="2" charset="-78"/>
              </a:rPr>
            </a:br>
            <a:endParaRPr lang="en-US" dirty="0"/>
          </a:p>
        </p:txBody>
      </p:sp>
      <p:sp>
        <p:nvSpPr>
          <p:cNvPr id="3" name="Content Placeholder 2"/>
          <p:cNvSpPr>
            <a:spLocks noGrp="1"/>
          </p:cNvSpPr>
          <p:nvPr>
            <p:ph idx="1"/>
          </p:nvPr>
        </p:nvSpPr>
        <p:spPr/>
        <p:txBody>
          <a:bodyPr>
            <a:normAutofit/>
          </a:bodyPr>
          <a:lstStyle/>
          <a:p>
            <a:pPr marL="0" indent="0" algn="r" rtl="1">
              <a:buNone/>
            </a:pPr>
            <a:r>
              <a:rPr lang="fa-IR" sz="2400" dirty="0">
                <a:cs typeface="B Yagut" panose="00000400000000000000" pitchFamily="2" charset="-78"/>
              </a:rPr>
              <a:t>شایع ترین سردردها سه دسته تقسیم می باشند:</a:t>
            </a:r>
          </a:p>
          <a:p>
            <a:pPr algn="r" rtl="1">
              <a:buFont typeface="Wingdings" panose="05000000000000000000" pitchFamily="2" charset="2"/>
              <a:buChar char="v"/>
            </a:pPr>
            <a:r>
              <a:rPr lang="fa-IR" sz="2400" dirty="0">
                <a:cs typeface="B Yagut" panose="00000400000000000000" pitchFamily="2" charset="-78"/>
              </a:rPr>
              <a:t> سردرد تنشی</a:t>
            </a:r>
          </a:p>
          <a:p>
            <a:pPr algn="r" rtl="1">
              <a:buFont typeface="Wingdings" panose="05000000000000000000" pitchFamily="2" charset="2"/>
              <a:buChar char="v"/>
            </a:pPr>
            <a:r>
              <a:rPr lang="fa-IR" sz="2400" dirty="0">
                <a:cs typeface="B Yagut" panose="00000400000000000000" pitchFamily="2" charset="-78"/>
              </a:rPr>
              <a:t>سردرد میگرنی</a:t>
            </a:r>
          </a:p>
          <a:p>
            <a:pPr algn="r" rtl="1">
              <a:buFont typeface="Wingdings" panose="05000000000000000000" pitchFamily="2" charset="2"/>
              <a:buChar char="v"/>
            </a:pPr>
            <a:r>
              <a:rPr lang="fa-IR" sz="2400" dirty="0">
                <a:cs typeface="B Yagut" panose="00000400000000000000" pitchFamily="2" charset="-78"/>
              </a:rPr>
              <a:t>سردرد خوشه ای</a:t>
            </a:r>
          </a:p>
          <a:p>
            <a:pPr marL="0" indent="0" algn="r" rtl="1">
              <a:buNone/>
            </a:pPr>
            <a:endParaRPr lang="fa-IR" sz="2400" dirty="0">
              <a:cs typeface="B Yagut" panose="00000400000000000000" pitchFamily="2" charset="-78"/>
            </a:endParaRPr>
          </a:p>
          <a:p>
            <a:pPr marL="0" indent="0" algn="r" rtl="1">
              <a:buNone/>
            </a:pPr>
            <a:endParaRPr lang="en-US" sz="2400" dirty="0">
              <a:cs typeface="B Yagut" panose="00000400000000000000" pitchFamily="2" charset="-78"/>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886199"/>
            <a:ext cx="4257675"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932"/>
                </p14:media>
              </p:ext>
            </p:extLst>
          </p:nvPr>
        </p:nvPicPr>
        <p:blipFill>
          <a:blip r:embed="rId5"/>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6</a:t>
            </a:fld>
            <a:endParaRPr lang="en-US"/>
          </a:p>
        </p:txBody>
      </p:sp>
    </p:spTree>
    <p:extLst>
      <p:ext uri="{BB962C8B-B14F-4D97-AF65-F5344CB8AC3E}">
        <p14:creationId xmlns:p14="http://schemas.microsoft.com/office/powerpoint/2010/main" val="3283044503"/>
      </p:ext>
    </p:extLst>
  </p:cSld>
  <p:clrMapOvr>
    <a:masterClrMapping/>
  </p:clrMapOvr>
  <mc:AlternateContent xmlns:mc="http://schemas.openxmlformats.org/markup-compatibility/2006" xmlns:p14="http://schemas.microsoft.com/office/powerpoint/2010/main">
    <mc:Choice Requires="p14">
      <p:transition spd="slow" p14:dur="2000" advTm="13535"/>
    </mc:Choice>
    <mc:Fallback xmlns="">
      <p:transition spd="slow" advTm="13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dirty="0">
                <a:cs typeface="B Yagut" panose="00000400000000000000" pitchFamily="2" charset="-78"/>
              </a:rPr>
              <a:t>سردرد تنشی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این نوع سردرد شایع ترین نوع سردرد بوده و علت آن هنوز مشخص نشده ولی محرک هایی بالقوه شامل استرس، افسردگی، اضطراب، وضعیت نامتناسب بدنی، کارکردن در وضعیت غیر صحیح در ایجاد آن دخالت دارند. سردرد تنشی عموما درد منتشر خفیف تا متوسطی است که اکثر مردم آن را به صورت احساس وجود یک باند سفت دور سر تعریف می کند  و معمولا با ناراحتی یا فشار مبهمی در ناحیه پیشانی، پوست سر یا پشت گردن همراه است.</a:t>
            </a:r>
          </a:p>
          <a:p>
            <a:pPr marL="0" indent="0" algn="r" rtl="1">
              <a:buNone/>
            </a:pPr>
            <a:endParaRPr lang="fa-IR" dirty="0">
              <a:cs typeface="B Yagut" panose="00000400000000000000" pitchFamily="2" charset="-78"/>
            </a:endParaRPr>
          </a:p>
          <a:p>
            <a:pPr marL="0" indent="0" algn="r" rtl="1">
              <a:buNone/>
            </a:pPr>
            <a:endParaRPr lang="en-US"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912"/>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7</a:t>
            </a:fld>
            <a:endParaRPr lang="en-US"/>
          </a:p>
        </p:txBody>
      </p:sp>
    </p:spTree>
    <p:extLst>
      <p:ext uri="{BB962C8B-B14F-4D97-AF65-F5344CB8AC3E}">
        <p14:creationId xmlns:p14="http://schemas.microsoft.com/office/powerpoint/2010/main" val="4165574435"/>
      </p:ext>
    </p:extLst>
  </p:cSld>
  <p:clrMapOvr>
    <a:masterClrMapping/>
  </p:clrMapOvr>
  <mc:AlternateContent xmlns:mc="http://schemas.openxmlformats.org/markup-compatibility/2006" xmlns:p14="http://schemas.microsoft.com/office/powerpoint/2010/main">
    <mc:Choice Requires="p14">
      <p:transition spd="slow" p14:dur="2000" advTm="35925"/>
    </mc:Choice>
    <mc:Fallback xmlns="">
      <p:transition spd="slow" advTm="35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dirty="0">
                <a:cs typeface="B Yagut" panose="00000400000000000000" pitchFamily="2" charset="-78"/>
              </a:rPr>
              <a:t>سردرد میگرنی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به علت گشادي ، فشردگی ، ادم و التهاب سرخرگ هاي داخلی یا خارجی جمجمه ایجاد می شود. میگرن یک نوع سردرد زق زق کننده شدید است که غالبا فقط در یک طرف سر پیدا می شود حملات میگرن ممکن است به طور مکرر یا به فاصله چند ماه پیش آید . سردرد میگرنی مشخص ، با تار شدن بینایی ، دیدن نقطه هاي نورانی عجیب یا کرختی دست و پا آغاز می شود سپس به دنبال آن سر درد شدیدي پیش می آید که ساعت ها طول می کشد و اغلب با تهوع و اختلالات گذرای بینایی همراه هستند. میگرن بسیار دردناك است اما خطرناك نیست و غالبا فرد بیمار زمان شروع حملات میگرن را احساس می کند.</a:t>
            </a:r>
          </a:p>
          <a:p>
            <a:pPr marL="0" indent="0" algn="r" rtl="1">
              <a:buNone/>
            </a:pPr>
            <a:endParaRPr lang="en-US" dirty="0"/>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445" end="1848.9478"/>
                </p14:media>
              </p:ext>
            </p:extLst>
          </p:nvPr>
        </p:nvPicPr>
        <p:blipFill>
          <a:blip r:embed="rId4"/>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pPr/>
              <a:t>8</a:t>
            </a:fld>
            <a:endParaRPr lang="en-US"/>
          </a:p>
        </p:txBody>
      </p:sp>
    </p:spTree>
    <p:extLst>
      <p:ext uri="{BB962C8B-B14F-4D97-AF65-F5344CB8AC3E}">
        <p14:creationId xmlns:p14="http://schemas.microsoft.com/office/powerpoint/2010/main" val="1708617828"/>
      </p:ext>
    </p:extLst>
  </p:cSld>
  <p:clrMapOvr>
    <a:masterClrMapping/>
  </p:clrMapOvr>
  <mc:AlternateContent xmlns:mc="http://schemas.openxmlformats.org/markup-compatibility/2006" xmlns:p14="http://schemas.microsoft.com/office/powerpoint/2010/main">
    <mc:Choice Requires="p14">
      <p:transition spd="slow" p14:dur="2000" advTm="56188"/>
    </mc:Choice>
    <mc:Fallback xmlns="">
      <p:transition spd="slow" advTm="56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dirty="0">
                <a:cs typeface="B Yagut" panose="00000400000000000000" pitchFamily="2" charset="-78"/>
              </a:rPr>
              <a:t>سردرد خوشه ای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یکی از دردناک ترین انواع سردرد است، خصوصیات برجسته این سردردها حملات با الگوهای گردشی یا خوشه ای است، یک دوره از حملات که به آن دوره خوشه ای می گویند ممکن است از هفته ها تا ماه ها طول بکشد و پس از آن دوره بهبودی وجود دارد. سردرد به طور تیپیک هر روز و یا چند بار در روز وجود دارد. علت ایجاد آن مشخص نبوده ولی احتمالا مشکلات هیپوتالاموس در ایجاد آن نقش دارد سایر عوامل موثر ایجاد سردرد خوشه ای هورمون ها و تغییر در سطح برخی از مواد شیمیایی ناقل در مغز مانند سروتونین است. این بیماری دارای علائمی چون درد ثابتی در داخل یا اطراف یک چشم و یا یک طرف سر است که معمولا به صورت مجموعه یا سریالی اتفاق می افتد. </a:t>
            </a:r>
          </a:p>
          <a:p>
            <a:pPr marL="0" indent="0" algn="r" rtl="1">
              <a:buNone/>
            </a:pPr>
            <a:endParaRPr lang="en-US" dirty="0"/>
          </a:p>
        </p:txBody>
      </p:sp>
      <p:sp>
        <p:nvSpPr>
          <p:cNvPr id="5" name="Slide Number Placeholder 4"/>
          <p:cNvSpPr>
            <a:spLocks noGrp="1"/>
          </p:cNvSpPr>
          <p:nvPr>
            <p:ph type="sldNum" sz="quarter" idx="12"/>
          </p:nvPr>
        </p:nvSpPr>
        <p:spPr/>
        <p:txBody>
          <a:bodyPr/>
          <a:lstStyle/>
          <a:p>
            <a:fld id="{6E260466-3987-4E78-8E3E-EC2259A95BEE}" type="slidenum">
              <a:rPr lang="en-US" smtClean="0"/>
              <a:pPr/>
              <a:t>9</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64650248"/>
      </p:ext>
    </p:extLst>
  </p:cSld>
  <p:clrMapOvr>
    <a:masterClrMapping/>
  </p:clrMapOvr>
  <mc:AlternateContent xmlns:mc="http://schemas.openxmlformats.org/markup-compatibility/2006" xmlns:p14="http://schemas.microsoft.com/office/powerpoint/2010/main">
    <mc:Choice Requires="p14">
      <p:transition spd="slow" p14:dur="2000" advTm="68106"/>
    </mc:Choice>
    <mc:Fallback xmlns="">
      <p:transition spd="slow" advTm="6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مرکزی</_x062f__x0627__x0646__x0634__x06af__x0627__x0647_>
    <_x0646__x0648__x0639__x0020__x062d__x06cc__x0637__x0647_ xmlns="12fdc5dc-769e-4543-b10d-fbea3dac4417">رويكرد به شكايات شايع و درمان‌هاي ساده علامتي</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5NN7CDR5NKU2-831-1241</_dlc_DocId>
    <_dlc_DocIdUrl xmlns="1047730d-92e1-4018-9084-d932fd3a7f58">
      <Url>http://www.health.gov.ir/hnd/_layouts/DocIdRedir.aspx?ID=5NN7CDR5NKU2-831-1241</Url>
      <Description>5NN7CDR5NKU2-831-1241</Description>
    </_dlc_DocIdUrl>
  </documentManagement>
</p:properties>
</file>

<file path=customXml/itemProps1.xml><?xml version="1.0" encoding="utf-8"?>
<ds:datastoreItem xmlns:ds="http://schemas.openxmlformats.org/officeDocument/2006/customXml" ds:itemID="{EE88B18B-ECD9-447A-81F1-F9D9D447E4C8}">
  <ds:schemaRefs>
    <ds:schemaRef ds:uri="http://schemas.microsoft.com/sharepoint/v3/contenttype/forms"/>
  </ds:schemaRefs>
</ds:datastoreItem>
</file>

<file path=customXml/itemProps2.xml><?xml version="1.0" encoding="utf-8"?>
<ds:datastoreItem xmlns:ds="http://schemas.openxmlformats.org/officeDocument/2006/customXml" ds:itemID="{212ABCFA-E280-42DD-BAC0-5BEAAAA6FEE4}">
  <ds:schemaRefs>
    <ds:schemaRef ds:uri="http://schemas.microsoft.com/sharepoint/events"/>
  </ds:schemaRefs>
</ds:datastoreItem>
</file>

<file path=customXml/itemProps3.xml><?xml version="1.0" encoding="utf-8"?>
<ds:datastoreItem xmlns:ds="http://schemas.openxmlformats.org/officeDocument/2006/customXml" ds:itemID="{CA907777-B73F-4B3E-BA80-6D3ACE3945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1957B74-E000-4CA4-949D-43F476BDA279}">
  <ds:schemaRefs>
    <ds:schemaRef ds:uri="http://schemas.microsoft.com/office/2006/metadata/properties"/>
    <ds:schemaRef ds:uri="http://schemas.microsoft.com/office/infopath/2007/PartnerControls"/>
    <ds:schemaRef ds:uri="12fdc5dc-769e-4543-b10d-fbea3dac4417"/>
    <ds:schemaRef ds:uri="1047730d-92e1-4018-9084-d932fd3a7f58"/>
  </ds:schemaRefs>
</ds:datastoreItem>
</file>

<file path=docProps/app.xml><?xml version="1.0" encoding="utf-8"?>
<Properties xmlns="http://schemas.openxmlformats.org/officeDocument/2006/extended-properties" xmlns:vt="http://schemas.openxmlformats.org/officeDocument/2006/docPropsVTypes">
  <TotalTime>553</TotalTime>
  <Words>1841</Words>
  <Application>Microsoft Office PowerPoint</Application>
  <PresentationFormat>On-screen Show (4:3)</PresentationFormat>
  <Paragraphs>188</Paragraphs>
  <Slides>20</Slides>
  <Notes>0</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B Yagut</vt:lpstr>
      <vt:lpstr>Calibri</vt:lpstr>
      <vt:lpstr>Wingdings</vt:lpstr>
      <vt:lpstr>Office Theme</vt:lpstr>
      <vt:lpstr>برخورد با هر یک از شکایات شایع در مراجعین خانه بهداشت و درمان های ساده علامتی</vt:lpstr>
      <vt:lpstr>مشخصات سند</vt:lpstr>
      <vt:lpstr>اهداف آموزشی</vt:lpstr>
      <vt:lpstr>فهرست عناوین</vt:lpstr>
      <vt:lpstr>مقدمه</vt:lpstr>
      <vt:lpstr>انواع سردرد </vt:lpstr>
      <vt:lpstr>سردرد تنشی</vt:lpstr>
      <vt:lpstr>سردرد میگرنی</vt:lpstr>
      <vt:lpstr>سردرد خوشه ای</vt:lpstr>
      <vt:lpstr>شرح حال و ارزیابی بیمار مبتلا به سردرد</vt:lpstr>
      <vt:lpstr>معاینات</vt:lpstr>
      <vt:lpstr>طبقه بندی و درمان بیماران مبتلا به سردرد</vt:lpstr>
      <vt:lpstr>طبقه بندی و درمان بیماران مبتلا به سردرد</vt:lpstr>
      <vt:lpstr>تشخیص سردرد </vt:lpstr>
      <vt:lpstr>نکات مهم</vt:lpstr>
      <vt:lpstr>نکات مهم</vt:lpstr>
      <vt:lpstr>خلاصه مطالب و نتیجه گیری</vt:lpstr>
      <vt:lpstr>پرسش و تمرین</vt:lpstr>
      <vt:lpstr>فهرست منابع</vt:lpstr>
      <vt:lpstr>لطفا نظرات و پیشنهادات خود پیرامون این بسته آموزشی را به آدرس زیر ارسال کنید.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Falahi</cp:lastModifiedBy>
  <cp:revision>222</cp:revision>
  <dcterms:created xsi:type="dcterms:W3CDTF">2020-04-25T05:45:52Z</dcterms:created>
  <dcterms:modified xsi:type="dcterms:W3CDTF">2021-10-20T06:42:03Z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fa5fa5a3-7959-4a68-9b2a-4013be5026b0</vt:lpwstr>
  </property>
</Properties>
</file>