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2" r:id="rId2"/>
    <p:sldId id="256" r:id="rId3"/>
    <p:sldId id="257" r:id="rId4"/>
    <p:sldId id="258" r:id="rId5"/>
    <p:sldId id="263" r:id="rId6"/>
    <p:sldId id="265" r:id="rId7"/>
    <p:sldId id="268" r:id="rId8"/>
    <p:sldId id="269" r:id="rId9"/>
    <p:sldId id="270" r:id="rId10"/>
    <p:sldId id="271" r:id="rId11"/>
    <p:sldId id="273" r:id="rId12"/>
    <p:sldId id="272" r:id="rId13"/>
    <p:sldId id="259" r:id="rId14"/>
    <p:sldId id="266" r:id="rId15"/>
    <p:sldId id="260" r:id="rId16"/>
    <p:sldId id="26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8D147354-F800-434C-A8D8-D6E6A5F63033}"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05EBD-352C-439C-B9B1-E36C38D4E1A3}" type="slidenum">
              <a:rPr lang="en-US" smtClean="0"/>
              <a:pPr/>
              <a:t>‹#›</a:t>
            </a:fld>
            <a:endParaRPr lang="en-US"/>
          </a:p>
        </p:txBody>
      </p:sp>
    </p:spTree>
    <p:extLst>
      <p:ext uri="{BB962C8B-B14F-4D97-AF65-F5344CB8AC3E}">
        <p14:creationId xmlns:p14="http://schemas.microsoft.com/office/powerpoint/2010/main" val="27019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D147354-F800-434C-A8D8-D6E6A5F63033}"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05EBD-352C-439C-B9B1-E36C38D4E1A3}" type="slidenum">
              <a:rPr lang="en-US" smtClean="0"/>
              <a:pPr/>
              <a:t>‹#›</a:t>
            </a:fld>
            <a:endParaRPr lang="en-US"/>
          </a:p>
        </p:txBody>
      </p:sp>
    </p:spTree>
    <p:extLst>
      <p:ext uri="{BB962C8B-B14F-4D97-AF65-F5344CB8AC3E}">
        <p14:creationId xmlns:p14="http://schemas.microsoft.com/office/powerpoint/2010/main" val="161909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D147354-F800-434C-A8D8-D6E6A5F63033}"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05EBD-352C-439C-B9B1-E36C38D4E1A3}" type="slidenum">
              <a:rPr lang="en-US" smtClean="0"/>
              <a:t>‹#›</a:t>
            </a:fld>
            <a:endParaRPr lang="en-US"/>
          </a:p>
        </p:txBody>
      </p:sp>
    </p:spTree>
    <p:extLst>
      <p:ext uri="{BB962C8B-B14F-4D97-AF65-F5344CB8AC3E}">
        <p14:creationId xmlns:p14="http://schemas.microsoft.com/office/powerpoint/2010/main" val="393296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D147354-F800-434C-A8D8-D6E6A5F63033}"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05EBD-352C-439C-B9B1-E36C38D4E1A3}" type="slidenum">
              <a:rPr lang="en-US" smtClean="0"/>
              <a:pPr/>
              <a:t>‹#›</a:t>
            </a:fld>
            <a:endParaRPr lang="en-US"/>
          </a:p>
        </p:txBody>
      </p:sp>
    </p:spTree>
    <p:extLst>
      <p:ext uri="{BB962C8B-B14F-4D97-AF65-F5344CB8AC3E}">
        <p14:creationId xmlns:p14="http://schemas.microsoft.com/office/powerpoint/2010/main" val="3090691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147354-F800-434C-A8D8-D6E6A5F63033}"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05EBD-352C-439C-B9B1-E36C38D4E1A3}" type="slidenum">
              <a:rPr lang="en-US" smtClean="0"/>
              <a:pPr/>
              <a:t>‹#›</a:t>
            </a:fld>
            <a:endParaRPr lang="en-US"/>
          </a:p>
        </p:txBody>
      </p:sp>
    </p:spTree>
    <p:extLst>
      <p:ext uri="{BB962C8B-B14F-4D97-AF65-F5344CB8AC3E}">
        <p14:creationId xmlns:p14="http://schemas.microsoft.com/office/powerpoint/2010/main" val="295582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D147354-F800-434C-A8D8-D6E6A5F63033}" type="datetimeFigureOut">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05EBD-352C-439C-B9B1-E36C38D4E1A3}" type="slidenum">
              <a:rPr lang="en-US" smtClean="0"/>
              <a:pPr/>
              <a:t>‹#›</a:t>
            </a:fld>
            <a:endParaRPr lang="en-US"/>
          </a:p>
        </p:txBody>
      </p:sp>
    </p:spTree>
    <p:extLst>
      <p:ext uri="{BB962C8B-B14F-4D97-AF65-F5344CB8AC3E}">
        <p14:creationId xmlns:p14="http://schemas.microsoft.com/office/powerpoint/2010/main" val="3267516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8D147354-F800-434C-A8D8-D6E6A5F63033}" type="datetimeFigureOut">
              <a:rPr lang="en-US" smtClean="0"/>
              <a:pPr/>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605EBD-352C-439C-B9B1-E36C38D4E1A3}" type="slidenum">
              <a:rPr lang="en-US" smtClean="0"/>
              <a:pPr/>
              <a:t>‹#›</a:t>
            </a:fld>
            <a:endParaRPr lang="en-US"/>
          </a:p>
        </p:txBody>
      </p:sp>
    </p:spTree>
    <p:extLst>
      <p:ext uri="{BB962C8B-B14F-4D97-AF65-F5344CB8AC3E}">
        <p14:creationId xmlns:p14="http://schemas.microsoft.com/office/powerpoint/2010/main" val="182824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D147354-F800-434C-A8D8-D6E6A5F63033}" type="datetimeFigureOut">
              <a:rPr lang="en-US" smtClean="0"/>
              <a:pPr/>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605EBD-352C-439C-B9B1-E36C38D4E1A3}" type="slidenum">
              <a:rPr lang="en-US" smtClean="0"/>
              <a:pPr/>
              <a:t>‹#›</a:t>
            </a:fld>
            <a:endParaRPr lang="en-US"/>
          </a:p>
        </p:txBody>
      </p:sp>
    </p:spTree>
    <p:extLst>
      <p:ext uri="{BB962C8B-B14F-4D97-AF65-F5344CB8AC3E}">
        <p14:creationId xmlns:p14="http://schemas.microsoft.com/office/powerpoint/2010/main" val="42736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47354-F800-434C-A8D8-D6E6A5F63033}" type="datetimeFigureOut">
              <a:rPr lang="en-US" smtClean="0"/>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605EBD-352C-439C-B9B1-E36C38D4E1A3}" type="slidenum">
              <a:rPr lang="en-US" smtClean="0"/>
              <a:t>‹#›</a:t>
            </a:fld>
            <a:endParaRPr lang="en-US"/>
          </a:p>
        </p:txBody>
      </p:sp>
    </p:spTree>
    <p:extLst>
      <p:ext uri="{BB962C8B-B14F-4D97-AF65-F5344CB8AC3E}">
        <p14:creationId xmlns:p14="http://schemas.microsoft.com/office/powerpoint/2010/main" val="14564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147354-F800-434C-A8D8-D6E6A5F63033}" type="datetimeFigureOut">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05EBD-352C-439C-B9B1-E36C38D4E1A3}" type="slidenum">
              <a:rPr lang="en-US" smtClean="0"/>
              <a:pPr/>
              <a:t>‹#›</a:t>
            </a:fld>
            <a:endParaRPr lang="en-US"/>
          </a:p>
        </p:txBody>
      </p:sp>
    </p:spTree>
    <p:extLst>
      <p:ext uri="{BB962C8B-B14F-4D97-AF65-F5344CB8AC3E}">
        <p14:creationId xmlns:p14="http://schemas.microsoft.com/office/powerpoint/2010/main" val="320235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147354-F800-434C-A8D8-D6E6A5F63033}"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05EBD-352C-439C-B9B1-E36C38D4E1A3}" type="slidenum">
              <a:rPr lang="en-US" smtClean="0"/>
              <a:t>‹#›</a:t>
            </a:fld>
            <a:endParaRPr lang="en-US"/>
          </a:p>
        </p:txBody>
      </p:sp>
    </p:spTree>
    <p:extLst>
      <p:ext uri="{BB962C8B-B14F-4D97-AF65-F5344CB8AC3E}">
        <p14:creationId xmlns:p14="http://schemas.microsoft.com/office/powerpoint/2010/main" val="269774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D147354-F800-434C-A8D8-D6E6A5F63033}" type="datetimeFigureOut">
              <a:rPr lang="en-US" smtClean="0"/>
              <a:pPr/>
              <a:t>9/30/2020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D605EBD-352C-439C-B9B1-E36C38D4E1A3}" type="slidenum">
              <a:rPr lang="en-US" smtClean="0"/>
              <a:pPr/>
              <a:t>‹#›</a:t>
            </a:fld>
            <a:endParaRPr lang="en-US"/>
          </a:p>
        </p:txBody>
      </p:sp>
    </p:spTree>
    <p:extLst>
      <p:ext uri="{BB962C8B-B14F-4D97-AF65-F5344CB8AC3E}">
        <p14:creationId xmlns:p14="http://schemas.microsoft.com/office/powerpoint/2010/main" val="15740927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5.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6.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hyperlink" Target="&#1585;&#1575;&#1607;&#1606;&#1605;&#1575;&#1740;%20&#1575;&#1589;&#1608;&#1604;%20&#1582;&#1608;&#1583;&#1605;&#1585;&#1575;&#1602;&#1576;&#1578;&#1740;%20&#1583;&#1585;%20&#1587;&#1604;&#1575;&#1605;&#1578;.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4.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62000" y="683526"/>
            <a:ext cx="7772400" cy="1371599"/>
          </a:xfrm>
          <a:solidFill>
            <a:schemeClr val="bg1">
              <a:lumMod val="95000"/>
            </a:schemeClr>
          </a:solidFill>
        </p:spPr>
        <p:style>
          <a:lnRef idx="1">
            <a:schemeClr val="dk1"/>
          </a:lnRef>
          <a:fillRef idx="2">
            <a:schemeClr val="dk1"/>
          </a:fillRef>
          <a:effectRef idx="1">
            <a:schemeClr val="dk1"/>
          </a:effectRef>
          <a:fontRef idx="minor">
            <a:schemeClr val="dk1"/>
          </a:fontRef>
        </p:style>
        <p:txBody>
          <a:bodyPr>
            <a:normAutofit/>
          </a:bodyPr>
          <a:lstStyle/>
          <a:p>
            <a:endParaRPr lang="en-US" b="1" dirty="0">
              <a:cs typeface="B Yagut" panose="00000400000000000000" pitchFamily="2" charset="-78"/>
            </a:endParaRPr>
          </a:p>
        </p:txBody>
      </p:sp>
      <p:sp>
        <p:nvSpPr>
          <p:cNvPr id="8" name="Subtitle 7"/>
          <p:cNvSpPr>
            <a:spLocks noGrp="1"/>
          </p:cNvSpPr>
          <p:nvPr>
            <p:ph type="subTitle" idx="1"/>
          </p:nvPr>
        </p:nvSpPr>
        <p:spPr>
          <a:xfrm>
            <a:off x="762000" y="683526"/>
            <a:ext cx="7772400" cy="4955274"/>
          </a:xfrm>
          <a:solidFill>
            <a:schemeClr val="bg1"/>
          </a:solidFill>
        </p:spPr>
        <p:style>
          <a:lnRef idx="1">
            <a:schemeClr val="dk1"/>
          </a:lnRef>
          <a:fillRef idx="2">
            <a:schemeClr val="dk1"/>
          </a:fillRef>
          <a:effectRef idx="1">
            <a:schemeClr val="dk1"/>
          </a:effectRef>
          <a:fontRef idx="minor">
            <a:schemeClr val="dk1"/>
          </a:fontRef>
        </p:style>
        <p:txBody>
          <a:bodyPr/>
          <a:lstStyle/>
          <a:p>
            <a:endParaRPr lang="fa-IR" b="1" dirty="0" smtClean="0">
              <a:solidFill>
                <a:schemeClr val="tx1"/>
              </a:solidFill>
              <a:cs typeface="B Yagut" panose="00000400000000000000" pitchFamily="2" charset="-78"/>
            </a:endParaRPr>
          </a:p>
          <a:p>
            <a:endParaRPr lang="fa-IR" b="1" dirty="0">
              <a:solidFill>
                <a:schemeClr val="tx1"/>
              </a:solidFill>
              <a:cs typeface="B Yagut" panose="00000400000000000000" pitchFamily="2" charset="-78"/>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2590800"/>
            <a:ext cx="3581400" cy="2352675"/>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94808570"/>
      </p:ext>
    </p:extLst>
  </p:cSld>
  <p:clrMapOvr>
    <a:masterClrMapping/>
  </p:clrMapOvr>
  <mc:AlternateContent xmlns:mc="http://schemas.openxmlformats.org/markup-compatibility/2006" xmlns:p14="http://schemas.microsoft.com/office/powerpoint/2010/main">
    <mc:Choice Requires="p14">
      <p:transition spd="slow" p14:dur="2000" advTm="7141"/>
    </mc:Choice>
    <mc:Fallback xmlns="">
      <p:transition spd="slow" advTm="71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447800"/>
          </a:xfrm>
        </p:spPr>
        <p:style>
          <a:lnRef idx="2">
            <a:schemeClr val="dk1"/>
          </a:lnRef>
          <a:fillRef idx="1">
            <a:schemeClr val="lt1"/>
          </a:fillRef>
          <a:effectRef idx="0">
            <a:schemeClr val="dk1"/>
          </a:effectRef>
          <a:fontRef idx="minor">
            <a:schemeClr val="dk1"/>
          </a:fontRef>
        </p:style>
        <p:txBody>
          <a:bodyPr>
            <a:normAutofit fontScale="90000"/>
          </a:bodyPr>
          <a:lstStyle/>
          <a:p>
            <a:r>
              <a:rPr lang="en-US" b="1" dirty="0" smtClean="0">
                <a:cs typeface="B Yagut" panose="00000400000000000000" pitchFamily="2" charset="-78"/>
              </a:rPr>
              <a:t/>
            </a:r>
            <a:br>
              <a:rPr lang="en-US" b="1" dirty="0" smtClean="0">
                <a:cs typeface="B Yagut" panose="00000400000000000000" pitchFamily="2" charset="-78"/>
              </a:rPr>
            </a:br>
            <a:r>
              <a:rPr lang="ar-SA" b="1" dirty="0" smtClean="0">
                <a:cs typeface="B Yagut" panose="00000400000000000000" pitchFamily="2" charset="-78"/>
              </a:rPr>
              <a:t>چه </a:t>
            </a:r>
            <a:r>
              <a:rPr lang="ar-SA" b="1" dirty="0">
                <a:cs typeface="B Yagut" panose="00000400000000000000" pitchFamily="2" charset="-78"/>
              </a:rPr>
              <a:t>قوانین رفتاری برای پدر و مادر بهتر بودن وجود دارد؟</a:t>
            </a:r>
            <a:r>
              <a:rPr lang="en-US" b="1" dirty="0">
                <a:cs typeface="B Yagut" panose="00000400000000000000" pitchFamily="2" charset="-78"/>
              </a:rPr>
              <a:t/>
            </a:r>
            <a:br>
              <a:rPr lang="en-US" b="1" dirty="0">
                <a:cs typeface="B Yagut" panose="00000400000000000000" pitchFamily="2" charset="-78"/>
              </a:rPr>
            </a:br>
            <a:endParaRPr lang="fa-IR" dirty="0">
              <a:cs typeface="B Yagut" panose="00000400000000000000" pitchFamily="2" charset="-78"/>
            </a:endParaRPr>
          </a:p>
        </p:txBody>
      </p:sp>
      <p:sp>
        <p:nvSpPr>
          <p:cNvPr id="3" name="Content Placeholder 2"/>
          <p:cNvSpPr>
            <a:spLocks noGrp="1"/>
          </p:cNvSpPr>
          <p:nvPr>
            <p:ph idx="1"/>
          </p:nvPr>
        </p:nvSpPr>
        <p:spPr>
          <a:xfrm>
            <a:off x="457200" y="2057400"/>
            <a:ext cx="8229600" cy="4068763"/>
          </a:xfrm>
          <a:solidFill>
            <a:schemeClr val="bg1"/>
          </a:solidFill>
        </p:spPr>
        <p:style>
          <a:lnRef idx="1">
            <a:schemeClr val="dk1"/>
          </a:lnRef>
          <a:fillRef idx="2">
            <a:schemeClr val="dk1"/>
          </a:fillRef>
          <a:effectRef idx="1">
            <a:schemeClr val="dk1"/>
          </a:effectRef>
          <a:fontRef idx="minor">
            <a:schemeClr val="dk1"/>
          </a:fontRef>
        </p:style>
        <p:txBody>
          <a:bodyPr/>
          <a:lstStyle/>
          <a:p>
            <a:r>
              <a:rPr lang="fa-IR" dirty="0" smtClean="0">
                <a:cs typeface="B Yagut" panose="00000400000000000000" pitchFamily="2" charset="-78"/>
              </a:rPr>
              <a:t>انضباط قاطع.</a:t>
            </a:r>
          </a:p>
          <a:p>
            <a:r>
              <a:rPr lang="fa-IR" dirty="0" smtClean="0">
                <a:cs typeface="B Yagut" panose="00000400000000000000" pitchFamily="2" charset="-78"/>
              </a:rPr>
              <a:t>محیطی امن و خوشایند.</a:t>
            </a:r>
          </a:p>
          <a:p>
            <a:r>
              <a:rPr lang="fa-IR" dirty="0" smtClean="0">
                <a:cs typeface="B Yagut" panose="00000400000000000000" pitchFamily="2" charset="-78"/>
              </a:rPr>
              <a:t>مکانی دوراز خطر وهمراه بارسیدگی و نظارت. </a:t>
            </a:r>
            <a:endParaRPr lang="fa-IR" dirty="0">
              <a:cs typeface="B Yagut" panose="00000400000000000000" pitchFamily="2" charset="-78"/>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6329" y="3886200"/>
            <a:ext cx="6731342" cy="2209800"/>
          </a:xfrm>
          <a:prstGeom prst="rect">
            <a:avLst/>
          </a:prstGeom>
        </p:spPr>
      </p:pic>
    </p:spTree>
    <p:extLst>
      <p:ext uri="{BB962C8B-B14F-4D97-AF65-F5344CB8AC3E}">
        <p14:creationId xmlns:p14="http://schemas.microsoft.com/office/powerpoint/2010/main" val="2960638287"/>
      </p:ext>
    </p:extLst>
  </p:cSld>
  <p:clrMapOvr>
    <a:masterClrMapping/>
  </p:clrMapOvr>
  <mc:AlternateContent xmlns:mc="http://schemas.openxmlformats.org/markup-compatibility/2006" xmlns:p14="http://schemas.microsoft.com/office/powerpoint/2010/main">
    <mc:Choice Requires="p14">
      <p:transition spd="slow" p14:dur="2000" advTm="174003"/>
    </mc:Choice>
    <mc:Fallback xmlns="">
      <p:transition spd="slow" advTm="1740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algn="r"/>
            <a:r>
              <a:rPr lang="fa-IR" b="1" dirty="0" smtClean="0">
                <a:cs typeface="B Yagut" panose="00000400000000000000" pitchFamily="2" charset="-78"/>
              </a:rPr>
              <a:t/>
            </a:r>
            <a:br>
              <a:rPr lang="fa-IR" b="1" dirty="0" smtClean="0">
                <a:cs typeface="B Yagut" panose="00000400000000000000" pitchFamily="2" charset="-78"/>
              </a:rPr>
            </a:br>
            <a:r>
              <a:rPr lang="ar-SA" b="1" dirty="0" smtClean="0">
                <a:cs typeface="B Yagut" panose="00000400000000000000" pitchFamily="2" charset="-78"/>
              </a:rPr>
              <a:t>چگونه </a:t>
            </a:r>
            <a:r>
              <a:rPr lang="ar-SA" b="1" dirty="0">
                <a:cs typeface="B Yagut" panose="00000400000000000000" pitchFamily="2" charset="-78"/>
              </a:rPr>
              <a:t>فضای خانوادگی را خوشایندتر کنیم؟</a:t>
            </a:r>
            <a:r>
              <a:rPr lang="en-US" b="1" dirty="0">
                <a:cs typeface="B Yagut" panose="00000400000000000000" pitchFamily="2" charset="-78"/>
              </a:rPr>
              <a:t/>
            </a:r>
            <a:br>
              <a:rPr lang="en-US" b="1" dirty="0">
                <a:cs typeface="B Yagut" panose="00000400000000000000" pitchFamily="2" charset="-78"/>
              </a:rPr>
            </a:br>
            <a:endParaRPr lang="fa-IR" dirty="0">
              <a:cs typeface="B Yagut" panose="00000400000000000000" pitchFamily="2" charset="-78"/>
            </a:endParaRPr>
          </a:p>
        </p:txBody>
      </p:sp>
      <p:sp>
        <p:nvSpPr>
          <p:cNvPr id="3" name="Content Placeholder 2"/>
          <p:cNvSpPr>
            <a:spLocks noGrp="1"/>
          </p:cNvSpPr>
          <p:nvPr>
            <p:ph idx="1"/>
          </p:nvPr>
        </p:nvSpPr>
        <p:spPr>
          <a:xfrm>
            <a:off x="457200" y="1524000"/>
            <a:ext cx="8229600" cy="4602163"/>
          </a:xfrm>
          <a:solidFill>
            <a:schemeClr val="bg1"/>
          </a:solidFill>
        </p:spPr>
        <p:style>
          <a:lnRef idx="1">
            <a:schemeClr val="dk1"/>
          </a:lnRef>
          <a:fillRef idx="2">
            <a:schemeClr val="dk1"/>
          </a:fillRef>
          <a:effectRef idx="1">
            <a:schemeClr val="dk1"/>
          </a:effectRef>
          <a:fontRef idx="minor">
            <a:schemeClr val="dk1"/>
          </a:fontRef>
        </p:style>
        <p:txBody>
          <a:bodyPr/>
          <a:lstStyle/>
          <a:p>
            <a:r>
              <a:rPr lang="ar-SA" b="1" dirty="0">
                <a:cs typeface="B Yagut" panose="00000400000000000000" pitchFamily="2" charset="-78"/>
              </a:rPr>
              <a:t>برای کودکان خود زمان های خاص در نظر بگیرید</a:t>
            </a:r>
            <a:r>
              <a:rPr lang="en-US" b="1" dirty="0">
                <a:cs typeface="B Yagut" panose="00000400000000000000" pitchFamily="2" charset="-78"/>
              </a:rPr>
              <a:t>.</a:t>
            </a:r>
            <a:br>
              <a:rPr lang="en-US" b="1" dirty="0">
                <a:cs typeface="B Yagut" panose="00000400000000000000" pitchFamily="2" charset="-78"/>
              </a:rPr>
            </a:br>
            <a:endParaRPr lang="en-US" dirty="0">
              <a:cs typeface="B Yagut" panose="00000400000000000000" pitchFamily="2" charset="-78"/>
            </a:endParaRPr>
          </a:p>
          <a:p>
            <a:r>
              <a:rPr lang="ar-SA" b="1" dirty="0">
                <a:cs typeface="B Yagut" panose="00000400000000000000" pitchFamily="2" charset="-78"/>
              </a:rPr>
              <a:t>به او بگوئید که به </a:t>
            </a:r>
            <a:r>
              <a:rPr lang="ar-SA" b="1" dirty="0" smtClean="0">
                <a:cs typeface="B Yagut" panose="00000400000000000000" pitchFamily="2" charset="-78"/>
              </a:rPr>
              <a:t>داشتن </a:t>
            </a:r>
            <a:r>
              <a:rPr lang="ar-SA" b="1" dirty="0">
                <a:cs typeface="B Yagut" panose="00000400000000000000" pitchFamily="2" charset="-78"/>
              </a:rPr>
              <a:t>چنین فرزندی </a:t>
            </a:r>
            <a:r>
              <a:rPr lang="ar-SA" b="1" dirty="0" smtClean="0">
                <a:cs typeface="B Yagut" panose="00000400000000000000" pitchFamily="2" charset="-78"/>
              </a:rPr>
              <a:t>افت</a:t>
            </a:r>
            <a:r>
              <a:rPr lang="fa-IR" b="1" dirty="0" smtClean="0">
                <a:cs typeface="B Yagut" panose="00000400000000000000" pitchFamily="2" charset="-78"/>
              </a:rPr>
              <a:t>خ</a:t>
            </a:r>
            <a:r>
              <a:rPr lang="ar-SA" b="1" dirty="0" smtClean="0">
                <a:cs typeface="B Yagut" panose="00000400000000000000" pitchFamily="2" charset="-78"/>
              </a:rPr>
              <a:t>ار </a:t>
            </a:r>
            <a:r>
              <a:rPr lang="ar-SA" b="1" dirty="0">
                <a:cs typeface="B Yagut" panose="00000400000000000000" pitchFamily="2" charset="-78"/>
              </a:rPr>
              <a:t>میکنید</a:t>
            </a:r>
            <a:r>
              <a:rPr lang="en-US" b="1" dirty="0">
                <a:cs typeface="B Yagut" panose="00000400000000000000" pitchFamily="2" charset="-78"/>
              </a:rPr>
              <a:t>. </a:t>
            </a:r>
            <a:endParaRPr lang="en-US" dirty="0">
              <a:cs typeface="B Yagut" panose="00000400000000000000" pitchFamily="2" charset="-78"/>
            </a:endParaRPr>
          </a:p>
          <a:p>
            <a:r>
              <a:rPr lang="ar-SA" b="1" dirty="0">
                <a:cs typeface="B Yagut" panose="00000400000000000000" pitchFamily="2" charset="-78"/>
              </a:rPr>
              <a:t>مفهوم «دوستت دارم» را به کودک منتقل کنید</a:t>
            </a:r>
            <a:r>
              <a:rPr lang="en-US" b="1" dirty="0">
                <a:cs typeface="B Yagut" panose="00000400000000000000" pitchFamily="2" charset="-78"/>
              </a:rPr>
              <a:t>.</a:t>
            </a:r>
            <a:br>
              <a:rPr lang="en-US" b="1" dirty="0">
                <a:cs typeface="B Yagut" panose="00000400000000000000" pitchFamily="2" charset="-78"/>
              </a:rPr>
            </a:br>
            <a:endParaRPr lang="en-US" dirty="0">
              <a:cs typeface="B Yagut" panose="00000400000000000000" pitchFamily="2" charset="-78"/>
            </a:endParaRPr>
          </a:p>
          <a:p>
            <a:endParaRPr lang="fa-IR" dirty="0">
              <a:cs typeface="B Yagut" panose="00000400000000000000" pitchFamily="2" charset="-78"/>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2312" y="4352925"/>
            <a:ext cx="2619375" cy="1743075"/>
          </a:xfrm>
          <a:prstGeom prst="rect">
            <a:avLst/>
          </a:prstGeom>
        </p:spPr>
      </p:pic>
    </p:spTree>
    <p:extLst>
      <p:ext uri="{BB962C8B-B14F-4D97-AF65-F5344CB8AC3E}">
        <p14:creationId xmlns:p14="http://schemas.microsoft.com/office/powerpoint/2010/main" val="2740329863"/>
      </p:ext>
    </p:extLst>
  </p:cSld>
  <p:clrMapOvr>
    <a:masterClrMapping/>
  </p:clrMapOvr>
  <mc:AlternateContent xmlns:mc="http://schemas.openxmlformats.org/markup-compatibility/2006" xmlns:p14="http://schemas.microsoft.com/office/powerpoint/2010/main">
    <mc:Choice Requires="p14">
      <p:transition spd="slow" p14:dur="2000" advTm="121172"/>
    </mc:Choice>
    <mc:Fallback xmlns="">
      <p:transition spd="slow" advTm="1211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fa-IR" sz="3200" b="1" dirty="0" smtClean="0">
                <a:cs typeface="B Yagut" panose="00000400000000000000" pitchFamily="2" charset="-78"/>
              </a:rPr>
              <a:t/>
            </a:r>
            <a:br>
              <a:rPr lang="fa-IR" sz="3200" b="1" dirty="0" smtClean="0">
                <a:cs typeface="B Yagut" panose="00000400000000000000" pitchFamily="2" charset="-78"/>
              </a:rPr>
            </a:br>
            <a:r>
              <a:rPr lang="ar-SA" sz="3200" b="1" dirty="0" smtClean="0">
                <a:cs typeface="B Yagut" panose="00000400000000000000" pitchFamily="2" charset="-78"/>
              </a:rPr>
              <a:t>چگونه </a:t>
            </a:r>
            <a:r>
              <a:rPr lang="ar-SA" sz="3200" b="1" dirty="0">
                <a:cs typeface="B Yagut" panose="00000400000000000000" pitchFamily="2" charset="-78"/>
              </a:rPr>
              <a:t>با کودک ارتباط خوب و مؤثری داشته باشیم؟</a:t>
            </a:r>
            <a:r>
              <a:rPr lang="en-US" sz="3200" b="1" dirty="0">
                <a:cs typeface="B Yagut" panose="00000400000000000000" pitchFamily="2" charset="-78"/>
              </a:rPr>
              <a:t/>
            </a:r>
            <a:br>
              <a:rPr lang="en-US" sz="3200" b="1" dirty="0">
                <a:cs typeface="B Yagut" panose="00000400000000000000" pitchFamily="2" charset="-78"/>
              </a:rPr>
            </a:br>
            <a:endParaRPr lang="fa-IR" sz="3200" dirty="0">
              <a:cs typeface="B Yagut" panose="00000400000000000000" pitchFamily="2" charset="-78"/>
            </a:endParaRPr>
          </a:p>
        </p:txBody>
      </p:sp>
      <p:sp>
        <p:nvSpPr>
          <p:cNvPr id="3" name="Content Placeholder 2"/>
          <p:cNvSpPr>
            <a:spLocks noGrp="1"/>
          </p:cNvSpPr>
          <p:nvPr>
            <p:ph idx="1"/>
          </p:nvPr>
        </p:nvSpPr>
        <p:spPr>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r>
              <a:rPr lang="ar-SA" sz="2800" b="1" dirty="0" smtClean="0">
                <a:cs typeface="B Yagut" panose="00000400000000000000" pitchFamily="2" charset="-78"/>
              </a:rPr>
              <a:t>به </a:t>
            </a:r>
            <a:r>
              <a:rPr lang="ar-SA" sz="2800" b="1" dirty="0">
                <a:cs typeface="B Yagut" panose="00000400000000000000" pitchFamily="2" charset="-78"/>
              </a:rPr>
              <a:t>کودک کمک کنید که </a:t>
            </a:r>
            <a:r>
              <a:rPr lang="ar-SA" sz="2800" b="1" dirty="0" smtClean="0">
                <a:cs typeface="B Yagut" panose="00000400000000000000" pitchFamily="2" charset="-78"/>
              </a:rPr>
              <a:t>احساس</a:t>
            </a:r>
            <a:r>
              <a:rPr lang="en-US" sz="2800" b="1" dirty="0" smtClean="0">
                <a:cs typeface="B Yagut" panose="00000400000000000000" pitchFamily="2" charset="-78"/>
              </a:rPr>
              <a:t> </a:t>
            </a:r>
            <a:r>
              <a:rPr lang="ar-SA" sz="2800" b="1" dirty="0" smtClean="0">
                <a:cs typeface="B Yagut" panose="00000400000000000000" pitchFamily="2" charset="-78"/>
              </a:rPr>
              <a:t>توانمندی </a:t>
            </a:r>
            <a:r>
              <a:rPr lang="ar-SA" sz="2800" b="1" dirty="0">
                <a:cs typeface="B Yagut" panose="00000400000000000000" pitchFamily="2" charset="-78"/>
              </a:rPr>
              <a:t>داشته باشد</a:t>
            </a:r>
            <a:r>
              <a:rPr lang="en-US" sz="2800" b="1" dirty="0" smtClean="0">
                <a:cs typeface="B Yagut" panose="00000400000000000000" pitchFamily="2" charset="-78"/>
              </a:rPr>
              <a:t>.</a:t>
            </a:r>
            <a:endParaRPr lang="en-US" sz="2800" dirty="0">
              <a:cs typeface="B Yagut" panose="00000400000000000000" pitchFamily="2" charset="-78"/>
            </a:endParaRPr>
          </a:p>
          <a:p>
            <a:r>
              <a:rPr lang="ar-SA" sz="2800" b="1" dirty="0" smtClean="0">
                <a:cs typeface="B Yagut" panose="00000400000000000000" pitchFamily="2" charset="-78"/>
              </a:rPr>
              <a:t>در </a:t>
            </a:r>
            <a:r>
              <a:rPr lang="ar-SA" sz="2800" b="1" dirty="0">
                <a:cs typeface="B Yagut" panose="00000400000000000000" pitchFamily="2" charset="-78"/>
              </a:rPr>
              <a:t>خانه قوانین و ساختار داشته باشید</a:t>
            </a:r>
            <a:r>
              <a:rPr lang="en-US" sz="2800" b="1" dirty="0">
                <a:cs typeface="B Yagut" panose="00000400000000000000" pitchFamily="2" charset="-78"/>
              </a:rPr>
              <a:t>.</a:t>
            </a:r>
            <a:endParaRPr lang="en-US" sz="2800" dirty="0">
              <a:cs typeface="B Yagut" panose="00000400000000000000" pitchFamily="2" charset="-78"/>
            </a:endParaRPr>
          </a:p>
          <a:p>
            <a:r>
              <a:rPr lang="ar-SA" sz="2800" b="1" dirty="0" smtClean="0">
                <a:cs typeface="B Yagut" panose="00000400000000000000" pitchFamily="2" charset="-78"/>
              </a:rPr>
              <a:t>آداب </a:t>
            </a:r>
            <a:r>
              <a:rPr lang="ar-SA" sz="2800" b="1" dirty="0">
                <a:cs typeface="B Yagut" panose="00000400000000000000" pitchFamily="2" charset="-78"/>
              </a:rPr>
              <a:t>و رسوم خانوادگی را حفظ کنید</a:t>
            </a:r>
            <a:r>
              <a:rPr lang="en-US" sz="2800" dirty="0">
                <a:cs typeface="B Yagut" panose="00000400000000000000" pitchFamily="2" charset="-78"/>
              </a:rPr>
              <a:t>.</a:t>
            </a:r>
          </a:p>
          <a:p>
            <a:endParaRPr lang="fa-IR" sz="2800" dirty="0">
              <a:cs typeface="B Yagut" panose="00000400000000000000" pitchFamily="2" charset="-78"/>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09111376"/>
      </p:ext>
    </p:extLst>
  </p:cSld>
  <p:clrMapOvr>
    <a:masterClrMapping/>
  </p:clrMapOvr>
  <mc:AlternateContent xmlns:mc="http://schemas.openxmlformats.org/markup-compatibility/2006" xmlns:p14="http://schemas.microsoft.com/office/powerpoint/2010/main">
    <mc:Choice Requires="p14">
      <p:transition spd="slow" p14:dur="2000" advTm="125223"/>
    </mc:Choice>
    <mc:Fallback xmlns="">
      <p:transition spd="slow" advTm="1252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1143000"/>
          </a:xfrm>
        </p:spPr>
        <p:style>
          <a:lnRef idx="2">
            <a:schemeClr val="dk1"/>
          </a:lnRef>
          <a:fillRef idx="1">
            <a:schemeClr val="lt1"/>
          </a:fillRef>
          <a:effectRef idx="0">
            <a:schemeClr val="dk1"/>
          </a:effectRef>
          <a:fontRef idx="minor">
            <a:schemeClr val="dk1"/>
          </a:fontRef>
        </p:style>
        <p:txBody>
          <a:bodyPr>
            <a:normAutofit/>
          </a:bodyPr>
          <a:lstStyle/>
          <a:p>
            <a:pPr rtl="1"/>
            <a:r>
              <a:rPr lang="fa-IR" sz="4000" b="1" dirty="0" smtClean="0">
                <a:cs typeface="B Yagut" panose="00000400000000000000" pitchFamily="2" charset="-78"/>
              </a:rPr>
              <a:t>خلاصه مطالب و نتیجه گیری</a:t>
            </a:r>
            <a:endParaRPr lang="en-US" sz="4000" b="1" dirty="0">
              <a:cs typeface="B Yagut" panose="00000400000000000000" pitchFamily="2" charset="-78"/>
            </a:endParaRPr>
          </a:p>
        </p:txBody>
      </p:sp>
      <p:sp>
        <p:nvSpPr>
          <p:cNvPr id="8" name="Content Placeholder 7"/>
          <p:cNvSpPr>
            <a:spLocks noGrp="1"/>
          </p:cNvSpPr>
          <p:nvPr>
            <p:ph idx="1"/>
          </p:nvPr>
        </p:nvSpPr>
        <p:spPr>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fa-IR" sz="2400" dirty="0" smtClean="0">
                <a:cs typeface="B Yagut" panose="00000400000000000000" pitchFamily="2" charset="-78"/>
              </a:rPr>
              <a:t>  دراین فصل گفتیم که :</a:t>
            </a:r>
            <a:r>
              <a:rPr lang="ar-SA" sz="2400" dirty="0">
                <a:cs typeface="B Yagut" panose="00000400000000000000" pitchFamily="2" charset="-78"/>
              </a:rPr>
              <a:t>فرزندپروری مجموعة دانش </a:t>
            </a:r>
            <a:r>
              <a:rPr lang="ar-SA" sz="2400" dirty="0" smtClean="0">
                <a:cs typeface="B Yagut" panose="00000400000000000000" pitchFamily="2" charset="-78"/>
              </a:rPr>
              <a:t>ومهارتهای </a:t>
            </a:r>
            <a:r>
              <a:rPr lang="ar-SA" sz="2400" dirty="0">
                <a:cs typeface="B Yagut" panose="00000400000000000000" pitchFamily="2" charset="-78"/>
              </a:rPr>
              <a:t>تربیت کودکان به </a:t>
            </a:r>
            <a:r>
              <a:rPr lang="ar-SA" sz="2400" dirty="0" smtClean="0">
                <a:cs typeface="B Yagut" panose="00000400000000000000" pitchFamily="2" charset="-78"/>
              </a:rPr>
              <a:t>روشی</a:t>
            </a:r>
            <a:r>
              <a:rPr lang="fa-IR" sz="2400" dirty="0">
                <a:cs typeface="B Yagut" panose="00000400000000000000" pitchFamily="2" charset="-78"/>
              </a:rPr>
              <a:t> </a:t>
            </a:r>
            <a:r>
              <a:rPr lang="ar-SA" sz="2400" dirty="0" smtClean="0">
                <a:cs typeface="B Yagut" panose="00000400000000000000" pitchFamily="2" charset="-78"/>
              </a:rPr>
              <a:t>سازنده </a:t>
            </a:r>
            <a:r>
              <a:rPr lang="ar-SA" sz="2400" dirty="0">
                <a:cs typeface="B Yagut" panose="00000400000000000000" pitchFamily="2" charset="-78"/>
              </a:rPr>
              <a:t>و غیر مخرب است. راهی </a:t>
            </a:r>
            <a:r>
              <a:rPr lang="ar-SA" sz="2400" dirty="0" smtClean="0">
                <a:cs typeface="B Yagut" panose="00000400000000000000" pitchFamily="2" charset="-78"/>
              </a:rPr>
              <a:t>برای</a:t>
            </a:r>
            <a:r>
              <a:rPr lang="fa-IR" sz="2400" dirty="0" smtClean="0">
                <a:cs typeface="B Yagut" panose="00000400000000000000" pitchFamily="2" charset="-78"/>
              </a:rPr>
              <a:t> </a:t>
            </a:r>
            <a:r>
              <a:rPr lang="ar-SA" sz="2400" dirty="0" smtClean="0">
                <a:cs typeface="B Yagut" panose="00000400000000000000" pitchFamily="2" charset="-78"/>
              </a:rPr>
              <a:t>این </a:t>
            </a:r>
            <a:r>
              <a:rPr lang="ar-SA" sz="2400" dirty="0">
                <a:cs typeface="B Yagut" panose="00000400000000000000" pitchFamily="2" charset="-78"/>
              </a:rPr>
              <a:t>که توانایی ها و مهارتهای آنان </a:t>
            </a:r>
            <a:r>
              <a:rPr lang="ar-SA" sz="2400" dirty="0" smtClean="0">
                <a:cs typeface="B Yagut" panose="00000400000000000000" pitchFamily="2" charset="-78"/>
              </a:rPr>
              <a:t>را</a:t>
            </a:r>
            <a:r>
              <a:rPr lang="fa-IR" sz="2400" dirty="0" smtClean="0">
                <a:cs typeface="B Yagut" panose="00000400000000000000" pitchFamily="2" charset="-78"/>
              </a:rPr>
              <a:t> </a:t>
            </a:r>
            <a:r>
              <a:rPr lang="ar-SA" sz="2400" dirty="0" smtClean="0">
                <a:cs typeface="B Yagut" panose="00000400000000000000" pitchFamily="2" charset="-78"/>
              </a:rPr>
              <a:t>رشد </a:t>
            </a:r>
            <a:r>
              <a:rPr lang="ar-SA" sz="2400" dirty="0">
                <a:cs typeface="B Yagut" panose="00000400000000000000" pitchFamily="2" charset="-78"/>
              </a:rPr>
              <a:t>دهیم و مشکلات رفتاریشان را </a:t>
            </a:r>
            <a:r>
              <a:rPr lang="ar-SA" sz="2400" dirty="0" smtClean="0">
                <a:cs typeface="B Yagut" panose="00000400000000000000" pitchFamily="2" charset="-78"/>
              </a:rPr>
              <a:t>اداره</a:t>
            </a:r>
            <a:r>
              <a:rPr lang="fa-IR" sz="2400" dirty="0" smtClean="0">
                <a:cs typeface="B Yagut" panose="00000400000000000000" pitchFamily="2" charset="-78"/>
              </a:rPr>
              <a:t> کنیم. برای اینکه بتوانیم به این هدف غائی دست پیدا کنیم یک سری اقدامات باید انجام شود.</a:t>
            </a:r>
          </a:p>
          <a:p>
            <a:pPr marL="0" indent="0">
              <a:buNone/>
            </a:pPr>
            <a:r>
              <a:rPr lang="fa-IR" sz="2400" dirty="0" smtClean="0">
                <a:cs typeface="B Yagut" panose="00000400000000000000" pitchFamily="2" charset="-78"/>
              </a:rPr>
              <a:t>یکی ثبت رفتار بود،که گفتیم رفتار واکنشی است  </a:t>
            </a:r>
            <a:r>
              <a:rPr lang="ar-SA" sz="2400" dirty="0">
                <a:cs typeface="B Yagut" panose="00000400000000000000" pitchFamily="2" charset="-78"/>
              </a:rPr>
              <a:t>از کودک </a:t>
            </a:r>
            <a:r>
              <a:rPr lang="ar-SA" sz="2400" dirty="0" smtClean="0">
                <a:cs typeface="B Yagut" panose="00000400000000000000" pitchFamily="2" charset="-78"/>
              </a:rPr>
              <a:t>که </a:t>
            </a:r>
            <a:r>
              <a:rPr lang="ar-SA" sz="2400" dirty="0">
                <a:cs typeface="B Yagut" panose="00000400000000000000" pitchFamily="2" charset="-78"/>
              </a:rPr>
              <a:t>قابل مشاهده می باشد</a:t>
            </a:r>
            <a:r>
              <a:rPr lang="fa-IR" sz="2400" dirty="0" smtClean="0">
                <a:cs typeface="B Yagut" panose="00000400000000000000" pitchFamily="2" charset="-78"/>
              </a:rPr>
              <a:t> وفواید ثبت رفتار رابیان نمودیم ونکته های مهمی که درثبت رفتار نیاز بود رعایت شود را ذکر نمودیم </a:t>
            </a:r>
          </a:p>
          <a:p>
            <a:pPr marL="0" indent="0">
              <a:buNone/>
            </a:pPr>
            <a:r>
              <a:rPr lang="fa-IR" sz="2400" b="1" dirty="0" smtClean="0">
                <a:cs typeface="B Yagut" panose="00000400000000000000" pitchFamily="2" charset="-78"/>
              </a:rPr>
              <a:t>نتیجه :</a:t>
            </a:r>
            <a:r>
              <a:rPr lang="fa-IR" sz="2400" dirty="0" smtClean="0">
                <a:cs typeface="B Yagut" panose="00000400000000000000" pitchFamily="2" charset="-78"/>
              </a:rPr>
              <a:t>اینکه باید در منزل برای هر کاری یا عملی قانونی وجود داشته باشد تا بتوانیم محیطی امن وخوشایند ودوراز خطر وهمراه با رسیدگی ونظارت برای اعضاء خانواده بوجود بیاوریم که این امر خطیر به عهده والدین گرامی می باشد.</a:t>
            </a:r>
            <a:endParaRPr lang="en-US" sz="2400" dirty="0">
              <a:cs typeface="B Yagut" panose="00000400000000000000" pitchFamily="2" charset="-78"/>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67466977"/>
      </p:ext>
    </p:extLst>
  </p:cSld>
  <p:clrMapOvr>
    <a:masterClrMapping/>
  </p:clrMapOvr>
  <mc:AlternateContent xmlns:mc="http://schemas.openxmlformats.org/markup-compatibility/2006" xmlns:p14="http://schemas.microsoft.com/office/powerpoint/2010/main">
    <mc:Choice Requires="p14">
      <p:transition spd="slow" p14:dur="2000" advTm="89174"/>
    </mc:Choice>
    <mc:Fallback xmlns="">
      <p:transition spd="slow" advTm="891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229600" cy="1143000"/>
          </a:xfrm>
        </p:spPr>
        <p:style>
          <a:lnRef idx="2">
            <a:schemeClr val="dk1"/>
          </a:lnRef>
          <a:fillRef idx="1">
            <a:schemeClr val="lt1"/>
          </a:fillRef>
          <a:effectRef idx="0">
            <a:schemeClr val="dk1"/>
          </a:effectRef>
          <a:fontRef idx="minor">
            <a:schemeClr val="dk1"/>
          </a:fontRef>
        </p:style>
        <p:txBody>
          <a:bodyPr>
            <a:normAutofit/>
          </a:bodyPr>
          <a:lstStyle/>
          <a:p>
            <a:pPr rtl="1"/>
            <a:r>
              <a:rPr lang="fa-IR" sz="4000" b="1" dirty="0" smtClean="0">
                <a:cs typeface="B Yagut" panose="00000400000000000000" pitchFamily="2" charset="-78"/>
              </a:rPr>
              <a:t>پرسش و تمرین</a:t>
            </a:r>
            <a:endParaRPr lang="en-US" sz="4000" b="1" dirty="0">
              <a:cs typeface="B Yagut" panose="00000400000000000000" pitchFamily="2" charset="-78"/>
            </a:endParaRPr>
          </a:p>
        </p:txBody>
      </p:sp>
      <p:sp>
        <p:nvSpPr>
          <p:cNvPr id="8" name="Content Placeholder 7"/>
          <p:cNvSpPr>
            <a:spLocks noGrp="1"/>
          </p:cNvSpPr>
          <p:nvPr>
            <p:ph idx="1"/>
          </p:nvPr>
        </p:nvSpPr>
        <p:spPr>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pPr algn="r" rtl="1"/>
            <a:r>
              <a:rPr lang="fa-IR" dirty="0" smtClean="0">
                <a:cs typeface="B Yagut" panose="00000400000000000000" pitchFamily="2" charset="-78"/>
              </a:rPr>
              <a:t>1- فرزند پروری را شرح دهید ؟</a:t>
            </a:r>
          </a:p>
          <a:p>
            <a:pPr algn="r" rtl="1"/>
            <a:r>
              <a:rPr lang="fa-IR" dirty="0" smtClean="0">
                <a:cs typeface="B Yagut" panose="00000400000000000000" pitchFamily="2" charset="-78"/>
              </a:rPr>
              <a:t>2- رفتار را تعریف نمایید ؟</a:t>
            </a:r>
          </a:p>
          <a:p>
            <a:pPr algn="r" rtl="1"/>
            <a:r>
              <a:rPr lang="fa-IR" dirty="0" smtClean="0">
                <a:cs typeface="B Yagut" panose="00000400000000000000" pitchFamily="2" charset="-78"/>
              </a:rPr>
              <a:t>3- چگونه فضای خانواده را خوشایند کنیم ؟</a:t>
            </a:r>
          </a:p>
          <a:p>
            <a:pPr marL="0" indent="0" algn="r" rtl="1">
              <a:buNone/>
            </a:pPr>
            <a:r>
              <a:rPr lang="fa-IR" dirty="0">
                <a:cs typeface="B Yagut" panose="00000400000000000000" pitchFamily="2" charset="-78"/>
              </a:rPr>
              <a:t> </a:t>
            </a:r>
            <a:r>
              <a:rPr lang="fa-IR" sz="4000" b="1" dirty="0" smtClean="0">
                <a:cs typeface="B Yagut" panose="00000400000000000000" pitchFamily="2" charset="-78"/>
              </a:rPr>
              <a:t>تمرین خارج از کلاس :</a:t>
            </a:r>
          </a:p>
          <a:p>
            <a:pPr marL="0" indent="0">
              <a:buNone/>
            </a:pPr>
            <a:r>
              <a:rPr lang="fa-IR" dirty="0" smtClean="0">
                <a:cs typeface="B Yagut" panose="00000400000000000000" pitchFamily="2" charset="-78"/>
              </a:rPr>
              <a:t>چند رفتار مشاهده شده باکودک در روستای تحت پوشش را </a:t>
            </a:r>
            <a:r>
              <a:rPr lang="fa-IR" dirty="0">
                <a:cs typeface="B Yagut" panose="00000400000000000000" pitchFamily="2" charset="-78"/>
              </a:rPr>
              <a:t>یاداشت کرده </a:t>
            </a:r>
            <a:r>
              <a:rPr lang="fa-IR" dirty="0" smtClean="0">
                <a:cs typeface="B Yagut" panose="00000400000000000000" pitchFamily="2" charset="-78"/>
              </a:rPr>
              <a:t>، مطابقت ها و مغایرت های آن رابا قوانین فرزند پروری برای همکلاسی ها بیان نمایید.</a:t>
            </a:r>
            <a:endParaRPr lang="en-US" dirty="0">
              <a:cs typeface="B Yagut" panose="00000400000000000000" pitchFamily="2" charset="-78"/>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84942892"/>
      </p:ext>
    </p:extLst>
  </p:cSld>
  <p:clrMapOvr>
    <a:masterClrMapping/>
  </p:clrMapOvr>
  <mc:AlternateContent xmlns:mc="http://schemas.openxmlformats.org/markup-compatibility/2006" xmlns:p14="http://schemas.microsoft.com/office/powerpoint/2010/main">
    <mc:Choice Requires="p14">
      <p:transition spd="slow" p14:dur="2000" advTm="73577"/>
    </mc:Choice>
    <mc:Fallback xmlns="">
      <p:transition spd="slow" advTm="735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1143000"/>
          </a:xfrm>
        </p:spPr>
        <p:style>
          <a:lnRef idx="2">
            <a:schemeClr val="dk1"/>
          </a:lnRef>
          <a:fillRef idx="1">
            <a:schemeClr val="lt1"/>
          </a:fillRef>
          <a:effectRef idx="0">
            <a:schemeClr val="dk1"/>
          </a:effectRef>
          <a:fontRef idx="minor">
            <a:schemeClr val="dk1"/>
          </a:fontRef>
        </p:style>
        <p:txBody>
          <a:bodyPr>
            <a:normAutofit/>
          </a:bodyPr>
          <a:lstStyle/>
          <a:p>
            <a:pPr rtl="1"/>
            <a:r>
              <a:rPr lang="fa-IR" b="1" dirty="0" smtClean="0">
                <a:cs typeface="B Yagut" panose="00000400000000000000" pitchFamily="2" charset="-78"/>
              </a:rPr>
              <a:t>فهرست منابع</a:t>
            </a:r>
            <a:endParaRPr lang="en-US" b="1" dirty="0">
              <a:cs typeface="B Yagut" panose="00000400000000000000" pitchFamily="2" charset="-78"/>
            </a:endParaRPr>
          </a:p>
        </p:txBody>
      </p:sp>
      <p:sp>
        <p:nvSpPr>
          <p:cNvPr id="8" name="Content Placeholder 7"/>
          <p:cNvSpPr>
            <a:spLocks noGrp="1"/>
          </p:cNvSpPr>
          <p:nvPr>
            <p:ph idx="1"/>
          </p:nvPr>
        </p:nvSpPr>
        <p:spPr>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pPr algn="r" rtl="1"/>
            <a:r>
              <a:rPr lang="fa-IR" dirty="0" smtClean="0">
                <a:cs typeface="B Yagut" panose="00000400000000000000" pitchFamily="2" charset="-78"/>
                <a:hlinkClick r:id="rId2" action="ppaction://hlinkfile"/>
              </a:rPr>
              <a:t>راهنمای اصول خود مراقبتی درسلامت روان ویژه سفیران سلامت (نویسندگان : دکتر امیرحسین جلالی ندوشن- دکتر نوشین خادم الرضا- دکترمرتضی ناصربخت و همکاران)</a:t>
            </a:r>
            <a:endParaRPr lang="en-US" dirty="0">
              <a:cs typeface="B Yagut" panose="00000400000000000000" pitchFamily="2" charset="-78"/>
            </a:endParaRPr>
          </a:p>
        </p:txBody>
      </p:sp>
    </p:spTree>
    <p:extLst>
      <p:ext uri="{BB962C8B-B14F-4D97-AF65-F5344CB8AC3E}">
        <p14:creationId xmlns:p14="http://schemas.microsoft.com/office/powerpoint/2010/main" val="3467466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09600" y="1447800"/>
            <a:ext cx="7772400" cy="1470025"/>
          </a:xfrm>
        </p:spPr>
        <p:txBody>
          <a:bodyPr>
            <a:normAutofit fontScale="90000"/>
          </a:bodyPr>
          <a:lstStyle/>
          <a:p>
            <a:pPr rtl="1"/>
            <a:r>
              <a:rPr lang="fa-IR" b="1" dirty="0" smtClean="0">
                <a:cs typeface="B Yagut" panose="00000400000000000000" pitchFamily="2" charset="-78"/>
              </a:rPr>
              <a:t> لطفاً نظرات و پیشنهادات خود پیرامون این بسته آموزشی را به آدرس زیر ارسال کنید</a:t>
            </a:r>
            <a:endParaRPr lang="en-US" b="1" dirty="0">
              <a:cs typeface="B Yagut" panose="00000400000000000000" pitchFamily="2" charset="-78"/>
            </a:endParaRPr>
          </a:p>
        </p:txBody>
      </p:sp>
      <p:sp>
        <p:nvSpPr>
          <p:cNvPr id="5" name="Subtitle 4"/>
          <p:cNvSpPr>
            <a:spLocks noGrp="1"/>
          </p:cNvSpPr>
          <p:nvPr>
            <p:ph type="subTitle" idx="1"/>
          </p:nvPr>
        </p:nvSpPr>
        <p:spPr>
          <a:xfrm>
            <a:off x="1371600" y="3200400"/>
            <a:ext cx="6400800" cy="1752600"/>
          </a:xfrm>
        </p:spPr>
        <p:txBody>
          <a:bodyPr>
            <a:normAutofit fontScale="70000" lnSpcReduction="20000"/>
          </a:bodyPr>
          <a:lstStyle/>
          <a:p>
            <a:pPr algn="r" rtl="1"/>
            <a:r>
              <a:rPr lang="fa-IR" dirty="0" smtClean="0">
                <a:solidFill>
                  <a:schemeClr val="tx1"/>
                </a:solidFill>
                <a:cs typeface="B Yagut" panose="00000400000000000000" pitchFamily="2" charset="-78"/>
              </a:rPr>
              <a:t> دانشگاه علوم پزشکی و خدمات بهداشتی درمانی جندی شاپور اهواز</a:t>
            </a:r>
          </a:p>
          <a:p>
            <a:pPr algn="r" rtl="1"/>
            <a:r>
              <a:rPr lang="fa-IR" dirty="0" smtClean="0">
                <a:solidFill>
                  <a:schemeClr val="tx1"/>
                </a:solidFill>
                <a:cs typeface="B Yagut" panose="00000400000000000000" pitchFamily="2" charset="-78"/>
              </a:rPr>
              <a:t>یا</a:t>
            </a:r>
          </a:p>
          <a:p>
            <a:pPr algn="r" rtl="1"/>
            <a:r>
              <a:rPr lang="fa-IR" dirty="0" smtClean="0">
                <a:solidFill>
                  <a:schemeClr val="tx1"/>
                </a:solidFill>
                <a:cs typeface="B Yagut" panose="00000400000000000000" pitchFamily="2" charset="-78"/>
              </a:rPr>
              <a:t> پست الکترونیک............</a:t>
            </a:r>
            <a:r>
              <a:rPr lang="fa-IR" i="1" dirty="0" smtClean="0">
                <a:solidFill>
                  <a:schemeClr val="tx1"/>
                </a:solidFill>
                <a:cs typeface="B Yagut" panose="00000400000000000000" pitchFamily="2" charset="-78"/>
              </a:rPr>
              <a:t>( این مورد اختیاری است. یعنی اگر مربی خواست و ایمیل سازمانی برای آموزش بهورزی بود بنویسید)</a:t>
            </a:r>
            <a:endParaRPr lang="en-US" i="1" dirty="0">
              <a:solidFill>
                <a:schemeClr val="tx1"/>
              </a:solidFill>
              <a:cs typeface="B Yagut" panose="00000400000000000000" pitchFamily="2" charset="-78"/>
            </a:endParaRPr>
          </a:p>
        </p:txBody>
      </p:sp>
    </p:spTree>
    <p:extLst>
      <p:ext uri="{BB962C8B-B14F-4D97-AF65-F5344CB8AC3E}">
        <p14:creationId xmlns:p14="http://schemas.microsoft.com/office/powerpoint/2010/main" val="2963053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990600"/>
            <a:ext cx="8229600" cy="1143000"/>
          </a:xfrm>
        </p:spPr>
        <p:txBody>
          <a:bodyPr>
            <a:normAutofit/>
          </a:bodyPr>
          <a:lstStyle/>
          <a:p>
            <a:pPr rtl="1"/>
            <a:r>
              <a:rPr lang="fa-IR" b="1" dirty="0" smtClean="0">
                <a:cs typeface="B Yagut" panose="00000400000000000000" pitchFamily="2" charset="-78"/>
              </a:rPr>
              <a:t> </a:t>
            </a:r>
            <a:endParaRPr lang="en-US" b="1" dirty="0">
              <a:cs typeface="B Yagut" panose="00000400000000000000" pitchFamily="2" charset="-78"/>
            </a:endParaRPr>
          </a:p>
        </p:txBody>
      </p:sp>
      <p:sp>
        <p:nvSpPr>
          <p:cNvPr id="5" name="Text Placeholder 4"/>
          <p:cNvSpPr>
            <a:spLocks noGrp="1"/>
          </p:cNvSpPr>
          <p:nvPr>
            <p:ph type="body" idx="1"/>
          </p:nvPr>
        </p:nvSpPr>
        <p:spPr>
          <a:xfrm>
            <a:off x="152400" y="561548"/>
            <a:ext cx="4384794" cy="639762"/>
          </a:xfrm>
        </p:spPr>
        <p:style>
          <a:lnRef idx="2">
            <a:schemeClr val="dk1"/>
          </a:lnRef>
          <a:fillRef idx="1">
            <a:schemeClr val="lt1"/>
          </a:fillRef>
          <a:effectRef idx="0">
            <a:schemeClr val="dk1"/>
          </a:effectRef>
          <a:fontRef idx="minor">
            <a:schemeClr val="dk1"/>
          </a:fontRef>
        </p:style>
        <p:txBody>
          <a:bodyPr/>
          <a:lstStyle/>
          <a:p>
            <a:pPr algn="r" rtl="1"/>
            <a:r>
              <a:rPr lang="fa-IR" dirty="0" smtClean="0">
                <a:cs typeface="B Yagut" panose="00000400000000000000" pitchFamily="2" charset="-78"/>
              </a:rPr>
              <a:t>مشخصات مدرس </a:t>
            </a:r>
            <a:r>
              <a:rPr lang="fa-IR" dirty="0"/>
              <a:t>:</a:t>
            </a:r>
            <a:endParaRPr lang="fa-IR" dirty="0" smtClean="0">
              <a:cs typeface="B Yagut" panose="00000400000000000000" pitchFamily="2" charset="-78"/>
            </a:endParaRPr>
          </a:p>
        </p:txBody>
      </p:sp>
      <p:sp>
        <p:nvSpPr>
          <p:cNvPr id="6" name="Content Placeholder 5"/>
          <p:cNvSpPr>
            <a:spLocks noGrp="1"/>
          </p:cNvSpPr>
          <p:nvPr>
            <p:ph sz="half" idx="2"/>
          </p:nvPr>
        </p:nvSpPr>
        <p:spPr>
          <a:xfrm>
            <a:off x="152400" y="1258921"/>
            <a:ext cx="4384794" cy="3951288"/>
          </a:xfrm>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pPr marL="0" indent="0" algn="r" rtl="1">
              <a:buNone/>
            </a:pPr>
            <a:endParaRPr lang="fa-IR" sz="1800" dirty="0" smtClean="0">
              <a:cs typeface="B Yagut" panose="00000400000000000000" pitchFamily="2" charset="-78"/>
            </a:endParaRPr>
          </a:p>
          <a:p>
            <a:pPr marL="0" indent="0" algn="r" rtl="1">
              <a:buNone/>
            </a:pPr>
            <a:endParaRPr lang="fa-IR" sz="1800" dirty="0">
              <a:cs typeface="B Yagut" panose="00000400000000000000" pitchFamily="2" charset="-78"/>
            </a:endParaRPr>
          </a:p>
          <a:p>
            <a:pPr marL="0" indent="0" algn="r" rtl="1">
              <a:buNone/>
            </a:pPr>
            <a:endParaRPr lang="fa-IR" sz="1800" dirty="0" smtClean="0">
              <a:cs typeface="B Yagut" panose="00000400000000000000" pitchFamily="2" charset="-78"/>
            </a:endParaRPr>
          </a:p>
          <a:p>
            <a:pPr marL="0" indent="0" algn="r" rtl="1">
              <a:buNone/>
            </a:pPr>
            <a:endParaRPr lang="fa-IR" sz="1800" dirty="0" smtClean="0">
              <a:cs typeface="B Yagut" panose="00000400000000000000" pitchFamily="2" charset="-78"/>
            </a:endParaRPr>
          </a:p>
          <a:p>
            <a:pPr marL="0" indent="0" algn="r" rtl="1">
              <a:buNone/>
            </a:pPr>
            <a:r>
              <a:rPr lang="fa-IR" sz="1800" dirty="0">
                <a:cs typeface="B Yagut" panose="00000400000000000000" pitchFamily="2" charset="-78"/>
              </a:rPr>
              <a:t> </a:t>
            </a:r>
            <a:r>
              <a:rPr lang="fa-IR" sz="1800" dirty="0" smtClean="0">
                <a:cs typeface="B Yagut" panose="00000400000000000000" pitchFamily="2" charset="-78"/>
              </a:rPr>
              <a:t>                        </a:t>
            </a:r>
          </a:p>
          <a:p>
            <a:pPr marL="0" indent="0" algn="ctr" rtl="1">
              <a:buNone/>
            </a:pPr>
            <a:r>
              <a:rPr lang="fa-IR" sz="1800" dirty="0">
                <a:solidFill>
                  <a:schemeClr val="tx1"/>
                </a:solidFill>
                <a:cs typeface="B Yagut" panose="00000400000000000000" pitchFamily="2" charset="-78"/>
              </a:rPr>
              <a:t> </a:t>
            </a:r>
            <a:r>
              <a:rPr lang="fa-IR" sz="2000" dirty="0" smtClean="0">
                <a:solidFill>
                  <a:schemeClr val="tx1"/>
                </a:solidFill>
                <a:cs typeface="B Yagut" panose="00000400000000000000" pitchFamily="2" charset="-78"/>
              </a:rPr>
              <a:t>حسین بیگدلی</a:t>
            </a:r>
          </a:p>
          <a:p>
            <a:pPr marL="0" indent="0" algn="ctr" rtl="1">
              <a:buNone/>
            </a:pPr>
            <a:r>
              <a:rPr lang="fa-IR" sz="2000" dirty="0" smtClean="0">
                <a:solidFill>
                  <a:schemeClr val="tx1"/>
                </a:solidFill>
                <a:cs typeface="B Yagut" panose="00000400000000000000" pitchFamily="2" charset="-78"/>
              </a:rPr>
              <a:t> کارشناس</a:t>
            </a:r>
            <a:r>
              <a:rPr lang="en-US" sz="2000" dirty="0">
                <a:solidFill>
                  <a:schemeClr val="tx1"/>
                </a:solidFill>
                <a:cs typeface="B Yagut" panose="00000400000000000000" pitchFamily="2" charset="-78"/>
              </a:rPr>
              <a:t> </a:t>
            </a:r>
            <a:r>
              <a:rPr lang="fa-IR" sz="2000" dirty="0" smtClean="0">
                <a:solidFill>
                  <a:schemeClr val="tx1"/>
                </a:solidFill>
                <a:cs typeface="B Yagut" panose="00000400000000000000" pitchFamily="2" charset="-78"/>
              </a:rPr>
              <a:t>بهداشت عمومی</a:t>
            </a:r>
          </a:p>
          <a:p>
            <a:pPr marL="0" indent="0" algn="ctr" rtl="1">
              <a:buNone/>
            </a:pPr>
            <a:r>
              <a:rPr lang="fa-IR" sz="1900" dirty="0" smtClean="0">
                <a:solidFill>
                  <a:schemeClr val="tx1"/>
                </a:solidFill>
                <a:cs typeface="B Yagut" panose="00000400000000000000" pitchFamily="2" charset="-78"/>
              </a:rPr>
              <a:t>مربی مرکزآموزش بهورزی وبازآموزی برنامه های سلامت  شهرستان</a:t>
            </a:r>
            <a:r>
              <a:rPr lang="en-US" sz="1900" dirty="0" smtClean="0">
                <a:solidFill>
                  <a:schemeClr val="tx1"/>
                </a:solidFill>
                <a:cs typeface="B Yagut" panose="00000400000000000000" pitchFamily="2" charset="-78"/>
              </a:rPr>
              <a:t> </a:t>
            </a:r>
            <a:r>
              <a:rPr lang="fa-IR" sz="1900" dirty="0" smtClean="0">
                <a:solidFill>
                  <a:schemeClr val="tx1"/>
                </a:solidFill>
                <a:cs typeface="B Yagut" panose="00000400000000000000" pitchFamily="2" charset="-78"/>
              </a:rPr>
              <a:t>رامهرمز</a:t>
            </a:r>
          </a:p>
          <a:p>
            <a:pPr marL="0" indent="0" algn="ctr" rtl="1">
              <a:buNone/>
            </a:pPr>
            <a:r>
              <a:rPr lang="fa-IR" sz="2200" dirty="0" smtClean="0">
                <a:solidFill>
                  <a:schemeClr val="tx1"/>
                </a:solidFill>
                <a:cs typeface="B Yagut" panose="00000400000000000000" pitchFamily="2" charset="-78"/>
              </a:rPr>
              <a:t>دانشگاه علوم پزشکی و خدمات بهداشتی درمانی جندی شاپور اهواز </a:t>
            </a:r>
          </a:p>
          <a:p>
            <a:pPr marL="0" indent="0" algn="ctr" rtl="1">
              <a:buNone/>
            </a:pPr>
            <a:endParaRPr lang="en-US" sz="2600" dirty="0">
              <a:cs typeface="B Yagut" panose="00000400000000000000" pitchFamily="2" charset="-78"/>
            </a:endParaRPr>
          </a:p>
        </p:txBody>
      </p:sp>
      <p:sp>
        <p:nvSpPr>
          <p:cNvPr id="7" name="Text Placeholder 6"/>
          <p:cNvSpPr>
            <a:spLocks noGrp="1"/>
          </p:cNvSpPr>
          <p:nvPr>
            <p:ph type="body" sz="quarter" idx="3"/>
          </p:nvPr>
        </p:nvSpPr>
        <p:spPr>
          <a:xfrm>
            <a:off x="4537194" y="561548"/>
            <a:ext cx="4262200" cy="639762"/>
          </a:xfrm>
        </p:spPr>
        <p:style>
          <a:lnRef idx="2">
            <a:schemeClr val="dk1"/>
          </a:lnRef>
          <a:fillRef idx="1">
            <a:schemeClr val="lt1"/>
          </a:fillRef>
          <a:effectRef idx="0">
            <a:schemeClr val="dk1"/>
          </a:effectRef>
          <a:fontRef idx="minor">
            <a:schemeClr val="dk1"/>
          </a:fontRef>
        </p:style>
        <p:txBody>
          <a:bodyPr/>
          <a:lstStyle/>
          <a:p>
            <a:pPr algn="r" rtl="1"/>
            <a:r>
              <a:rPr lang="fa-IR" dirty="0" smtClean="0">
                <a:cs typeface="B Yagut" panose="00000400000000000000" pitchFamily="2" charset="-78"/>
              </a:rPr>
              <a:t>مشخصات بسته آموزشی</a:t>
            </a:r>
          </a:p>
        </p:txBody>
      </p:sp>
      <p:sp>
        <p:nvSpPr>
          <p:cNvPr id="8" name="Content Placeholder 7"/>
          <p:cNvSpPr>
            <a:spLocks noGrp="1"/>
          </p:cNvSpPr>
          <p:nvPr>
            <p:ph sz="quarter" idx="4"/>
          </p:nvPr>
        </p:nvSpPr>
        <p:spPr>
          <a:xfrm>
            <a:off x="4522326" y="1212422"/>
            <a:ext cx="4267673" cy="3951288"/>
          </a:xfrm>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pPr algn="r" rtl="1"/>
            <a:endParaRPr lang="fa-IR" sz="2000" dirty="0" smtClean="0">
              <a:cs typeface="B Yagut" panose="00000400000000000000" pitchFamily="2" charset="-78"/>
            </a:endParaRPr>
          </a:p>
          <a:p>
            <a:pPr algn="r" rtl="1"/>
            <a:r>
              <a:rPr lang="fa-IR" sz="2000" dirty="0" smtClean="0">
                <a:cs typeface="B Yagut" panose="00000400000000000000" pitchFamily="2" charset="-78"/>
              </a:rPr>
              <a:t>حیطه درس: سلامت روانی اجتماعی</a:t>
            </a:r>
          </a:p>
          <a:p>
            <a:pPr marL="0" indent="0" algn="r" rtl="1">
              <a:buNone/>
            </a:pPr>
            <a:r>
              <a:rPr lang="fa-IR" sz="2000" dirty="0" smtClean="0">
                <a:cs typeface="B Yagut" panose="00000400000000000000" pitchFamily="2" charset="-78"/>
              </a:rPr>
              <a:t> </a:t>
            </a:r>
          </a:p>
          <a:p>
            <a:r>
              <a:rPr lang="fa-IR" sz="2000" dirty="0" smtClean="0">
                <a:cs typeface="B Yagut" panose="00000400000000000000" pitchFamily="2" charset="-78"/>
              </a:rPr>
              <a:t>تاریخ آخرین </a:t>
            </a:r>
            <a:r>
              <a:rPr lang="fa-IR" sz="2000" dirty="0">
                <a:cs typeface="B Yagut" panose="00000400000000000000" pitchFamily="2" charset="-78"/>
              </a:rPr>
              <a:t>بازنگری: </a:t>
            </a:r>
            <a:r>
              <a:rPr lang="fa-IR" sz="2000" dirty="0" smtClean="0">
                <a:cs typeface="B Yagut" panose="00000400000000000000" pitchFamily="2" charset="-78"/>
              </a:rPr>
              <a:t>شهریور99</a:t>
            </a:r>
            <a:endParaRPr lang="fa-IR" sz="2000" dirty="0" smtClean="0">
              <a:cs typeface="B Yagut" panose="00000400000000000000" pitchFamily="2" charset="-78"/>
            </a:endParaRPr>
          </a:p>
          <a:p>
            <a:pPr algn="r" rtl="1"/>
            <a:r>
              <a:rPr lang="fa-IR" sz="2000" dirty="0" smtClean="0">
                <a:cs typeface="B Yagut" panose="00000400000000000000" pitchFamily="2" charset="-78"/>
              </a:rPr>
              <a:t>نوبت </a:t>
            </a:r>
            <a:r>
              <a:rPr lang="fa-IR" sz="2000" dirty="0" smtClean="0">
                <a:cs typeface="B Yagut" panose="00000400000000000000" pitchFamily="2" charset="-78"/>
              </a:rPr>
              <a:t>تهیه:دوم </a:t>
            </a:r>
          </a:p>
          <a:p>
            <a:pPr algn="r" rtl="1"/>
            <a:r>
              <a:rPr lang="fa-IR" sz="1600" dirty="0" smtClean="0">
                <a:cs typeface="B Yagut" panose="00000400000000000000" pitchFamily="2" charset="-78"/>
              </a:rPr>
              <a:t>نام </a:t>
            </a:r>
            <a:r>
              <a:rPr lang="fa-IR" sz="1600" dirty="0" smtClean="0">
                <a:cs typeface="B Yagut" panose="00000400000000000000" pitchFamily="2" charset="-78"/>
              </a:rPr>
              <a:t>فایل:</a:t>
            </a:r>
            <a:r>
              <a:rPr lang="en-US" sz="1600" dirty="0" smtClean="0">
                <a:cs typeface="B Yagut" panose="00000400000000000000" pitchFamily="2" charset="-78"/>
              </a:rPr>
              <a:t>SR-</a:t>
            </a:r>
            <a:r>
              <a:rPr lang="en-US" sz="1600" dirty="0" err="1" smtClean="0">
                <a:cs typeface="B Yagut" panose="00000400000000000000" pitchFamily="2" charset="-78"/>
              </a:rPr>
              <a:t>maharathay</a:t>
            </a:r>
            <a:r>
              <a:rPr lang="en-US" sz="1600" dirty="0" smtClean="0">
                <a:cs typeface="B Yagut" panose="00000400000000000000" pitchFamily="2" charset="-78"/>
              </a:rPr>
              <a:t>-</a:t>
            </a:r>
            <a:r>
              <a:rPr lang="en-US" sz="1600" dirty="0" err="1" smtClean="0">
                <a:cs typeface="B Yagut" panose="00000400000000000000" pitchFamily="2" charset="-78"/>
              </a:rPr>
              <a:t>farzand</a:t>
            </a:r>
            <a:r>
              <a:rPr lang="en-US" sz="1600" dirty="0" smtClean="0">
                <a:cs typeface="B Yagut" panose="00000400000000000000" pitchFamily="2" charset="-78"/>
              </a:rPr>
              <a:t> –</a:t>
            </a:r>
            <a:r>
              <a:rPr lang="en-US" sz="1600" dirty="0" err="1" smtClean="0">
                <a:cs typeface="B Yagut" panose="00000400000000000000" pitchFamily="2" charset="-78"/>
              </a:rPr>
              <a:t>Parvari</a:t>
            </a:r>
            <a:r>
              <a:rPr lang="en-US" sz="1600" dirty="0" smtClean="0">
                <a:cs typeface="B Yagut" panose="00000400000000000000" pitchFamily="2" charset="-78"/>
              </a:rPr>
              <a:t>-</a:t>
            </a:r>
            <a:r>
              <a:rPr lang="fa-IR" sz="1600" dirty="0" smtClean="0">
                <a:cs typeface="B Yagut" panose="00000400000000000000" pitchFamily="2" charset="-78"/>
              </a:rPr>
              <a:t>                                                                       </a:t>
            </a:r>
          </a:p>
          <a:p>
            <a:r>
              <a:rPr lang="fa-IR" sz="1600" dirty="0">
                <a:cs typeface="B Yagut" panose="00000400000000000000" pitchFamily="2" charset="-78"/>
              </a:rPr>
              <a:t> </a:t>
            </a:r>
            <a:r>
              <a:rPr lang="fa-IR" sz="1600" dirty="0" smtClean="0">
                <a:cs typeface="B Yagut" panose="00000400000000000000" pitchFamily="2" charset="-78"/>
              </a:rPr>
              <a:t>                                                   </a:t>
            </a:r>
            <a:r>
              <a:rPr lang="en-US" sz="1600" smtClean="0">
                <a:cs typeface="B Yagut" panose="00000400000000000000" pitchFamily="2" charset="-78"/>
              </a:rPr>
              <a:t>edi2</a:t>
            </a:r>
            <a:r>
              <a:rPr lang="fa-IR" sz="1600" smtClean="0">
                <a:cs typeface="B Yagut" panose="00000400000000000000" pitchFamily="2" charset="-78"/>
              </a:rPr>
              <a:t>       </a:t>
            </a:r>
            <a:endParaRPr lang="en-US" sz="1600" dirty="0" smtClean="0">
              <a:cs typeface="B Yagut" panose="00000400000000000000" pitchFamily="2" charset="-78"/>
            </a:endParaRPr>
          </a:p>
        </p:txBody>
      </p:sp>
      <p:pic>
        <p:nvPicPr>
          <p:cNvPr id="1026" name="Picture 2" descr="C:\Users\bigdeli\Desktop\بیگدلی\بیگدلی 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8060" y="1525706"/>
            <a:ext cx="1133475" cy="1384300"/>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71778689"/>
      </p:ext>
    </p:extLst>
  </p:cSld>
  <p:clrMapOvr>
    <a:masterClrMapping/>
  </p:clrMapOvr>
  <mc:AlternateContent xmlns:mc="http://schemas.openxmlformats.org/markup-compatibility/2006" xmlns:p14="http://schemas.microsoft.com/office/powerpoint/2010/main">
    <mc:Choice Requires="p14">
      <p:transition spd="slow" p14:dur="2000" advTm="43999"/>
    </mc:Choice>
    <mc:Fallback xmlns="">
      <p:transition spd="slow" advTm="439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pPr algn="ctr" rtl="1"/>
            <a:r>
              <a:rPr lang="fa-IR" sz="4000" b="1" dirty="0" smtClean="0">
                <a:cs typeface="B Yagut" panose="00000400000000000000" pitchFamily="2" charset="-78"/>
              </a:rPr>
              <a:t> اهداف آموزشی</a:t>
            </a:r>
            <a:endParaRPr lang="en-US" sz="4000" b="1" dirty="0">
              <a:cs typeface="B Yagut" panose="00000400000000000000" pitchFamily="2" charset="-78"/>
            </a:endParaRPr>
          </a:p>
        </p:txBody>
      </p:sp>
      <p:sp>
        <p:nvSpPr>
          <p:cNvPr id="8" name="Content Placeholder 7"/>
          <p:cNvSpPr>
            <a:spLocks noGrp="1"/>
          </p:cNvSpPr>
          <p:nvPr>
            <p:ph idx="1"/>
          </p:nvPr>
        </p:nvSpPr>
        <p:spPr>
          <a:xfrm>
            <a:off x="457200" y="1417638"/>
            <a:ext cx="8229600" cy="4525963"/>
          </a:xfrm>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pPr marL="0" indent="0" algn="r" rtl="1">
              <a:buNone/>
            </a:pPr>
            <a:r>
              <a:rPr lang="fa-IR" b="1" dirty="0" smtClean="0">
                <a:cs typeface="B Yagut" panose="00000400000000000000" pitchFamily="2" charset="-78"/>
              </a:rPr>
              <a:t>انتظار می‌رود فراگیر پس از مطالعه این </a:t>
            </a:r>
            <a:r>
              <a:rPr lang="fa-IR" b="1" smtClean="0">
                <a:cs typeface="B Yagut" panose="00000400000000000000" pitchFamily="2" charset="-78"/>
              </a:rPr>
              <a:t>درس بتواند</a:t>
            </a:r>
            <a:r>
              <a:rPr lang="fa-IR" b="1" dirty="0" smtClean="0">
                <a:cs typeface="B Yagut" panose="00000400000000000000" pitchFamily="2" charset="-78"/>
              </a:rPr>
              <a:t>:</a:t>
            </a:r>
            <a:endParaRPr lang="en-US" b="1" dirty="0" smtClean="0">
              <a:cs typeface="B Yagut" panose="00000400000000000000" pitchFamily="2" charset="-78"/>
            </a:endParaRPr>
          </a:p>
          <a:p>
            <a:pPr marL="514350" indent="-514350" algn="r" rtl="1">
              <a:buFont typeface="+mj-lt"/>
              <a:buAutoNum type="arabicPeriod"/>
            </a:pPr>
            <a:r>
              <a:rPr lang="fa-IR" dirty="0" smtClean="0">
                <a:cs typeface="B Yagut" panose="00000400000000000000" pitchFamily="2" charset="-78"/>
              </a:rPr>
              <a:t>خود مراقبتی را </a:t>
            </a:r>
            <a:r>
              <a:rPr lang="fa-IR" dirty="0">
                <a:cs typeface="B Yagut" panose="00000400000000000000" pitchFamily="2" charset="-78"/>
              </a:rPr>
              <a:t>توضیح دهد</a:t>
            </a:r>
            <a:r>
              <a:rPr lang="fa-IR" dirty="0" smtClean="0">
                <a:cs typeface="B Yagut" panose="00000400000000000000" pitchFamily="2" charset="-78"/>
              </a:rPr>
              <a:t>.</a:t>
            </a:r>
          </a:p>
          <a:p>
            <a:pPr marL="514350" indent="-514350">
              <a:buFont typeface="+mj-lt"/>
              <a:buAutoNum type="arabicPeriod"/>
            </a:pPr>
            <a:r>
              <a:rPr lang="fa-IR" dirty="0">
                <a:cs typeface="B Yagut" panose="00000400000000000000" pitchFamily="2" charset="-78"/>
              </a:rPr>
              <a:t>مهارت های فرزند </a:t>
            </a:r>
            <a:r>
              <a:rPr lang="fa-IR" dirty="0" smtClean="0">
                <a:cs typeface="B Yagut" panose="00000400000000000000" pitchFamily="2" charset="-78"/>
              </a:rPr>
              <a:t>پروری را توضیح دهد .</a:t>
            </a:r>
          </a:p>
          <a:p>
            <a:pPr marL="514350" indent="-514350">
              <a:buFont typeface="+mj-lt"/>
              <a:buAutoNum type="arabicPeriod"/>
            </a:pPr>
            <a:r>
              <a:rPr lang="fa-IR" dirty="0" smtClean="0">
                <a:cs typeface="B Yagut" panose="00000400000000000000" pitchFamily="2" charset="-78"/>
              </a:rPr>
              <a:t>ثبت رفتار را شرح دهد.</a:t>
            </a:r>
          </a:p>
          <a:p>
            <a:pPr marL="514350" indent="-514350">
              <a:buFont typeface="+mj-lt"/>
              <a:buAutoNum type="arabicPeriod"/>
            </a:pPr>
            <a:r>
              <a:rPr lang="fa-IR" dirty="0" smtClean="0">
                <a:cs typeface="B Yagut" panose="00000400000000000000" pitchFamily="2" charset="-78"/>
              </a:rPr>
              <a:t>قوانین رفتاری برای پدر ومادر</a:t>
            </a:r>
            <a:r>
              <a:rPr lang="fa-IR" dirty="0">
                <a:cs typeface="B Yagut" panose="00000400000000000000" pitchFamily="2" charset="-78"/>
              </a:rPr>
              <a:t>،</a:t>
            </a:r>
            <a:r>
              <a:rPr lang="fa-IR" dirty="0" smtClean="0">
                <a:cs typeface="B Yagut" panose="00000400000000000000" pitchFamily="2" charset="-78"/>
              </a:rPr>
              <a:t> بهتر بودن را توضیح دهد.</a:t>
            </a:r>
          </a:p>
          <a:p>
            <a:pPr marL="514350" indent="-514350">
              <a:buFont typeface="+mj-lt"/>
              <a:buAutoNum type="arabicPeriod"/>
            </a:pPr>
            <a:endParaRPr lang="en-US" dirty="0">
              <a:cs typeface="B Yagut" panose="00000400000000000000" pitchFamily="2" charset="-78"/>
            </a:endParaRPr>
          </a:p>
          <a:p>
            <a:pPr marL="514350" indent="-514350" algn="r" rtl="1">
              <a:buFont typeface="+mj-lt"/>
              <a:buAutoNum type="arabicPeriod"/>
            </a:pPr>
            <a:endParaRPr lang="fa-IR" dirty="0">
              <a:cs typeface="B Yagut" panose="00000400000000000000" pitchFamily="2" charset="-78"/>
            </a:endParaRPr>
          </a:p>
          <a:p>
            <a:pPr marL="514350" indent="-514350" algn="r" rtl="1">
              <a:buFont typeface="+mj-lt"/>
              <a:buAutoNum type="arabicPeriod"/>
            </a:pPr>
            <a:endParaRPr lang="fa-IR" dirty="0" smtClean="0">
              <a:cs typeface="B Yagut" panose="00000400000000000000" pitchFamily="2" charset="-78"/>
            </a:endParaRPr>
          </a:p>
          <a:p>
            <a:pPr marL="0" indent="0" algn="r" rtl="1">
              <a:buNone/>
            </a:pPr>
            <a:endParaRPr lang="en-US" dirty="0">
              <a:cs typeface="B Yagut" panose="00000400000000000000" pitchFamily="2" charset="-78"/>
            </a:endParaRPr>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258160833"/>
      </p:ext>
    </p:extLst>
  </p:cSld>
  <p:clrMapOvr>
    <a:masterClrMapping/>
  </p:clrMapOvr>
  <mc:AlternateContent xmlns:mc="http://schemas.openxmlformats.org/markup-compatibility/2006" xmlns:p14="http://schemas.microsoft.com/office/powerpoint/2010/main">
    <mc:Choice Requires="p14">
      <p:transition spd="slow" p14:dur="2000" advTm="20716"/>
    </mc:Choice>
    <mc:Fallback xmlns="">
      <p:transition spd="slow" advTm="207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74638"/>
            <a:ext cx="8763000" cy="1143000"/>
          </a:xfrm>
        </p:spPr>
        <p:style>
          <a:lnRef idx="2">
            <a:schemeClr val="dk1"/>
          </a:lnRef>
          <a:fillRef idx="1">
            <a:schemeClr val="lt1"/>
          </a:fillRef>
          <a:effectRef idx="0">
            <a:schemeClr val="dk1"/>
          </a:effectRef>
          <a:fontRef idx="minor">
            <a:schemeClr val="dk1"/>
          </a:fontRef>
        </p:style>
        <p:txBody>
          <a:bodyPr>
            <a:normAutofit fontScale="90000"/>
          </a:bodyPr>
          <a:lstStyle/>
          <a:p>
            <a:pPr rtl="1"/>
            <a:r>
              <a:rPr lang="fa-IR" b="1" dirty="0" smtClean="0">
                <a:cs typeface="B Yagut" panose="00000400000000000000" pitchFamily="2" charset="-78"/>
              </a:rPr>
              <a:t/>
            </a:r>
            <a:br>
              <a:rPr lang="fa-IR" b="1" dirty="0" smtClean="0">
                <a:cs typeface="B Yagut" panose="00000400000000000000" pitchFamily="2" charset="-78"/>
              </a:rPr>
            </a:br>
            <a:r>
              <a:rPr lang="fa-IR" b="1" dirty="0" smtClean="0">
                <a:cs typeface="B Yagut" panose="00000400000000000000" pitchFamily="2" charset="-78"/>
              </a:rPr>
              <a:t>فهرست عناوین:</a:t>
            </a:r>
            <a:br>
              <a:rPr lang="fa-IR" b="1" dirty="0" smtClean="0">
                <a:cs typeface="B Yagut" panose="00000400000000000000" pitchFamily="2" charset="-78"/>
              </a:rPr>
            </a:br>
            <a:endParaRPr lang="en-US" b="1" dirty="0">
              <a:cs typeface="B Yagut" panose="00000400000000000000" pitchFamily="2" charset="-78"/>
            </a:endParaRPr>
          </a:p>
        </p:txBody>
      </p:sp>
      <p:sp>
        <p:nvSpPr>
          <p:cNvPr id="8" name="Content Placeholder 7"/>
          <p:cNvSpPr>
            <a:spLocks noGrp="1"/>
          </p:cNvSpPr>
          <p:nvPr>
            <p:ph idx="1"/>
          </p:nvPr>
        </p:nvSpPr>
        <p:spPr>
          <a:xfrm>
            <a:off x="228600" y="1600200"/>
            <a:ext cx="8763000" cy="4525963"/>
          </a:xfrm>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pPr algn="r" rtl="1"/>
            <a:r>
              <a:rPr lang="fa-IR" dirty="0" smtClean="0">
                <a:cs typeface="B Yagut" panose="00000400000000000000" pitchFamily="2" charset="-78"/>
              </a:rPr>
              <a:t>ثبت رفتارکودکان چیست .</a:t>
            </a:r>
          </a:p>
          <a:p>
            <a:pPr algn="r" rtl="1"/>
            <a:r>
              <a:rPr lang="fa-IR" dirty="0" smtClean="0">
                <a:cs typeface="B Yagut" panose="00000400000000000000" pitchFamily="2" charset="-78"/>
              </a:rPr>
              <a:t>چه قوانین رفتاری ، برای پدر ومادری بهتر بودن وجوددارد.</a:t>
            </a:r>
          </a:p>
          <a:p>
            <a:pPr algn="r" rtl="1"/>
            <a:r>
              <a:rPr lang="fa-IR" dirty="0" smtClean="0">
                <a:cs typeface="B Yagut" panose="00000400000000000000" pitchFamily="2" charset="-78"/>
              </a:rPr>
              <a:t>چگونه فضای خانوادگی را خوشایند کنیم ؟</a:t>
            </a:r>
          </a:p>
          <a:p>
            <a:r>
              <a:rPr lang="ar-SA" dirty="0">
                <a:cs typeface="B Yagut" panose="00000400000000000000" pitchFamily="2" charset="-78"/>
              </a:rPr>
              <a:t>چگونه با کودک ارتباط خوب و مؤثری داشته باشیم؟</a:t>
            </a:r>
            <a:r>
              <a:rPr lang="en-US" dirty="0">
                <a:cs typeface="B Yagut" panose="00000400000000000000" pitchFamily="2" charset="-78"/>
              </a:rPr>
              <a:t/>
            </a:r>
            <a:br>
              <a:rPr lang="en-US" dirty="0">
                <a:cs typeface="B Yagut" panose="00000400000000000000" pitchFamily="2" charset="-78"/>
              </a:rPr>
            </a:br>
            <a:endParaRPr lang="en-US" dirty="0">
              <a:cs typeface="B Yagut" panose="00000400000000000000" pitchFamily="2" charset="-78"/>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67466977"/>
      </p:ext>
    </p:extLst>
  </p:cSld>
  <p:clrMapOvr>
    <a:masterClrMapping/>
  </p:clrMapOvr>
  <mc:AlternateContent xmlns:mc="http://schemas.openxmlformats.org/markup-compatibility/2006" xmlns:p14="http://schemas.microsoft.com/office/powerpoint/2010/main">
    <mc:Choice Requires="p14">
      <p:transition spd="slow" p14:dur="2000" advTm="18956"/>
    </mc:Choice>
    <mc:Fallback xmlns="">
      <p:transition spd="slow" advTm="189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style>
          <a:lnRef idx="2">
            <a:schemeClr val="dk1"/>
          </a:lnRef>
          <a:fillRef idx="1">
            <a:schemeClr val="lt1"/>
          </a:fillRef>
          <a:effectRef idx="0">
            <a:schemeClr val="dk1"/>
          </a:effectRef>
          <a:fontRef idx="minor">
            <a:schemeClr val="dk1"/>
          </a:fontRef>
        </p:style>
        <p:txBody>
          <a:bodyPr>
            <a:normAutofit fontScale="90000"/>
          </a:bodyPr>
          <a:lstStyle/>
          <a:p>
            <a:r>
              <a:rPr lang="fa-IR" dirty="0" smtClean="0">
                <a:cs typeface="B Yagut" panose="00000400000000000000" pitchFamily="2" charset="-78"/>
              </a:rPr>
              <a:t/>
            </a:r>
            <a:br>
              <a:rPr lang="fa-IR" dirty="0" smtClean="0">
                <a:cs typeface="B Yagut" panose="00000400000000000000" pitchFamily="2" charset="-78"/>
              </a:rPr>
            </a:br>
            <a:r>
              <a:rPr lang="fa-IR" dirty="0" smtClean="0">
                <a:cs typeface="B Yagut" panose="00000400000000000000" pitchFamily="2" charset="-78"/>
              </a:rPr>
              <a:t>مقدمه:</a:t>
            </a:r>
            <a:br>
              <a:rPr lang="fa-IR" dirty="0" smtClean="0">
                <a:cs typeface="B Yagut" panose="00000400000000000000" pitchFamily="2" charset="-78"/>
              </a:rPr>
            </a:br>
            <a:r>
              <a:rPr lang="fa-IR" dirty="0" smtClean="0">
                <a:cs typeface="B Yagut" panose="00000400000000000000" pitchFamily="2" charset="-78"/>
              </a:rPr>
              <a:t> </a:t>
            </a:r>
            <a:endParaRPr lang="en-US" dirty="0">
              <a:cs typeface="B Yagut" panose="00000400000000000000" pitchFamily="2" charset="-78"/>
            </a:endParaRPr>
          </a:p>
        </p:txBody>
      </p:sp>
      <p:sp>
        <p:nvSpPr>
          <p:cNvPr id="3" name="Content Placeholder 2"/>
          <p:cNvSpPr>
            <a:spLocks noGrp="1"/>
          </p:cNvSpPr>
          <p:nvPr>
            <p:ph idx="1"/>
          </p:nvPr>
        </p:nvSpPr>
        <p:spPr>
          <a:solidFill>
            <a:schemeClr val="bg1"/>
          </a:solidFill>
        </p:spPr>
        <p:style>
          <a:lnRef idx="1">
            <a:schemeClr val="dk1"/>
          </a:lnRef>
          <a:fillRef idx="2">
            <a:schemeClr val="dk1"/>
          </a:fillRef>
          <a:effectRef idx="1">
            <a:schemeClr val="dk1"/>
          </a:effectRef>
          <a:fontRef idx="minor">
            <a:schemeClr val="dk1"/>
          </a:fontRef>
        </p:style>
        <p:txBody>
          <a:bodyPr>
            <a:normAutofit fontScale="85000" lnSpcReduction="20000"/>
          </a:bodyPr>
          <a:lstStyle/>
          <a:p>
            <a:pPr algn="just"/>
            <a:r>
              <a:rPr lang="ar-SA" sz="2800" dirty="0" smtClean="0">
                <a:cs typeface="B Yagut" panose="00000400000000000000" pitchFamily="2" charset="-78"/>
              </a:rPr>
              <a:t>خودمراقبتی</a:t>
            </a:r>
            <a:r>
              <a:rPr lang="ar-SA" sz="2800" dirty="0">
                <a:cs typeface="B Yagut" panose="00000400000000000000" pitchFamily="2" charset="-78"/>
              </a:rPr>
              <a:t>» شامل اقدامات و رفتارهایی است اکتسابی ،آگاهانه و هدفدار که </a:t>
            </a:r>
            <a:r>
              <a:rPr lang="ar-SA" sz="2800" dirty="0" smtClean="0">
                <a:cs typeface="B Yagut" panose="00000400000000000000" pitchFamily="2" charset="-78"/>
              </a:rPr>
              <a:t>مردم</a:t>
            </a:r>
            <a:r>
              <a:rPr lang="fa-IR" sz="2800" dirty="0">
                <a:cs typeface="B Yagut" panose="00000400000000000000" pitchFamily="2" charset="-78"/>
              </a:rPr>
              <a:t> </a:t>
            </a:r>
            <a:r>
              <a:rPr lang="ar-SA" sz="2800" dirty="0" smtClean="0">
                <a:cs typeface="B Yagut" panose="00000400000000000000" pitchFamily="2" charset="-78"/>
              </a:rPr>
              <a:t>برای </a:t>
            </a:r>
            <a:r>
              <a:rPr lang="ar-SA" sz="2800" dirty="0">
                <a:cs typeface="B Yagut" panose="00000400000000000000" pitchFamily="2" charset="-78"/>
              </a:rPr>
              <a:t>خود، فرزندان و </a:t>
            </a:r>
            <a:r>
              <a:rPr lang="ar-SA" sz="2800" dirty="0" smtClean="0">
                <a:cs typeface="B Yagut" panose="00000400000000000000" pitchFamily="2" charset="-78"/>
              </a:rPr>
              <a:t>خانواده</a:t>
            </a:r>
            <a:r>
              <a:rPr lang="fa-IR" sz="2800" dirty="0">
                <a:cs typeface="B Yagut" panose="00000400000000000000" pitchFamily="2" charset="-78"/>
              </a:rPr>
              <a:t>ا</a:t>
            </a:r>
            <a:r>
              <a:rPr lang="ar-SA" sz="2800" dirty="0" smtClean="0">
                <a:cs typeface="B Yagut" panose="00000400000000000000" pitchFamily="2" charset="-78"/>
              </a:rPr>
              <a:t> </a:t>
            </a:r>
            <a:r>
              <a:rPr lang="fa-IR" sz="2800" dirty="0" smtClean="0">
                <a:cs typeface="B Yagut" panose="00000400000000000000" pitchFamily="2" charset="-78"/>
              </a:rPr>
              <a:t>ی</a:t>
            </a:r>
            <a:r>
              <a:rPr lang="ar-SA" sz="2800" dirty="0" smtClean="0">
                <a:cs typeface="B Yagut" panose="00000400000000000000" pitchFamily="2" charset="-78"/>
              </a:rPr>
              <a:t>شان </a:t>
            </a:r>
            <a:r>
              <a:rPr lang="ar-SA" sz="2800" dirty="0">
                <a:cs typeface="B Yagut" panose="00000400000000000000" pitchFamily="2" charset="-78"/>
              </a:rPr>
              <a:t>انجام می دهند تا سالم تر بمانند، از سلامت </a:t>
            </a:r>
            <a:r>
              <a:rPr lang="ar-SA" sz="2800" dirty="0" smtClean="0">
                <a:cs typeface="B Yagut" panose="00000400000000000000" pitchFamily="2" charset="-78"/>
              </a:rPr>
              <a:t>جسمی،روانی </a:t>
            </a:r>
            <a:r>
              <a:rPr lang="ar-SA" sz="2800" dirty="0">
                <a:cs typeface="B Yagut" panose="00000400000000000000" pitchFamily="2" charset="-78"/>
              </a:rPr>
              <a:t>و اجتماعی خود حفاظت کنند و نیازهای جسمی، روانی و اجتماعی خود را </a:t>
            </a:r>
            <a:r>
              <a:rPr lang="ar-SA" sz="2800" dirty="0" smtClean="0">
                <a:cs typeface="B Yagut" panose="00000400000000000000" pitchFamily="2" charset="-78"/>
              </a:rPr>
              <a:t>برآورده</a:t>
            </a:r>
            <a:r>
              <a:rPr lang="fa-IR" sz="2800" dirty="0">
                <a:cs typeface="B Yagut" panose="00000400000000000000" pitchFamily="2" charset="-78"/>
              </a:rPr>
              <a:t> </a:t>
            </a:r>
            <a:r>
              <a:rPr lang="ar-SA" sz="2800" dirty="0" smtClean="0">
                <a:cs typeface="B Yagut" panose="00000400000000000000" pitchFamily="2" charset="-78"/>
              </a:rPr>
              <a:t>سازند</a:t>
            </a:r>
            <a:r>
              <a:rPr lang="ar-SA" sz="2800" dirty="0">
                <a:cs typeface="B Yagut" panose="00000400000000000000" pitchFamily="2" charset="-78"/>
              </a:rPr>
              <a:t>.</a:t>
            </a:r>
            <a:endParaRPr lang="fa-IR" sz="2800" dirty="0" smtClean="0">
              <a:cs typeface="B Yagut" panose="00000400000000000000" pitchFamily="2" charset="-78"/>
            </a:endParaRPr>
          </a:p>
          <a:p>
            <a:r>
              <a:rPr lang="fa-IR" sz="2800" dirty="0">
                <a:cs typeface="B Yagut" panose="00000400000000000000" pitchFamily="2" charset="-78"/>
              </a:rPr>
              <a:t>تاثیرات خود مراقبتی بر روند زندگی عموم مردم و جوامع: </a:t>
            </a:r>
            <a:endParaRPr lang="fa-IR" sz="2800" dirty="0" smtClean="0">
              <a:cs typeface="B Yagut" panose="00000400000000000000" pitchFamily="2" charset="-78"/>
            </a:endParaRPr>
          </a:p>
          <a:p>
            <a:pPr marL="0" indent="0">
              <a:buNone/>
            </a:pPr>
            <a:r>
              <a:rPr lang="fa-IR" sz="2800" dirty="0" smtClean="0">
                <a:cs typeface="B Yagut" panose="00000400000000000000" pitchFamily="2" charset="-78"/>
              </a:rPr>
              <a:t>  - باعث </a:t>
            </a:r>
            <a:r>
              <a:rPr lang="fa-IR" sz="2800" dirty="0">
                <a:cs typeface="B Yagut" panose="00000400000000000000" pitchFamily="2" charset="-78"/>
              </a:rPr>
              <a:t>صرفه جویی مالی برای دولت ها می گردد.</a:t>
            </a:r>
          </a:p>
          <a:p>
            <a:pPr marL="0" indent="0">
              <a:buNone/>
            </a:pPr>
            <a:r>
              <a:rPr lang="fa-IR" sz="2800" dirty="0" smtClean="0">
                <a:cs typeface="B Yagut" panose="00000400000000000000" pitchFamily="2" charset="-78"/>
              </a:rPr>
              <a:t>  - </a:t>
            </a:r>
            <a:r>
              <a:rPr lang="ar-SA" sz="2800" dirty="0" smtClean="0">
                <a:cs typeface="B Yagut" panose="00000400000000000000" pitchFamily="2" charset="-78"/>
              </a:rPr>
              <a:t>در </a:t>
            </a:r>
            <a:r>
              <a:rPr lang="ar-SA" sz="2800" dirty="0">
                <a:cs typeface="B Yagut" panose="00000400000000000000" pitchFamily="2" charset="-78"/>
              </a:rPr>
              <a:t>بیماری های مزمن می توانند نتایج زیر را به همراه داشته باشد</a:t>
            </a:r>
            <a:r>
              <a:rPr lang="en-US" sz="2800" dirty="0">
                <a:cs typeface="B Yagut" panose="00000400000000000000" pitchFamily="2" charset="-78"/>
              </a:rPr>
              <a:t> </a:t>
            </a:r>
            <a:r>
              <a:rPr lang="en-US" sz="2800" dirty="0" smtClean="0">
                <a:cs typeface="B Yagut" panose="00000400000000000000" pitchFamily="2" charset="-78"/>
              </a:rPr>
              <a:t>:</a:t>
            </a:r>
            <a:endParaRPr lang="fa-IR" sz="2800" dirty="0">
              <a:cs typeface="B Yagut" panose="00000400000000000000" pitchFamily="2" charset="-78"/>
            </a:endParaRPr>
          </a:p>
          <a:p>
            <a:pPr marL="0" indent="0">
              <a:buNone/>
            </a:pPr>
            <a:r>
              <a:rPr lang="en-US" sz="2800" dirty="0" smtClean="0">
                <a:cs typeface="B Yagut" panose="00000400000000000000" pitchFamily="2" charset="-78"/>
              </a:rPr>
              <a:t> </a:t>
            </a:r>
            <a:r>
              <a:rPr lang="en-US" sz="2800" dirty="0" smtClean="0">
                <a:cs typeface="B Yagut" panose="00000400000000000000" pitchFamily="2" charset="-78"/>
                <a:sym typeface="Symbol"/>
              </a:rPr>
              <a:t></a:t>
            </a:r>
            <a:r>
              <a:rPr lang="fa-IR" sz="2800" dirty="0" smtClean="0">
                <a:cs typeface="B Yagut" panose="00000400000000000000" pitchFamily="2" charset="-78"/>
                <a:sym typeface="Symbol"/>
              </a:rPr>
              <a:t>40%</a:t>
            </a:r>
            <a:r>
              <a:rPr lang="ar-SA" sz="2800" dirty="0" smtClean="0">
                <a:cs typeface="B Yagut" panose="00000400000000000000" pitchFamily="2" charset="-78"/>
              </a:rPr>
              <a:t>کاهش </a:t>
            </a:r>
            <a:r>
              <a:rPr lang="ar-SA" sz="2800" dirty="0">
                <a:cs typeface="B Yagut" panose="00000400000000000000" pitchFamily="2" charset="-78"/>
              </a:rPr>
              <a:t>مراجعه به پزشکان </a:t>
            </a:r>
            <a:r>
              <a:rPr lang="ar-SA" sz="2800" dirty="0" smtClean="0">
                <a:cs typeface="B Yagut" panose="00000400000000000000" pitchFamily="2" charset="-78"/>
              </a:rPr>
              <a:t>عمومی</a:t>
            </a:r>
            <a:endParaRPr lang="fa-IR" sz="2800" dirty="0">
              <a:cs typeface="B Yagut" panose="00000400000000000000" pitchFamily="2" charset="-78"/>
            </a:endParaRPr>
          </a:p>
          <a:p>
            <a:pPr marL="0" indent="0">
              <a:buNone/>
            </a:pPr>
            <a:r>
              <a:rPr lang="en-US" sz="2800" dirty="0" smtClean="0">
                <a:cs typeface="B Yagut" panose="00000400000000000000" pitchFamily="2" charset="-78"/>
              </a:rPr>
              <a:t> </a:t>
            </a:r>
            <a:r>
              <a:rPr lang="en-US" sz="2800" dirty="0" smtClean="0">
                <a:cs typeface="B Yagut" panose="00000400000000000000" pitchFamily="2" charset="-78"/>
                <a:sym typeface="Symbol"/>
              </a:rPr>
              <a:t></a:t>
            </a:r>
            <a:r>
              <a:rPr lang="fa-IR" sz="2800" dirty="0" smtClean="0">
                <a:cs typeface="B Yagut" panose="00000400000000000000" pitchFamily="2" charset="-78"/>
                <a:sym typeface="Symbol"/>
              </a:rPr>
              <a:t>17%</a:t>
            </a:r>
            <a:r>
              <a:rPr lang="ar-SA" sz="2800" dirty="0" smtClean="0">
                <a:cs typeface="B Yagut" panose="00000400000000000000" pitchFamily="2" charset="-78"/>
              </a:rPr>
              <a:t>کاهش </a:t>
            </a:r>
            <a:r>
              <a:rPr lang="ar-SA" sz="2800" dirty="0">
                <a:cs typeface="B Yagut" panose="00000400000000000000" pitchFamily="2" charset="-78"/>
              </a:rPr>
              <a:t>مراجعه به پزشکان متخصص</a:t>
            </a:r>
            <a:r>
              <a:rPr lang="en-US" sz="2800" dirty="0">
                <a:cs typeface="B Yagut" panose="00000400000000000000" pitchFamily="2" charset="-78"/>
              </a:rPr>
              <a:t/>
            </a:r>
            <a:br>
              <a:rPr lang="en-US" sz="2800" dirty="0">
                <a:cs typeface="B Yagut" panose="00000400000000000000" pitchFamily="2" charset="-78"/>
              </a:rPr>
            </a:br>
            <a:r>
              <a:rPr lang="en-US" sz="2800" dirty="0" smtClean="0">
                <a:cs typeface="B Yagut" panose="00000400000000000000" pitchFamily="2" charset="-78"/>
                <a:sym typeface="Symbol"/>
              </a:rPr>
              <a:t></a:t>
            </a:r>
            <a:r>
              <a:rPr lang="fa-IR" sz="2800" dirty="0" smtClean="0">
                <a:cs typeface="B Yagut" panose="00000400000000000000" pitchFamily="2" charset="-78"/>
                <a:sym typeface="Symbol"/>
              </a:rPr>
              <a:t>50%</a:t>
            </a:r>
            <a:r>
              <a:rPr lang="ar-SA" sz="2800" dirty="0" smtClean="0">
                <a:cs typeface="B Yagut" panose="00000400000000000000" pitchFamily="2" charset="-78"/>
              </a:rPr>
              <a:t>کاهش </a:t>
            </a:r>
            <a:r>
              <a:rPr lang="ar-SA" sz="2800" dirty="0">
                <a:cs typeface="B Yagut" panose="00000400000000000000" pitchFamily="2" charset="-78"/>
              </a:rPr>
              <a:t>مراجعه به مراکز اورژانس</a:t>
            </a:r>
            <a:r>
              <a:rPr lang="en-US" sz="2800" dirty="0">
                <a:cs typeface="B Yagut" panose="00000400000000000000" pitchFamily="2" charset="-78"/>
              </a:rPr>
              <a:t/>
            </a:r>
            <a:br>
              <a:rPr lang="en-US" sz="2800" dirty="0">
                <a:cs typeface="B Yagut" panose="00000400000000000000" pitchFamily="2" charset="-78"/>
              </a:rPr>
            </a:br>
            <a:r>
              <a:rPr lang="en-US" sz="2800" dirty="0" smtClean="0">
                <a:cs typeface="B Yagut" panose="00000400000000000000" pitchFamily="2" charset="-78"/>
                <a:sym typeface="Symbol"/>
              </a:rPr>
              <a:t></a:t>
            </a:r>
            <a:r>
              <a:rPr lang="fa-IR" sz="2800" dirty="0" smtClean="0">
                <a:cs typeface="B Yagut" panose="00000400000000000000" pitchFamily="2" charset="-78"/>
                <a:sym typeface="Symbol"/>
              </a:rPr>
              <a:t>50%</a:t>
            </a:r>
            <a:r>
              <a:rPr lang="ar-SA" sz="2800" dirty="0" smtClean="0">
                <a:cs typeface="B Yagut" panose="00000400000000000000" pitchFamily="2" charset="-78"/>
              </a:rPr>
              <a:t>کاهش </a:t>
            </a:r>
            <a:r>
              <a:rPr lang="ar-SA" sz="2800" dirty="0">
                <a:cs typeface="B Yagut" panose="00000400000000000000" pitchFamily="2" charset="-78"/>
              </a:rPr>
              <a:t>در بستری بیمارستانی</a:t>
            </a:r>
            <a:r>
              <a:rPr lang="en-US" sz="2800" dirty="0">
                <a:cs typeface="B Yagut" panose="00000400000000000000" pitchFamily="2" charset="-78"/>
              </a:rPr>
              <a:t/>
            </a:r>
            <a:br>
              <a:rPr lang="en-US" sz="2800" dirty="0">
                <a:cs typeface="B Yagut" panose="00000400000000000000" pitchFamily="2" charset="-78"/>
              </a:rPr>
            </a:br>
            <a:r>
              <a:rPr lang="en-US" sz="2800" dirty="0" smtClean="0">
                <a:cs typeface="B Yagut" panose="00000400000000000000" pitchFamily="2" charset="-78"/>
                <a:sym typeface="Symbol"/>
              </a:rPr>
              <a:t></a:t>
            </a:r>
            <a:r>
              <a:rPr lang="fa-IR" sz="2800" dirty="0" smtClean="0">
                <a:cs typeface="B Yagut" panose="00000400000000000000" pitchFamily="2" charset="-78"/>
                <a:sym typeface="Symbol"/>
              </a:rPr>
              <a:t>50%</a:t>
            </a:r>
            <a:r>
              <a:rPr lang="ar-SA" sz="2800" dirty="0" smtClean="0">
                <a:cs typeface="B Yagut" panose="00000400000000000000" pitchFamily="2" charset="-78"/>
              </a:rPr>
              <a:t>کاهش </a:t>
            </a:r>
            <a:r>
              <a:rPr lang="ar-SA" sz="2800" dirty="0">
                <a:cs typeface="B Yagut" panose="00000400000000000000" pitchFamily="2" charset="-78"/>
              </a:rPr>
              <a:t>در روزهای غیبت از کار</a:t>
            </a:r>
            <a:r>
              <a:rPr lang="en-US" sz="2800" dirty="0">
                <a:cs typeface="B Yagut" panose="00000400000000000000" pitchFamily="2" charset="-78"/>
              </a:rPr>
              <a:t/>
            </a:r>
            <a:br>
              <a:rPr lang="en-US" sz="2800" dirty="0">
                <a:cs typeface="B Yagut" panose="00000400000000000000" pitchFamily="2" charset="-78"/>
              </a:rPr>
            </a:br>
            <a:endParaRPr lang="fa-IR" sz="2800" dirty="0">
              <a:cs typeface="B Yagut" panose="00000400000000000000" pitchFamily="2" charset="-78"/>
            </a:endParaRPr>
          </a:p>
          <a:p>
            <a:pPr marL="0" indent="0">
              <a:buNone/>
            </a:pPr>
            <a:endParaRPr lang="en-US" sz="2800" dirty="0">
              <a:cs typeface="B Yagut" panose="00000400000000000000" pitchFamily="2" charset="-78"/>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24449409"/>
      </p:ext>
    </p:extLst>
  </p:cSld>
  <p:clrMapOvr>
    <a:masterClrMapping/>
  </p:clrMapOvr>
  <mc:AlternateContent xmlns:mc="http://schemas.openxmlformats.org/markup-compatibility/2006" xmlns:p14="http://schemas.microsoft.com/office/powerpoint/2010/main">
    <mc:Choice Requires="p14">
      <p:transition spd="slow" p14:dur="2000" advTm="88633"/>
    </mc:Choice>
    <mc:Fallback xmlns="">
      <p:transition spd="slow" advTm="886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style>
          <a:lnRef idx="2">
            <a:schemeClr val="dk1"/>
          </a:lnRef>
          <a:fillRef idx="1">
            <a:schemeClr val="lt1"/>
          </a:fillRef>
          <a:effectRef idx="0">
            <a:schemeClr val="dk1"/>
          </a:effectRef>
          <a:fontRef idx="minor">
            <a:schemeClr val="dk1"/>
          </a:fontRef>
        </p:style>
        <p:txBody>
          <a:bodyPr>
            <a:normAutofit fontScale="90000"/>
          </a:bodyPr>
          <a:lstStyle/>
          <a:p>
            <a:r>
              <a:rPr lang="fa-IR" b="1" dirty="0" smtClean="0">
                <a:cs typeface="B Yagut" panose="00000400000000000000" pitchFamily="2" charset="-78"/>
              </a:rPr>
              <a:t/>
            </a:r>
            <a:br>
              <a:rPr lang="fa-IR" b="1" dirty="0" smtClean="0">
                <a:cs typeface="B Yagut" panose="00000400000000000000" pitchFamily="2" charset="-78"/>
              </a:rPr>
            </a:br>
            <a:r>
              <a:rPr lang="ar-SA" b="1" dirty="0" smtClean="0">
                <a:cs typeface="B Yagut" panose="00000400000000000000" pitchFamily="2" charset="-78"/>
              </a:rPr>
              <a:t>فرزندپروری</a:t>
            </a:r>
            <a:r>
              <a:rPr lang="en-US" b="1" dirty="0" smtClean="0">
                <a:cs typeface="B Yagut" panose="00000400000000000000" pitchFamily="2" charset="-78"/>
              </a:rPr>
              <a:t>:</a:t>
            </a:r>
            <a:r>
              <a:rPr lang="en-US" b="1" dirty="0">
                <a:cs typeface="B Yagut" panose="00000400000000000000" pitchFamily="2" charset="-78"/>
              </a:rPr>
              <a:t/>
            </a:r>
            <a:br>
              <a:rPr lang="en-US" b="1" dirty="0">
                <a:cs typeface="B Yagut" panose="00000400000000000000" pitchFamily="2" charset="-78"/>
              </a:rPr>
            </a:br>
            <a:endParaRPr lang="en-US" b="1" dirty="0">
              <a:cs typeface="B Yagut" panose="00000400000000000000" pitchFamily="2" charset="-78"/>
            </a:endParaRPr>
          </a:p>
        </p:txBody>
      </p:sp>
      <p:sp>
        <p:nvSpPr>
          <p:cNvPr id="3" name="Content Placeholder 2"/>
          <p:cNvSpPr>
            <a:spLocks noGrp="1"/>
          </p:cNvSpPr>
          <p:nvPr>
            <p:ph sz="half" idx="1"/>
          </p:nvPr>
        </p:nvSpPr>
        <p:spPr>
          <a:xfrm>
            <a:off x="457200" y="1371600"/>
            <a:ext cx="8229600" cy="4572000"/>
          </a:xfrm>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pPr marL="0" indent="0" algn="r" rtl="1">
              <a:buNone/>
            </a:pPr>
            <a:r>
              <a:rPr lang="fa-IR" dirty="0" smtClean="0">
                <a:cs typeface="B Yagut" panose="00000400000000000000" pitchFamily="2" charset="-78"/>
              </a:rPr>
              <a:t>  تعریف :</a:t>
            </a:r>
          </a:p>
          <a:p>
            <a:r>
              <a:rPr lang="ar-SA" dirty="0">
                <a:cs typeface="B Yagut" panose="00000400000000000000" pitchFamily="2" charset="-78"/>
              </a:rPr>
              <a:t>فرزندپروری مجموعة دانش </a:t>
            </a:r>
            <a:r>
              <a:rPr lang="ar-SA" dirty="0" smtClean="0">
                <a:cs typeface="B Yagut" panose="00000400000000000000" pitchFamily="2" charset="-78"/>
              </a:rPr>
              <a:t>ومهارتهای </a:t>
            </a:r>
            <a:r>
              <a:rPr lang="ar-SA" dirty="0">
                <a:cs typeface="B Yagut" panose="00000400000000000000" pitchFamily="2" charset="-78"/>
              </a:rPr>
              <a:t>تربیت کودکان به </a:t>
            </a:r>
            <a:r>
              <a:rPr lang="ar-SA" dirty="0" smtClean="0">
                <a:cs typeface="B Yagut" panose="00000400000000000000" pitchFamily="2" charset="-78"/>
              </a:rPr>
              <a:t>روشی</a:t>
            </a:r>
            <a:r>
              <a:rPr lang="fa-IR" dirty="0" smtClean="0">
                <a:cs typeface="B Yagut" panose="00000400000000000000" pitchFamily="2" charset="-78"/>
              </a:rPr>
              <a:t> </a:t>
            </a:r>
            <a:r>
              <a:rPr lang="ar-SA" dirty="0" smtClean="0">
                <a:cs typeface="B Yagut" panose="00000400000000000000" pitchFamily="2" charset="-78"/>
              </a:rPr>
              <a:t>سازنده </a:t>
            </a:r>
            <a:r>
              <a:rPr lang="ar-SA" dirty="0">
                <a:cs typeface="B Yagut" panose="00000400000000000000" pitchFamily="2" charset="-78"/>
              </a:rPr>
              <a:t>و غیر مخرب است. راهی </a:t>
            </a:r>
            <a:r>
              <a:rPr lang="ar-SA" dirty="0" smtClean="0">
                <a:cs typeface="B Yagut" panose="00000400000000000000" pitchFamily="2" charset="-78"/>
              </a:rPr>
              <a:t>برای</a:t>
            </a:r>
            <a:r>
              <a:rPr lang="fa-IR" dirty="0">
                <a:cs typeface="B Yagut" panose="00000400000000000000" pitchFamily="2" charset="-78"/>
              </a:rPr>
              <a:t> </a:t>
            </a:r>
            <a:r>
              <a:rPr lang="ar-SA" dirty="0" smtClean="0">
                <a:cs typeface="B Yagut" panose="00000400000000000000" pitchFamily="2" charset="-78"/>
              </a:rPr>
              <a:t>این </a:t>
            </a:r>
            <a:r>
              <a:rPr lang="ar-SA" dirty="0">
                <a:cs typeface="B Yagut" panose="00000400000000000000" pitchFamily="2" charset="-78"/>
              </a:rPr>
              <a:t>که توانایی ها و مهارتهای آنان </a:t>
            </a:r>
            <a:r>
              <a:rPr lang="ar-SA" dirty="0" smtClean="0">
                <a:cs typeface="B Yagut" panose="00000400000000000000" pitchFamily="2" charset="-78"/>
              </a:rPr>
              <a:t>را</a:t>
            </a:r>
            <a:r>
              <a:rPr lang="fa-IR" dirty="0">
                <a:cs typeface="B Yagut" panose="00000400000000000000" pitchFamily="2" charset="-78"/>
              </a:rPr>
              <a:t> </a:t>
            </a:r>
            <a:r>
              <a:rPr lang="ar-SA" dirty="0" smtClean="0">
                <a:cs typeface="B Yagut" panose="00000400000000000000" pitchFamily="2" charset="-78"/>
              </a:rPr>
              <a:t>رشد </a:t>
            </a:r>
            <a:r>
              <a:rPr lang="fa-IR" dirty="0" smtClean="0">
                <a:cs typeface="B Yagut" panose="00000400000000000000" pitchFamily="2" charset="-78"/>
              </a:rPr>
              <a:t> </a:t>
            </a:r>
            <a:r>
              <a:rPr lang="ar-SA" dirty="0" smtClean="0">
                <a:cs typeface="B Yagut" panose="00000400000000000000" pitchFamily="2" charset="-78"/>
              </a:rPr>
              <a:t>دهیم </a:t>
            </a:r>
            <a:r>
              <a:rPr lang="ar-SA" dirty="0">
                <a:cs typeface="B Yagut" panose="00000400000000000000" pitchFamily="2" charset="-78"/>
              </a:rPr>
              <a:t>و مشکلات رفتاریشان را </a:t>
            </a:r>
            <a:r>
              <a:rPr lang="ar-SA" dirty="0" smtClean="0">
                <a:cs typeface="B Yagut" panose="00000400000000000000" pitchFamily="2" charset="-78"/>
              </a:rPr>
              <a:t>اداره</a:t>
            </a:r>
            <a:r>
              <a:rPr lang="fa-IR" dirty="0" smtClean="0">
                <a:cs typeface="B Yagut" panose="00000400000000000000" pitchFamily="2" charset="-78"/>
              </a:rPr>
              <a:t> </a:t>
            </a:r>
            <a:r>
              <a:rPr lang="ar-SA" dirty="0" smtClean="0">
                <a:cs typeface="B Yagut" panose="00000400000000000000" pitchFamily="2" charset="-78"/>
              </a:rPr>
              <a:t>کنیم</a:t>
            </a:r>
            <a:r>
              <a:rPr lang="en-US" dirty="0">
                <a:cs typeface="B Yagut" panose="00000400000000000000" pitchFamily="2" charset="-78"/>
              </a:rPr>
              <a:t>.</a:t>
            </a:r>
            <a:br>
              <a:rPr lang="en-US" dirty="0">
                <a:cs typeface="B Yagut" panose="00000400000000000000" pitchFamily="2" charset="-78"/>
              </a:rPr>
            </a:br>
            <a:endParaRPr lang="en-US" dirty="0">
              <a:cs typeface="B Yagut" panose="00000400000000000000" pitchFamily="2" charset="-78"/>
            </a:endParaRPr>
          </a:p>
        </p:txBody>
      </p:sp>
      <p:sp>
        <p:nvSpPr>
          <p:cNvPr id="4" name="Content Placeholder 3"/>
          <p:cNvSpPr>
            <a:spLocks noGrp="1"/>
          </p:cNvSpPr>
          <p:nvPr>
            <p:ph sz="half" idx="2"/>
          </p:nvPr>
        </p:nvSpPr>
        <p:spPr>
          <a:xfrm>
            <a:off x="7543800" y="1600200"/>
            <a:ext cx="384048" cy="4572000"/>
          </a:xfrm>
        </p:spPr>
        <p:txBody>
          <a:bodyPr vert="horz" lIns="91440" tIns="45720" rIns="91440" bIns="45720" rtlCol="0">
            <a:normAutofit/>
          </a:bodyPr>
          <a:lstStyle/>
          <a:p>
            <a:pPr marL="0" indent="0">
              <a:buNone/>
            </a:pPr>
            <a:r>
              <a:rPr lang="en-US" dirty="0" smtClean="0"/>
              <a:t/>
            </a:r>
            <a:br>
              <a:rPr lang="en-US" dirty="0" smtClean="0"/>
            </a:br>
            <a:endParaRPr lang="fa-IR" dirty="0" smtClean="0">
              <a:cs typeface="B Yagut" panose="00000400000000000000" pitchFamily="2" charset="-78"/>
            </a:endParaRPr>
          </a:p>
          <a:p>
            <a:pPr algn="r" rtl="1"/>
            <a:endParaRPr lang="en-US" dirty="0">
              <a:cs typeface="B Yagut" panose="00000400000000000000" pitchFamily="2" charset="-78"/>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3886200"/>
            <a:ext cx="3028950" cy="1514475"/>
          </a:xfrm>
          <a:prstGeom prst="rect">
            <a:avLst/>
          </a:prstGeom>
        </p:spPr>
      </p:pic>
    </p:spTree>
    <p:extLst>
      <p:ext uri="{BB962C8B-B14F-4D97-AF65-F5344CB8AC3E}">
        <p14:creationId xmlns:p14="http://schemas.microsoft.com/office/powerpoint/2010/main" val="151617163"/>
      </p:ext>
    </p:extLst>
  </p:cSld>
  <p:clrMapOvr>
    <a:masterClrMapping/>
  </p:clrMapOvr>
  <mc:AlternateContent xmlns:mc="http://schemas.openxmlformats.org/markup-compatibility/2006" xmlns:p14="http://schemas.microsoft.com/office/powerpoint/2010/main">
    <mc:Choice Requires="p14">
      <p:transition spd="slow" p14:dur="2000" advTm="36265"/>
    </mc:Choice>
    <mc:Fallback xmlns="">
      <p:transition spd="slow" advTm="362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fa-IR" sz="4000" dirty="0" smtClean="0">
                <a:cs typeface="B Yagut" panose="00000400000000000000" pitchFamily="2" charset="-78"/>
              </a:rPr>
              <a:t>ثبت رفتارکودکان </a:t>
            </a:r>
            <a:endParaRPr lang="fa-IR" sz="4000" dirty="0">
              <a:cs typeface="B Yagut" panose="00000400000000000000" pitchFamily="2" charset="-78"/>
            </a:endParaRPr>
          </a:p>
        </p:txBody>
      </p:sp>
      <p:sp>
        <p:nvSpPr>
          <p:cNvPr id="3" name="Content Placeholder 2"/>
          <p:cNvSpPr>
            <a:spLocks noGrp="1"/>
          </p:cNvSpPr>
          <p:nvPr>
            <p:ph idx="1"/>
          </p:nvPr>
        </p:nvSpPr>
        <p:spPr>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fa-IR" dirty="0" smtClean="0">
                <a:cs typeface="B Yagut" panose="00000400000000000000" pitchFamily="2" charset="-78"/>
              </a:rPr>
              <a:t>تعریف رفتار:</a:t>
            </a:r>
            <a:r>
              <a:rPr lang="ar-SA" sz="2800" dirty="0">
                <a:cs typeface="B Yagut" panose="00000400000000000000" pitchFamily="2" charset="-78"/>
              </a:rPr>
              <a:t>رفتار واکنشی از کودک است که قابل مشاهده می باشد </a:t>
            </a:r>
            <a:endParaRPr lang="fa-IR" sz="2800" dirty="0" smtClean="0">
              <a:cs typeface="B Yagut" panose="00000400000000000000" pitchFamily="2" charset="-78"/>
            </a:endParaRPr>
          </a:p>
          <a:p>
            <a:pPr marL="0" indent="0">
              <a:buNone/>
            </a:pPr>
            <a:endParaRPr lang="fa-IR" sz="2800" dirty="0">
              <a:cs typeface="B Yagut" panose="00000400000000000000" pitchFamily="2" charset="-78"/>
            </a:endParaRPr>
          </a:p>
          <a:p>
            <a:pPr marL="0" indent="0">
              <a:buNone/>
            </a:pPr>
            <a:r>
              <a:rPr lang="fa-IR" dirty="0" smtClean="0">
                <a:cs typeface="B Yagut" panose="00000400000000000000" pitchFamily="2" charset="-78"/>
              </a:rPr>
              <a:t>پیامد رفتار:</a:t>
            </a:r>
            <a:r>
              <a:rPr lang="ar-SA" sz="2800" dirty="0">
                <a:cs typeface="B Yagut" panose="00000400000000000000" pitchFamily="2" charset="-78"/>
              </a:rPr>
              <a:t>پیامد شامل واکنش هایی است که والدین به رفتار کودک نشان </a:t>
            </a:r>
            <a:r>
              <a:rPr lang="ar-SA" sz="2800" dirty="0" smtClean="0">
                <a:cs typeface="B Yagut" panose="00000400000000000000" pitchFamily="2" charset="-78"/>
              </a:rPr>
              <a:t>می دهند</a:t>
            </a:r>
            <a:endParaRPr lang="fa-IR" sz="2800" dirty="0" smtClean="0">
              <a:cs typeface="B Yagut" panose="00000400000000000000" pitchFamily="2" charset="-78"/>
            </a:endParaRPr>
          </a:p>
          <a:p>
            <a:pPr marL="0" indent="0">
              <a:buNone/>
            </a:pPr>
            <a:endParaRPr lang="fa-IR" sz="2800" dirty="0">
              <a:cs typeface="B Yagut" panose="00000400000000000000" pitchFamily="2" charset="-78"/>
            </a:endParaRPr>
          </a:p>
          <a:p>
            <a:pPr marL="0" indent="0">
              <a:buNone/>
            </a:pPr>
            <a:r>
              <a:rPr lang="fa-IR" dirty="0" smtClean="0">
                <a:cs typeface="B Yagut" panose="00000400000000000000" pitchFamily="2" charset="-78"/>
              </a:rPr>
              <a:t>نکته </a:t>
            </a:r>
            <a:r>
              <a:rPr lang="fa-IR" sz="2800" dirty="0" smtClean="0">
                <a:cs typeface="B Yagut" panose="00000400000000000000" pitchFamily="2" charset="-78"/>
              </a:rPr>
              <a:t>: در ثبت رفتار باید به زمان ومکان بروز رفتاراشاره کرد.</a:t>
            </a:r>
            <a:endParaRPr lang="fa-IR" sz="2800" dirty="0">
              <a:cs typeface="B Yagut" panose="00000400000000000000" pitchFamily="2" charset="-78"/>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71391888"/>
      </p:ext>
    </p:extLst>
  </p:cSld>
  <p:clrMapOvr>
    <a:masterClrMapping/>
  </p:clrMapOvr>
  <mc:AlternateContent xmlns:mc="http://schemas.openxmlformats.org/markup-compatibility/2006" xmlns:p14="http://schemas.microsoft.com/office/powerpoint/2010/main">
    <mc:Choice Requires="p14">
      <p:transition spd="slow" p14:dur="2000" advTm="78332"/>
    </mc:Choice>
    <mc:Fallback xmlns="">
      <p:transition spd="slow" advTm="783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style>
          <a:lnRef idx="2">
            <a:schemeClr val="dk1"/>
          </a:lnRef>
          <a:fillRef idx="1">
            <a:schemeClr val="lt1"/>
          </a:fillRef>
          <a:effectRef idx="0">
            <a:schemeClr val="dk1"/>
          </a:effectRef>
          <a:fontRef idx="minor">
            <a:schemeClr val="dk1"/>
          </a:fontRef>
        </p:style>
        <p:txBody>
          <a:bodyPr>
            <a:normAutofit/>
          </a:bodyPr>
          <a:lstStyle/>
          <a:p>
            <a:r>
              <a:rPr lang="ar-SA" sz="4000" b="1" dirty="0">
                <a:cs typeface="B Yagut" panose="00000400000000000000" pitchFamily="2" charset="-78"/>
              </a:rPr>
              <a:t>چرا ثبت رفتار مفید است؟</a:t>
            </a:r>
            <a:endParaRPr lang="fa-IR" sz="4000" dirty="0">
              <a:cs typeface="B Yagut" panose="00000400000000000000" pitchFamily="2" charset="-78"/>
            </a:endParaRPr>
          </a:p>
        </p:txBody>
      </p:sp>
      <p:sp>
        <p:nvSpPr>
          <p:cNvPr id="3" name="Content Placeholder 2"/>
          <p:cNvSpPr>
            <a:spLocks noGrp="1"/>
          </p:cNvSpPr>
          <p:nvPr>
            <p:ph idx="1"/>
          </p:nvPr>
        </p:nvSpPr>
        <p:spPr>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fa-IR" sz="2800" dirty="0" smtClean="0">
                <a:cs typeface="B Yagut" panose="00000400000000000000" pitchFamily="2" charset="-78"/>
              </a:rPr>
              <a:t>  1- </a:t>
            </a:r>
            <a:r>
              <a:rPr lang="ar-SA" sz="2800" dirty="0" smtClean="0">
                <a:cs typeface="B Yagut" panose="00000400000000000000" pitchFamily="2" charset="-78"/>
              </a:rPr>
              <a:t>والدین </a:t>
            </a:r>
            <a:r>
              <a:rPr lang="ar-SA" sz="2800" dirty="0">
                <a:cs typeface="B Yagut" panose="00000400000000000000" pitchFamily="2" charset="-78"/>
              </a:rPr>
              <a:t>فرصت پیدا میکنند تا </a:t>
            </a:r>
            <a:r>
              <a:rPr lang="ar-SA" sz="2800" dirty="0" smtClean="0">
                <a:cs typeface="B Yagut" panose="00000400000000000000" pitchFamily="2" charset="-78"/>
              </a:rPr>
              <a:t>ببینند</a:t>
            </a:r>
            <a:r>
              <a:rPr lang="fa-IR" sz="2800" dirty="0" smtClean="0">
                <a:cs typeface="B Yagut" panose="00000400000000000000" pitchFamily="2" charset="-78"/>
              </a:rPr>
              <a:t>،</a:t>
            </a:r>
            <a:r>
              <a:rPr lang="ar-SA" sz="2800" dirty="0" smtClean="0">
                <a:cs typeface="B Yagut" panose="00000400000000000000" pitchFamily="2" charset="-78"/>
              </a:rPr>
              <a:t>برداشتی </a:t>
            </a:r>
            <a:r>
              <a:rPr lang="ar-SA" sz="2800" dirty="0">
                <a:cs typeface="B Yagut" panose="00000400000000000000" pitchFamily="2" charset="-78"/>
              </a:rPr>
              <a:t>که از </a:t>
            </a:r>
            <a:r>
              <a:rPr lang="fa-IR" sz="2800" dirty="0" smtClean="0">
                <a:cs typeface="B Yagut" panose="00000400000000000000" pitchFamily="2" charset="-78"/>
              </a:rPr>
              <a:t>  </a:t>
            </a:r>
          </a:p>
          <a:p>
            <a:pPr marL="0" indent="0">
              <a:buNone/>
            </a:pPr>
            <a:r>
              <a:rPr lang="fa-IR" sz="2800" dirty="0">
                <a:cs typeface="B Yagut" panose="00000400000000000000" pitchFamily="2" charset="-78"/>
              </a:rPr>
              <a:t> </a:t>
            </a:r>
            <a:r>
              <a:rPr lang="fa-IR" sz="2800" dirty="0" smtClean="0">
                <a:cs typeface="B Yagut" panose="00000400000000000000" pitchFamily="2" charset="-78"/>
              </a:rPr>
              <a:t>    </a:t>
            </a:r>
            <a:r>
              <a:rPr lang="ar-SA" sz="2800" dirty="0" smtClean="0">
                <a:cs typeface="B Yagut" panose="00000400000000000000" pitchFamily="2" charset="-78"/>
              </a:rPr>
              <a:t>مشکلات </a:t>
            </a:r>
            <a:r>
              <a:rPr lang="ar-SA" sz="2800" dirty="0">
                <a:cs typeface="B Yagut" panose="00000400000000000000" pitchFamily="2" charset="-78"/>
              </a:rPr>
              <a:t>رفتاری کودک </a:t>
            </a:r>
            <a:r>
              <a:rPr lang="ar-SA" sz="2800" dirty="0" smtClean="0">
                <a:cs typeface="B Yagut" panose="00000400000000000000" pitchFamily="2" charset="-78"/>
              </a:rPr>
              <a:t>دارند</a:t>
            </a:r>
            <a:r>
              <a:rPr lang="fa-IR" sz="2800" dirty="0" smtClean="0">
                <a:cs typeface="B Yagut" panose="00000400000000000000" pitchFamily="2" charset="-78"/>
              </a:rPr>
              <a:t>،</a:t>
            </a:r>
            <a:r>
              <a:rPr lang="ar-SA" sz="2800" dirty="0" smtClean="0">
                <a:cs typeface="B Yagut" panose="00000400000000000000" pitchFamily="2" charset="-78"/>
              </a:rPr>
              <a:t>تا </a:t>
            </a:r>
            <a:r>
              <a:rPr lang="ar-SA" sz="2800" dirty="0">
                <a:cs typeface="B Yagut" panose="00000400000000000000" pitchFamily="2" charset="-78"/>
              </a:rPr>
              <a:t>چه اندازه درست است</a:t>
            </a:r>
            <a:r>
              <a:rPr lang="ar-SA" sz="2800" dirty="0" smtClean="0">
                <a:cs typeface="B Yagut" panose="00000400000000000000" pitchFamily="2" charset="-78"/>
              </a:rPr>
              <a:t>.</a:t>
            </a:r>
            <a:endParaRPr lang="fa-IR" sz="2800" dirty="0" smtClean="0">
              <a:cs typeface="B Yagut" panose="00000400000000000000" pitchFamily="2" charset="-78"/>
            </a:endParaRPr>
          </a:p>
          <a:p>
            <a:pPr marL="0" indent="0">
              <a:buNone/>
            </a:pPr>
            <a:r>
              <a:rPr lang="fa-IR" sz="2800" dirty="0" smtClean="0">
                <a:cs typeface="B Yagut" panose="00000400000000000000" pitchFamily="2" charset="-78"/>
              </a:rPr>
              <a:t>   2-  </a:t>
            </a:r>
            <a:r>
              <a:rPr lang="ar-SA" sz="2800" dirty="0" smtClean="0">
                <a:cs typeface="B Yagut" panose="00000400000000000000" pitchFamily="2" charset="-78"/>
              </a:rPr>
              <a:t>زمان </a:t>
            </a:r>
            <a:r>
              <a:rPr lang="ar-SA" sz="2800" dirty="0">
                <a:cs typeface="B Yagut" panose="00000400000000000000" pitchFamily="2" charset="-78"/>
              </a:rPr>
              <a:t>و دلیل بروز رفتار کودک را متوجه میشوند. </a:t>
            </a:r>
            <a:endParaRPr lang="fa-IR" sz="2800" dirty="0" smtClean="0">
              <a:cs typeface="B Yagut" panose="00000400000000000000" pitchFamily="2" charset="-78"/>
            </a:endParaRPr>
          </a:p>
          <a:p>
            <a:pPr marL="0" indent="0">
              <a:buNone/>
            </a:pPr>
            <a:r>
              <a:rPr lang="fa-IR" sz="2800" dirty="0" smtClean="0">
                <a:cs typeface="B Yagut" panose="00000400000000000000" pitchFamily="2" charset="-78"/>
              </a:rPr>
              <a:t>   3- </a:t>
            </a:r>
            <a:r>
              <a:rPr lang="ar-SA" sz="2800" dirty="0" smtClean="0">
                <a:cs typeface="B Yagut" panose="00000400000000000000" pitchFamily="2" charset="-78"/>
              </a:rPr>
              <a:t>میتوانند </a:t>
            </a:r>
            <a:r>
              <a:rPr lang="ar-SA" sz="2800" dirty="0">
                <a:cs typeface="B Yagut" panose="00000400000000000000" pitchFamily="2" charset="-78"/>
              </a:rPr>
              <a:t>بفهمند مداخلاتشان چه </a:t>
            </a:r>
            <a:r>
              <a:rPr lang="ar-SA" sz="2800" dirty="0" smtClean="0">
                <a:cs typeface="B Yagut" panose="00000400000000000000" pitchFamily="2" charset="-78"/>
              </a:rPr>
              <a:t>فایده</a:t>
            </a:r>
            <a:r>
              <a:rPr lang="fa-IR" sz="2800" dirty="0" smtClean="0">
                <a:cs typeface="B Yagut" panose="00000400000000000000" pitchFamily="2" charset="-78"/>
              </a:rPr>
              <a:t> </a:t>
            </a:r>
            <a:r>
              <a:rPr lang="ar-SA" sz="2800" dirty="0" smtClean="0">
                <a:cs typeface="B Yagut" panose="00000400000000000000" pitchFamily="2" charset="-78"/>
              </a:rPr>
              <a:t>ای </a:t>
            </a:r>
            <a:r>
              <a:rPr lang="ar-SA" sz="2800" dirty="0">
                <a:cs typeface="B Yagut" panose="00000400000000000000" pitchFamily="2" charset="-78"/>
              </a:rPr>
              <a:t>داشته </a:t>
            </a:r>
            <a:r>
              <a:rPr lang="ar-SA" sz="2800" dirty="0" smtClean="0">
                <a:cs typeface="B Yagut" panose="00000400000000000000" pitchFamily="2" charset="-78"/>
              </a:rPr>
              <a:t>است</a:t>
            </a:r>
            <a:r>
              <a:rPr lang="fa-IR" sz="2800" dirty="0" smtClean="0">
                <a:cs typeface="B Yagut" panose="00000400000000000000" pitchFamily="2" charset="-78"/>
              </a:rPr>
              <a:t>.</a:t>
            </a:r>
            <a:endParaRPr lang="en-US" sz="2800" dirty="0">
              <a:cs typeface="B Yagut" panose="00000400000000000000" pitchFamily="2" charset="-78"/>
            </a:endParaRPr>
          </a:p>
          <a:p>
            <a:pPr marL="0" indent="0">
              <a:buNone/>
            </a:pPr>
            <a:r>
              <a:rPr lang="fa-IR" sz="2800" dirty="0" smtClean="0">
                <a:cs typeface="B Yagut" panose="00000400000000000000" pitchFamily="2" charset="-78"/>
              </a:rPr>
              <a:t>   4- </a:t>
            </a:r>
            <a:r>
              <a:rPr lang="ar-SA" sz="2800" dirty="0" smtClean="0">
                <a:cs typeface="B Yagut" panose="00000400000000000000" pitchFamily="2" charset="-78"/>
              </a:rPr>
              <a:t>میتوانند </a:t>
            </a:r>
            <a:r>
              <a:rPr lang="ar-SA" sz="2800" dirty="0">
                <a:cs typeface="B Yagut" panose="00000400000000000000" pitchFamily="2" charset="-78"/>
              </a:rPr>
              <a:t>سیر رفتار کودک را در طی زمان تعیین کنند. </a:t>
            </a:r>
            <a:endParaRPr lang="en-US" sz="2800" dirty="0">
              <a:cs typeface="B Yagut" panose="00000400000000000000" pitchFamily="2" charset="-78"/>
            </a:endParaRPr>
          </a:p>
          <a:p>
            <a:pPr marL="0" indent="0">
              <a:buNone/>
            </a:pPr>
            <a:r>
              <a:rPr lang="fa-IR" sz="2800" dirty="0" smtClean="0">
                <a:cs typeface="B Yagut" panose="00000400000000000000" pitchFamily="2" charset="-78"/>
              </a:rPr>
              <a:t>   5- </a:t>
            </a:r>
            <a:r>
              <a:rPr lang="ar-SA" sz="2800" dirty="0" smtClean="0">
                <a:cs typeface="B Yagut" panose="00000400000000000000" pitchFamily="2" charset="-78"/>
              </a:rPr>
              <a:t>آنان </a:t>
            </a:r>
            <a:r>
              <a:rPr lang="ar-SA" sz="2800" dirty="0">
                <a:cs typeface="B Yagut" panose="00000400000000000000" pitchFamily="2" charset="-78"/>
              </a:rPr>
              <a:t>به نوع و شدت واکنش </a:t>
            </a:r>
            <a:r>
              <a:rPr lang="ar-SA" sz="2800" dirty="0" smtClean="0">
                <a:cs typeface="B Yagut" panose="00000400000000000000" pitchFamily="2" charset="-78"/>
              </a:rPr>
              <a:t>خودشان</a:t>
            </a:r>
            <a:r>
              <a:rPr lang="fa-IR" sz="2800" dirty="0" smtClean="0">
                <a:cs typeface="B Yagut" panose="00000400000000000000" pitchFamily="2" charset="-78"/>
              </a:rPr>
              <a:t>،</a:t>
            </a:r>
            <a:r>
              <a:rPr lang="ar-SA" sz="2800" dirty="0" smtClean="0">
                <a:cs typeface="B Yagut" panose="00000400000000000000" pitchFamily="2" charset="-78"/>
              </a:rPr>
              <a:t> </a:t>
            </a:r>
            <a:r>
              <a:rPr lang="ar-SA" sz="2800" dirty="0">
                <a:cs typeface="B Yagut" panose="00000400000000000000" pitchFamily="2" charset="-78"/>
              </a:rPr>
              <a:t>نسبت به آن </a:t>
            </a:r>
            <a:r>
              <a:rPr lang="fa-IR" sz="2800" dirty="0" smtClean="0">
                <a:cs typeface="B Yagut" panose="00000400000000000000" pitchFamily="2" charset="-78"/>
              </a:rPr>
              <a:t>  </a:t>
            </a:r>
          </a:p>
          <a:p>
            <a:pPr marL="0" indent="0">
              <a:buNone/>
            </a:pPr>
            <a:r>
              <a:rPr lang="fa-IR" sz="2800" dirty="0">
                <a:cs typeface="B Yagut" panose="00000400000000000000" pitchFamily="2" charset="-78"/>
              </a:rPr>
              <a:t> </a:t>
            </a:r>
            <a:r>
              <a:rPr lang="fa-IR" sz="2800" dirty="0" smtClean="0">
                <a:cs typeface="B Yagut" panose="00000400000000000000" pitchFamily="2" charset="-78"/>
              </a:rPr>
              <a:t>      </a:t>
            </a:r>
            <a:r>
              <a:rPr lang="ar-SA" sz="2800" dirty="0" smtClean="0">
                <a:cs typeface="B Yagut" panose="00000400000000000000" pitchFamily="2" charset="-78"/>
              </a:rPr>
              <a:t>رفتار </a:t>
            </a:r>
            <a:r>
              <a:rPr lang="ar-SA" sz="2800" dirty="0">
                <a:cs typeface="B Yagut" panose="00000400000000000000" pitchFamily="2" charset="-78"/>
              </a:rPr>
              <a:t>پی میبرند. </a:t>
            </a:r>
            <a:endParaRPr lang="en-US" sz="2800" dirty="0">
              <a:cs typeface="B Yagut" panose="00000400000000000000" pitchFamily="2" charset="-78"/>
            </a:endParaRPr>
          </a:p>
          <a:p>
            <a:pPr marL="0" indent="0">
              <a:buNone/>
            </a:pPr>
            <a:endParaRPr lang="fa-IR" sz="2800" dirty="0">
              <a:cs typeface="B Yagut" panose="00000400000000000000" pitchFamily="2" charset="-78"/>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29905636"/>
      </p:ext>
    </p:extLst>
  </p:cSld>
  <p:clrMapOvr>
    <a:masterClrMapping/>
  </p:clrMapOvr>
  <mc:AlternateContent xmlns:mc="http://schemas.openxmlformats.org/markup-compatibility/2006" xmlns:p14="http://schemas.microsoft.com/office/powerpoint/2010/main">
    <mc:Choice Requires="p14">
      <p:transition spd="slow" p14:dur="2000" advTm="158730"/>
    </mc:Choice>
    <mc:Fallback xmlns="">
      <p:transition spd="slow" advTm="1587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fa-IR" b="1" dirty="0" smtClean="0">
                <a:cs typeface="B Yagut" panose="00000400000000000000" pitchFamily="2" charset="-78"/>
              </a:rPr>
              <a:t/>
            </a:r>
            <a:br>
              <a:rPr lang="fa-IR" b="1" dirty="0" smtClean="0">
                <a:cs typeface="B Yagut" panose="00000400000000000000" pitchFamily="2" charset="-78"/>
              </a:rPr>
            </a:br>
            <a:r>
              <a:rPr lang="ar-SA" b="1" dirty="0" smtClean="0">
                <a:cs typeface="B Yagut" panose="00000400000000000000" pitchFamily="2" charset="-78"/>
              </a:rPr>
              <a:t>نکته</a:t>
            </a:r>
            <a:r>
              <a:rPr lang="fa-IR" b="1" dirty="0" smtClean="0">
                <a:cs typeface="B Yagut" panose="00000400000000000000" pitchFamily="2" charset="-78"/>
              </a:rPr>
              <a:t> </a:t>
            </a:r>
            <a:r>
              <a:rPr lang="ar-SA" b="1" dirty="0" smtClean="0">
                <a:cs typeface="B Yagut" panose="00000400000000000000" pitchFamily="2" charset="-78"/>
              </a:rPr>
              <a:t>های </a:t>
            </a:r>
            <a:r>
              <a:rPr lang="ar-SA" b="1" dirty="0">
                <a:cs typeface="B Yagut" panose="00000400000000000000" pitchFamily="2" charset="-78"/>
              </a:rPr>
              <a:t>مهم در ثبت رفتار </a:t>
            </a:r>
            <a:r>
              <a:rPr lang="en-US" b="1" dirty="0">
                <a:cs typeface="B Yagut" panose="00000400000000000000" pitchFamily="2" charset="-78"/>
              </a:rPr>
              <a:t/>
            </a:r>
            <a:br>
              <a:rPr lang="en-US" b="1" dirty="0">
                <a:cs typeface="B Yagut" panose="00000400000000000000" pitchFamily="2" charset="-78"/>
              </a:rPr>
            </a:br>
            <a:endParaRPr lang="fa-IR" dirty="0">
              <a:cs typeface="B Yagut" panose="00000400000000000000" pitchFamily="2" charset="-78"/>
            </a:endParaRPr>
          </a:p>
        </p:txBody>
      </p:sp>
      <p:sp>
        <p:nvSpPr>
          <p:cNvPr id="3" name="Content Placeholder 2"/>
          <p:cNvSpPr>
            <a:spLocks noGrp="1"/>
          </p:cNvSpPr>
          <p:nvPr>
            <p:ph idx="1"/>
          </p:nvPr>
        </p:nvSpPr>
        <p:spPr>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r>
              <a:rPr lang="ar-SA" dirty="0" smtClean="0">
                <a:cs typeface="B Yagut" panose="00000400000000000000" pitchFamily="2" charset="-78"/>
              </a:rPr>
              <a:t>بلافاصله </a:t>
            </a:r>
            <a:r>
              <a:rPr lang="ar-SA" dirty="0">
                <a:cs typeface="B Yagut" panose="00000400000000000000" pitchFamily="2" charset="-78"/>
              </a:rPr>
              <a:t>پس از انجام رفتار باید آن را ثبت کرد. </a:t>
            </a:r>
            <a:endParaRPr lang="en-US" dirty="0">
              <a:cs typeface="B Yagut" panose="00000400000000000000" pitchFamily="2" charset="-78"/>
            </a:endParaRPr>
          </a:p>
          <a:p>
            <a:r>
              <a:rPr lang="ar-SA" dirty="0" smtClean="0">
                <a:cs typeface="B Yagut" panose="00000400000000000000" pitchFamily="2" charset="-78"/>
              </a:rPr>
              <a:t>موقع </a:t>
            </a:r>
            <a:r>
              <a:rPr lang="ar-SA" dirty="0">
                <a:cs typeface="B Yagut" panose="00000400000000000000" pitchFamily="2" charset="-78"/>
              </a:rPr>
              <a:t>ثبت رفتار نباید به کودک </a:t>
            </a:r>
            <a:r>
              <a:rPr lang="ar-SA" dirty="0" smtClean="0">
                <a:cs typeface="B Yagut" panose="00000400000000000000" pitchFamily="2" charset="-78"/>
              </a:rPr>
              <a:t>چسبید </a:t>
            </a:r>
            <a:r>
              <a:rPr lang="ar-SA" dirty="0">
                <a:cs typeface="B Yagut" panose="00000400000000000000" pitchFamily="2" charset="-78"/>
              </a:rPr>
              <a:t>یا او را تعقیب کرد. </a:t>
            </a:r>
            <a:endParaRPr lang="en-US" dirty="0">
              <a:cs typeface="B Yagut" panose="00000400000000000000" pitchFamily="2" charset="-78"/>
            </a:endParaRPr>
          </a:p>
          <a:p>
            <a:r>
              <a:rPr lang="ar-SA" dirty="0" smtClean="0">
                <a:cs typeface="B Yagut" panose="00000400000000000000" pitchFamily="2" charset="-78"/>
              </a:rPr>
              <a:t>در </a:t>
            </a:r>
            <a:r>
              <a:rPr lang="ar-SA" dirty="0">
                <a:cs typeface="B Yagut" panose="00000400000000000000" pitchFamily="2" charset="-78"/>
              </a:rPr>
              <a:t>شروع برنامه رفتاری بهتر است وقتی از شبانه روز را به ثبت رفتار اختصاص </a:t>
            </a:r>
            <a:r>
              <a:rPr lang="ar-SA" dirty="0" smtClean="0">
                <a:cs typeface="B Yagut" panose="00000400000000000000" pitchFamily="2" charset="-78"/>
              </a:rPr>
              <a:t>دادکه </a:t>
            </a:r>
            <a:r>
              <a:rPr lang="ar-SA" dirty="0">
                <a:cs typeface="B Yagut" panose="00000400000000000000" pitchFamily="2" charset="-78"/>
              </a:rPr>
              <a:t>فرد دیگری وجود ندارد </a:t>
            </a:r>
            <a:endParaRPr lang="en-US" dirty="0">
              <a:cs typeface="B Yagut" panose="00000400000000000000" pitchFamily="2" charset="-78"/>
            </a:endParaRPr>
          </a:p>
          <a:p>
            <a:r>
              <a:rPr lang="ar-SA" dirty="0" smtClean="0">
                <a:cs typeface="B Yagut" panose="00000400000000000000" pitchFamily="2" charset="-78"/>
              </a:rPr>
              <a:t>بهتر </a:t>
            </a:r>
            <a:r>
              <a:rPr lang="ar-SA" dirty="0">
                <a:cs typeface="B Yagut" panose="00000400000000000000" pitchFamily="2" charset="-78"/>
              </a:rPr>
              <a:t>ا ست ثبت رفتار به صورت هفتگی صورت گیرد. </a:t>
            </a:r>
            <a:endParaRPr lang="en-US" dirty="0">
              <a:cs typeface="B Yagut" panose="00000400000000000000" pitchFamily="2" charset="-78"/>
            </a:endParaRPr>
          </a:p>
          <a:p>
            <a:r>
              <a:rPr lang="ar-SA" dirty="0" smtClean="0">
                <a:cs typeface="B Yagut" panose="00000400000000000000" pitchFamily="2" charset="-78"/>
              </a:rPr>
              <a:t>ثبت </a:t>
            </a:r>
            <a:r>
              <a:rPr lang="ar-SA" dirty="0">
                <a:cs typeface="B Yagut" panose="00000400000000000000" pitchFamily="2" charset="-78"/>
              </a:rPr>
              <a:t>برخی رفتارها </a:t>
            </a:r>
            <a:r>
              <a:rPr lang="ar-SA" dirty="0" smtClean="0">
                <a:cs typeface="B Yagut" panose="00000400000000000000" pitchFamily="2" charset="-78"/>
              </a:rPr>
              <a:t>سخت است </a:t>
            </a:r>
            <a:r>
              <a:rPr lang="ar-SA" dirty="0">
                <a:cs typeface="B Yagut" panose="00000400000000000000" pitchFamily="2" charset="-78"/>
              </a:rPr>
              <a:t>مانند «محل </a:t>
            </a:r>
            <a:r>
              <a:rPr lang="ar-SA" dirty="0" smtClean="0">
                <a:cs typeface="B Yagut" panose="00000400000000000000" pitchFamily="2" charset="-78"/>
              </a:rPr>
              <a:t>نگذاشتن</a:t>
            </a:r>
            <a:r>
              <a:rPr lang="ar-SA" dirty="0">
                <a:cs typeface="B Yagut" panose="00000400000000000000" pitchFamily="2" charset="-78"/>
              </a:rPr>
              <a:t>» یا «رعایت نکردن» </a:t>
            </a:r>
            <a:r>
              <a:rPr lang="ar-SA" dirty="0" smtClean="0">
                <a:cs typeface="B Yagut" panose="00000400000000000000" pitchFamily="2" charset="-78"/>
              </a:rPr>
              <a:t>یا</a:t>
            </a:r>
            <a:r>
              <a:rPr lang="en-US" dirty="0" smtClean="0">
                <a:cs typeface="B Yagut" panose="00000400000000000000" pitchFamily="2" charset="-78"/>
              </a:rPr>
              <a:t>«</a:t>
            </a:r>
            <a:r>
              <a:rPr lang="ar-SA" dirty="0">
                <a:cs typeface="B Yagut" panose="00000400000000000000" pitchFamily="2" charset="-78"/>
              </a:rPr>
              <a:t>حرف گوش نکردن.»</a:t>
            </a:r>
            <a:endParaRPr lang="en-US" dirty="0">
              <a:cs typeface="B Yagut" panose="00000400000000000000" pitchFamily="2" charset="-78"/>
            </a:endParaRPr>
          </a:p>
          <a:p>
            <a:endParaRPr lang="fa-IR"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30756960"/>
      </p:ext>
    </p:extLst>
  </p:cSld>
  <p:clrMapOvr>
    <a:masterClrMapping/>
  </p:clrMapOvr>
  <mc:AlternateContent xmlns:mc="http://schemas.openxmlformats.org/markup-compatibility/2006" xmlns:p14="http://schemas.microsoft.com/office/powerpoint/2010/main">
    <mc:Choice Requires="p14">
      <p:transition spd="slow" p14:dur="2000" advTm="89315"/>
    </mc:Choice>
    <mc:Fallback xmlns="">
      <p:transition spd="slow" advTm="893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پرونده" ma:contentTypeID="0x01010038EE485FB9274448B5E5B0FF0ECB3346" ma:contentTypeVersion="3" ma:contentTypeDescription="یک سند جدید ایجاد کنید." ma:contentTypeScope="" ma:versionID="879a17dea37dbf3eb3c9d0be085887ae">
  <xsd:schema xmlns:xsd="http://www.w3.org/2001/XMLSchema" xmlns:xs="http://www.w3.org/2001/XMLSchema" xmlns:p="http://schemas.microsoft.com/office/2006/metadata/properties" xmlns:ns2="1047730d-92e1-4018-9084-d932fd3a7f58" xmlns:ns3="12fdc5dc-769e-4543-b10d-fbea3dac4417" targetNamespace="http://schemas.microsoft.com/office/2006/metadata/properties" ma:root="true" ma:fieldsID="05a1c3cdee81c85cb937771a12b2679b" ns2:_="" ns3:_="">
    <xsd:import namespace="1047730d-92e1-4018-9084-d932fd3a7f58"/>
    <xsd:import namespace="12fdc5dc-769e-4543-b10d-fbea3dac4417"/>
    <xsd:element name="properties">
      <xsd:complexType>
        <xsd:sequence>
          <xsd:element name="documentManagement">
            <xsd:complexType>
              <xsd:all>
                <xsd:element ref="ns2:_dlc_DocId" minOccurs="0"/>
                <xsd:element ref="ns2:_dlc_DocIdUrl" minOccurs="0"/>
                <xsd:element ref="ns2:_dlc_DocIdPersistId" minOccurs="0"/>
                <xsd:element ref="ns3:_x0646__x0648__x0639__x0020__x062d__x06cc__x0637__x0647_"/>
                <xsd:element ref="ns3:_x062f__x0627__x0646__x0634__x06af__x0627__x0647_"/>
                <xsd:element ref="ns3:_x0646__x0648__x0639__x0020__x0641__x0627__x06cc__x0644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730d-92e1-4018-9084-d932fd3a7f58" elementFormDefault="qualified">
    <xsd:import namespace="http://schemas.microsoft.com/office/2006/documentManagement/types"/>
    <xsd:import namespace="http://schemas.microsoft.com/office/infopath/2007/PartnerControls"/>
    <xsd:element name="_dlc_DocId" ma:index="8"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9"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حفظ شناسه" ma:description="نگهداری شناسه در حین افزودن."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2fdc5dc-769e-4543-b10d-fbea3dac4417" elementFormDefault="qualified">
    <xsd:import namespace="http://schemas.microsoft.com/office/2006/documentManagement/types"/>
    <xsd:import namespace="http://schemas.microsoft.com/office/infopath/2007/PartnerControls"/>
    <xsd:element name="_x0646__x0648__x0639__x0020__x062d__x06cc__x0637__x0647_" ma:index="11" ma:displayName="نوع حیطه" ma:default="عوامل بيماري‌زاي زنده، اصول گندزدايي و استريليزاسيون" ma:format="Dropdown" ma:internalName="_x0646__x0648__x0639__x0020__x062d__x06cc__x0637__x0647_">
      <xsd:simpleType>
        <xsd:restriction base="dms:Choice">
          <xsd:enumeration value="عوامل بيماري‌زاي زنده، اصول گندزدايي و استريليزاسيون"/>
          <xsd:enumeration value="آمار حياتي، اپيدميولوژی و روش تحقيق"/>
          <xsd:enumeration value="آناتومی و فیزیولوژی"/>
          <xsd:enumeration value="برنامه‌ريزي عملياتي و مديريت ارتقاء‌ كیفيت خدمات در خانه‌هاي بهداشت"/>
          <xsd:enumeration value="بهداشت دهان و دندان"/>
          <xsd:enumeration value="ارتقاء بهداشت فردي و شيوه زندگي سالم"/>
          <xsd:enumeration value="بهداشت حرفه‌اي"/>
          <xsd:enumeration value="بهداشت محيط"/>
          <xsd:enumeration value="بيماري‌هاي واگير"/>
          <xsd:enumeration value="کار با کامپیوتر و اينترنت؛ آشنايي با نرم‌افزارهاي نظام شبكه"/>
          <xsd:enumeration value="داروشناسي براي خانه‌هاي بهداشت"/>
          <xsd:enumeration value="ارتقاء سلامت، توانمندسازي جامعه و توسعه مشاركت افراد و سازمان‌ها"/>
          <xsd:enumeration value="كمك‌هاي اوليه و اقدامات امدادي"/>
          <xsd:enumeration value="ايمن سازي و بيماري‌هاي قابل پيشگيري با واكسن"/>
          <xsd:enumeration value="مديريت خطر بلايا"/>
          <xsd:enumeration value="مراقبت‌هاي ادغام يافته سلامت مادران"/>
          <xsd:enumeration value="مراقبت‌هاي ادغام يافته سلامت جوانان"/>
          <xsd:enumeration value="مباني بهداشت و كار در روستا"/>
          <xsd:enumeration value="مراقبت‌هاي ادغام يافته سلامت كودكان"/>
          <xsd:enumeration value="مراقبت‌هاي ادغام يافته سلامت ميانسالان"/>
          <xsd:enumeration value="مراقبت‌هاي ادغام يافته سلامت نوجوانان و مدارس"/>
          <xsd:enumeration value="مراقبت‌هاي ادغام يافته سلامت سالمندان"/>
          <xsd:enumeration value="بيماري‌هاي غيرواگير"/>
          <xsd:enumeration value="اصول تغذیه"/>
          <xsd:enumeration value="پرستاري از بيمار"/>
          <xsd:enumeration value="سلامت باروري"/>
          <xsd:enumeration value="رويكرد به شكايات شايع و درمان‌هاي ساده علامتي"/>
          <xsd:enumeration value="سلامت روان"/>
          <xsd:enumeration value="نحوه معاینات فیزیکی"/>
          <xsd:enumeration value="سایر موارد"/>
          <xsd:enumeration value="دستوالعمل آماده سازی پاورپوینت"/>
          <xsd:enumeration value="سلامت میانسالان"/>
        </xsd:restriction>
      </xsd:simpleType>
    </xsd:element>
    <xsd:element name="_x062f__x0627__x0646__x0634__x06af__x0627__x0647_" ma:index="12" ma:displayName="دانشگاه" ma:format="Dropdown" ma:internalName="_x062f__x0627__x0646__x0634__x06af__x0627__x0647_">
      <xsd:simpleType>
        <xsd:restriction base="dms:Choice">
          <xsd:enumeration value="آبادان"/>
          <xsd:enumeration value="آذربایجان غربی"/>
          <xsd:enumeration value="اردبیل"/>
          <xsd:enumeration value="اسدآباد"/>
          <xsd:enumeration value="اسفراين"/>
          <xsd:enumeration value="اصفهان"/>
          <xsd:enumeration value="البرز"/>
          <xsd:enumeration value="اهواز"/>
          <xsd:enumeration value="ايرانشهر"/>
          <xsd:enumeration value="ایران"/>
          <xsd:enumeration value="ایلام"/>
          <xsd:enumeration value="بابل"/>
          <xsd:enumeration value="بم"/>
          <xsd:enumeration value="بهبهان"/>
          <xsd:enumeration value="بوشهر"/>
          <xsd:enumeration value="بیرجند"/>
          <xsd:enumeration value="تبریز"/>
          <xsd:enumeration value="تربت جام"/>
          <xsd:enumeration value="تربت حیدریه"/>
          <xsd:enumeration value="تهران"/>
          <xsd:enumeration value="جهرم"/>
          <xsd:enumeration value="جیرفت"/>
          <xsd:enumeration value="چهارمحال و بختیاری"/>
          <xsd:enumeration value="خراسان شمالی"/>
          <xsd:enumeration value="خلخال"/>
          <xsd:enumeration value="خمين"/>
          <xsd:enumeration value="خوی"/>
          <xsd:enumeration value="دزفول"/>
          <xsd:enumeration value="رفسنجان"/>
          <xsd:enumeration value="زابل"/>
          <xsd:enumeration value="زاهدان"/>
          <xsd:enumeration value="زنجان"/>
          <xsd:enumeration value="ساوه"/>
          <xsd:enumeration value="سبزوار"/>
          <xsd:enumeration value="سراب"/>
          <xsd:enumeration value="سمنان"/>
          <xsd:enumeration value="سيرجان"/>
          <xsd:enumeration value="شاهرود"/>
          <xsd:enumeration value="شهید بهشتی"/>
          <xsd:enumeration value="شوشتر"/>
          <xsd:enumeration value="شیراز"/>
          <xsd:enumeration value="فسا"/>
          <xsd:enumeration value="قزوین"/>
          <xsd:enumeration value="قم"/>
          <xsd:enumeration value="گراش"/>
          <xsd:enumeration value="گلستان"/>
          <xsd:enumeration value="گناباد"/>
          <xsd:enumeration value="گیلان"/>
          <xsd:enumeration value="لارستان"/>
          <xsd:enumeration value="لرستان"/>
          <xsd:enumeration value="مازندران"/>
          <xsd:enumeration value="مراغه"/>
          <xsd:enumeration value="مرکزی"/>
          <xsd:enumeration value="مشهد"/>
          <xsd:enumeration value="نیشابور"/>
          <xsd:enumeration value="هرمزگان"/>
          <xsd:enumeration value="همدان"/>
          <xsd:enumeration value="کاشان"/>
          <xsd:enumeration value="کردستان"/>
          <xsd:enumeration value="کرمان"/>
          <xsd:enumeration value="کرمانشاه"/>
          <xsd:enumeration value="کهگیلویه و بویراحمد"/>
          <xsd:enumeration value="یزد"/>
          <xsd:enumeration value="ستاد وزارت بهداشت درمان و آموزش پزشکی"/>
        </xsd:restriction>
      </xsd:simpleType>
    </xsd:element>
    <xsd:element name="_x0646__x0648__x0639__x0020__x0641__x0627__x06cc__x0644_" ma:index="13" ma:displayName="نوع فایل" ma:default="فیلم" ma:format="Dropdown" ma:internalName="_x0646__x0648__x0639__x0020__x0641__x0627__x06cc__x0644_">
      <xsd:simpleType>
        <xsd:restriction base="dms:Choice">
          <xsd:enumeration value="فیلم"/>
          <xsd:enumeration value="عکس"/>
          <xsd:enumeration value="پاورپوینت"/>
          <xsd:enumeration value="مستند و راهنما"/>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1047730d-92e1-4018-9084-d932fd3a7f58">5NN7CDR5NKU2-831-1276</_dlc_DocId>
    <_x0646__x0648__x0639__x0020__x062d__x06cc__x0637__x0647_ xmlns="12fdc5dc-769e-4543-b10d-fbea3dac4417">سلامت روان</_x0646__x0648__x0639__x0020__x062d__x06cc__x0637__x0647_>
    <_x0646__x0648__x0639__x0020__x0641__x0627__x06cc__x0644_ xmlns="12fdc5dc-769e-4543-b10d-fbea3dac4417">پاورپوینت</_x0646__x0648__x0639__x0020__x0641__x0627__x06cc__x0644_>
    <_x062f__x0627__x0646__x0634__x06af__x0627__x0647_ xmlns="12fdc5dc-769e-4543-b10d-fbea3dac4417">اهواز</_x062f__x0627__x0646__x0634__x06af__x0627__x0647_>
    <_dlc_DocIdUrl xmlns="1047730d-92e1-4018-9084-d932fd3a7f58">
      <Url>http://www.health.gov.ir/hnd/_layouts/DocIdRedir.aspx?ID=5NN7CDR5NKU2-831-1276</Url>
      <Description>5NN7CDR5NKU2-831-1276</Description>
    </_dlc_DocIdUrl>
  </documentManagement>
</p:properties>
</file>

<file path=customXml/itemProps1.xml><?xml version="1.0" encoding="utf-8"?>
<ds:datastoreItem xmlns:ds="http://schemas.openxmlformats.org/officeDocument/2006/customXml" ds:itemID="{B9BACA45-76C6-4212-A54B-5D7C7AA5E94B}"/>
</file>

<file path=customXml/itemProps2.xml><?xml version="1.0" encoding="utf-8"?>
<ds:datastoreItem xmlns:ds="http://schemas.openxmlformats.org/officeDocument/2006/customXml" ds:itemID="{38616A48-C019-4094-803D-1D342B50E798}"/>
</file>

<file path=customXml/itemProps3.xml><?xml version="1.0" encoding="utf-8"?>
<ds:datastoreItem xmlns:ds="http://schemas.openxmlformats.org/officeDocument/2006/customXml" ds:itemID="{164E2D05-4D44-427C-888B-A61056461926}"/>
</file>

<file path=customXml/itemProps4.xml><?xml version="1.0" encoding="utf-8"?>
<ds:datastoreItem xmlns:ds="http://schemas.openxmlformats.org/officeDocument/2006/customXml" ds:itemID="{41D74DCF-8852-4687-8D3E-F7B0368933D9}"/>
</file>

<file path=docProps/app.xml><?xml version="1.0" encoding="utf-8"?>
<Properties xmlns="http://schemas.openxmlformats.org/officeDocument/2006/extended-properties" xmlns:vt="http://schemas.openxmlformats.org/officeDocument/2006/docPropsVTypes">
  <Template/>
  <TotalTime>1044</TotalTime>
  <Words>800</Words>
  <Application>Microsoft Office PowerPoint</Application>
  <PresentationFormat>On-screen Show (4:3)</PresentationFormat>
  <Paragraphs>91</Paragraphs>
  <Slides>16</Slides>
  <Notes>0</Notes>
  <HiddenSlides>0</HiddenSlides>
  <MMClips>14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 Yagut</vt:lpstr>
      <vt:lpstr>Calibri</vt:lpstr>
      <vt:lpstr>Symbol</vt:lpstr>
      <vt:lpstr>Times New Roman</vt:lpstr>
      <vt:lpstr>Office Theme</vt:lpstr>
      <vt:lpstr>PowerPoint Presentation</vt:lpstr>
      <vt:lpstr> </vt:lpstr>
      <vt:lpstr> اهداف آموزشی</vt:lpstr>
      <vt:lpstr> فهرست عناوین: </vt:lpstr>
      <vt:lpstr> مقدمه:  </vt:lpstr>
      <vt:lpstr> فرزندپروری: </vt:lpstr>
      <vt:lpstr>ثبت رفتارکودکان </vt:lpstr>
      <vt:lpstr>چرا ثبت رفتار مفید است؟</vt:lpstr>
      <vt:lpstr> نکته های مهم در ثبت رفتار  </vt:lpstr>
      <vt:lpstr> چه قوانین رفتاری برای پدر و مادر بهتر بودن وجود دارد؟ </vt:lpstr>
      <vt:lpstr> چگونه فضای خانوادگی را خوشایندتر کنیم؟ </vt:lpstr>
      <vt:lpstr> چگونه با کودک ارتباط خوب و مؤثری داشته باشیم؟ </vt:lpstr>
      <vt:lpstr>خلاصه مطالب و نتیجه گیری</vt:lpstr>
      <vt:lpstr>پرسش و تمرین</vt:lpstr>
      <vt:lpstr>فهرست منابع</vt:lpstr>
      <vt:lpstr> لطفاً نظرات و پیشنهادات خود پیرامون این بسته آموزشی را به آدرس زیر ارسال کنید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Fariba Edani</cp:lastModifiedBy>
  <cp:revision>94</cp:revision>
  <dcterms:created xsi:type="dcterms:W3CDTF">2020-04-21T16:07:12Z</dcterms:created>
  <dcterms:modified xsi:type="dcterms:W3CDTF">2020-09-30T12:09:51Z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7534bb4c-2e22-4f2c-87b5-8ec1ef1921c4</vt:lpwstr>
  </property>
  <property fmtid="{D5CDD505-2E9C-101B-9397-08002B2CF9AE}" pid="3" name="ContentTypeId">
    <vt:lpwstr>0x01010038EE485FB9274448B5E5B0FF0ECB3346</vt:lpwstr>
  </property>
</Properties>
</file>