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6"/>
  </p:notesMasterIdLst>
  <p:sldIdLst>
    <p:sldId id="258" r:id="rId6"/>
    <p:sldId id="260" r:id="rId7"/>
    <p:sldId id="264" r:id="rId8"/>
    <p:sldId id="265" r:id="rId9"/>
    <p:sldId id="295" r:id="rId10"/>
    <p:sldId id="298" r:id="rId11"/>
    <p:sldId id="356" r:id="rId12"/>
    <p:sldId id="357" r:id="rId13"/>
    <p:sldId id="314" r:id="rId14"/>
    <p:sldId id="347" r:id="rId15"/>
    <p:sldId id="358" r:id="rId16"/>
    <p:sldId id="349" r:id="rId17"/>
    <p:sldId id="350" r:id="rId18"/>
    <p:sldId id="359" r:id="rId19"/>
    <p:sldId id="351" r:id="rId20"/>
    <p:sldId id="352" r:id="rId21"/>
    <p:sldId id="270" r:id="rId22"/>
    <p:sldId id="274" r:id="rId23"/>
    <p:sldId id="275" r:id="rId24"/>
    <p:sldId id="276"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1A6189-E5A3-4ACF-86C7-FC88DCAE9A8B}" type="datetimeFigureOut">
              <a:rPr lang="en-US" smtClean="0"/>
              <a:t>10/20/2021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A9E672-4348-49B9-B6FB-98EA0DE46084}" type="slidenum">
              <a:rPr lang="en-US" smtClean="0"/>
              <a:t>‹#›</a:t>
            </a:fld>
            <a:endParaRPr lang="en-US"/>
          </a:p>
        </p:txBody>
      </p:sp>
    </p:spTree>
    <p:extLst>
      <p:ext uri="{BB962C8B-B14F-4D97-AF65-F5344CB8AC3E}">
        <p14:creationId xmlns:p14="http://schemas.microsoft.com/office/powerpoint/2010/main" val="348128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14CCF43-82DD-424F-9AA6-B0901157510A}"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1791530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76FC5D-7F4E-498E-BC54-3901C513B6E3}"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401606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71D989-84D1-4F54-BD90-9BC7CA46E1E4}"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2663051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454F94-31FF-4DF7-93AA-5FCB1209F11F}"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170324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311B7D-DC2B-4D74-9D79-5B1D8DE0C947}" type="datetime1">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2303692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045512-68AF-46DD-AC89-0744B239B840}"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911094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1878A5-46DD-42C7-AE90-72762115A9CB}" type="datetime1">
              <a:rPr lang="en-US" smtClean="0"/>
              <a:t>10/20/2021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2058308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64379F-1CF6-4765-BAC6-23B8F6E0D2CC}" type="datetime1">
              <a:rPr lang="en-US" smtClean="0"/>
              <a:t>10/20/2021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3561128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F02D34-E6C2-4A9A-B36C-623F296C565F}" type="datetime1">
              <a:rPr lang="en-US" smtClean="0"/>
              <a:t>10/20/2021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1465128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423B48-B112-483A-BC9C-4BBC1B220450}"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115421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2C3AD4-1DDD-4ABF-AA6B-4AE83FF1A0D0}" type="datetime1">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60466-3987-4E78-8E3E-EC2259A95BEE}" type="slidenum">
              <a:rPr lang="en-US" smtClean="0"/>
              <a:t>‹#›</a:t>
            </a:fld>
            <a:endParaRPr lang="en-US"/>
          </a:p>
        </p:txBody>
      </p:sp>
    </p:spTree>
    <p:extLst>
      <p:ext uri="{BB962C8B-B14F-4D97-AF65-F5344CB8AC3E}">
        <p14:creationId xmlns:p14="http://schemas.microsoft.com/office/powerpoint/2010/main" val="64843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03551A-31C4-48BB-AB9B-5693403AF4C2}" type="datetime1">
              <a:rPr lang="en-US" smtClean="0"/>
              <a:t>10/20/2021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60466-3987-4E78-8E3E-EC2259A95BEE}" type="slidenum">
              <a:rPr lang="en-US" smtClean="0"/>
              <a:t>‹#›</a:t>
            </a:fld>
            <a:endParaRPr lang="en-US"/>
          </a:p>
        </p:txBody>
      </p:sp>
    </p:spTree>
    <p:extLst>
      <p:ext uri="{BB962C8B-B14F-4D97-AF65-F5344CB8AC3E}">
        <p14:creationId xmlns:p14="http://schemas.microsoft.com/office/powerpoint/2010/main" val="891341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4a"/><Relationship Id="rId1" Type="http://schemas.openxmlformats.org/officeDocument/2006/relationships/audio" Target="NULL" TargetMode="Externa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4.m4a"/><Relationship Id="rId1" Type="http://schemas.openxmlformats.org/officeDocument/2006/relationships/audio" Target="NULL" TargetMode="Externa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5.m4a"/><Relationship Id="rId1" Type="http://schemas.openxmlformats.org/officeDocument/2006/relationships/audio" Target="NULL" TargetMode="Externa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6.m4a"/><Relationship Id="rId1" Type="http://schemas.openxmlformats.org/officeDocument/2006/relationships/audio" Target="NULL" TargetMode="Externa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7.m4a"/><Relationship Id="rId1" Type="http://schemas.openxmlformats.org/officeDocument/2006/relationships/audio" Target="NULL" TargetMode="Externa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8.m4a"/><Relationship Id="rId1" Type="http://schemas.openxmlformats.org/officeDocument/2006/relationships/audio" Target="NULL" TargetMode="Externa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2.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4a"/><Relationship Id="rId1" Type="http://schemas.openxmlformats.org/officeDocument/2006/relationships/audio" Target="NULL" TargetMode="Externa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4a"/><Relationship Id="rId1" Type="http://schemas.openxmlformats.org/officeDocument/2006/relationships/audio" Target="NULL" TargetMode="Externa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8077200" cy="1905000"/>
          </a:xfrm>
        </p:spPr>
        <p:txBody>
          <a:bodyPr>
            <a:normAutofit/>
          </a:bodyPr>
          <a:lstStyle/>
          <a:p>
            <a:pPr rtl="1"/>
            <a:r>
              <a:rPr lang="fa-IR" sz="3600" dirty="0">
                <a:cs typeface="B Yagut" panose="00000400000000000000" pitchFamily="2" charset="-78"/>
              </a:rPr>
              <a:t>برخورد با هر یک از شکایات شایع در مراجعین خانه بهداشت و درمان های ساده علامتی</a:t>
            </a:r>
            <a:endParaRPr lang="en-US" sz="3600" dirty="0"/>
          </a:p>
        </p:txBody>
      </p:sp>
      <p:sp>
        <p:nvSpPr>
          <p:cNvPr id="3" name="Subtitle 2"/>
          <p:cNvSpPr>
            <a:spLocks noGrp="1"/>
          </p:cNvSpPr>
          <p:nvPr>
            <p:ph type="subTitle" idx="1"/>
          </p:nvPr>
        </p:nvSpPr>
        <p:spPr>
          <a:xfrm>
            <a:off x="609600" y="3048000"/>
            <a:ext cx="7391400" cy="1600200"/>
          </a:xfrm>
        </p:spPr>
        <p:txBody>
          <a:bodyPr/>
          <a:lstStyle/>
          <a:p>
            <a:r>
              <a:rPr lang="fa-IR" dirty="0">
                <a:cs typeface="B Yagut" panose="00000400000000000000" pitchFamily="2" charset="-78"/>
              </a:rPr>
              <a:t>رویکرد به شکایات شایع و درمان های ساده علامتی</a:t>
            </a:r>
            <a:endParaRPr lang="en-US"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end="6123.3197"/>
                </p14:media>
              </p:ext>
            </p:extLst>
          </p:nvPr>
        </p:nvPicPr>
        <p:blipFill>
          <a:blip r:embed="rId4"/>
          <a:stretch>
            <a:fillRect/>
          </a:stretch>
        </p:blipFill>
        <p:spPr>
          <a:xfrm>
            <a:off x="8585200" y="62992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1</a:t>
            </a:fld>
            <a:endParaRPr lang="en-US"/>
          </a:p>
        </p:txBody>
      </p:sp>
    </p:spTree>
    <p:extLst>
      <p:ext uri="{BB962C8B-B14F-4D97-AF65-F5344CB8AC3E}">
        <p14:creationId xmlns:p14="http://schemas.microsoft.com/office/powerpoint/2010/main" val="1463716731"/>
      </p:ext>
    </p:extLst>
  </p:cSld>
  <p:clrMapOvr>
    <a:masterClrMapping/>
  </p:clrMapOvr>
  <mc:AlternateContent xmlns:mc="http://schemas.openxmlformats.org/markup-compatibility/2006" xmlns:p14="http://schemas.microsoft.com/office/powerpoint/2010/main">
    <mc:Choice Requires="p14">
      <p:transition spd="slow" p14:dur="2000" advTm="19433"/>
    </mc:Choice>
    <mc:Fallback xmlns="">
      <p:transition spd="slow" advTm="19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pPr rtl="1"/>
            <a:r>
              <a:rPr lang="fa-IR" sz="3200" dirty="0">
                <a:cs typeface="B Yagut" panose="00000400000000000000" pitchFamily="2" charset="-78"/>
              </a:rPr>
              <a:t>معاینات، تشخیص و درمان بیماران مبتلا به تپش قلب</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91424480"/>
              </p:ext>
            </p:extLst>
          </p:nvPr>
        </p:nvGraphicFramePr>
        <p:xfrm>
          <a:off x="381000" y="990600"/>
          <a:ext cx="8229600" cy="414528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pPr algn="r" rtl="1"/>
                      <a:r>
                        <a:rPr lang="fa-IR" sz="2000" b="0" dirty="0">
                          <a:cs typeface="B Yagut" panose="00000400000000000000" pitchFamily="2" charset="-78"/>
                        </a:rPr>
                        <a:t>اقدامات و توصیه ها</a:t>
                      </a:r>
                      <a:endParaRPr lang="en-US" sz="2000" b="0" dirty="0">
                        <a:cs typeface="B Yagut" panose="00000400000000000000" pitchFamily="2" charset="-78"/>
                      </a:endParaRPr>
                    </a:p>
                  </a:txBody>
                  <a:tcPr/>
                </a:tc>
                <a:tc>
                  <a:txBody>
                    <a:bodyPr/>
                    <a:lstStyle/>
                    <a:p>
                      <a:pPr algn="r" rtl="1"/>
                      <a:r>
                        <a:rPr lang="fa-IR" sz="2000" b="0" dirty="0">
                          <a:cs typeface="B Yagut" panose="00000400000000000000" pitchFamily="2" charset="-78"/>
                        </a:rPr>
                        <a:t>مشکلات احتمالی</a:t>
                      </a:r>
                      <a:endParaRPr lang="en-US" sz="2000" b="0" dirty="0">
                        <a:cs typeface="B Yagut" panose="00000400000000000000" pitchFamily="2" charset="-78"/>
                      </a:endParaRPr>
                    </a:p>
                  </a:txBody>
                  <a:tcPr/>
                </a:tc>
                <a:tc>
                  <a:txBody>
                    <a:bodyPr/>
                    <a:lstStyle/>
                    <a:p>
                      <a:pPr algn="r" rtl="1"/>
                      <a:r>
                        <a:rPr lang="fa-IR" sz="2000" b="0" dirty="0">
                          <a:cs typeface="B Yagut" panose="00000400000000000000" pitchFamily="2" charset="-78"/>
                        </a:rPr>
                        <a:t>نشانه ها</a:t>
                      </a:r>
                      <a:endParaRPr lang="en-US" sz="2000" b="0" dirty="0">
                        <a:cs typeface="B Yagut" panose="00000400000000000000" pitchFamily="2" charset="-78"/>
                      </a:endParaRPr>
                    </a:p>
                  </a:txBody>
                  <a:tcPr/>
                </a:tc>
                <a:extLst>
                  <a:ext uri="{0D108BD9-81ED-4DB2-BD59-A6C34878D82A}">
                    <a16:rowId xmlns:a16="http://schemas.microsoft.com/office/drawing/2014/main" val="10000"/>
                  </a:ext>
                </a:extLst>
              </a:tr>
              <a:tr h="370840">
                <a:tc>
                  <a:txBody>
                    <a:bodyPr/>
                    <a:lstStyle/>
                    <a:p>
                      <a:pPr algn="r" rtl="1"/>
                      <a:endParaRPr lang="fa-IR" sz="2000" b="0" i="0" u="none" strike="noStrike" kern="1200" baseline="0" dirty="0">
                        <a:solidFill>
                          <a:schemeClr val="dk1"/>
                        </a:solidFill>
                        <a:latin typeface="+mn-lt"/>
                        <a:ea typeface="+mn-ea"/>
                        <a:cs typeface="B Yagut" panose="00000400000000000000" pitchFamily="2" charset="-78"/>
                      </a:endParaRPr>
                    </a:p>
                    <a:p>
                      <a:pPr algn="r" rtl="1"/>
                      <a:endParaRPr lang="fa-IR" sz="2000" b="0" i="0" u="none" strike="noStrike" kern="1200" baseline="0" dirty="0">
                        <a:solidFill>
                          <a:schemeClr val="dk1"/>
                        </a:solidFill>
                        <a:latin typeface="+mn-lt"/>
                        <a:ea typeface="+mn-ea"/>
                        <a:cs typeface="B Yagut" panose="00000400000000000000" pitchFamily="2" charset="-78"/>
                      </a:endParaRPr>
                    </a:p>
                    <a:p>
                      <a:pPr algn="r" rtl="1"/>
                      <a:r>
                        <a:rPr lang="fa-IR" sz="2000" b="0" i="0" u="none" strike="noStrike" kern="1200" baseline="0" dirty="0">
                          <a:solidFill>
                            <a:schemeClr val="dk1"/>
                          </a:solidFill>
                          <a:latin typeface="+mn-lt"/>
                          <a:ea typeface="+mn-ea"/>
                          <a:cs typeface="B Yagut" panose="00000400000000000000" pitchFamily="2" charset="-78"/>
                        </a:rPr>
                        <a:t>-ارجاع فوری</a:t>
                      </a:r>
                    </a:p>
                    <a:p>
                      <a:pPr algn="r" rtl="1"/>
                      <a:endParaRPr lang="fa-IR" sz="2000" b="0" i="0" u="none" strike="noStrike" kern="1200" baseline="0" dirty="0">
                        <a:solidFill>
                          <a:schemeClr val="dk1"/>
                        </a:solidFill>
                        <a:latin typeface="+mn-lt"/>
                        <a:ea typeface="+mn-ea"/>
                        <a:cs typeface="B Yagut" panose="00000400000000000000" pitchFamily="2" charset="-78"/>
                      </a:endParaRPr>
                    </a:p>
                    <a:p>
                      <a:pPr algn="r" rtl="1"/>
                      <a:endParaRPr lang="fa-IR" sz="2000" b="0" i="0" u="none" strike="noStrike" kern="1200" baseline="0" dirty="0">
                        <a:solidFill>
                          <a:schemeClr val="dk1"/>
                        </a:solidFill>
                        <a:latin typeface="+mn-lt"/>
                        <a:ea typeface="+mn-ea"/>
                        <a:cs typeface="B Yagut" panose="00000400000000000000" pitchFamily="2" charset="-78"/>
                      </a:endParaRPr>
                    </a:p>
                    <a:p>
                      <a:pPr algn="r" rtl="1"/>
                      <a:endParaRPr lang="fa-IR" sz="2000" b="0" i="0" u="none" strike="noStrike" kern="1200" baseline="0" dirty="0">
                        <a:solidFill>
                          <a:schemeClr val="dk1"/>
                        </a:solidFill>
                        <a:latin typeface="+mn-lt"/>
                        <a:ea typeface="+mn-ea"/>
                        <a:cs typeface="B Yagut" panose="00000400000000000000" pitchFamily="2" charset="-78"/>
                      </a:endParaRPr>
                    </a:p>
                    <a:p>
                      <a:pPr algn="r" rtl="1"/>
                      <a:endParaRPr lang="fa-IR" sz="2000" b="0" i="0" u="none" strike="noStrike" kern="1200" baseline="0" dirty="0">
                        <a:solidFill>
                          <a:schemeClr val="dk1"/>
                        </a:solidFill>
                        <a:latin typeface="+mn-lt"/>
                        <a:ea typeface="+mn-ea"/>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2000" b="0" i="0" u="none" strike="noStrike" kern="1200" baseline="0" dirty="0">
                          <a:solidFill>
                            <a:schemeClr val="dk1"/>
                          </a:solidFill>
                          <a:latin typeface="+mn-lt"/>
                          <a:ea typeface="+mn-ea"/>
                          <a:cs typeface="B Yagut" panose="00000400000000000000" pitchFamily="2" charset="-78"/>
                        </a:rPr>
                        <a:t>-ارجاع فوری</a:t>
                      </a:r>
                      <a:endParaRPr lang="en-US" sz="2000" b="0" i="0" u="none" strike="noStrike" kern="1200" baseline="0" dirty="0">
                        <a:solidFill>
                          <a:schemeClr val="dk1"/>
                        </a:solidFill>
                        <a:latin typeface="+mn-lt"/>
                        <a:ea typeface="+mn-ea"/>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fa-IR" sz="2000" b="0" dirty="0">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en-US" sz="2000" b="0" dirty="0">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2000" b="0" i="0" u="none" strike="noStrike" kern="1200" baseline="0" dirty="0">
                          <a:solidFill>
                            <a:schemeClr val="dk1"/>
                          </a:solidFill>
                          <a:latin typeface="+mn-lt"/>
                          <a:ea typeface="+mn-ea"/>
                          <a:cs typeface="B Yagut" panose="00000400000000000000" pitchFamily="2" charset="-78"/>
                        </a:rPr>
                        <a:t>-ارجاع فوری</a:t>
                      </a:r>
                      <a:endParaRPr lang="en-US" sz="2000" b="0" dirty="0">
                        <a:cs typeface="B Yagut" panose="00000400000000000000" pitchFamily="2" charset="-78"/>
                      </a:endParaRPr>
                    </a:p>
                  </a:txBody>
                  <a:tcPr/>
                </a:tc>
                <a:tc>
                  <a:txBody>
                    <a:bodyPr/>
                    <a:lstStyle/>
                    <a:p>
                      <a:pPr algn="r" rtl="1"/>
                      <a:endParaRPr lang="fa-IR" sz="2000" b="0" i="0" u="none" strike="noStrike" kern="1200" baseline="0" dirty="0">
                        <a:solidFill>
                          <a:schemeClr val="dk1"/>
                        </a:solidFill>
                        <a:latin typeface="+mn-lt"/>
                        <a:ea typeface="+mn-ea"/>
                        <a:cs typeface="B Yagut" panose="00000400000000000000" pitchFamily="2" charset="-78"/>
                      </a:endParaRPr>
                    </a:p>
                    <a:p>
                      <a:pPr algn="r" rtl="1"/>
                      <a:endParaRPr lang="fa-IR" sz="2000" b="0" i="0" u="none" strike="noStrike" kern="1200" baseline="0" dirty="0">
                        <a:solidFill>
                          <a:schemeClr val="dk1"/>
                        </a:solidFill>
                        <a:latin typeface="+mn-lt"/>
                        <a:ea typeface="+mn-ea"/>
                        <a:cs typeface="B Yagut" panose="00000400000000000000" pitchFamily="2" charset="-78"/>
                      </a:endParaRPr>
                    </a:p>
                    <a:p>
                      <a:pPr algn="r" rtl="1"/>
                      <a:r>
                        <a:rPr lang="fa-IR" sz="2000" b="0" i="0" u="none" strike="noStrike" kern="1200" baseline="0" dirty="0">
                          <a:solidFill>
                            <a:schemeClr val="dk1"/>
                          </a:solidFill>
                          <a:latin typeface="+mn-lt"/>
                          <a:ea typeface="+mn-ea"/>
                          <a:cs typeface="B Yagut" panose="00000400000000000000" pitchFamily="2" charset="-78"/>
                        </a:rPr>
                        <a:t>-ابتلا به بیماری جدی قلب و عروق و...</a:t>
                      </a:r>
                    </a:p>
                    <a:p>
                      <a:pPr algn="r" rtl="1"/>
                      <a:endParaRPr lang="en-US" sz="2000" b="0" i="0" u="none" strike="noStrike" kern="1200" baseline="0" dirty="0">
                        <a:solidFill>
                          <a:schemeClr val="dk1"/>
                        </a:solidFill>
                        <a:latin typeface="+mn-lt"/>
                        <a:ea typeface="+mn-ea"/>
                        <a:cs typeface="B Yagut" panose="00000400000000000000" pitchFamily="2" charset="-78"/>
                      </a:endParaRPr>
                    </a:p>
                    <a:p>
                      <a:pPr algn="r" rtl="1"/>
                      <a:endParaRPr lang="fa-IR" sz="2000" b="0" i="0" u="none" strike="noStrike" kern="1200" baseline="0" dirty="0">
                        <a:solidFill>
                          <a:schemeClr val="dk1"/>
                        </a:solidFill>
                        <a:latin typeface="+mn-lt"/>
                        <a:ea typeface="+mn-ea"/>
                        <a:cs typeface="B Yagut" panose="00000400000000000000" pitchFamily="2" charset="-78"/>
                      </a:endParaRPr>
                    </a:p>
                    <a:p>
                      <a:pPr algn="r" rtl="1"/>
                      <a:endParaRPr lang="fa-IR" sz="2000" b="0" i="0" u="none" strike="noStrike" kern="1200" baseline="0" dirty="0">
                        <a:solidFill>
                          <a:schemeClr val="dk1"/>
                        </a:solidFill>
                        <a:latin typeface="+mn-lt"/>
                        <a:ea typeface="+mn-ea"/>
                        <a:cs typeface="B Yagut" panose="00000400000000000000" pitchFamily="2" charset="-78"/>
                      </a:endParaRPr>
                    </a:p>
                    <a:p>
                      <a:pPr algn="r" rtl="1"/>
                      <a:r>
                        <a:rPr lang="fa-IR" sz="2000" b="0" i="0" u="none" strike="noStrike" kern="1200" baseline="0" dirty="0">
                          <a:solidFill>
                            <a:schemeClr val="dk1"/>
                          </a:solidFill>
                          <a:latin typeface="+mn-lt"/>
                          <a:ea typeface="+mn-ea"/>
                          <a:cs typeface="B Yagut" panose="00000400000000000000" pitchFamily="2" charset="-78"/>
                        </a:rPr>
                        <a:t>-کم خونی شدید و...</a:t>
                      </a:r>
                    </a:p>
                    <a:p>
                      <a:pPr algn="r" rtl="1"/>
                      <a:endParaRPr lang="fa-IR" sz="2000" b="0" i="0" u="none" strike="noStrike" kern="1200" baseline="0" dirty="0">
                        <a:solidFill>
                          <a:schemeClr val="dk1"/>
                        </a:solidFill>
                        <a:latin typeface="+mn-lt"/>
                        <a:ea typeface="+mn-ea"/>
                        <a:cs typeface="B Yagut" panose="00000400000000000000" pitchFamily="2" charset="-78"/>
                      </a:endParaRPr>
                    </a:p>
                    <a:p>
                      <a:pPr algn="r" rtl="1"/>
                      <a:endParaRPr lang="fa-IR" sz="2000" b="0" i="0" u="none" strike="noStrike" kern="1200" baseline="0" dirty="0">
                        <a:solidFill>
                          <a:schemeClr val="dk1"/>
                        </a:solidFill>
                        <a:latin typeface="+mn-lt"/>
                        <a:ea typeface="+mn-ea"/>
                        <a:cs typeface="B Yagut" panose="00000400000000000000" pitchFamily="2" charset="-78"/>
                      </a:endParaRPr>
                    </a:p>
                    <a:p>
                      <a:pPr algn="r" rtl="1"/>
                      <a:r>
                        <a:rPr lang="fa-IR" sz="2000" b="0" i="0" u="none" strike="noStrike" kern="1200" baseline="0" dirty="0">
                          <a:solidFill>
                            <a:schemeClr val="dk1"/>
                          </a:solidFill>
                          <a:latin typeface="+mn-lt"/>
                          <a:ea typeface="+mn-ea"/>
                          <a:cs typeface="B Yagut" panose="00000400000000000000" pitchFamily="2" charset="-78"/>
                        </a:rPr>
                        <a:t>-بدتر شدن مشکل قلبی و....</a:t>
                      </a:r>
                      <a:endParaRPr lang="en-US" sz="2000" b="0" dirty="0">
                        <a:cs typeface="B Yagut" panose="00000400000000000000" pitchFamily="2" charset="-78"/>
                      </a:endParaRPr>
                    </a:p>
                  </a:txBody>
                  <a:tcPr/>
                </a:tc>
                <a:tc>
                  <a:txBody>
                    <a:bodyPr/>
                    <a:lstStyle/>
                    <a:p>
                      <a:pPr algn="r" rtl="1"/>
                      <a:r>
                        <a:rPr lang="fa-IR" sz="2000" b="0" i="0" u="none" strike="noStrike" kern="1200" baseline="0" dirty="0">
                          <a:solidFill>
                            <a:schemeClr val="dk1"/>
                          </a:solidFill>
                          <a:latin typeface="+mn-lt"/>
                          <a:ea typeface="+mn-ea"/>
                          <a:cs typeface="B Yagut" panose="00000400000000000000" pitchFamily="2" charset="-78"/>
                        </a:rPr>
                        <a:t>در صورت داشتن هر یک ازنشانه های زیر:</a:t>
                      </a:r>
                    </a:p>
                    <a:p>
                      <a:pPr algn="r" rtl="1"/>
                      <a:r>
                        <a:rPr lang="fa-IR" sz="2000" b="0" i="0" u="none" strike="noStrike" kern="1200" baseline="0" dirty="0">
                          <a:solidFill>
                            <a:schemeClr val="dk1"/>
                          </a:solidFill>
                          <a:latin typeface="+mn-lt"/>
                          <a:ea typeface="+mn-ea"/>
                          <a:cs typeface="B Yagut" panose="00000400000000000000" pitchFamily="2" charset="-78"/>
                        </a:rPr>
                        <a:t>-اگر بیمار هنگام تپش قلب، احساس درد قفسه سینه و گردن، تنگی نفس شدید و یا احساس غش کردن دارد.</a:t>
                      </a:r>
                    </a:p>
                    <a:p>
                      <a:pPr algn="r" rtl="1"/>
                      <a:endParaRPr lang="fa-IR" sz="2000" b="0" i="0" u="none" strike="noStrike" kern="1200" baseline="0" dirty="0">
                        <a:solidFill>
                          <a:schemeClr val="dk1"/>
                        </a:solidFill>
                        <a:latin typeface="+mn-lt"/>
                        <a:ea typeface="+mn-ea"/>
                        <a:cs typeface="B Yagut" panose="00000400000000000000" pitchFamily="2" charset="-78"/>
                      </a:endParaRPr>
                    </a:p>
                    <a:p>
                      <a:pPr algn="r" rtl="1"/>
                      <a:r>
                        <a:rPr lang="fa-IR" sz="2000" b="0" i="0" u="none" strike="noStrike" kern="1200" baseline="0" dirty="0">
                          <a:solidFill>
                            <a:schemeClr val="dk1"/>
                          </a:solidFill>
                          <a:latin typeface="+mn-lt"/>
                          <a:ea typeface="+mn-ea"/>
                          <a:cs typeface="B Yagut" panose="00000400000000000000" pitchFamily="2" charset="-78"/>
                        </a:rPr>
                        <a:t>-تنگی نفس بعد از فعالیت خفیف و رنگ پریدگی</a:t>
                      </a:r>
                    </a:p>
                    <a:p>
                      <a:pPr algn="r" rtl="1"/>
                      <a:endParaRPr lang="fa-IR" sz="2000" b="0" i="0" u="none" strike="noStrike" kern="1200" baseline="0" dirty="0">
                        <a:solidFill>
                          <a:schemeClr val="dk1"/>
                        </a:solidFill>
                        <a:latin typeface="+mn-lt"/>
                        <a:ea typeface="+mn-ea"/>
                        <a:cs typeface="B Yagut" panose="00000400000000000000" pitchFamily="2" charset="-78"/>
                      </a:endParaRPr>
                    </a:p>
                    <a:p>
                      <a:pPr algn="r" rtl="1"/>
                      <a:r>
                        <a:rPr lang="fa-IR" sz="2000" b="0" i="0" u="none" strike="noStrike" kern="1200" baseline="0" dirty="0">
                          <a:solidFill>
                            <a:schemeClr val="dk1"/>
                          </a:solidFill>
                          <a:latin typeface="+mn-lt"/>
                          <a:ea typeface="+mn-ea"/>
                          <a:cs typeface="B Yagut" panose="00000400000000000000" pitchFamily="2" charset="-78"/>
                        </a:rPr>
                        <a:t>-تنگی نفس به همراه سابقه بیماری قلبی</a:t>
                      </a:r>
                      <a:endParaRPr lang="en-US" sz="2000" b="0" dirty="0">
                        <a:cs typeface="B Yagut" panose="00000400000000000000" pitchFamily="2" charset="-78"/>
                      </a:endParaRPr>
                    </a:p>
                  </a:txBody>
                  <a:tcPr/>
                </a:tc>
                <a:extLst>
                  <a:ext uri="{0D108BD9-81ED-4DB2-BD59-A6C34878D82A}">
                    <a16:rowId xmlns:a16="http://schemas.microsoft.com/office/drawing/2014/main" val="10001"/>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10</a:t>
            </a:fld>
            <a:endParaRPr lang="en-US"/>
          </a:p>
        </p:txBody>
      </p:sp>
    </p:spTree>
    <p:extLst>
      <p:ext uri="{BB962C8B-B14F-4D97-AF65-F5344CB8AC3E}">
        <p14:creationId xmlns:p14="http://schemas.microsoft.com/office/powerpoint/2010/main" val="59756690"/>
      </p:ext>
    </p:extLst>
  </p:cSld>
  <p:clrMapOvr>
    <a:masterClrMapping/>
  </p:clrMapOvr>
  <mc:AlternateContent xmlns:mc="http://schemas.openxmlformats.org/markup-compatibility/2006" xmlns:p14="http://schemas.microsoft.com/office/powerpoint/2010/main">
    <mc:Choice Requires="p14">
      <p:transition spd="slow" p14:dur="2000" advTm="64340"/>
    </mc:Choice>
    <mc:Fallback xmlns="">
      <p:transition spd="slow" advTm="64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Autofit/>
          </a:bodyPr>
          <a:lstStyle/>
          <a:p>
            <a:r>
              <a:rPr lang="fa-IR" sz="3200" dirty="0">
                <a:cs typeface="B Yagut" panose="00000400000000000000" pitchFamily="2" charset="-78"/>
              </a:rPr>
              <a:t>معاینات، تشخیص و درمان بیماران مبتلا به تپش قلب</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76623627"/>
              </p:ext>
            </p:extLst>
          </p:nvPr>
        </p:nvGraphicFramePr>
        <p:xfrm>
          <a:off x="457200" y="1143000"/>
          <a:ext cx="8229600" cy="54406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8100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1600" b="0" dirty="0">
                          <a:cs typeface="B Yagut" panose="00000400000000000000" pitchFamily="2" charset="-78"/>
                        </a:rPr>
                        <a:t>اقدامات و توصیه ها</a:t>
                      </a:r>
                      <a:endParaRPr lang="en-US" sz="1600" b="0" dirty="0">
                        <a:cs typeface="B Yagut" panose="00000400000000000000" pitchFamily="2" charset="-78"/>
                      </a:endParaRP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1600" b="0" dirty="0">
                          <a:cs typeface="B Yagut" panose="00000400000000000000" pitchFamily="2" charset="-78"/>
                        </a:rPr>
                        <a:t>مشکلات احتمالی</a:t>
                      </a: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1600" b="0" dirty="0">
                          <a:cs typeface="B Yagut" panose="00000400000000000000" pitchFamily="2" charset="-78"/>
                        </a:rPr>
                        <a:t>نشانه ها</a:t>
                      </a:r>
                    </a:p>
                  </a:txBody>
                  <a:tcPr/>
                </a:tc>
                <a:extLst>
                  <a:ext uri="{0D108BD9-81ED-4DB2-BD59-A6C34878D82A}">
                    <a16:rowId xmlns:a16="http://schemas.microsoft.com/office/drawing/2014/main" val="10000"/>
                  </a:ext>
                </a:extLst>
              </a:tr>
              <a:tr h="343916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600" b="0" dirty="0">
                          <a:cs typeface="B Yagut" panose="00000400000000000000" pitchFamily="2" charset="-78"/>
                        </a:rPr>
                        <a:t>-توقف مصرف آن مواد و ارجاع به پزشک</a:t>
                      </a:r>
                    </a:p>
                    <a:p>
                      <a:pPr marL="0" marR="0" indent="0" algn="r" defTabSz="914400" rtl="1" eaLnBrk="1" fontAlgn="auto" latinLnBrk="0" hangingPunct="1">
                        <a:lnSpc>
                          <a:spcPct val="100000"/>
                        </a:lnSpc>
                        <a:spcBef>
                          <a:spcPts val="0"/>
                        </a:spcBef>
                        <a:spcAft>
                          <a:spcPts val="0"/>
                        </a:spcAft>
                        <a:buClrTx/>
                        <a:buSzTx/>
                        <a:buFontTx/>
                        <a:buNone/>
                        <a:tabLst/>
                        <a:defRPr/>
                      </a:pPr>
                      <a:endParaRPr lang="fa-IR" sz="1600" b="0" dirty="0">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fa-IR" sz="1600" b="0" dirty="0">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600" b="0" dirty="0">
                          <a:cs typeface="B Yagut" panose="00000400000000000000" pitchFamily="2" charset="-78"/>
                        </a:rPr>
                        <a:t>-ارجاع</a:t>
                      </a:r>
                      <a:r>
                        <a:rPr lang="fa-IR" sz="1600" b="0" baseline="0" dirty="0">
                          <a:cs typeface="B Yagut" panose="00000400000000000000" pitchFamily="2" charset="-78"/>
                        </a:rPr>
                        <a:t> غیرفوری به پزشک و جلوگیری از مصرف بی رویه دارو</a:t>
                      </a:r>
                    </a:p>
                    <a:p>
                      <a:pPr marL="0" marR="0" indent="0" algn="r" defTabSz="914400" rtl="1" eaLnBrk="1" fontAlgn="auto" latinLnBrk="0" hangingPunct="1">
                        <a:lnSpc>
                          <a:spcPct val="100000"/>
                        </a:lnSpc>
                        <a:spcBef>
                          <a:spcPts val="0"/>
                        </a:spcBef>
                        <a:spcAft>
                          <a:spcPts val="0"/>
                        </a:spcAft>
                        <a:buClrTx/>
                        <a:buSzTx/>
                        <a:buFontTx/>
                        <a:buNone/>
                        <a:tabLst/>
                        <a:defRPr/>
                      </a:pPr>
                      <a:r>
                        <a:rPr lang="fa-IR" sz="1600" b="0" baseline="0" dirty="0">
                          <a:cs typeface="B Yagut" panose="00000400000000000000" pitchFamily="2" charset="-78"/>
                        </a:rPr>
                        <a:t>-ارجاع غیرفوری</a:t>
                      </a:r>
                    </a:p>
                    <a:p>
                      <a:pPr marL="0" marR="0" indent="0" algn="r" defTabSz="914400" rtl="1" eaLnBrk="1" fontAlgn="auto" latinLnBrk="0" hangingPunct="1">
                        <a:lnSpc>
                          <a:spcPct val="100000"/>
                        </a:lnSpc>
                        <a:spcBef>
                          <a:spcPts val="0"/>
                        </a:spcBef>
                        <a:spcAft>
                          <a:spcPts val="0"/>
                        </a:spcAft>
                        <a:buClrTx/>
                        <a:buSzTx/>
                        <a:buFontTx/>
                        <a:buNone/>
                        <a:tabLst/>
                        <a:defRPr/>
                      </a:pPr>
                      <a:endParaRPr lang="fa-IR" sz="1600" b="0" baseline="0" dirty="0">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fa-IR" sz="1600" b="0" baseline="0" dirty="0">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fa-IR" sz="1600" b="0" baseline="0" dirty="0">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600" b="0" baseline="0" dirty="0">
                          <a:cs typeface="B Yagut" panose="00000400000000000000" pitchFamily="2" charset="-78"/>
                        </a:rPr>
                        <a:t>-آموزش در مورد عدم مصرف کافئین و حفظ آرامش و ارجاع به پزشک</a:t>
                      </a:r>
                    </a:p>
                    <a:p>
                      <a:pPr marL="0" marR="0" indent="0" algn="r" defTabSz="914400" rtl="1" eaLnBrk="1" fontAlgn="auto" latinLnBrk="0" hangingPunct="1">
                        <a:lnSpc>
                          <a:spcPct val="100000"/>
                        </a:lnSpc>
                        <a:spcBef>
                          <a:spcPts val="0"/>
                        </a:spcBef>
                        <a:spcAft>
                          <a:spcPts val="0"/>
                        </a:spcAft>
                        <a:buClrTx/>
                        <a:buSzTx/>
                        <a:buFontTx/>
                        <a:buNone/>
                        <a:tabLst/>
                        <a:defRPr/>
                      </a:pPr>
                      <a:r>
                        <a:rPr lang="fa-IR" sz="1600" b="0" baseline="0" dirty="0">
                          <a:cs typeface="B Yagut" panose="00000400000000000000" pitchFamily="2" charset="-78"/>
                        </a:rPr>
                        <a:t>-دعوت به انجام ورزش های آرام بخش و ارجاع غیر فوری</a:t>
                      </a:r>
                    </a:p>
                    <a:p>
                      <a:endParaRPr lang="en-US" sz="1600" dirty="0"/>
                    </a:p>
                  </a:txBody>
                  <a:tcPr/>
                </a:tc>
                <a:tc>
                  <a:txBody>
                    <a:bodyPr/>
                    <a:lstStyle/>
                    <a:p>
                      <a:pPr algn="r" rtl="1"/>
                      <a:r>
                        <a:rPr lang="fa-IR" sz="1600" b="0" dirty="0">
                          <a:cs typeface="B Yagut" panose="00000400000000000000" pitchFamily="2" charset="-78"/>
                        </a:rPr>
                        <a:t>-اثر نیکوتین سیگار یا مصرف مواد مخدر یا استنشاق حلال ها</a:t>
                      </a:r>
                      <a:r>
                        <a:rPr lang="fa-IR" sz="1600" b="0" baseline="0" dirty="0">
                          <a:cs typeface="B Yagut" panose="00000400000000000000" pitchFamily="2" charset="-78"/>
                        </a:rPr>
                        <a:t> و...</a:t>
                      </a:r>
                    </a:p>
                    <a:p>
                      <a:pPr algn="r" rtl="1"/>
                      <a:endParaRPr lang="en-US" sz="1600" b="0" baseline="0" dirty="0">
                        <a:cs typeface="B Yagut" panose="00000400000000000000" pitchFamily="2" charset="-78"/>
                      </a:endParaRPr>
                    </a:p>
                    <a:p>
                      <a:pPr algn="r" rtl="1"/>
                      <a:endParaRPr lang="fa-IR" sz="1600" b="0" baseline="0" dirty="0">
                        <a:cs typeface="B Yagut" panose="00000400000000000000" pitchFamily="2" charset="-78"/>
                      </a:endParaRPr>
                    </a:p>
                    <a:p>
                      <a:pPr algn="r" rtl="1"/>
                      <a:r>
                        <a:rPr lang="fa-IR" sz="1600" b="0" baseline="0" dirty="0">
                          <a:cs typeface="B Yagut" panose="00000400000000000000" pitchFamily="2" charset="-78"/>
                        </a:rPr>
                        <a:t>-عوارض دارویی</a:t>
                      </a:r>
                      <a:endParaRPr lang="en-US" sz="1600" b="0" baseline="0" dirty="0">
                        <a:cs typeface="B Yagut" panose="00000400000000000000" pitchFamily="2" charset="-78"/>
                      </a:endParaRPr>
                    </a:p>
                    <a:p>
                      <a:pPr algn="r" rtl="1"/>
                      <a:endParaRPr lang="fa-IR" sz="1600" b="0" baseline="0" dirty="0">
                        <a:cs typeface="B Yagut" panose="00000400000000000000" pitchFamily="2" charset="-78"/>
                      </a:endParaRPr>
                    </a:p>
                    <a:p>
                      <a:pPr algn="r" rtl="1"/>
                      <a:r>
                        <a:rPr lang="fa-IR" sz="1600" b="0" baseline="0" dirty="0">
                          <a:cs typeface="B Yagut" panose="00000400000000000000" pitchFamily="2" charset="-78"/>
                        </a:rPr>
                        <a:t>-پرکاری تیروئید و....</a:t>
                      </a:r>
                    </a:p>
                    <a:p>
                      <a:pPr algn="r" rtl="1"/>
                      <a:endParaRPr lang="fa-IR" sz="1600" b="0" baseline="0" dirty="0">
                        <a:cs typeface="B Yagut" panose="00000400000000000000" pitchFamily="2" charset="-78"/>
                      </a:endParaRPr>
                    </a:p>
                    <a:p>
                      <a:pPr algn="r" rtl="1"/>
                      <a:endParaRPr lang="fa-IR" sz="1600" b="0" baseline="0" dirty="0">
                        <a:cs typeface="B Yagut" panose="00000400000000000000" pitchFamily="2" charset="-78"/>
                      </a:endParaRPr>
                    </a:p>
                    <a:p>
                      <a:pPr algn="r" rtl="1"/>
                      <a:endParaRPr lang="fa-IR" sz="1600" b="0" baseline="0" dirty="0">
                        <a:cs typeface="B Yagut" panose="00000400000000000000" pitchFamily="2" charset="-78"/>
                      </a:endParaRPr>
                    </a:p>
                    <a:p>
                      <a:pPr algn="r" rtl="1"/>
                      <a:r>
                        <a:rPr lang="fa-IR" sz="1600" b="0" baseline="0" dirty="0">
                          <a:cs typeface="B Yagut" panose="00000400000000000000" pitchFamily="2" charset="-78"/>
                        </a:rPr>
                        <a:t>-استرس و مصرف مواد حاوی کافئین و...</a:t>
                      </a:r>
                      <a:endParaRPr lang="en-US" sz="1600" b="0" baseline="0" dirty="0">
                        <a:cs typeface="B Yagut" panose="00000400000000000000" pitchFamily="2" charset="-78"/>
                      </a:endParaRPr>
                    </a:p>
                    <a:p>
                      <a:pPr algn="r" rtl="1"/>
                      <a:endParaRPr lang="fa-IR" sz="1600" b="0" baseline="0" dirty="0">
                        <a:cs typeface="B Yagut" panose="00000400000000000000" pitchFamily="2" charset="-78"/>
                      </a:endParaRPr>
                    </a:p>
                    <a:p>
                      <a:pPr algn="r" rtl="1"/>
                      <a:r>
                        <a:rPr lang="fa-IR" sz="1600" b="0" baseline="0" dirty="0">
                          <a:cs typeface="B Yagut" panose="00000400000000000000" pitchFamily="2" charset="-78"/>
                        </a:rPr>
                        <a:t>-استرس و تحت فشار بودن و....</a:t>
                      </a:r>
                    </a:p>
                    <a:p>
                      <a:endParaRPr lang="en-US" sz="1600" dirty="0"/>
                    </a:p>
                  </a:txBody>
                  <a:tcPr/>
                </a:tc>
                <a:tc>
                  <a:txBody>
                    <a:bodyPr/>
                    <a:lstStyle/>
                    <a:p>
                      <a:pPr algn="r" rtl="1"/>
                      <a:r>
                        <a:rPr lang="fa-IR" sz="1600" b="0" dirty="0">
                          <a:cs typeface="B Yagut" panose="00000400000000000000" pitchFamily="2" charset="-78"/>
                        </a:rPr>
                        <a:t>-اگر بیمار بیش از حد سیگار کشیده یا داروی مخدر استفاده</a:t>
                      </a:r>
                      <a:r>
                        <a:rPr lang="fa-IR" sz="1600" b="0" baseline="0" dirty="0">
                          <a:cs typeface="B Yagut" panose="00000400000000000000" pitchFamily="2" charset="-78"/>
                        </a:rPr>
                        <a:t> کرده و یا استنشاق حلال ها (مثل بنزین) داشته است.</a:t>
                      </a:r>
                    </a:p>
                    <a:p>
                      <a:pPr algn="r" rtl="1"/>
                      <a:r>
                        <a:rPr lang="fa-IR" sz="1600" b="0" baseline="0" dirty="0">
                          <a:cs typeface="B Yagut" panose="00000400000000000000" pitchFamily="2" charset="-78"/>
                        </a:rPr>
                        <a:t>-اگر بیمار دارویی مصرف کرده باشد.</a:t>
                      </a:r>
                      <a:endParaRPr lang="en-US" sz="1600" b="0" baseline="0" dirty="0">
                        <a:cs typeface="B Yagut" panose="00000400000000000000" pitchFamily="2" charset="-78"/>
                      </a:endParaRPr>
                    </a:p>
                    <a:p>
                      <a:pPr algn="r" rtl="1"/>
                      <a:r>
                        <a:rPr lang="fa-IR" sz="1600" b="0" baseline="0" dirty="0">
                          <a:cs typeface="B Yagut" panose="00000400000000000000" pitchFamily="2" charset="-78"/>
                        </a:rPr>
                        <a:t>-اگر بیمار علاوه بر تپش قلب، علائم کاهش وزن، بیرون زدن چشم ها و.... داشته باشد.</a:t>
                      </a:r>
                    </a:p>
                    <a:p>
                      <a:pPr algn="r" rtl="1"/>
                      <a:endParaRPr lang="fa-IR" sz="1600" b="0" baseline="0" dirty="0">
                        <a:cs typeface="B Yagut" panose="00000400000000000000" pitchFamily="2" charset="-78"/>
                      </a:endParaRPr>
                    </a:p>
                    <a:p>
                      <a:pPr algn="r" rtl="1"/>
                      <a:r>
                        <a:rPr lang="fa-IR" sz="1600" b="0" baseline="0" dirty="0">
                          <a:cs typeface="B Yagut" panose="00000400000000000000" pitchFamily="2" charset="-78"/>
                        </a:rPr>
                        <a:t>-اگر تپش قلب بیمار با نامنظم بودن ضربان قلب همراه باشد.</a:t>
                      </a:r>
                      <a:endParaRPr lang="en-US" sz="1600" b="0" baseline="0" dirty="0">
                        <a:cs typeface="B Yagut" panose="00000400000000000000" pitchFamily="2" charset="-78"/>
                      </a:endParaRPr>
                    </a:p>
                    <a:p>
                      <a:pPr algn="r" rtl="1"/>
                      <a:endParaRPr lang="fa-IR" sz="1600" b="0" baseline="0" dirty="0">
                        <a:cs typeface="B Yagut" panose="00000400000000000000" pitchFamily="2" charset="-78"/>
                      </a:endParaRPr>
                    </a:p>
                    <a:p>
                      <a:pPr algn="r" rtl="1"/>
                      <a:r>
                        <a:rPr lang="fa-IR" sz="1600" b="0" baseline="0" dirty="0">
                          <a:cs typeface="B Yagut" panose="00000400000000000000" pitchFamily="2" charset="-78"/>
                        </a:rPr>
                        <a:t>-اگر بیمار عصبی است و یا تحت فشار عصبی و استرس می باشد.</a:t>
                      </a:r>
                    </a:p>
                  </a:txBody>
                  <a:tcPr/>
                </a:tc>
                <a:extLst>
                  <a:ext uri="{0D108BD9-81ED-4DB2-BD59-A6C34878D82A}">
                    <a16:rowId xmlns:a16="http://schemas.microsoft.com/office/drawing/2014/main" val="10001"/>
                  </a:ext>
                </a:extLst>
              </a:tr>
              <a:tr h="37084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600" b="0" dirty="0">
                          <a:cs typeface="B Yagut" panose="00000400000000000000" pitchFamily="2" charset="-78"/>
                        </a:rPr>
                        <a:t>-توصیه می شود به تدریج و طی چند روز مصرف نوشیدنی های</a:t>
                      </a:r>
                      <a:r>
                        <a:rPr lang="fa-IR" sz="1600" b="0" baseline="0" dirty="0">
                          <a:cs typeface="B Yagut" panose="00000400000000000000" pitchFamily="2" charset="-78"/>
                        </a:rPr>
                        <a:t> حاوی کافئین و کولا کم شود و در صورت عدم بهبودی ارجاع گردد.</a:t>
                      </a:r>
                      <a:endParaRPr lang="en-US" sz="1600"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600" b="0" dirty="0">
                          <a:cs typeface="B Yagut" panose="00000400000000000000" pitchFamily="2" charset="-78"/>
                        </a:rPr>
                        <a:t>-مصرف مواد دارای کافئین و کولای زیاد و....</a:t>
                      </a:r>
                      <a:endParaRPr lang="en-US" sz="1600" b="0" dirty="0">
                        <a:cs typeface="B Yagut" panose="00000400000000000000" pitchFamily="2" charset="-78"/>
                      </a:endParaRPr>
                    </a:p>
                    <a:p>
                      <a:endParaRPr lang="en-US" sz="1600"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600" b="0" dirty="0">
                          <a:cs typeface="B Yagut" panose="00000400000000000000" pitchFamily="2" charset="-78"/>
                        </a:rPr>
                        <a:t>-اگر تپش قلب بیمار بر اثر مصرف بیش از حد چای و قهوه و نوشابه های دارای کولا ایجاد شده باشد</a:t>
                      </a:r>
                      <a:endParaRPr lang="en-US" sz="1600" b="0" dirty="0">
                        <a:cs typeface="B Yagut" panose="00000400000000000000" pitchFamily="2" charset="-78"/>
                      </a:endParaRPr>
                    </a:p>
                    <a:p>
                      <a:endParaRPr lang="en-US" sz="1600" dirty="0"/>
                    </a:p>
                  </a:txBody>
                  <a:tcPr/>
                </a:tc>
                <a:extLst>
                  <a:ext uri="{0D108BD9-81ED-4DB2-BD59-A6C34878D82A}">
                    <a16:rowId xmlns:a16="http://schemas.microsoft.com/office/drawing/2014/main" val="10002"/>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11</a:t>
            </a:fld>
            <a:endParaRPr lang="en-US"/>
          </a:p>
        </p:txBody>
      </p:sp>
    </p:spTree>
    <p:extLst>
      <p:ext uri="{BB962C8B-B14F-4D97-AF65-F5344CB8AC3E}">
        <p14:creationId xmlns:p14="http://schemas.microsoft.com/office/powerpoint/2010/main" val="3221808957"/>
      </p:ext>
    </p:extLst>
  </p:cSld>
  <p:clrMapOvr>
    <a:masterClrMapping/>
  </p:clrMapOvr>
  <mc:AlternateContent xmlns:mc="http://schemas.openxmlformats.org/markup-compatibility/2006" xmlns:p14="http://schemas.microsoft.com/office/powerpoint/2010/main">
    <mc:Choice Requires="p14">
      <p:transition spd="slow" p14:dur="2000" advTm="132326"/>
    </mc:Choice>
    <mc:Fallback xmlns="">
      <p:transition spd="slow" advTm="132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1"/>
            <a:r>
              <a:rPr lang="fa-IR" sz="3600" dirty="0">
                <a:cs typeface="B Yagut" panose="00000400000000000000" pitchFamily="2" charset="-78"/>
              </a:rPr>
              <a:t>شرح حال و ارزیابی بیمار مبتلا به درد قفسه سینه</a:t>
            </a:r>
            <a:br>
              <a:rPr lang="fa-IR" sz="3600" dirty="0">
                <a:cs typeface="B Yagut" panose="00000400000000000000" pitchFamily="2" charset="-78"/>
              </a:rPr>
            </a:br>
            <a:endParaRPr lang="en-US" sz="3600" dirty="0"/>
          </a:p>
        </p:txBody>
      </p:sp>
      <p:sp>
        <p:nvSpPr>
          <p:cNvPr id="3" name="Content Placeholder 2"/>
          <p:cNvSpPr>
            <a:spLocks noGrp="1"/>
          </p:cNvSpPr>
          <p:nvPr>
            <p:ph idx="1"/>
          </p:nvPr>
        </p:nvSpPr>
        <p:spPr>
          <a:xfrm>
            <a:off x="457200" y="838200"/>
            <a:ext cx="8229600" cy="5791200"/>
          </a:xfrm>
        </p:spPr>
        <p:txBody>
          <a:bodyPr>
            <a:noAutofit/>
          </a:bodyPr>
          <a:lstStyle/>
          <a:p>
            <a:pPr algn="r" rtl="1">
              <a:buFont typeface="Wingdings" panose="05000000000000000000" pitchFamily="2" charset="2"/>
              <a:buChar char="v"/>
            </a:pPr>
            <a:r>
              <a:rPr lang="fa-IR" sz="2000" dirty="0">
                <a:cs typeface="B Yagut" panose="00000400000000000000" pitchFamily="2" charset="-78"/>
              </a:rPr>
              <a:t> به منظور گرفتن شرح حال از بیمار سوالات زیر را بپرسید:</a:t>
            </a:r>
          </a:p>
          <a:p>
            <a:pPr algn="r" rtl="1"/>
            <a:r>
              <a:rPr lang="fa-IR" sz="2000" dirty="0">
                <a:cs typeface="B Yagut" panose="00000400000000000000" pitchFamily="2" charset="-78"/>
              </a:rPr>
              <a:t>آیا درد بیمار حالت فشارنده دارد؟یا به سمت دست، گردن، شانه تیر می کشد؟ و آیا این درد بعد از چند دقیقه استراحت همچنان ادامه دارد؟ آیا اولین بار است دچار چنین دردی شده است؟</a:t>
            </a:r>
          </a:p>
          <a:p>
            <a:pPr algn="r" rtl="1"/>
            <a:r>
              <a:rPr lang="fa-IR" sz="2000" dirty="0">
                <a:cs typeface="B Yagut" panose="00000400000000000000" pitchFamily="2" charset="-78"/>
              </a:rPr>
              <a:t>آیا درد با حالت فشارنده و همراه با تنگی نفس است؟</a:t>
            </a:r>
          </a:p>
          <a:p>
            <a:pPr algn="r" rtl="1"/>
            <a:r>
              <a:rPr lang="fa-IR" sz="2000" dirty="0">
                <a:cs typeface="B Yagut" panose="00000400000000000000" pitchFamily="2" charset="-78"/>
              </a:rPr>
              <a:t>آیا بیمار مدت طولانی بی حرکت بوده است؟ یا اگر زن است در دو هفته گذشته زایمان کرده است؟</a:t>
            </a:r>
          </a:p>
          <a:p>
            <a:pPr algn="r" rtl="1"/>
            <a:r>
              <a:rPr lang="fa-IR" sz="2000" dirty="0">
                <a:cs typeface="B Yagut" panose="00000400000000000000" pitchFamily="2" charset="-78"/>
              </a:rPr>
              <a:t>آیا بیمار درد قفسه سینه همراه با سرفه، خلط سبز یا زرد رنگ دارد؟</a:t>
            </a:r>
          </a:p>
          <a:p>
            <a:pPr algn="r" rtl="1"/>
            <a:r>
              <a:rPr lang="fa-IR" sz="2000" dirty="0">
                <a:cs typeface="B Yagut" panose="00000400000000000000" pitchFamily="2" charset="-78"/>
              </a:rPr>
              <a:t>آیا بیمار درد قفسه سینه همراه با سرفه توأم با خلط همراه با دمای بدن 38 درجه سانتی گراد یا بیشتر دارد؟</a:t>
            </a:r>
          </a:p>
          <a:p>
            <a:pPr algn="r" rtl="1"/>
            <a:r>
              <a:rPr lang="fa-IR" sz="2000" dirty="0">
                <a:cs typeface="B Yagut" panose="00000400000000000000" pitchFamily="2" charset="-78"/>
              </a:rPr>
              <a:t>آیا درد بیمار به صورت سوزشی در پوست است که با تنفس ارتباطی ندارد؟</a:t>
            </a:r>
          </a:p>
          <a:p>
            <a:pPr algn="r" rtl="1"/>
            <a:r>
              <a:rPr lang="fa-IR" sz="2000" dirty="0">
                <a:cs typeface="B Yagut" panose="00000400000000000000" pitchFamily="2" charset="-78"/>
              </a:rPr>
              <a:t>آیا قبلا بیمار دچار چنین دردهایی بوده است؟آیا درد بیمار بعد از غذا خوردن شروع می شود؟</a:t>
            </a:r>
          </a:p>
          <a:p>
            <a:pPr algn="r" rtl="1"/>
            <a:r>
              <a:rPr lang="fa-IR" sz="2000" dirty="0">
                <a:cs typeface="B Yagut" panose="00000400000000000000" pitchFamily="2" charset="-78"/>
              </a:rPr>
              <a:t>آیا درد بیمار در وسط قفسه سینه است و با خم شدن به جلو و یا دراز کشیدن بدتر می شود؟</a:t>
            </a:r>
          </a:p>
          <a:p>
            <a:pPr algn="r" rtl="1"/>
            <a:r>
              <a:rPr lang="fa-IR" sz="2000" dirty="0">
                <a:cs typeface="B Yagut" panose="00000400000000000000" pitchFamily="2" charset="-78"/>
              </a:rPr>
              <a:t>آیا درد بیمار تنها در یک سمت قفسه سینه است و با تنفس عمیق درد بدتر می شود؟ و آیا با لمس قفسه سینه احساس درد می کند؟</a:t>
            </a:r>
          </a:p>
          <a:p>
            <a:pPr marL="0" indent="0" algn="r" rtl="1">
              <a:buNone/>
            </a:pPr>
            <a:endParaRPr lang="fa-IR" sz="2000" dirty="0">
              <a:cs typeface="B Yagut" panose="00000400000000000000" pitchFamily="2" charset="-78"/>
            </a:endParaRPr>
          </a:p>
          <a:p>
            <a:pPr algn="r" rtl="1"/>
            <a:endParaRPr lang="fa-IR" sz="2000" dirty="0">
              <a:cs typeface="B Yagut" panose="00000400000000000000" pitchFamily="2" charset="-78"/>
            </a:endParaRPr>
          </a:p>
          <a:p>
            <a:pPr algn="r" rtl="1"/>
            <a:endParaRPr lang="fa-IR" sz="2000" dirty="0">
              <a:cs typeface="B Yagut" panose="00000400000000000000" pitchFamily="2" charset="-78"/>
            </a:endParaRPr>
          </a:p>
          <a:p>
            <a:pPr marL="0" indent="0" algn="r" rtl="1">
              <a:buNone/>
            </a:pPr>
            <a:endParaRPr lang="en-US" sz="20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247" end="1782.6077"/>
                </p14:media>
              </p:ext>
            </p:extLst>
          </p:nvPr>
        </p:nvPicPr>
        <p:blipFill>
          <a:blip r:embed="rId4"/>
          <a:stretch>
            <a:fillRect/>
          </a:stretch>
        </p:blipFill>
        <p:spPr>
          <a:xfrm>
            <a:off x="8585200" y="62992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12</a:t>
            </a:fld>
            <a:endParaRPr lang="en-US"/>
          </a:p>
        </p:txBody>
      </p:sp>
    </p:spTree>
    <p:extLst>
      <p:ext uri="{BB962C8B-B14F-4D97-AF65-F5344CB8AC3E}">
        <p14:creationId xmlns:p14="http://schemas.microsoft.com/office/powerpoint/2010/main" val="3486129586"/>
      </p:ext>
    </p:extLst>
  </p:cSld>
  <p:clrMapOvr>
    <a:masterClrMapping/>
  </p:clrMapOvr>
  <mc:AlternateContent xmlns:mc="http://schemas.openxmlformats.org/markup-compatibility/2006" xmlns:p14="http://schemas.microsoft.com/office/powerpoint/2010/main">
    <mc:Choice Requires="p14">
      <p:transition spd="slow" p14:dur="2000" advTm="86883"/>
    </mc:Choice>
    <mc:Fallback xmlns="">
      <p:transition spd="slow" advTm="86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559800" cy="1143000"/>
          </a:xfrm>
        </p:spPr>
        <p:txBody>
          <a:bodyPr>
            <a:noAutofit/>
          </a:bodyPr>
          <a:lstStyle/>
          <a:p>
            <a:pPr rtl="1"/>
            <a:r>
              <a:rPr lang="fa-IR" sz="3200" dirty="0">
                <a:cs typeface="B Yagut" panose="00000400000000000000" pitchFamily="2" charset="-78"/>
              </a:rPr>
              <a:t>معاینات، تشخیص و درمان بیماران مبتلا به درد قفسه سینه</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80742882"/>
              </p:ext>
            </p:extLst>
          </p:nvPr>
        </p:nvGraphicFramePr>
        <p:xfrm>
          <a:off x="457200" y="1219200"/>
          <a:ext cx="8229600" cy="547624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pPr algn="r" rtl="1"/>
                      <a:r>
                        <a:rPr lang="fa-IR" sz="1700" b="0" dirty="0">
                          <a:cs typeface="B Yagut" panose="00000400000000000000" pitchFamily="2" charset="-78"/>
                        </a:rPr>
                        <a:t>اقدامات و توصیه ها </a:t>
                      </a:r>
                      <a:endParaRPr lang="en-US" sz="1700" b="0" dirty="0">
                        <a:cs typeface="B Yagut" panose="00000400000000000000" pitchFamily="2" charset="-78"/>
                      </a:endParaRPr>
                    </a:p>
                  </a:txBody>
                  <a:tcPr/>
                </a:tc>
                <a:tc>
                  <a:txBody>
                    <a:bodyPr/>
                    <a:lstStyle/>
                    <a:p>
                      <a:pPr algn="r" rtl="1"/>
                      <a:r>
                        <a:rPr lang="fa-IR" sz="1700" b="0" dirty="0">
                          <a:cs typeface="B Yagut" panose="00000400000000000000" pitchFamily="2" charset="-78"/>
                        </a:rPr>
                        <a:t>مشکلات احتمالی</a:t>
                      </a:r>
                      <a:endParaRPr lang="en-US" sz="1700" b="0" dirty="0">
                        <a:cs typeface="B Yagut" panose="00000400000000000000" pitchFamily="2" charset="-78"/>
                      </a:endParaRPr>
                    </a:p>
                  </a:txBody>
                  <a:tcPr/>
                </a:tc>
                <a:tc>
                  <a:txBody>
                    <a:bodyPr/>
                    <a:lstStyle/>
                    <a:p>
                      <a:pPr algn="r" rtl="1"/>
                      <a:r>
                        <a:rPr lang="fa-IR" sz="1700" b="0" dirty="0">
                          <a:cs typeface="B Yagut" panose="00000400000000000000" pitchFamily="2" charset="-78"/>
                        </a:rPr>
                        <a:t>نشانه ها</a:t>
                      </a:r>
                      <a:endParaRPr lang="en-US" sz="1700" b="0" dirty="0">
                        <a:cs typeface="B Yagut" panose="00000400000000000000" pitchFamily="2" charset="-78"/>
                      </a:endParaRPr>
                    </a:p>
                  </a:txBody>
                  <a:tcPr/>
                </a:tc>
                <a:extLst>
                  <a:ext uri="{0D108BD9-81ED-4DB2-BD59-A6C34878D82A}">
                    <a16:rowId xmlns:a16="http://schemas.microsoft.com/office/drawing/2014/main" val="10000"/>
                  </a:ext>
                </a:extLst>
              </a:tr>
              <a:tr h="370840">
                <a:tc>
                  <a:txBody>
                    <a:bodyPr/>
                    <a:lstStyle/>
                    <a:p>
                      <a:pPr algn="r" rtl="1"/>
                      <a:endParaRPr lang="fa-IR" sz="1700" b="0" i="0" u="none" strike="noStrike" kern="1200" baseline="0" dirty="0">
                        <a:solidFill>
                          <a:schemeClr val="dk1"/>
                        </a:solidFill>
                        <a:latin typeface="+mn-lt"/>
                        <a:ea typeface="+mn-ea"/>
                        <a:cs typeface="B Yagut" panose="00000400000000000000" pitchFamily="2" charset="-78"/>
                      </a:endParaRPr>
                    </a:p>
                    <a:p>
                      <a:pPr algn="r" rtl="1"/>
                      <a:endParaRPr lang="fa-IR" sz="1700" b="0" i="0" u="none" strike="noStrike" kern="1200" baseline="0" dirty="0">
                        <a:solidFill>
                          <a:schemeClr val="dk1"/>
                        </a:solidFill>
                        <a:latin typeface="+mn-lt"/>
                        <a:ea typeface="+mn-ea"/>
                        <a:cs typeface="B Yagut" panose="00000400000000000000" pitchFamily="2" charset="-78"/>
                      </a:endParaRPr>
                    </a:p>
                    <a:p>
                      <a:pPr marL="0" indent="0" algn="r" rtl="1">
                        <a:buFontTx/>
                        <a:buNone/>
                      </a:pPr>
                      <a:r>
                        <a:rPr lang="fa-IR" sz="1700" b="0" i="0" u="none" strike="noStrike" kern="1200" baseline="0" dirty="0">
                          <a:solidFill>
                            <a:schemeClr val="dk1"/>
                          </a:solidFill>
                          <a:latin typeface="+mn-lt"/>
                          <a:ea typeface="+mn-ea"/>
                          <a:cs typeface="B Yagut" panose="00000400000000000000" pitchFamily="2" charset="-78"/>
                        </a:rPr>
                        <a:t>-ارجاع فوری</a:t>
                      </a:r>
                    </a:p>
                    <a:p>
                      <a:pPr marL="285750" indent="-285750" algn="r" rtl="1">
                        <a:buFontTx/>
                        <a:buChar char="-"/>
                      </a:pPr>
                      <a:endParaRPr lang="fa-IR" sz="1700" b="0" i="0" u="none" strike="noStrike" kern="1200" baseline="0" dirty="0">
                        <a:solidFill>
                          <a:schemeClr val="dk1"/>
                        </a:solidFill>
                        <a:latin typeface="+mn-lt"/>
                        <a:ea typeface="+mn-ea"/>
                        <a:cs typeface="B Yagut" panose="00000400000000000000" pitchFamily="2" charset="-78"/>
                      </a:endParaRPr>
                    </a:p>
                    <a:p>
                      <a:pPr marL="0" indent="0" algn="r" rtl="1">
                        <a:buFontTx/>
                        <a:buNone/>
                      </a:pPr>
                      <a:endParaRPr lang="fa-IR" sz="1700" b="0" i="0" u="none" strike="noStrike" kern="1200" baseline="0" dirty="0">
                        <a:solidFill>
                          <a:schemeClr val="dk1"/>
                        </a:solidFill>
                        <a:latin typeface="+mn-lt"/>
                        <a:ea typeface="+mn-ea"/>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700" b="0" i="0" u="none" strike="noStrike" kern="1200" baseline="0" dirty="0">
                          <a:solidFill>
                            <a:schemeClr val="dk1"/>
                          </a:solidFill>
                          <a:latin typeface="+mn-lt"/>
                          <a:ea typeface="+mn-ea"/>
                          <a:cs typeface="B Yagut" panose="00000400000000000000" pitchFamily="2" charset="-78"/>
                        </a:rPr>
                        <a:t>-ارجاع فوری</a:t>
                      </a:r>
                    </a:p>
                    <a:p>
                      <a:pPr marL="0" marR="0" indent="0" algn="r" defTabSz="914400" rtl="1" eaLnBrk="1" fontAlgn="auto" latinLnBrk="0" hangingPunct="1">
                        <a:lnSpc>
                          <a:spcPct val="100000"/>
                        </a:lnSpc>
                        <a:spcBef>
                          <a:spcPts val="0"/>
                        </a:spcBef>
                        <a:spcAft>
                          <a:spcPts val="0"/>
                        </a:spcAft>
                        <a:buClrTx/>
                        <a:buSzTx/>
                        <a:buFontTx/>
                        <a:buNone/>
                        <a:tabLst/>
                        <a:defRPr/>
                      </a:pPr>
                      <a:endParaRPr lang="fa-IR" sz="1700" b="0" i="0" u="none" strike="noStrike" kern="1200" baseline="0" dirty="0">
                        <a:solidFill>
                          <a:schemeClr val="dk1"/>
                        </a:solidFill>
                        <a:latin typeface="+mn-lt"/>
                        <a:ea typeface="+mn-ea"/>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fa-IR" sz="1700" b="0" dirty="0">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en-US" sz="1700" b="0" dirty="0">
                        <a:cs typeface="B Yagut"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700" b="0" i="0" u="none" strike="noStrike" kern="1200" baseline="0" dirty="0">
                          <a:solidFill>
                            <a:schemeClr val="dk1"/>
                          </a:solidFill>
                          <a:latin typeface="+mn-lt"/>
                          <a:ea typeface="+mn-ea"/>
                          <a:cs typeface="B Yagut" panose="00000400000000000000" pitchFamily="2" charset="-78"/>
                        </a:rPr>
                        <a:t>-ارجاع فوری</a:t>
                      </a:r>
                    </a:p>
                    <a:p>
                      <a:pPr marL="0" marR="0" indent="0" algn="r" defTabSz="914400" rtl="1" eaLnBrk="1" fontAlgn="auto" latinLnBrk="0" hangingPunct="1">
                        <a:lnSpc>
                          <a:spcPct val="100000"/>
                        </a:lnSpc>
                        <a:spcBef>
                          <a:spcPts val="0"/>
                        </a:spcBef>
                        <a:spcAft>
                          <a:spcPts val="0"/>
                        </a:spcAft>
                        <a:buClrTx/>
                        <a:buSzTx/>
                        <a:buFontTx/>
                        <a:buNone/>
                        <a:tabLst/>
                        <a:defRPr/>
                      </a:pPr>
                      <a:endParaRPr lang="en-US" sz="1700" b="0" dirty="0">
                        <a:cs typeface="B Yagut" panose="00000400000000000000" pitchFamily="2" charset="-78"/>
                      </a:endParaRPr>
                    </a:p>
                    <a:p>
                      <a:pPr algn="r" rtl="1"/>
                      <a:endParaRPr lang="fa-IR" sz="1700" b="0" i="0" u="none" strike="noStrike" kern="1200" baseline="0" dirty="0">
                        <a:solidFill>
                          <a:schemeClr val="dk1"/>
                        </a:solidFill>
                        <a:latin typeface="+mn-lt"/>
                        <a:ea typeface="+mn-ea"/>
                        <a:cs typeface="B Yagut" panose="00000400000000000000" pitchFamily="2" charset="-78"/>
                      </a:endParaRPr>
                    </a:p>
                    <a:p>
                      <a:pPr algn="r" rtl="1"/>
                      <a:r>
                        <a:rPr lang="fa-IR" sz="1700" b="0" i="0" u="none" strike="noStrike" kern="1200" baseline="0" dirty="0">
                          <a:solidFill>
                            <a:schemeClr val="dk1"/>
                          </a:solidFill>
                          <a:latin typeface="+mn-lt"/>
                          <a:ea typeface="+mn-ea"/>
                          <a:cs typeface="B Yagut" panose="00000400000000000000" pitchFamily="2" charset="-78"/>
                        </a:rPr>
                        <a:t>-ارجاع فوری</a:t>
                      </a:r>
                      <a:endParaRPr lang="en-US" sz="1700" b="0" dirty="0">
                        <a:cs typeface="B Yagut" panose="00000400000000000000" pitchFamily="2" charset="-78"/>
                      </a:endParaRPr>
                    </a:p>
                  </a:txBody>
                  <a:tcPr/>
                </a:tc>
                <a:tc>
                  <a:txBody>
                    <a:bodyPr/>
                    <a:lstStyle/>
                    <a:p>
                      <a:pPr algn="r" rtl="1"/>
                      <a:endParaRPr lang="fa-IR" sz="1700" b="0" i="0" u="none" strike="noStrike" kern="1200" baseline="0" dirty="0">
                        <a:solidFill>
                          <a:schemeClr val="dk1"/>
                        </a:solidFill>
                        <a:latin typeface="+mn-lt"/>
                        <a:ea typeface="+mn-ea"/>
                        <a:cs typeface="B Yagut" panose="00000400000000000000" pitchFamily="2" charset="-78"/>
                      </a:endParaRPr>
                    </a:p>
                    <a:p>
                      <a:pPr algn="r" rtl="1"/>
                      <a:endParaRPr lang="fa-IR" sz="1700" b="0" i="0" u="none" strike="noStrike" kern="1200" baseline="0" dirty="0">
                        <a:solidFill>
                          <a:schemeClr val="dk1"/>
                        </a:solidFill>
                        <a:latin typeface="+mn-lt"/>
                        <a:ea typeface="+mn-ea"/>
                        <a:cs typeface="B Yagut" panose="00000400000000000000" pitchFamily="2" charset="-78"/>
                      </a:endParaRPr>
                    </a:p>
                    <a:p>
                      <a:pPr algn="r" rtl="1"/>
                      <a:r>
                        <a:rPr lang="fa-IR" sz="1700" b="0" i="0" u="none" strike="noStrike" kern="1200" baseline="0" dirty="0">
                          <a:solidFill>
                            <a:schemeClr val="dk1"/>
                          </a:solidFill>
                          <a:latin typeface="+mn-lt"/>
                          <a:ea typeface="+mn-ea"/>
                          <a:cs typeface="B Yagut" panose="00000400000000000000" pitchFamily="2" charset="-78"/>
                        </a:rPr>
                        <a:t>-حمله قلبی و.....</a:t>
                      </a:r>
                    </a:p>
                    <a:p>
                      <a:pPr algn="r" rtl="1"/>
                      <a:endParaRPr lang="fa-IR" sz="1700" b="0" i="0" u="none" strike="noStrike" kern="1200" baseline="0" dirty="0">
                        <a:solidFill>
                          <a:schemeClr val="dk1"/>
                        </a:solidFill>
                        <a:latin typeface="+mn-lt"/>
                        <a:ea typeface="+mn-ea"/>
                        <a:cs typeface="B Yagut" panose="00000400000000000000" pitchFamily="2" charset="-78"/>
                      </a:endParaRPr>
                    </a:p>
                    <a:p>
                      <a:pPr algn="r" rtl="1"/>
                      <a:endParaRPr lang="fa-IR" sz="1700" b="0" i="0" u="none" strike="noStrike" kern="1200" baseline="0" dirty="0">
                        <a:solidFill>
                          <a:schemeClr val="dk1"/>
                        </a:solidFill>
                        <a:latin typeface="+mn-lt"/>
                        <a:ea typeface="+mn-ea"/>
                        <a:cs typeface="B Yagut" panose="00000400000000000000" pitchFamily="2" charset="-78"/>
                      </a:endParaRPr>
                    </a:p>
                    <a:p>
                      <a:pPr algn="r" rtl="1"/>
                      <a:r>
                        <a:rPr lang="fa-IR" sz="1700" b="0" i="0" u="none" strike="noStrike" kern="1200" baseline="0" dirty="0">
                          <a:solidFill>
                            <a:schemeClr val="dk1"/>
                          </a:solidFill>
                          <a:latin typeface="+mn-lt"/>
                          <a:ea typeface="+mn-ea"/>
                          <a:cs typeface="B Yagut" panose="00000400000000000000" pitchFamily="2" charset="-78"/>
                        </a:rPr>
                        <a:t>-آمبولی ریه و...</a:t>
                      </a:r>
                    </a:p>
                    <a:p>
                      <a:pPr algn="r" rtl="1"/>
                      <a:endParaRPr lang="fa-IR" sz="1700" b="0" i="0" u="none" strike="noStrike" kern="1200" baseline="0" dirty="0">
                        <a:solidFill>
                          <a:schemeClr val="dk1"/>
                        </a:solidFill>
                        <a:latin typeface="+mn-lt"/>
                        <a:ea typeface="+mn-ea"/>
                        <a:cs typeface="B Yagut" panose="00000400000000000000" pitchFamily="2" charset="-78"/>
                      </a:endParaRPr>
                    </a:p>
                    <a:p>
                      <a:pPr algn="r" rtl="1"/>
                      <a:endParaRPr lang="fa-IR" sz="1700" b="0" i="0" u="none" strike="noStrike" kern="1200" baseline="0" dirty="0">
                        <a:solidFill>
                          <a:schemeClr val="dk1"/>
                        </a:solidFill>
                        <a:latin typeface="+mn-lt"/>
                        <a:ea typeface="+mn-ea"/>
                        <a:cs typeface="B Yagut" panose="00000400000000000000" pitchFamily="2" charset="-78"/>
                      </a:endParaRPr>
                    </a:p>
                    <a:p>
                      <a:pPr algn="r" rtl="1"/>
                      <a:endParaRPr lang="fa-IR" sz="1700" b="0" i="0" u="none" strike="noStrike" kern="1200" baseline="0" dirty="0">
                        <a:solidFill>
                          <a:schemeClr val="dk1"/>
                        </a:solidFill>
                        <a:latin typeface="+mn-lt"/>
                        <a:ea typeface="+mn-ea"/>
                        <a:cs typeface="B Yagut" panose="00000400000000000000" pitchFamily="2" charset="-78"/>
                      </a:endParaRPr>
                    </a:p>
                    <a:p>
                      <a:pPr algn="r" rtl="1"/>
                      <a:r>
                        <a:rPr lang="fa-IR" sz="1700" b="0" i="0" u="none" strike="noStrike" kern="1200" baseline="0" dirty="0">
                          <a:solidFill>
                            <a:schemeClr val="dk1"/>
                          </a:solidFill>
                          <a:latin typeface="+mn-lt"/>
                          <a:ea typeface="+mn-ea"/>
                          <a:cs typeface="B Yagut" panose="00000400000000000000" pitchFamily="2" charset="-78"/>
                        </a:rPr>
                        <a:t>-عفونت های ریوی و....</a:t>
                      </a:r>
                    </a:p>
                    <a:p>
                      <a:pPr algn="r" rtl="1"/>
                      <a:endParaRPr lang="fa-IR" sz="1700" b="0" i="0" u="none" strike="noStrike" kern="1200" baseline="0" dirty="0">
                        <a:solidFill>
                          <a:schemeClr val="dk1"/>
                        </a:solidFill>
                        <a:latin typeface="+mn-lt"/>
                        <a:ea typeface="+mn-ea"/>
                        <a:cs typeface="B Yagut" panose="00000400000000000000" pitchFamily="2" charset="-78"/>
                      </a:endParaRPr>
                    </a:p>
                    <a:p>
                      <a:pPr algn="r" rtl="1"/>
                      <a:endParaRPr lang="fa-IR" sz="1700" b="0" i="0" u="none" strike="noStrike" kern="1200" baseline="0" dirty="0">
                        <a:solidFill>
                          <a:schemeClr val="dk1"/>
                        </a:solidFill>
                        <a:latin typeface="+mn-lt"/>
                        <a:ea typeface="+mn-ea"/>
                        <a:cs typeface="B Yagut" panose="00000400000000000000" pitchFamily="2" charset="-78"/>
                      </a:endParaRPr>
                    </a:p>
                    <a:p>
                      <a:pPr algn="r" rtl="1"/>
                      <a:r>
                        <a:rPr lang="fa-IR" sz="1700" b="0" i="0" u="none" strike="noStrike" kern="1200" baseline="0" dirty="0">
                          <a:solidFill>
                            <a:schemeClr val="dk1"/>
                          </a:solidFill>
                          <a:latin typeface="+mn-lt"/>
                          <a:ea typeface="+mn-ea"/>
                          <a:cs typeface="B Yagut" panose="00000400000000000000" pitchFamily="2" charset="-78"/>
                        </a:rPr>
                        <a:t>-بیماری زونا و.....</a:t>
                      </a:r>
                    </a:p>
                    <a:p>
                      <a:pPr algn="r" rtl="1"/>
                      <a:endParaRPr lang="en-US" sz="1700" b="0" dirty="0">
                        <a:cs typeface="B Yagut" panose="00000400000000000000" pitchFamily="2" charset="-78"/>
                      </a:endParaRPr>
                    </a:p>
                  </a:txBody>
                  <a:tcPr/>
                </a:tc>
                <a:tc>
                  <a:txBody>
                    <a:bodyPr/>
                    <a:lstStyle/>
                    <a:p>
                      <a:pPr algn="r" rtl="1"/>
                      <a:r>
                        <a:rPr lang="fa-IR" sz="1700" b="0" i="0" u="none" strike="noStrike" kern="1200" baseline="0" dirty="0">
                          <a:solidFill>
                            <a:schemeClr val="dk1"/>
                          </a:solidFill>
                          <a:latin typeface="+mn-lt"/>
                          <a:ea typeface="+mn-ea"/>
                          <a:cs typeface="B Yagut" panose="00000400000000000000" pitchFamily="2" charset="-78"/>
                        </a:rPr>
                        <a:t>در صورت داشتن هر یک ازنشانه</a:t>
                      </a:r>
                    </a:p>
                    <a:p>
                      <a:pPr algn="r" rtl="1"/>
                      <a:r>
                        <a:rPr lang="fa-IR" sz="1700" b="0" i="0" u="none" strike="noStrike" kern="1200" baseline="0" dirty="0">
                          <a:solidFill>
                            <a:schemeClr val="dk1"/>
                          </a:solidFill>
                          <a:latin typeface="+mn-lt"/>
                          <a:ea typeface="+mn-ea"/>
                          <a:cs typeface="B Yagut" panose="00000400000000000000" pitchFamily="2" charset="-78"/>
                        </a:rPr>
                        <a:t>های زیر:</a:t>
                      </a:r>
                    </a:p>
                    <a:p>
                      <a:pPr algn="r" rtl="1"/>
                      <a:r>
                        <a:rPr lang="fa-IR" sz="1700" b="0" i="0" u="none" strike="noStrike" kern="1200" baseline="0" dirty="0">
                          <a:solidFill>
                            <a:schemeClr val="dk1"/>
                          </a:solidFill>
                          <a:latin typeface="+mn-lt"/>
                          <a:ea typeface="+mn-ea"/>
                          <a:cs typeface="B Yagut" panose="00000400000000000000" pitchFamily="2" charset="-78"/>
                        </a:rPr>
                        <a:t>-درد قفسه سینه فشارنده باشد و در حالت استراحت ادامه داشته باشد.</a:t>
                      </a:r>
                    </a:p>
                    <a:p>
                      <a:pPr algn="r" rtl="1"/>
                      <a:r>
                        <a:rPr lang="fa-IR" sz="1700" b="0" i="0" u="none" strike="noStrike" kern="1200" baseline="0" dirty="0">
                          <a:solidFill>
                            <a:schemeClr val="dk1"/>
                          </a:solidFill>
                          <a:latin typeface="+mn-lt"/>
                          <a:ea typeface="+mn-ea"/>
                          <a:cs typeface="B Yagut" panose="00000400000000000000" pitchFamily="2" charset="-78"/>
                        </a:rPr>
                        <a:t>-درد قفسه سینه فشارنده همراه با تنگی نفس و اخیرا مدتی بی حرکت بوده و یا زایمان نموده است.</a:t>
                      </a:r>
                    </a:p>
                    <a:p>
                      <a:pPr algn="r" rtl="1"/>
                      <a:endParaRPr lang="fa-IR" sz="1700" b="0" i="0" u="none" strike="noStrike" kern="1200" baseline="0" dirty="0">
                        <a:solidFill>
                          <a:schemeClr val="dk1"/>
                        </a:solidFill>
                        <a:latin typeface="+mn-lt"/>
                        <a:ea typeface="+mn-ea"/>
                        <a:cs typeface="B Yagut" panose="00000400000000000000" pitchFamily="2" charset="-78"/>
                      </a:endParaRPr>
                    </a:p>
                    <a:p>
                      <a:pPr algn="r" rtl="1"/>
                      <a:r>
                        <a:rPr lang="fa-IR" sz="1700" b="0" i="0" u="none" strike="noStrike" kern="1200" baseline="0" dirty="0">
                          <a:solidFill>
                            <a:schemeClr val="dk1"/>
                          </a:solidFill>
                          <a:latin typeface="+mn-lt"/>
                          <a:ea typeface="+mn-ea"/>
                          <a:cs typeface="B Yagut" panose="00000400000000000000" pitchFamily="2" charset="-78"/>
                        </a:rPr>
                        <a:t>-درد قفسه سینه همراه با تنگی نفس، سرفه توأم با خلط، دمای بالای 38 درجه سانتی گراد</a:t>
                      </a:r>
                    </a:p>
                    <a:p>
                      <a:pPr algn="r" rtl="1"/>
                      <a:r>
                        <a:rPr lang="fa-IR" sz="1700" b="0" i="0" u="none" strike="noStrike" kern="1200" baseline="0" dirty="0">
                          <a:solidFill>
                            <a:schemeClr val="dk1"/>
                          </a:solidFill>
                          <a:latin typeface="+mn-lt"/>
                          <a:ea typeface="+mn-ea"/>
                          <a:cs typeface="B Yagut" panose="00000400000000000000" pitchFamily="2" charset="-78"/>
                        </a:rPr>
                        <a:t>-اگر درد بیمار به صورت سوزش در پوست بوده و با تنفس ارتباط نداشته باشد.</a:t>
                      </a:r>
                      <a:endParaRPr lang="en-US" sz="1700" b="0" dirty="0">
                        <a:cs typeface="B Yagut" panose="00000400000000000000" pitchFamily="2" charset="-78"/>
                      </a:endParaRPr>
                    </a:p>
                  </a:txBody>
                  <a:tcPr/>
                </a:tc>
                <a:extLst>
                  <a:ext uri="{0D108BD9-81ED-4DB2-BD59-A6C34878D82A}">
                    <a16:rowId xmlns:a16="http://schemas.microsoft.com/office/drawing/2014/main" val="10001"/>
                  </a:ext>
                </a:extLst>
              </a:tr>
              <a:tr h="370840">
                <a:tc>
                  <a:txBody>
                    <a:bodyPr/>
                    <a:lstStyle/>
                    <a:p>
                      <a:pPr algn="r" rtl="1"/>
                      <a:r>
                        <a:rPr lang="fa-IR" sz="1700" b="0" i="0" u="none" strike="noStrike" kern="1200" baseline="0" dirty="0">
                          <a:solidFill>
                            <a:schemeClr val="dk1"/>
                          </a:solidFill>
                          <a:latin typeface="+mn-lt"/>
                          <a:ea typeface="+mn-ea"/>
                          <a:cs typeface="B Yagut" panose="00000400000000000000" pitchFamily="2" charset="-78"/>
                        </a:rPr>
                        <a:t>-دادن داروی آنتی اسید و ارجاع غیرفوری</a:t>
                      </a:r>
                      <a:endParaRPr lang="en-US" sz="1700" b="0" dirty="0">
                        <a:cs typeface="B Yagut" panose="00000400000000000000" pitchFamily="2" charset="-78"/>
                      </a:endParaRPr>
                    </a:p>
                  </a:txBody>
                  <a:tcPr/>
                </a:tc>
                <a:tc>
                  <a:txBody>
                    <a:bodyPr/>
                    <a:lstStyle/>
                    <a:p>
                      <a:pPr algn="r" rtl="1"/>
                      <a:r>
                        <a:rPr lang="fa-IR" sz="1700" b="0" i="0" u="none" strike="noStrike" kern="1200" baseline="0" dirty="0">
                          <a:solidFill>
                            <a:schemeClr val="dk1"/>
                          </a:solidFill>
                          <a:latin typeface="+mn-lt"/>
                          <a:ea typeface="+mn-ea"/>
                          <a:cs typeface="B Yagut" panose="00000400000000000000" pitchFamily="2" charset="-78"/>
                        </a:rPr>
                        <a:t>-پس زدن غذا یا برگشت ترشحات از معده به مری</a:t>
                      </a:r>
                      <a:endParaRPr lang="en-US" sz="1700" b="0" dirty="0">
                        <a:cs typeface="B Yagut" panose="00000400000000000000" pitchFamily="2" charset="-78"/>
                      </a:endParaRPr>
                    </a:p>
                  </a:txBody>
                  <a:tcPr/>
                </a:tc>
                <a:tc>
                  <a:txBody>
                    <a:bodyPr/>
                    <a:lstStyle/>
                    <a:p>
                      <a:pPr algn="r" rtl="1"/>
                      <a:r>
                        <a:rPr lang="fa-IR" sz="1700" b="0" i="0" u="none" strike="noStrike" kern="1200" baseline="0" dirty="0">
                          <a:solidFill>
                            <a:schemeClr val="dk1"/>
                          </a:solidFill>
                          <a:latin typeface="+mn-lt"/>
                          <a:ea typeface="+mn-ea"/>
                          <a:cs typeface="B Yagut" panose="00000400000000000000" pitchFamily="2" charset="-78"/>
                        </a:rPr>
                        <a:t>-اگر درد قفسه سینه با دراز کشیدن و یا خم شدن بدتر می شود.</a:t>
                      </a:r>
                    </a:p>
                    <a:p>
                      <a:pPr algn="r" rtl="1"/>
                      <a:endParaRPr lang="en-US" sz="1700" b="0" dirty="0">
                        <a:cs typeface="B Yagut" panose="00000400000000000000" pitchFamily="2" charset="-78"/>
                      </a:endParaRPr>
                    </a:p>
                  </a:txBody>
                  <a:tcPr/>
                </a:tc>
                <a:extLst>
                  <a:ext uri="{0D108BD9-81ED-4DB2-BD59-A6C34878D82A}">
                    <a16:rowId xmlns:a16="http://schemas.microsoft.com/office/drawing/2014/main" val="10002"/>
                  </a:ext>
                </a:extLst>
              </a:tr>
            </a:tbl>
          </a:graphicData>
        </a:graphic>
      </p:graphicFrame>
      <p:sp>
        <p:nvSpPr>
          <p:cNvPr id="3" name="Slide Number Placeholder 2"/>
          <p:cNvSpPr>
            <a:spLocks noGrp="1"/>
          </p:cNvSpPr>
          <p:nvPr>
            <p:ph type="sldNum" sz="quarter" idx="12"/>
          </p:nvPr>
        </p:nvSpPr>
        <p:spPr/>
        <p:txBody>
          <a:bodyPr/>
          <a:lstStyle/>
          <a:p>
            <a:fld id="{6E260466-3987-4E78-8E3E-EC2259A95BEE}" type="slidenum">
              <a:rPr lang="en-US" smtClean="0"/>
              <a:t>13</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81324792"/>
      </p:ext>
    </p:extLst>
  </p:cSld>
  <p:clrMapOvr>
    <a:masterClrMapping/>
  </p:clrMapOvr>
  <mc:AlternateContent xmlns:mc="http://schemas.openxmlformats.org/markup-compatibility/2006" xmlns:p14="http://schemas.microsoft.com/office/powerpoint/2010/main">
    <mc:Choice Requires="p14">
      <p:transition spd="slow" p14:dur="2000" advTm="71392"/>
    </mc:Choice>
    <mc:Fallback xmlns="">
      <p:transition spd="slow" advTm="71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Autofit/>
          </a:bodyPr>
          <a:lstStyle/>
          <a:p>
            <a:r>
              <a:rPr lang="fa-IR" sz="3200" dirty="0">
                <a:cs typeface="B Yagut" panose="00000400000000000000" pitchFamily="2" charset="-78"/>
              </a:rPr>
              <a:t>معاینات، تشخیص و درمان بیماران مبتلا به درد قفسه سینه</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42656825"/>
              </p:ext>
            </p:extLst>
          </p:nvPr>
        </p:nvGraphicFramePr>
        <p:xfrm>
          <a:off x="457200" y="1600200"/>
          <a:ext cx="8229600" cy="47548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370840">
                <a:tc>
                  <a:txBody>
                    <a:bodyPr/>
                    <a:lstStyle/>
                    <a:p>
                      <a:pPr algn="r" rtl="1"/>
                      <a:r>
                        <a:rPr lang="fa-IR" sz="2000" dirty="0">
                          <a:cs typeface="B Yagut" panose="00000400000000000000" pitchFamily="2" charset="-78"/>
                        </a:rPr>
                        <a:t>اقدام و توصیه ها</a:t>
                      </a:r>
                      <a:endParaRPr lang="en-US" sz="2000" dirty="0">
                        <a:cs typeface="B Yagut" panose="00000400000000000000" pitchFamily="2" charset="-78"/>
                      </a:endParaRPr>
                    </a:p>
                  </a:txBody>
                  <a:tcPr/>
                </a:tc>
                <a:tc>
                  <a:txBody>
                    <a:bodyPr/>
                    <a:lstStyle/>
                    <a:p>
                      <a:pPr algn="r" rtl="1"/>
                      <a:r>
                        <a:rPr lang="fa-IR" sz="2000" dirty="0">
                          <a:cs typeface="B Yagut" panose="00000400000000000000" pitchFamily="2" charset="-78"/>
                        </a:rPr>
                        <a:t>مشکلات احتمالی</a:t>
                      </a:r>
                      <a:endParaRPr lang="en-US" sz="2000" dirty="0">
                        <a:cs typeface="B Yagut" panose="00000400000000000000" pitchFamily="2" charset="-78"/>
                      </a:endParaRPr>
                    </a:p>
                  </a:txBody>
                  <a:tcPr/>
                </a:tc>
                <a:tc>
                  <a:txBody>
                    <a:bodyPr/>
                    <a:lstStyle/>
                    <a:p>
                      <a:pPr algn="r" rtl="1"/>
                      <a:r>
                        <a:rPr lang="fa-IR" sz="2000" dirty="0">
                          <a:cs typeface="B Yagut" panose="00000400000000000000" pitchFamily="2" charset="-78"/>
                        </a:rPr>
                        <a:t>نشانه ها</a:t>
                      </a:r>
                      <a:endParaRPr lang="en-US" sz="2000" dirty="0">
                        <a:cs typeface="B Yagut" panose="00000400000000000000" pitchFamily="2" charset="-78"/>
                      </a:endParaRPr>
                    </a:p>
                  </a:txBody>
                  <a:tcPr/>
                </a:tc>
                <a:extLst>
                  <a:ext uri="{0D108BD9-81ED-4DB2-BD59-A6C34878D82A}">
                    <a16:rowId xmlns:a16="http://schemas.microsoft.com/office/drawing/2014/main" val="10000"/>
                  </a:ext>
                </a:extLst>
              </a:tr>
              <a:tr h="370840">
                <a:tc>
                  <a:txBody>
                    <a:bodyPr/>
                    <a:lstStyle/>
                    <a:p>
                      <a:pPr algn="r" rtl="1"/>
                      <a:r>
                        <a:rPr lang="fa-IR" sz="2000" dirty="0">
                          <a:cs typeface="B Yagut" panose="00000400000000000000" pitchFamily="2" charset="-78"/>
                        </a:rPr>
                        <a:t>-دادن داروی آنتی اسید و پیگیری بعد از 48 ساعت (در</a:t>
                      </a:r>
                      <a:r>
                        <a:rPr lang="fa-IR" sz="2000" baseline="0" dirty="0">
                          <a:cs typeface="B Yagut" panose="00000400000000000000" pitchFamily="2" charset="-78"/>
                        </a:rPr>
                        <a:t> صورت عدم بهبودی ارجاع به پزشک)</a:t>
                      </a:r>
                    </a:p>
                    <a:p>
                      <a:pPr algn="r" rtl="1"/>
                      <a:r>
                        <a:rPr lang="fa-IR" sz="2000" baseline="0" dirty="0">
                          <a:cs typeface="B Yagut" panose="00000400000000000000" pitchFamily="2" charset="-78"/>
                        </a:rPr>
                        <a:t>-انجام فعالیت معمول روزانه و استفاده از داروهای مسکن و پیگیری بعد از 48 ساعت </a:t>
                      </a:r>
                      <a:r>
                        <a:rPr lang="fa-IR" sz="2000" dirty="0">
                          <a:cs typeface="B Yagut" panose="00000400000000000000" pitchFamily="2" charset="-78"/>
                        </a:rPr>
                        <a:t>(در</a:t>
                      </a:r>
                      <a:r>
                        <a:rPr lang="fa-IR" sz="2000" baseline="0" dirty="0">
                          <a:cs typeface="B Yagut" panose="00000400000000000000" pitchFamily="2" charset="-78"/>
                        </a:rPr>
                        <a:t> صورت عدم بهبودی ارجاع به پزشک).</a:t>
                      </a:r>
                    </a:p>
                    <a:p>
                      <a:pPr algn="r" rtl="1"/>
                      <a:endParaRPr lang="fa-IR" sz="2000" baseline="0" dirty="0">
                        <a:cs typeface="B Yagut" panose="00000400000000000000" pitchFamily="2" charset="-78"/>
                      </a:endParaRPr>
                    </a:p>
                    <a:p>
                      <a:pPr algn="r" rtl="1"/>
                      <a:r>
                        <a:rPr lang="fa-IR" sz="2000" baseline="0" dirty="0">
                          <a:cs typeface="B Yagut" panose="00000400000000000000" pitchFamily="2" charset="-78"/>
                        </a:rPr>
                        <a:t>-دادن مسکن و توصیه به استفاده از بخور و ترک سیگار (در صورت وجود تنگی نفس شدید ارجاع فوری)</a:t>
                      </a:r>
                    </a:p>
                  </a:txBody>
                  <a:tcPr/>
                </a:tc>
                <a:tc>
                  <a:txBody>
                    <a:bodyPr/>
                    <a:lstStyle/>
                    <a:p>
                      <a:pPr algn="r" rtl="1"/>
                      <a:r>
                        <a:rPr lang="fa-IR" sz="2000" dirty="0">
                          <a:cs typeface="B Yagut" panose="00000400000000000000" pitchFamily="2" charset="-78"/>
                        </a:rPr>
                        <a:t>-سوءهاضمه و....</a:t>
                      </a:r>
                    </a:p>
                    <a:p>
                      <a:pPr algn="r" rtl="1"/>
                      <a:endParaRPr lang="fa-IR" sz="2000" dirty="0">
                        <a:cs typeface="B Yagut" panose="00000400000000000000" pitchFamily="2" charset="-78"/>
                      </a:endParaRPr>
                    </a:p>
                    <a:p>
                      <a:pPr algn="r" rtl="1"/>
                      <a:endParaRPr lang="fa-IR" sz="2000" dirty="0">
                        <a:cs typeface="B Yagut" panose="00000400000000000000" pitchFamily="2" charset="-78"/>
                      </a:endParaRPr>
                    </a:p>
                    <a:p>
                      <a:pPr algn="r" rtl="1"/>
                      <a:endParaRPr lang="fa-IR" sz="2000" dirty="0">
                        <a:cs typeface="B Yagut" panose="00000400000000000000" pitchFamily="2" charset="-78"/>
                      </a:endParaRPr>
                    </a:p>
                    <a:p>
                      <a:pPr algn="r" rtl="1"/>
                      <a:r>
                        <a:rPr lang="fa-IR" sz="2000" dirty="0">
                          <a:cs typeface="B Yagut" panose="00000400000000000000" pitchFamily="2" charset="-78"/>
                        </a:rPr>
                        <a:t>-التهاب یا</a:t>
                      </a:r>
                      <a:r>
                        <a:rPr lang="fa-IR" sz="2000" baseline="0" dirty="0">
                          <a:cs typeface="B Yagut" panose="00000400000000000000" pitchFamily="2" charset="-78"/>
                        </a:rPr>
                        <a:t> آسیب عضلات ، رباط ها و غضروف ها و.....</a:t>
                      </a:r>
                    </a:p>
                    <a:p>
                      <a:pPr algn="r" rtl="1"/>
                      <a:endParaRPr lang="fa-IR" sz="2000" baseline="0" dirty="0">
                        <a:cs typeface="B Yagut" panose="00000400000000000000" pitchFamily="2" charset="-78"/>
                      </a:endParaRPr>
                    </a:p>
                    <a:p>
                      <a:pPr algn="r" rtl="1"/>
                      <a:endParaRPr lang="fa-IR" sz="2000" baseline="0" dirty="0">
                        <a:cs typeface="B Yagut" panose="00000400000000000000" pitchFamily="2" charset="-78"/>
                      </a:endParaRPr>
                    </a:p>
                    <a:p>
                      <a:pPr algn="r" rtl="1"/>
                      <a:endParaRPr lang="fa-IR" sz="2000" baseline="0" dirty="0">
                        <a:cs typeface="B Yagut" panose="00000400000000000000" pitchFamily="2" charset="-78"/>
                      </a:endParaRPr>
                    </a:p>
                    <a:p>
                      <a:pPr algn="r" rtl="1"/>
                      <a:endParaRPr lang="fa-IR" sz="2000" baseline="0" dirty="0">
                        <a:cs typeface="B Yagut" panose="00000400000000000000" pitchFamily="2" charset="-78"/>
                      </a:endParaRPr>
                    </a:p>
                    <a:p>
                      <a:pPr algn="r" rtl="1"/>
                      <a:r>
                        <a:rPr lang="fa-IR" sz="2000" baseline="0" dirty="0">
                          <a:cs typeface="B Yagut" panose="00000400000000000000" pitchFamily="2" charset="-78"/>
                        </a:rPr>
                        <a:t>-عفونت ویروسی و....</a:t>
                      </a:r>
                      <a:endParaRPr lang="en-US" sz="2000" dirty="0">
                        <a:cs typeface="B Yagut" panose="00000400000000000000" pitchFamily="2" charset="-78"/>
                      </a:endParaRPr>
                    </a:p>
                  </a:txBody>
                  <a:tcPr/>
                </a:tc>
                <a:tc>
                  <a:txBody>
                    <a:bodyPr/>
                    <a:lstStyle/>
                    <a:p>
                      <a:pPr algn="r" rtl="1"/>
                      <a:r>
                        <a:rPr lang="fa-IR" sz="2000" dirty="0">
                          <a:cs typeface="B Yagut" panose="00000400000000000000" pitchFamily="2" charset="-78"/>
                        </a:rPr>
                        <a:t>-اگر قبلا درد قفسه سینه داشته و پس از خوردن غذا</a:t>
                      </a:r>
                      <a:r>
                        <a:rPr lang="fa-IR" sz="2000" baseline="0" dirty="0">
                          <a:cs typeface="B Yagut" panose="00000400000000000000" pitchFamily="2" charset="-78"/>
                        </a:rPr>
                        <a:t> درد شروع می شود.</a:t>
                      </a:r>
                    </a:p>
                    <a:p>
                      <a:pPr algn="r" rtl="1"/>
                      <a:endParaRPr lang="fa-IR" sz="2000" baseline="0" dirty="0">
                        <a:cs typeface="B Yagut" panose="00000400000000000000" pitchFamily="2" charset="-78"/>
                      </a:endParaRPr>
                    </a:p>
                    <a:p>
                      <a:pPr algn="r" rtl="1"/>
                      <a:r>
                        <a:rPr lang="fa-IR" sz="2000" baseline="0" dirty="0">
                          <a:cs typeface="B Yagut" panose="00000400000000000000" pitchFamily="2" charset="-78"/>
                        </a:rPr>
                        <a:t>-اگر درد قفسه سینه تنها در یک سمت بدن بوده و </a:t>
                      </a:r>
                      <a:r>
                        <a:rPr lang="fa-IR" sz="2000" kern="1200" baseline="0" dirty="0">
                          <a:solidFill>
                            <a:schemeClr val="dk1"/>
                          </a:solidFill>
                          <a:latin typeface="+mn-lt"/>
                          <a:ea typeface="+mn-ea"/>
                          <a:cs typeface="B Yagut" panose="00000400000000000000" pitchFamily="2" charset="-78"/>
                        </a:rPr>
                        <a:t>همراه با تنفس </a:t>
                      </a:r>
                      <a:r>
                        <a:rPr lang="fa-IR" sz="2000" baseline="0" dirty="0">
                          <a:cs typeface="B Yagut" panose="00000400000000000000" pitchFamily="2" charset="-78"/>
                        </a:rPr>
                        <a:t>عمیق و لمس قفسه سینه بدتر می شود.</a:t>
                      </a:r>
                    </a:p>
                    <a:p>
                      <a:pPr algn="r" rtl="1"/>
                      <a:endParaRPr lang="fa-IR" sz="2000" baseline="0" dirty="0">
                        <a:cs typeface="B Yagut" panose="00000400000000000000" pitchFamily="2" charset="-78"/>
                      </a:endParaRPr>
                    </a:p>
                    <a:p>
                      <a:pPr algn="r" rtl="1"/>
                      <a:endParaRPr lang="fa-IR" sz="2000" baseline="0" dirty="0">
                        <a:cs typeface="B Yagut" panose="00000400000000000000" pitchFamily="2" charset="-78"/>
                      </a:endParaRPr>
                    </a:p>
                    <a:p>
                      <a:pPr algn="r" rtl="1"/>
                      <a:r>
                        <a:rPr lang="fa-IR" sz="2000" baseline="0" dirty="0">
                          <a:cs typeface="B Yagut" panose="00000400000000000000" pitchFamily="2" charset="-78"/>
                        </a:rPr>
                        <a:t>-اگر درد قفسه سینه همراه با سرفه و خلط سبز یا زرد باشد.</a:t>
                      </a:r>
                    </a:p>
                  </a:txBody>
                  <a:tcPr/>
                </a:tc>
                <a:extLst>
                  <a:ext uri="{0D108BD9-81ED-4DB2-BD59-A6C34878D82A}">
                    <a16:rowId xmlns:a16="http://schemas.microsoft.com/office/drawing/2014/main" val="10001"/>
                  </a:ext>
                </a:extLst>
              </a:tr>
            </a:tbl>
          </a:graphicData>
        </a:graphic>
      </p:graphicFrame>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1632" end="3913.2902"/>
                </p14:media>
              </p:ext>
            </p:extLst>
          </p:nvPr>
        </p:nvPicPr>
        <p:blipFill>
          <a:blip r:embed="rId4"/>
          <a:stretch>
            <a:fillRect/>
          </a:stretch>
        </p:blipFill>
        <p:spPr>
          <a:xfrm>
            <a:off x="8585200" y="6299200"/>
            <a:ext cx="406400" cy="406400"/>
          </a:xfrm>
          <a:prstGeom prst="rect">
            <a:avLst/>
          </a:prstGeom>
        </p:spPr>
      </p:pic>
      <p:sp>
        <p:nvSpPr>
          <p:cNvPr id="3" name="Slide Number Placeholder 2"/>
          <p:cNvSpPr>
            <a:spLocks noGrp="1"/>
          </p:cNvSpPr>
          <p:nvPr>
            <p:ph type="sldNum" sz="quarter" idx="12"/>
          </p:nvPr>
        </p:nvSpPr>
        <p:spPr/>
        <p:txBody>
          <a:bodyPr/>
          <a:lstStyle/>
          <a:p>
            <a:fld id="{6E260466-3987-4E78-8E3E-EC2259A95BEE}" type="slidenum">
              <a:rPr lang="en-US" smtClean="0"/>
              <a:t>14</a:t>
            </a:fld>
            <a:endParaRPr lang="en-US"/>
          </a:p>
        </p:txBody>
      </p:sp>
    </p:spTree>
    <p:extLst>
      <p:ext uri="{BB962C8B-B14F-4D97-AF65-F5344CB8AC3E}">
        <p14:creationId xmlns:p14="http://schemas.microsoft.com/office/powerpoint/2010/main" val="2017884350"/>
      </p:ext>
    </p:extLst>
  </p:cSld>
  <p:clrMapOvr>
    <a:masterClrMapping/>
  </p:clrMapOvr>
  <mc:AlternateContent xmlns:mc="http://schemas.openxmlformats.org/markup-compatibility/2006" xmlns:p14="http://schemas.microsoft.com/office/powerpoint/2010/main">
    <mc:Choice Requires="p14">
      <p:transition spd="slow" p14:dur="2000" advTm="85725"/>
    </mc:Choice>
    <mc:Fallback xmlns="">
      <p:transition spd="slow" advTm="85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33400"/>
          </a:xfrm>
        </p:spPr>
        <p:txBody>
          <a:bodyPr>
            <a:noAutofit/>
          </a:bodyPr>
          <a:lstStyle/>
          <a:p>
            <a:pPr rtl="1"/>
            <a:r>
              <a:rPr lang="fa-IR" sz="3600" dirty="0">
                <a:cs typeface="B Yagut" panose="00000400000000000000" pitchFamily="2" charset="-78"/>
              </a:rPr>
              <a:t>شرح حال و ارزیابی بیمار مبتلا به تنگی نفس</a:t>
            </a:r>
            <a:br>
              <a:rPr lang="fa-IR" sz="3600" dirty="0">
                <a:cs typeface="B Yagut" panose="00000400000000000000" pitchFamily="2" charset="-78"/>
              </a:rPr>
            </a:br>
            <a:endParaRPr lang="en-US" sz="3600" dirty="0"/>
          </a:p>
        </p:txBody>
      </p:sp>
      <p:sp>
        <p:nvSpPr>
          <p:cNvPr id="3" name="Content Placeholder 2"/>
          <p:cNvSpPr>
            <a:spLocks noGrp="1"/>
          </p:cNvSpPr>
          <p:nvPr>
            <p:ph idx="1"/>
          </p:nvPr>
        </p:nvSpPr>
        <p:spPr>
          <a:xfrm>
            <a:off x="457200" y="838200"/>
            <a:ext cx="8229600" cy="5715000"/>
          </a:xfrm>
        </p:spPr>
        <p:txBody>
          <a:bodyPr>
            <a:noAutofit/>
          </a:bodyPr>
          <a:lstStyle/>
          <a:p>
            <a:pPr algn="r" rtl="1">
              <a:buFont typeface="Wingdings" panose="05000000000000000000" pitchFamily="2" charset="2"/>
              <a:buChar char="v"/>
            </a:pPr>
            <a:r>
              <a:rPr lang="fa-IR" sz="2000" dirty="0">
                <a:cs typeface="B Yagut" panose="00000400000000000000" pitchFamily="2" charset="-78"/>
              </a:rPr>
              <a:t> به منظور گرفتن شرح حال از بیمار سوالات زیر را بپرسید:</a:t>
            </a:r>
          </a:p>
          <a:p>
            <a:pPr algn="r" rtl="1"/>
            <a:r>
              <a:rPr lang="fa-IR" sz="2000" dirty="0">
                <a:cs typeface="B Yagut" panose="00000400000000000000" pitchFamily="2" charset="-78"/>
              </a:rPr>
              <a:t>آیا تنفس بیمار دردناک است؟</a:t>
            </a:r>
          </a:p>
          <a:p>
            <a:pPr algn="r" rtl="1"/>
            <a:r>
              <a:rPr lang="fa-IR" sz="2000" dirty="0">
                <a:cs typeface="B Yagut" panose="00000400000000000000" pitchFamily="2" charset="-78"/>
              </a:rPr>
              <a:t>آیا بیمار دچار خس خس سینه است؟</a:t>
            </a:r>
          </a:p>
          <a:p>
            <a:pPr algn="r" rtl="1"/>
            <a:r>
              <a:rPr lang="fa-IR" sz="2000" dirty="0">
                <a:cs typeface="B Yagut" panose="00000400000000000000" pitchFamily="2" charset="-78"/>
              </a:rPr>
              <a:t>آیا بیمار به خاطر تنگی نفس از خواب بیدار شده یا موقع سرفه خلط صورتی یا کف آلود دارد؟</a:t>
            </a:r>
          </a:p>
          <a:p>
            <a:pPr algn="r" rtl="1"/>
            <a:r>
              <a:rPr lang="fa-IR" sz="2000" dirty="0">
                <a:cs typeface="B Yagut" panose="00000400000000000000" pitchFamily="2" charset="-78"/>
              </a:rPr>
              <a:t>آیا بیمار اخیرا به دلیل مسافرت یا بیماری به مدت زیادی بی حرکت بوده و یا اگر زن است طی دو هفته اخیر زایمان کرده است؟</a:t>
            </a:r>
          </a:p>
          <a:p>
            <a:pPr algn="r" rtl="1"/>
            <a:r>
              <a:rPr lang="fa-IR" sz="2000" dirty="0">
                <a:cs typeface="B Yagut" panose="00000400000000000000" pitchFamily="2" charset="-78"/>
              </a:rPr>
              <a:t>آیا اخیرا بیمار دچار تنگی نفس شده است. آیا بیمار سرفه می کند و بدن بیمار داغ است؟</a:t>
            </a:r>
          </a:p>
          <a:p>
            <a:pPr algn="r" rtl="1"/>
            <a:r>
              <a:rPr lang="fa-IR" sz="2000" dirty="0">
                <a:cs typeface="B Yagut" panose="00000400000000000000" pitchFamily="2" charset="-78"/>
              </a:rPr>
              <a:t>آیا تنگی نفس بیمار هنگام وقایع پراسترس یا بلافاصله بعد از آن ایجاد می شود؟</a:t>
            </a:r>
          </a:p>
          <a:p>
            <a:pPr algn="r" rtl="1"/>
            <a:r>
              <a:rPr lang="fa-IR" sz="2000" dirty="0">
                <a:cs typeface="B Yagut" panose="00000400000000000000" pitchFamily="2" charset="-78"/>
              </a:rPr>
              <a:t>آیا مچ پای بیمار ورم کرده است؟</a:t>
            </a:r>
          </a:p>
          <a:p>
            <a:pPr algn="r" rtl="1"/>
            <a:r>
              <a:rPr lang="fa-IR" sz="2000" dirty="0">
                <a:cs typeface="B Yagut" panose="00000400000000000000" pitchFamily="2" charset="-78"/>
              </a:rPr>
              <a:t>آیا علاوه بر تنگی نفس بیمار، علائم خستگی مفرط، احساس از حال رفتن یا غش کردن، رنگ پریدگی بیش از حد پوست دارد؟</a:t>
            </a:r>
          </a:p>
          <a:p>
            <a:pPr algn="r" rtl="1"/>
            <a:r>
              <a:rPr lang="fa-IR" sz="2000" dirty="0">
                <a:cs typeface="B Yagut" panose="00000400000000000000" pitchFamily="2" charset="-78"/>
              </a:rPr>
              <a:t>آیا شغل یا سرگرمی بیمار باعث تماس مرتب او با گندم و دیگر غلات، جانواران یا پرندگان محبوس در قفس است؟</a:t>
            </a:r>
          </a:p>
          <a:p>
            <a:pPr algn="r" rtl="1"/>
            <a:r>
              <a:rPr lang="fa-IR" sz="2000" dirty="0">
                <a:cs typeface="B Yagut" panose="00000400000000000000" pitchFamily="2" charset="-78"/>
              </a:rPr>
              <a:t>آیا بیمار در بیشتر روزها همراه سرفه خلط غلیظ و خاکستری رنگ دارد؟</a:t>
            </a:r>
          </a:p>
          <a:p>
            <a:pPr algn="r" rtl="1"/>
            <a:r>
              <a:rPr lang="fa-IR" sz="2000" dirty="0">
                <a:cs typeface="B Yagut" panose="00000400000000000000" pitchFamily="2" charset="-78"/>
              </a:rPr>
              <a:t>آیا بیمار در مناطق پرگرد و غبار کار می کند (مثلا معدن)؟</a:t>
            </a:r>
          </a:p>
          <a:p>
            <a:pPr marL="0" indent="0" algn="r" rtl="1">
              <a:buNone/>
            </a:pPr>
            <a:endParaRPr lang="en-US" sz="20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585"/>
                </p14:media>
              </p:ext>
            </p:extLst>
          </p:nvPr>
        </p:nvPicPr>
        <p:blipFill>
          <a:blip r:embed="rId4"/>
          <a:stretch>
            <a:fillRect/>
          </a:stretch>
        </p:blipFill>
        <p:spPr>
          <a:xfrm>
            <a:off x="8585200" y="62992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15</a:t>
            </a:fld>
            <a:endParaRPr lang="en-US"/>
          </a:p>
        </p:txBody>
      </p:sp>
    </p:spTree>
    <p:extLst>
      <p:ext uri="{BB962C8B-B14F-4D97-AF65-F5344CB8AC3E}">
        <p14:creationId xmlns:p14="http://schemas.microsoft.com/office/powerpoint/2010/main" val="2070879110"/>
      </p:ext>
    </p:extLst>
  </p:cSld>
  <p:clrMapOvr>
    <a:masterClrMapping/>
  </p:clrMapOvr>
  <mc:AlternateContent xmlns:mc="http://schemas.openxmlformats.org/markup-compatibility/2006" xmlns:p14="http://schemas.microsoft.com/office/powerpoint/2010/main">
    <mc:Choice Requires="p14">
      <p:transition spd="slow" p14:dur="2000" advTm="91364"/>
    </mc:Choice>
    <mc:Fallback xmlns="">
      <p:transition spd="slow" advTm="91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pPr rtl="1"/>
            <a:r>
              <a:rPr lang="fa-IR" sz="3200" dirty="0">
                <a:cs typeface="B Yagut" panose="00000400000000000000" pitchFamily="2" charset="-78"/>
              </a:rPr>
              <a:t>معاینات، تشخیص و درمان بیماران مبتلا به تنگی نفس</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65244478"/>
              </p:ext>
            </p:extLst>
          </p:nvPr>
        </p:nvGraphicFramePr>
        <p:xfrm>
          <a:off x="381000" y="939800"/>
          <a:ext cx="8229600" cy="567436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pPr algn="r" rtl="1"/>
                      <a:r>
                        <a:rPr lang="fa-IR" sz="1400" b="0" dirty="0">
                          <a:cs typeface="B Yagut" panose="00000400000000000000" pitchFamily="2" charset="-78"/>
                        </a:rPr>
                        <a:t>اقدامات و توصیه ها</a:t>
                      </a:r>
                      <a:endParaRPr lang="en-US" sz="1400" b="0" dirty="0">
                        <a:cs typeface="B Yagut" panose="00000400000000000000" pitchFamily="2" charset="-78"/>
                      </a:endParaRPr>
                    </a:p>
                  </a:txBody>
                  <a:tcPr/>
                </a:tc>
                <a:tc>
                  <a:txBody>
                    <a:bodyPr/>
                    <a:lstStyle/>
                    <a:p>
                      <a:pPr algn="r" rtl="1"/>
                      <a:r>
                        <a:rPr lang="fa-IR" sz="1400" b="0" dirty="0">
                          <a:cs typeface="B Yagut" panose="00000400000000000000" pitchFamily="2" charset="-78"/>
                        </a:rPr>
                        <a:t>مشکلات احتمالی</a:t>
                      </a:r>
                      <a:endParaRPr lang="en-US" sz="1400" b="0" dirty="0">
                        <a:cs typeface="B Yagut" panose="00000400000000000000" pitchFamily="2" charset="-78"/>
                      </a:endParaRPr>
                    </a:p>
                  </a:txBody>
                  <a:tcPr/>
                </a:tc>
                <a:tc>
                  <a:txBody>
                    <a:bodyPr/>
                    <a:lstStyle/>
                    <a:p>
                      <a:pPr algn="r" rtl="1"/>
                      <a:r>
                        <a:rPr lang="fa-IR" sz="1400" b="0" dirty="0">
                          <a:cs typeface="B Yagut" panose="00000400000000000000" pitchFamily="2" charset="-78"/>
                        </a:rPr>
                        <a:t>نشانه ها</a:t>
                      </a:r>
                      <a:endParaRPr lang="en-US" sz="1400" b="0" dirty="0">
                        <a:cs typeface="B Yagut" panose="00000400000000000000" pitchFamily="2" charset="-78"/>
                      </a:endParaRPr>
                    </a:p>
                  </a:txBody>
                  <a:tcPr/>
                </a:tc>
                <a:extLst>
                  <a:ext uri="{0D108BD9-81ED-4DB2-BD59-A6C34878D82A}">
                    <a16:rowId xmlns:a16="http://schemas.microsoft.com/office/drawing/2014/main" val="10000"/>
                  </a:ext>
                </a:extLst>
              </a:tr>
              <a:tr h="370840">
                <a:tc>
                  <a:txBody>
                    <a:bodyPr/>
                    <a:lstStyle/>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r>
                        <a:rPr lang="fa-IR" sz="1400" b="0" i="0" u="none" strike="noStrike" kern="1200" baseline="0" dirty="0">
                          <a:solidFill>
                            <a:schemeClr val="dk1"/>
                          </a:solidFill>
                          <a:latin typeface="+mn-lt"/>
                          <a:ea typeface="+mn-ea"/>
                          <a:cs typeface="B Yagut" panose="00000400000000000000" pitchFamily="2" charset="-78"/>
                        </a:rPr>
                        <a:t>-ارجاع فوری</a:t>
                      </a: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r>
                        <a:rPr lang="fa-IR" sz="1400" b="0" i="0" u="none" strike="noStrike" kern="1200" baseline="0" dirty="0">
                          <a:solidFill>
                            <a:schemeClr val="dk1"/>
                          </a:solidFill>
                          <a:latin typeface="+mn-lt"/>
                          <a:ea typeface="+mn-ea"/>
                          <a:cs typeface="B Yagut" panose="00000400000000000000" pitchFamily="2" charset="-78"/>
                        </a:rPr>
                        <a:t>-نشاندن بیمار روی صندلی و ارجاع فوری</a:t>
                      </a: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r>
                        <a:rPr lang="fa-IR" sz="1400" b="0" i="0" u="none" strike="noStrike" kern="1200" baseline="0" dirty="0">
                          <a:solidFill>
                            <a:schemeClr val="dk1"/>
                          </a:solidFill>
                          <a:latin typeface="+mn-lt"/>
                          <a:ea typeface="+mn-ea"/>
                          <a:cs typeface="B Yagut" panose="00000400000000000000" pitchFamily="2" charset="-78"/>
                        </a:rPr>
                        <a:t>-ارجاع فوری</a:t>
                      </a:r>
                    </a:p>
                    <a:p>
                      <a:pPr algn="r" rtl="1"/>
                      <a:r>
                        <a:rPr lang="fa-IR" sz="1400" b="0" i="0" u="none" strike="noStrike" kern="1200" baseline="0" dirty="0">
                          <a:solidFill>
                            <a:schemeClr val="dk1"/>
                          </a:solidFill>
                          <a:latin typeface="+mn-lt"/>
                          <a:ea typeface="+mn-ea"/>
                          <a:cs typeface="B Yagut" panose="00000400000000000000" pitchFamily="2" charset="-78"/>
                        </a:rPr>
                        <a:t>-دعوت به آرامش و ارجاع فوری</a:t>
                      </a:r>
                    </a:p>
                    <a:p>
                      <a:pPr algn="r" rtl="1"/>
                      <a:r>
                        <a:rPr lang="fa-IR" sz="1400" b="0" i="0" u="none" strike="noStrike" kern="1200" baseline="0" dirty="0">
                          <a:solidFill>
                            <a:schemeClr val="dk1"/>
                          </a:solidFill>
                          <a:latin typeface="+mn-lt"/>
                          <a:ea typeface="+mn-ea"/>
                          <a:cs typeface="B Yagut" panose="00000400000000000000" pitchFamily="2" charset="-78"/>
                        </a:rPr>
                        <a:t>-ارجاع فوری</a:t>
                      </a: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r>
                        <a:rPr lang="fa-IR" sz="1400" b="0" i="0" u="none" strike="noStrike" kern="1200" baseline="0" dirty="0">
                          <a:solidFill>
                            <a:schemeClr val="dk1"/>
                          </a:solidFill>
                          <a:latin typeface="+mn-lt"/>
                          <a:ea typeface="+mn-ea"/>
                          <a:cs typeface="B Yagut" panose="00000400000000000000" pitchFamily="2" charset="-78"/>
                        </a:rPr>
                        <a:t>-اقدامات برای کاهش تب و ارجاع فوری</a:t>
                      </a:r>
                      <a:endParaRPr lang="en-US" sz="1400" b="0" dirty="0">
                        <a:cs typeface="B Yagut" panose="00000400000000000000" pitchFamily="2" charset="-78"/>
                      </a:endParaRPr>
                    </a:p>
                  </a:txBody>
                  <a:tcPr/>
                </a:tc>
                <a:tc>
                  <a:txBody>
                    <a:bodyPr/>
                    <a:lstStyle/>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r>
                        <a:rPr lang="fa-IR" sz="1400" b="0" i="0" u="none" strike="noStrike" kern="1200" baseline="0" dirty="0">
                          <a:solidFill>
                            <a:schemeClr val="dk1"/>
                          </a:solidFill>
                          <a:latin typeface="+mn-lt"/>
                          <a:ea typeface="+mn-ea"/>
                          <a:cs typeface="B Yagut" panose="00000400000000000000" pitchFamily="2" charset="-78"/>
                        </a:rPr>
                        <a:t>-حمله قلبی و...</a:t>
                      </a: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r>
                        <a:rPr lang="fa-IR" sz="1400" b="0" i="0" u="none" strike="noStrike" kern="1200" baseline="0" dirty="0">
                          <a:solidFill>
                            <a:schemeClr val="dk1"/>
                          </a:solidFill>
                          <a:latin typeface="+mn-lt"/>
                          <a:ea typeface="+mn-ea"/>
                          <a:cs typeface="B Yagut" panose="00000400000000000000" pitchFamily="2" charset="-78"/>
                        </a:rPr>
                        <a:t>-ادم ریوی در اثر نارسایی قلبی و....</a:t>
                      </a: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r>
                        <a:rPr lang="fa-IR" sz="1400" b="0" i="0" u="none" strike="noStrike" kern="1200" baseline="0" dirty="0">
                          <a:solidFill>
                            <a:schemeClr val="dk1"/>
                          </a:solidFill>
                          <a:latin typeface="+mn-lt"/>
                          <a:ea typeface="+mn-ea"/>
                          <a:cs typeface="B Yagut" panose="00000400000000000000" pitchFamily="2" charset="-78"/>
                        </a:rPr>
                        <a:t>-احتمال آمبولی ریه و .....</a:t>
                      </a:r>
                    </a:p>
                    <a:p>
                      <a:pPr algn="r" rtl="1"/>
                      <a:r>
                        <a:rPr lang="fa-IR" sz="1400" b="0" i="0" u="none" strike="noStrike" kern="1200" baseline="0" dirty="0">
                          <a:solidFill>
                            <a:schemeClr val="dk1"/>
                          </a:solidFill>
                          <a:latin typeface="+mn-lt"/>
                          <a:ea typeface="+mn-ea"/>
                          <a:cs typeface="B Yagut" panose="00000400000000000000" pitchFamily="2" charset="-78"/>
                        </a:rPr>
                        <a:t>-فشار عصبی و....</a:t>
                      </a:r>
                    </a:p>
                    <a:p>
                      <a:pPr algn="r" rtl="1"/>
                      <a:r>
                        <a:rPr lang="fa-IR" sz="1400" b="0" i="0" u="none" strike="noStrike" kern="1200" baseline="0" dirty="0">
                          <a:solidFill>
                            <a:schemeClr val="dk1"/>
                          </a:solidFill>
                          <a:latin typeface="+mn-lt"/>
                          <a:ea typeface="+mn-ea"/>
                          <a:cs typeface="B Yagut" panose="00000400000000000000" pitchFamily="2" charset="-78"/>
                        </a:rPr>
                        <a:t>-نارسایی قلبی، بیماری کلیوی و یا کبدی </a:t>
                      </a: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r>
                        <a:rPr lang="fa-IR" sz="1400" b="0" i="0" u="none" strike="noStrike" kern="1200" baseline="0" dirty="0">
                          <a:solidFill>
                            <a:schemeClr val="dk1"/>
                          </a:solidFill>
                          <a:latin typeface="+mn-lt"/>
                          <a:ea typeface="+mn-ea"/>
                          <a:cs typeface="B Yagut" panose="00000400000000000000" pitchFamily="2" charset="-78"/>
                        </a:rPr>
                        <a:t>-پنومونی و ذات الریه و....</a:t>
                      </a:r>
                      <a:endParaRPr lang="en-US" sz="1400" b="0" dirty="0">
                        <a:cs typeface="B Yagut" panose="00000400000000000000" pitchFamily="2" charset="-78"/>
                      </a:endParaRPr>
                    </a:p>
                  </a:txBody>
                  <a:tcPr/>
                </a:tc>
                <a:tc>
                  <a:txBody>
                    <a:bodyPr/>
                    <a:lstStyle/>
                    <a:p>
                      <a:pPr algn="r" rtl="1"/>
                      <a:r>
                        <a:rPr lang="fa-IR" sz="1400" b="0" i="0" u="none" strike="noStrike" kern="1200" baseline="0" dirty="0">
                          <a:solidFill>
                            <a:schemeClr val="dk1"/>
                          </a:solidFill>
                          <a:latin typeface="+mn-lt"/>
                          <a:ea typeface="+mn-ea"/>
                          <a:cs typeface="B Yagut" panose="00000400000000000000" pitchFamily="2" charset="-78"/>
                        </a:rPr>
                        <a:t>در صورت داشتن هر یک از</a:t>
                      </a:r>
                    </a:p>
                    <a:p>
                      <a:pPr algn="r" rtl="1"/>
                      <a:r>
                        <a:rPr lang="fa-IR" sz="1400" b="0" i="0" u="none" strike="noStrike" kern="1200" baseline="0" dirty="0">
                          <a:solidFill>
                            <a:schemeClr val="dk1"/>
                          </a:solidFill>
                          <a:latin typeface="+mn-lt"/>
                          <a:ea typeface="+mn-ea"/>
                          <a:cs typeface="B Yagut" panose="00000400000000000000" pitchFamily="2" charset="-78"/>
                        </a:rPr>
                        <a:t>نشانه های زیر:</a:t>
                      </a:r>
                    </a:p>
                    <a:p>
                      <a:pPr algn="r" rtl="1"/>
                      <a:r>
                        <a:rPr lang="fa-IR" sz="1400" b="0" i="0" u="none" strike="noStrike" kern="1200" baseline="0" dirty="0">
                          <a:solidFill>
                            <a:schemeClr val="dk1"/>
                          </a:solidFill>
                          <a:latin typeface="+mn-lt"/>
                          <a:ea typeface="+mn-ea"/>
                          <a:cs typeface="B Yagut" panose="00000400000000000000" pitchFamily="2" charset="-78"/>
                        </a:rPr>
                        <a:t>-اگر تنفس بیمار دردناک است.</a:t>
                      </a: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r>
                        <a:rPr lang="fa-IR" sz="1400" b="0" i="0" u="none" strike="noStrike" kern="1200" baseline="0" dirty="0">
                          <a:solidFill>
                            <a:schemeClr val="dk1"/>
                          </a:solidFill>
                          <a:latin typeface="+mn-lt"/>
                          <a:ea typeface="+mn-ea"/>
                          <a:cs typeface="B Yagut" panose="00000400000000000000" pitchFamily="2" charset="-78"/>
                        </a:rPr>
                        <a:t>-در چند ساعت اخیر دچار خس خس سینه شده با خلط کف آلود صورتی و یا سفیدرنگ و یا با تنگی نفس از خواب بیدار می شود.</a:t>
                      </a: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r>
                        <a:rPr lang="fa-IR" sz="1400" b="0" i="0" u="none" strike="noStrike" kern="1200" baseline="0" dirty="0">
                          <a:solidFill>
                            <a:schemeClr val="dk1"/>
                          </a:solidFill>
                          <a:latin typeface="+mn-lt"/>
                          <a:ea typeface="+mn-ea"/>
                          <a:cs typeface="B Yagut" panose="00000400000000000000" pitchFamily="2" charset="-78"/>
                        </a:rPr>
                        <a:t>-مدتی طولانی بیمار بی حرکت بوده است.</a:t>
                      </a:r>
                    </a:p>
                    <a:p>
                      <a:pPr algn="r" rtl="1"/>
                      <a:r>
                        <a:rPr lang="fa-IR" sz="1400" b="0" i="0" u="none" strike="noStrike" kern="1200" baseline="0" dirty="0">
                          <a:solidFill>
                            <a:schemeClr val="dk1"/>
                          </a:solidFill>
                          <a:latin typeface="+mn-lt"/>
                          <a:ea typeface="+mn-ea"/>
                          <a:cs typeface="B Yagut" panose="00000400000000000000" pitchFamily="2" charset="-78"/>
                        </a:rPr>
                        <a:t>-اگر تنگی نفس بر اثر استرس باشد.</a:t>
                      </a:r>
                    </a:p>
                    <a:p>
                      <a:pPr algn="r" rtl="1"/>
                      <a:r>
                        <a:rPr lang="fa-IR" sz="1400" b="0" i="0" u="none" strike="noStrike" kern="1200" baseline="0" dirty="0">
                          <a:solidFill>
                            <a:schemeClr val="dk1"/>
                          </a:solidFill>
                          <a:latin typeface="+mn-lt"/>
                          <a:ea typeface="+mn-ea"/>
                          <a:cs typeface="B Yagut" panose="00000400000000000000" pitchFamily="2" charset="-78"/>
                        </a:rPr>
                        <a:t>-اگرمچ پای بیمار ورم کرده باشد.</a:t>
                      </a:r>
                    </a:p>
                    <a:p>
                      <a:pPr algn="r" rtl="1"/>
                      <a:endParaRPr lang="fa-IR" sz="1400" b="0" i="0" u="none" strike="noStrike" kern="1200" baseline="0" dirty="0">
                        <a:solidFill>
                          <a:schemeClr val="dk1"/>
                        </a:solidFill>
                        <a:latin typeface="+mn-lt"/>
                        <a:ea typeface="+mn-ea"/>
                        <a:cs typeface="B Yagut" panose="00000400000000000000" pitchFamily="2" charset="-78"/>
                      </a:endParaRPr>
                    </a:p>
                    <a:p>
                      <a:pPr algn="r" rtl="1"/>
                      <a:r>
                        <a:rPr lang="fa-IR" sz="1400" b="0" i="0" u="none" strike="noStrike" kern="1200" baseline="0" dirty="0">
                          <a:solidFill>
                            <a:schemeClr val="dk1"/>
                          </a:solidFill>
                          <a:latin typeface="+mn-lt"/>
                          <a:ea typeface="+mn-ea"/>
                          <a:cs typeface="B Yagut" panose="00000400000000000000" pitchFamily="2" charset="-78"/>
                        </a:rPr>
                        <a:t>-تنگی نفس همراه با سرفه و درجه حرارت بالای 38 درجه سانتی گراد</a:t>
                      </a:r>
                    </a:p>
                  </a:txBody>
                  <a:tcPr/>
                </a:tc>
                <a:extLst>
                  <a:ext uri="{0D108BD9-81ED-4DB2-BD59-A6C34878D82A}">
                    <a16:rowId xmlns:a16="http://schemas.microsoft.com/office/drawing/2014/main" val="10001"/>
                  </a:ext>
                </a:extLst>
              </a:tr>
              <a:tr h="370840">
                <a:tc>
                  <a:txBody>
                    <a:bodyPr/>
                    <a:lstStyle/>
                    <a:p>
                      <a:pPr algn="r" rtl="1"/>
                      <a:r>
                        <a:rPr lang="fa-IR" sz="1400" b="0" dirty="0">
                          <a:cs typeface="B Yagut" panose="00000400000000000000" pitchFamily="2" charset="-78"/>
                        </a:rPr>
                        <a:t>-اقدامات برای کاهش تب و ارجاع غیر فوری</a:t>
                      </a:r>
                    </a:p>
                    <a:p>
                      <a:pPr algn="r" rtl="1"/>
                      <a:endParaRPr lang="fa-IR" sz="1400" b="0" dirty="0">
                        <a:cs typeface="B Yagut" panose="00000400000000000000" pitchFamily="2" charset="-78"/>
                      </a:endParaRPr>
                    </a:p>
                    <a:p>
                      <a:pPr algn="r" rtl="1"/>
                      <a:r>
                        <a:rPr lang="fa-IR" sz="1400" b="0" dirty="0">
                          <a:cs typeface="B Yagut" panose="00000400000000000000" pitchFamily="2" charset="-78"/>
                        </a:rPr>
                        <a:t>-ترک سیگار و یا تغییر شغل و ارجاع غیر فوری</a:t>
                      </a:r>
                    </a:p>
                    <a:p>
                      <a:pPr algn="r" rtl="1"/>
                      <a:r>
                        <a:rPr lang="fa-IR" sz="1400" b="0" dirty="0">
                          <a:cs typeface="B Yagut" panose="00000400000000000000" pitchFamily="2" charset="-78"/>
                        </a:rPr>
                        <a:t>-عدم تماس با غلات</a:t>
                      </a:r>
                      <a:r>
                        <a:rPr lang="fa-IR" sz="1400" b="0" baseline="0" dirty="0">
                          <a:cs typeface="B Yagut" panose="00000400000000000000" pitchFamily="2" charset="-78"/>
                        </a:rPr>
                        <a:t> و حیوانات و ارجاع به پزشک</a:t>
                      </a:r>
                    </a:p>
                    <a:p>
                      <a:pPr algn="r" rtl="1"/>
                      <a:r>
                        <a:rPr lang="fa-IR" sz="1400" b="0" baseline="0" dirty="0">
                          <a:cs typeface="B Yagut" panose="00000400000000000000" pitchFamily="2" charset="-78"/>
                        </a:rPr>
                        <a:t>-ارجاع غیرفوری</a:t>
                      </a:r>
                      <a:endParaRPr lang="en-US" sz="1400" b="0" dirty="0">
                        <a:cs typeface="B Yagut" panose="00000400000000000000" pitchFamily="2" charset="-78"/>
                      </a:endParaRPr>
                    </a:p>
                  </a:txBody>
                  <a:tcPr/>
                </a:tc>
                <a:tc>
                  <a:txBody>
                    <a:bodyPr/>
                    <a:lstStyle/>
                    <a:p>
                      <a:pPr algn="r" rtl="1"/>
                      <a:r>
                        <a:rPr lang="fa-IR" sz="1400" b="0" dirty="0">
                          <a:cs typeface="B Yagut" panose="00000400000000000000" pitchFamily="2" charset="-78"/>
                        </a:rPr>
                        <a:t>-التهاب تنفسی در اثر عفونت</a:t>
                      </a:r>
                      <a:r>
                        <a:rPr lang="fa-IR" sz="1400" b="0" baseline="0" dirty="0">
                          <a:cs typeface="B Yagut" panose="00000400000000000000" pitchFamily="2" charset="-78"/>
                        </a:rPr>
                        <a:t> ویروسی و...</a:t>
                      </a:r>
                    </a:p>
                    <a:p>
                      <a:pPr algn="r" rtl="1"/>
                      <a:endParaRPr lang="fa-IR" sz="1400" b="0" baseline="0" dirty="0">
                        <a:cs typeface="B Yagut" panose="00000400000000000000" pitchFamily="2" charset="-78"/>
                      </a:endParaRPr>
                    </a:p>
                    <a:p>
                      <a:pPr algn="r" rtl="1"/>
                      <a:endParaRPr lang="fa-IR" sz="1400" b="0" baseline="0" dirty="0">
                        <a:cs typeface="B Yagut" panose="00000400000000000000" pitchFamily="2" charset="-78"/>
                      </a:endParaRPr>
                    </a:p>
                    <a:p>
                      <a:pPr algn="r" rtl="1"/>
                      <a:r>
                        <a:rPr lang="fa-IR" sz="1400" b="0" baseline="0" dirty="0">
                          <a:cs typeface="B Yagut" panose="00000400000000000000" pitchFamily="2" charset="-78"/>
                        </a:rPr>
                        <a:t>-ابتلا به بیماری های شغلی و یا کشیدن سیگار و...</a:t>
                      </a:r>
                    </a:p>
                    <a:p>
                      <a:pPr algn="r" rtl="1"/>
                      <a:r>
                        <a:rPr lang="fa-IR" sz="1400" b="0" baseline="0" dirty="0">
                          <a:cs typeface="B Yagut" panose="00000400000000000000" pitchFamily="2" charset="-78"/>
                        </a:rPr>
                        <a:t>-حساسیت خارجی و...</a:t>
                      </a:r>
                    </a:p>
                    <a:p>
                      <a:pPr algn="r" rtl="1"/>
                      <a:endParaRPr lang="fa-IR" sz="1400" b="0" baseline="0" dirty="0">
                        <a:cs typeface="B Yagut" panose="00000400000000000000" pitchFamily="2" charset="-78"/>
                      </a:endParaRPr>
                    </a:p>
                    <a:p>
                      <a:pPr algn="r" rtl="1"/>
                      <a:r>
                        <a:rPr lang="fa-IR" sz="1400" b="0" baseline="0" dirty="0">
                          <a:cs typeface="B Yagut" panose="00000400000000000000" pitchFamily="2" charset="-78"/>
                        </a:rPr>
                        <a:t>-کم خونی و ....</a:t>
                      </a:r>
                    </a:p>
                    <a:p>
                      <a:pPr algn="r" rtl="1"/>
                      <a:endParaRPr lang="en-US" sz="1400" b="0" dirty="0">
                        <a:cs typeface="B Yagut" panose="00000400000000000000" pitchFamily="2" charset="-78"/>
                      </a:endParaRPr>
                    </a:p>
                  </a:txBody>
                  <a:tcPr/>
                </a:tc>
                <a:tc>
                  <a:txBody>
                    <a:bodyPr/>
                    <a:lstStyle/>
                    <a:p>
                      <a:pPr algn="r" rtl="1"/>
                      <a:r>
                        <a:rPr lang="fa-IR" sz="1400" b="0" dirty="0">
                          <a:cs typeface="B Yagut" panose="00000400000000000000" pitchFamily="2" charset="-78"/>
                        </a:rPr>
                        <a:t>-خس خس سینه دارد و درجه حرارت</a:t>
                      </a:r>
                      <a:r>
                        <a:rPr lang="fa-IR" sz="1400" b="0" baseline="0" dirty="0">
                          <a:cs typeface="B Yagut" panose="00000400000000000000" pitchFamily="2" charset="-78"/>
                        </a:rPr>
                        <a:t> بیمار</a:t>
                      </a:r>
                      <a:r>
                        <a:rPr lang="fa-IR" sz="1400" b="0" dirty="0">
                          <a:cs typeface="B Yagut" panose="00000400000000000000" pitchFamily="2" charset="-78"/>
                        </a:rPr>
                        <a:t> بالای 38 درجه</a:t>
                      </a:r>
                      <a:r>
                        <a:rPr lang="fa-IR" sz="1400" b="0" baseline="0" dirty="0">
                          <a:cs typeface="B Yagut" panose="00000400000000000000" pitchFamily="2" charset="-78"/>
                        </a:rPr>
                        <a:t> سانتی گراد است.</a:t>
                      </a:r>
                    </a:p>
                    <a:p>
                      <a:pPr algn="r" rtl="1"/>
                      <a:endParaRPr lang="fa-IR" sz="1400" b="0" baseline="0" dirty="0">
                        <a:cs typeface="B Yagut" panose="00000400000000000000" pitchFamily="2" charset="-78"/>
                      </a:endParaRPr>
                    </a:p>
                    <a:p>
                      <a:pPr algn="r" rtl="1"/>
                      <a:r>
                        <a:rPr lang="fa-IR" sz="1400" b="0" baseline="0" dirty="0">
                          <a:cs typeface="B Yagut" panose="00000400000000000000" pitchFamily="2" charset="-78"/>
                        </a:rPr>
                        <a:t>-سرفه همراه با خلط غلیظ خاکستری و کار در مناطق پر گرد و غبار </a:t>
                      </a:r>
                    </a:p>
                    <a:p>
                      <a:pPr algn="r" rtl="1"/>
                      <a:r>
                        <a:rPr lang="fa-IR" sz="1400" b="0" baseline="0" dirty="0">
                          <a:cs typeface="B Yagut" panose="00000400000000000000" pitchFamily="2" charset="-78"/>
                        </a:rPr>
                        <a:t>-اگر بیمار با غلات و حیوانات سروکار دارد</a:t>
                      </a:r>
                    </a:p>
                    <a:p>
                      <a:pPr algn="r" rtl="1"/>
                      <a:r>
                        <a:rPr lang="fa-IR" sz="1400" b="0" baseline="0" dirty="0">
                          <a:cs typeface="B Yagut" panose="00000400000000000000" pitchFamily="2" charset="-78"/>
                        </a:rPr>
                        <a:t>-علاوه بر تنگی نفس علائم خستگی مفرط، رنگ پریدگی و... دارد.</a:t>
                      </a:r>
                      <a:endParaRPr lang="en-US" sz="1400" b="0" dirty="0">
                        <a:cs typeface="B Yagut" panose="00000400000000000000" pitchFamily="2" charset="-78"/>
                      </a:endParaRPr>
                    </a:p>
                  </a:txBody>
                  <a:tcPr/>
                </a:tc>
                <a:extLst>
                  <a:ext uri="{0D108BD9-81ED-4DB2-BD59-A6C34878D82A}">
                    <a16:rowId xmlns:a16="http://schemas.microsoft.com/office/drawing/2014/main" val="10002"/>
                  </a:ext>
                </a:extLst>
              </a:tr>
            </a:tbl>
          </a:graphicData>
        </a:graphic>
      </p:graphicFrame>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1582" end="4978.2539"/>
                </p14:media>
              </p:ext>
            </p:extLst>
          </p:nvPr>
        </p:nvPicPr>
        <p:blipFill>
          <a:blip r:embed="rId4"/>
          <a:stretch>
            <a:fillRect/>
          </a:stretch>
        </p:blipFill>
        <p:spPr>
          <a:xfrm>
            <a:off x="8585200" y="62992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16</a:t>
            </a:fld>
            <a:endParaRPr lang="en-US"/>
          </a:p>
        </p:txBody>
      </p:sp>
    </p:spTree>
    <p:extLst>
      <p:ext uri="{BB962C8B-B14F-4D97-AF65-F5344CB8AC3E}">
        <p14:creationId xmlns:p14="http://schemas.microsoft.com/office/powerpoint/2010/main" val="894114461"/>
      </p:ext>
    </p:extLst>
  </p:cSld>
  <p:clrMapOvr>
    <a:masterClrMapping/>
  </p:clrMapOvr>
  <mc:AlternateContent xmlns:mc="http://schemas.openxmlformats.org/markup-compatibility/2006" xmlns:p14="http://schemas.microsoft.com/office/powerpoint/2010/main">
    <mc:Choice Requires="p14">
      <p:transition spd="slow" p14:dur="2000" advTm="165663"/>
    </mc:Choice>
    <mc:Fallback xmlns="">
      <p:transition spd="slow" advTm="165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dirty="0">
                <a:cs typeface="B Yagut" panose="00000400000000000000" pitchFamily="2" charset="-78"/>
              </a:rPr>
              <a:t>خلاصه مطالب و نتیجه گیری</a:t>
            </a:r>
            <a:endParaRPr lang="en-US"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تپش قلب، درد قفسه سینه و تنگی نفس از جمله مشکلات قلبی در افراد مراجعه کننده به خانه های بهداشت است. </a:t>
            </a:r>
          </a:p>
          <a:p>
            <a:pPr marL="0" indent="0" algn="just" rtl="1">
              <a:buNone/>
            </a:pPr>
            <a:r>
              <a:rPr lang="fa-IR" sz="2400" dirty="0">
                <a:cs typeface="B Yagut" panose="00000400000000000000" pitchFamily="2" charset="-78"/>
              </a:rPr>
              <a:t>این مشکلات می تواند به عنوان علایم بیماری قلبی عروقی  یا به صورت غیر اختصاصی مربوط به مشکلات دیگر مانند کم خونی، حساسیت به گندم، مشکلات گوارشی و یا مصرف داروها، عفونت ها و... باشد. که با گرفتن شرح حال و انجام معاینه و طبقه بندی مطابق با دارونامه اقدام به درمان بیماران نماید.  </a:t>
            </a: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2477"/>
                </p14:media>
              </p:ext>
            </p:extLst>
          </p:nvPr>
        </p:nvPicPr>
        <p:blipFill>
          <a:blip r:embed="rId4"/>
          <a:stretch>
            <a:fillRect/>
          </a:stretch>
        </p:blipFill>
        <p:spPr>
          <a:xfrm>
            <a:off x="8585200" y="62992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17</a:t>
            </a:fld>
            <a:endParaRPr lang="en-US"/>
          </a:p>
        </p:txBody>
      </p:sp>
    </p:spTree>
    <p:extLst>
      <p:ext uri="{BB962C8B-B14F-4D97-AF65-F5344CB8AC3E}">
        <p14:creationId xmlns:p14="http://schemas.microsoft.com/office/powerpoint/2010/main" val="3046587496"/>
      </p:ext>
    </p:extLst>
  </p:cSld>
  <p:clrMapOvr>
    <a:masterClrMapping/>
  </p:clrMapOvr>
  <mc:AlternateContent xmlns:mc="http://schemas.openxmlformats.org/markup-compatibility/2006" xmlns:p14="http://schemas.microsoft.com/office/powerpoint/2010/main">
    <mc:Choice Requires="p14">
      <p:transition spd="slow" p14:dur="2000" advTm="47518"/>
    </mc:Choice>
    <mc:Fallback xmlns="">
      <p:transition spd="slow" advTm="47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پرسش و تمرین</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514350" indent="-514350" algn="just" rtl="1">
              <a:buFont typeface="+mj-lt"/>
              <a:buAutoNum type="arabicPeriod"/>
            </a:pPr>
            <a:r>
              <a:rPr lang="fa-IR" sz="2400" dirty="0">
                <a:cs typeface="B Yagut" panose="00000400000000000000" pitchFamily="2" charset="-78"/>
              </a:rPr>
              <a:t>نحوه ارزیابی بیمار مبتلا به درد قفسه سینه را شرح دهید.</a:t>
            </a:r>
          </a:p>
          <a:p>
            <a:pPr marL="514350" indent="-514350" algn="just" rtl="1">
              <a:buFont typeface="+mj-lt"/>
              <a:buAutoNum type="arabicPeriod"/>
            </a:pPr>
            <a:r>
              <a:rPr lang="fa-IR" sz="2400" dirty="0">
                <a:cs typeface="B Yagut" panose="00000400000000000000" pitchFamily="2" charset="-78"/>
              </a:rPr>
              <a:t>موارد ارجاع فوری بیمار مبتلا به تپش قلب را </a:t>
            </a:r>
            <a:r>
              <a:rPr lang="fa-IR" sz="2400">
                <a:cs typeface="B Yagut" panose="00000400000000000000" pitchFamily="2" charset="-78"/>
              </a:rPr>
              <a:t>توضیح دهید. </a:t>
            </a:r>
            <a:endParaRPr lang="fa-IR" sz="2400" dirty="0">
              <a:cs typeface="B Yagut" panose="00000400000000000000" pitchFamily="2" charset="-78"/>
            </a:endParaRPr>
          </a:p>
          <a:p>
            <a:pPr marL="514350" indent="-514350" algn="just" rtl="1">
              <a:buFont typeface="+mj-lt"/>
              <a:buAutoNum type="arabicPeriod"/>
            </a:pPr>
            <a:r>
              <a:rPr lang="fa-IR" sz="2400" dirty="0">
                <a:cs typeface="B Yagut" panose="00000400000000000000" pitchFamily="2" charset="-78"/>
              </a:rPr>
              <a:t>با کمک مربی  شرح حال بیماری که  مبتلا به تنگی نفس می باشد را گرفته و نسبت به طبقه بندی و درمان آن اقدام نمایید. </a:t>
            </a:r>
          </a:p>
          <a:p>
            <a:pPr marL="514350" indent="-514350" algn="just" rtl="1">
              <a:buFont typeface="+mj-lt"/>
              <a:buAutoNum type="arabicPeriod"/>
            </a:pPr>
            <a:r>
              <a:rPr lang="fa-IR" sz="2400" dirty="0">
                <a:cs typeface="B Yagut" panose="00000400000000000000" pitchFamily="2" charset="-78"/>
              </a:rPr>
              <a:t>علل ایجاد تپش قلب را نام ببرید. </a:t>
            </a:r>
          </a:p>
          <a:p>
            <a:pPr marL="514350" indent="-514350" algn="just" rtl="1">
              <a:buFont typeface="+mj-lt"/>
              <a:buAutoNum type="arabicPeriod"/>
            </a:pP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701" end="1734.6009"/>
                </p14:media>
              </p:ext>
            </p:extLst>
          </p:nvPr>
        </p:nvPicPr>
        <p:blipFill>
          <a:blip r:embed="rId4"/>
          <a:stretch>
            <a:fillRect/>
          </a:stretch>
        </p:blipFill>
        <p:spPr>
          <a:xfrm>
            <a:off x="8585200" y="62992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18</a:t>
            </a:fld>
            <a:endParaRPr lang="en-US"/>
          </a:p>
        </p:txBody>
      </p:sp>
    </p:spTree>
    <p:extLst>
      <p:ext uri="{BB962C8B-B14F-4D97-AF65-F5344CB8AC3E}">
        <p14:creationId xmlns:p14="http://schemas.microsoft.com/office/powerpoint/2010/main" val="3398526584"/>
      </p:ext>
    </p:extLst>
  </p:cSld>
  <p:clrMapOvr>
    <a:masterClrMapping/>
  </p:clrMapOvr>
  <mc:AlternateContent xmlns:mc="http://schemas.openxmlformats.org/markup-compatibility/2006" xmlns:p14="http://schemas.microsoft.com/office/powerpoint/2010/main">
    <mc:Choice Requires="p14">
      <p:transition spd="slow" p14:dur="2000" advTm="18841"/>
    </mc:Choice>
    <mc:Fallback xmlns="">
      <p:transition spd="slow" advTm="18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Yagut" panose="00000400000000000000" pitchFamily="2" charset="-78"/>
              </a:rPr>
              <a:t>فهرست منابع</a:t>
            </a:r>
            <a:endParaRPr lang="en-US"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lgn="r" rtl="1">
              <a:buNone/>
            </a:pPr>
            <a:r>
              <a:rPr lang="fa-IR" sz="2400" dirty="0">
                <a:cs typeface="B Yagut" panose="00000400000000000000" pitchFamily="2" charset="-78"/>
              </a:rPr>
              <a:t>فولادبند، ف. درمان های ساده علامتی، شیراز، انتشارات نوید شیراز، 1384</a:t>
            </a:r>
          </a:p>
          <a:p>
            <a:pPr marL="0" indent="0" algn="r" rtl="1">
              <a:buNone/>
            </a:pPr>
            <a:r>
              <a:rPr lang="fa-IR" sz="2400" dirty="0">
                <a:cs typeface="B Yagut" panose="00000400000000000000" pitchFamily="2" charset="-78"/>
              </a:rPr>
              <a:t>آرزومانیانس، س. بدیعی، م. و همکاران. مجموعه کامل دروس پرستاری، تهران، انتشارات بشری، 2016</a:t>
            </a:r>
          </a:p>
          <a:p>
            <a:pPr marL="0" indent="0" algn="r" rtl="1">
              <a:buNone/>
            </a:pPr>
            <a:r>
              <a:rPr lang="fa-IR" sz="2400" dirty="0">
                <a:cs typeface="B Yagut" panose="00000400000000000000" pitchFamily="2" charset="-78"/>
              </a:rPr>
              <a:t>لیتین، الف. جلد اول کتاب جامع سلامت خانواده، تهران، انتشارات تیمورزاده، 1395</a:t>
            </a:r>
          </a:p>
          <a:p>
            <a:pPr marL="0" indent="0" algn="r" rtl="1">
              <a:buNone/>
            </a:pPr>
            <a:r>
              <a:rPr lang="fa-IR" sz="2400">
                <a:cs typeface="B Yagut" panose="00000400000000000000" pitchFamily="2" charset="-78"/>
              </a:rPr>
              <a:t>لیتین، الف. </a:t>
            </a:r>
            <a:r>
              <a:rPr lang="fa-IR" sz="2400" dirty="0">
                <a:cs typeface="B Yagut" panose="00000400000000000000" pitchFamily="2" charset="-78"/>
              </a:rPr>
              <a:t>جلد دوم کتاب جامع سلامت خانواده، تهران، انتشارات تیمورزاده، 1395</a:t>
            </a:r>
            <a:endParaRPr lang="en-US" sz="24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6E260466-3987-4E78-8E3E-EC2259A95BEE}" type="slidenum">
              <a:rPr lang="en-US" smtClean="0"/>
              <a:t>19</a:t>
            </a:fld>
            <a:endParaRPr lang="en-US"/>
          </a:p>
        </p:txBody>
      </p:sp>
    </p:spTree>
    <p:extLst>
      <p:ext uri="{BB962C8B-B14F-4D97-AF65-F5344CB8AC3E}">
        <p14:creationId xmlns:p14="http://schemas.microsoft.com/office/powerpoint/2010/main" val="3326372366"/>
      </p:ext>
    </p:extLst>
  </p:cSld>
  <p:clrMapOvr>
    <a:masterClrMapping/>
  </p:clrMapOvr>
  <mc:AlternateContent xmlns:mc="http://schemas.openxmlformats.org/markup-compatibility/2006" xmlns:p14="http://schemas.microsoft.com/office/powerpoint/2010/main">
    <mc:Choice Requires="p14">
      <p:transition spd="slow" p14:dur="2000" advTm="6597"/>
    </mc:Choice>
    <mc:Fallback xmlns="">
      <p:transition spd="slow" advTm="659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مشخصات سند</a:t>
            </a:r>
            <a:endParaRPr lang="en-US" dirty="0">
              <a:cs typeface="B Yagut" panose="00000400000000000000" pitchFamily="2" charset="-78"/>
            </a:endParaRPr>
          </a:p>
        </p:txBody>
      </p:sp>
      <p:sp>
        <p:nvSpPr>
          <p:cNvPr id="3" name="Text Placeholder 2"/>
          <p:cNvSpPr>
            <a:spLocks noGrp="1"/>
          </p:cNvSpPr>
          <p:nvPr>
            <p:ph type="body" idx="1"/>
          </p:nvPr>
        </p:nvSpPr>
        <p:spPr/>
        <p:txBody>
          <a:bodyPr>
            <a:normAutofit/>
          </a:bodyPr>
          <a:lstStyle/>
          <a:p>
            <a:pPr algn="r" rtl="1"/>
            <a:r>
              <a:rPr lang="fa-IR" sz="2800" dirty="0">
                <a:cs typeface="B Yagut" panose="00000400000000000000" pitchFamily="2" charset="-78"/>
              </a:rPr>
              <a:t>مشخصات مدرس</a:t>
            </a:r>
            <a:endParaRPr lang="en-US" sz="2800" dirty="0">
              <a:cs typeface="B Yagut" panose="00000400000000000000" pitchFamily="2" charset="-78"/>
            </a:endParaRPr>
          </a:p>
        </p:txBody>
      </p:sp>
      <p:sp>
        <p:nvSpPr>
          <p:cNvPr id="4" name="Content Placeholder 3"/>
          <p:cNvSpPr>
            <a:spLocks noGrp="1"/>
          </p:cNvSpPr>
          <p:nvPr>
            <p:ph sz="half" idx="2"/>
          </p:nvPr>
        </p:nvSpPr>
        <p:spPr/>
        <p:txBody>
          <a:bodyPr>
            <a:normAutofit/>
          </a:bodyPr>
          <a:lstStyle/>
          <a:p>
            <a:pPr marL="0" indent="0" algn="r" rtl="1">
              <a:buNone/>
            </a:pPr>
            <a:r>
              <a:rPr lang="fa-IR" sz="2000" dirty="0">
                <a:cs typeface="B Yagut" panose="00000400000000000000" pitchFamily="2" charset="-78"/>
              </a:rPr>
              <a:t>تصویر پرسنلی مدرس:</a:t>
            </a:r>
          </a:p>
          <a:p>
            <a:pPr marL="0" indent="0" algn="r" rtl="1">
              <a:buNone/>
            </a:pPr>
            <a:endParaRPr lang="fa-IR" sz="2000" dirty="0">
              <a:cs typeface="B Yagut" panose="00000400000000000000" pitchFamily="2" charset="-78"/>
            </a:endParaRPr>
          </a:p>
          <a:p>
            <a:pPr marL="0" indent="0" algn="r" rtl="1">
              <a:buNone/>
            </a:pPr>
            <a:endParaRPr lang="fa-IR" sz="2000" dirty="0">
              <a:cs typeface="B Yagut" panose="00000400000000000000" pitchFamily="2" charset="-78"/>
            </a:endParaRPr>
          </a:p>
          <a:p>
            <a:pPr marL="0" indent="0" algn="r" rtl="1">
              <a:buNone/>
            </a:pPr>
            <a:endParaRPr lang="fa-IR" sz="2000" dirty="0">
              <a:cs typeface="B Yagut" panose="00000400000000000000" pitchFamily="2" charset="-78"/>
            </a:endParaRPr>
          </a:p>
          <a:p>
            <a:pPr marL="0" indent="0" algn="r" rtl="1">
              <a:buNone/>
            </a:pPr>
            <a:r>
              <a:rPr lang="fa-IR" sz="2000" dirty="0">
                <a:cs typeface="B Yagut" panose="00000400000000000000" pitchFamily="2" charset="-78"/>
              </a:rPr>
              <a:t>نام و نام خانوادگی مدرس: فیروزه مشایخی</a:t>
            </a:r>
          </a:p>
          <a:p>
            <a:pPr marL="0" indent="0" algn="r" rtl="1">
              <a:buNone/>
            </a:pPr>
            <a:r>
              <a:rPr lang="fa-IR" sz="2000" dirty="0">
                <a:cs typeface="B Yagut" panose="00000400000000000000" pitchFamily="2" charset="-78"/>
              </a:rPr>
              <a:t>مدرک تحصیلی: کاردان بهداشت خانواده</a:t>
            </a:r>
          </a:p>
          <a:p>
            <a:pPr marL="0" indent="0" algn="r" rtl="1">
              <a:buNone/>
            </a:pPr>
            <a:r>
              <a:rPr lang="fa-IR" sz="2000" dirty="0">
                <a:cs typeface="B Yagut" panose="00000400000000000000" pitchFamily="2" charset="-78"/>
              </a:rPr>
              <a:t>موقعیت اشتغال سازمانی مدرس: مربی بهداشت خانواده مرکز آموزش بهورزی شهرستان اراک دانشگاه علوم پزشکی و خدمات بهداشتی درمانی اراک</a:t>
            </a:r>
          </a:p>
          <a:p>
            <a:pPr marL="0" indent="0" algn="r" rtl="1">
              <a:buNone/>
            </a:pPr>
            <a:endParaRPr lang="en-US" dirty="0">
              <a:cs typeface="B Yagut" panose="00000400000000000000" pitchFamily="2" charset="-78"/>
            </a:endParaRPr>
          </a:p>
        </p:txBody>
      </p:sp>
      <p:sp>
        <p:nvSpPr>
          <p:cNvPr id="5" name="Text Placeholder 4"/>
          <p:cNvSpPr>
            <a:spLocks noGrp="1"/>
          </p:cNvSpPr>
          <p:nvPr>
            <p:ph type="body" sz="quarter" idx="3"/>
          </p:nvPr>
        </p:nvSpPr>
        <p:spPr/>
        <p:txBody>
          <a:bodyPr>
            <a:noAutofit/>
          </a:bodyPr>
          <a:lstStyle/>
          <a:p>
            <a:pPr algn="r" rtl="1"/>
            <a:r>
              <a:rPr lang="fa-IR" sz="2800" dirty="0">
                <a:cs typeface="B Yagut" panose="00000400000000000000" pitchFamily="2" charset="-78"/>
              </a:rPr>
              <a:t>مشخصات بسته آموزشی</a:t>
            </a:r>
            <a:endParaRPr lang="en-US" sz="2800" dirty="0">
              <a:cs typeface="B Yagut" panose="00000400000000000000" pitchFamily="2" charset="-78"/>
            </a:endParaRPr>
          </a:p>
        </p:txBody>
      </p:sp>
      <p:sp>
        <p:nvSpPr>
          <p:cNvPr id="6" name="Content Placeholder 5"/>
          <p:cNvSpPr>
            <a:spLocks noGrp="1"/>
          </p:cNvSpPr>
          <p:nvPr>
            <p:ph sz="quarter" idx="4"/>
          </p:nvPr>
        </p:nvSpPr>
        <p:spPr/>
        <p:txBody>
          <a:bodyPr>
            <a:normAutofit/>
          </a:bodyPr>
          <a:lstStyle/>
          <a:p>
            <a:pPr marL="0" indent="0" algn="r" rtl="1">
              <a:buNone/>
            </a:pPr>
            <a:r>
              <a:rPr lang="fa-IR" sz="2000" dirty="0">
                <a:cs typeface="B Yagut" panose="00000400000000000000" pitchFamily="2" charset="-78"/>
              </a:rPr>
              <a:t>حیطه درس: رویکرد به شکایات شایع و درمان های ساده علامتی</a:t>
            </a:r>
          </a:p>
          <a:p>
            <a:pPr marL="0" indent="0" algn="r" rtl="1">
              <a:buNone/>
            </a:pPr>
            <a:r>
              <a:rPr lang="fa-IR" sz="2000" dirty="0">
                <a:cs typeface="B Yagut" panose="00000400000000000000" pitchFamily="2" charset="-78"/>
              </a:rPr>
              <a:t>تاریخ آخرین بازنگری: 1399/05/20</a:t>
            </a:r>
          </a:p>
          <a:p>
            <a:pPr marL="0" indent="0" algn="r" rtl="1">
              <a:buNone/>
            </a:pPr>
            <a:r>
              <a:rPr lang="fa-IR" sz="2000" dirty="0">
                <a:cs typeface="B Yagut" panose="00000400000000000000" pitchFamily="2" charset="-78"/>
              </a:rPr>
              <a:t>نوبت تهیه: 2</a:t>
            </a:r>
          </a:p>
          <a:p>
            <a:pPr marL="0" indent="0" algn="l" rtl="1">
              <a:buNone/>
            </a:pPr>
            <a:r>
              <a:rPr lang="fa-IR" sz="2000" dirty="0">
                <a:cs typeface="B Yagut" panose="00000400000000000000" pitchFamily="2" charset="-78"/>
              </a:rPr>
              <a:t>نام فایل: </a:t>
            </a:r>
            <a:r>
              <a:rPr lang="en-US" sz="2000" dirty="0">
                <a:cs typeface="B Yagut" panose="00000400000000000000" pitchFamily="2" charset="-78"/>
              </a:rPr>
              <a:t>SH-</a:t>
            </a:r>
            <a:r>
              <a:rPr lang="en-US" sz="1800" dirty="0" err="1">
                <a:cs typeface="B Yagut" panose="00000400000000000000" pitchFamily="2" charset="-78"/>
              </a:rPr>
              <a:t>roykard</a:t>
            </a:r>
            <a:r>
              <a:rPr lang="en-US" sz="1800" dirty="0">
                <a:cs typeface="B Yagut" panose="00000400000000000000" pitchFamily="2" charset="-78"/>
              </a:rPr>
              <a:t>-be-</a:t>
            </a:r>
            <a:r>
              <a:rPr lang="en-US" sz="1800" dirty="0" err="1">
                <a:cs typeface="B Yagut" panose="00000400000000000000" pitchFamily="2" charset="-78"/>
              </a:rPr>
              <a:t>shekayate</a:t>
            </a:r>
            <a:r>
              <a:rPr lang="en-US" sz="1800" dirty="0">
                <a:cs typeface="B Yagut" panose="00000400000000000000" pitchFamily="2" charset="-78"/>
              </a:rPr>
              <a:t>-</a:t>
            </a:r>
            <a:r>
              <a:rPr lang="en-US" sz="1800" dirty="0" err="1">
                <a:cs typeface="B Yagut" panose="00000400000000000000" pitchFamily="2" charset="-78"/>
              </a:rPr>
              <a:t>shaye</a:t>
            </a:r>
            <a:r>
              <a:rPr lang="en-US" sz="1800">
                <a:cs typeface="B Yagut" panose="00000400000000000000" pitchFamily="2" charset="-78"/>
              </a:rPr>
              <a:t> va-darmanhae-sade-alamati-edit2</a:t>
            </a:r>
            <a:endParaRPr lang="fa-IR" sz="1800" dirty="0">
              <a:cs typeface="B Yagut" panose="00000400000000000000" pitchFamily="2" charset="-78"/>
            </a:endParaRPr>
          </a:p>
          <a:p>
            <a:pPr marL="0" indent="0" algn="r" rtl="1">
              <a:buNone/>
            </a:pPr>
            <a:endParaRPr lang="fa-IR" sz="1800" dirty="0">
              <a:cs typeface="B Yagut" panose="00000400000000000000" pitchFamily="2" charset="-78"/>
            </a:endParaRPr>
          </a:p>
        </p:txBody>
      </p:sp>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1116" end="735.043"/>
                </p14:media>
              </p:ext>
            </p:extLst>
          </p:nvPr>
        </p:nvPicPr>
        <p:blipFill>
          <a:blip r:embed="rId4"/>
          <a:stretch>
            <a:fillRect/>
          </a:stretch>
        </p:blipFill>
        <p:spPr>
          <a:xfrm>
            <a:off x="8585200" y="6324600"/>
            <a:ext cx="406400" cy="406400"/>
          </a:xfrm>
          <a:prstGeom prst="rect">
            <a:avLst/>
          </a:prstGeom>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209800"/>
            <a:ext cx="1171575"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8"/>
          <p:cNvSpPr>
            <a:spLocks noGrp="1"/>
          </p:cNvSpPr>
          <p:nvPr>
            <p:ph type="sldNum" sz="quarter" idx="12"/>
          </p:nvPr>
        </p:nvSpPr>
        <p:spPr/>
        <p:txBody>
          <a:bodyPr/>
          <a:lstStyle/>
          <a:p>
            <a:fld id="{6E260466-3987-4E78-8E3E-EC2259A95BEE}" type="slidenum">
              <a:rPr lang="en-US" smtClean="0"/>
              <a:t>2</a:t>
            </a:fld>
            <a:endParaRPr lang="en-US"/>
          </a:p>
        </p:txBody>
      </p:sp>
    </p:spTree>
    <p:extLst>
      <p:ext uri="{BB962C8B-B14F-4D97-AF65-F5344CB8AC3E}">
        <p14:creationId xmlns:p14="http://schemas.microsoft.com/office/powerpoint/2010/main" val="443325567"/>
      </p:ext>
    </p:extLst>
  </p:cSld>
  <p:clrMapOvr>
    <a:masterClrMapping/>
  </p:clrMapOvr>
  <mc:AlternateContent xmlns:mc="http://schemas.openxmlformats.org/markup-compatibility/2006" xmlns:p14="http://schemas.microsoft.com/office/powerpoint/2010/main">
    <mc:Choice Requires="p14">
      <p:transition spd="slow" p14:dur="2000" advTm="7402"/>
    </mc:Choice>
    <mc:Fallback xmlns="">
      <p:transition spd="slow" advTm="7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752600"/>
          </a:xfrm>
        </p:spPr>
        <p:txBody>
          <a:bodyPr>
            <a:normAutofit fontScale="90000"/>
          </a:bodyPr>
          <a:lstStyle/>
          <a:p>
            <a:pPr rtl="1"/>
            <a:r>
              <a:rPr lang="fa-IR" dirty="0">
                <a:cs typeface="B Yagut" panose="00000400000000000000" pitchFamily="2" charset="-78"/>
              </a:rPr>
              <a:t>لطفا نظرات و پیشنهادات خود پیرامون این بسته آموزشی را به آدرس زیر ارسال کنید.</a:t>
            </a:r>
            <a:endParaRPr lang="en-US" dirty="0">
              <a:cs typeface="B Yagut" panose="00000400000000000000" pitchFamily="2" charset="-78"/>
            </a:endParaRPr>
          </a:p>
        </p:txBody>
      </p:sp>
      <p:sp>
        <p:nvSpPr>
          <p:cNvPr id="3" name="Content Placeholder 2"/>
          <p:cNvSpPr>
            <a:spLocks noGrp="1"/>
          </p:cNvSpPr>
          <p:nvPr>
            <p:ph idx="1"/>
          </p:nvPr>
        </p:nvSpPr>
        <p:spPr>
          <a:xfrm>
            <a:off x="457200" y="3200400"/>
            <a:ext cx="8229600" cy="2925763"/>
          </a:xfrm>
        </p:spPr>
        <p:txBody>
          <a:bodyPr/>
          <a:lstStyle/>
          <a:p>
            <a:pPr marL="0" indent="0" algn="ctr" rtl="1">
              <a:buNone/>
            </a:pPr>
            <a:r>
              <a:rPr lang="fa-IR" dirty="0">
                <a:cs typeface="B Yagut" panose="00000400000000000000" pitchFamily="2" charset="-78"/>
              </a:rPr>
              <a:t>دانشگاه علوم پزشکی و خدمات بهداشتی درمان اراک</a:t>
            </a:r>
          </a:p>
          <a:p>
            <a:pPr marL="0" indent="0" algn="ctr" rtl="1">
              <a:buNone/>
            </a:pPr>
            <a:r>
              <a:rPr lang="en-US">
                <a:cs typeface="B Yagut" panose="00000400000000000000" pitchFamily="2" charset="-78"/>
              </a:rPr>
              <a:t>firuzemashayekhi@gmail.com</a:t>
            </a:r>
            <a:endParaRPr lang="en-US"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6E260466-3987-4E78-8E3E-EC2259A95BEE}" type="slidenum">
              <a:rPr lang="en-US" smtClean="0"/>
              <a:t>20</a:t>
            </a:fld>
            <a:endParaRPr lang="en-US"/>
          </a:p>
        </p:txBody>
      </p:sp>
    </p:spTree>
    <p:extLst>
      <p:ext uri="{BB962C8B-B14F-4D97-AF65-F5344CB8AC3E}">
        <p14:creationId xmlns:p14="http://schemas.microsoft.com/office/powerpoint/2010/main" val="926719389"/>
      </p:ext>
    </p:extLst>
  </p:cSld>
  <p:clrMapOvr>
    <a:masterClrMapping/>
  </p:clrMapOvr>
  <mc:AlternateContent xmlns:mc="http://schemas.openxmlformats.org/markup-compatibility/2006" xmlns:p14="http://schemas.microsoft.com/office/powerpoint/2010/main">
    <mc:Choice Requires="p14">
      <p:transition spd="slow" p14:dur="2000" advTm="7491"/>
    </mc:Choice>
    <mc:Fallback xmlns="">
      <p:transition spd="slow" advTm="749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اهداف آموزشی</a:t>
            </a:r>
            <a:endParaRPr lang="en-US" dirty="0"/>
          </a:p>
        </p:txBody>
      </p:sp>
      <p:sp>
        <p:nvSpPr>
          <p:cNvPr id="3" name="Content Placeholder 2"/>
          <p:cNvSpPr>
            <a:spLocks noGrp="1"/>
          </p:cNvSpPr>
          <p:nvPr>
            <p:ph idx="1"/>
          </p:nvPr>
        </p:nvSpPr>
        <p:spPr/>
        <p:txBody>
          <a:bodyPr>
            <a:normAutofit/>
          </a:bodyPr>
          <a:lstStyle/>
          <a:p>
            <a:pPr marL="0" indent="0" algn="just" rtl="1">
              <a:buNone/>
            </a:pPr>
            <a:r>
              <a:rPr lang="fa-IR" sz="2400" dirty="0">
                <a:cs typeface="B Yagut" panose="00000400000000000000" pitchFamily="2" charset="-78"/>
              </a:rPr>
              <a:t>پس از مطالعه این فصل انتظار می رود بتوانید:</a:t>
            </a:r>
          </a:p>
          <a:p>
            <a:pPr marL="514350" indent="-514350" algn="just" rtl="1">
              <a:buFont typeface="+mj-lt"/>
              <a:buAutoNum type="arabicPeriod"/>
            </a:pPr>
            <a:r>
              <a:rPr lang="fa-IR" sz="2400" dirty="0">
                <a:cs typeface="B Yagut" panose="00000400000000000000" pitchFamily="2" charset="-78"/>
              </a:rPr>
              <a:t>ارزیابی، مراقبت و درمان بیمار مبتلا به تپش قلب را انجام دهید.</a:t>
            </a:r>
          </a:p>
          <a:p>
            <a:pPr marL="514350" indent="-514350" algn="just" rtl="1">
              <a:buFont typeface="+mj-lt"/>
              <a:buAutoNum type="arabicPeriod"/>
            </a:pPr>
            <a:r>
              <a:rPr lang="fa-IR" sz="2400" dirty="0">
                <a:cs typeface="B Yagut" panose="00000400000000000000" pitchFamily="2" charset="-78"/>
              </a:rPr>
              <a:t>ارزیابی، مراقبت و درمان بیمار مبتلا به درد قفسه سینه را انجام دهید.</a:t>
            </a:r>
          </a:p>
          <a:p>
            <a:pPr marL="514350" indent="-514350" algn="just" rtl="1">
              <a:buFont typeface="+mj-lt"/>
              <a:buAutoNum type="arabicPeriod"/>
            </a:pPr>
            <a:r>
              <a:rPr lang="fa-IR" sz="2400" dirty="0">
                <a:cs typeface="B Yagut" panose="00000400000000000000" pitchFamily="2" charset="-78"/>
              </a:rPr>
              <a:t>ارزیابی، مراقبت و درمان بیمار مبتلا به تنگی نفس را انجام دهید.</a:t>
            </a:r>
          </a:p>
          <a:p>
            <a:pPr marL="514350" indent="-514350" algn="just" rtl="1">
              <a:buFont typeface="+mj-lt"/>
              <a:buAutoNum type="arabicPeriod"/>
            </a:pPr>
            <a:r>
              <a:rPr lang="fa-IR" sz="2400" dirty="0">
                <a:cs typeface="B Yagut" panose="00000400000000000000" pitchFamily="2" charset="-78"/>
              </a:rPr>
              <a:t>موارد نیازمند ارجاع فوری و غیر فوری برای تنگی نفس را شرح دهید.</a:t>
            </a:r>
          </a:p>
          <a:p>
            <a:pPr marL="0" indent="0" algn="just" rtl="1">
              <a:buNone/>
            </a:pPr>
            <a:endParaRPr lang="fa-IR"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851" end="1370.1111"/>
                </p14:media>
              </p:ext>
            </p:extLst>
          </p:nvPr>
        </p:nvPicPr>
        <p:blipFill>
          <a:blip r:embed="rId4"/>
          <a:stretch>
            <a:fillRect/>
          </a:stretch>
        </p:blipFill>
        <p:spPr>
          <a:xfrm>
            <a:off x="8585200" y="62992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3</a:t>
            </a:fld>
            <a:endParaRPr lang="en-US"/>
          </a:p>
        </p:txBody>
      </p:sp>
    </p:spTree>
    <p:extLst>
      <p:ext uri="{BB962C8B-B14F-4D97-AF65-F5344CB8AC3E}">
        <p14:creationId xmlns:p14="http://schemas.microsoft.com/office/powerpoint/2010/main" val="739008081"/>
      </p:ext>
    </p:extLst>
  </p:cSld>
  <p:clrMapOvr>
    <a:masterClrMapping/>
  </p:clrMapOvr>
  <mc:AlternateContent xmlns:mc="http://schemas.openxmlformats.org/markup-compatibility/2006" xmlns:p14="http://schemas.microsoft.com/office/powerpoint/2010/main">
    <mc:Choice Requires="p14">
      <p:transition spd="slow" p14:dur="2000" advTm="23732"/>
    </mc:Choice>
    <mc:Fallback xmlns="">
      <p:transition spd="slow" advTm="23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normAutofit fontScale="90000"/>
          </a:bodyPr>
          <a:lstStyle/>
          <a:p>
            <a:pPr algn="r" rtl="1"/>
            <a:r>
              <a:rPr lang="fa-IR" dirty="0">
                <a:cs typeface="B Yagut" panose="00000400000000000000" pitchFamily="2" charset="-78"/>
              </a:rPr>
              <a:t>فهرست عناوین</a:t>
            </a:r>
            <a:endParaRPr lang="en-US" dirty="0">
              <a:cs typeface="B Yagut" panose="00000400000000000000" pitchFamily="2" charset="-78"/>
            </a:endParaRPr>
          </a:p>
        </p:txBody>
      </p:sp>
      <p:sp>
        <p:nvSpPr>
          <p:cNvPr id="3" name="Content Placeholder 2"/>
          <p:cNvSpPr>
            <a:spLocks noGrp="1"/>
          </p:cNvSpPr>
          <p:nvPr>
            <p:ph idx="1"/>
          </p:nvPr>
        </p:nvSpPr>
        <p:spPr>
          <a:xfrm>
            <a:off x="457200" y="838200"/>
            <a:ext cx="8229600" cy="5461000"/>
          </a:xfrm>
        </p:spPr>
        <p:txBody>
          <a:bodyPr>
            <a:noAutofit/>
          </a:bodyPr>
          <a:lstStyle/>
          <a:p>
            <a:pPr algn="r" rtl="1"/>
            <a:r>
              <a:rPr lang="fa-IR" sz="2300" dirty="0">
                <a:cs typeface="B Yagut" panose="00000400000000000000" pitchFamily="2" charset="-78"/>
              </a:rPr>
              <a:t>مقدمه</a:t>
            </a:r>
          </a:p>
          <a:p>
            <a:pPr algn="r" rtl="1"/>
            <a:r>
              <a:rPr lang="fa-IR" sz="2300" dirty="0">
                <a:cs typeface="B Yagut" panose="00000400000000000000" pitchFamily="2" charset="-78"/>
              </a:rPr>
              <a:t>نشانه های مشکلات قلبی</a:t>
            </a:r>
          </a:p>
          <a:p>
            <a:pPr algn="r" rtl="1"/>
            <a:r>
              <a:rPr lang="fa-IR" sz="2300" dirty="0">
                <a:cs typeface="B Yagut" panose="00000400000000000000" pitchFamily="2" charset="-78"/>
              </a:rPr>
              <a:t>تعاریف</a:t>
            </a:r>
          </a:p>
          <a:p>
            <a:pPr algn="r" rtl="1"/>
            <a:r>
              <a:rPr lang="fa-IR" sz="2300" dirty="0">
                <a:cs typeface="B Yagut" panose="00000400000000000000" pitchFamily="2" charset="-78"/>
              </a:rPr>
              <a:t>معاینات</a:t>
            </a:r>
          </a:p>
          <a:p>
            <a:pPr algn="r" rtl="1"/>
            <a:r>
              <a:rPr lang="fa-IR" sz="2300" dirty="0">
                <a:cs typeface="B Yagut" panose="00000400000000000000" pitchFamily="2" charset="-78"/>
              </a:rPr>
              <a:t>شرح حال و ارزیابی بیمار مبتلا به تپش قلب</a:t>
            </a:r>
          </a:p>
          <a:p>
            <a:pPr algn="r" rtl="1"/>
            <a:r>
              <a:rPr lang="fa-IR" sz="2300" dirty="0">
                <a:cs typeface="B Yagut" panose="00000400000000000000" pitchFamily="2" charset="-78"/>
              </a:rPr>
              <a:t>معاینات، تشخیص و درمان بیماران مبتلا به تپش قلب</a:t>
            </a:r>
          </a:p>
          <a:p>
            <a:pPr algn="r" rtl="1"/>
            <a:r>
              <a:rPr lang="fa-IR" sz="2300" dirty="0">
                <a:cs typeface="B Yagut" panose="00000400000000000000" pitchFamily="2" charset="-78"/>
              </a:rPr>
              <a:t>شرح حال و ارزیابی بیمار مبتلا به درد قفسه سینه</a:t>
            </a:r>
          </a:p>
          <a:p>
            <a:pPr algn="r" rtl="1"/>
            <a:r>
              <a:rPr lang="fa-IR" sz="2300" dirty="0">
                <a:cs typeface="B Yagut" panose="00000400000000000000" pitchFamily="2" charset="-78"/>
              </a:rPr>
              <a:t>معاینات، تشخیص و درمان بیماران مبتلا به درد قفسه سینه</a:t>
            </a:r>
          </a:p>
          <a:p>
            <a:pPr algn="r" rtl="1"/>
            <a:r>
              <a:rPr lang="fa-IR" sz="2300" dirty="0">
                <a:cs typeface="B Yagut" panose="00000400000000000000" pitchFamily="2" charset="-78"/>
              </a:rPr>
              <a:t>شرح حال و ارزیابی بیمار مبتلا به تنگی نفس</a:t>
            </a:r>
          </a:p>
          <a:p>
            <a:pPr algn="r" rtl="1"/>
            <a:r>
              <a:rPr lang="fa-IR" sz="2300" dirty="0">
                <a:cs typeface="B Yagut" panose="00000400000000000000" pitchFamily="2" charset="-78"/>
              </a:rPr>
              <a:t>معاینات، تشخیص و درمان بیماران مبتلا به تنگی نفس</a:t>
            </a:r>
          </a:p>
          <a:p>
            <a:pPr algn="r" rtl="1"/>
            <a:r>
              <a:rPr lang="fa-IR" sz="2300" dirty="0">
                <a:cs typeface="B Yagut" panose="00000400000000000000" pitchFamily="2" charset="-78"/>
              </a:rPr>
              <a:t>خلاصه مطالب و نتیجه گیری</a:t>
            </a:r>
          </a:p>
          <a:p>
            <a:pPr algn="r" rtl="1"/>
            <a:r>
              <a:rPr lang="fa-IR" sz="2300" dirty="0">
                <a:cs typeface="B Yagut" panose="00000400000000000000" pitchFamily="2" charset="-78"/>
              </a:rPr>
              <a:t>پرسش و تمرین</a:t>
            </a:r>
          </a:p>
          <a:p>
            <a:pPr algn="r" rtl="1"/>
            <a:r>
              <a:rPr lang="fa-IR" sz="2300" dirty="0">
                <a:cs typeface="B Yagut" panose="00000400000000000000" pitchFamily="2" charset="-78"/>
              </a:rPr>
              <a:t>منابع</a:t>
            </a:r>
          </a:p>
        </p:txBody>
      </p:sp>
      <p:sp>
        <p:nvSpPr>
          <p:cNvPr id="5" name="Slide Number Placeholder 4"/>
          <p:cNvSpPr>
            <a:spLocks noGrp="1"/>
          </p:cNvSpPr>
          <p:nvPr>
            <p:ph type="sldNum" sz="quarter" idx="12"/>
          </p:nvPr>
        </p:nvSpPr>
        <p:spPr/>
        <p:txBody>
          <a:bodyPr/>
          <a:lstStyle/>
          <a:p>
            <a:fld id="{6E260466-3987-4E78-8E3E-EC2259A95BEE}" type="slidenum">
              <a:rPr lang="en-US" smtClean="0"/>
              <a:t>4</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64198819"/>
      </p:ext>
    </p:extLst>
  </p:cSld>
  <p:clrMapOvr>
    <a:masterClrMapping/>
  </p:clrMapOvr>
  <mc:AlternateContent xmlns:mc="http://schemas.openxmlformats.org/markup-compatibility/2006" xmlns:p14="http://schemas.microsoft.com/office/powerpoint/2010/main">
    <mc:Choice Requires="p14">
      <p:transition spd="slow" p14:dur="2000" advTm="50787"/>
    </mc:Choice>
    <mc:Fallback xmlns="">
      <p:transition spd="slow" advTm="50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sz="4000" dirty="0">
                <a:cs typeface="B Yagut" panose="00000400000000000000" pitchFamily="2" charset="-78"/>
              </a:rPr>
              <a:t>مقدمه</a:t>
            </a:r>
            <a:endParaRPr lang="en-US" sz="4000" dirty="0">
              <a:cs typeface="B Yagut" panose="00000400000000000000" pitchFamily="2" charset="-78"/>
            </a:endParaRPr>
          </a:p>
        </p:txBody>
      </p:sp>
      <p:sp>
        <p:nvSpPr>
          <p:cNvPr id="3" name="Content Placeholder 2"/>
          <p:cNvSpPr>
            <a:spLocks noGrp="1"/>
          </p:cNvSpPr>
          <p:nvPr>
            <p:ph idx="1"/>
          </p:nvPr>
        </p:nvSpPr>
        <p:spPr/>
        <p:txBody>
          <a:bodyPr>
            <a:noAutofit/>
          </a:bodyPr>
          <a:lstStyle/>
          <a:p>
            <a:pPr marL="0" indent="0" algn="just" rtl="1">
              <a:buNone/>
            </a:pPr>
            <a:r>
              <a:rPr lang="fa-IR" sz="2400" dirty="0">
                <a:cs typeface="B Yagut" panose="00000400000000000000" pitchFamily="2" charset="-78"/>
              </a:rPr>
              <a:t>هرگونه احساس ناخوشایند در فرایند تنفس را تنگی نفس می گویند. هر فرد به طور متوسط در شبانه روز </a:t>
            </a:r>
            <a:r>
              <a:rPr lang="fa-IR" sz="2400" b="1" dirty="0">
                <a:cs typeface="B Yagut" panose="00000400000000000000" pitchFamily="2" charset="-78"/>
              </a:rPr>
              <a:t>12</a:t>
            </a:r>
            <a:r>
              <a:rPr lang="fa-IR" sz="2400" dirty="0">
                <a:cs typeface="B Yagut" panose="00000400000000000000" pitchFamily="2" charset="-78"/>
              </a:rPr>
              <a:t> تا </a:t>
            </a:r>
            <a:r>
              <a:rPr lang="fa-IR" sz="2400" b="1" dirty="0">
                <a:cs typeface="B Yagut" panose="00000400000000000000" pitchFamily="2" charset="-78"/>
              </a:rPr>
              <a:t>20</a:t>
            </a:r>
            <a:r>
              <a:rPr lang="fa-IR" sz="2400" dirty="0">
                <a:cs typeface="B Yagut" panose="00000400000000000000" pitchFamily="2" charset="-78"/>
              </a:rPr>
              <a:t> بار در دقیقه دم و بازدم انجام می دهد که از آن مطلع نیست، بنابراین وقتی که فرد فرایند تنفس خود را احساس می کند یعنی تنفس او از حالت عادی خارج شده است. در صورتی که فرد در حالت استراحت تند تند نفس می کشد و یا آن که بعد از فعالیت دچار این حالت می شود ممکن است علامت مشکلات قلبی یا تنفسی باشد، وجود درد در قفسه سینه می تواند علامت هشدار دهنده بوده، که در صورت درد شدید و فشارنده در ناحیه وسط قفسه سینه یا درد همراه با تنگی نفس و نامنظمی ضربان قلب نشانه بیماری های جدی قلب و ریه بوده و باید به پزشک مراجعه نماید.</a:t>
            </a:r>
            <a:endParaRPr lang="en-US" sz="24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891"/>
                </p14:media>
              </p:ext>
            </p:extLst>
          </p:nvPr>
        </p:nvPicPr>
        <p:blipFill>
          <a:blip r:embed="rId4"/>
          <a:stretch>
            <a:fillRect/>
          </a:stretch>
        </p:blipFill>
        <p:spPr>
          <a:xfrm>
            <a:off x="8585200" y="62992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5</a:t>
            </a:fld>
            <a:endParaRPr lang="en-US"/>
          </a:p>
        </p:txBody>
      </p:sp>
    </p:spTree>
    <p:extLst>
      <p:ext uri="{BB962C8B-B14F-4D97-AF65-F5344CB8AC3E}">
        <p14:creationId xmlns:p14="http://schemas.microsoft.com/office/powerpoint/2010/main" val="2442415200"/>
      </p:ext>
    </p:extLst>
  </p:cSld>
  <p:clrMapOvr>
    <a:masterClrMapping/>
  </p:clrMapOvr>
  <mc:AlternateContent xmlns:mc="http://schemas.openxmlformats.org/markup-compatibility/2006" xmlns:p14="http://schemas.microsoft.com/office/powerpoint/2010/main">
    <mc:Choice Requires="p14">
      <p:transition spd="slow" p14:dur="2000" advTm="62726"/>
    </mc:Choice>
    <mc:Fallback xmlns="">
      <p:transition spd="slow" advTm="62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dirty="0">
                <a:cs typeface="B Yagut" panose="00000400000000000000" pitchFamily="2" charset="-78"/>
              </a:rPr>
              <a:t>نشانه های مشکلات قلبی</a:t>
            </a:r>
          </a:p>
        </p:txBody>
      </p:sp>
      <p:sp>
        <p:nvSpPr>
          <p:cNvPr id="3" name="Content Placeholder 2"/>
          <p:cNvSpPr>
            <a:spLocks noGrp="1"/>
          </p:cNvSpPr>
          <p:nvPr>
            <p:ph idx="1"/>
          </p:nvPr>
        </p:nvSpPr>
        <p:spPr/>
        <p:txBody>
          <a:bodyPr>
            <a:normAutofit/>
          </a:bodyPr>
          <a:lstStyle/>
          <a:p>
            <a:pPr algn="just" rtl="1">
              <a:buFont typeface="Wingdings" panose="05000000000000000000" pitchFamily="2" charset="2"/>
              <a:buChar char="v"/>
            </a:pPr>
            <a:r>
              <a:rPr lang="fa-IR" sz="2400" dirty="0">
                <a:cs typeface="B Yagut" panose="00000400000000000000" pitchFamily="2" charset="-78"/>
              </a:rPr>
              <a:t> تپش قلب </a:t>
            </a:r>
          </a:p>
          <a:p>
            <a:pPr algn="just" rtl="1">
              <a:buFont typeface="Wingdings" panose="05000000000000000000" pitchFamily="2" charset="2"/>
              <a:buChar char="v"/>
            </a:pPr>
            <a:r>
              <a:rPr lang="fa-IR" sz="2400" dirty="0">
                <a:cs typeface="B Yagut" panose="00000400000000000000" pitchFamily="2" charset="-78"/>
              </a:rPr>
              <a:t> درد قفسه سینه</a:t>
            </a:r>
          </a:p>
          <a:p>
            <a:pPr algn="just" rtl="1">
              <a:buFont typeface="Wingdings" panose="05000000000000000000" pitchFamily="2" charset="2"/>
              <a:buChar char="v"/>
            </a:pPr>
            <a:r>
              <a:rPr lang="fa-IR" sz="2400" dirty="0">
                <a:cs typeface="B Yagut" panose="00000400000000000000" pitchFamily="2" charset="-78"/>
              </a:rPr>
              <a:t> تنگی نفس</a:t>
            </a:r>
          </a:p>
          <a:p>
            <a:pPr algn="just" rtl="1">
              <a:buFont typeface="Wingdings" panose="05000000000000000000" pitchFamily="2" charset="2"/>
              <a:buChar char="v"/>
            </a:pPr>
            <a:endParaRPr lang="fa-IR" sz="2400" dirty="0">
              <a:cs typeface="B Yagut" panose="00000400000000000000" pitchFamily="2" charset="-78"/>
            </a:endParaRPr>
          </a:p>
          <a:p>
            <a:pPr marL="0" indent="0" algn="just" rtl="1">
              <a:buNone/>
            </a:pPr>
            <a:endParaRPr lang="en-US" sz="2400" dirty="0">
              <a:cs typeface="B Yagut" panose="00000400000000000000" pitchFamily="2" charset="-78"/>
            </a:endParaRPr>
          </a:p>
        </p:txBody>
      </p:sp>
      <p:pic>
        <p:nvPicPr>
          <p:cNvPr id="6" name="Picture 5" descr="درد قفسه سینه:دلایل مختلف درد در این ناحیه - کلینیک قلب دکتر ضربان"/>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810000"/>
            <a:ext cx="2619375" cy="1743075"/>
          </a:xfrm>
          <a:prstGeom prst="rect">
            <a:avLst/>
          </a:prstGeom>
          <a:noFill/>
          <a:ln>
            <a:noFill/>
          </a:ln>
        </p:spPr>
      </p:pic>
      <p:sp>
        <p:nvSpPr>
          <p:cNvPr id="4" name="Slide Number Placeholder 3"/>
          <p:cNvSpPr>
            <a:spLocks noGrp="1"/>
          </p:cNvSpPr>
          <p:nvPr>
            <p:ph type="sldNum" sz="quarter" idx="12"/>
          </p:nvPr>
        </p:nvSpPr>
        <p:spPr/>
        <p:txBody>
          <a:bodyPr/>
          <a:lstStyle/>
          <a:p>
            <a:fld id="{6E260466-3987-4E78-8E3E-EC2259A95BEE}" type="slidenum">
              <a:rPr lang="en-US" smtClean="0"/>
              <a:t>6</a:t>
            </a:fld>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83044503"/>
      </p:ext>
    </p:extLst>
  </p:cSld>
  <p:clrMapOvr>
    <a:masterClrMapping/>
  </p:clrMapOvr>
  <mc:AlternateContent xmlns:mc="http://schemas.openxmlformats.org/markup-compatibility/2006" xmlns:p14="http://schemas.microsoft.com/office/powerpoint/2010/main">
    <mc:Choice Requires="p14">
      <p:transition spd="slow" p14:dur="2000" advTm="12092"/>
    </mc:Choice>
    <mc:Fallback xmlns="">
      <p:transition spd="slow" advTm="12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تعاریف</a:t>
            </a:r>
            <a:endParaRPr lang="en-US" dirty="0">
              <a:cs typeface="B Yagut" panose="00000400000000000000" pitchFamily="2" charset="-78"/>
            </a:endParaRPr>
          </a:p>
        </p:txBody>
      </p:sp>
      <p:sp>
        <p:nvSpPr>
          <p:cNvPr id="3" name="Content Placeholder 2"/>
          <p:cNvSpPr>
            <a:spLocks noGrp="1"/>
          </p:cNvSpPr>
          <p:nvPr>
            <p:ph idx="1"/>
          </p:nvPr>
        </p:nvSpPr>
        <p:spPr>
          <a:xfrm>
            <a:off x="457200" y="1143000"/>
            <a:ext cx="8229600" cy="5257800"/>
          </a:xfrm>
        </p:spPr>
        <p:txBody>
          <a:bodyPr>
            <a:noAutofit/>
          </a:bodyPr>
          <a:lstStyle/>
          <a:p>
            <a:pPr algn="just" rtl="1">
              <a:buFont typeface="Wingdings" panose="05000000000000000000" pitchFamily="2" charset="2"/>
              <a:buChar char="v"/>
            </a:pPr>
            <a:r>
              <a:rPr lang="fa-IR" sz="2500" dirty="0">
                <a:cs typeface="B Yagut" panose="00000400000000000000" pitchFamily="2" charset="-78"/>
              </a:rPr>
              <a:t> تپش قلب: </a:t>
            </a:r>
          </a:p>
          <a:p>
            <a:pPr marL="0" indent="0" algn="just" rtl="1">
              <a:buNone/>
            </a:pPr>
            <a:r>
              <a:rPr lang="fa-IR" sz="2200" dirty="0">
                <a:cs typeface="B Yagut" panose="00000400000000000000" pitchFamily="2" charset="-78"/>
              </a:rPr>
              <a:t>حالتی است که در آن فرد متوجه سرعت یا قدرت غیر طبیعی یا نامنظم بودن ضربان قلب خود می شود و یا احساس ناخوشایندی از ضربان قلب خود دارد.</a:t>
            </a:r>
          </a:p>
          <a:p>
            <a:pPr algn="just" rtl="1">
              <a:buFont typeface="Wingdings" panose="05000000000000000000" pitchFamily="2" charset="2"/>
              <a:buChar char="v"/>
            </a:pPr>
            <a:r>
              <a:rPr lang="fa-IR" sz="2500" dirty="0">
                <a:cs typeface="B Yagut" panose="00000400000000000000" pitchFamily="2" charset="-78"/>
              </a:rPr>
              <a:t>درد قفسه سینه:</a:t>
            </a:r>
          </a:p>
          <a:p>
            <a:pPr marL="0" indent="0" algn="just" rtl="1">
              <a:buNone/>
            </a:pPr>
            <a:r>
              <a:rPr lang="fa-IR" sz="2200" dirty="0">
                <a:cs typeface="B Yagut" panose="00000400000000000000" pitchFamily="2" charset="-78"/>
              </a:rPr>
              <a:t>درد قفسه سینه، هر نقطه ای بین گردن و آخرین دنده قفسه سینه می تواند علامتی هشدار دهنده باشد. اما معمولا علت خطرناکی ندارد . اکثر درد های قفسه سینه در اثر مسایل خفیفی مثل رگ به رگ شدن یا سوء هاضمه ایجاد می شود . درد شدید و فشارنده در ناحیه وسط قفسه سینه یا درد همراه با تنگی نفس ، نامنظمی ضربان قلب ، تهوع، عرق کردن یا غش کردن ممکن است نشانه بیماری های جدی قلب یا ریه باشد.</a:t>
            </a:r>
          </a:p>
          <a:p>
            <a:pPr algn="just" rtl="1">
              <a:buFont typeface="Wingdings" panose="05000000000000000000" pitchFamily="2" charset="2"/>
              <a:buChar char="v"/>
            </a:pPr>
            <a:r>
              <a:rPr lang="fa-IR" sz="2500" dirty="0">
                <a:cs typeface="B Yagut" panose="00000400000000000000" pitchFamily="2" charset="-78"/>
              </a:rPr>
              <a:t>تنگی نفس:</a:t>
            </a:r>
          </a:p>
          <a:p>
            <a:pPr marL="0" indent="0" algn="just" rtl="1">
              <a:buNone/>
            </a:pPr>
            <a:r>
              <a:rPr lang="fa-IR" sz="2200" dirty="0">
                <a:cs typeface="B Yagut" panose="00000400000000000000" pitchFamily="2" charset="-78"/>
              </a:rPr>
              <a:t>به طور طبیعی افراد بعد از فعالیت شدید دچار تنگی نفس می گردند. زنان باردار و افراد چاق راحت تر دچار تنگی نفس می شوند. با وجود این در صورتی که فردی در حالت استراحت هم تند تند نفس می کشد یا این که بعد از کمی فعالیت دچار این حالت می شود ممکن است مبتلا به مشکلات قلبی یا تنفسی شده باشد.</a:t>
            </a:r>
            <a:endParaRPr lang="en-US" sz="2200" dirty="0">
              <a:cs typeface="B Yagut" panose="00000400000000000000" pitchFamily="2" charset="-78"/>
            </a:endParaRPr>
          </a:p>
        </p:txBody>
      </p:sp>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732"/>
                </p14:media>
              </p:ext>
            </p:extLst>
          </p:nvPr>
        </p:nvPicPr>
        <p:blipFill>
          <a:blip r:embed="rId4"/>
          <a:stretch>
            <a:fillRect/>
          </a:stretch>
        </p:blipFill>
        <p:spPr>
          <a:xfrm>
            <a:off x="8585200" y="6299200"/>
            <a:ext cx="406400" cy="406400"/>
          </a:xfrm>
          <a:prstGeom prst="rect">
            <a:avLst/>
          </a:prstGeom>
        </p:spPr>
      </p:pic>
      <p:sp>
        <p:nvSpPr>
          <p:cNvPr id="5" name="Slide Number Placeholder 4"/>
          <p:cNvSpPr>
            <a:spLocks noGrp="1"/>
          </p:cNvSpPr>
          <p:nvPr>
            <p:ph type="sldNum" sz="quarter" idx="12"/>
          </p:nvPr>
        </p:nvSpPr>
        <p:spPr/>
        <p:txBody>
          <a:bodyPr/>
          <a:lstStyle/>
          <a:p>
            <a:fld id="{6E260466-3987-4E78-8E3E-EC2259A95BEE}" type="slidenum">
              <a:rPr lang="en-US" smtClean="0"/>
              <a:t>7</a:t>
            </a:fld>
            <a:endParaRPr lang="en-US"/>
          </a:p>
        </p:txBody>
      </p:sp>
    </p:spTree>
    <p:extLst>
      <p:ext uri="{BB962C8B-B14F-4D97-AF65-F5344CB8AC3E}">
        <p14:creationId xmlns:p14="http://schemas.microsoft.com/office/powerpoint/2010/main" val="2242629301"/>
      </p:ext>
    </p:extLst>
  </p:cSld>
  <p:clrMapOvr>
    <a:masterClrMapping/>
  </p:clrMapOvr>
  <mc:AlternateContent xmlns:mc="http://schemas.openxmlformats.org/markup-compatibility/2006" xmlns:p14="http://schemas.microsoft.com/office/powerpoint/2010/main">
    <mc:Choice Requires="p14">
      <p:transition spd="slow" p14:dur="2000" advTm="90679"/>
    </mc:Choice>
    <mc:Fallback xmlns="">
      <p:transition spd="slow" advTm="90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a:cs typeface="B Yagut" panose="00000400000000000000" pitchFamily="2" charset="-78"/>
              </a:rPr>
              <a:t>معاینات</a:t>
            </a:r>
            <a:endParaRPr lang="en-US" dirty="0">
              <a:cs typeface="B Yagut" panose="00000400000000000000" pitchFamily="2" charset="-78"/>
            </a:endParaRPr>
          </a:p>
        </p:txBody>
      </p:sp>
      <p:sp>
        <p:nvSpPr>
          <p:cNvPr id="3" name="Content Placeholder 2"/>
          <p:cNvSpPr>
            <a:spLocks noGrp="1"/>
          </p:cNvSpPr>
          <p:nvPr>
            <p:ph idx="1"/>
          </p:nvPr>
        </p:nvSpPr>
        <p:spPr/>
        <p:txBody>
          <a:bodyPr>
            <a:normAutofit fontScale="55000" lnSpcReduction="20000"/>
          </a:bodyPr>
          <a:lstStyle/>
          <a:p>
            <a:pPr algn="r" rtl="1">
              <a:buFont typeface="Wingdings" panose="05000000000000000000" pitchFamily="2" charset="2"/>
              <a:buChar char="v"/>
            </a:pPr>
            <a:r>
              <a:rPr lang="fa-IR" sz="4500" dirty="0">
                <a:cs typeface="B Yagut" panose="00000400000000000000" pitchFamily="2" charset="-78"/>
              </a:rPr>
              <a:t> تپش قلب:</a:t>
            </a:r>
          </a:p>
          <a:p>
            <a:pPr algn="r" rtl="1"/>
            <a:r>
              <a:rPr lang="fa-IR" dirty="0">
                <a:cs typeface="B Yagut" panose="00000400000000000000" pitchFamily="2" charset="-78"/>
              </a:rPr>
              <a:t>بررسی حال عمومی و کنترل علائم حیاتی</a:t>
            </a:r>
          </a:p>
          <a:p>
            <a:pPr algn="r" rtl="1"/>
            <a:r>
              <a:rPr lang="fa-IR" dirty="0">
                <a:cs typeface="B Yagut" panose="00000400000000000000" pitchFamily="2" charset="-78"/>
              </a:rPr>
              <a:t>معاینه چشم</a:t>
            </a:r>
          </a:p>
          <a:p>
            <a:pPr algn="r" rtl="1"/>
            <a:r>
              <a:rPr lang="fa-IR" dirty="0">
                <a:cs typeface="B Yagut" panose="00000400000000000000" pitchFamily="2" charset="-78"/>
              </a:rPr>
              <a:t>اندازه گیری وزن</a:t>
            </a:r>
          </a:p>
          <a:p>
            <a:pPr algn="r" rtl="1"/>
            <a:r>
              <a:rPr lang="fa-IR" dirty="0">
                <a:cs typeface="B Yagut" panose="00000400000000000000" pitchFamily="2" charset="-78"/>
              </a:rPr>
              <a:t>معاینه پوست (به منظور بررسی احتمال ابتلا به کم خونی، عوارض دارویی و.....)</a:t>
            </a:r>
          </a:p>
          <a:p>
            <a:pPr algn="r" rtl="1">
              <a:buFont typeface="Wingdings" panose="05000000000000000000" pitchFamily="2" charset="2"/>
              <a:buChar char="v"/>
            </a:pPr>
            <a:r>
              <a:rPr lang="fa-IR" sz="4500" dirty="0">
                <a:cs typeface="B Yagut" panose="00000400000000000000" pitchFamily="2" charset="-78"/>
              </a:rPr>
              <a:t> درد قفسه سینه:</a:t>
            </a:r>
          </a:p>
          <a:p>
            <a:pPr algn="r" rtl="1"/>
            <a:r>
              <a:rPr lang="fa-IR" dirty="0">
                <a:cs typeface="B Yagut" panose="00000400000000000000" pitchFamily="2" charset="-78"/>
              </a:rPr>
              <a:t>بررسی حال عمومی و کنترل علائم حیاتی</a:t>
            </a:r>
          </a:p>
          <a:p>
            <a:pPr algn="r" rtl="1"/>
            <a:r>
              <a:rPr lang="fa-IR" dirty="0">
                <a:cs typeface="B Yagut" panose="00000400000000000000" pitchFamily="2" charset="-78"/>
              </a:rPr>
              <a:t>لمس قفسه سینه(به منظور برررسی احتمال ابتلا به بیماری های قلبی، ریوی، مشکلات گوارشی و...)</a:t>
            </a:r>
          </a:p>
          <a:p>
            <a:pPr algn="r" rtl="1">
              <a:buFont typeface="Wingdings" panose="05000000000000000000" pitchFamily="2" charset="2"/>
              <a:buChar char="v"/>
            </a:pPr>
            <a:r>
              <a:rPr lang="fa-IR" sz="4500" dirty="0">
                <a:cs typeface="B Yagut" panose="00000400000000000000" pitchFamily="2" charset="-78"/>
              </a:rPr>
              <a:t>تنگی نفس:</a:t>
            </a:r>
          </a:p>
          <a:p>
            <a:pPr algn="r" rtl="1"/>
            <a:r>
              <a:rPr lang="fa-IR" dirty="0">
                <a:cs typeface="B Yagut" panose="00000400000000000000" pitchFamily="2" charset="-78"/>
              </a:rPr>
              <a:t>بررسی حال عمومی</a:t>
            </a:r>
          </a:p>
          <a:p>
            <a:pPr algn="r" rtl="1"/>
            <a:r>
              <a:rPr lang="fa-IR" dirty="0">
                <a:cs typeface="B Yagut" panose="00000400000000000000" pitchFamily="2" charset="-78"/>
              </a:rPr>
              <a:t>کنترل علام حیاتی (به خصوص کنترل تنفس بیمار)</a:t>
            </a:r>
          </a:p>
          <a:p>
            <a:pPr algn="r" rtl="1"/>
            <a:r>
              <a:rPr lang="fa-IR" dirty="0">
                <a:cs typeface="B Yagut" panose="00000400000000000000" pitchFamily="2" charset="-78"/>
              </a:rPr>
              <a:t>بررسی پوست</a:t>
            </a:r>
          </a:p>
          <a:p>
            <a:pPr algn="r" rtl="1"/>
            <a:r>
              <a:rPr lang="fa-IR" dirty="0">
                <a:cs typeface="B Yagut" panose="00000400000000000000" pitchFamily="2" charset="-78"/>
              </a:rPr>
              <a:t>معاینه مچ پا (به منظور بررسی احتمال ابتلا به نارسایی کلیوی، قلبی، کبدی و تجمع مایع در بافت ها و ریه ها)</a:t>
            </a:r>
            <a:endParaRPr lang="en-US" dirty="0">
              <a:cs typeface="B Yagut" panose="00000400000000000000" pitchFamily="2" charset="-78"/>
            </a:endParaRPr>
          </a:p>
        </p:txBody>
      </p:sp>
      <p:sp>
        <p:nvSpPr>
          <p:cNvPr id="5" name="Slide Number Placeholder 4"/>
          <p:cNvSpPr>
            <a:spLocks noGrp="1"/>
          </p:cNvSpPr>
          <p:nvPr>
            <p:ph type="sldNum" sz="quarter" idx="12"/>
          </p:nvPr>
        </p:nvSpPr>
        <p:spPr/>
        <p:txBody>
          <a:bodyPr/>
          <a:lstStyle/>
          <a:p>
            <a:fld id="{6E260466-3987-4E78-8E3E-EC2259A95BEE}" type="slidenum">
              <a:rPr lang="en-US" smtClean="0"/>
              <a:t>8</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47544773"/>
      </p:ext>
    </p:extLst>
  </p:cSld>
  <p:clrMapOvr>
    <a:masterClrMapping/>
  </p:clrMapOvr>
  <mc:AlternateContent xmlns:mc="http://schemas.openxmlformats.org/markup-compatibility/2006" xmlns:p14="http://schemas.microsoft.com/office/powerpoint/2010/main">
    <mc:Choice Requires="p14">
      <p:transition spd="slow" p14:dur="2000" advTm="71003"/>
    </mc:Choice>
    <mc:Fallback xmlns="">
      <p:transition spd="slow" advTm="71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pPr rtl="1"/>
            <a:r>
              <a:rPr lang="fa-IR" sz="3600" dirty="0">
                <a:cs typeface="B Yagut" panose="00000400000000000000" pitchFamily="2" charset="-78"/>
              </a:rPr>
              <a:t>شرح حال و ارزیابی بیمار مبتلا به تپش قلب</a:t>
            </a:r>
          </a:p>
        </p:txBody>
      </p:sp>
      <p:sp>
        <p:nvSpPr>
          <p:cNvPr id="3" name="Content Placeholder 2"/>
          <p:cNvSpPr>
            <a:spLocks noGrp="1"/>
          </p:cNvSpPr>
          <p:nvPr>
            <p:ph idx="1"/>
          </p:nvPr>
        </p:nvSpPr>
        <p:spPr>
          <a:xfrm>
            <a:off x="457200" y="838200"/>
            <a:ext cx="8229600" cy="5664200"/>
          </a:xfrm>
        </p:spPr>
        <p:txBody>
          <a:bodyPr>
            <a:noAutofit/>
          </a:bodyPr>
          <a:lstStyle/>
          <a:p>
            <a:pPr algn="just" rtl="1">
              <a:buFont typeface="Wingdings" panose="05000000000000000000" pitchFamily="2" charset="2"/>
              <a:buChar char="v"/>
            </a:pPr>
            <a:r>
              <a:rPr lang="fa-IR" sz="2000" dirty="0">
                <a:cs typeface="B Yagut" panose="00000400000000000000" pitchFamily="2" charset="-78"/>
              </a:rPr>
              <a:t> به منظور گرفتن شرح حال از بیمار سوالات زیر را بپرسید:</a:t>
            </a:r>
          </a:p>
          <a:p>
            <a:pPr algn="just" rtl="1"/>
            <a:r>
              <a:rPr lang="fa-IR" sz="2000" dirty="0">
                <a:cs typeface="B Yagut" panose="00000400000000000000" pitchFamily="2" charset="-78"/>
              </a:rPr>
              <a:t>آیا هنگام تپش قلب هیچ یک از علائم درد قفسه سینه یا گردن یا تنگی نفس شدید و ناگهانی، احساس از حال رفتن یا غش کردن دارد؟</a:t>
            </a:r>
          </a:p>
          <a:p>
            <a:pPr algn="just" rtl="1"/>
            <a:r>
              <a:rPr lang="fa-IR" sz="2000" dirty="0">
                <a:cs typeface="B Yagut" panose="00000400000000000000" pitchFamily="2" charset="-78"/>
              </a:rPr>
              <a:t>آیا بیمار هم اکنون تپش قلب دارد؟</a:t>
            </a:r>
          </a:p>
          <a:p>
            <a:pPr algn="just" rtl="1"/>
            <a:r>
              <a:rPr lang="fa-IR" sz="2000" dirty="0">
                <a:cs typeface="B Yagut" panose="00000400000000000000" pitchFamily="2" charset="-78"/>
              </a:rPr>
              <a:t>آیا بیمار احساس خستگی می کند و پس از فعالیت خفیف هم تنگی نفس دارد و پوست او رنگ پریده است؟</a:t>
            </a:r>
          </a:p>
          <a:p>
            <a:pPr algn="just" rtl="1"/>
            <a:r>
              <a:rPr lang="fa-IR" sz="2000" dirty="0">
                <a:cs typeface="B Yagut" panose="00000400000000000000" pitchFamily="2" charset="-78"/>
              </a:rPr>
              <a:t>آیا بیمار سابقه بیماری قلبی دارد؟</a:t>
            </a:r>
          </a:p>
          <a:p>
            <a:pPr algn="just" rtl="1"/>
            <a:r>
              <a:rPr lang="fa-IR" sz="2000" dirty="0">
                <a:cs typeface="B Yagut" panose="00000400000000000000" pitchFamily="2" charset="-78"/>
              </a:rPr>
              <a:t>آیا بیمار مواد حلال (بنزین) استنشاق کرده است؟</a:t>
            </a:r>
          </a:p>
          <a:p>
            <a:pPr algn="just" rtl="1"/>
            <a:r>
              <a:rPr lang="fa-IR" sz="2000" dirty="0">
                <a:cs typeface="B Yagut" panose="00000400000000000000" pitchFamily="2" charset="-78"/>
              </a:rPr>
              <a:t>آیا بیمار دارو مصرف می کند؟</a:t>
            </a:r>
          </a:p>
          <a:p>
            <a:pPr algn="just" rtl="1"/>
            <a:r>
              <a:rPr lang="fa-IR" sz="2000" dirty="0">
                <a:cs typeface="B Yagut" panose="00000400000000000000" pitchFamily="2" charset="-78"/>
              </a:rPr>
              <a:t>آیا بیمار هیچ یک از علائم کاهش وزن همراه با افزایش اشتها ، بیرون زدم چشم ها، عرق کردن بیش از حد، با عصبانیت دائمی دارد؟</a:t>
            </a:r>
          </a:p>
          <a:p>
            <a:pPr algn="just" rtl="1"/>
            <a:r>
              <a:rPr lang="fa-IR" sz="2000" dirty="0">
                <a:cs typeface="B Yagut" panose="00000400000000000000" pitchFamily="2" charset="-78"/>
              </a:rPr>
              <a:t>آیا بیمار بیش از حد معمول چای، قهوه یا نوشیدنی حاوی کولا نوشیده است؟</a:t>
            </a:r>
          </a:p>
          <a:p>
            <a:pPr algn="just" rtl="1"/>
            <a:r>
              <a:rPr lang="fa-IR" sz="2000" dirty="0">
                <a:cs typeface="B Yagut" panose="00000400000000000000" pitchFamily="2" charset="-78"/>
              </a:rPr>
              <a:t>آیا بیمار بیش از حد معمول سیگار می کشد؟</a:t>
            </a:r>
          </a:p>
          <a:p>
            <a:pPr algn="just" rtl="1"/>
            <a:r>
              <a:rPr lang="fa-IR" sz="2000" dirty="0">
                <a:cs typeface="B Yagut" panose="00000400000000000000" pitchFamily="2" charset="-78"/>
              </a:rPr>
              <a:t>آیا بیمار از داروهای محرک یا مواد مخدر استفاده کرده است؟</a:t>
            </a:r>
          </a:p>
          <a:p>
            <a:pPr algn="just" rtl="1"/>
            <a:r>
              <a:rPr lang="fa-IR" sz="2000" dirty="0">
                <a:cs typeface="B Yagut" panose="00000400000000000000" pitchFamily="2" charset="-78"/>
              </a:rPr>
              <a:t>آیا تپش قلب بیمار با پرقدرت بودن ضربان قلب همراه است؟</a:t>
            </a:r>
          </a:p>
          <a:p>
            <a:pPr algn="just" rtl="1"/>
            <a:r>
              <a:rPr lang="fa-IR" sz="2000" dirty="0">
                <a:cs typeface="B Yagut" panose="00000400000000000000" pitchFamily="2" charset="-78"/>
              </a:rPr>
              <a:t>آیا بیمار عصبی است و یا تحت فشار عصبی و استرس می باشد؟</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
        <p:nvSpPr>
          <p:cNvPr id="4" name="Slide Number Placeholder 3"/>
          <p:cNvSpPr>
            <a:spLocks noGrp="1"/>
          </p:cNvSpPr>
          <p:nvPr>
            <p:ph type="sldNum" sz="quarter" idx="12"/>
          </p:nvPr>
        </p:nvSpPr>
        <p:spPr/>
        <p:txBody>
          <a:bodyPr/>
          <a:lstStyle/>
          <a:p>
            <a:fld id="{6E260466-3987-4E78-8E3E-EC2259A95BEE}" type="slidenum">
              <a:rPr lang="en-US" smtClean="0"/>
              <a:t>9</a:t>
            </a:fld>
            <a:endParaRPr lang="en-US"/>
          </a:p>
        </p:txBody>
      </p:sp>
    </p:spTree>
    <p:extLst>
      <p:ext uri="{BB962C8B-B14F-4D97-AF65-F5344CB8AC3E}">
        <p14:creationId xmlns:p14="http://schemas.microsoft.com/office/powerpoint/2010/main" val="2652692286"/>
      </p:ext>
    </p:extLst>
  </p:cSld>
  <p:clrMapOvr>
    <a:masterClrMapping/>
  </p:clrMapOvr>
  <mc:AlternateContent xmlns:mc="http://schemas.openxmlformats.org/markup-compatibility/2006" xmlns:p14="http://schemas.microsoft.com/office/powerpoint/2010/main">
    <mc:Choice Requires="p14">
      <p:transition spd="slow" p14:dur="2000" advTm="91264"/>
    </mc:Choice>
    <mc:Fallback xmlns="">
      <p:transition spd="slow" advTm="91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مرکزی</_x062f__x0627__x0646__x0634__x06af__x0627__x0647_>
    <_x0646__x0648__x0639__x0020__x062d__x06cc__x0637__x0647_ xmlns="12fdc5dc-769e-4543-b10d-fbea3dac4417">رويكرد به شكايات شايع و درمان‌هاي ساده علامتي</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5NN7CDR5NKU2-831-1242</_dlc_DocId>
    <_dlc_DocIdUrl xmlns="1047730d-92e1-4018-9084-d932fd3a7f58">
      <Url>http://www.health.gov.ir/hnd/_layouts/DocIdRedir.aspx?ID=5NN7CDR5NKU2-831-1242</Url>
      <Description>5NN7CDR5NKU2-831-1242</Description>
    </_dlc_DocIdUrl>
  </documentManagement>
</p:properties>
</file>

<file path=customXml/itemProps1.xml><?xml version="1.0" encoding="utf-8"?>
<ds:datastoreItem xmlns:ds="http://schemas.openxmlformats.org/officeDocument/2006/customXml" ds:itemID="{71DF61F0-AFF9-4D74-AA49-F17967CE17C4}">
  <ds:schemaRefs>
    <ds:schemaRef ds:uri="http://schemas.microsoft.com/sharepoint/v3/contenttype/forms"/>
  </ds:schemaRefs>
</ds:datastoreItem>
</file>

<file path=customXml/itemProps2.xml><?xml version="1.0" encoding="utf-8"?>
<ds:datastoreItem xmlns:ds="http://schemas.openxmlformats.org/officeDocument/2006/customXml" ds:itemID="{5EDCF92E-DF03-460D-A39E-5D20D34E57DA}">
  <ds:schemaRefs>
    <ds:schemaRef ds:uri="http://schemas.microsoft.com/sharepoint/events"/>
  </ds:schemaRefs>
</ds:datastoreItem>
</file>

<file path=customXml/itemProps3.xml><?xml version="1.0" encoding="utf-8"?>
<ds:datastoreItem xmlns:ds="http://schemas.openxmlformats.org/officeDocument/2006/customXml" ds:itemID="{200EA7A7-D118-42CB-842E-7B19EC7F9D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77D9251-D008-499B-9ABE-54CFAC5507A6}">
  <ds:schemaRefs>
    <ds:schemaRef ds:uri="http://schemas.microsoft.com/office/2006/metadata/properties"/>
    <ds:schemaRef ds:uri="http://schemas.microsoft.com/office/infopath/2007/PartnerControls"/>
    <ds:schemaRef ds:uri="12fdc5dc-769e-4543-b10d-fbea3dac4417"/>
    <ds:schemaRef ds:uri="1047730d-92e1-4018-9084-d932fd3a7f58"/>
  </ds:schemaRefs>
</ds:datastoreItem>
</file>

<file path=docProps/app.xml><?xml version="1.0" encoding="utf-8"?>
<Properties xmlns="http://schemas.openxmlformats.org/officeDocument/2006/extended-properties" xmlns:vt="http://schemas.openxmlformats.org/officeDocument/2006/docPropsVTypes">
  <TotalTime>1562</TotalTime>
  <Words>2582</Words>
  <Application>Microsoft Office PowerPoint</Application>
  <PresentationFormat>On-screen Show (4:3)</PresentationFormat>
  <Paragraphs>330</Paragraphs>
  <Slides>20</Slides>
  <Notes>0</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B Yagut</vt:lpstr>
      <vt:lpstr>Calibri</vt:lpstr>
      <vt:lpstr>Wingdings</vt:lpstr>
      <vt:lpstr>Office Theme</vt:lpstr>
      <vt:lpstr>برخورد با هر یک از شکایات شایع در مراجعین خانه بهداشت و درمان های ساده علامتی</vt:lpstr>
      <vt:lpstr>مشخصات سند</vt:lpstr>
      <vt:lpstr>اهداف آموزشی</vt:lpstr>
      <vt:lpstr>فهرست عناوین</vt:lpstr>
      <vt:lpstr>مقدمه</vt:lpstr>
      <vt:lpstr>نشانه های مشکلات قلبی</vt:lpstr>
      <vt:lpstr>تعاریف</vt:lpstr>
      <vt:lpstr>معاینات</vt:lpstr>
      <vt:lpstr>شرح حال و ارزیابی بیمار مبتلا به تپش قلب</vt:lpstr>
      <vt:lpstr>معاینات، تشخیص و درمان بیماران مبتلا به تپش قلب</vt:lpstr>
      <vt:lpstr>معاینات، تشخیص و درمان بیماران مبتلا به تپش قلب</vt:lpstr>
      <vt:lpstr>شرح حال و ارزیابی بیمار مبتلا به درد قفسه سینه </vt:lpstr>
      <vt:lpstr>معاینات، تشخیص و درمان بیماران مبتلا به درد قفسه سینه</vt:lpstr>
      <vt:lpstr>معاینات، تشخیص و درمان بیماران مبتلا به درد قفسه سینه</vt:lpstr>
      <vt:lpstr>شرح حال و ارزیابی بیمار مبتلا به تنگی نفس </vt:lpstr>
      <vt:lpstr>معاینات، تشخیص و درمان بیماران مبتلا به تنگی نفس</vt:lpstr>
      <vt:lpstr>خلاصه مطالب و نتیجه گیری</vt:lpstr>
      <vt:lpstr>پرسش و تمرین</vt:lpstr>
      <vt:lpstr>فهرست منابع</vt:lpstr>
      <vt:lpstr>لطفا نظرات و پیشنهادات خود پیرامون این بسته آموزشی را به آدرس زیر ارسال کنید.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Falahi</cp:lastModifiedBy>
  <cp:revision>539</cp:revision>
  <dcterms:created xsi:type="dcterms:W3CDTF">2020-04-25T05:45:52Z</dcterms:created>
  <dcterms:modified xsi:type="dcterms:W3CDTF">2021-10-20T06:42:39Z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4e9c2297-d04a-49dd-810d-646e02426dc6</vt:lpwstr>
  </property>
</Properties>
</file>