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33"/>
  </p:notesMasterIdLst>
  <p:sldIdLst>
    <p:sldId id="258" r:id="rId6"/>
    <p:sldId id="260" r:id="rId7"/>
    <p:sldId id="264" r:id="rId8"/>
    <p:sldId id="265" r:id="rId9"/>
    <p:sldId id="295" r:id="rId10"/>
    <p:sldId id="298" r:id="rId11"/>
    <p:sldId id="321" r:id="rId12"/>
    <p:sldId id="322" r:id="rId13"/>
    <p:sldId id="323" r:id="rId14"/>
    <p:sldId id="324" r:id="rId15"/>
    <p:sldId id="325" r:id="rId16"/>
    <p:sldId id="326" r:id="rId17"/>
    <p:sldId id="327" r:id="rId18"/>
    <p:sldId id="328" r:id="rId19"/>
    <p:sldId id="329" r:id="rId20"/>
    <p:sldId id="332" r:id="rId21"/>
    <p:sldId id="330" r:id="rId22"/>
    <p:sldId id="331" r:id="rId23"/>
    <p:sldId id="305" r:id="rId24"/>
    <p:sldId id="314" r:id="rId25"/>
    <p:sldId id="318" r:id="rId26"/>
    <p:sldId id="319" r:id="rId27"/>
    <p:sldId id="320" r:id="rId28"/>
    <p:sldId id="270" r:id="rId29"/>
    <p:sldId id="274" r:id="rId30"/>
    <p:sldId id="275" r:id="rId31"/>
    <p:sldId id="276"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360" autoAdjust="0"/>
  </p:normalViewPr>
  <p:slideViewPr>
    <p:cSldViewPr>
      <p:cViewPr varScale="1">
        <p:scale>
          <a:sx n="103" d="100"/>
          <a:sy n="103" d="100"/>
        </p:scale>
        <p:origin x="1854"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10BB44-3F11-4ADF-8640-D0DF52FF17D4}" type="datetimeFigureOut">
              <a:rPr lang="en-US" smtClean="0"/>
              <a:t>10/20/2021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F800F3-131B-423A-B155-036196D833E8}" type="slidenum">
              <a:rPr lang="en-US" smtClean="0"/>
              <a:t>‹#›</a:t>
            </a:fld>
            <a:endParaRPr lang="en-US"/>
          </a:p>
        </p:txBody>
      </p:sp>
    </p:spTree>
    <p:extLst>
      <p:ext uri="{BB962C8B-B14F-4D97-AF65-F5344CB8AC3E}">
        <p14:creationId xmlns:p14="http://schemas.microsoft.com/office/powerpoint/2010/main" val="801265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F800F3-131B-423A-B155-036196D833E8}" type="slidenum">
              <a:rPr lang="en-US" smtClean="0"/>
              <a:t>1</a:t>
            </a:fld>
            <a:endParaRPr lang="en-US"/>
          </a:p>
        </p:txBody>
      </p:sp>
    </p:spTree>
    <p:extLst>
      <p:ext uri="{BB962C8B-B14F-4D97-AF65-F5344CB8AC3E}">
        <p14:creationId xmlns:p14="http://schemas.microsoft.com/office/powerpoint/2010/main" val="4142760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55D5ED-E1C8-49B8-93ED-A26216FD63D1}" type="datetime1">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1791530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32ED9E-1543-410B-98A0-8EDCBE8BA628}" type="datetime1">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4016060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97F26D-F5E0-468C-93CE-2064FA8F3602}" type="datetime1">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2663051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E84168-BEC8-45EB-ADAD-4F7F5D811B69}" type="datetime1">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1703243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3BD675-A8B4-46C7-B7F2-8571E474A439}" type="datetime1">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2303692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57C99E4-C7FA-4156-98D5-9A14DFBDFE2B}" type="datetime1">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911094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3FC08B-5957-4573-9ADA-416C1F61CD63}" type="datetime1">
              <a:rPr lang="en-US" smtClean="0"/>
              <a:t>10/20/2021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2058308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6FD93C1-A300-4E72-A62C-212391BF206B}" type="datetime1">
              <a:rPr lang="en-US" smtClean="0"/>
              <a:t>10/20/2021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3561128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A2ECF4-B29D-4C09-A774-EBBA2636B437}" type="datetime1">
              <a:rPr lang="en-US" smtClean="0"/>
              <a:t>10/20/2021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1465128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66C601-8EC8-402A-8E60-D2337AD2330E}" type="datetime1">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115421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E0B6B3-E7A7-4B24-A13A-CA7CE2E437FB}" type="datetime1">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64843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589D6F-D606-40B4-9506-B10A0FA6C4BC}" type="datetime1">
              <a:rPr lang="en-US" smtClean="0"/>
              <a:t>10/20/2021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260466-3987-4E78-8E3E-EC2259A95BEE}" type="slidenum">
              <a:rPr lang="en-US" smtClean="0"/>
              <a:t>‹#›</a:t>
            </a:fld>
            <a:endParaRPr lang="en-US"/>
          </a:p>
        </p:txBody>
      </p:sp>
    </p:spTree>
    <p:extLst>
      <p:ext uri="{BB962C8B-B14F-4D97-AF65-F5344CB8AC3E}">
        <p14:creationId xmlns:p14="http://schemas.microsoft.com/office/powerpoint/2010/main" val="891341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0.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1.m4a"/><Relationship Id="rId1" Type="http://schemas.openxmlformats.org/officeDocument/2006/relationships/audio" Target="NULL" TargetMode="Externa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2.m4a"/><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7.m4a"/><Relationship Id="rId1" Type="http://schemas.openxmlformats.org/officeDocument/2006/relationships/audio" Target="NULL" TargetMode="External"/><Relationship Id="rId5" Type="http://schemas.openxmlformats.org/officeDocument/2006/relationships/image" Target="../media/image9.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8.m4a"/><Relationship Id="rId1" Type="http://schemas.openxmlformats.org/officeDocument/2006/relationships/audio" Target="NULL" TargetMode="Externa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9.m4a"/><Relationship Id="rId1" Type="http://schemas.openxmlformats.org/officeDocument/2006/relationships/audio" Target="NULL" TargetMode="Externa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2.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0.m4a"/><Relationship Id="rId1" Type="http://schemas.openxmlformats.org/officeDocument/2006/relationships/audio" Target="NULL" TargetMode="Externa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1.m4a"/><Relationship Id="rId1" Type="http://schemas.openxmlformats.org/officeDocument/2006/relationships/audio" Target="NULL" TargetMode="Externa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3.m4a"/><Relationship Id="rId1" Type="http://schemas.openxmlformats.org/officeDocument/2006/relationships/audio" Target="NULL" TargetMode="Externa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4.m4a"/><Relationship Id="rId1" Type="http://schemas.openxmlformats.org/officeDocument/2006/relationships/audio" Target="NULL" TargetMode="Externa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5.m4a"/><Relationship Id="rId1" Type="http://schemas.openxmlformats.org/officeDocument/2006/relationships/audio" Target="NULL" TargetMode="Externa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4a"/><Relationship Id="rId1" Type="http://schemas.openxmlformats.org/officeDocument/2006/relationships/audio" Target="NULL" TargetMode="Externa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4a"/><Relationship Id="rId1" Type="http://schemas.openxmlformats.org/officeDocument/2006/relationships/audio" Target="NULL" TargetMode="Externa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m4a"/><Relationship Id="rId1" Type="http://schemas.openxmlformats.org/officeDocument/2006/relationships/audio" Target="NULL" TargetMode="Externa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8.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9.m4a"/><Relationship Id="rId1" Type="http://schemas.openxmlformats.org/officeDocument/2006/relationships/audio" Target="NULL" TargetMode="Externa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8077200" cy="1905000"/>
          </a:xfrm>
        </p:spPr>
        <p:txBody>
          <a:bodyPr>
            <a:normAutofit/>
          </a:bodyPr>
          <a:lstStyle/>
          <a:p>
            <a:pPr rtl="1"/>
            <a:r>
              <a:rPr lang="fa-IR" sz="3600" dirty="0">
                <a:cs typeface="B Yagut" panose="00000400000000000000" pitchFamily="2" charset="-78"/>
              </a:rPr>
              <a:t>برخورد با هر یک از شکایات شایع در مراجعین خانه بهداشت و درمان های ساده علامتی</a:t>
            </a:r>
            <a:endParaRPr lang="en-US" sz="3600" dirty="0"/>
          </a:p>
        </p:txBody>
      </p:sp>
      <p:sp>
        <p:nvSpPr>
          <p:cNvPr id="3" name="Subtitle 2"/>
          <p:cNvSpPr>
            <a:spLocks noGrp="1"/>
          </p:cNvSpPr>
          <p:nvPr>
            <p:ph type="subTitle" idx="1"/>
          </p:nvPr>
        </p:nvSpPr>
        <p:spPr>
          <a:xfrm>
            <a:off x="609600" y="3048000"/>
            <a:ext cx="7391400" cy="1600200"/>
          </a:xfrm>
        </p:spPr>
        <p:txBody>
          <a:bodyPr/>
          <a:lstStyle/>
          <a:p>
            <a:r>
              <a:rPr lang="fa-IR" dirty="0">
                <a:cs typeface="B Yagut" panose="00000400000000000000" pitchFamily="2" charset="-78"/>
              </a:rPr>
              <a:t>رویکرد به شکایات شایع و درمان های ساده علامتی</a:t>
            </a:r>
            <a:endParaRPr lang="en-US" dirty="0">
              <a:cs typeface="B Yagut" panose="00000400000000000000" pitchFamily="2" charset="-78"/>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568" end="309.7709"/>
                </p14:media>
              </p:ext>
            </p:extLst>
          </p:nvPr>
        </p:nvPicPr>
        <p:blipFill>
          <a:blip r:embed="rId5"/>
          <a:stretch>
            <a:fillRect/>
          </a:stretch>
        </p:blipFill>
        <p:spPr>
          <a:xfrm>
            <a:off x="8585200" y="6299200"/>
            <a:ext cx="406400" cy="406400"/>
          </a:xfrm>
          <a:prstGeom prst="rect">
            <a:avLst/>
          </a:prstGeom>
        </p:spPr>
      </p:pic>
      <p:sp>
        <p:nvSpPr>
          <p:cNvPr id="6" name="Slide Number Placeholder 5"/>
          <p:cNvSpPr>
            <a:spLocks noGrp="1"/>
          </p:cNvSpPr>
          <p:nvPr>
            <p:ph type="sldNum" sz="quarter" idx="12"/>
          </p:nvPr>
        </p:nvSpPr>
        <p:spPr/>
        <p:txBody>
          <a:bodyPr/>
          <a:lstStyle/>
          <a:p>
            <a:fld id="{6E260466-3987-4E78-8E3E-EC2259A95BEE}" type="slidenum">
              <a:rPr lang="en-US" smtClean="0"/>
              <a:t>1</a:t>
            </a:fld>
            <a:endParaRPr lang="en-US"/>
          </a:p>
        </p:txBody>
      </p:sp>
    </p:spTree>
    <p:extLst>
      <p:ext uri="{BB962C8B-B14F-4D97-AF65-F5344CB8AC3E}">
        <p14:creationId xmlns:p14="http://schemas.microsoft.com/office/powerpoint/2010/main" val="1463716731"/>
      </p:ext>
    </p:extLst>
  </p:cSld>
  <p:clrMapOvr>
    <a:masterClrMapping/>
  </p:clrMapOvr>
  <mc:AlternateContent xmlns:mc="http://schemas.openxmlformats.org/markup-compatibility/2006" xmlns:p14="http://schemas.microsoft.com/office/powerpoint/2010/main">
    <mc:Choice Requires="p14">
      <p:transition spd="slow" p14:dur="2000" advTm="13688"/>
    </mc:Choice>
    <mc:Fallback xmlns="">
      <p:transition spd="slow" advTm="13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a:cs typeface="B Yagut" panose="00000400000000000000" pitchFamily="2" charset="-78"/>
              </a:rPr>
              <a:t>آفتاب سوختگی </a:t>
            </a:r>
            <a:endParaRPr lang="en-US" dirty="0">
              <a:cs typeface="B Yagut" panose="00000400000000000000" pitchFamily="2" charset="-78"/>
            </a:endParaRPr>
          </a:p>
        </p:txBody>
      </p:sp>
      <p:sp>
        <p:nvSpPr>
          <p:cNvPr id="3" name="Content Placeholder 2"/>
          <p:cNvSpPr>
            <a:spLocks noGrp="1"/>
          </p:cNvSpPr>
          <p:nvPr>
            <p:ph idx="1"/>
          </p:nvPr>
        </p:nvSpPr>
        <p:spPr/>
        <p:txBody>
          <a:bodyPr>
            <a:noAutofit/>
          </a:bodyPr>
          <a:lstStyle/>
          <a:p>
            <a:pPr algn="just" rtl="1"/>
            <a:r>
              <a:rPr lang="fa-IR" sz="1400" dirty="0">
                <a:cs typeface="B Yagut" panose="00000400000000000000" pitchFamily="2" charset="-78"/>
              </a:rPr>
              <a:t>آفتاب سوختگی نوعی التهاب پوستی است که در اثر مجاورت طولانی مدت در آفتاب حاصل می شود . این سوختگی در اثر طیف ماوراء بنفش و خصوصا مادون قرمز موجود در نور خورشید به وجود می آید. از نشانه های آن می توان به قرمزی بیش از حد پوست ، دردناک شدن وگاهی ایجاد تاول را نام برد.</a:t>
            </a:r>
          </a:p>
          <a:p>
            <a:pPr algn="just" rtl="1">
              <a:buFont typeface="Wingdings" panose="05000000000000000000" pitchFamily="2" charset="2"/>
              <a:buChar char="v"/>
            </a:pPr>
            <a:r>
              <a:rPr lang="fa-IR" sz="2000" dirty="0">
                <a:cs typeface="B Yagut" panose="00000400000000000000" pitchFamily="2" charset="-78"/>
              </a:rPr>
              <a:t>علل آفتاب سوختگی: </a:t>
            </a:r>
          </a:p>
          <a:p>
            <a:pPr marL="514350" indent="-514350" algn="just" rtl="1">
              <a:buFont typeface="+mj-lt"/>
              <a:buAutoNum type="arabicPeriod"/>
            </a:pPr>
            <a:r>
              <a:rPr lang="fa-IR" sz="1400" dirty="0">
                <a:cs typeface="B Yagut" panose="00000400000000000000" pitchFamily="2" charset="-78"/>
              </a:rPr>
              <a:t>در معرض آفتاب قرارگرفتن درساعت اوج آفتاب( 10صبح تا 4 بعدازظهر)</a:t>
            </a:r>
          </a:p>
          <a:p>
            <a:pPr marL="514350" indent="-514350" algn="just" rtl="1">
              <a:buFont typeface="+mj-lt"/>
              <a:buAutoNum type="arabicPeriod"/>
            </a:pPr>
            <a:r>
              <a:rPr lang="fa-IR" sz="1400" dirty="0">
                <a:cs typeface="B Yagut" panose="00000400000000000000" pitchFamily="2" charset="-78"/>
              </a:rPr>
              <a:t>رنگ پوست( افراد با رنگ پوست روشن با احتمال بیشتری نسبت به افراد با پوست تیره تر در معرض آفتاب سوختگی هستند. )</a:t>
            </a:r>
          </a:p>
          <a:p>
            <a:pPr marL="514350" indent="-514350" algn="just" rtl="1">
              <a:buFont typeface="+mj-lt"/>
              <a:buAutoNum type="arabicPeriod"/>
            </a:pPr>
            <a:r>
              <a:rPr lang="fa-IR" sz="1400" dirty="0">
                <a:cs typeface="B Yagut" panose="00000400000000000000" pitchFamily="2" charset="-78"/>
              </a:rPr>
              <a:t>استفاده از برخی از داروها مانند  قرص های ضدبارداری و آنتی بیوتیک ها</a:t>
            </a:r>
          </a:p>
          <a:p>
            <a:pPr algn="just" rtl="1">
              <a:buFont typeface="Wingdings" panose="05000000000000000000" pitchFamily="2" charset="2"/>
              <a:buChar char="v"/>
            </a:pPr>
            <a:r>
              <a:rPr lang="fa-IR" sz="2000" dirty="0">
                <a:cs typeface="B Yagut" panose="00000400000000000000" pitchFamily="2" charset="-78"/>
              </a:rPr>
              <a:t>علایم آفتاب سوختگی:</a:t>
            </a:r>
          </a:p>
          <a:p>
            <a:pPr marL="514350" indent="-514350" algn="just" rtl="1">
              <a:buFont typeface="+mj-lt"/>
              <a:buAutoNum type="arabicPeriod"/>
            </a:pPr>
            <a:r>
              <a:rPr lang="fa-IR" sz="1400" dirty="0">
                <a:cs typeface="B Yagut" panose="00000400000000000000" pitchFamily="2" charset="-78"/>
              </a:rPr>
              <a:t>تاول</a:t>
            </a:r>
          </a:p>
          <a:p>
            <a:pPr marL="514350" indent="-514350" algn="just" rtl="1">
              <a:buFont typeface="+mj-lt"/>
              <a:buAutoNum type="arabicPeriod"/>
            </a:pPr>
            <a:r>
              <a:rPr lang="fa-IR" sz="1400" dirty="0">
                <a:cs typeface="B Yagut" panose="00000400000000000000" pitchFamily="2" charset="-78"/>
              </a:rPr>
              <a:t>قرمزی</a:t>
            </a:r>
          </a:p>
          <a:p>
            <a:pPr marL="514350" indent="-514350" algn="just" rtl="1">
              <a:buFont typeface="+mj-lt"/>
              <a:buAutoNum type="arabicPeriod"/>
            </a:pPr>
            <a:r>
              <a:rPr lang="fa-IR" sz="1400" dirty="0">
                <a:cs typeface="B Yagut" panose="00000400000000000000" pitchFamily="2" charset="-78"/>
              </a:rPr>
              <a:t>تورم </a:t>
            </a:r>
          </a:p>
          <a:p>
            <a:pPr algn="just" rtl="1">
              <a:buFont typeface="Wingdings" panose="05000000000000000000" pitchFamily="2" charset="2"/>
              <a:buChar char="v"/>
            </a:pPr>
            <a:r>
              <a:rPr lang="fa-IR" sz="2000" dirty="0">
                <a:cs typeface="B Yagut" panose="00000400000000000000" pitchFamily="2" charset="-78"/>
              </a:rPr>
              <a:t>درمان آفتاب سوختگی: </a:t>
            </a:r>
          </a:p>
          <a:p>
            <a:pPr marL="514350" indent="-514350" algn="just" rtl="1">
              <a:buFont typeface="+mj-lt"/>
              <a:buAutoNum type="arabicPeriod"/>
            </a:pPr>
            <a:r>
              <a:rPr lang="fa-IR" sz="1400" dirty="0">
                <a:cs typeface="B Yagut" panose="00000400000000000000" pitchFamily="2" charset="-78"/>
              </a:rPr>
              <a:t>سعی کنید پوست خود را تا حد ممکن از قرار گرفتن در آفتاب بپوشانید و محافظت کنید.</a:t>
            </a:r>
          </a:p>
          <a:p>
            <a:pPr marL="514350" indent="-514350" algn="just" rtl="1">
              <a:buFont typeface="+mj-lt"/>
              <a:buAutoNum type="arabicPeriod"/>
            </a:pPr>
            <a:r>
              <a:rPr lang="fa-IR" sz="1400" dirty="0">
                <a:cs typeface="B Yagut" panose="00000400000000000000" pitchFamily="2" charset="-78"/>
              </a:rPr>
              <a:t> به طور روزانه از کرم ضد آفتاب با حداقل </a:t>
            </a:r>
            <a:r>
              <a:rPr lang="en-US" sz="1400" dirty="0">
                <a:cs typeface="B Yagut" panose="00000400000000000000" pitchFamily="2" charset="-78"/>
              </a:rPr>
              <a:t>SPF30 </a:t>
            </a:r>
            <a:r>
              <a:rPr lang="fa-IR" sz="1400" dirty="0">
                <a:cs typeface="B Yagut" panose="00000400000000000000" pitchFamily="2" charset="-78"/>
              </a:rPr>
              <a:t> استفاده کنید.</a:t>
            </a:r>
          </a:p>
          <a:p>
            <a:pPr marL="514350" indent="-514350" algn="just" rtl="1">
              <a:buFont typeface="+mj-lt"/>
              <a:buAutoNum type="arabicPeriod"/>
            </a:pPr>
            <a:r>
              <a:rPr lang="fa-IR" sz="1400" dirty="0">
                <a:cs typeface="B Yagut" panose="00000400000000000000" pitchFamily="2" charset="-78"/>
              </a:rPr>
              <a:t>از کلاه با سایه‌بان بزرگ و گشاد که مناطق بیشتری از پوست صورت شما را محافظت می‌کند استفاده کنید.</a:t>
            </a:r>
          </a:p>
          <a:p>
            <a:pPr marL="514350" indent="-514350" algn="just" rtl="1">
              <a:buFont typeface="+mj-lt"/>
              <a:buAutoNum type="arabicPeriod"/>
            </a:pPr>
            <a:r>
              <a:rPr lang="fa-IR" sz="1400" dirty="0">
                <a:cs typeface="B Yagut" panose="00000400000000000000" pitchFamily="2" charset="-78"/>
              </a:rPr>
              <a:t> اگر زیاد در معرض خورشید قرار دارید یا در فضای آزاد شنا می‌کنید از ضدآفتاب‌ها به طور منظم بر روی تمام پوست خود استفاده کنید.</a:t>
            </a: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5949"/>
                </p14:media>
              </p:ext>
            </p:extLst>
          </p:nvPr>
        </p:nvPicPr>
        <p:blipFill>
          <a:blip r:embed="rId4"/>
          <a:stretch>
            <a:fillRect/>
          </a:stretch>
        </p:blipFill>
        <p:spPr>
          <a:xfrm>
            <a:off x="8585200" y="6299200"/>
            <a:ext cx="406400" cy="406400"/>
          </a:xfrm>
          <a:prstGeom prst="rect">
            <a:avLst/>
          </a:prstGeom>
        </p:spPr>
      </p:pic>
      <p:sp>
        <p:nvSpPr>
          <p:cNvPr id="6" name="Slide Number Placeholder 5"/>
          <p:cNvSpPr>
            <a:spLocks noGrp="1"/>
          </p:cNvSpPr>
          <p:nvPr>
            <p:ph type="sldNum" sz="quarter" idx="12"/>
          </p:nvPr>
        </p:nvSpPr>
        <p:spPr/>
        <p:txBody>
          <a:bodyPr/>
          <a:lstStyle/>
          <a:p>
            <a:fld id="{6E260466-3987-4E78-8E3E-EC2259A95BEE}" type="slidenum">
              <a:rPr lang="en-US" smtClean="0"/>
              <a:t>10</a:t>
            </a:fld>
            <a:endParaRPr lang="en-US"/>
          </a:p>
        </p:txBody>
      </p:sp>
      <p:pic>
        <p:nvPicPr>
          <p:cNvPr id="3075" name="Picture 3" descr="C:\Users\asus\Desktop\Untitle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3657600"/>
            <a:ext cx="1829055" cy="142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881432"/>
      </p:ext>
    </p:extLst>
  </p:cSld>
  <p:clrMapOvr>
    <a:masterClrMapping/>
  </p:clrMapOvr>
  <mc:AlternateContent xmlns:mc="http://schemas.openxmlformats.org/markup-compatibility/2006" xmlns:p14="http://schemas.microsoft.com/office/powerpoint/2010/main">
    <mc:Choice Requires="p14">
      <p:transition spd="slow" p14:dur="2000" advTm="113401"/>
    </mc:Choice>
    <mc:Fallback xmlns="">
      <p:transition spd="slow" advTm="113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a:cs typeface="B Yagut" panose="00000400000000000000" pitchFamily="2" charset="-78"/>
              </a:rPr>
              <a:t>آفتاب سوختگی </a:t>
            </a:r>
            <a:endParaRPr lang="en-US" dirty="0">
              <a:cs typeface="B Yagut" panose="00000400000000000000" pitchFamily="2" charset="-78"/>
            </a:endParaRPr>
          </a:p>
        </p:txBody>
      </p:sp>
      <p:sp>
        <p:nvSpPr>
          <p:cNvPr id="3" name="Content Placeholder 2"/>
          <p:cNvSpPr>
            <a:spLocks noGrp="1"/>
          </p:cNvSpPr>
          <p:nvPr>
            <p:ph idx="1"/>
          </p:nvPr>
        </p:nvSpPr>
        <p:spPr>
          <a:xfrm>
            <a:off x="457200" y="1600200"/>
            <a:ext cx="8229600" cy="4902200"/>
          </a:xfrm>
        </p:spPr>
        <p:txBody>
          <a:bodyPr>
            <a:noAutofit/>
          </a:bodyPr>
          <a:lstStyle/>
          <a:p>
            <a:pPr algn="r" rtl="1">
              <a:buFont typeface="Wingdings" panose="05000000000000000000" pitchFamily="2" charset="2"/>
              <a:buChar char="v"/>
            </a:pPr>
            <a:r>
              <a:rPr lang="fa-IR" sz="2800" dirty="0">
                <a:cs typeface="B Yagut" panose="00000400000000000000" pitchFamily="2" charset="-78"/>
              </a:rPr>
              <a:t>درمان آفتاب سوختگی شدید:</a:t>
            </a:r>
          </a:p>
          <a:p>
            <a:pPr lvl="0" algn="just" rtl="1"/>
            <a:r>
              <a:rPr lang="fa-IR" sz="2400" dirty="0">
                <a:cs typeface="B Yagut" panose="00000400000000000000" pitchFamily="2" charset="-78"/>
              </a:rPr>
              <a:t>دوش یا حمام آب سرد بگیرید یا پارچه مرطوب و سرد روی سوختگی قرار دهید. </a:t>
            </a:r>
            <a:endParaRPr lang="en-US" sz="2400" dirty="0">
              <a:cs typeface="B Yagut" panose="00000400000000000000" pitchFamily="2" charset="-78"/>
            </a:endParaRPr>
          </a:p>
          <a:p>
            <a:pPr lvl="0" algn="just" rtl="1"/>
            <a:r>
              <a:rPr lang="fa-IR" sz="2400" dirty="0">
                <a:cs typeface="B Yagut" panose="00000400000000000000" pitchFamily="2" charset="-78"/>
              </a:rPr>
              <a:t>اگر تاول پوستی به وجود آمده است ، پانسمان خشک ممکن است از عفونت جلوگیری کند . </a:t>
            </a:r>
            <a:endParaRPr lang="en-US" sz="2400" dirty="0">
              <a:cs typeface="B Yagut" panose="00000400000000000000" pitchFamily="2" charset="-78"/>
            </a:endParaRPr>
          </a:p>
          <a:p>
            <a:pPr lvl="0" algn="just" rtl="1"/>
            <a:r>
              <a:rPr lang="fa-IR" sz="2400" dirty="0">
                <a:cs typeface="B Yagut" panose="00000400000000000000" pitchFamily="2" charset="-78"/>
              </a:rPr>
              <a:t>اگر پوستتان تاول نزده است ، از کرم های مرطوب کننده برای تسکین ناراحتی استفاده کنید. </a:t>
            </a:r>
            <a:endParaRPr lang="en-US" sz="2400" dirty="0">
              <a:cs typeface="B Yagut" panose="00000400000000000000" pitchFamily="2" charset="-78"/>
            </a:endParaRPr>
          </a:p>
          <a:p>
            <a:pPr lvl="0" algn="just" rtl="1"/>
            <a:r>
              <a:rPr lang="fa-IR" sz="2400" dirty="0">
                <a:cs typeface="B Yagut" panose="00000400000000000000" pitchFamily="2" charset="-78"/>
              </a:rPr>
              <a:t>داروهای مسکن مانند ایبوپروفن را برای تخفیف درد مصرف کنید. ( تسکین دادن آفتاب سوختگی )</a:t>
            </a:r>
            <a:endParaRPr lang="en-US" sz="2400" dirty="0">
              <a:cs typeface="B Yagut" panose="00000400000000000000" pitchFamily="2" charset="-78"/>
            </a:endParaRPr>
          </a:p>
          <a:p>
            <a:pPr algn="just" rtl="1"/>
            <a:r>
              <a:rPr lang="fa-IR" sz="2400" dirty="0">
                <a:cs typeface="B Yagut" panose="00000400000000000000" pitchFamily="2" charset="-78"/>
              </a:rPr>
              <a:t>در صورتی که به همراه آفتاب سوختگی تب دارید یا تاول های پر از مایع ، سرگیجه یا اشکالات بینایی به همراه آفتاب سوختگی وجود دارند باید فورا به پزشک مراجعه کنید</a:t>
            </a:r>
            <a:r>
              <a:rPr lang="en-US" sz="2400" dirty="0">
                <a:cs typeface="B Yagut" panose="00000400000000000000" pitchFamily="2" charset="-78"/>
              </a:rPr>
              <a:t>.</a:t>
            </a:r>
          </a:p>
          <a:p>
            <a:pPr algn="r" rtl="1"/>
            <a:endParaRPr lang="en-US" sz="2200" dirty="0">
              <a:cs typeface="B Yagut" panose="00000400000000000000" pitchFamily="2" charset="-78"/>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1786" end="4728.5374"/>
                </p14:media>
              </p:ext>
            </p:extLst>
          </p:nvPr>
        </p:nvPicPr>
        <p:blipFill>
          <a:blip r:embed="rId4"/>
          <a:stretch>
            <a:fillRect/>
          </a:stretch>
        </p:blipFill>
        <p:spPr>
          <a:xfrm>
            <a:off x="8585200" y="6299200"/>
            <a:ext cx="406400" cy="406400"/>
          </a:xfrm>
          <a:prstGeom prst="rect">
            <a:avLst/>
          </a:prstGeom>
        </p:spPr>
      </p:pic>
      <p:sp>
        <p:nvSpPr>
          <p:cNvPr id="6" name="Slide Number Placeholder 5"/>
          <p:cNvSpPr>
            <a:spLocks noGrp="1"/>
          </p:cNvSpPr>
          <p:nvPr>
            <p:ph type="sldNum" sz="quarter" idx="12"/>
          </p:nvPr>
        </p:nvSpPr>
        <p:spPr/>
        <p:txBody>
          <a:bodyPr/>
          <a:lstStyle/>
          <a:p>
            <a:fld id="{6E260466-3987-4E78-8E3E-EC2259A95BEE}" type="slidenum">
              <a:rPr lang="en-US" smtClean="0"/>
              <a:t>11</a:t>
            </a:fld>
            <a:endParaRPr lang="en-US"/>
          </a:p>
        </p:txBody>
      </p:sp>
    </p:spTree>
    <p:extLst>
      <p:ext uri="{BB962C8B-B14F-4D97-AF65-F5344CB8AC3E}">
        <p14:creationId xmlns:p14="http://schemas.microsoft.com/office/powerpoint/2010/main" val="3597675437"/>
      </p:ext>
    </p:extLst>
  </p:cSld>
  <p:clrMapOvr>
    <a:masterClrMapping/>
  </p:clrMapOvr>
  <mc:AlternateContent xmlns:mc="http://schemas.openxmlformats.org/markup-compatibility/2006" xmlns:p14="http://schemas.microsoft.com/office/powerpoint/2010/main">
    <mc:Choice Requires="p14">
      <p:transition spd="slow" p14:dur="2000" advTm="51339"/>
    </mc:Choice>
    <mc:Fallback xmlns="">
      <p:transition spd="slow" advTm="51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1"/>
            <a:r>
              <a:rPr lang="fa-IR" dirty="0">
                <a:cs typeface="B Yagut" panose="00000400000000000000" pitchFamily="2" charset="-78"/>
              </a:rPr>
              <a:t>حساسیت پوستی و کهیر  </a:t>
            </a:r>
            <a:br>
              <a:rPr lang="fa-IR" dirty="0">
                <a:cs typeface="B Yagut" panose="00000400000000000000" pitchFamily="2" charset="-78"/>
              </a:rPr>
            </a:br>
            <a:endParaRPr lang="en-US" dirty="0"/>
          </a:p>
        </p:txBody>
      </p:sp>
      <p:sp>
        <p:nvSpPr>
          <p:cNvPr id="3" name="Content Placeholder 2"/>
          <p:cNvSpPr>
            <a:spLocks noGrp="1"/>
          </p:cNvSpPr>
          <p:nvPr>
            <p:ph idx="1"/>
          </p:nvPr>
        </p:nvSpPr>
        <p:spPr>
          <a:xfrm>
            <a:off x="382270" y="787400"/>
            <a:ext cx="8229600" cy="5613400"/>
          </a:xfrm>
        </p:spPr>
        <p:txBody>
          <a:bodyPr>
            <a:noAutofit/>
          </a:bodyPr>
          <a:lstStyle/>
          <a:p>
            <a:pPr algn="just" rtl="1">
              <a:buFont typeface="Wingdings" panose="05000000000000000000" pitchFamily="2" charset="2"/>
              <a:buChar char="v"/>
            </a:pPr>
            <a:r>
              <a:rPr lang="fa-IR" sz="2000" dirty="0">
                <a:cs typeface="B Yagut" panose="00000400000000000000" pitchFamily="2" charset="-78"/>
              </a:rPr>
              <a:t>حساسیت:</a:t>
            </a:r>
          </a:p>
          <a:p>
            <a:pPr algn="just" rtl="1"/>
            <a:r>
              <a:rPr lang="fa-IR" sz="1400" dirty="0">
                <a:cs typeface="B Yagut" panose="00000400000000000000" pitchFamily="2" charset="-78"/>
              </a:rPr>
              <a:t>یک حالت غیرطبیعی است که به علل گوناگون در افراد ایجاد می شود که بسته به محل و عامل ایجاد کننده ، علائم مختلفی در بیمار ظاهر می شود.</a:t>
            </a:r>
          </a:p>
          <a:p>
            <a:pPr algn="just" rtl="1">
              <a:buFont typeface="Wingdings" panose="05000000000000000000" pitchFamily="2" charset="2"/>
              <a:buChar char="v"/>
            </a:pPr>
            <a:r>
              <a:rPr lang="fa-IR" sz="2000" dirty="0">
                <a:cs typeface="B Yagut" panose="00000400000000000000" pitchFamily="2" charset="-78"/>
              </a:rPr>
              <a:t>کهیر:</a:t>
            </a:r>
          </a:p>
          <a:p>
            <a:pPr algn="just" rtl="1"/>
            <a:r>
              <a:rPr lang="fa-IR" sz="1400" dirty="0">
                <a:cs typeface="B Yagut" panose="00000400000000000000" pitchFamily="2" charset="-78"/>
              </a:rPr>
              <a:t>یک نوع حساسیت یا عکس العمل پوست بدن در مقابل مواد گوناگون است که بعد از درگیری آنتی ژن( سم )مواد غذایی یا میکروب ها با آنتی کور( ضد سم)سیستم دفاعی بدن وارد جریان خون شده و به صورت برجستگی های قرمز رنگ در سطح پوست همراه با خارش ظاهر می شود. ضایعات ممکن است به صورت منفرد یا گسترده دیده شوند. </a:t>
            </a:r>
          </a:p>
          <a:p>
            <a:pPr algn="just" rtl="1"/>
            <a:r>
              <a:rPr lang="fa-IR" sz="1400" dirty="0">
                <a:cs typeface="B Yagut" panose="00000400000000000000" pitchFamily="2" charset="-78"/>
              </a:rPr>
              <a:t>کهیر با منشا عصبی  به این معنا است که ضعف سیستم اعصاب و فشار های عصبی باعث می شوند تا سیستم دفاعی بدن نتواند در مقابل آنتی ژن خارجی ، آنتی کور لازم را بسازد که عکس العمل آن کهیر می شود.  </a:t>
            </a:r>
          </a:p>
          <a:p>
            <a:pPr algn="just" rtl="1">
              <a:buFont typeface="Wingdings" panose="05000000000000000000" pitchFamily="2" charset="2"/>
              <a:buChar char="v"/>
            </a:pPr>
            <a:r>
              <a:rPr lang="fa-IR" sz="2000" dirty="0">
                <a:cs typeface="B Yagut" panose="00000400000000000000" pitchFamily="2" charset="-78"/>
              </a:rPr>
              <a:t>علل ایجاد حساسیت و کهیر  :</a:t>
            </a:r>
          </a:p>
          <a:p>
            <a:pPr marL="514350" indent="-514350" algn="just" rtl="1">
              <a:buFont typeface="+mj-lt"/>
              <a:buAutoNum type="arabicPeriod"/>
            </a:pPr>
            <a:r>
              <a:rPr lang="fa-IR" sz="1400" dirty="0">
                <a:cs typeface="B Yagut" panose="00000400000000000000" pitchFamily="2" charset="-78"/>
              </a:rPr>
              <a:t>گیاهان</a:t>
            </a:r>
          </a:p>
          <a:p>
            <a:pPr marL="514350" indent="-514350" algn="just" rtl="1">
              <a:buFont typeface="+mj-lt"/>
              <a:buAutoNum type="arabicPeriod"/>
            </a:pPr>
            <a:r>
              <a:rPr lang="fa-IR" sz="1400" dirty="0">
                <a:cs typeface="B Yagut" panose="00000400000000000000" pitchFamily="2" charset="-78"/>
              </a:rPr>
              <a:t>گرده درختان</a:t>
            </a:r>
          </a:p>
          <a:p>
            <a:pPr marL="514350" indent="-514350" algn="just" rtl="1">
              <a:buFont typeface="+mj-lt"/>
              <a:buAutoNum type="arabicPeriod"/>
            </a:pPr>
            <a:r>
              <a:rPr lang="fa-IR" sz="1400" dirty="0">
                <a:cs typeface="B Yagut" panose="00000400000000000000" pitchFamily="2" charset="-78"/>
              </a:rPr>
              <a:t>تماس با حیوانات</a:t>
            </a:r>
          </a:p>
          <a:p>
            <a:pPr marL="514350" indent="-514350" algn="just" rtl="1">
              <a:buFont typeface="+mj-lt"/>
              <a:buAutoNum type="arabicPeriod"/>
            </a:pPr>
            <a:r>
              <a:rPr lang="fa-IR" sz="1400" dirty="0">
                <a:cs typeface="B Yagut" panose="00000400000000000000" pitchFamily="2" charset="-78"/>
              </a:rPr>
              <a:t>سموم و مواد شیمیایی</a:t>
            </a:r>
          </a:p>
          <a:p>
            <a:pPr marL="514350" indent="-514350" algn="just" rtl="1">
              <a:buFont typeface="+mj-lt"/>
              <a:buAutoNum type="arabicPeriod"/>
            </a:pPr>
            <a:r>
              <a:rPr lang="fa-IR" sz="1400" dirty="0">
                <a:cs typeface="B Yagut" panose="00000400000000000000" pitchFamily="2" charset="-78"/>
              </a:rPr>
              <a:t>حشره کش ها</a:t>
            </a:r>
          </a:p>
          <a:p>
            <a:pPr marL="514350" indent="-514350" algn="just" rtl="1">
              <a:buFont typeface="+mj-lt"/>
              <a:buAutoNum type="arabicPeriod"/>
            </a:pPr>
            <a:r>
              <a:rPr lang="fa-IR" sz="1400" dirty="0">
                <a:cs typeface="B Yagut" panose="00000400000000000000" pitchFamily="2" charset="-78"/>
              </a:rPr>
              <a:t>دود ماشین</a:t>
            </a:r>
          </a:p>
          <a:p>
            <a:pPr marL="514350" indent="-514350" algn="just" rtl="1">
              <a:buFont typeface="+mj-lt"/>
              <a:buAutoNum type="arabicPeriod"/>
            </a:pPr>
            <a:r>
              <a:rPr lang="fa-IR" sz="1400" dirty="0">
                <a:cs typeface="B Yagut" panose="00000400000000000000" pitchFamily="2" charset="-78"/>
              </a:rPr>
              <a:t>غبار منازل</a:t>
            </a:r>
          </a:p>
          <a:p>
            <a:pPr marL="514350" indent="-514350" algn="just" rtl="1">
              <a:buFont typeface="+mj-lt"/>
              <a:buAutoNum type="arabicPeriod"/>
            </a:pPr>
            <a:r>
              <a:rPr lang="fa-IR" sz="1400" dirty="0">
                <a:cs typeface="B Yagut" panose="00000400000000000000" pitchFamily="2" charset="-78"/>
              </a:rPr>
              <a:t>مواد غذایی مانند ماهی، تخم مرغ، گوجه فرنگی و... مصرف داروها از جمله آنتی بیوتیک</a:t>
            </a:r>
          </a:p>
          <a:p>
            <a:pPr marL="514350" indent="-514350" algn="just" rtl="1">
              <a:buFont typeface="+mj-lt"/>
              <a:buAutoNum type="arabicPeriod"/>
            </a:pPr>
            <a:r>
              <a:rPr lang="fa-IR" sz="1400" dirty="0">
                <a:cs typeface="B Yagut" panose="00000400000000000000" pitchFamily="2" charset="-78"/>
              </a:rPr>
              <a:t>ویروس ها و باکتری ها</a:t>
            </a:r>
          </a:p>
          <a:p>
            <a:pPr marL="514350" indent="-514350" algn="just" rtl="1">
              <a:buFont typeface="+mj-lt"/>
              <a:buAutoNum type="arabicPeriod"/>
            </a:pPr>
            <a:r>
              <a:rPr lang="fa-IR" sz="1400" dirty="0">
                <a:cs typeface="B Yagut" panose="00000400000000000000" pitchFamily="2" charset="-78"/>
              </a:rPr>
              <a:t>عوامل فیزیکی نظیر سرما و گرما </a:t>
            </a:r>
          </a:p>
          <a:p>
            <a:pPr marL="514350" indent="-514350" algn="just" rtl="1">
              <a:buFont typeface="+mj-lt"/>
              <a:buAutoNum type="arabicPeriod"/>
            </a:pPr>
            <a:r>
              <a:rPr lang="fa-IR" sz="1400" dirty="0">
                <a:cs typeface="B Yagut" panose="00000400000000000000" pitchFamily="2" charset="-78"/>
              </a:rPr>
              <a:t>استرس و نگرانی</a:t>
            </a:r>
            <a:endParaRPr lang="en-US" sz="1400" dirty="0">
              <a:cs typeface="B Yagut" panose="00000400000000000000" pitchFamily="2" charset="-78"/>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2288" end="3325.2607"/>
                </p14:media>
              </p:ext>
            </p:extLst>
          </p:nvPr>
        </p:nvPicPr>
        <p:blipFill>
          <a:blip r:embed="rId4"/>
          <a:stretch>
            <a:fillRect/>
          </a:stretch>
        </p:blipFill>
        <p:spPr>
          <a:xfrm>
            <a:off x="8585200" y="6299200"/>
            <a:ext cx="406400" cy="406400"/>
          </a:xfrm>
          <a:prstGeom prst="rect">
            <a:avLst/>
          </a:prstGeom>
        </p:spPr>
      </p:pic>
      <p:sp>
        <p:nvSpPr>
          <p:cNvPr id="6" name="Slide Number Placeholder 5"/>
          <p:cNvSpPr>
            <a:spLocks noGrp="1"/>
          </p:cNvSpPr>
          <p:nvPr>
            <p:ph type="sldNum" sz="quarter" idx="12"/>
          </p:nvPr>
        </p:nvSpPr>
        <p:spPr/>
        <p:txBody>
          <a:bodyPr/>
          <a:lstStyle/>
          <a:p>
            <a:fld id="{6E260466-3987-4E78-8E3E-EC2259A95BEE}" type="slidenum">
              <a:rPr lang="en-US" smtClean="0"/>
              <a:t>12</a:t>
            </a:fld>
            <a:endParaRPr lang="en-US"/>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1" y="3048000"/>
            <a:ext cx="228600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3445299"/>
      </p:ext>
    </p:extLst>
  </p:cSld>
  <p:clrMapOvr>
    <a:masterClrMapping/>
  </p:clrMapOvr>
  <mc:AlternateContent xmlns:mc="http://schemas.openxmlformats.org/markup-compatibility/2006" xmlns:p14="http://schemas.microsoft.com/office/powerpoint/2010/main">
    <mc:Choice Requires="p14">
      <p:transition spd="slow" p14:dur="2000" advTm="111021"/>
    </mc:Choice>
    <mc:Fallback xmlns="">
      <p:transition spd="slow" advTm="111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a:cs typeface="B Yagut" panose="00000400000000000000" pitchFamily="2" charset="-78"/>
              </a:rPr>
              <a:t>علائم حساسیت و کهیر </a:t>
            </a:r>
            <a:endParaRPr lang="en-US" dirty="0">
              <a:cs typeface="B Yagut" panose="00000400000000000000" pitchFamily="2" charset="-78"/>
            </a:endParaRPr>
          </a:p>
        </p:txBody>
      </p:sp>
      <p:sp>
        <p:nvSpPr>
          <p:cNvPr id="3" name="Content Placeholder 2"/>
          <p:cNvSpPr>
            <a:spLocks noGrp="1"/>
          </p:cNvSpPr>
          <p:nvPr>
            <p:ph idx="1"/>
          </p:nvPr>
        </p:nvSpPr>
        <p:spPr>
          <a:xfrm>
            <a:off x="457200" y="1447800"/>
            <a:ext cx="8229600" cy="5054600"/>
          </a:xfrm>
        </p:spPr>
        <p:txBody>
          <a:bodyPr>
            <a:noAutofit/>
          </a:bodyPr>
          <a:lstStyle/>
          <a:p>
            <a:pPr marL="0" indent="0" algn="just" rtl="1">
              <a:buNone/>
            </a:pPr>
            <a:r>
              <a:rPr lang="fa-IR" sz="1600" dirty="0">
                <a:cs typeface="B Yagut" panose="00000400000000000000" pitchFamily="2" charset="-78"/>
              </a:rPr>
              <a:t>در ریه ها( سرفه و تنگی نفس و آسم)</a:t>
            </a:r>
          </a:p>
          <a:p>
            <a:pPr marL="0" indent="0" algn="just" rtl="1">
              <a:buNone/>
            </a:pPr>
            <a:r>
              <a:rPr lang="fa-IR" sz="1600" dirty="0">
                <a:cs typeface="B Yagut" panose="00000400000000000000" pitchFamily="2" charset="-78"/>
              </a:rPr>
              <a:t>در پوست( قرمزی و خارش)</a:t>
            </a:r>
          </a:p>
          <a:p>
            <a:pPr marL="0" indent="0" algn="just" rtl="1">
              <a:buNone/>
            </a:pPr>
            <a:r>
              <a:rPr lang="fa-IR" sz="1600" dirty="0">
                <a:cs typeface="B Yagut" panose="00000400000000000000" pitchFamily="2" charset="-78"/>
              </a:rPr>
              <a:t>در دستگاه گوارش(اسهال و استفراغ و درد شکم)</a:t>
            </a:r>
          </a:p>
          <a:p>
            <a:pPr marL="0" indent="0" algn="just" rtl="1">
              <a:buNone/>
            </a:pPr>
            <a:r>
              <a:rPr lang="fa-IR" sz="1600" dirty="0">
                <a:cs typeface="B Yagut" panose="00000400000000000000" pitchFamily="2" charset="-78"/>
              </a:rPr>
              <a:t>در چشم ها( سوزش و اشک ریزش)</a:t>
            </a:r>
          </a:p>
          <a:p>
            <a:pPr marL="0" indent="0" algn="just" rtl="1">
              <a:buNone/>
            </a:pPr>
            <a:r>
              <a:rPr lang="fa-IR" sz="1600" dirty="0">
                <a:cs typeface="B Yagut" panose="00000400000000000000" pitchFamily="2" charset="-78"/>
              </a:rPr>
              <a:t>در بینی( آبریزش بینی و عطسه و...)</a:t>
            </a:r>
          </a:p>
          <a:p>
            <a:pPr algn="just" rtl="1">
              <a:buFont typeface="Wingdings" panose="05000000000000000000" pitchFamily="2" charset="2"/>
              <a:buChar char="v"/>
            </a:pPr>
            <a:r>
              <a:rPr lang="fa-IR" sz="2000" dirty="0">
                <a:cs typeface="B Yagut" panose="00000400000000000000" pitchFamily="2" charset="-78"/>
              </a:rPr>
              <a:t> درمان: </a:t>
            </a:r>
          </a:p>
          <a:p>
            <a:pPr algn="just" rtl="1"/>
            <a:r>
              <a:rPr lang="fa-IR" sz="1600" dirty="0">
                <a:cs typeface="B Yagut" panose="00000400000000000000" pitchFamily="2" charset="-78"/>
              </a:rPr>
              <a:t>بهترین راه پیشگیری و درمان حساسیت شناخت ماده ای است که به آن حساسیت دارد و اجتناب و دوری از تماس با ماده حساسیت زا است. </a:t>
            </a:r>
          </a:p>
          <a:p>
            <a:pPr algn="just" rtl="1"/>
            <a:r>
              <a:rPr lang="fa-IR" sz="1600" dirty="0">
                <a:cs typeface="B Yagut" panose="00000400000000000000" pitchFamily="2" charset="-78"/>
              </a:rPr>
              <a:t>در صورتی که به دنبال گزش حشرات دچار کهیر شده اید:</a:t>
            </a:r>
          </a:p>
          <a:p>
            <a:pPr marL="514350" indent="-514350" algn="just" rtl="1">
              <a:buFont typeface="+mj-lt"/>
              <a:buAutoNum type="arabicPeriod"/>
            </a:pPr>
            <a:r>
              <a:rPr lang="fa-IR" sz="1600" dirty="0">
                <a:cs typeface="B Yagut" panose="00000400000000000000" pitchFamily="2" charset="-78"/>
              </a:rPr>
              <a:t>کمپرس سرد و مرطوب </a:t>
            </a:r>
          </a:p>
          <a:p>
            <a:pPr marL="514350" indent="-514350" algn="just" rtl="1">
              <a:buFont typeface="+mj-lt"/>
              <a:buAutoNum type="arabicPeriod"/>
            </a:pPr>
            <a:r>
              <a:rPr lang="fa-IR" sz="1600" dirty="0">
                <a:cs typeface="B Yagut" panose="00000400000000000000" pitchFamily="2" charset="-78"/>
              </a:rPr>
              <a:t>تجویز پماد کالاندولا یا کالامین دی (طبق دارونامه)</a:t>
            </a:r>
          </a:p>
          <a:p>
            <a:pPr algn="just" rtl="1"/>
            <a:r>
              <a:rPr lang="fa-IR" sz="1600" dirty="0">
                <a:cs typeface="B Yagut" panose="00000400000000000000" pitchFamily="2" charset="-78"/>
              </a:rPr>
              <a:t>در صورتی که به دنبال مصرف دارو یا مواد </a:t>
            </a:r>
            <a:r>
              <a:rPr lang="fa-IR" sz="1600">
                <a:cs typeface="B Yagut" panose="00000400000000000000" pitchFamily="2" charset="-78"/>
              </a:rPr>
              <a:t>غذایی دچار </a:t>
            </a:r>
            <a:r>
              <a:rPr lang="fa-IR" sz="1600" dirty="0">
                <a:cs typeface="B Yagut" panose="00000400000000000000" pitchFamily="2" charset="-78"/>
              </a:rPr>
              <a:t>کهیر شده اید:</a:t>
            </a:r>
          </a:p>
          <a:p>
            <a:pPr marL="514350" indent="-514350" algn="just" rtl="1">
              <a:buFont typeface="+mj-lt"/>
              <a:buAutoNum type="arabicPeriod"/>
            </a:pPr>
            <a:r>
              <a:rPr lang="fa-IR" sz="1600" dirty="0">
                <a:cs typeface="B Yagut" panose="00000400000000000000" pitchFamily="2" charset="-78"/>
              </a:rPr>
              <a:t>در صورت حساسیت دارویی مراجعه به پزشک</a:t>
            </a:r>
          </a:p>
          <a:p>
            <a:pPr marL="514350" indent="-514350" algn="just" rtl="1">
              <a:buFont typeface="+mj-lt"/>
              <a:buAutoNum type="arabicPeriod"/>
            </a:pPr>
            <a:r>
              <a:rPr lang="fa-IR" sz="1600" dirty="0">
                <a:cs typeface="B Yagut" panose="00000400000000000000" pitchFamily="2" charset="-78"/>
              </a:rPr>
              <a:t>اجتناب و دوری از مواد غذایی حساسیت زا</a:t>
            </a:r>
          </a:p>
          <a:p>
            <a:pPr marL="514350" indent="-514350" algn="just" rtl="1">
              <a:buFont typeface="+mj-lt"/>
              <a:buAutoNum type="arabicPeriod"/>
            </a:pPr>
            <a:r>
              <a:rPr lang="fa-IR" sz="1600" dirty="0">
                <a:cs typeface="B Yagut" panose="00000400000000000000" pitchFamily="2" charset="-78"/>
              </a:rPr>
              <a:t>تجویز آنتی هیستامین (خوراکی) یا پماد ضد خارش (طبق دارونامه)</a:t>
            </a:r>
          </a:p>
          <a:p>
            <a:pPr marL="514350" indent="-514350" algn="just" rtl="1">
              <a:buFont typeface="+mj-lt"/>
              <a:buAutoNum type="arabicPeriod"/>
            </a:pPr>
            <a:r>
              <a:rPr lang="fa-IR" sz="1600" dirty="0">
                <a:cs typeface="B Yagut" panose="00000400000000000000" pitchFamily="2" charset="-78"/>
              </a:rPr>
              <a:t>آموزش موازین بهداشتی</a:t>
            </a:r>
          </a:p>
          <a:p>
            <a:pPr marL="514350" indent="-514350" algn="just" rtl="1">
              <a:buFont typeface="+mj-lt"/>
              <a:buAutoNum type="arabicPeriod"/>
            </a:pPr>
            <a:r>
              <a:rPr lang="fa-IR" sz="1600" dirty="0">
                <a:cs typeface="B Yagut" panose="00000400000000000000" pitchFamily="2" charset="-78"/>
              </a:rPr>
              <a:t>در صورت نیاز ارجاع به پزشک</a:t>
            </a:r>
          </a:p>
          <a:p>
            <a:pPr marL="0" indent="0" algn="just" rtl="1">
              <a:buNone/>
            </a:pPr>
            <a:endParaRPr lang="en-US" sz="1600" dirty="0">
              <a:cs typeface="B Yagut" panose="00000400000000000000" pitchFamily="2" charset="-78"/>
            </a:endParaRPr>
          </a:p>
        </p:txBody>
      </p:sp>
      <p:sp>
        <p:nvSpPr>
          <p:cNvPr id="6" name="Slide Number Placeholder 5"/>
          <p:cNvSpPr>
            <a:spLocks noGrp="1"/>
          </p:cNvSpPr>
          <p:nvPr>
            <p:ph type="sldNum" sz="quarter" idx="12"/>
          </p:nvPr>
        </p:nvSpPr>
        <p:spPr/>
        <p:txBody>
          <a:bodyPr/>
          <a:lstStyle/>
          <a:p>
            <a:fld id="{6E260466-3987-4E78-8E3E-EC2259A95BEE}" type="slidenum">
              <a:rPr lang="en-US" smtClean="0"/>
              <a:t>13</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445616250"/>
      </p:ext>
    </p:extLst>
  </p:cSld>
  <p:clrMapOvr>
    <a:masterClrMapping/>
  </p:clrMapOvr>
  <mc:AlternateContent xmlns:mc="http://schemas.openxmlformats.org/markup-compatibility/2006" xmlns:p14="http://schemas.microsoft.com/office/powerpoint/2010/main">
    <mc:Choice Requires="p14">
      <p:transition spd="slow" p14:dur="2000" advTm="101524"/>
    </mc:Choice>
    <mc:Fallback xmlns="">
      <p:transition spd="slow" advTm="101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a:cs typeface="B Yagut" panose="00000400000000000000" pitchFamily="2" charset="-78"/>
              </a:rPr>
              <a:t>درماتیت</a:t>
            </a:r>
            <a:endParaRPr lang="en-US" dirty="0">
              <a:cs typeface="B Yagut" panose="00000400000000000000" pitchFamily="2" charset="-78"/>
            </a:endParaRPr>
          </a:p>
        </p:txBody>
      </p:sp>
      <p:sp>
        <p:nvSpPr>
          <p:cNvPr id="3" name="Content Placeholder 2"/>
          <p:cNvSpPr>
            <a:spLocks noGrp="1"/>
          </p:cNvSpPr>
          <p:nvPr>
            <p:ph idx="1"/>
          </p:nvPr>
        </p:nvSpPr>
        <p:spPr>
          <a:xfrm>
            <a:off x="355600" y="1143000"/>
            <a:ext cx="8229600" cy="5359400"/>
          </a:xfrm>
        </p:spPr>
        <p:txBody>
          <a:bodyPr>
            <a:noAutofit/>
          </a:bodyPr>
          <a:lstStyle/>
          <a:p>
            <a:pPr algn="just" rtl="1"/>
            <a:r>
              <a:rPr lang="fa-IR" sz="2000" dirty="0">
                <a:cs typeface="B Yagut" panose="00000400000000000000" pitchFamily="2" charset="-78"/>
              </a:rPr>
              <a:t>یک اصطلاح کلی توصیف التهاب پوستی است که انواع مختلفی دارد مانند درماتیت تماسی ، درماتیت آتوپیک( اگزما) ، درماتیت سبوره ای و.....</a:t>
            </a:r>
          </a:p>
          <a:p>
            <a:pPr algn="just" rtl="1">
              <a:buFont typeface="Wingdings" panose="05000000000000000000" pitchFamily="2" charset="2"/>
              <a:buChar char="v"/>
            </a:pPr>
            <a:r>
              <a:rPr lang="fa-IR" sz="2400" dirty="0">
                <a:cs typeface="B Yagut" panose="00000400000000000000" pitchFamily="2" charset="-78"/>
              </a:rPr>
              <a:t>درماتیت تماسی:</a:t>
            </a:r>
          </a:p>
          <a:p>
            <a:pPr algn="just" rtl="1"/>
            <a:r>
              <a:rPr lang="fa-IR" sz="2000" dirty="0">
                <a:cs typeface="B Yagut" panose="00000400000000000000" pitchFamily="2" charset="-78"/>
              </a:rPr>
              <a:t>واکنش التهابی پوست نسبت به عوامل فیزیکی شیمیایی یا بیولوژیک می باشد ، به طوری که اپیدرم به وسیله ی تحریکات مکرر فیزیکی و شیمیایی آسیب می بیند .درماتیت تماسی ممکن است از نوع تحریکی اولیه باشد که یک عکس العمل غیر آلرژیک ناشی از ماده ای محرک است یا از نوع آلرژیک که ناشی از قرار گرفتن شخص حساس در معرض آلرژن های تماسی می باشد.</a:t>
            </a:r>
          </a:p>
          <a:p>
            <a:pPr algn="just" rtl="1">
              <a:buFont typeface="Wingdings" panose="05000000000000000000" pitchFamily="2" charset="2"/>
              <a:buChar char="v"/>
            </a:pPr>
            <a:r>
              <a:rPr lang="fa-IR" sz="2400" dirty="0">
                <a:cs typeface="B Yagut" panose="00000400000000000000" pitchFamily="2" charset="-78"/>
              </a:rPr>
              <a:t>علل درماتیت پوستی:</a:t>
            </a:r>
          </a:p>
          <a:p>
            <a:pPr algn="just" rtl="1"/>
            <a:r>
              <a:rPr lang="fa-IR" sz="2000" dirty="0">
                <a:cs typeface="B Yagut" panose="00000400000000000000" pitchFamily="2" charset="-78"/>
              </a:rPr>
              <a:t>تماس پوست با موادی مانند اسید- قلیاها-حلال های شیمیایی-و صابون های قوی و مواد شوینده –برخی از گیاهان و عطرها- رنگ مو و فلزات عوامل مستعد کننده شامل گرما و یا سرمای شدید ، سروکار زیاد با آب و صابون و نیز بیماری پوستی قبلی </a:t>
            </a:r>
          </a:p>
          <a:p>
            <a:pPr algn="just" rtl="1"/>
            <a:r>
              <a:rPr lang="fa-IR" sz="2000" dirty="0">
                <a:cs typeface="B Yagut" panose="00000400000000000000" pitchFamily="2" charset="-78"/>
              </a:rPr>
              <a:t>بیشترین میزان شیوع آن در اطفال بوده و بیماری در اوایل زندگی شروع و پس از دوره های تشدید فروکش نموده و عموما در 30 سالگی از بین می رود. </a:t>
            </a:r>
            <a:endParaRPr lang="en-US" sz="2000" dirty="0">
              <a:cs typeface="B Yagut" panose="00000400000000000000" pitchFamily="2" charset="-78"/>
            </a:endParaRPr>
          </a:p>
        </p:txBody>
      </p:sp>
      <p:sp>
        <p:nvSpPr>
          <p:cNvPr id="6" name="Slide Number Placeholder 5"/>
          <p:cNvSpPr>
            <a:spLocks noGrp="1"/>
          </p:cNvSpPr>
          <p:nvPr>
            <p:ph type="sldNum" sz="quarter" idx="12"/>
          </p:nvPr>
        </p:nvSpPr>
        <p:spPr/>
        <p:txBody>
          <a:bodyPr/>
          <a:lstStyle/>
          <a:p>
            <a:fld id="{6E260466-3987-4E78-8E3E-EC2259A95BEE}" type="slidenum">
              <a:rPr lang="en-US" smtClean="0"/>
              <a:t>14</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515166673"/>
      </p:ext>
    </p:extLst>
  </p:cSld>
  <p:clrMapOvr>
    <a:masterClrMapping/>
  </p:clrMapOvr>
  <mc:AlternateContent xmlns:mc="http://schemas.openxmlformats.org/markup-compatibility/2006" xmlns:p14="http://schemas.microsoft.com/office/powerpoint/2010/main">
    <mc:Choice Requires="p14">
      <p:transition spd="slow" p14:dur="2000" advTm="88401"/>
    </mc:Choice>
    <mc:Fallback xmlns="">
      <p:transition spd="slow" advTm="88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a:cs typeface="B Yagut" panose="00000400000000000000" pitchFamily="2" charset="-78"/>
              </a:rPr>
              <a:t>درماتیت تماسی</a:t>
            </a:r>
            <a:endParaRPr lang="en-US" dirty="0">
              <a:cs typeface="B Yagut" panose="00000400000000000000" pitchFamily="2" charset="-78"/>
            </a:endParaRPr>
          </a:p>
        </p:txBody>
      </p:sp>
      <p:sp>
        <p:nvSpPr>
          <p:cNvPr id="3" name="Content Placeholder 2"/>
          <p:cNvSpPr>
            <a:spLocks noGrp="1"/>
          </p:cNvSpPr>
          <p:nvPr>
            <p:ph idx="1"/>
          </p:nvPr>
        </p:nvSpPr>
        <p:spPr/>
        <p:txBody>
          <a:bodyPr>
            <a:normAutofit/>
          </a:bodyPr>
          <a:lstStyle/>
          <a:p>
            <a:pPr algn="just" rtl="1">
              <a:buFont typeface="Wingdings" panose="05000000000000000000" pitchFamily="2" charset="2"/>
              <a:buChar char="v"/>
            </a:pPr>
            <a:r>
              <a:rPr lang="fa-IR" sz="2000" dirty="0">
                <a:cs typeface="B Yagut" panose="00000400000000000000" pitchFamily="2" charset="-78"/>
              </a:rPr>
              <a:t>علائم:</a:t>
            </a:r>
          </a:p>
          <a:p>
            <a:pPr algn="just" rtl="1"/>
            <a:r>
              <a:rPr lang="fa-IR" sz="1800" dirty="0">
                <a:cs typeface="B Yagut" panose="00000400000000000000" pitchFamily="2" charset="-78"/>
              </a:rPr>
              <a:t>این بیماری با خارش شروع می شود و خارش باعث بروز بثورات پوستی می شود. خارش بیشتر در قسمت هایی از پوست که گرما و رطوبت را در خود نگه می دارد مثل چین آرنج ها، زانو، گردن، کشاله ران و صورت وجود دارد.</a:t>
            </a:r>
          </a:p>
          <a:p>
            <a:pPr algn="just" rtl="1">
              <a:buFont typeface="Wingdings" panose="05000000000000000000" pitchFamily="2" charset="2"/>
              <a:buChar char="v"/>
            </a:pPr>
            <a:r>
              <a:rPr lang="fa-IR" sz="2000" dirty="0">
                <a:cs typeface="B Yagut" panose="00000400000000000000" pitchFamily="2" charset="-78"/>
              </a:rPr>
              <a:t>درمان:</a:t>
            </a:r>
          </a:p>
          <a:p>
            <a:pPr algn="just" rtl="1"/>
            <a:r>
              <a:rPr lang="fa-IR" sz="1800" dirty="0">
                <a:cs typeface="B Yagut" panose="00000400000000000000" pitchFamily="2" charset="-78"/>
              </a:rPr>
              <a:t>آموزش در خصوص اجتناب و دوری از مواد آلرژن زا (صابون حمام ، مواد رخت شویی و مواد آرایشی خود را از نوعی انتخاب کنید که عاری از اسانس های معطر باشد، از مواد نرم کننده ی البسه استفاده نکنید، از داروهای موضعی ، لوسیون ها و پمادها به جز آن هایی که تجویز شده اند ، اجتناب </a:t>
            </a:r>
            <a:r>
              <a:rPr lang="fa-IR" sz="1800">
                <a:cs typeface="B Yagut" panose="00000400000000000000" pitchFamily="2" charset="-78"/>
              </a:rPr>
              <a:t>کنید. </a:t>
            </a:r>
            <a:r>
              <a:rPr lang="fa-IR" sz="1800" dirty="0">
                <a:cs typeface="B Yagut" panose="00000400000000000000" pitchFamily="2" charset="-78"/>
              </a:rPr>
              <a:t>از تحریکات خارجی مثل صابون ، گرما و مالش دوری کنید در صورت قرار گرفتن در معرض مواد محرک ، سریعا پوست را به طور کامل بشویید.)</a:t>
            </a:r>
          </a:p>
          <a:p>
            <a:pPr algn="just" rtl="1"/>
            <a:r>
              <a:rPr lang="fa-IR" sz="1800" dirty="0">
                <a:cs typeface="B Yagut" panose="00000400000000000000" pitchFamily="2" charset="-78"/>
              </a:rPr>
              <a:t>استفاده از کمپرس سرد و مرطوب</a:t>
            </a:r>
          </a:p>
          <a:p>
            <a:pPr algn="just" rtl="1"/>
            <a:r>
              <a:rPr lang="fa-IR" sz="1800" dirty="0">
                <a:cs typeface="B Yagut" panose="00000400000000000000" pitchFamily="2" charset="-78"/>
              </a:rPr>
              <a:t>استفاده از لباس نخی</a:t>
            </a:r>
          </a:p>
          <a:p>
            <a:pPr algn="just" rtl="1"/>
            <a:r>
              <a:rPr lang="fa-IR" sz="1800" dirty="0">
                <a:cs typeface="B Yagut" panose="00000400000000000000" pitchFamily="2" charset="-78"/>
              </a:rPr>
              <a:t>استفاده از پماد ضد خارش و یا آنتی هستامین خوراکی (طبق دارونامه)</a:t>
            </a:r>
            <a:endParaRPr lang="en-US" sz="1800" dirty="0">
              <a:cs typeface="B Yagut" panose="00000400000000000000" pitchFamily="2" charset="-78"/>
            </a:endParaRPr>
          </a:p>
        </p:txBody>
      </p:sp>
      <p:sp>
        <p:nvSpPr>
          <p:cNvPr id="6" name="Slide Number Placeholder 5"/>
          <p:cNvSpPr>
            <a:spLocks noGrp="1"/>
          </p:cNvSpPr>
          <p:nvPr>
            <p:ph type="sldNum" sz="quarter" idx="12"/>
          </p:nvPr>
        </p:nvSpPr>
        <p:spPr/>
        <p:txBody>
          <a:bodyPr/>
          <a:lstStyle/>
          <a:p>
            <a:fld id="{6E260466-3987-4E78-8E3E-EC2259A95BEE}" type="slidenum">
              <a:rPr lang="en-US" smtClean="0"/>
              <a:t>15</a:t>
            </a:fld>
            <a:endParaRPr lang="en-US"/>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392930"/>
            <a:ext cx="228600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531845043"/>
      </p:ext>
    </p:extLst>
  </p:cSld>
  <p:clrMapOvr>
    <a:masterClrMapping/>
  </p:clrMapOvr>
  <mc:AlternateContent xmlns:mc="http://schemas.openxmlformats.org/markup-compatibility/2006" xmlns:p14="http://schemas.microsoft.com/office/powerpoint/2010/main">
    <mc:Choice Requires="p14">
      <p:transition spd="slow" p14:dur="2000" advTm="69628"/>
    </mc:Choice>
    <mc:Fallback xmlns="">
      <p:transition spd="slow" advTm="69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a:cs typeface="B Yagut" panose="00000400000000000000" pitchFamily="2" charset="-78"/>
              </a:rPr>
              <a:t>درماتیت سبوره</a:t>
            </a:r>
            <a:endParaRPr lang="en-US" dirty="0">
              <a:cs typeface="B Yagut" panose="00000400000000000000" pitchFamily="2" charset="-78"/>
            </a:endParaRPr>
          </a:p>
        </p:txBody>
      </p:sp>
      <p:sp>
        <p:nvSpPr>
          <p:cNvPr id="3" name="Content Placeholder 2"/>
          <p:cNvSpPr>
            <a:spLocks noGrp="1"/>
          </p:cNvSpPr>
          <p:nvPr>
            <p:ph idx="1"/>
          </p:nvPr>
        </p:nvSpPr>
        <p:spPr/>
        <p:txBody>
          <a:bodyPr>
            <a:normAutofit fontScale="92500" lnSpcReduction="20000"/>
          </a:bodyPr>
          <a:lstStyle/>
          <a:p>
            <a:pPr marL="0" indent="0" algn="just" rtl="1">
              <a:buNone/>
            </a:pPr>
            <a:r>
              <a:rPr lang="fa-IR" sz="2400" dirty="0">
                <a:cs typeface="B Yagut" panose="00000400000000000000" pitchFamily="2" charset="-78"/>
              </a:rPr>
              <a:t>درماتیت سبوره ای و شوره سر: با توجه به تحریک ناشی از مواد سمی تولید شده، توسط مخمر مالاسزیا (نوعی قارچ که به طور طبیعی در چربی پوست یافت می شود. گاهی اوقات این قارچ به طور غیر طبیعی رشد کرده و باعث ترشح بیشتر چربی پوستی می شود؛ که یکی از عوامل اصلی بروز درماتیت سبوره می‌شود.) بروز می کند. این مخمر بر روی پوست سر و صورت زندگی می کند و گاهی اوقات به جاهای دیگر بدن هم سرایت می کند.</a:t>
            </a:r>
          </a:p>
          <a:p>
            <a:pPr algn="just" rtl="1">
              <a:buFont typeface="Wingdings" panose="05000000000000000000" pitchFamily="2" charset="2"/>
              <a:buChar char="v"/>
            </a:pPr>
            <a:r>
              <a:rPr lang="fa-IR" sz="2800" dirty="0">
                <a:cs typeface="B Yagut" panose="00000400000000000000" pitchFamily="2" charset="-78"/>
              </a:rPr>
              <a:t>علائم:</a:t>
            </a:r>
          </a:p>
          <a:p>
            <a:pPr algn="just" rtl="1"/>
            <a:r>
              <a:rPr lang="fa-IR" sz="2400" dirty="0">
                <a:cs typeface="B Yagut" panose="00000400000000000000" pitchFamily="2" charset="-78"/>
              </a:rPr>
              <a:t>قرمزی</a:t>
            </a:r>
          </a:p>
          <a:p>
            <a:pPr algn="just" rtl="1"/>
            <a:r>
              <a:rPr lang="fa-IR" sz="2400" dirty="0">
                <a:cs typeface="B Yagut" panose="00000400000000000000" pitchFamily="2" charset="-78"/>
              </a:rPr>
              <a:t>پوسته ریزی</a:t>
            </a:r>
          </a:p>
          <a:p>
            <a:pPr algn="just" rtl="1"/>
            <a:r>
              <a:rPr lang="fa-IR" sz="2400" dirty="0">
                <a:cs typeface="B Yagut" panose="00000400000000000000" pitchFamily="2" charset="-78"/>
              </a:rPr>
              <a:t>خارش</a:t>
            </a:r>
          </a:p>
          <a:p>
            <a:pPr marL="0" indent="0" algn="just" rtl="1">
              <a:buNone/>
            </a:pPr>
            <a:r>
              <a:rPr lang="fa-IR" sz="2400" dirty="0">
                <a:cs typeface="B Yagut" panose="00000400000000000000" pitchFamily="2" charset="-78"/>
              </a:rPr>
              <a:t>در مورد شوره سر، پوسته ریزی بدون قرمزی بروز می کند.</a:t>
            </a:r>
          </a:p>
          <a:p>
            <a:pPr algn="just" rtl="1">
              <a:buFont typeface="Wingdings" panose="05000000000000000000" pitchFamily="2" charset="2"/>
              <a:buChar char="v"/>
            </a:pPr>
            <a:r>
              <a:rPr lang="fa-IR" sz="2800" dirty="0">
                <a:cs typeface="B Yagut" panose="00000400000000000000" pitchFamily="2" charset="-78"/>
              </a:rPr>
              <a:t>درمان:</a:t>
            </a:r>
          </a:p>
          <a:p>
            <a:pPr algn="just" rtl="1"/>
            <a:r>
              <a:rPr lang="fa-IR" sz="2400" dirty="0">
                <a:cs typeface="B Yagut" panose="00000400000000000000" pitchFamily="2" charset="-78"/>
              </a:rPr>
              <a:t>شست و شوی متناوب پوست و سر و استفاده  از شامپو</a:t>
            </a:r>
          </a:p>
          <a:p>
            <a:pPr algn="just" rtl="1"/>
            <a:r>
              <a:rPr lang="fa-IR" sz="2400">
                <a:cs typeface="B Yagut" panose="00000400000000000000" pitchFamily="2" charset="-78"/>
              </a:rPr>
              <a:t>مراجعه به پزشک متخصص</a:t>
            </a:r>
            <a:endParaRPr lang="fa-IR" sz="2400" dirty="0">
              <a:cs typeface="B Yagut" panose="00000400000000000000" pitchFamily="2" charset="-78"/>
            </a:endParaRPr>
          </a:p>
          <a:p>
            <a:pPr algn="just" rtl="1"/>
            <a:endParaRPr lang="fa-IR" sz="2800" dirty="0">
              <a:cs typeface="B Yagut" panose="00000400000000000000" pitchFamily="2" charset="-78"/>
            </a:endParaRPr>
          </a:p>
          <a:p>
            <a:pPr algn="just" rtl="1"/>
            <a:endParaRPr lang="fa-IR" sz="2800" dirty="0">
              <a:cs typeface="B Yagut" panose="00000400000000000000" pitchFamily="2" charset="-78"/>
            </a:endParaRPr>
          </a:p>
        </p:txBody>
      </p:sp>
      <p:sp>
        <p:nvSpPr>
          <p:cNvPr id="6" name="Slide Number Placeholder 5"/>
          <p:cNvSpPr>
            <a:spLocks noGrp="1"/>
          </p:cNvSpPr>
          <p:nvPr>
            <p:ph type="sldNum" sz="quarter" idx="12"/>
          </p:nvPr>
        </p:nvSpPr>
        <p:spPr/>
        <p:txBody>
          <a:bodyPr/>
          <a:lstStyle/>
          <a:p>
            <a:fld id="{6E260466-3987-4E78-8E3E-EC2259A95BEE}" type="slidenum">
              <a:rPr lang="en-US" smtClean="0"/>
              <a:t>16</a:t>
            </a:fld>
            <a:endParaRPr lang="en-US"/>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3158490"/>
            <a:ext cx="25146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521991432"/>
      </p:ext>
    </p:extLst>
  </p:cSld>
  <p:clrMapOvr>
    <a:masterClrMapping/>
  </p:clrMapOvr>
  <mc:AlternateContent xmlns:mc="http://schemas.openxmlformats.org/markup-compatibility/2006" xmlns:p14="http://schemas.microsoft.com/office/powerpoint/2010/main">
    <mc:Choice Requires="p14">
      <p:transition spd="slow" p14:dur="2000" advTm="64008"/>
    </mc:Choice>
    <mc:Fallback xmlns="">
      <p:transition spd="slow" advTm="64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a:cs typeface="B Yagut" panose="00000400000000000000" pitchFamily="2" charset="-78"/>
              </a:rPr>
              <a:t>اگزما</a:t>
            </a:r>
            <a:endParaRPr lang="en-US" dirty="0">
              <a:cs typeface="B Yagut" panose="00000400000000000000" pitchFamily="2" charset="-78"/>
            </a:endParaRPr>
          </a:p>
        </p:txBody>
      </p:sp>
      <p:sp>
        <p:nvSpPr>
          <p:cNvPr id="3" name="Content Placeholder 2"/>
          <p:cNvSpPr>
            <a:spLocks noGrp="1"/>
          </p:cNvSpPr>
          <p:nvPr>
            <p:ph idx="1"/>
          </p:nvPr>
        </p:nvSpPr>
        <p:spPr/>
        <p:txBody>
          <a:bodyPr>
            <a:normAutofit/>
          </a:bodyPr>
          <a:lstStyle/>
          <a:p>
            <a:pPr marL="0" indent="0" algn="just" rtl="1">
              <a:buNone/>
            </a:pPr>
            <a:r>
              <a:rPr lang="fa-IR" sz="2400" dirty="0">
                <a:cs typeface="B Yagut" panose="00000400000000000000" pitchFamily="2" charset="-78"/>
              </a:rPr>
              <a:t>اگزما یا التهاب پوست که سبب خارش و بثورات قرمز می شود و غالباً با تاول های کوچکی همراه است که مایع از آن ها خارج و به کبره تبدیل می شود، این عارضه می تواند در مدت زمان کوتاه پیشرفت کند و سلامت پوست را به خطر اندازد.</a:t>
            </a:r>
          </a:p>
          <a:p>
            <a:pPr algn="just" rtl="1">
              <a:buFont typeface="Wingdings" panose="05000000000000000000" pitchFamily="2" charset="2"/>
              <a:buChar char="v"/>
            </a:pPr>
            <a:r>
              <a:rPr lang="fa-IR" sz="2800" dirty="0">
                <a:cs typeface="B Yagut" panose="00000400000000000000" pitchFamily="2" charset="-78"/>
              </a:rPr>
              <a:t>علل: </a:t>
            </a:r>
          </a:p>
          <a:p>
            <a:pPr algn="just" rtl="1"/>
            <a:r>
              <a:rPr lang="fa-IR" sz="2400" dirty="0">
                <a:cs typeface="B Yagut" panose="00000400000000000000" pitchFamily="2" charset="-78"/>
              </a:rPr>
              <a:t>استرس های روحی</a:t>
            </a:r>
          </a:p>
          <a:p>
            <a:pPr algn="just" rtl="1"/>
            <a:r>
              <a:rPr lang="fa-IR" sz="2400" dirty="0">
                <a:cs typeface="B Yagut" panose="00000400000000000000" pitchFamily="2" charset="-78"/>
              </a:rPr>
              <a:t>عادت ماهیانه در خانم ها</a:t>
            </a:r>
          </a:p>
          <a:p>
            <a:pPr algn="just" rtl="1"/>
            <a:r>
              <a:rPr lang="fa-IR" sz="2400" dirty="0">
                <a:cs typeface="B Yagut" panose="00000400000000000000" pitchFamily="2" charset="-78"/>
              </a:rPr>
              <a:t>برخی از انواع غذاها</a:t>
            </a:r>
          </a:p>
          <a:p>
            <a:pPr algn="just" rtl="1"/>
            <a:r>
              <a:rPr lang="fa-IR" sz="2400" dirty="0">
                <a:cs typeface="B Yagut" panose="00000400000000000000" pitchFamily="2" charset="-78"/>
              </a:rPr>
              <a:t>تغییرات آب و هوایی</a:t>
            </a:r>
            <a:endParaRPr lang="en-US" sz="2400" dirty="0">
              <a:cs typeface="B Yagut" panose="00000400000000000000" pitchFamily="2" charset="-78"/>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2028"/>
                </p14:media>
              </p:ext>
            </p:extLst>
          </p:nvPr>
        </p:nvPicPr>
        <p:blipFill>
          <a:blip r:embed="rId4"/>
          <a:stretch>
            <a:fillRect/>
          </a:stretch>
        </p:blipFill>
        <p:spPr>
          <a:xfrm>
            <a:off x="8585200" y="6299200"/>
            <a:ext cx="406400" cy="406400"/>
          </a:xfrm>
          <a:prstGeom prst="rect">
            <a:avLst/>
          </a:prstGeom>
        </p:spPr>
      </p:pic>
      <p:sp>
        <p:nvSpPr>
          <p:cNvPr id="6" name="Slide Number Placeholder 5"/>
          <p:cNvSpPr>
            <a:spLocks noGrp="1"/>
          </p:cNvSpPr>
          <p:nvPr>
            <p:ph type="sldNum" sz="quarter" idx="12"/>
          </p:nvPr>
        </p:nvSpPr>
        <p:spPr/>
        <p:txBody>
          <a:bodyPr/>
          <a:lstStyle/>
          <a:p>
            <a:fld id="{6E260466-3987-4E78-8E3E-EC2259A95BEE}" type="slidenum">
              <a:rPr lang="en-US" smtClean="0"/>
              <a:t>17</a:t>
            </a:fld>
            <a:endParaRPr lang="en-US"/>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886200"/>
            <a:ext cx="3810000" cy="206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4770076"/>
      </p:ext>
    </p:extLst>
  </p:cSld>
  <p:clrMapOvr>
    <a:masterClrMapping/>
  </p:clrMapOvr>
  <mc:AlternateContent xmlns:mc="http://schemas.openxmlformats.org/markup-compatibility/2006" xmlns:p14="http://schemas.microsoft.com/office/powerpoint/2010/main">
    <mc:Choice Requires="p14">
      <p:transition spd="slow" p14:dur="2000" advTm="32934"/>
    </mc:Choice>
    <mc:Fallback xmlns="">
      <p:transition spd="slow" advTm="32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a:cs typeface="B Yagut" panose="00000400000000000000" pitchFamily="2" charset="-78"/>
              </a:rPr>
              <a:t>اگزما</a:t>
            </a:r>
            <a:endParaRPr lang="en-US" dirty="0"/>
          </a:p>
        </p:txBody>
      </p:sp>
      <p:sp>
        <p:nvSpPr>
          <p:cNvPr id="3" name="Content Placeholder 2"/>
          <p:cNvSpPr>
            <a:spLocks noGrp="1"/>
          </p:cNvSpPr>
          <p:nvPr>
            <p:ph idx="1"/>
          </p:nvPr>
        </p:nvSpPr>
        <p:spPr/>
        <p:txBody>
          <a:bodyPr>
            <a:noAutofit/>
          </a:bodyPr>
          <a:lstStyle/>
          <a:p>
            <a:pPr algn="just" rtl="1">
              <a:buFont typeface="Wingdings" panose="05000000000000000000" pitchFamily="2" charset="2"/>
              <a:buChar char="v"/>
            </a:pPr>
            <a:r>
              <a:rPr lang="fa-IR" sz="2800" dirty="0">
                <a:cs typeface="B Yagut" panose="00000400000000000000" pitchFamily="2" charset="-78"/>
              </a:rPr>
              <a:t> علائم:</a:t>
            </a:r>
          </a:p>
          <a:p>
            <a:pPr algn="just" rtl="1"/>
            <a:r>
              <a:rPr lang="fa-IR" sz="2400" dirty="0">
                <a:cs typeface="B Yagut" panose="00000400000000000000" pitchFamily="2" charset="-78"/>
              </a:rPr>
              <a:t>خارش</a:t>
            </a:r>
          </a:p>
          <a:p>
            <a:pPr algn="just" rtl="1"/>
            <a:r>
              <a:rPr lang="fa-IR" sz="2400" dirty="0">
                <a:cs typeface="B Yagut" panose="00000400000000000000" pitchFamily="2" charset="-78"/>
              </a:rPr>
              <a:t>خشکی و تورم پوست</a:t>
            </a:r>
          </a:p>
          <a:p>
            <a:pPr algn="just" rtl="1">
              <a:buFont typeface="Wingdings" panose="05000000000000000000" pitchFamily="2" charset="2"/>
              <a:buChar char="v"/>
            </a:pPr>
            <a:r>
              <a:rPr lang="fa-IR" sz="2800" dirty="0">
                <a:cs typeface="B Yagut" panose="00000400000000000000" pitchFamily="2" charset="-78"/>
              </a:rPr>
              <a:t> درمان :</a:t>
            </a:r>
          </a:p>
          <a:p>
            <a:pPr algn="just" rtl="1"/>
            <a:r>
              <a:rPr lang="fa-IR" sz="2400" dirty="0">
                <a:cs typeface="B Yagut" panose="00000400000000000000" pitchFamily="2" charset="-78"/>
              </a:rPr>
              <a:t>آموزش جهت اجتناب و دوری از عواملی که سبب بروز اگزما می شوند.</a:t>
            </a:r>
          </a:p>
          <a:p>
            <a:pPr algn="just" rtl="1"/>
            <a:r>
              <a:rPr lang="fa-IR" sz="2400" dirty="0">
                <a:cs typeface="B Yagut" panose="00000400000000000000" pitchFamily="2" charset="-78"/>
              </a:rPr>
              <a:t>استفاده از کمپرس سرد و مرطوب</a:t>
            </a:r>
          </a:p>
          <a:p>
            <a:pPr algn="just" rtl="1"/>
            <a:r>
              <a:rPr lang="fa-IR" sz="2400" dirty="0">
                <a:cs typeface="B Yagut" panose="00000400000000000000" pitchFamily="2" charset="-78"/>
              </a:rPr>
              <a:t>استفاده از پماد ضدخارش طبق دارونامه</a:t>
            </a:r>
          </a:p>
          <a:p>
            <a:pPr algn="just" rtl="1"/>
            <a:r>
              <a:rPr lang="fa-IR" sz="2400" dirty="0">
                <a:cs typeface="B Yagut" panose="00000400000000000000" pitchFamily="2" charset="-78"/>
              </a:rPr>
              <a:t>استفاده از کرم های نرم کننده غیر معطر</a:t>
            </a:r>
            <a:endParaRPr lang="en-US" sz="2400" dirty="0">
              <a:cs typeface="B Yagut" panose="00000400000000000000" pitchFamily="2" charset="-78"/>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1688"/>
                </p14:media>
              </p:ext>
            </p:extLst>
          </p:nvPr>
        </p:nvPicPr>
        <p:blipFill>
          <a:blip r:embed="rId4"/>
          <a:stretch>
            <a:fillRect/>
          </a:stretch>
        </p:blipFill>
        <p:spPr>
          <a:xfrm>
            <a:off x="8585200" y="6299200"/>
            <a:ext cx="406400" cy="406400"/>
          </a:xfrm>
          <a:prstGeom prst="rect">
            <a:avLst/>
          </a:prstGeom>
        </p:spPr>
      </p:pic>
      <p:sp>
        <p:nvSpPr>
          <p:cNvPr id="6" name="Slide Number Placeholder 5"/>
          <p:cNvSpPr>
            <a:spLocks noGrp="1"/>
          </p:cNvSpPr>
          <p:nvPr>
            <p:ph type="sldNum" sz="quarter" idx="12"/>
          </p:nvPr>
        </p:nvSpPr>
        <p:spPr/>
        <p:txBody>
          <a:bodyPr/>
          <a:lstStyle/>
          <a:p>
            <a:fld id="{6E260466-3987-4E78-8E3E-EC2259A95BEE}" type="slidenum">
              <a:rPr lang="en-US" smtClean="0"/>
              <a:t>18</a:t>
            </a:fld>
            <a:endParaRPr lang="en-US"/>
          </a:p>
        </p:txBody>
      </p:sp>
    </p:spTree>
    <p:extLst>
      <p:ext uri="{BB962C8B-B14F-4D97-AF65-F5344CB8AC3E}">
        <p14:creationId xmlns:p14="http://schemas.microsoft.com/office/powerpoint/2010/main" val="772924005"/>
      </p:ext>
    </p:extLst>
  </p:cSld>
  <p:clrMapOvr>
    <a:masterClrMapping/>
  </p:clrMapOvr>
  <mc:AlternateContent xmlns:mc="http://schemas.openxmlformats.org/markup-compatibility/2006" xmlns:p14="http://schemas.microsoft.com/office/powerpoint/2010/main">
    <mc:Choice Requires="p14">
      <p:transition spd="slow" p14:dur="2000" advTm="30302"/>
    </mc:Choice>
    <mc:Fallback xmlns="">
      <p:transition spd="slow" advTm="30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1"/>
            <a:r>
              <a:rPr lang="fa-IR" sz="4000" dirty="0">
                <a:cs typeface="B Yagut" panose="00000400000000000000" pitchFamily="2" charset="-78"/>
              </a:rPr>
              <a:t>شرح حال و ارزیابی بیمار مبتلا به مشکلات پوستی</a:t>
            </a:r>
            <a:br>
              <a:rPr lang="fa-IR" sz="4000" dirty="0">
                <a:cs typeface="B Yagut" panose="00000400000000000000" pitchFamily="2" charset="-78"/>
              </a:rPr>
            </a:br>
            <a:endParaRPr lang="fa-IR" sz="4000" dirty="0">
              <a:cs typeface="B Yagut" panose="00000400000000000000" pitchFamily="2" charset="-78"/>
            </a:endParaRPr>
          </a:p>
        </p:txBody>
      </p:sp>
      <p:sp>
        <p:nvSpPr>
          <p:cNvPr id="3" name="Content Placeholder 2"/>
          <p:cNvSpPr>
            <a:spLocks noGrp="1"/>
          </p:cNvSpPr>
          <p:nvPr>
            <p:ph idx="1"/>
          </p:nvPr>
        </p:nvSpPr>
        <p:spPr>
          <a:xfrm>
            <a:off x="457200" y="914400"/>
            <a:ext cx="8229600" cy="5588000"/>
          </a:xfrm>
        </p:spPr>
        <p:txBody>
          <a:bodyPr>
            <a:noAutofit/>
          </a:bodyPr>
          <a:lstStyle/>
          <a:p>
            <a:pPr algn="just" rtl="1"/>
            <a:r>
              <a:rPr lang="fa-IR" sz="1600" dirty="0">
                <a:cs typeface="B Yagut" panose="00000400000000000000" pitchFamily="2" charset="-78"/>
              </a:rPr>
              <a:t>اولین بار چه موقع متوجه ناراحتی پوستی خود شدید؟ (شروع-مدت-شدت)</a:t>
            </a:r>
          </a:p>
          <a:p>
            <a:pPr algn="just" rtl="1"/>
            <a:r>
              <a:rPr lang="fa-IR" sz="1600" dirty="0">
                <a:cs typeface="B Yagut" panose="00000400000000000000" pitchFamily="2" charset="-78"/>
              </a:rPr>
              <a:t>آیا قبلاً نیز دچار این عارضه شده اید؟</a:t>
            </a:r>
          </a:p>
          <a:p>
            <a:pPr algn="just" rtl="1"/>
            <a:r>
              <a:rPr lang="fa-IR" sz="1600" dirty="0">
                <a:cs typeface="B Yagut" panose="00000400000000000000" pitchFamily="2" charset="-78"/>
              </a:rPr>
              <a:t>اولین ضایعه یا بثورات را مشاهده کردید به چه چیز شباهت داشت؟</a:t>
            </a:r>
          </a:p>
          <a:p>
            <a:pPr algn="just" rtl="1"/>
            <a:r>
              <a:rPr lang="fa-IR" sz="1600" dirty="0">
                <a:cs typeface="B Yagut" panose="00000400000000000000" pitchFamily="2" charset="-78"/>
              </a:rPr>
              <a:t>آیا در سایر افراد خانواده نیز مشابه این ضایعات وجود دارد؟</a:t>
            </a:r>
          </a:p>
          <a:p>
            <a:pPr algn="just" rtl="1"/>
            <a:r>
              <a:rPr lang="fa-IR" sz="1600" dirty="0">
                <a:cs typeface="B Yagut" panose="00000400000000000000" pitchFamily="2" charset="-78"/>
              </a:rPr>
              <a:t>آیا قسمت خارش دار، خوب می شود و دوباره عود می کند؟</a:t>
            </a:r>
          </a:p>
          <a:p>
            <a:pPr algn="just" rtl="1"/>
            <a:r>
              <a:rPr lang="fa-IR" sz="1600" dirty="0">
                <a:cs typeface="B Yagut" panose="00000400000000000000" pitchFamily="2" charset="-78"/>
              </a:rPr>
              <a:t>محل ایجاد بثورات در چه ناحیه ای می باشد؟</a:t>
            </a:r>
          </a:p>
          <a:p>
            <a:pPr algn="just" rtl="1"/>
            <a:r>
              <a:rPr lang="fa-IR" sz="1600" dirty="0">
                <a:cs typeface="B Yagut" panose="00000400000000000000" pitchFamily="2" charset="-78"/>
              </a:rPr>
              <a:t>آیا بثورات تاولی دردناکی دارید که فقط در یک منطقه یا در یک سمت بدن قرار دارند؟</a:t>
            </a:r>
          </a:p>
          <a:p>
            <a:pPr algn="just" rtl="1"/>
            <a:r>
              <a:rPr lang="fa-IR" sz="1600" dirty="0">
                <a:cs typeface="B Yagut" panose="00000400000000000000" pitchFamily="2" charset="-78"/>
              </a:rPr>
              <a:t>آیا اخیرا دچار بثورات پوستی همراه با تب شده اید؟</a:t>
            </a:r>
          </a:p>
          <a:p>
            <a:pPr algn="just" rtl="1"/>
            <a:r>
              <a:rPr lang="fa-IR" sz="1600" dirty="0">
                <a:cs typeface="B Yagut" panose="00000400000000000000" pitchFamily="2" charset="-78"/>
              </a:rPr>
              <a:t>آیا زخمی در پوست دارید که خوب نمی شود؟</a:t>
            </a:r>
          </a:p>
          <a:p>
            <a:pPr algn="just" rtl="1"/>
            <a:r>
              <a:rPr lang="fa-IR" sz="1600" dirty="0">
                <a:cs typeface="B Yagut" panose="00000400000000000000" pitchFamily="2" charset="-78"/>
              </a:rPr>
              <a:t>آیا منطقه ای از پوست شما کم رنگ تر یا پررنگ تر از بقیه جاهاست؟</a:t>
            </a:r>
          </a:p>
          <a:p>
            <a:pPr algn="just" rtl="1"/>
            <a:r>
              <a:rPr lang="fa-IR" sz="1600" dirty="0">
                <a:cs typeface="B Yagut" panose="00000400000000000000" pitchFamily="2" charset="-78"/>
              </a:rPr>
              <a:t>آیا در ناحیه ای از پوست خارش دارید و ظاهر پوست غیر طبیعی است؟ (ورم های قرمز و برجسته)</a:t>
            </a:r>
          </a:p>
          <a:p>
            <a:pPr algn="just" rtl="1"/>
            <a:r>
              <a:rPr lang="fa-IR" sz="1600" dirty="0">
                <a:cs typeface="B Yagut" panose="00000400000000000000" pitchFamily="2" charset="-78"/>
              </a:rPr>
              <a:t>آیا داروی خاصی مصرف می کنید؟ (سالیسیلات ها، پنی سیلین و....)</a:t>
            </a:r>
          </a:p>
          <a:p>
            <a:pPr algn="just" rtl="1"/>
            <a:r>
              <a:rPr lang="fa-IR" sz="1600" dirty="0">
                <a:cs typeface="B Yagut" panose="00000400000000000000" pitchFamily="2" charset="-78"/>
              </a:rPr>
              <a:t>آیا دچار بثورات پوستی شده اید که در وسط آن یک نقطه قرمز رنگ وجود دارد و به سمت بیرون در حال رشد است؟</a:t>
            </a:r>
          </a:p>
          <a:p>
            <a:pPr algn="just" rtl="1"/>
            <a:r>
              <a:rPr lang="fa-IR" sz="1600" dirty="0">
                <a:cs typeface="B Yagut" panose="00000400000000000000" pitchFamily="2" charset="-78"/>
              </a:rPr>
              <a:t>آیا نواحی ضخیم و قرمزی در پوست وجود دارد که پوسته پوسته های سفید نقره ای روی آن را پوشانده است؟</a:t>
            </a:r>
          </a:p>
          <a:p>
            <a:pPr algn="just" rtl="1"/>
            <a:r>
              <a:rPr lang="fa-IR" sz="1600" dirty="0">
                <a:cs typeface="B Yagut" panose="00000400000000000000" pitchFamily="2" charset="-78"/>
              </a:rPr>
              <a:t>آیا نواحی غیرطبیعی پوست حد و مرز واضحی دارند و اطراف آن ها پوسته پوسته می شود؟</a:t>
            </a:r>
          </a:p>
          <a:p>
            <a:pPr algn="just" rtl="1"/>
            <a:r>
              <a:rPr lang="fa-IR" sz="1600" dirty="0">
                <a:cs typeface="B Yagut" panose="00000400000000000000" pitchFamily="2" charset="-78"/>
              </a:rPr>
              <a:t>آیا دچار خارش شدید پا، یا بدون آن و وجود خطوط خاکستری بین انگشتان یا روی مچ دست شده اید؟</a:t>
            </a:r>
          </a:p>
          <a:p>
            <a:pPr algn="just" rtl="1"/>
            <a:r>
              <a:rPr lang="fa-IR" sz="1600" dirty="0">
                <a:cs typeface="B Yagut" panose="00000400000000000000" pitchFamily="2" charset="-78"/>
              </a:rPr>
              <a:t>آیا مشکل پوستی عندتا دست ها را گرفتار کرده است و یا بعد از شست وشو ایجاد شده است و یا با مواد شیمیایی سروکار دارد؟</a:t>
            </a: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676"/>
                </p14:media>
              </p:ext>
            </p:extLst>
          </p:nvPr>
        </p:nvPicPr>
        <p:blipFill>
          <a:blip r:embed="rId4"/>
          <a:stretch>
            <a:fillRect/>
          </a:stretch>
        </p:blipFill>
        <p:spPr>
          <a:xfrm>
            <a:off x="8585200" y="6299200"/>
            <a:ext cx="406400" cy="406400"/>
          </a:xfrm>
          <a:prstGeom prst="rect">
            <a:avLst/>
          </a:prstGeom>
        </p:spPr>
      </p:pic>
      <p:sp>
        <p:nvSpPr>
          <p:cNvPr id="6" name="Slide Number Placeholder 5"/>
          <p:cNvSpPr>
            <a:spLocks noGrp="1"/>
          </p:cNvSpPr>
          <p:nvPr>
            <p:ph type="sldNum" sz="quarter" idx="12"/>
          </p:nvPr>
        </p:nvSpPr>
        <p:spPr/>
        <p:txBody>
          <a:bodyPr/>
          <a:lstStyle/>
          <a:p>
            <a:fld id="{6E260466-3987-4E78-8E3E-EC2259A95BEE}" type="slidenum">
              <a:rPr lang="en-US" smtClean="0"/>
              <a:t>19</a:t>
            </a:fld>
            <a:endParaRPr lang="en-US"/>
          </a:p>
        </p:txBody>
      </p:sp>
    </p:spTree>
    <p:extLst>
      <p:ext uri="{BB962C8B-B14F-4D97-AF65-F5344CB8AC3E}">
        <p14:creationId xmlns:p14="http://schemas.microsoft.com/office/powerpoint/2010/main" val="3932512970"/>
      </p:ext>
    </p:extLst>
  </p:cSld>
  <p:clrMapOvr>
    <a:masterClrMapping/>
  </p:clrMapOvr>
  <mc:AlternateContent xmlns:mc="http://schemas.openxmlformats.org/markup-compatibility/2006" xmlns:p14="http://schemas.microsoft.com/office/powerpoint/2010/main">
    <mc:Choice Requires="p14">
      <p:transition spd="slow" p14:dur="2000" advTm="106492"/>
    </mc:Choice>
    <mc:Fallback xmlns="">
      <p:transition spd="slow" advTm="106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a:cs typeface="B Yagut" panose="00000400000000000000" pitchFamily="2" charset="-78"/>
              </a:rPr>
              <a:t>مشخصات سند</a:t>
            </a:r>
            <a:endParaRPr lang="en-US" dirty="0">
              <a:cs typeface="B Yagut" panose="00000400000000000000" pitchFamily="2" charset="-78"/>
            </a:endParaRPr>
          </a:p>
        </p:txBody>
      </p:sp>
      <p:sp>
        <p:nvSpPr>
          <p:cNvPr id="3" name="Text Placeholder 2"/>
          <p:cNvSpPr>
            <a:spLocks noGrp="1"/>
          </p:cNvSpPr>
          <p:nvPr>
            <p:ph type="body" idx="1"/>
          </p:nvPr>
        </p:nvSpPr>
        <p:spPr/>
        <p:txBody>
          <a:bodyPr>
            <a:normAutofit/>
          </a:bodyPr>
          <a:lstStyle/>
          <a:p>
            <a:pPr algn="r" rtl="1"/>
            <a:r>
              <a:rPr lang="fa-IR" sz="2800" dirty="0">
                <a:cs typeface="B Yagut" panose="00000400000000000000" pitchFamily="2" charset="-78"/>
              </a:rPr>
              <a:t>مشخصات مدرس</a:t>
            </a:r>
            <a:endParaRPr lang="en-US" sz="2800" dirty="0">
              <a:cs typeface="B Yagut" panose="00000400000000000000" pitchFamily="2" charset="-78"/>
            </a:endParaRPr>
          </a:p>
        </p:txBody>
      </p:sp>
      <p:sp>
        <p:nvSpPr>
          <p:cNvPr id="4" name="Content Placeholder 3"/>
          <p:cNvSpPr>
            <a:spLocks noGrp="1"/>
          </p:cNvSpPr>
          <p:nvPr>
            <p:ph sz="half" idx="2"/>
          </p:nvPr>
        </p:nvSpPr>
        <p:spPr/>
        <p:txBody>
          <a:bodyPr>
            <a:normAutofit/>
          </a:bodyPr>
          <a:lstStyle/>
          <a:p>
            <a:pPr marL="0" indent="0" algn="r" rtl="1">
              <a:buNone/>
            </a:pPr>
            <a:r>
              <a:rPr lang="fa-IR" sz="2000" dirty="0">
                <a:cs typeface="B Yagut" panose="00000400000000000000" pitchFamily="2" charset="-78"/>
              </a:rPr>
              <a:t>تصویر پرسنلی مدرس:</a:t>
            </a:r>
          </a:p>
          <a:p>
            <a:pPr marL="0" indent="0" algn="r" rtl="1">
              <a:buNone/>
            </a:pPr>
            <a:endParaRPr lang="fa-IR" sz="2000" dirty="0">
              <a:cs typeface="B Yagut" panose="00000400000000000000" pitchFamily="2" charset="-78"/>
            </a:endParaRPr>
          </a:p>
          <a:p>
            <a:pPr marL="0" indent="0" algn="r" rtl="1">
              <a:buNone/>
            </a:pPr>
            <a:endParaRPr lang="fa-IR" sz="2000" dirty="0">
              <a:cs typeface="B Yagut" panose="00000400000000000000" pitchFamily="2" charset="-78"/>
            </a:endParaRPr>
          </a:p>
          <a:p>
            <a:pPr marL="0" indent="0" algn="r" rtl="1">
              <a:buNone/>
            </a:pPr>
            <a:endParaRPr lang="fa-IR" sz="2000" dirty="0">
              <a:cs typeface="B Yagut" panose="00000400000000000000" pitchFamily="2" charset="-78"/>
            </a:endParaRPr>
          </a:p>
          <a:p>
            <a:pPr marL="0" indent="0" algn="r" rtl="1">
              <a:buNone/>
            </a:pPr>
            <a:r>
              <a:rPr lang="fa-IR" sz="2000" dirty="0">
                <a:cs typeface="B Yagut" panose="00000400000000000000" pitchFamily="2" charset="-78"/>
              </a:rPr>
              <a:t>نام و نام خانوادگی مدرس: فیروزه مشایخی</a:t>
            </a:r>
          </a:p>
          <a:p>
            <a:pPr marL="0" indent="0" algn="r" rtl="1">
              <a:buNone/>
            </a:pPr>
            <a:r>
              <a:rPr lang="fa-IR" sz="2000" dirty="0">
                <a:cs typeface="B Yagut" panose="00000400000000000000" pitchFamily="2" charset="-78"/>
              </a:rPr>
              <a:t>مدرک تحصیلی: کاردان بهداشت خانواده</a:t>
            </a:r>
          </a:p>
          <a:p>
            <a:pPr marL="0" indent="0" algn="r" rtl="1">
              <a:buNone/>
            </a:pPr>
            <a:r>
              <a:rPr lang="fa-IR" sz="2000" dirty="0">
                <a:cs typeface="B Yagut" panose="00000400000000000000" pitchFamily="2" charset="-78"/>
              </a:rPr>
              <a:t>موقعیت اشتغال سازمانی مدرس: مربی بهداشت خانواده مرکز آموزش بهورزی شهرستان اراک دانشگاه علوم پزشکی و خدمات بهداشتی درمانی اراک</a:t>
            </a:r>
          </a:p>
          <a:p>
            <a:pPr marL="0" indent="0" algn="r" rtl="1">
              <a:buNone/>
            </a:pPr>
            <a:endParaRPr lang="en-US" dirty="0">
              <a:cs typeface="B Yagut" panose="00000400000000000000" pitchFamily="2" charset="-78"/>
            </a:endParaRPr>
          </a:p>
        </p:txBody>
      </p:sp>
      <p:sp>
        <p:nvSpPr>
          <p:cNvPr id="5" name="Text Placeholder 4"/>
          <p:cNvSpPr>
            <a:spLocks noGrp="1"/>
          </p:cNvSpPr>
          <p:nvPr>
            <p:ph type="body" sz="quarter" idx="3"/>
          </p:nvPr>
        </p:nvSpPr>
        <p:spPr/>
        <p:txBody>
          <a:bodyPr>
            <a:noAutofit/>
          </a:bodyPr>
          <a:lstStyle/>
          <a:p>
            <a:pPr algn="r" rtl="1"/>
            <a:r>
              <a:rPr lang="fa-IR" sz="2800" dirty="0">
                <a:cs typeface="B Yagut" panose="00000400000000000000" pitchFamily="2" charset="-78"/>
              </a:rPr>
              <a:t>مشخصات بسته آموزشی</a:t>
            </a:r>
            <a:endParaRPr lang="en-US" sz="2800" dirty="0">
              <a:cs typeface="B Yagut" panose="00000400000000000000" pitchFamily="2" charset="-78"/>
            </a:endParaRPr>
          </a:p>
        </p:txBody>
      </p:sp>
      <p:sp>
        <p:nvSpPr>
          <p:cNvPr id="6" name="Content Placeholder 5"/>
          <p:cNvSpPr>
            <a:spLocks noGrp="1"/>
          </p:cNvSpPr>
          <p:nvPr>
            <p:ph sz="quarter" idx="4"/>
          </p:nvPr>
        </p:nvSpPr>
        <p:spPr/>
        <p:txBody>
          <a:bodyPr>
            <a:normAutofit/>
          </a:bodyPr>
          <a:lstStyle/>
          <a:p>
            <a:pPr marL="0" indent="0" algn="r" rtl="1">
              <a:buNone/>
            </a:pPr>
            <a:r>
              <a:rPr lang="fa-IR" sz="2000" dirty="0">
                <a:cs typeface="B Yagut" panose="00000400000000000000" pitchFamily="2" charset="-78"/>
              </a:rPr>
              <a:t>حیطه درس: رویکرد به شکایات شایع و درمان های ساده علامتی</a:t>
            </a:r>
          </a:p>
          <a:p>
            <a:pPr marL="0" indent="0" algn="r" rtl="1">
              <a:buNone/>
            </a:pPr>
            <a:r>
              <a:rPr lang="fa-IR" sz="2000" dirty="0">
                <a:cs typeface="B Yagut" panose="00000400000000000000" pitchFamily="2" charset="-78"/>
              </a:rPr>
              <a:t>تاریخ آخرین بازنگری: 1399/05/20</a:t>
            </a:r>
          </a:p>
          <a:p>
            <a:pPr marL="0" indent="0" algn="r" rtl="1">
              <a:buNone/>
            </a:pPr>
            <a:r>
              <a:rPr lang="fa-IR" sz="2000" dirty="0">
                <a:cs typeface="B Yagut" panose="00000400000000000000" pitchFamily="2" charset="-78"/>
              </a:rPr>
              <a:t>نوبت تهیه: 2</a:t>
            </a:r>
          </a:p>
          <a:p>
            <a:pPr marL="0" indent="0" algn="l" rtl="1">
              <a:buNone/>
            </a:pPr>
            <a:r>
              <a:rPr lang="fa-IR" sz="2000" dirty="0">
                <a:cs typeface="B Yagut" panose="00000400000000000000" pitchFamily="2" charset="-78"/>
              </a:rPr>
              <a:t>نام فایل: </a:t>
            </a:r>
            <a:r>
              <a:rPr lang="en-US" sz="2000" dirty="0">
                <a:cs typeface="B Yagut" panose="00000400000000000000" pitchFamily="2" charset="-78"/>
              </a:rPr>
              <a:t>SH-</a:t>
            </a:r>
            <a:r>
              <a:rPr lang="en-US" sz="1800" dirty="0" err="1">
                <a:cs typeface="B Yagut" panose="00000400000000000000" pitchFamily="2" charset="-78"/>
              </a:rPr>
              <a:t>roykard</a:t>
            </a:r>
            <a:r>
              <a:rPr lang="en-US" sz="1800" dirty="0">
                <a:cs typeface="B Yagut" panose="00000400000000000000" pitchFamily="2" charset="-78"/>
              </a:rPr>
              <a:t>-be-</a:t>
            </a:r>
            <a:r>
              <a:rPr lang="en-US" sz="1800" dirty="0" err="1">
                <a:cs typeface="B Yagut" panose="00000400000000000000" pitchFamily="2" charset="-78"/>
              </a:rPr>
              <a:t>shekayate</a:t>
            </a:r>
            <a:r>
              <a:rPr lang="en-US" sz="1800" dirty="0">
                <a:cs typeface="B Yagut" panose="00000400000000000000" pitchFamily="2" charset="-78"/>
              </a:rPr>
              <a:t>-</a:t>
            </a:r>
            <a:r>
              <a:rPr lang="en-US" sz="1800" dirty="0" err="1">
                <a:cs typeface="B Yagut" panose="00000400000000000000" pitchFamily="2" charset="-78"/>
              </a:rPr>
              <a:t>shaye</a:t>
            </a:r>
            <a:r>
              <a:rPr lang="en-US" sz="1800">
                <a:cs typeface="B Yagut" panose="00000400000000000000" pitchFamily="2" charset="-78"/>
              </a:rPr>
              <a:t> va-darmanhae-sade-alamati-edit2</a:t>
            </a:r>
            <a:endParaRPr lang="fa-IR" sz="1800" dirty="0">
              <a:cs typeface="B Yagut" panose="00000400000000000000" pitchFamily="2" charset="-78"/>
            </a:endParaRPr>
          </a:p>
          <a:p>
            <a:pPr marL="0" indent="0" algn="r" rtl="1">
              <a:buNone/>
            </a:pPr>
            <a:endParaRPr lang="fa-IR" sz="1800" dirty="0">
              <a:cs typeface="B Yagut" panose="00000400000000000000" pitchFamily="2" charset="-78"/>
            </a:endParaRPr>
          </a:p>
        </p:txBody>
      </p:sp>
      <p:pic>
        <p:nvPicPr>
          <p:cNvPr id="7" name="Audio 6">
            <a:hlinkClick r:id="" action="ppaction://media"/>
          </p:cNvPr>
          <p:cNvPicPr>
            <a:picLocks noChangeAspect="1"/>
          </p:cNvPicPr>
          <p:nvPr>
            <a:audioFile r:link="rId1"/>
            <p:extLst>
              <p:ext uri="{DAA4B4D4-6D71-4841-9C94-3DE7FCFB9230}">
                <p14:media xmlns:p14="http://schemas.microsoft.com/office/powerpoint/2010/main" r:embed="rId2">
                  <p14:trim st="1189" end="253.0612"/>
                </p14:media>
              </p:ext>
            </p:extLst>
          </p:nvPr>
        </p:nvPicPr>
        <p:blipFill>
          <a:blip r:embed="rId4"/>
          <a:stretch>
            <a:fillRect/>
          </a:stretch>
        </p:blipFill>
        <p:spPr>
          <a:xfrm>
            <a:off x="8585200" y="6299200"/>
            <a:ext cx="406400" cy="406400"/>
          </a:xfrm>
          <a:prstGeom prst="rect">
            <a:avLst/>
          </a:prstGeom>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2209800"/>
            <a:ext cx="1171575" cy="13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Slide Number Placeholder 8"/>
          <p:cNvSpPr>
            <a:spLocks noGrp="1"/>
          </p:cNvSpPr>
          <p:nvPr>
            <p:ph type="sldNum" sz="quarter" idx="12"/>
          </p:nvPr>
        </p:nvSpPr>
        <p:spPr/>
        <p:txBody>
          <a:bodyPr/>
          <a:lstStyle/>
          <a:p>
            <a:fld id="{6E260466-3987-4E78-8E3E-EC2259A95BEE}" type="slidenum">
              <a:rPr lang="en-US" smtClean="0"/>
              <a:t>2</a:t>
            </a:fld>
            <a:endParaRPr lang="en-US"/>
          </a:p>
        </p:txBody>
      </p:sp>
    </p:spTree>
    <p:extLst>
      <p:ext uri="{BB962C8B-B14F-4D97-AF65-F5344CB8AC3E}">
        <p14:creationId xmlns:p14="http://schemas.microsoft.com/office/powerpoint/2010/main" val="443325567"/>
      </p:ext>
    </p:extLst>
  </p:cSld>
  <p:clrMapOvr>
    <a:masterClrMapping/>
  </p:clrMapOvr>
  <mc:AlternateContent xmlns:mc="http://schemas.openxmlformats.org/markup-compatibility/2006" xmlns:p14="http://schemas.microsoft.com/office/powerpoint/2010/main">
    <mc:Choice Requires="p14">
      <p:transition spd="slow" p14:dur="2000" advTm="8327"/>
    </mc:Choice>
    <mc:Fallback xmlns="">
      <p:transition spd="slow" advTm="8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rtl="1"/>
            <a:r>
              <a:rPr lang="fa-IR" sz="3600" dirty="0">
                <a:cs typeface="B Yagut" panose="00000400000000000000" pitchFamily="2" charset="-78"/>
              </a:rPr>
              <a:t>معاینه پوست</a:t>
            </a:r>
            <a:endParaRPr lang="en-US" sz="3600" dirty="0"/>
          </a:p>
        </p:txBody>
      </p:sp>
      <p:sp>
        <p:nvSpPr>
          <p:cNvPr id="3" name="Content Placeholder 2"/>
          <p:cNvSpPr>
            <a:spLocks noGrp="1"/>
          </p:cNvSpPr>
          <p:nvPr>
            <p:ph idx="1"/>
          </p:nvPr>
        </p:nvSpPr>
        <p:spPr/>
        <p:txBody>
          <a:bodyPr>
            <a:normAutofit/>
          </a:bodyPr>
          <a:lstStyle/>
          <a:p>
            <a:pPr algn="just" rtl="1"/>
            <a:r>
              <a:rPr lang="fa-IR" sz="2400" dirty="0">
                <a:cs typeface="B Yagut" panose="00000400000000000000" pitchFamily="2" charset="-78"/>
              </a:rPr>
              <a:t>بیمار را درمحل مناسب پشت پاراوان قرار گیرد.</a:t>
            </a:r>
          </a:p>
          <a:p>
            <a:pPr algn="just" rtl="1"/>
            <a:r>
              <a:rPr lang="fa-IR" sz="2400" dirty="0">
                <a:cs typeface="B Yagut" panose="00000400000000000000" pitchFamily="2" charset="-78"/>
              </a:rPr>
              <a:t>شرح مورد معاینه براي بیمار</a:t>
            </a:r>
          </a:p>
          <a:p>
            <a:pPr algn="just" rtl="1"/>
            <a:r>
              <a:rPr lang="fa-IR" sz="2400" dirty="0">
                <a:cs typeface="B Yagut" panose="00000400000000000000" pitchFamily="2" charset="-78"/>
              </a:rPr>
              <a:t>استفاده از دستكش در هنگام معاینه</a:t>
            </a:r>
          </a:p>
          <a:p>
            <a:pPr algn="just" rtl="1"/>
            <a:r>
              <a:rPr lang="fa-IR" sz="2400" dirty="0">
                <a:cs typeface="B Yagut" panose="00000400000000000000" pitchFamily="2" charset="-78"/>
              </a:rPr>
              <a:t>كنار زدن لباس درمحل ضایعه</a:t>
            </a:r>
          </a:p>
          <a:p>
            <a:pPr algn="just" rtl="1"/>
            <a:r>
              <a:rPr lang="fa-IR" sz="2400" dirty="0">
                <a:cs typeface="B Yagut" panose="00000400000000000000" pitchFamily="2" charset="-78"/>
              </a:rPr>
              <a:t>مشاهده پوست درمحل ضایعه از نظر رنگ، نوع بثورات، وجود توده</a:t>
            </a:r>
          </a:p>
          <a:p>
            <a:pPr algn="just" rtl="1"/>
            <a:r>
              <a:rPr lang="fa-IR" sz="2400" dirty="0">
                <a:cs typeface="B Yagut" panose="00000400000000000000" pitchFamily="2" charset="-78"/>
              </a:rPr>
              <a:t>لمس پوست ازنظر زبري، نرمي، رطوبت ،گرمي، تورگورپوستي</a:t>
            </a:r>
          </a:p>
          <a:p>
            <a:pPr algn="just" rtl="1"/>
            <a:r>
              <a:rPr lang="fa-IR" sz="2400" dirty="0">
                <a:cs typeface="B Yagut" panose="00000400000000000000" pitchFamily="2" charset="-78"/>
              </a:rPr>
              <a:t>بررسي بستر ناخن ها ومخاط داخلي لب</a:t>
            </a:r>
            <a:endParaRPr lang="en-US" sz="2400" dirty="0">
              <a:cs typeface="B Yagut" panose="00000400000000000000" pitchFamily="2" charset="-78"/>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1026" end="265.8911"/>
                </p14:media>
              </p:ext>
            </p:extLst>
          </p:nvPr>
        </p:nvPicPr>
        <p:blipFill>
          <a:blip r:embed="rId4"/>
          <a:stretch>
            <a:fillRect/>
          </a:stretch>
        </p:blipFill>
        <p:spPr>
          <a:xfrm>
            <a:off x="8585200" y="6299200"/>
            <a:ext cx="406400" cy="406400"/>
          </a:xfrm>
          <a:prstGeom prst="rect">
            <a:avLst/>
          </a:prstGeom>
        </p:spPr>
      </p:pic>
      <p:sp>
        <p:nvSpPr>
          <p:cNvPr id="6" name="Slide Number Placeholder 5"/>
          <p:cNvSpPr>
            <a:spLocks noGrp="1"/>
          </p:cNvSpPr>
          <p:nvPr>
            <p:ph type="sldNum" sz="quarter" idx="12"/>
          </p:nvPr>
        </p:nvSpPr>
        <p:spPr/>
        <p:txBody>
          <a:bodyPr/>
          <a:lstStyle/>
          <a:p>
            <a:fld id="{6E260466-3987-4E78-8E3E-EC2259A95BEE}" type="slidenum">
              <a:rPr lang="en-US" smtClean="0"/>
              <a:t>20</a:t>
            </a:fld>
            <a:endParaRPr lang="en-US"/>
          </a:p>
        </p:txBody>
      </p:sp>
    </p:spTree>
    <p:extLst>
      <p:ext uri="{BB962C8B-B14F-4D97-AF65-F5344CB8AC3E}">
        <p14:creationId xmlns:p14="http://schemas.microsoft.com/office/powerpoint/2010/main" val="2652692286"/>
      </p:ext>
    </p:extLst>
  </p:cSld>
  <p:clrMapOvr>
    <a:masterClrMapping/>
  </p:clrMapOvr>
  <mc:AlternateContent xmlns:mc="http://schemas.openxmlformats.org/markup-compatibility/2006" xmlns:p14="http://schemas.microsoft.com/office/powerpoint/2010/main">
    <mc:Choice Requires="p14">
      <p:transition spd="slow" p14:dur="2000" advTm="33936"/>
    </mc:Choice>
    <mc:Fallback xmlns="">
      <p:transition spd="slow" advTm="33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1"/>
            <a:r>
              <a:rPr lang="fa-IR" dirty="0">
                <a:cs typeface="B Yagut" panose="00000400000000000000" pitchFamily="2" charset="-78"/>
              </a:rPr>
              <a:t>تشخیص، طبقه بندی و درمان بیماران مبتلا به مشکلات پوستی</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90210697"/>
              </p:ext>
            </p:extLst>
          </p:nvPr>
        </p:nvGraphicFramePr>
        <p:xfrm>
          <a:off x="457200" y="1600200"/>
          <a:ext cx="8229600" cy="4028440"/>
        </p:xfrm>
        <a:graphic>
          <a:graphicData uri="http://schemas.openxmlformats.org/drawingml/2006/table">
            <a:tbl>
              <a:tblPr firstRow="1" bandRow="1">
                <a:tableStyleId>{5C22544A-7EE6-4342-B048-85BDC9FD1C3A}</a:tableStyleId>
              </a:tblPr>
              <a:tblGrid>
                <a:gridCol w="25908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40">
                <a:tc>
                  <a:txBody>
                    <a:bodyPr/>
                    <a:lstStyle/>
                    <a:p>
                      <a:pPr algn="r" rtl="1"/>
                      <a:r>
                        <a:rPr lang="fa-IR" dirty="0">
                          <a:cs typeface="B Yagut" panose="00000400000000000000" pitchFamily="2" charset="-78"/>
                        </a:rPr>
                        <a:t>اقدامات و توصیه</a:t>
                      </a:r>
                      <a:r>
                        <a:rPr lang="fa-IR" baseline="0" dirty="0">
                          <a:cs typeface="B Yagut" panose="00000400000000000000" pitchFamily="2" charset="-78"/>
                        </a:rPr>
                        <a:t> ها</a:t>
                      </a:r>
                      <a:endParaRPr lang="en-US" dirty="0">
                        <a:cs typeface="B Yagut" panose="00000400000000000000" pitchFamily="2" charset="-78"/>
                      </a:endParaRPr>
                    </a:p>
                  </a:txBody>
                  <a:tcPr/>
                </a:tc>
                <a:tc>
                  <a:txBody>
                    <a:bodyPr/>
                    <a:lstStyle/>
                    <a:p>
                      <a:pPr algn="r" rtl="1"/>
                      <a:r>
                        <a:rPr lang="fa-IR" dirty="0">
                          <a:cs typeface="B Yagut" panose="00000400000000000000" pitchFamily="2" charset="-78"/>
                        </a:rPr>
                        <a:t>مشکلات احتمالی</a:t>
                      </a:r>
                      <a:endParaRPr lang="en-US" dirty="0">
                        <a:cs typeface="B Yagut" panose="00000400000000000000" pitchFamily="2" charset="-78"/>
                      </a:endParaRPr>
                    </a:p>
                  </a:txBody>
                  <a:tcPr/>
                </a:tc>
                <a:tc>
                  <a:txBody>
                    <a:bodyPr/>
                    <a:lstStyle/>
                    <a:p>
                      <a:pPr algn="r" rtl="1"/>
                      <a:r>
                        <a:rPr lang="fa-IR" dirty="0">
                          <a:cs typeface="B Yagut" panose="00000400000000000000" pitchFamily="2" charset="-78"/>
                        </a:rPr>
                        <a:t>نشانه ها</a:t>
                      </a:r>
                      <a:endParaRPr lang="en-US" dirty="0">
                        <a:cs typeface="B Yagut" panose="00000400000000000000" pitchFamily="2" charset="-78"/>
                      </a:endParaRPr>
                    </a:p>
                  </a:txBody>
                  <a:tcPr/>
                </a:tc>
                <a:extLst>
                  <a:ext uri="{0D108BD9-81ED-4DB2-BD59-A6C34878D82A}">
                    <a16:rowId xmlns:a16="http://schemas.microsoft.com/office/drawing/2014/main" val="10000"/>
                  </a:ext>
                </a:extLst>
              </a:tr>
              <a:tr h="370840">
                <a:tc>
                  <a:txBody>
                    <a:bodyPr/>
                    <a:lstStyle/>
                    <a:p>
                      <a:pPr algn="r" rtl="1"/>
                      <a:endParaRPr lang="fa-IR" dirty="0">
                        <a:cs typeface="B Yagut" panose="00000400000000000000" pitchFamily="2" charset="-78"/>
                      </a:endParaRPr>
                    </a:p>
                    <a:p>
                      <a:pPr algn="r" rtl="1"/>
                      <a:endParaRPr lang="fa-IR" dirty="0">
                        <a:cs typeface="B Yagut" panose="00000400000000000000" pitchFamily="2" charset="-78"/>
                      </a:endParaRPr>
                    </a:p>
                    <a:p>
                      <a:pPr algn="r" rtl="1"/>
                      <a:r>
                        <a:rPr lang="fa-IR" dirty="0">
                          <a:cs typeface="B Yagut" panose="00000400000000000000" pitchFamily="2" charset="-78"/>
                        </a:rPr>
                        <a:t>-ارجاع فوری</a:t>
                      </a:r>
                    </a:p>
                    <a:p>
                      <a:pPr marL="0" marR="0" indent="0" algn="r" defTabSz="914400" rtl="1" eaLnBrk="1" fontAlgn="auto" latinLnBrk="0" hangingPunct="1">
                        <a:lnSpc>
                          <a:spcPct val="100000"/>
                        </a:lnSpc>
                        <a:spcBef>
                          <a:spcPts val="0"/>
                        </a:spcBef>
                        <a:spcAft>
                          <a:spcPts val="0"/>
                        </a:spcAft>
                        <a:buClrTx/>
                        <a:buSzTx/>
                        <a:buFontTx/>
                        <a:buNone/>
                        <a:tabLst/>
                        <a:defRPr/>
                      </a:pPr>
                      <a:endParaRPr lang="fa-IR" dirty="0">
                        <a:cs typeface="B Yagut" panose="000004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r>
                        <a:rPr lang="fa-IR" dirty="0">
                          <a:cs typeface="B Yagut" panose="00000400000000000000" pitchFamily="2" charset="-78"/>
                        </a:rPr>
                        <a:t>-ارجاع فوری</a:t>
                      </a:r>
                      <a:endParaRPr lang="en-US" dirty="0">
                        <a:cs typeface="B Yagut" panose="00000400000000000000" pitchFamily="2" charset="-78"/>
                      </a:endParaRPr>
                    </a:p>
                    <a:p>
                      <a:pPr algn="r" rtl="1"/>
                      <a:endParaRPr lang="fa-IR" dirty="0">
                        <a:cs typeface="B Yagut" panose="000004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r>
                        <a:rPr lang="fa-IR" dirty="0">
                          <a:cs typeface="B Yagut" panose="00000400000000000000" pitchFamily="2" charset="-78"/>
                        </a:rPr>
                        <a:t>-ارجاع فوری</a:t>
                      </a:r>
                      <a:endParaRPr lang="en-US" dirty="0">
                        <a:cs typeface="B Yagut" panose="00000400000000000000" pitchFamily="2" charset="-78"/>
                      </a:endParaRPr>
                    </a:p>
                    <a:p>
                      <a:pPr algn="r" rtl="1"/>
                      <a:endParaRPr lang="fa-IR" dirty="0">
                        <a:cs typeface="B Yagut" panose="000004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r>
                        <a:rPr lang="fa-IR" dirty="0">
                          <a:cs typeface="B Yagut" panose="00000400000000000000" pitchFamily="2" charset="-78"/>
                        </a:rPr>
                        <a:t>-ارجاع فوری</a:t>
                      </a:r>
                      <a:endParaRPr lang="en-US" dirty="0">
                        <a:cs typeface="B Yagut" panose="00000400000000000000" pitchFamily="2" charset="-78"/>
                      </a:endParaRPr>
                    </a:p>
                    <a:p>
                      <a:pPr algn="r" rtl="1"/>
                      <a:endParaRPr lang="fa-IR" dirty="0">
                        <a:cs typeface="B Yagut" panose="000004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fa-IR" dirty="0">
                        <a:cs typeface="B Yagut" panose="000004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r>
                        <a:rPr lang="fa-IR" dirty="0">
                          <a:cs typeface="B Yagut" panose="00000400000000000000" pitchFamily="2" charset="-78"/>
                        </a:rPr>
                        <a:t>-ارجاع فوری</a:t>
                      </a:r>
                      <a:endParaRPr lang="en-US" dirty="0">
                        <a:cs typeface="B Yagut" panose="00000400000000000000" pitchFamily="2" charset="-78"/>
                      </a:endParaRPr>
                    </a:p>
                    <a:p>
                      <a:pPr algn="r" rtl="1"/>
                      <a:endParaRPr lang="en-US" dirty="0">
                        <a:cs typeface="B Yagut" panose="00000400000000000000" pitchFamily="2" charset="-78"/>
                      </a:endParaRPr>
                    </a:p>
                  </a:txBody>
                  <a:tcPr/>
                </a:tc>
                <a:tc>
                  <a:txBody>
                    <a:bodyPr/>
                    <a:lstStyle/>
                    <a:p>
                      <a:pPr algn="r" rtl="1"/>
                      <a:endParaRPr lang="fa-IR" dirty="0">
                        <a:cs typeface="B Yagut" panose="00000400000000000000" pitchFamily="2" charset="-78"/>
                      </a:endParaRPr>
                    </a:p>
                    <a:p>
                      <a:pPr algn="r" rtl="1"/>
                      <a:endParaRPr lang="fa-IR" dirty="0">
                        <a:cs typeface="B Yagut" panose="00000400000000000000" pitchFamily="2" charset="-78"/>
                      </a:endParaRPr>
                    </a:p>
                    <a:p>
                      <a:pPr algn="r" rtl="1"/>
                      <a:r>
                        <a:rPr lang="fa-IR" sz="1800" dirty="0">
                          <a:cs typeface="B Yagut" panose="00000400000000000000" pitchFamily="2" charset="-78"/>
                        </a:rPr>
                        <a:t>-بیماری های پوستی مثل بدخیمی ها و.....</a:t>
                      </a:r>
                    </a:p>
                    <a:p>
                      <a:pPr algn="r" rtl="1"/>
                      <a:r>
                        <a:rPr lang="fa-IR" dirty="0">
                          <a:cs typeface="B Yagut" panose="00000400000000000000" pitchFamily="2" charset="-78"/>
                        </a:rPr>
                        <a:t>-بیماری های</a:t>
                      </a:r>
                      <a:r>
                        <a:rPr lang="fa-IR" baseline="0" dirty="0">
                          <a:cs typeface="B Yagut" panose="00000400000000000000" pitchFamily="2" charset="-78"/>
                        </a:rPr>
                        <a:t> پوستی مثل بدخیمی ها و...</a:t>
                      </a:r>
                    </a:p>
                    <a:p>
                      <a:pPr algn="r" rtl="1"/>
                      <a:r>
                        <a:rPr lang="fa-IR" baseline="0" dirty="0">
                          <a:cs typeface="B Yagut" panose="00000400000000000000" pitchFamily="2" charset="-78"/>
                        </a:rPr>
                        <a:t>-بدخیمی شدن خال ها و...</a:t>
                      </a:r>
                    </a:p>
                    <a:p>
                      <a:pPr algn="r" rtl="1"/>
                      <a:endParaRPr lang="fa-IR" baseline="0" dirty="0">
                        <a:cs typeface="B Yagut" panose="00000400000000000000" pitchFamily="2" charset="-78"/>
                      </a:endParaRPr>
                    </a:p>
                    <a:p>
                      <a:pPr algn="r" rtl="1"/>
                      <a:r>
                        <a:rPr lang="fa-IR" baseline="0" dirty="0">
                          <a:cs typeface="B Yagut" panose="00000400000000000000" pitchFamily="2" charset="-78"/>
                        </a:rPr>
                        <a:t>-مننژیت و....</a:t>
                      </a:r>
                    </a:p>
                    <a:p>
                      <a:pPr algn="r" rtl="1"/>
                      <a:endParaRPr lang="fa-IR" baseline="0" dirty="0">
                        <a:cs typeface="B Yagut" panose="00000400000000000000" pitchFamily="2" charset="-78"/>
                      </a:endParaRPr>
                    </a:p>
                    <a:p>
                      <a:pPr algn="r" rtl="1"/>
                      <a:endParaRPr lang="fa-IR" baseline="0" dirty="0">
                        <a:cs typeface="B Yagut" panose="00000400000000000000" pitchFamily="2" charset="-78"/>
                      </a:endParaRPr>
                    </a:p>
                    <a:p>
                      <a:pPr algn="r" rtl="1"/>
                      <a:r>
                        <a:rPr lang="fa-IR" dirty="0">
                          <a:cs typeface="B Yagut" panose="00000400000000000000" pitchFamily="2" charset="-78"/>
                        </a:rPr>
                        <a:t>-زونا و......</a:t>
                      </a:r>
                      <a:endParaRPr lang="en-US" dirty="0">
                        <a:cs typeface="B Yagut" panose="00000400000000000000" pitchFamily="2" charset="-78"/>
                      </a:endParaRPr>
                    </a:p>
                  </a:txBody>
                  <a:tcPr/>
                </a:tc>
                <a:tc>
                  <a:txBody>
                    <a:bodyPr/>
                    <a:lstStyle/>
                    <a:p>
                      <a:pPr algn="r" rtl="1"/>
                      <a:r>
                        <a:rPr lang="fa-IR" dirty="0">
                          <a:cs typeface="B Yagut" panose="00000400000000000000" pitchFamily="2" charset="-78"/>
                        </a:rPr>
                        <a:t>در صورت مشاهده هر یک از نشانه های زیر:</a:t>
                      </a:r>
                    </a:p>
                    <a:p>
                      <a:pPr algn="r" rtl="1"/>
                      <a:r>
                        <a:rPr lang="fa-IR" dirty="0">
                          <a:cs typeface="B Yagut" panose="00000400000000000000" pitchFamily="2" charset="-78"/>
                        </a:rPr>
                        <a:t>-زخم پوستی که در عرض 3 هفته بهبود پیدا نکند.</a:t>
                      </a:r>
                    </a:p>
                    <a:p>
                      <a:pPr algn="r" rtl="1"/>
                      <a:r>
                        <a:rPr lang="fa-IR" dirty="0">
                          <a:cs typeface="B Yagut" panose="00000400000000000000" pitchFamily="2" charset="-78"/>
                        </a:rPr>
                        <a:t>-تورم یا غده ای با رشد آهسته در پوست</a:t>
                      </a:r>
                    </a:p>
                    <a:p>
                      <a:pPr algn="r" rtl="1"/>
                      <a:r>
                        <a:rPr lang="fa-IR" dirty="0">
                          <a:cs typeface="B Yagut" panose="00000400000000000000" pitchFamily="2" charset="-78"/>
                        </a:rPr>
                        <a:t>-تغییر کردن یک خال قدیمی یا ایجاد یک خال جدید</a:t>
                      </a:r>
                    </a:p>
                    <a:p>
                      <a:pPr algn="r" rtl="1"/>
                      <a:r>
                        <a:rPr lang="fa-IR" dirty="0">
                          <a:cs typeface="B Yagut" panose="00000400000000000000" pitchFamily="2" charset="-78"/>
                        </a:rPr>
                        <a:t>-بثورات پوستی (نقاط قرمز رنگ) که با فشار محو نمی شود و همراه تب و سردرد است.</a:t>
                      </a:r>
                    </a:p>
                    <a:p>
                      <a:pPr algn="r" rtl="1"/>
                      <a:r>
                        <a:rPr lang="fa-IR" dirty="0">
                          <a:cs typeface="B Yagut" panose="00000400000000000000" pitchFamily="2" charset="-78"/>
                        </a:rPr>
                        <a:t>-اگر</a:t>
                      </a:r>
                      <a:r>
                        <a:rPr lang="fa-IR" baseline="0" dirty="0">
                          <a:cs typeface="B Yagut" panose="00000400000000000000" pitchFamily="2" charset="-78"/>
                        </a:rPr>
                        <a:t> دچار بثورات پوستی تاول دار یک طرفه در بدن شده اید.</a:t>
                      </a:r>
                      <a:endParaRPr lang="en-US" dirty="0">
                        <a:cs typeface="B Yagut" panose="00000400000000000000" pitchFamily="2" charset="-78"/>
                      </a:endParaRPr>
                    </a:p>
                  </a:txBody>
                  <a:tcPr/>
                </a:tc>
                <a:extLst>
                  <a:ext uri="{0D108BD9-81ED-4DB2-BD59-A6C34878D82A}">
                    <a16:rowId xmlns:a16="http://schemas.microsoft.com/office/drawing/2014/main" val="10001"/>
                  </a:ext>
                </a:extLst>
              </a:tr>
            </a:tbl>
          </a:graphicData>
        </a:graphic>
      </p:graphicFrame>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891"/>
                </p14:media>
              </p:ext>
            </p:extLst>
          </p:nvPr>
        </p:nvPicPr>
        <p:blipFill>
          <a:blip r:embed="rId4"/>
          <a:stretch>
            <a:fillRect/>
          </a:stretch>
        </p:blipFill>
        <p:spPr>
          <a:xfrm>
            <a:off x="8585200" y="6299200"/>
            <a:ext cx="406400" cy="406400"/>
          </a:xfrm>
          <a:prstGeom prst="rect">
            <a:avLst/>
          </a:prstGeom>
        </p:spPr>
      </p:pic>
      <p:sp>
        <p:nvSpPr>
          <p:cNvPr id="6" name="Slide Number Placeholder 5"/>
          <p:cNvSpPr>
            <a:spLocks noGrp="1"/>
          </p:cNvSpPr>
          <p:nvPr>
            <p:ph type="sldNum" sz="quarter" idx="12"/>
          </p:nvPr>
        </p:nvSpPr>
        <p:spPr/>
        <p:txBody>
          <a:bodyPr/>
          <a:lstStyle/>
          <a:p>
            <a:fld id="{6E260466-3987-4E78-8E3E-EC2259A95BEE}" type="slidenum">
              <a:rPr lang="en-US" smtClean="0"/>
              <a:t>21</a:t>
            </a:fld>
            <a:endParaRPr lang="en-US"/>
          </a:p>
        </p:txBody>
      </p:sp>
    </p:spTree>
    <p:extLst>
      <p:ext uri="{BB962C8B-B14F-4D97-AF65-F5344CB8AC3E}">
        <p14:creationId xmlns:p14="http://schemas.microsoft.com/office/powerpoint/2010/main" val="397508573"/>
      </p:ext>
    </p:extLst>
  </p:cSld>
  <p:clrMapOvr>
    <a:masterClrMapping/>
  </p:clrMapOvr>
  <mc:AlternateContent xmlns:mc="http://schemas.openxmlformats.org/markup-compatibility/2006" xmlns:p14="http://schemas.microsoft.com/office/powerpoint/2010/main">
    <mc:Choice Requires="p14">
      <p:transition spd="slow" p14:dur="2000" advTm="79804"/>
    </mc:Choice>
    <mc:Fallback xmlns="">
      <p:transition spd="slow" advTm="79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a-IR" sz="4000" dirty="0">
                <a:cs typeface="B Yagut" panose="00000400000000000000" pitchFamily="2" charset="-78"/>
              </a:rPr>
              <a:t>تشخیص، طبقه بندی و درمان بیماران مبتلا به مشکلات پوستی</a:t>
            </a:r>
            <a:endParaRPr lang="en-US" sz="4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68819764"/>
              </p:ext>
            </p:extLst>
          </p:nvPr>
        </p:nvGraphicFramePr>
        <p:xfrm>
          <a:off x="457200" y="1600200"/>
          <a:ext cx="8229600" cy="5105400"/>
        </p:xfrm>
        <a:graphic>
          <a:graphicData uri="http://schemas.openxmlformats.org/drawingml/2006/table">
            <a:tbl>
              <a:tblPr firstRow="1" bandRow="1">
                <a:tableStyleId>{5C22544A-7EE6-4342-B048-85BDC9FD1C3A}</a:tableStyleId>
              </a:tblPr>
              <a:tblGrid>
                <a:gridCol w="31242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39929">
                <a:tc>
                  <a:txBody>
                    <a:bodyPr/>
                    <a:lstStyle/>
                    <a:p>
                      <a:pPr algn="r" rtl="1"/>
                      <a:r>
                        <a:rPr lang="fa-IR" sz="1700" dirty="0">
                          <a:cs typeface="B Yagut" panose="00000400000000000000" pitchFamily="2" charset="-78"/>
                        </a:rPr>
                        <a:t>اقدامات و توصیه ها</a:t>
                      </a:r>
                      <a:endParaRPr lang="en-US" sz="1700" dirty="0">
                        <a:cs typeface="B Yagut" panose="00000400000000000000" pitchFamily="2" charset="-78"/>
                      </a:endParaRPr>
                    </a:p>
                  </a:txBody>
                  <a:tcPr/>
                </a:tc>
                <a:tc>
                  <a:txBody>
                    <a:bodyPr/>
                    <a:lstStyle/>
                    <a:p>
                      <a:pPr algn="r" rtl="1"/>
                      <a:r>
                        <a:rPr lang="fa-IR" sz="1700" dirty="0">
                          <a:cs typeface="B Yagut" panose="00000400000000000000" pitchFamily="2" charset="-78"/>
                        </a:rPr>
                        <a:t>مشکلات احتمالی</a:t>
                      </a:r>
                      <a:endParaRPr lang="en-US" sz="1700" dirty="0">
                        <a:cs typeface="B Yagut" panose="00000400000000000000" pitchFamily="2" charset="-78"/>
                      </a:endParaRPr>
                    </a:p>
                  </a:txBody>
                  <a:tcPr/>
                </a:tc>
                <a:tc>
                  <a:txBody>
                    <a:bodyPr/>
                    <a:lstStyle/>
                    <a:p>
                      <a:pPr algn="r" rtl="1"/>
                      <a:r>
                        <a:rPr lang="fa-IR" sz="1700" dirty="0">
                          <a:cs typeface="B Yagut" panose="00000400000000000000" pitchFamily="2" charset="-78"/>
                        </a:rPr>
                        <a:t>نشانه ها</a:t>
                      </a:r>
                      <a:endParaRPr lang="en-US" sz="1700" dirty="0">
                        <a:cs typeface="B Yagut" panose="00000400000000000000" pitchFamily="2" charset="-78"/>
                      </a:endParaRPr>
                    </a:p>
                  </a:txBody>
                  <a:tcPr/>
                </a:tc>
                <a:extLst>
                  <a:ext uri="{0D108BD9-81ED-4DB2-BD59-A6C34878D82A}">
                    <a16:rowId xmlns:a16="http://schemas.microsoft.com/office/drawing/2014/main" val="10000"/>
                  </a:ext>
                </a:extLst>
              </a:tr>
              <a:tr h="4674031">
                <a:tc>
                  <a:txBody>
                    <a:bodyPr/>
                    <a:lstStyle/>
                    <a:p>
                      <a:pPr algn="r" rtl="1"/>
                      <a:r>
                        <a:rPr lang="fa-IR" sz="1700" dirty="0">
                          <a:cs typeface="B Yagut" panose="00000400000000000000" pitchFamily="2" charset="-78"/>
                        </a:rPr>
                        <a:t>-ارجاع غیرفوری</a:t>
                      </a:r>
                    </a:p>
                    <a:p>
                      <a:pPr algn="r" rtl="1"/>
                      <a:endParaRPr lang="fa-IR" sz="1700" dirty="0">
                        <a:cs typeface="B Yagut" panose="00000400000000000000" pitchFamily="2" charset="-78"/>
                      </a:endParaRPr>
                    </a:p>
                    <a:p>
                      <a:pPr algn="r" rtl="1"/>
                      <a:r>
                        <a:rPr lang="fa-IR" sz="1700" dirty="0">
                          <a:cs typeface="B Yagut" panose="00000400000000000000" pitchFamily="2" charset="-78"/>
                        </a:rPr>
                        <a:t>-ارجاع غیرفوری</a:t>
                      </a:r>
                    </a:p>
                    <a:p>
                      <a:pPr algn="r" rtl="1"/>
                      <a:endParaRPr lang="fa-IR" sz="1700" dirty="0">
                        <a:cs typeface="B Yagut" panose="00000400000000000000" pitchFamily="2" charset="-78"/>
                      </a:endParaRPr>
                    </a:p>
                    <a:p>
                      <a:pPr algn="r" rtl="1"/>
                      <a:r>
                        <a:rPr lang="fa-IR" sz="1700" dirty="0">
                          <a:cs typeface="B Yagut" panose="00000400000000000000" pitchFamily="2" charset="-78"/>
                        </a:rPr>
                        <a:t>-ارجاع غیرفوری و توجه بر اساس دستورالعمل کشوری بیماری ها</a:t>
                      </a:r>
                    </a:p>
                    <a:p>
                      <a:pPr marL="0" marR="0" indent="0" algn="r" defTabSz="914400" rtl="1" eaLnBrk="1" fontAlgn="auto" latinLnBrk="0" hangingPunct="1">
                        <a:lnSpc>
                          <a:spcPct val="100000"/>
                        </a:lnSpc>
                        <a:spcBef>
                          <a:spcPts val="0"/>
                        </a:spcBef>
                        <a:spcAft>
                          <a:spcPts val="0"/>
                        </a:spcAft>
                        <a:buClrTx/>
                        <a:buSzTx/>
                        <a:buFontTx/>
                        <a:buNone/>
                        <a:tabLst/>
                        <a:defRPr/>
                      </a:pPr>
                      <a:r>
                        <a:rPr lang="fa-IR" sz="1700" dirty="0">
                          <a:cs typeface="B Yagut" panose="00000400000000000000" pitchFamily="2" charset="-78"/>
                        </a:rPr>
                        <a:t>-ارجاع غیرفوری</a:t>
                      </a:r>
                    </a:p>
                    <a:p>
                      <a:pPr algn="r" rtl="1"/>
                      <a:endParaRPr lang="fa-IR" sz="1700" dirty="0">
                        <a:cs typeface="B Yagut" panose="000004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fa-IR" sz="1700" dirty="0">
                        <a:cs typeface="B Yagut" panose="000004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r>
                        <a:rPr lang="fa-IR" sz="1700" dirty="0">
                          <a:cs typeface="B Yagut" panose="00000400000000000000" pitchFamily="2" charset="-78"/>
                        </a:rPr>
                        <a:t>-ارجاع غیرفوری</a:t>
                      </a:r>
                    </a:p>
                    <a:p>
                      <a:pPr algn="r" rtl="1"/>
                      <a:endParaRPr lang="fa-IR" sz="1700" dirty="0">
                        <a:cs typeface="B Yagut" panose="000004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r>
                        <a:rPr lang="fa-IR" sz="1700" dirty="0">
                          <a:cs typeface="B Yagut" panose="00000400000000000000" pitchFamily="2" charset="-78"/>
                        </a:rPr>
                        <a:t>-ارجاع غیرفوری</a:t>
                      </a:r>
                    </a:p>
                    <a:p>
                      <a:pPr algn="r" rtl="1"/>
                      <a:endParaRPr lang="fa-IR" sz="1700" dirty="0">
                        <a:cs typeface="B Yagut" panose="000004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fa-IR" sz="1700" dirty="0">
                        <a:cs typeface="B Yagut" panose="000004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r>
                        <a:rPr lang="fa-IR" sz="1700" dirty="0">
                          <a:cs typeface="B Yagut" panose="00000400000000000000" pitchFamily="2" charset="-78"/>
                        </a:rPr>
                        <a:t>-ارجاع غیرفوری</a:t>
                      </a:r>
                    </a:p>
                    <a:p>
                      <a:pPr algn="r" rtl="1"/>
                      <a:endParaRPr lang="en-US" sz="1700" dirty="0">
                        <a:cs typeface="B Yagut" panose="00000400000000000000" pitchFamily="2" charset="-78"/>
                      </a:endParaRPr>
                    </a:p>
                  </a:txBody>
                  <a:tcPr/>
                </a:tc>
                <a:tc>
                  <a:txBody>
                    <a:bodyPr/>
                    <a:lstStyle/>
                    <a:p>
                      <a:pPr algn="r" rtl="1"/>
                      <a:r>
                        <a:rPr lang="fa-IR" sz="1700" dirty="0">
                          <a:cs typeface="B Yagut" panose="00000400000000000000" pitchFamily="2" charset="-78"/>
                        </a:rPr>
                        <a:t>-آبله مرغان و.....</a:t>
                      </a:r>
                    </a:p>
                    <a:p>
                      <a:pPr algn="r" rtl="1"/>
                      <a:endParaRPr lang="fa-IR" sz="1700" dirty="0">
                        <a:cs typeface="B Yagut" panose="00000400000000000000" pitchFamily="2" charset="-78"/>
                      </a:endParaRPr>
                    </a:p>
                    <a:p>
                      <a:pPr algn="r" rtl="1"/>
                      <a:r>
                        <a:rPr lang="fa-IR" sz="1700" dirty="0">
                          <a:cs typeface="B Yagut" panose="00000400000000000000" pitchFamily="2" charset="-78"/>
                        </a:rPr>
                        <a:t>-مخملک و....</a:t>
                      </a:r>
                    </a:p>
                    <a:p>
                      <a:pPr algn="r" rtl="1"/>
                      <a:endParaRPr lang="fa-IR" sz="1700" dirty="0">
                        <a:cs typeface="B Yagut" panose="00000400000000000000" pitchFamily="2" charset="-78"/>
                      </a:endParaRPr>
                    </a:p>
                    <a:p>
                      <a:pPr algn="r" rtl="1"/>
                      <a:r>
                        <a:rPr lang="fa-IR" sz="1700" dirty="0">
                          <a:cs typeface="B Yagut" panose="00000400000000000000" pitchFamily="2" charset="-78"/>
                        </a:rPr>
                        <a:t>-سرخجه و....</a:t>
                      </a:r>
                    </a:p>
                    <a:p>
                      <a:pPr algn="r" rtl="1"/>
                      <a:endParaRPr lang="fa-IR" sz="1700" dirty="0">
                        <a:cs typeface="B Yagut" panose="00000400000000000000" pitchFamily="2" charset="-78"/>
                      </a:endParaRPr>
                    </a:p>
                    <a:p>
                      <a:pPr algn="r" rtl="1"/>
                      <a:r>
                        <a:rPr lang="fa-IR" sz="1700" dirty="0">
                          <a:cs typeface="B Yagut" panose="00000400000000000000" pitchFamily="2" charset="-78"/>
                        </a:rPr>
                        <a:t>-پسوریازیس و ...</a:t>
                      </a:r>
                    </a:p>
                    <a:p>
                      <a:pPr algn="r" rtl="1"/>
                      <a:endParaRPr lang="fa-IR" sz="1700" dirty="0">
                        <a:cs typeface="B Yagut" panose="00000400000000000000" pitchFamily="2" charset="-78"/>
                      </a:endParaRPr>
                    </a:p>
                    <a:p>
                      <a:pPr algn="r" rtl="1"/>
                      <a:endParaRPr lang="fa-IR" sz="1700" dirty="0">
                        <a:cs typeface="B Yagut" panose="00000400000000000000" pitchFamily="2" charset="-78"/>
                      </a:endParaRPr>
                    </a:p>
                    <a:p>
                      <a:pPr algn="r" rtl="1"/>
                      <a:r>
                        <a:rPr lang="fa-IR" sz="1700" dirty="0">
                          <a:cs typeface="B Yagut" panose="00000400000000000000" pitchFamily="2" charset="-78"/>
                        </a:rPr>
                        <a:t>-گزش کنه و....</a:t>
                      </a:r>
                    </a:p>
                    <a:p>
                      <a:pPr algn="r" rtl="1"/>
                      <a:endParaRPr lang="fa-IR" sz="1700" dirty="0">
                        <a:cs typeface="B Yagut" panose="00000400000000000000" pitchFamily="2" charset="-78"/>
                      </a:endParaRPr>
                    </a:p>
                    <a:p>
                      <a:pPr algn="r" rtl="1"/>
                      <a:r>
                        <a:rPr lang="fa-IR" sz="1700" dirty="0">
                          <a:cs typeface="B Yagut" panose="00000400000000000000" pitchFamily="2" charset="-78"/>
                        </a:rPr>
                        <a:t>-کچلی و...</a:t>
                      </a:r>
                    </a:p>
                    <a:p>
                      <a:pPr algn="r" rtl="1"/>
                      <a:endParaRPr lang="fa-IR" sz="1700" dirty="0">
                        <a:cs typeface="B Yagut" panose="00000400000000000000" pitchFamily="2" charset="-78"/>
                      </a:endParaRPr>
                    </a:p>
                    <a:p>
                      <a:pPr algn="r" rtl="1"/>
                      <a:endParaRPr lang="fa-IR" sz="1700" dirty="0">
                        <a:cs typeface="B Yagut" panose="00000400000000000000" pitchFamily="2" charset="-78"/>
                      </a:endParaRPr>
                    </a:p>
                    <a:p>
                      <a:pPr algn="r" rtl="1"/>
                      <a:r>
                        <a:rPr lang="fa-IR" sz="1700" dirty="0">
                          <a:cs typeface="B Yagut" panose="00000400000000000000" pitchFamily="2" charset="-78"/>
                        </a:rPr>
                        <a:t>-بیماری های خود ایمنی و عفونت های قارچی خفیف، خال ها و....</a:t>
                      </a:r>
                      <a:endParaRPr lang="en-US" sz="1700" dirty="0">
                        <a:cs typeface="B Yagut" panose="00000400000000000000" pitchFamily="2" charset="-78"/>
                      </a:endParaRPr>
                    </a:p>
                  </a:txBody>
                  <a:tcPr/>
                </a:tc>
                <a:tc>
                  <a:txBody>
                    <a:bodyPr/>
                    <a:lstStyle/>
                    <a:p>
                      <a:pPr algn="r" rtl="1"/>
                      <a:r>
                        <a:rPr lang="fa-IR" sz="1700" dirty="0">
                          <a:cs typeface="B Yagut" panose="00000400000000000000" pitchFamily="2" charset="-78"/>
                        </a:rPr>
                        <a:t>-اگر دچار بثورات پوستی</a:t>
                      </a:r>
                      <a:r>
                        <a:rPr lang="fa-IR" sz="1700" baseline="0" dirty="0">
                          <a:cs typeface="B Yagut" panose="00000400000000000000" pitchFamily="2" charset="-78"/>
                        </a:rPr>
                        <a:t> تاول دار همراه با خارش شده اید.</a:t>
                      </a:r>
                    </a:p>
                    <a:p>
                      <a:pPr algn="r" rtl="1"/>
                      <a:r>
                        <a:rPr lang="fa-IR" sz="1700" baseline="0" dirty="0">
                          <a:cs typeface="B Yagut" panose="00000400000000000000" pitchFamily="2" charset="-78"/>
                        </a:rPr>
                        <a:t>-اگر دچار بثورات پوستی همراه با گلودرد شده اید.</a:t>
                      </a:r>
                    </a:p>
                    <a:p>
                      <a:pPr algn="r" rtl="1"/>
                      <a:r>
                        <a:rPr lang="fa-IR" sz="1700" baseline="0" dirty="0">
                          <a:cs typeface="B Yagut" panose="00000400000000000000" pitchFamily="2" charset="-78"/>
                        </a:rPr>
                        <a:t>-اگر دچار بثورات پوستی منتشر به رنگ صورتی کم رنگ شده اید.</a:t>
                      </a:r>
                    </a:p>
                    <a:p>
                      <a:pPr algn="r" rtl="1"/>
                      <a:r>
                        <a:rPr lang="fa-IR" sz="1700" baseline="0" dirty="0">
                          <a:cs typeface="B Yagut" panose="00000400000000000000" pitchFamily="2" charset="-78"/>
                        </a:rPr>
                        <a:t>-اگر نواحی ضخیم و قرمزی در پوست دارید که پوسته پوسته     می شود.</a:t>
                      </a:r>
                    </a:p>
                    <a:p>
                      <a:pPr algn="r" rtl="1"/>
                      <a:r>
                        <a:rPr lang="fa-IR" sz="1700" baseline="0" dirty="0">
                          <a:cs typeface="B Yagut" panose="00000400000000000000" pitchFamily="2" charset="-78"/>
                        </a:rPr>
                        <a:t>-اگر بثوراتی دارید که در وسط آن نقطه قرمز دارد.</a:t>
                      </a:r>
                    </a:p>
                    <a:p>
                      <a:pPr algn="r" rtl="1"/>
                      <a:r>
                        <a:rPr lang="fa-IR" sz="1700" baseline="0" dirty="0">
                          <a:cs typeface="B Yagut" panose="00000400000000000000" pitchFamily="2" charset="-78"/>
                        </a:rPr>
                        <a:t>-اگر نواحی غیر طبیعی پوست حد و مرز دارد و اطراف آن پوسته پوسته می شود.</a:t>
                      </a:r>
                    </a:p>
                    <a:p>
                      <a:pPr algn="r" rtl="1"/>
                      <a:r>
                        <a:rPr lang="fa-IR" sz="1700" baseline="0" dirty="0">
                          <a:cs typeface="B Yagut" panose="00000400000000000000" pitchFamily="2" charset="-78"/>
                        </a:rPr>
                        <a:t>-اگر منطقه ای از پوست شما کم رنگ تر یا پررنگ تر از بقیه جاهاست.</a:t>
                      </a:r>
                    </a:p>
                    <a:p>
                      <a:pPr algn="r" rtl="1"/>
                      <a:endParaRPr lang="fa-IR" sz="1700" baseline="0" dirty="0">
                        <a:cs typeface="B Yagut" panose="00000400000000000000" pitchFamily="2" charset="-78"/>
                      </a:endParaRPr>
                    </a:p>
                  </a:txBody>
                  <a:tcPr/>
                </a:tc>
                <a:extLst>
                  <a:ext uri="{0D108BD9-81ED-4DB2-BD59-A6C34878D82A}">
                    <a16:rowId xmlns:a16="http://schemas.microsoft.com/office/drawing/2014/main" val="10001"/>
                  </a:ext>
                </a:extLst>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324600"/>
            <a:ext cx="406400" cy="406400"/>
          </a:xfrm>
          <a:prstGeom prst="rect">
            <a:avLst/>
          </a:prstGeom>
        </p:spPr>
      </p:pic>
      <p:sp>
        <p:nvSpPr>
          <p:cNvPr id="6" name="Slide Number Placeholder 5"/>
          <p:cNvSpPr>
            <a:spLocks noGrp="1"/>
          </p:cNvSpPr>
          <p:nvPr>
            <p:ph type="sldNum" sz="quarter" idx="12"/>
          </p:nvPr>
        </p:nvSpPr>
        <p:spPr/>
        <p:txBody>
          <a:bodyPr/>
          <a:lstStyle/>
          <a:p>
            <a:fld id="{6E260466-3987-4E78-8E3E-EC2259A95BEE}" type="slidenum">
              <a:rPr lang="en-US" smtClean="0"/>
              <a:t>22</a:t>
            </a:fld>
            <a:endParaRPr lang="en-US"/>
          </a:p>
        </p:txBody>
      </p:sp>
    </p:spTree>
    <p:extLst>
      <p:ext uri="{BB962C8B-B14F-4D97-AF65-F5344CB8AC3E}">
        <p14:creationId xmlns:p14="http://schemas.microsoft.com/office/powerpoint/2010/main" val="2755417585"/>
      </p:ext>
    </p:extLst>
  </p:cSld>
  <p:clrMapOvr>
    <a:masterClrMapping/>
  </p:clrMapOvr>
  <mc:AlternateContent xmlns:mc="http://schemas.openxmlformats.org/markup-compatibility/2006" xmlns:p14="http://schemas.microsoft.com/office/powerpoint/2010/main">
    <mc:Choice Requires="p14">
      <p:transition spd="slow" p14:dur="2000" advTm="88955"/>
    </mc:Choice>
    <mc:Fallback xmlns="">
      <p:transition spd="slow" advTm="88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a:cs typeface="B Yagut" panose="00000400000000000000" pitchFamily="2" charset="-78"/>
              </a:rPr>
              <a:t>تشخیص، طبقه بندی و درمان بیماران مبتلا به مشکلات پوستی</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8495889"/>
              </p:ext>
            </p:extLst>
          </p:nvPr>
        </p:nvGraphicFramePr>
        <p:xfrm>
          <a:off x="457200" y="1600200"/>
          <a:ext cx="8229600" cy="430276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40">
                <a:tc>
                  <a:txBody>
                    <a:bodyPr/>
                    <a:lstStyle/>
                    <a:p>
                      <a:pPr algn="ctr" rtl="1"/>
                      <a:r>
                        <a:rPr lang="fa-IR" dirty="0"/>
                        <a:t>اقدامات و توصیه ها </a:t>
                      </a:r>
                      <a:endParaRPr lang="en-US" dirty="0"/>
                    </a:p>
                  </a:txBody>
                  <a:tcPr/>
                </a:tc>
                <a:tc>
                  <a:txBody>
                    <a:bodyPr/>
                    <a:lstStyle/>
                    <a:p>
                      <a:pPr algn="ctr" rtl="1"/>
                      <a:r>
                        <a:rPr lang="fa-IR" dirty="0"/>
                        <a:t>مشکلات احتمالی</a:t>
                      </a:r>
                      <a:endParaRPr lang="en-US" dirty="0"/>
                    </a:p>
                  </a:txBody>
                  <a:tcPr/>
                </a:tc>
                <a:tc>
                  <a:txBody>
                    <a:bodyPr/>
                    <a:lstStyle/>
                    <a:p>
                      <a:pPr algn="ctr" rtl="1"/>
                      <a:r>
                        <a:rPr lang="fa-IR" dirty="0"/>
                        <a:t>نشانه ها</a:t>
                      </a:r>
                      <a:endParaRPr lang="en-US" dirty="0"/>
                    </a:p>
                  </a:txBody>
                  <a:tcPr/>
                </a:tc>
                <a:extLst>
                  <a:ext uri="{0D108BD9-81ED-4DB2-BD59-A6C34878D82A}">
                    <a16:rowId xmlns:a16="http://schemas.microsoft.com/office/drawing/2014/main" val="10000"/>
                  </a:ext>
                </a:extLst>
              </a:tr>
              <a:tr h="370840">
                <a:tc>
                  <a:txBody>
                    <a:bodyPr/>
                    <a:lstStyle/>
                    <a:p>
                      <a:pPr algn="r" rtl="1"/>
                      <a:r>
                        <a:rPr lang="fa-IR" dirty="0">
                          <a:cs typeface="B Yagut" panose="00000400000000000000" pitchFamily="2" charset="-78"/>
                        </a:rPr>
                        <a:t>-استفاده از داروهای ضدحساسیت و یا ضد گزش حشرات</a:t>
                      </a:r>
                      <a:r>
                        <a:rPr lang="fa-IR" baseline="0" dirty="0">
                          <a:cs typeface="B Yagut" panose="00000400000000000000" pitchFamily="2" charset="-78"/>
                        </a:rPr>
                        <a:t> طبق -دارونامه ( درصورت شدید بودن ارجاع)</a:t>
                      </a:r>
                    </a:p>
                    <a:p>
                      <a:pPr algn="r" rtl="1"/>
                      <a:r>
                        <a:rPr lang="fa-IR" baseline="0" dirty="0">
                          <a:cs typeface="B Yagut" panose="00000400000000000000" pitchFamily="2" charset="-78"/>
                        </a:rPr>
                        <a:t>-کار شست وشورا کمتر نموده و یا از دستکش با آستر نخی استفاده کند.</a:t>
                      </a:r>
                    </a:p>
                    <a:p>
                      <a:pPr algn="r" rtl="1"/>
                      <a:r>
                        <a:rPr lang="fa-IR" baseline="0" dirty="0">
                          <a:cs typeface="B Yagut" panose="00000400000000000000" pitchFamily="2" charset="-78"/>
                        </a:rPr>
                        <a:t>-دادن دارو طبق دارونامه و آموزش بهداشت فردی</a:t>
                      </a:r>
                    </a:p>
                    <a:p>
                      <a:pPr algn="r" rtl="1"/>
                      <a:endParaRPr lang="fa-IR" baseline="0" dirty="0">
                        <a:cs typeface="B Yagut" panose="00000400000000000000" pitchFamily="2" charset="-78"/>
                      </a:endParaRPr>
                    </a:p>
                    <a:p>
                      <a:pPr algn="r" rtl="1"/>
                      <a:endParaRPr lang="fa-IR" baseline="0" dirty="0">
                        <a:cs typeface="B Yagut" panose="00000400000000000000" pitchFamily="2" charset="-78"/>
                      </a:endParaRPr>
                    </a:p>
                    <a:p>
                      <a:pPr algn="r" rtl="1"/>
                      <a:r>
                        <a:rPr lang="fa-IR" baseline="0" dirty="0">
                          <a:cs typeface="B Yagut" panose="00000400000000000000" pitchFamily="2" charset="-78"/>
                        </a:rPr>
                        <a:t>-دوری کردن از عامل ایجاد کننده و درصورت خوب نشدن ارجاع شود. </a:t>
                      </a:r>
                      <a:endParaRPr lang="en-US" dirty="0">
                        <a:cs typeface="B Yagut" panose="00000400000000000000" pitchFamily="2" charset="-78"/>
                      </a:endParaRPr>
                    </a:p>
                  </a:txBody>
                  <a:tcPr/>
                </a:tc>
                <a:tc>
                  <a:txBody>
                    <a:bodyPr/>
                    <a:lstStyle/>
                    <a:p>
                      <a:pPr algn="r" rtl="1"/>
                      <a:r>
                        <a:rPr lang="fa-IR" dirty="0">
                          <a:cs typeface="B Yagut" panose="00000400000000000000" pitchFamily="2" charset="-78"/>
                        </a:rPr>
                        <a:t>-حساسیت یا گزش حشرات</a:t>
                      </a:r>
                      <a:r>
                        <a:rPr lang="fa-IR" baseline="0" dirty="0">
                          <a:cs typeface="B Yagut" panose="00000400000000000000" pitchFamily="2" charset="-78"/>
                        </a:rPr>
                        <a:t> و...</a:t>
                      </a:r>
                    </a:p>
                    <a:p>
                      <a:pPr algn="r" rtl="1"/>
                      <a:endParaRPr lang="fa-IR" baseline="0" dirty="0">
                        <a:cs typeface="B Yagut" panose="00000400000000000000" pitchFamily="2" charset="-78"/>
                      </a:endParaRPr>
                    </a:p>
                    <a:p>
                      <a:pPr algn="r" rtl="1"/>
                      <a:endParaRPr lang="fa-IR" baseline="0" dirty="0">
                        <a:cs typeface="B Yagut" panose="00000400000000000000" pitchFamily="2" charset="-78"/>
                      </a:endParaRPr>
                    </a:p>
                    <a:p>
                      <a:pPr algn="r" rtl="1"/>
                      <a:endParaRPr lang="fa-IR" baseline="0" dirty="0">
                        <a:cs typeface="B Yagut" panose="00000400000000000000" pitchFamily="2" charset="-78"/>
                      </a:endParaRPr>
                    </a:p>
                    <a:p>
                      <a:pPr algn="r" rtl="1"/>
                      <a:r>
                        <a:rPr lang="fa-IR" baseline="0" dirty="0">
                          <a:cs typeface="B Yagut" panose="00000400000000000000" pitchFamily="2" charset="-78"/>
                        </a:rPr>
                        <a:t>-احتمال حساسیت و.....</a:t>
                      </a:r>
                    </a:p>
                    <a:p>
                      <a:pPr algn="r" rtl="1"/>
                      <a:endParaRPr lang="fa-IR" baseline="0" dirty="0">
                        <a:cs typeface="B Yagut" panose="00000400000000000000" pitchFamily="2" charset="-78"/>
                      </a:endParaRPr>
                    </a:p>
                    <a:p>
                      <a:pPr algn="r" rtl="1"/>
                      <a:endParaRPr lang="fa-IR" baseline="0" dirty="0">
                        <a:cs typeface="B Yagut" panose="00000400000000000000" pitchFamily="2" charset="-78"/>
                      </a:endParaRPr>
                    </a:p>
                    <a:p>
                      <a:pPr algn="r" rtl="1"/>
                      <a:r>
                        <a:rPr lang="fa-IR" baseline="0" dirty="0">
                          <a:cs typeface="B Yagut" panose="00000400000000000000" pitchFamily="2" charset="-78"/>
                        </a:rPr>
                        <a:t>-گال( جرب)و...</a:t>
                      </a:r>
                    </a:p>
                    <a:p>
                      <a:pPr algn="r" rtl="1"/>
                      <a:endParaRPr lang="fa-IR" baseline="0" dirty="0">
                        <a:cs typeface="B Yagut" panose="00000400000000000000" pitchFamily="2" charset="-78"/>
                      </a:endParaRPr>
                    </a:p>
                    <a:p>
                      <a:pPr algn="r" rtl="1"/>
                      <a:endParaRPr lang="fa-IR" baseline="0" dirty="0">
                        <a:cs typeface="B Yagut" panose="00000400000000000000" pitchFamily="2" charset="-78"/>
                      </a:endParaRPr>
                    </a:p>
                    <a:p>
                      <a:pPr algn="r" rtl="1"/>
                      <a:endParaRPr lang="fa-IR" baseline="0" dirty="0">
                        <a:cs typeface="B Yagut" panose="00000400000000000000" pitchFamily="2" charset="-78"/>
                      </a:endParaRPr>
                    </a:p>
                    <a:p>
                      <a:pPr algn="r" rtl="1"/>
                      <a:r>
                        <a:rPr lang="fa-IR" baseline="0" dirty="0">
                          <a:cs typeface="B Yagut" panose="00000400000000000000" pitchFamily="2" charset="-78"/>
                        </a:rPr>
                        <a:t>-احتمال حساسیت  و...</a:t>
                      </a:r>
                      <a:endParaRPr lang="en-US" dirty="0">
                        <a:cs typeface="B Yagut" panose="00000400000000000000" pitchFamily="2" charset="-78"/>
                      </a:endParaRPr>
                    </a:p>
                  </a:txBody>
                  <a:tcPr/>
                </a:tc>
                <a:tc>
                  <a:txBody>
                    <a:bodyPr/>
                    <a:lstStyle/>
                    <a:p>
                      <a:pPr algn="r" rtl="1"/>
                      <a:r>
                        <a:rPr lang="fa-IR" dirty="0">
                          <a:cs typeface="B Yagut" panose="00000400000000000000" pitchFamily="2" charset="-78"/>
                        </a:rPr>
                        <a:t>-اگر مراجعه کننده در یک یا چند منطقه پوست خود خارش دارد که قرمز و برجسته است. </a:t>
                      </a:r>
                    </a:p>
                    <a:p>
                      <a:pPr algn="r" rtl="1"/>
                      <a:endParaRPr lang="fa-IR" dirty="0">
                        <a:cs typeface="B Yagut" panose="00000400000000000000" pitchFamily="2" charset="-78"/>
                      </a:endParaRPr>
                    </a:p>
                    <a:p>
                      <a:pPr algn="r" rtl="1"/>
                      <a:r>
                        <a:rPr lang="fa-IR" dirty="0">
                          <a:cs typeface="B Yagut" panose="00000400000000000000" pitchFamily="2" charset="-78"/>
                        </a:rPr>
                        <a:t>-اگر مشکل پوستی دست ها را گرفتار کرده و با شست وشو با مواد شیمیایی بدتر می شود.</a:t>
                      </a:r>
                    </a:p>
                    <a:p>
                      <a:pPr algn="r" rtl="1"/>
                      <a:r>
                        <a:rPr lang="fa-IR" dirty="0">
                          <a:cs typeface="B Yagut" panose="00000400000000000000" pitchFamily="2" charset="-78"/>
                        </a:rPr>
                        <a:t>-اگر مراجعه کننده دچار خارش شدید با وجود خطوط خاکستری بین انگشتان</a:t>
                      </a:r>
                      <a:r>
                        <a:rPr lang="fa-IR" baseline="0" dirty="0">
                          <a:cs typeface="B Yagut" panose="00000400000000000000" pitchFamily="2" charset="-78"/>
                        </a:rPr>
                        <a:t> پا ویا روی مچ دست باشد.</a:t>
                      </a:r>
                    </a:p>
                    <a:p>
                      <a:pPr algn="r" rtl="1"/>
                      <a:r>
                        <a:rPr lang="fa-IR" baseline="0" dirty="0">
                          <a:cs typeface="B Yagut" panose="00000400000000000000" pitchFamily="2" charset="-78"/>
                        </a:rPr>
                        <a:t>-اگر قسمت خارش دار، خوب می شود و دوباره عود می کند. </a:t>
                      </a:r>
                      <a:endParaRPr lang="en-US" dirty="0">
                        <a:cs typeface="B Yagut" panose="00000400000000000000" pitchFamily="2" charset="-78"/>
                      </a:endParaRPr>
                    </a:p>
                  </a:txBody>
                  <a:tcPr/>
                </a:tc>
                <a:extLst>
                  <a:ext uri="{0D108BD9-81ED-4DB2-BD59-A6C34878D82A}">
                    <a16:rowId xmlns:a16="http://schemas.microsoft.com/office/drawing/2014/main" val="10001"/>
                  </a:ext>
                </a:extLst>
              </a:tr>
            </a:tbl>
          </a:graphicData>
        </a:graphic>
      </p:graphicFrame>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460" end="1596.8956"/>
                </p14:media>
              </p:ext>
            </p:extLst>
          </p:nvPr>
        </p:nvPicPr>
        <p:blipFill>
          <a:blip r:embed="rId4"/>
          <a:stretch>
            <a:fillRect/>
          </a:stretch>
        </p:blipFill>
        <p:spPr>
          <a:xfrm>
            <a:off x="8585200" y="6299200"/>
            <a:ext cx="406400" cy="406400"/>
          </a:xfrm>
          <a:prstGeom prst="rect">
            <a:avLst/>
          </a:prstGeom>
        </p:spPr>
      </p:pic>
      <p:sp>
        <p:nvSpPr>
          <p:cNvPr id="6" name="Slide Number Placeholder 5"/>
          <p:cNvSpPr>
            <a:spLocks noGrp="1"/>
          </p:cNvSpPr>
          <p:nvPr>
            <p:ph type="sldNum" sz="quarter" idx="12"/>
          </p:nvPr>
        </p:nvSpPr>
        <p:spPr/>
        <p:txBody>
          <a:bodyPr/>
          <a:lstStyle/>
          <a:p>
            <a:fld id="{6E260466-3987-4E78-8E3E-EC2259A95BEE}" type="slidenum">
              <a:rPr lang="en-US" smtClean="0"/>
              <a:t>23</a:t>
            </a:fld>
            <a:endParaRPr lang="en-US"/>
          </a:p>
        </p:txBody>
      </p:sp>
    </p:spTree>
    <p:extLst>
      <p:ext uri="{BB962C8B-B14F-4D97-AF65-F5344CB8AC3E}">
        <p14:creationId xmlns:p14="http://schemas.microsoft.com/office/powerpoint/2010/main" val="997888019"/>
      </p:ext>
    </p:extLst>
  </p:cSld>
  <p:clrMapOvr>
    <a:masterClrMapping/>
  </p:clrMapOvr>
  <mc:AlternateContent xmlns:mc="http://schemas.openxmlformats.org/markup-compatibility/2006" xmlns:p14="http://schemas.microsoft.com/office/powerpoint/2010/main">
    <mc:Choice Requires="p14">
      <p:transition spd="slow" p14:dur="2000" advTm="72627"/>
    </mc:Choice>
    <mc:Fallback xmlns="">
      <p:transition spd="slow" advTm="72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dirty="0">
                <a:cs typeface="B Yagut" panose="00000400000000000000" pitchFamily="2" charset="-78"/>
              </a:rPr>
              <a:t>خلاصه مطالب و نتیجه گیری</a:t>
            </a:r>
            <a:endParaRPr lang="en-US" dirty="0"/>
          </a:p>
        </p:txBody>
      </p:sp>
      <p:sp>
        <p:nvSpPr>
          <p:cNvPr id="3" name="Content Placeholder 2"/>
          <p:cNvSpPr>
            <a:spLocks noGrp="1"/>
          </p:cNvSpPr>
          <p:nvPr>
            <p:ph idx="1"/>
          </p:nvPr>
        </p:nvSpPr>
        <p:spPr/>
        <p:txBody>
          <a:bodyPr>
            <a:normAutofit/>
          </a:bodyPr>
          <a:lstStyle/>
          <a:p>
            <a:pPr marL="0" indent="0" algn="just" rtl="1">
              <a:buNone/>
            </a:pPr>
            <a:r>
              <a:rPr lang="fa-IR" sz="2400" dirty="0">
                <a:cs typeface="B Yagut" panose="00000400000000000000" pitchFamily="2" charset="-78"/>
              </a:rPr>
              <a:t>پوست یک سد دفاعی کاملاً موثر در برابر میکروارگانیسم ها و مواد مضر ایجاد می کند، اما این سد بیشترین تاثیر را زمانی دارد که سطح آن دست نخورده یا سالم باقی بماند. در صورت ایجاد جراحت گاهی اوقات باکتری های موجود در سطح پوست سبب عفونی شدن زخم ها شده که این عفونت ممکن است وارد جریان خون شود. برخی اوقات پوست در تماس با مواد آلرژن، آفتاب، بیماری ها، رژیم های غذایی نادرست و.... دچار مشکلاتی نظیر خشکی پوست، درماتیت، اگزما و... می شود.</a:t>
            </a:r>
            <a:endParaRPr lang="en-US" sz="2400" dirty="0">
              <a:cs typeface="B Yagut" panose="00000400000000000000" pitchFamily="2" charset="-78"/>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2211" end="1872.7006"/>
                </p14:media>
              </p:ext>
            </p:extLst>
          </p:nvPr>
        </p:nvPicPr>
        <p:blipFill>
          <a:blip r:embed="rId4"/>
          <a:stretch>
            <a:fillRect/>
          </a:stretch>
        </p:blipFill>
        <p:spPr>
          <a:xfrm>
            <a:off x="8585200" y="6299200"/>
            <a:ext cx="406400" cy="406400"/>
          </a:xfrm>
          <a:prstGeom prst="rect">
            <a:avLst/>
          </a:prstGeom>
        </p:spPr>
      </p:pic>
      <p:sp>
        <p:nvSpPr>
          <p:cNvPr id="6" name="Slide Number Placeholder 5"/>
          <p:cNvSpPr>
            <a:spLocks noGrp="1"/>
          </p:cNvSpPr>
          <p:nvPr>
            <p:ph type="sldNum" sz="quarter" idx="12"/>
          </p:nvPr>
        </p:nvSpPr>
        <p:spPr/>
        <p:txBody>
          <a:bodyPr/>
          <a:lstStyle/>
          <a:p>
            <a:fld id="{6E260466-3987-4E78-8E3E-EC2259A95BEE}" type="slidenum">
              <a:rPr lang="en-US" smtClean="0"/>
              <a:t>24</a:t>
            </a:fld>
            <a:endParaRPr lang="en-US"/>
          </a:p>
        </p:txBody>
      </p:sp>
    </p:spTree>
    <p:extLst>
      <p:ext uri="{BB962C8B-B14F-4D97-AF65-F5344CB8AC3E}">
        <p14:creationId xmlns:p14="http://schemas.microsoft.com/office/powerpoint/2010/main" val="3046587496"/>
      </p:ext>
    </p:extLst>
  </p:cSld>
  <p:clrMapOvr>
    <a:masterClrMapping/>
  </p:clrMapOvr>
  <mc:AlternateContent xmlns:mc="http://schemas.openxmlformats.org/markup-compatibility/2006" xmlns:p14="http://schemas.microsoft.com/office/powerpoint/2010/main">
    <mc:Choice Requires="p14">
      <p:transition spd="slow" p14:dur="2000" advTm="49541"/>
    </mc:Choice>
    <mc:Fallback xmlns="">
      <p:transition spd="slow" advTm="49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cs typeface="B Yagut" panose="00000400000000000000" pitchFamily="2" charset="-78"/>
              </a:rPr>
              <a:t>پرسش و تمرین</a:t>
            </a:r>
            <a:endParaRPr lang="en-US" dirty="0">
              <a:cs typeface="B Yagut" panose="00000400000000000000" pitchFamily="2" charset="-78"/>
            </a:endParaRPr>
          </a:p>
        </p:txBody>
      </p:sp>
      <p:sp>
        <p:nvSpPr>
          <p:cNvPr id="3" name="Content Placeholder 2"/>
          <p:cNvSpPr>
            <a:spLocks noGrp="1"/>
          </p:cNvSpPr>
          <p:nvPr>
            <p:ph idx="1"/>
          </p:nvPr>
        </p:nvSpPr>
        <p:spPr/>
        <p:txBody>
          <a:bodyPr>
            <a:normAutofit/>
          </a:bodyPr>
          <a:lstStyle/>
          <a:p>
            <a:pPr marL="514350" indent="-514350" algn="r" rtl="1">
              <a:buFont typeface="+mj-lt"/>
              <a:buAutoNum type="arabicPeriod"/>
            </a:pPr>
            <a:r>
              <a:rPr lang="fa-IR" sz="2400" dirty="0">
                <a:cs typeface="B Yagut" panose="00000400000000000000" pitchFamily="2" charset="-78"/>
              </a:rPr>
              <a:t>علل ایجاد اگزما را نام ببرید.</a:t>
            </a:r>
          </a:p>
          <a:p>
            <a:pPr marL="514350" indent="-514350" algn="r" rtl="1">
              <a:buFont typeface="+mj-lt"/>
              <a:buAutoNum type="arabicPeriod"/>
            </a:pPr>
            <a:r>
              <a:rPr lang="fa-IR" sz="2400" dirty="0">
                <a:cs typeface="B Yagut" panose="00000400000000000000" pitchFamily="2" charset="-78"/>
              </a:rPr>
              <a:t>درماتیت تماسی را توضیح دهید.</a:t>
            </a:r>
          </a:p>
          <a:p>
            <a:pPr marL="514350" indent="-514350" algn="r" rtl="1">
              <a:buFont typeface="+mj-lt"/>
              <a:buAutoNum type="arabicPeriod"/>
            </a:pPr>
            <a:r>
              <a:rPr lang="fa-IR" sz="2400" dirty="0">
                <a:cs typeface="B Yagut" panose="00000400000000000000" pitchFamily="2" charset="-78"/>
              </a:rPr>
              <a:t>اقدامات لازم در خشکی پوست را بیان کنید.</a:t>
            </a:r>
          </a:p>
          <a:p>
            <a:pPr marL="514350" indent="-514350" algn="r" rtl="1">
              <a:buFont typeface="+mj-lt"/>
              <a:buAutoNum type="arabicPeriod"/>
            </a:pPr>
            <a:r>
              <a:rPr lang="fa-IR" sz="2400" dirty="0">
                <a:cs typeface="B Yagut" panose="00000400000000000000" pitchFamily="2" charset="-78"/>
              </a:rPr>
              <a:t>با کمک مربی خود بیمار مبتلا به حساسیت پوستی را ارزیابی و اقدامات درمانی را انجام داده و در دفتر ثبت نام بیماران ثبت نمایید.</a:t>
            </a: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2350"/>
                </p14:media>
              </p:ext>
            </p:extLst>
          </p:nvPr>
        </p:nvPicPr>
        <p:blipFill>
          <a:blip r:embed="rId4"/>
          <a:stretch>
            <a:fillRect/>
          </a:stretch>
        </p:blipFill>
        <p:spPr>
          <a:xfrm>
            <a:off x="8585200" y="6299200"/>
            <a:ext cx="406400" cy="406400"/>
          </a:xfrm>
          <a:prstGeom prst="rect">
            <a:avLst/>
          </a:prstGeom>
        </p:spPr>
      </p:pic>
      <p:sp>
        <p:nvSpPr>
          <p:cNvPr id="6" name="Slide Number Placeholder 5"/>
          <p:cNvSpPr>
            <a:spLocks noGrp="1"/>
          </p:cNvSpPr>
          <p:nvPr>
            <p:ph type="sldNum" sz="quarter" idx="12"/>
          </p:nvPr>
        </p:nvSpPr>
        <p:spPr/>
        <p:txBody>
          <a:bodyPr/>
          <a:lstStyle/>
          <a:p>
            <a:fld id="{6E260466-3987-4E78-8E3E-EC2259A95BEE}" type="slidenum">
              <a:rPr lang="en-US" smtClean="0"/>
              <a:t>25</a:t>
            </a:fld>
            <a:endParaRPr lang="en-US"/>
          </a:p>
        </p:txBody>
      </p:sp>
    </p:spTree>
    <p:extLst>
      <p:ext uri="{BB962C8B-B14F-4D97-AF65-F5344CB8AC3E}">
        <p14:creationId xmlns:p14="http://schemas.microsoft.com/office/powerpoint/2010/main" val="3398526584"/>
      </p:ext>
    </p:extLst>
  </p:cSld>
  <p:clrMapOvr>
    <a:masterClrMapping/>
  </p:clrMapOvr>
  <mc:AlternateContent xmlns:mc="http://schemas.openxmlformats.org/markup-compatibility/2006" xmlns:p14="http://schemas.microsoft.com/office/powerpoint/2010/main">
    <mc:Choice Requires="p14">
      <p:transition spd="slow" p14:dur="2000" advTm="29790"/>
    </mc:Choice>
    <mc:Fallback xmlns="">
      <p:transition spd="slow" advTm="29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cs typeface="B Yagut" panose="00000400000000000000" pitchFamily="2" charset="-78"/>
              </a:rPr>
              <a:t>فهرست منابع</a:t>
            </a:r>
            <a:endParaRPr lang="en-US" dirty="0">
              <a:cs typeface="B Yagut" panose="00000400000000000000" pitchFamily="2" charset="-78"/>
            </a:endParaRPr>
          </a:p>
        </p:txBody>
      </p:sp>
      <p:sp>
        <p:nvSpPr>
          <p:cNvPr id="3" name="Content Placeholder 2"/>
          <p:cNvSpPr>
            <a:spLocks noGrp="1"/>
          </p:cNvSpPr>
          <p:nvPr>
            <p:ph idx="1"/>
          </p:nvPr>
        </p:nvSpPr>
        <p:spPr/>
        <p:txBody>
          <a:bodyPr>
            <a:normAutofit/>
          </a:bodyPr>
          <a:lstStyle/>
          <a:p>
            <a:pPr marL="0" indent="0" algn="r" rtl="1">
              <a:buNone/>
            </a:pPr>
            <a:r>
              <a:rPr lang="fa-IR" sz="2400" dirty="0">
                <a:cs typeface="B Yagut" panose="00000400000000000000" pitchFamily="2" charset="-78"/>
              </a:rPr>
              <a:t>فولادبند، ف. درمان های ساده علامتی، شیراز، انتشارات نوید شیراز، 1384</a:t>
            </a:r>
          </a:p>
          <a:p>
            <a:pPr marL="0" indent="0" algn="r" rtl="1">
              <a:buNone/>
            </a:pPr>
            <a:r>
              <a:rPr lang="fa-IR" sz="2400" dirty="0">
                <a:cs typeface="B Yagut" panose="00000400000000000000" pitchFamily="2" charset="-78"/>
              </a:rPr>
              <a:t>آرزومانیانس، س. بدیعی، م. و همکاران. مجموعه کامل دروس پرستاری، تهران، انتشارات بشری، 2016</a:t>
            </a:r>
          </a:p>
          <a:p>
            <a:pPr marL="0" indent="0" algn="r" rtl="1">
              <a:buNone/>
            </a:pPr>
            <a:r>
              <a:rPr lang="fa-IR" sz="2400" dirty="0">
                <a:cs typeface="B Yagut" panose="00000400000000000000" pitchFamily="2" charset="-78"/>
              </a:rPr>
              <a:t>لیتین، الف. جلد اول کتاب جامع سلامت خانواده، تهران، انتشارات تیمورزاده، 1395</a:t>
            </a:r>
          </a:p>
          <a:p>
            <a:pPr marL="0" indent="0" algn="r" rtl="1">
              <a:buNone/>
            </a:pPr>
            <a:r>
              <a:rPr lang="fa-IR" sz="2400">
                <a:cs typeface="B Yagut" panose="00000400000000000000" pitchFamily="2" charset="-78"/>
              </a:rPr>
              <a:t>لیتین، الف. </a:t>
            </a:r>
            <a:r>
              <a:rPr lang="fa-IR" sz="2400" dirty="0">
                <a:cs typeface="B Yagut" panose="00000400000000000000" pitchFamily="2" charset="-78"/>
              </a:rPr>
              <a:t>جلد دوم کتاب جامع سلامت خانواده، تهران، انتشارات تیمورزاده، 1395</a:t>
            </a:r>
            <a:endParaRPr lang="en-US" sz="2400" dirty="0">
              <a:cs typeface="B Yagut" panose="00000400000000000000" pitchFamily="2" charset="-78"/>
            </a:endParaRPr>
          </a:p>
        </p:txBody>
      </p:sp>
      <p:sp>
        <p:nvSpPr>
          <p:cNvPr id="5" name="Slide Number Placeholder 4"/>
          <p:cNvSpPr>
            <a:spLocks noGrp="1"/>
          </p:cNvSpPr>
          <p:nvPr>
            <p:ph type="sldNum" sz="quarter" idx="12"/>
          </p:nvPr>
        </p:nvSpPr>
        <p:spPr/>
        <p:txBody>
          <a:bodyPr/>
          <a:lstStyle/>
          <a:p>
            <a:fld id="{6E260466-3987-4E78-8E3E-EC2259A95BEE}" type="slidenum">
              <a:rPr lang="en-US" smtClean="0"/>
              <a:t>26</a:t>
            </a:fld>
            <a:endParaRPr lang="en-US"/>
          </a:p>
        </p:txBody>
      </p:sp>
    </p:spTree>
    <p:extLst>
      <p:ext uri="{BB962C8B-B14F-4D97-AF65-F5344CB8AC3E}">
        <p14:creationId xmlns:p14="http://schemas.microsoft.com/office/powerpoint/2010/main" val="3326372366"/>
      </p:ext>
    </p:extLst>
  </p:cSld>
  <p:clrMapOvr>
    <a:masterClrMapping/>
  </p:clrMapOvr>
  <mc:AlternateContent xmlns:mc="http://schemas.openxmlformats.org/markup-compatibility/2006" xmlns:p14="http://schemas.microsoft.com/office/powerpoint/2010/main">
    <mc:Choice Requires="p14">
      <p:transition spd="slow" p14:dur="2000" advTm="12852"/>
    </mc:Choice>
    <mc:Fallback xmlns="">
      <p:transition spd="slow" advTm="12852"/>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1752600"/>
          </a:xfrm>
        </p:spPr>
        <p:txBody>
          <a:bodyPr>
            <a:normAutofit fontScale="90000"/>
          </a:bodyPr>
          <a:lstStyle/>
          <a:p>
            <a:pPr rtl="1"/>
            <a:r>
              <a:rPr lang="fa-IR" dirty="0">
                <a:cs typeface="B Yagut" panose="00000400000000000000" pitchFamily="2" charset="-78"/>
              </a:rPr>
              <a:t>لطفا نظرات و پیشنهادات خود پیرامون این بسته آموزشی را به آدرس زیر ارسال کنید.</a:t>
            </a:r>
            <a:endParaRPr lang="en-US" dirty="0">
              <a:cs typeface="B Yagut" panose="00000400000000000000" pitchFamily="2" charset="-78"/>
            </a:endParaRPr>
          </a:p>
        </p:txBody>
      </p:sp>
      <p:sp>
        <p:nvSpPr>
          <p:cNvPr id="3" name="Content Placeholder 2"/>
          <p:cNvSpPr>
            <a:spLocks noGrp="1"/>
          </p:cNvSpPr>
          <p:nvPr>
            <p:ph idx="1"/>
          </p:nvPr>
        </p:nvSpPr>
        <p:spPr>
          <a:xfrm>
            <a:off x="457200" y="3200400"/>
            <a:ext cx="8229600" cy="2925763"/>
          </a:xfrm>
        </p:spPr>
        <p:txBody>
          <a:bodyPr/>
          <a:lstStyle/>
          <a:p>
            <a:pPr marL="0" indent="0" algn="ctr" rtl="1">
              <a:buNone/>
            </a:pPr>
            <a:r>
              <a:rPr lang="fa-IR" dirty="0">
                <a:cs typeface="B Yagut" panose="00000400000000000000" pitchFamily="2" charset="-78"/>
              </a:rPr>
              <a:t>دانشگاه علوم پزشکی و خدمات بهداشتی درمان اراک</a:t>
            </a:r>
          </a:p>
          <a:p>
            <a:pPr marL="0" indent="0" algn="ctr" rtl="1">
              <a:buNone/>
            </a:pPr>
            <a:r>
              <a:rPr lang="en-US">
                <a:cs typeface="B Yagut" panose="00000400000000000000" pitchFamily="2" charset="-78"/>
              </a:rPr>
              <a:t>firuzemashayekhi@gmail.com</a:t>
            </a:r>
            <a:endParaRPr lang="en-US" dirty="0">
              <a:cs typeface="B Yagut" panose="00000400000000000000" pitchFamily="2" charset="-78"/>
            </a:endParaRPr>
          </a:p>
        </p:txBody>
      </p:sp>
      <p:sp>
        <p:nvSpPr>
          <p:cNvPr id="5" name="Slide Number Placeholder 4"/>
          <p:cNvSpPr>
            <a:spLocks noGrp="1"/>
          </p:cNvSpPr>
          <p:nvPr>
            <p:ph type="sldNum" sz="quarter" idx="12"/>
          </p:nvPr>
        </p:nvSpPr>
        <p:spPr/>
        <p:txBody>
          <a:bodyPr/>
          <a:lstStyle/>
          <a:p>
            <a:fld id="{6E260466-3987-4E78-8E3E-EC2259A95BEE}" type="slidenum">
              <a:rPr lang="en-US" smtClean="0"/>
              <a:t>27</a:t>
            </a:fld>
            <a:endParaRPr lang="en-US"/>
          </a:p>
        </p:txBody>
      </p:sp>
    </p:spTree>
    <p:extLst>
      <p:ext uri="{BB962C8B-B14F-4D97-AF65-F5344CB8AC3E}">
        <p14:creationId xmlns:p14="http://schemas.microsoft.com/office/powerpoint/2010/main" val="926719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a:t>اهداف آموزشی</a:t>
            </a:r>
            <a:endParaRPr lang="en-US" dirty="0"/>
          </a:p>
        </p:txBody>
      </p:sp>
      <p:sp>
        <p:nvSpPr>
          <p:cNvPr id="3" name="Content Placeholder 2"/>
          <p:cNvSpPr>
            <a:spLocks noGrp="1"/>
          </p:cNvSpPr>
          <p:nvPr>
            <p:ph idx="1"/>
          </p:nvPr>
        </p:nvSpPr>
        <p:spPr/>
        <p:txBody>
          <a:bodyPr>
            <a:normAutofit/>
          </a:bodyPr>
          <a:lstStyle/>
          <a:p>
            <a:pPr marL="0" indent="0" algn="r" rtl="1">
              <a:buNone/>
            </a:pPr>
            <a:r>
              <a:rPr lang="fa-IR" sz="2400" dirty="0">
                <a:cs typeface="B Yagut" panose="00000400000000000000" pitchFamily="2" charset="-78"/>
              </a:rPr>
              <a:t>پس از مطالعه این فصل انتظار می رود بتوانید:</a:t>
            </a:r>
          </a:p>
          <a:p>
            <a:pPr marL="514350" indent="-514350" algn="r" rtl="1">
              <a:buFont typeface="+mj-lt"/>
              <a:buAutoNum type="arabicPeriod"/>
            </a:pPr>
            <a:r>
              <a:rPr lang="fa-IR" sz="2400" dirty="0">
                <a:cs typeface="B Yagut" panose="00000400000000000000" pitchFamily="2" charset="-78"/>
              </a:rPr>
              <a:t>از بیمارمبتلا به مشکلات پوستی به درستی شرح حال</a:t>
            </a:r>
            <a:r>
              <a:rPr lang="en-US" sz="2400" dirty="0">
                <a:cs typeface="B Yagut" panose="00000400000000000000" pitchFamily="2" charset="-78"/>
              </a:rPr>
              <a:t> </a:t>
            </a:r>
            <a:r>
              <a:rPr lang="fa-IR" sz="2400" dirty="0">
                <a:cs typeface="B Yagut" panose="00000400000000000000" pitchFamily="2" charset="-78"/>
              </a:rPr>
              <a:t>بگیرید.</a:t>
            </a:r>
            <a:endParaRPr lang="en-US" sz="2400" dirty="0">
              <a:cs typeface="B Yagut" panose="00000400000000000000" pitchFamily="2" charset="-78"/>
            </a:endParaRPr>
          </a:p>
          <a:p>
            <a:pPr marL="514350" indent="-514350" algn="r" rtl="1">
              <a:buFont typeface="+mj-lt"/>
              <a:buAutoNum type="arabicPeriod"/>
            </a:pPr>
            <a:r>
              <a:rPr lang="fa-IR" sz="2400" dirty="0">
                <a:cs typeface="B Yagut" panose="00000400000000000000" pitchFamily="2" charset="-78"/>
              </a:rPr>
              <a:t>معاینه بیمار مبتلا به مشکلات پوستی را به درستی انجام دهید.</a:t>
            </a:r>
            <a:endParaRPr lang="en-US" sz="2400" dirty="0">
              <a:cs typeface="B Yagut" panose="00000400000000000000" pitchFamily="2" charset="-78"/>
            </a:endParaRPr>
          </a:p>
          <a:p>
            <a:pPr marL="514350" indent="-514350" algn="r" rtl="1">
              <a:buFont typeface="+mj-lt"/>
              <a:buAutoNum type="arabicPeriod"/>
            </a:pPr>
            <a:r>
              <a:rPr lang="fa-IR" sz="2400" dirty="0">
                <a:cs typeface="B Yagut" panose="00000400000000000000" pitchFamily="2" charset="-78"/>
              </a:rPr>
              <a:t>موارد ارجاع فوري و غیر فوري بیماران مبتلا به مشکلات پوستی را بیان نمائید.</a:t>
            </a:r>
            <a:endParaRPr lang="en-US" sz="2400" dirty="0">
              <a:cs typeface="B Yagut" panose="00000400000000000000" pitchFamily="2" charset="-78"/>
            </a:endParaRPr>
          </a:p>
          <a:p>
            <a:pPr marL="514350" indent="-514350" algn="r" rtl="1">
              <a:buFont typeface="+mj-lt"/>
              <a:buAutoNum type="arabicPeriod"/>
            </a:pPr>
            <a:r>
              <a:rPr lang="fa-IR" sz="2400" dirty="0">
                <a:cs typeface="B Yagut" panose="00000400000000000000" pitchFamily="2" charset="-78"/>
              </a:rPr>
              <a:t>درمان هاي دارویی بیماران مبتلا به مشکلات پوستی را با استفاده از</a:t>
            </a:r>
            <a:r>
              <a:rPr lang="en-US" sz="2400" dirty="0">
                <a:cs typeface="B Yagut" panose="00000400000000000000" pitchFamily="2" charset="-78"/>
              </a:rPr>
              <a:t> </a:t>
            </a:r>
            <a:r>
              <a:rPr lang="fa-IR" sz="2400" dirty="0">
                <a:cs typeface="B Yagut" panose="00000400000000000000" pitchFamily="2" charset="-78"/>
              </a:rPr>
              <a:t>دارو نامه ذکر نمایید.</a:t>
            </a: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1440" end="1033.0385"/>
                </p14:media>
              </p:ext>
            </p:extLst>
          </p:nvPr>
        </p:nvPicPr>
        <p:blipFill>
          <a:blip r:embed="rId4"/>
          <a:stretch>
            <a:fillRect/>
          </a:stretch>
        </p:blipFill>
        <p:spPr>
          <a:xfrm>
            <a:off x="8585200" y="6299200"/>
            <a:ext cx="406400" cy="406400"/>
          </a:xfrm>
          <a:prstGeom prst="rect">
            <a:avLst/>
          </a:prstGeom>
        </p:spPr>
      </p:pic>
      <p:sp>
        <p:nvSpPr>
          <p:cNvPr id="6" name="Slide Number Placeholder 5"/>
          <p:cNvSpPr>
            <a:spLocks noGrp="1"/>
          </p:cNvSpPr>
          <p:nvPr>
            <p:ph type="sldNum" sz="quarter" idx="12"/>
          </p:nvPr>
        </p:nvSpPr>
        <p:spPr/>
        <p:txBody>
          <a:bodyPr/>
          <a:lstStyle/>
          <a:p>
            <a:fld id="{6E260466-3987-4E78-8E3E-EC2259A95BEE}" type="slidenum">
              <a:rPr lang="en-US" smtClean="0"/>
              <a:t>3</a:t>
            </a:fld>
            <a:endParaRPr lang="en-US" dirty="0"/>
          </a:p>
        </p:txBody>
      </p:sp>
    </p:spTree>
    <p:extLst>
      <p:ext uri="{BB962C8B-B14F-4D97-AF65-F5344CB8AC3E}">
        <p14:creationId xmlns:p14="http://schemas.microsoft.com/office/powerpoint/2010/main" val="739008081"/>
      </p:ext>
    </p:extLst>
  </p:cSld>
  <p:clrMapOvr>
    <a:masterClrMapping/>
  </p:clrMapOvr>
  <mc:AlternateContent xmlns:mc="http://schemas.openxmlformats.org/markup-compatibility/2006" xmlns:p14="http://schemas.microsoft.com/office/powerpoint/2010/main">
    <mc:Choice Requires="p14">
      <p:transition spd="slow" p14:dur="2000" advTm="30184"/>
    </mc:Choice>
    <mc:Fallback xmlns="">
      <p:transition spd="slow" advTm="30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cs typeface="B Yagut" panose="00000400000000000000" pitchFamily="2" charset="-78"/>
              </a:rPr>
              <a:t>فهرست عناوین</a:t>
            </a:r>
            <a:endParaRPr lang="en-US" dirty="0">
              <a:cs typeface="B Yagut" panose="00000400000000000000" pitchFamily="2" charset="-78"/>
            </a:endParaRPr>
          </a:p>
        </p:txBody>
      </p:sp>
      <p:sp>
        <p:nvSpPr>
          <p:cNvPr id="3" name="Content Placeholder 2"/>
          <p:cNvSpPr>
            <a:spLocks noGrp="1"/>
          </p:cNvSpPr>
          <p:nvPr>
            <p:ph idx="1"/>
          </p:nvPr>
        </p:nvSpPr>
        <p:spPr/>
        <p:txBody>
          <a:bodyPr>
            <a:normAutofit fontScale="55000" lnSpcReduction="20000"/>
          </a:bodyPr>
          <a:lstStyle/>
          <a:p>
            <a:pPr algn="r" rtl="1"/>
            <a:r>
              <a:rPr lang="fa-IR" dirty="0">
                <a:cs typeface="B Yagut" panose="00000400000000000000" pitchFamily="2" charset="-78"/>
              </a:rPr>
              <a:t>مقدمه</a:t>
            </a:r>
          </a:p>
          <a:p>
            <a:pPr algn="r" rtl="1"/>
            <a:r>
              <a:rPr lang="fa-IR" dirty="0">
                <a:cs typeface="B Yagut" panose="00000400000000000000" pitchFamily="2" charset="-78"/>
              </a:rPr>
              <a:t>انواع مشکلات پوستی</a:t>
            </a:r>
          </a:p>
          <a:p>
            <a:pPr algn="r" rtl="1"/>
            <a:r>
              <a:rPr lang="fa-IR" dirty="0">
                <a:cs typeface="B Yagut" panose="00000400000000000000" pitchFamily="2" charset="-78"/>
              </a:rPr>
              <a:t>آکنه</a:t>
            </a:r>
          </a:p>
          <a:p>
            <a:pPr algn="r" rtl="1"/>
            <a:r>
              <a:rPr lang="fa-IR" dirty="0">
                <a:cs typeface="B Yagut" panose="00000400000000000000" pitchFamily="2" charset="-78"/>
              </a:rPr>
              <a:t>خشکی پوست </a:t>
            </a:r>
          </a:p>
          <a:p>
            <a:pPr algn="r" rtl="1"/>
            <a:r>
              <a:rPr lang="fa-IR" dirty="0">
                <a:cs typeface="B Yagut" panose="00000400000000000000" pitchFamily="2" charset="-78"/>
              </a:rPr>
              <a:t>آفتاب سوختگی</a:t>
            </a:r>
          </a:p>
          <a:p>
            <a:pPr algn="r" rtl="1"/>
            <a:r>
              <a:rPr lang="fa-IR" dirty="0">
                <a:cs typeface="B Yagut" panose="00000400000000000000" pitchFamily="2" charset="-78"/>
              </a:rPr>
              <a:t>حساسیت پوستی و کهیر</a:t>
            </a:r>
          </a:p>
          <a:p>
            <a:pPr algn="r" rtl="1"/>
            <a:r>
              <a:rPr lang="fa-IR" dirty="0">
                <a:cs typeface="B Yagut" panose="00000400000000000000" pitchFamily="2" charset="-78"/>
              </a:rPr>
              <a:t>درماتیت تماسی</a:t>
            </a:r>
          </a:p>
          <a:p>
            <a:pPr algn="r" rtl="1"/>
            <a:r>
              <a:rPr lang="fa-IR" dirty="0">
                <a:cs typeface="B Yagut" panose="00000400000000000000" pitchFamily="2" charset="-78"/>
              </a:rPr>
              <a:t>درماتیت سبوره</a:t>
            </a:r>
          </a:p>
          <a:p>
            <a:pPr algn="r" rtl="1"/>
            <a:r>
              <a:rPr lang="fa-IR" dirty="0">
                <a:cs typeface="B Yagut" panose="00000400000000000000" pitchFamily="2" charset="-78"/>
              </a:rPr>
              <a:t>اگزما</a:t>
            </a:r>
          </a:p>
          <a:p>
            <a:pPr algn="r" rtl="1"/>
            <a:r>
              <a:rPr lang="fa-IR" dirty="0">
                <a:cs typeface="B Yagut" panose="00000400000000000000" pitchFamily="2" charset="-78"/>
              </a:rPr>
              <a:t>شرح حال و ارزیابی بیمار مبتلا به مشکلات پوستی</a:t>
            </a:r>
          </a:p>
          <a:p>
            <a:pPr algn="r" rtl="1"/>
            <a:r>
              <a:rPr lang="fa-IR" dirty="0">
                <a:cs typeface="B Yagut" panose="00000400000000000000" pitchFamily="2" charset="-78"/>
              </a:rPr>
              <a:t>معاینه پوست</a:t>
            </a:r>
          </a:p>
          <a:p>
            <a:pPr algn="r" rtl="1"/>
            <a:r>
              <a:rPr lang="fa-IR" dirty="0">
                <a:cs typeface="B Yagut" panose="00000400000000000000" pitchFamily="2" charset="-78"/>
              </a:rPr>
              <a:t>تشخیص، طبقه بندی و درمان بیماران مبتلا به مشکلات پوستی</a:t>
            </a:r>
          </a:p>
          <a:p>
            <a:pPr algn="r" rtl="1"/>
            <a:r>
              <a:rPr lang="fa-IR" dirty="0">
                <a:cs typeface="B Yagut" panose="00000400000000000000" pitchFamily="2" charset="-78"/>
              </a:rPr>
              <a:t>خلاصه مطالب و نتیجه گیری</a:t>
            </a:r>
          </a:p>
          <a:p>
            <a:pPr algn="r" rtl="1"/>
            <a:r>
              <a:rPr lang="fa-IR" dirty="0">
                <a:cs typeface="B Yagut" panose="00000400000000000000" pitchFamily="2" charset="-78"/>
              </a:rPr>
              <a:t>پرسش و تمرین</a:t>
            </a:r>
          </a:p>
          <a:p>
            <a:pPr algn="r" rtl="1"/>
            <a:r>
              <a:rPr lang="fa-IR" dirty="0">
                <a:cs typeface="B Yagut" panose="00000400000000000000" pitchFamily="2" charset="-78"/>
              </a:rPr>
              <a:t>فهرست منابع</a:t>
            </a:r>
          </a:p>
          <a:p>
            <a:pPr marL="0" indent="0" algn="r" rtl="1">
              <a:buNone/>
            </a:pPr>
            <a:endParaRPr lang="fa-IR" dirty="0">
              <a:cs typeface="B Yagut" panose="00000400000000000000" pitchFamily="2" charset="-78"/>
            </a:endParaRPr>
          </a:p>
          <a:p>
            <a:pPr algn="r" rtl="1"/>
            <a:endParaRPr lang="fa-IR" dirty="0">
              <a:cs typeface="B Yagut" panose="00000400000000000000" pitchFamily="2" charset="-78"/>
            </a:endParaRPr>
          </a:p>
        </p:txBody>
      </p:sp>
      <p:pic>
        <p:nvPicPr>
          <p:cNvPr id="4" name="Audio 4">
            <a:hlinkClick r:id="" action="ppaction://media"/>
          </p:cNvPr>
          <p:cNvPicPr>
            <a:picLocks noChangeAspect="1"/>
          </p:cNvPicPr>
          <p:nvPr>
            <a:audioFile r:link="rId1"/>
            <p:extLst>
              <p:ext uri="{DAA4B4D4-6D71-4841-9C94-3DE7FCFB9230}">
                <p14:media xmlns:p14="http://schemas.microsoft.com/office/powerpoint/2010/main" r:embed="rId2">
                  <p14:trim st="1380" end="2584.9727"/>
                </p14:media>
              </p:ext>
            </p:extLst>
          </p:nvPr>
        </p:nvPicPr>
        <p:blipFill>
          <a:blip r:embed="rId4"/>
          <a:stretch>
            <a:fillRect/>
          </a:stretch>
        </p:blipFill>
        <p:spPr>
          <a:xfrm>
            <a:off x="8585200" y="6299200"/>
            <a:ext cx="406400" cy="406400"/>
          </a:xfrm>
          <a:prstGeom prst="rect">
            <a:avLst/>
          </a:prstGeom>
        </p:spPr>
      </p:pic>
      <p:sp>
        <p:nvSpPr>
          <p:cNvPr id="6" name="Slide Number Placeholder 5"/>
          <p:cNvSpPr>
            <a:spLocks noGrp="1"/>
          </p:cNvSpPr>
          <p:nvPr>
            <p:ph type="sldNum" sz="quarter" idx="12"/>
          </p:nvPr>
        </p:nvSpPr>
        <p:spPr/>
        <p:txBody>
          <a:bodyPr/>
          <a:lstStyle/>
          <a:p>
            <a:fld id="{6E260466-3987-4E78-8E3E-EC2259A95BEE}" type="slidenum">
              <a:rPr lang="en-US" smtClean="0"/>
              <a:t>4</a:t>
            </a:fld>
            <a:endParaRPr lang="en-US" dirty="0"/>
          </a:p>
        </p:txBody>
      </p:sp>
    </p:spTree>
    <p:extLst>
      <p:ext uri="{BB962C8B-B14F-4D97-AF65-F5344CB8AC3E}">
        <p14:creationId xmlns:p14="http://schemas.microsoft.com/office/powerpoint/2010/main" val="3664198819"/>
      </p:ext>
    </p:extLst>
  </p:cSld>
  <p:clrMapOvr>
    <a:masterClrMapping/>
  </p:clrMapOvr>
  <mc:AlternateContent xmlns:mc="http://schemas.openxmlformats.org/markup-compatibility/2006" xmlns:p14="http://schemas.microsoft.com/office/powerpoint/2010/main">
    <mc:Choice Requires="p14">
      <p:transition spd="slow" p14:dur="2000" advTm="37464"/>
    </mc:Choice>
    <mc:Fallback xmlns="">
      <p:transition spd="slow" advTm="37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4000" dirty="0">
                <a:cs typeface="B Yagut" panose="00000400000000000000" pitchFamily="2" charset="-78"/>
              </a:rPr>
              <a:t>مقدمه</a:t>
            </a:r>
            <a:endParaRPr lang="en-US" sz="4000" dirty="0">
              <a:cs typeface="B Yagut" panose="00000400000000000000" pitchFamily="2" charset="-78"/>
            </a:endParaRPr>
          </a:p>
        </p:txBody>
      </p:sp>
      <p:sp>
        <p:nvSpPr>
          <p:cNvPr id="3" name="Content Placeholder 2"/>
          <p:cNvSpPr>
            <a:spLocks noGrp="1"/>
          </p:cNvSpPr>
          <p:nvPr>
            <p:ph idx="1"/>
          </p:nvPr>
        </p:nvSpPr>
        <p:spPr/>
        <p:txBody>
          <a:bodyPr>
            <a:normAutofit/>
          </a:bodyPr>
          <a:lstStyle/>
          <a:p>
            <a:pPr marL="0" indent="0" algn="just" rtl="1">
              <a:buNone/>
            </a:pPr>
            <a:r>
              <a:rPr lang="fa-IR" sz="2400" dirty="0">
                <a:cs typeface="B Yagut" panose="00000400000000000000" pitchFamily="2" charset="-78"/>
              </a:rPr>
              <a:t>پوست یک ارگان حیاتی است که بدون آن هیچ موجودی قادر به ادامه حیات نیست ، پوست به عنوان وسیع ترین عضو زنده بدن، در حقیقت یکی از پیچیده ترین، جالب ترین و پرکارترین اعضاء نیز به شمار می آید. پوست، بدن را در مقابل آسیب های مکانیکی، حرارت و تابش شدید نور محافظت می کند و مانع ورود مواد شیمیایی و میکروارگانیسم های بیماریزا می شود. به عنوان یک عضو لامسه پیام های حسی را به مغز و مراکز عصبی منتقل می کند. </a:t>
            </a:r>
            <a:endParaRPr lang="en-US" sz="2400" dirty="0">
              <a:cs typeface="B Yagut" panose="00000400000000000000" pitchFamily="2" charset="-78"/>
            </a:endParaRPr>
          </a:p>
          <a:p>
            <a:pPr marL="0" indent="0" algn="r" rtl="1">
              <a:buNone/>
            </a:pPr>
            <a:endParaRPr lang="en-US" sz="2400" dirty="0">
              <a:cs typeface="B Yagut" panose="00000400000000000000" pitchFamily="2" charset="-78"/>
            </a:endParaRPr>
          </a:p>
        </p:txBody>
      </p:sp>
      <p:sp>
        <p:nvSpPr>
          <p:cNvPr id="6" name="Slide Number Placeholder 5"/>
          <p:cNvSpPr>
            <a:spLocks noGrp="1"/>
          </p:cNvSpPr>
          <p:nvPr>
            <p:ph type="sldNum" sz="quarter" idx="12"/>
          </p:nvPr>
        </p:nvSpPr>
        <p:spPr/>
        <p:txBody>
          <a:bodyPr/>
          <a:lstStyle/>
          <a:p>
            <a:fld id="{6E260466-3987-4E78-8E3E-EC2259A95BEE}" type="slidenum">
              <a:rPr lang="en-US" smtClean="0"/>
              <a:t>5</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442415200"/>
      </p:ext>
    </p:extLst>
  </p:cSld>
  <p:clrMapOvr>
    <a:masterClrMapping/>
  </p:clrMapOvr>
  <mc:AlternateContent xmlns:mc="http://schemas.openxmlformats.org/markup-compatibility/2006" xmlns:p14="http://schemas.microsoft.com/office/powerpoint/2010/main">
    <mc:Choice Requires="p14">
      <p:transition spd="slow" p14:dur="2000" advTm="45903"/>
    </mc:Choice>
    <mc:Fallback xmlns="">
      <p:transition spd="slow" advTm="45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1"/>
            <a:r>
              <a:rPr lang="fa-IR" dirty="0">
                <a:cs typeface="B Yagut" panose="00000400000000000000" pitchFamily="2" charset="-78"/>
              </a:rPr>
              <a:t>انواع مشکلات پوستی</a:t>
            </a:r>
            <a:br>
              <a:rPr lang="fa-IR" dirty="0">
                <a:cs typeface="B Yagut" panose="00000400000000000000" pitchFamily="2" charset="-78"/>
              </a:rPr>
            </a:br>
            <a:endParaRPr lang="en-US" dirty="0"/>
          </a:p>
        </p:txBody>
      </p:sp>
      <p:sp>
        <p:nvSpPr>
          <p:cNvPr id="3" name="Content Placeholder 2"/>
          <p:cNvSpPr>
            <a:spLocks noGrp="1"/>
          </p:cNvSpPr>
          <p:nvPr>
            <p:ph idx="1"/>
          </p:nvPr>
        </p:nvSpPr>
        <p:spPr/>
        <p:txBody>
          <a:bodyPr>
            <a:normAutofit/>
          </a:bodyPr>
          <a:lstStyle/>
          <a:p>
            <a:pPr algn="r" rtl="1">
              <a:buFont typeface="Wingdings" panose="05000000000000000000" pitchFamily="2" charset="2"/>
              <a:buChar char="v"/>
            </a:pPr>
            <a:r>
              <a:rPr lang="fa-IR" sz="2400" dirty="0">
                <a:cs typeface="B Yagut" panose="00000400000000000000" pitchFamily="2" charset="-78"/>
              </a:rPr>
              <a:t>  آکنه</a:t>
            </a:r>
          </a:p>
          <a:p>
            <a:pPr algn="r" rtl="1">
              <a:buFont typeface="Wingdings" panose="05000000000000000000" pitchFamily="2" charset="2"/>
              <a:buChar char="v"/>
            </a:pPr>
            <a:r>
              <a:rPr lang="fa-IR" sz="2400" dirty="0">
                <a:cs typeface="B Yagut" panose="00000400000000000000" pitchFamily="2" charset="-78"/>
              </a:rPr>
              <a:t>خشکی پوست </a:t>
            </a:r>
          </a:p>
          <a:p>
            <a:pPr algn="r" rtl="1">
              <a:buFont typeface="Wingdings" panose="05000000000000000000" pitchFamily="2" charset="2"/>
              <a:buChar char="v"/>
            </a:pPr>
            <a:r>
              <a:rPr lang="fa-IR" sz="2400" dirty="0">
                <a:cs typeface="B Yagut" panose="00000400000000000000" pitchFamily="2" charset="-78"/>
              </a:rPr>
              <a:t>آفتاب سوختگی </a:t>
            </a:r>
          </a:p>
          <a:p>
            <a:pPr algn="r" rtl="1">
              <a:buFont typeface="Wingdings" panose="05000000000000000000" pitchFamily="2" charset="2"/>
              <a:buChar char="v"/>
            </a:pPr>
            <a:r>
              <a:rPr lang="fa-IR" sz="2400" dirty="0">
                <a:cs typeface="B Yagut" panose="00000400000000000000" pitchFamily="2" charset="-78"/>
              </a:rPr>
              <a:t>حساسیت پوستی و کهیر  </a:t>
            </a:r>
          </a:p>
          <a:p>
            <a:pPr algn="r" rtl="1">
              <a:buFont typeface="Wingdings" panose="05000000000000000000" pitchFamily="2" charset="2"/>
              <a:buChar char="v"/>
            </a:pPr>
            <a:r>
              <a:rPr lang="fa-IR" sz="2400" dirty="0">
                <a:cs typeface="B Yagut" panose="00000400000000000000" pitchFamily="2" charset="-78"/>
              </a:rPr>
              <a:t>درماتیت تماسی</a:t>
            </a:r>
          </a:p>
          <a:p>
            <a:pPr algn="r" rtl="1">
              <a:buFont typeface="Wingdings" panose="05000000000000000000" pitchFamily="2" charset="2"/>
              <a:buChar char="v"/>
            </a:pPr>
            <a:r>
              <a:rPr lang="fa-IR" sz="2400" dirty="0">
                <a:cs typeface="B Yagut" panose="00000400000000000000" pitchFamily="2" charset="-78"/>
              </a:rPr>
              <a:t>درماتیت سبوره</a:t>
            </a:r>
          </a:p>
          <a:p>
            <a:pPr algn="r" rtl="1">
              <a:buFont typeface="Wingdings" panose="05000000000000000000" pitchFamily="2" charset="2"/>
              <a:buChar char="v"/>
            </a:pPr>
            <a:r>
              <a:rPr lang="fa-IR" sz="2400" dirty="0">
                <a:cs typeface="B Yagut" panose="00000400000000000000" pitchFamily="2" charset="-78"/>
              </a:rPr>
              <a:t>اگزما</a:t>
            </a:r>
          </a:p>
          <a:p>
            <a:pPr marL="0" indent="0" algn="r" rtl="1">
              <a:buNone/>
            </a:pPr>
            <a:endParaRPr lang="fa-IR" sz="2400" dirty="0">
              <a:cs typeface="B Yagut" panose="00000400000000000000" pitchFamily="2" charset="-78"/>
            </a:endParaRPr>
          </a:p>
        </p:txBody>
      </p:sp>
      <p:pic>
        <p:nvPicPr>
          <p:cNvPr id="5" name="Audio 4">
            <a:hlinkClick r:id="" action="ppaction://media"/>
          </p:cNvPr>
          <p:cNvPicPr>
            <a:picLocks noChangeAspect="1"/>
          </p:cNvPicPr>
          <p:nvPr>
            <a:audioFile r:link="rId1"/>
            <p:extLst>
              <p:ext uri="{DAA4B4D4-6D71-4841-9C94-3DE7FCFB9230}">
                <p14:media xmlns:p14="http://schemas.microsoft.com/office/powerpoint/2010/main" r:embed="rId2">
                  <p14:trim st="1734" end="5326.678"/>
                </p14:media>
              </p:ext>
            </p:extLst>
          </p:nvPr>
        </p:nvPicPr>
        <p:blipFill>
          <a:blip r:embed="rId4"/>
          <a:stretch>
            <a:fillRect/>
          </a:stretch>
        </p:blipFill>
        <p:spPr>
          <a:xfrm>
            <a:off x="8585200" y="6299200"/>
            <a:ext cx="406400" cy="406400"/>
          </a:xfrm>
          <a:prstGeom prst="rect">
            <a:avLst/>
          </a:prstGeom>
        </p:spPr>
      </p:pic>
      <p:sp>
        <p:nvSpPr>
          <p:cNvPr id="6" name="Slide Number Placeholder 5"/>
          <p:cNvSpPr>
            <a:spLocks noGrp="1"/>
          </p:cNvSpPr>
          <p:nvPr>
            <p:ph type="sldNum" sz="quarter" idx="12"/>
          </p:nvPr>
        </p:nvSpPr>
        <p:spPr/>
        <p:txBody>
          <a:bodyPr/>
          <a:lstStyle/>
          <a:p>
            <a:fld id="{6E260466-3987-4E78-8E3E-EC2259A95BEE}" type="slidenum">
              <a:rPr lang="en-US" smtClean="0"/>
              <a:t>6</a:t>
            </a:fld>
            <a:endParaRPr lang="en-US"/>
          </a:p>
        </p:txBody>
      </p:sp>
    </p:spTree>
    <p:extLst>
      <p:ext uri="{BB962C8B-B14F-4D97-AF65-F5344CB8AC3E}">
        <p14:creationId xmlns:p14="http://schemas.microsoft.com/office/powerpoint/2010/main" val="3283044503"/>
      </p:ext>
    </p:extLst>
  </p:cSld>
  <p:clrMapOvr>
    <a:masterClrMapping/>
  </p:clrMapOvr>
  <mc:AlternateContent xmlns:mc="http://schemas.openxmlformats.org/markup-compatibility/2006" xmlns:p14="http://schemas.microsoft.com/office/powerpoint/2010/main">
    <mc:Choice Requires="p14">
      <p:transition spd="slow" p14:dur="2000" advTm="20308"/>
    </mc:Choice>
    <mc:Fallback xmlns="">
      <p:transition spd="slow" advTm="20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a:cs typeface="B Yagut" panose="00000400000000000000" pitchFamily="2" charset="-78"/>
              </a:rPr>
              <a:t>آکنه</a:t>
            </a:r>
            <a:endParaRPr lang="en-US" dirty="0">
              <a:cs typeface="B Yagut" panose="00000400000000000000" pitchFamily="2" charset="-78"/>
            </a:endParaRPr>
          </a:p>
        </p:txBody>
      </p:sp>
      <p:sp>
        <p:nvSpPr>
          <p:cNvPr id="3" name="Content Placeholder 2"/>
          <p:cNvSpPr>
            <a:spLocks noGrp="1"/>
          </p:cNvSpPr>
          <p:nvPr>
            <p:ph idx="1"/>
          </p:nvPr>
        </p:nvSpPr>
        <p:spPr>
          <a:xfrm>
            <a:off x="355600" y="1066800"/>
            <a:ext cx="8229600" cy="5359400"/>
          </a:xfrm>
        </p:spPr>
        <p:txBody>
          <a:bodyPr>
            <a:noAutofit/>
          </a:bodyPr>
          <a:lstStyle/>
          <a:p>
            <a:pPr algn="just" rtl="1"/>
            <a:r>
              <a:rPr lang="fa-IR" sz="1600" dirty="0">
                <a:cs typeface="B Yagut" panose="00000400000000000000" pitchFamily="2" charset="-78"/>
              </a:rPr>
              <a:t>آکنه یک بیماری پوستی است و با دانه های برآمده یا چرکی شده که به علت بسته شدن روزنه های پوستی ایجاد شده اند، مشخص می شوند . این وضعیت در جوانی و نوجوانی شایع است ولی می تواند افراد را در تمام سنین درگیر کند. </a:t>
            </a:r>
          </a:p>
          <a:p>
            <a:pPr algn="just" rtl="1">
              <a:buFont typeface="Wingdings" panose="05000000000000000000" pitchFamily="2" charset="2"/>
              <a:buChar char="v"/>
            </a:pPr>
            <a:r>
              <a:rPr lang="fa-IR" sz="2000" dirty="0">
                <a:cs typeface="B Yagut" panose="00000400000000000000" pitchFamily="2" charset="-78"/>
              </a:rPr>
              <a:t>علل بروز آکنه:</a:t>
            </a:r>
          </a:p>
          <a:p>
            <a:pPr marL="514350" indent="-514350" algn="just" rtl="1">
              <a:buFont typeface="+mj-lt"/>
              <a:buAutoNum type="arabicPeriod"/>
            </a:pPr>
            <a:r>
              <a:rPr lang="fa-IR" sz="1600" dirty="0">
                <a:cs typeface="B Yagut" panose="00000400000000000000" pitchFamily="2" charset="-78"/>
              </a:rPr>
              <a:t>عوامل هورمونی</a:t>
            </a:r>
          </a:p>
          <a:p>
            <a:pPr marL="514350" indent="-514350" algn="just" rtl="1">
              <a:buFont typeface="+mj-lt"/>
              <a:buAutoNum type="arabicPeriod"/>
            </a:pPr>
            <a:r>
              <a:rPr lang="fa-IR" sz="1600" dirty="0">
                <a:cs typeface="B Yagut" panose="00000400000000000000" pitchFamily="2" charset="-78"/>
              </a:rPr>
              <a:t>مشکلات روحی از جمله استرس</a:t>
            </a:r>
          </a:p>
          <a:p>
            <a:pPr marL="514350" indent="-514350" algn="just" rtl="1">
              <a:buFont typeface="+mj-lt"/>
              <a:buAutoNum type="arabicPeriod"/>
            </a:pPr>
            <a:r>
              <a:rPr lang="fa-IR" sz="1600" dirty="0">
                <a:cs typeface="B Yagut" panose="00000400000000000000" pitchFamily="2" charset="-78"/>
              </a:rPr>
              <a:t>تغذیه</a:t>
            </a:r>
          </a:p>
          <a:p>
            <a:pPr marL="514350" indent="-514350" algn="just" rtl="1">
              <a:buFont typeface="+mj-lt"/>
              <a:buAutoNum type="arabicPeriod"/>
            </a:pPr>
            <a:r>
              <a:rPr lang="fa-IR" sz="1600" dirty="0">
                <a:cs typeface="B Yagut" panose="00000400000000000000" pitchFamily="2" charset="-78"/>
              </a:rPr>
              <a:t>آب و هوا</a:t>
            </a:r>
          </a:p>
          <a:p>
            <a:pPr marL="514350" indent="-514350" algn="just" rtl="1">
              <a:buFont typeface="+mj-lt"/>
              <a:buAutoNum type="arabicPeriod"/>
            </a:pPr>
            <a:r>
              <a:rPr lang="fa-IR" sz="1600" dirty="0">
                <a:cs typeface="B Yagut" panose="00000400000000000000" pitchFamily="2" charset="-78"/>
              </a:rPr>
              <a:t>برخی مشاغل</a:t>
            </a:r>
          </a:p>
          <a:p>
            <a:pPr marL="514350" indent="-514350" algn="just" rtl="1">
              <a:buFont typeface="+mj-lt"/>
              <a:buAutoNum type="arabicPeriod"/>
            </a:pPr>
            <a:r>
              <a:rPr lang="fa-IR" sz="1600" dirty="0">
                <a:cs typeface="B Yagut" panose="00000400000000000000" pitchFamily="2" charset="-78"/>
              </a:rPr>
              <a:t>سایر عوامل( ارث ، نژاد،کم خوابی، مواد آرایشی چرب و عدم تحرک بدنی)</a:t>
            </a:r>
          </a:p>
          <a:p>
            <a:pPr algn="just" rtl="1">
              <a:buFont typeface="Wingdings" panose="05000000000000000000" pitchFamily="2" charset="2"/>
              <a:buChar char="v"/>
            </a:pPr>
            <a:r>
              <a:rPr lang="fa-IR" sz="2000" dirty="0">
                <a:cs typeface="B Yagut" panose="00000400000000000000" pitchFamily="2" charset="-78"/>
              </a:rPr>
              <a:t>علائم و نشانه های آکنه عبارتند از:</a:t>
            </a:r>
          </a:p>
          <a:p>
            <a:pPr algn="just" rtl="1"/>
            <a:r>
              <a:rPr lang="fa-IR" sz="1600" dirty="0">
                <a:cs typeface="B Yagut" panose="00000400000000000000" pitchFamily="2" charset="-78"/>
              </a:rPr>
              <a:t>جوش های سرسفید یا سرسیاه روی صورت، گردن ، شانه ها و یا پشت</a:t>
            </a:r>
          </a:p>
          <a:p>
            <a:pPr algn="just" rtl="1"/>
            <a:r>
              <a:rPr lang="fa-IR" sz="1600" dirty="0">
                <a:cs typeface="B Yagut" panose="00000400000000000000" pitchFamily="2" charset="-78"/>
              </a:rPr>
              <a:t>دانه های برآمده یا چرکی شده</a:t>
            </a:r>
          </a:p>
          <a:p>
            <a:pPr algn="just" rtl="1"/>
            <a:r>
              <a:rPr lang="fa-IR" sz="1600" dirty="0">
                <a:cs typeface="B Yagut" panose="00000400000000000000" pitchFamily="2" charset="-78"/>
              </a:rPr>
              <a:t>کیست </a:t>
            </a:r>
          </a:p>
          <a:p>
            <a:pPr algn="just" rtl="1">
              <a:buFont typeface="Wingdings" panose="05000000000000000000" pitchFamily="2" charset="2"/>
              <a:buChar char="v"/>
            </a:pPr>
            <a:r>
              <a:rPr lang="fa-IR" sz="2000" dirty="0">
                <a:cs typeface="B Yagut" panose="00000400000000000000" pitchFamily="2" charset="-78"/>
              </a:rPr>
              <a:t>درمان و مراقبت:</a:t>
            </a:r>
          </a:p>
          <a:p>
            <a:pPr algn="just" rtl="1"/>
            <a:r>
              <a:rPr lang="fa-IR" sz="1600" dirty="0">
                <a:cs typeface="B Yagut" panose="00000400000000000000" pitchFamily="2" charset="-78"/>
              </a:rPr>
              <a:t>درمان جوش به کمک کاهش تولید چربی، افزایش سرعت تکثیر سلولی ،کنترل عفونت باکتریایی و یا ترکیبی از هر سه مورد انجام می شود. </a:t>
            </a:r>
          </a:p>
          <a:p>
            <a:pPr algn="just" rtl="1"/>
            <a:r>
              <a:rPr lang="fa-IR" sz="1600" dirty="0">
                <a:cs typeface="B Yagut" panose="00000400000000000000" pitchFamily="2" charset="-78"/>
              </a:rPr>
              <a:t>استفاده از آنتی بیوتیک های خوراکی و موضعی و  نظافت پوست و برخی ترکیبات ویتامین آ کمک کننده است. </a:t>
            </a:r>
          </a:p>
          <a:p>
            <a:pPr algn="r" rtl="1"/>
            <a:endParaRPr lang="en-US" sz="1600" dirty="0">
              <a:cs typeface="B Yagut" panose="00000400000000000000" pitchFamily="2" charset="-78"/>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584" end="870.9183"/>
                </p14:media>
              </p:ext>
            </p:extLst>
          </p:nvPr>
        </p:nvPicPr>
        <p:blipFill>
          <a:blip r:embed="rId4"/>
          <a:stretch>
            <a:fillRect/>
          </a:stretch>
        </p:blipFill>
        <p:spPr>
          <a:xfrm>
            <a:off x="8585200" y="6299200"/>
            <a:ext cx="406400" cy="406400"/>
          </a:xfrm>
          <a:prstGeom prst="rect">
            <a:avLst/>
          </a:prstGeom>
        </p:spPr>
      </p:pic>
      <p:sp>
        <p:nvSpPr>
          <p:cNvPr id="6" name="Slide Number Placeholder 5"/>
          <p:cNvSpPr>
            <a:spLocks noGrp="1"/>
          </p:cNvSpPr>
          <p:nvPr>
            <p:ph type="sldNum" sz="quarter" idx="12"/>
          </p:nvPr>
        </p:nvSpPr>
        <p:spPr/>
        <p:txBody>
          <a:bodyPr/>
          <a:lstStyle/>
          <a:p>
            <a:fld id="{6E260466-3987-4E78-8E3E-EC2259A95BEE}" type="slidenum">
              <a:rPr lang="en-US" smtClean="0"/>
              <a:t>7</a:t>
            </a:fld>
            <a:endParaRPr lang="en-US"/>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2971800"/>
            <a:ext cx="2514600" cy="2185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8357563"/>
      </p:ext>
    </p:extLst>
  </p:cSld>
  <p:clrMapOvr>
    <a:masterClrMapping/>
  </p:clrMapOvr>
  <mc:AlternateContent xmlns:mc="http://schemas.openxmlformats.org/markup-compatibility/2006" xmlns:p14="http://schemas.microsoft.com/office/powerpoint/2010/main">
    <mc:Choice Requires="p14">
      <p:transition spd="slow" p14:dur="2000" advTm="91693"/>
    </mc:Choice>
    <mc:Fallback xmlns="">
      <p:transition spd="slow" advTm="91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a:cs typeface="B Yagut" panose="00000400000000000000" pitchFamily="2" charset="-78"/>
              </a:rPr>
              <a:t>خشکی پوست</a:t>
            </a:r>
            <a:endParaRPr lang="en-US" dirty="0">
              <a:cs typeface="B Yagut" panose="00000400000000000000" pitchFamily="2" charset="-78"/>
            </a:endParaRPr>
          </a:p>
        </p:txBody>
      </p:sp>
      <p:sp>
        <p:nvSpPr>
          <p:cNvPr id="3" name="Content Placeholder 2"/>
          <p:cNvSpPr>
            <a:spLocks noGrp="1"/>
          </p:cNvSpPr>
          <p:nvPr>
            <p:ph idx="1"/>
          </p:nvPr>
        </p:nvSpPr>
        <p:spPr>
          <a:xfrm>
            <a:off x="355600" y="1219200"/>
            <a:ext cx="8229600" cy="5283200"/>
          </a:xfrm>
        </p:spPr>
        <p:txBody>
          <a:bodyPr>
            <a:noAutofit/>
          </a:bodyPr>
          <a:lstStyle/>
          <a:p>
            <a:pPr algn="just" rtl="1"/>
            <a:r>
              <a:rPr lang="fa-IR" sz="1600" dirty="0">
                <a:cs typeface="B Yagut" panose="00000400000000000000" pitchFamily="2" charset="-78"/>
              </a:rPr>
              <a:t>پوست خشک در اثر کاهش فعالیت غدد چربی، عوامل محیطی یا افزایش سن ،ایجاد می شود. پوست خشک ،معمولا تحریک پذیری بیشتری دارد. همچنین این حالت با موهای خشک و روزنه های کوچک همراهی دارد. تمایل به گسترش آکنه در این افراد وجود ندارد. با افزایش سن پوست افراد خشک  تر می شود و چین و چروک آن نیز ( در مقایسه با افراد با پوست چرب) زیادتر می شود. </a:t>
            </a:r>
          </a:p>
          <a:p>
            <a:pPr algn="just" rtl="1">
              <a:buFont typeface="Wingdings" panose="05000000000000000000" pitchFamily="2" charset="2"/>
              <a:buChar char="v"/>
            </a:pPr>
            <a:r>
              <a:rPr lang="fa-IR" sz="2000" dirty="0">
                <a:cs typeface="B Yagut" panose="00000400000000000000" pitchFamily="2" charset="-78"/>
              </a:rPr>
              <a:t>علل خشکی پوست: </a:t>
            </a:r>
          </a:p>
          <a:p>
            <a:pPr marL="514350" indent="-514350" algn="just" rtl="1">
              <a:buFont typeface="+mj-lt"/>
              <a:buAutoNum type="arabicPeriod"/>
            </a:pPr>
            <a:r>
              <a:rPr lang="fa-IR" sz="1600" dirty="0">
                <a:cs typeface="B Yagut" panose="00000400000000000000" pitchFamily="2" charset="-78"/>
              </a:rPr>
              <a:t>دیابت</a:t>
            </a:r>
          </a:p>
          <a:p>
            <a:pPr marL="514350" indent="-514350" algn="just" rtl="1">
              <a:buFont typeface="+mj-lt"/>
              <a:buAutoNum type="arabicPeriod"/>
            </a:pPr>
            <a:r>
              <a:rPr lang="fa-IR" sz="1600" dirty="0">
                <a:cs typeface="B Yagut" panose="00000400000000000000" pitchFamily="2" charset="-78"/>
              </a:rPr>
              <a:t>کم کاری تیرویید</a:t>
            </a:r>
          </a:p>
          <a:p>
            <a:pPr marL="514350" indent="-514350" algn="just" rtl="1">
              <a:buFont typeface="+mj-lt"/>
              <a:buAutoNum type="arabicPeriod"/>
            </a:pPr>
            <a:r>
              <a:rPr lang="fa-IR" sz="1600" dirty="0">
                <a:cs typeface="B Yagut" panose="00000400000000000000" pitchFamily="2" charset="-78"/>
              </a:rPr>
              <a:t>بیماری های کلیوی</a:t>
            </a:r>
          </a:p>
          <a:p>
            <a:pPr marL="514350" indent="-514350" algn="just" rtl="1">
              <a:buFont typeface="+mj-lt"/>
              <a:buAutoNum type="arabicPeriod"/>
            </a:pPr>
            <a:r>
              <a:rPr lang="fa-IR" sz="1600" dirty="0">
                <a:cs typeface="B Yagut" panose="00000400000000000000" pitchFamily="2" charset="-78"/>
              </a:rPr>
              <a:t>سرطان پوست</a:t>
            </a:r>
          </a:p>
          <a:p>
            <a:pPr marL="514350" indent="-514350" algn="just" rtl="1">
              <a:buFont typeface="+mj-lt"/>
              <a:buAutoNum type="arabicPeriod"/>
            </a:pPr>
            <a:r>
              <a:rPr lang="fa-IR" sz="1600" dirty="0">
                <a:cs typeface="B Yagut" panose="00000400000000000000" pitchFamily="2" charset="-78"/>
              </a:rPr>
              <a:t>اگزما</a:t>
            </a:r>
          </a:p>
          <a:p>
            <a:pPr marL="514350" indent="-514350" algn="just" rtl="1">
              <a:buFont typeface="+mj-lt"/>
              <a:buAutoNum type="arabicPeriod"/>
            </a:pPr>
            <a:r>
              <a:rPr lang="fa-IR" sz="1600" dirty="0">
                <a:cs typeface="B Yagut" panose="00000400000000000000" pitchFamily="2" charset="-78"/>
              </a:rPr>
              <a:t>شست وشوی مکرر پوست با شوینده </a:t>
            </a:r>
          </a:p>
          <a:p>
            <a:pPr algn="just" rtl="1">
              <a:buFont typeface="Wingdings" panose="05000000000000000000" pitchFamily="2" charset="2"/>
              <a:buChar char="v"/>
            </a:pPr>
            <a:r>
              <a:rPr lang="fa-IR" sz="2000" dirty="0">
                <a:cs typeface="B Yagut" panose="00000400000000000000" pitchFamily="2" charset="-78"/>
              </a:rPr>
              <a:t>علائم و نشانه های  خشکی پوست:</a:t>
            </a:r>
          </a:p>
          <a:p>
            <a:pPr algn="just" rtl="1"/>
            <a:r>
              <a:rPr lang="fa-IR" sz="1600" dirty="0">
                <a:cs typeface="B Yagut" panose="00000400000000000000" pitchFamily="2" charset="-78"/>
              </a:rPr>
              <a:t>ظاهری خشک و بی آب</a:t>
            </a:r>
          </a:p>
          <a:p>
            <a:pPr algn="just" rtl="1"/>
            <a:r>
              <a:rPr lang="fa-IR" sz="1600" dirty="0">
                <a:cs typeface="B Yagut" panose="00000400000000000000" pitchFamily="2" charset="-78"/>
              </a:rPr>
              <a:t> پوسته‌ پوسته</a:t>
            </a:r>
          </a:p>
          <a:p>
            <a:pPr algn="just" rtl="1"/>
            <a:r>
              <a:rPr lang="fa-IR" sz="1600" dirty="0">
                <a:cs typeface="B Yagut" panose="00000400000000000000" pitchFamily="2" charset="-78"/>
              </a:rPr>
              <a:t>تحریک شده و ملتهب </a:t>
            </a:r>
          </a:p>
          <a:p>
            <a:pPr algn="just" rtl="1"/>
            <a:r>
              <a:rPr lang="fa-IR" sz="1600" dirty="0">
                <a:cs typeface="B Yagut" panose="00000400000000000000" pitchFamily="2" charset="-78"/>
              </a:rPr>
              <a:t>احساس زبری و گاهی درد و خارش </a:t>
            </a:r>
          </a:p>
          <a:p>
            <a:pPr algn="just" rtl="1"/>
            <a:r>
              <a:rPr lang="fa-IR" sz="1600" dirty="0">
                <a:cs typeface="B Yagut" panose="00000400000000000000" pitchFamily="2" charset="-78"/>
              </a:rPr>
              <a:t>قرمزی و خارش شدید </a:t>
            </a:r>
          </a:p>
          <a:p>
            <a:pPr algn="just" rtl="1"/>
            <a:r>
              <a:rPr lang="fa-IR" sz="1600" dirty="0">
                <a:cs typeface="B Yagut" panose="00000400000000000000" pitchFamily="2" charset="-78"/>
              </a:rPr>
              <a:t>ترک ‌های عمیقی روی پوست </a:t>
            </a:r>
          </a:p>
          <a:p>
            <a:pPr algn="r" rtl="1"/>
            <a:endParaRPr lang="en-US" sz="1400" dirty="0">
              <a:cs typeface="B Yagut" panose="00000400000000000000" pitchFamily="2" charset="-78"/>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1140"/>
                </p14:media>
              </p:ext>
            </p:extLst>
          </p:nvPr>
        </p:nvPicPr>
        <p:blipFill>
          <a:blip r:embed="rId4"/>
          <a:stretch>
            <a:fillRect/>
          </a:stretch>
        </p:blipFill>
        <p:spPr>
          <a:xfrm>
            <a:off x="8585200" y="6299200"/>
            <a:ext cx="406400" cy="406400"/>
          </a:xfrm>
          <a:prstGeom prst="rect">
            <a:avLst/>
          </a:prstGeom>
        </p:spPr>
      </p:pic>
      <p:sp>
        <p:nvSpPr>
          <p:cNvPr id="6" name="Slide Number Placeholder 5"/>
          <p:cNvSpPr>
            <a:spLocks noGrp="1"/>
          </p:cNvSpPr>
          <p:nvPr>
            <p:ph type="sldNum" sz="quarter" idx="12"/>
          </p:nvPr>
        </p:nvSpPr>
        <p:spPr/>
        <p:txBody>
          <a:bodyPr/>
          <a:lstStyle/>
          <a:p>
            <a:r>
              <a:rPr lang="fa-IR" dirty="0"/>
              <a:t> </a:t>
            </a:r>
            <a:fld id="{6E260466-3987-4E78-8E3E-EC2259A95BEE}" type="slidenum">
              <a:rPr lang="en-US" smtClean="0"/>
              <a:t>8</a:t>
            </a:fld>
            <a:endParaRPr lang="en-US"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3657600"/>
            <a:ext cx="3962400"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5035908"/>
      </p:ext>
    </p:extLst>
  </p:cSld>
  <p:clrMapOvr>
    <a:masterClrMapping/>
  </p:clrMapOvr>
  <mc:AlternateContent xmlns:mc="http://schemas.openxmlformats.org/markup-compatibility/2006" xmlns:p14="http://schemas.microsoft.com/office/powerpoint/2010/main">
    <mc:Choice Requires="p14">
      <p:transition spd="slow" p14:dur="2000" advTm="72123"/>
    </mc:Choice>
    <mc:Fallback xmlns="">
      <p:transition spd="slow" advTm="72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cs typeface="B Yagut" panose="00000400000000000000" pitchFamily="2" charset="-78"/>
              </a:rPr>
              <a:t>خشکی پوست </a:t>
            </a:r>
            <a:endParaRPr lang="en-US" dirty="0">
              <a:cs typeface="B Yagut" panose="00000400000000000000" pitchFamily="2" charset="-78"/>
            </a:endParaRPr>
          </a:p>
        </p:txBody>
      </p:sp>
      <p:sp>
        <p:nvSpPr>
          <p:cNvPr id="4" name="Rectangle 3"/>
          <p:cNvSpPr/>
          <p:nvPr/>
        </p:nvSpPr>
        <p:spPr>
          <a:xfrm>
            <a:off x="457200" y="1981200"/>
            <a:ext cx="8229600" cy="4216539"/>
          </a:xfrm>
          <a:prstGeom prst="rect">
            <a:avLst/>
          </a:prstGeom>
        </p:spPr>
        <p:txBody>
          <a:bodyPr wrap="square">
            <a:spAutoFit/>
          </a:bodyPr>
          <a:lstStyle/>
          <a:p>
            <a:pPr marL="285750" indent="-285750" algn="just" rtl="1">
              <a:buFont typeface="Wingdings" panose="05000000000000000000" pitchFamily="2" charset="2"/>
              <a:buChar char="v"/>
            </a:pPr>
            <a:r>
              <a:rPr lang="fa-IR" sz="2800" dirty="0">
                <a:cs typeface="B Yagut" panose="00000400000000000000" pitchFamily="2" charset="-78"/>
              </a:rPr>
              <a:t>درمان خشکی پوست :</a:t>
            </a:r>
          </a:p>
          <a:p>
            <a:pPr marL="285750" indent="-285750" algn="just" rtl="1">
              <a:buFont typeface="Arial" panose="020B0604020202020204" pitchFamily="34" charset="0"/>
              <a:buChar char="•"/>
            </a:pPr>
            <a:r>
              <a:rPr lang="fa-IR" sz="2400" dirty="0">
                <a:cs typeface="B Yagut" panose="00000400000000000000" pitchFamily="2" charset="-78"/>
              </a:rPr>
              <a:t>به اندازه کافی ورزش کنید، تا بدن سالم و متناسبی داشته باشید، ورزش کردن باعث بهبود و افزایش گردش خون شما خواهد شد که در نهایت پوستی شاداب و درخشان را می دهد.</a:t>
            </a:r>
          </a:p>
          <a:p>
            <a:pPr marL="285750" indent="-285750" algn="just" rtl="1">
              <a:buFont typeface="Arial" panose="020B0604020202020204" pitchFamily="34" charset="0"/>
              <a:buChar char="•"/>
            </a:pPr>
            <a:r>
              <a:rPr lang="fa-IR" sz="2400" dirty="0">
                <a:cs typeface="B Yagut" panose="00000400000000000000" pitchFamily="2" charset="-78"/>
              </a:rPr>
              <a:t>از مصرف لوازم آرایشی که مواد تشکیل دهنده آن شیمیایی و مضر است، اجتناب کنید و تا حد ممکن از لوازم آرایشی استفاده کنید که پایه گیاهی و محصولات طبیعی داشته باشد.</a:t>
            </a:r>
          </a:p>
          <a:p>
            <a:pPr marL="285750" indent="-285750" algn="just" rtl="1">
              <a:buFont typeface="Arial" panose="020B0604020202020204" pitchFamily="34" charset="0"/>
              <a:buChar char="•"/>
            </a:pPr>
            <a:r>
              <a:rPr lang="fa-IR" sz="2400" dirty="0">
                <a:cs typeface="B Yagut" panose="00000400000000000000" pitchFamily="2" charset="-78"/>
              </a:rPr>
              <a:t>به اندازه کافی آب بنوشید تا به هیدراته ماندن پوست تان کمک کند.</a:t>
            </a:r>
          </a:p>
          <a:p>
            <a:pPr marL="285750" indent="-285750" algn="just" rtl="1">
              <a:buFont typeface="Arial" panose="020B0604020202020204" pitchFamily="34" charset="0"/>
              <a:buChar char="•"/>
            </a:pPr>
            <a:r>
              <a:rPr lang="fa-IR" sz="2400" dirty="0">
                <a:cs typeface="B Yagut" panose="00000400000000000000" pitchFamily="2" charset="-78"/>
              </a:rPr>
              <a:t>می توانید آب میوه را نیز به رژیم غذایی روزانه خود اضافه کنید که نقش مهمی را در سلامت شما ایفا می کند از آب ولرم و یا خنک (و نه آب داغ) برای شست وشوی بدن خود استفاده کنید. </a:t>
            </a:r>
          </a:p>
        </p:txBody>
      </p:sp>
      <p:pic>
        <p:nvPicPr>
          <p:cNvPr id="5" name="Audio 4">
            <a:hlinkClick r:id="" action="ppaction://media"/>
          </p:cNvPr>
          <p:cNvPicPr>
            <a:picLocks noChangeAspect="1"/>
          </p:cNvPicPr>
          <p:nvPr>
            <a:audioFile r:link="rId1"/>
            <p:extLst>
              <p:ext uri="{DAA4B4D4-6D71-4841-9C94-3DE7FCFB9230}">
                <p14:media xmlns:p14="http://schemas.microsoft.com/office/powerpoint/2010/main" r:embed="rId2">
                  <p14:trim st="1696"/>
                </p14:media>
              </p:ext>
            </p:extLst>
          </p:nvPr>
        </p:nvPicPr>
        <p:blipFill>
          <a:blip r:embed="rId4"/>
          <a:stretch>
            <a:fillRect/>
          </a:stretch>
        </p:blipFill>
        <p:spPr>
          <a:xfrm>
            <a:off x="8585200" y="6299200"/>
            <a:ext cx="406400" cy="406400"/>
          </a:xfrm>
          <a:prstGeom prst="rect">
            <a:avLst/>
          </a:prstGeom>
        </p:spPr>
      </p:pic>
      <p:sp>
        <p:nvSpPr>
          <p:cNvPr id="6" name="Slide Number Placeholder 5"/>
          <p:cNvSpPr>
            <a:spLocks noGrp="1"/>
          </p:cNvSpPr>
          <p:nvPr>
            <p:ph type="sldNum" sz="quarter" idx="12"/>
          </p:nvPr>
        </p:nvSpPr>
        <p:spPr/>
        <p:txBody>
          <a:bodyPr/>
          <a:lstStyle/>
          <a:p>
            <a:fld id="{6E260466-3987-4E78-8E3E-EC2259A95BEE}" type="slidenum">
              <a:rPr lang="en-US" smtClean="0"/>
              <a:t>9</a:t>
            </a:fld>
            <a:endParaRPr lang="en-US"/>
          </a:p>
        </p:txBody>
      </p:sp>
    </p:spTree>
    <p:extLst>
      <p:ext uri="{BB962C8B-B14F-4D97-AF65-F5344CB8AC3E}">
        <p14:creationId xmlns:p14="http://schemas.microsoft.com/office/powerpoint/2010/main" val="443952254"/>
      </p:ext>
    </p:extLst>
  </p:cSld>
  <p:clrMapOvr>
    <a:masterClrMapping/>
  </p:clrMapOvr>
  <mc:AlternateContent xmlns:mc="http://schemas.openxmlformats.org/markup-compatibility/2006" xmlns:p14="http://schemas.microsoft.com/office/powerpoint/2010/main">
    <mc:Choice Requires="p14">
      <p:transition spd="slow" p14:dur="2000" advTm="56144"/>
    </mc:Choice>
    <mc:Fallback xmlns="">
      <p:transition spd="slow" advTm="56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مرکزی</_x062f__x0627__x0646__x0634__x06af__x0627__x0647_>
    <_x0646__x0648__x0639__x0020__x062d__x06cc__x0637__x0647_ xmlns="12fdc5dc-769e-4543-b10d-fbea3dac4417">رويكرد به شكايات شايع و درمان‌هاي ساده علامتي</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5NN7CDR5NKU2-831-1236</_dlc_DocId>
    <_dlc_DocIdUrl xmlns="1047730d-92e1-4018-9084-d932fd3a7f58">
      <Url>http://www.health.gov.ir/hnd/_layouts/DocIdRedir.aspx?ID=5NN7CDR5NKU2-831-1236</Url>
      <Description>5NN7CDR5NKU2-831-1236</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578D4E1A-17A4-4D4B-BCB0-1F4E8A01DB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C05F0F7-E441-4CA8-A477-AF1EE2B599EE}">
  <ds:schemaRefs>
    <ds:schemaRef ds:uri="http://schemas.microsoft.com/office/2006/metadata/properties"/>
    <ds:schemaRef ds:uri="http://schemas.microsoft.com/office/infopath/2007/PartnerControls"/>
    <ds:schemaRef ds:uri="12fdc5dc-769e-4543-b10d-fbea3dac4417"/>
    <ds:schemaRef ds:uri="1047730d-92e1-4018-9084-d932fd3a7f58"/>
  </ds:schemaRefs>
</ds:datastoreItem>
</file>

<file path=customXml/itemProps3.xml><?xml version="1.0" encoding="utf-8"?>
<ds:datastoreItem xmlns:ds="http://schemas.openxmlformats.org/officeDocument/2006/customXml" ds:itemID="{AFDC3D9C-083E-426B-BE3C-1BABBD0D49EF}">
  <ds:schemaRefs>
    <ds:schemaRef ds:uri="http://schemas.microsoft.com/sharepoint/v3/contenttype/forms"/>
  </ds:schemaRefs>
</ds:datastoreItem>
</file>

<file path=customXml/itemProps4.xml><?xml version="1.0" encoding="utf-8"?>
<ds:datastoreItem xmlns:ds="http://schemas.openxmlformats.org/officeDocument/2006/customXml" ds:itemID="{12F75B8A-6567-4271-9762-C6518FD42936}">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2386</TotalTime>
  <Words>3176</Words>
  <Application>Microsoft Office PowerPoint</Application>
  <PresentationFormat>On-screen Show (4:3)</PresentationFormat>
  <Paragraphs>352</Paragraphs>
  <Slides>27</Slides>
  <Notes>1</Notes>
  <HiddenSlides>0</HiddenSlides>
  <MMClips>25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B Yagut</vt:lpstr>
      <vt:lpstr>Calibri</vt:lpstr>
      <vt:lpstr>Wingdings</vt:lpstr>
      <vt:lpstr>Office Theme</vt:lpstr>
      <vt:lpstr>برخورد با هر یک از شکایات شایع در مراجعین خانه بهداشت و درمان های ساده علامتی</vt:lpstr>
      <vt:lpstr>مشخصات سند</vt:lpstr>
      <vt:lpstr>اهداف آموزشی</vt:lpstr>
      <vt:lpstr>فهرست عناوین</vt:lpstr>
      <vt:lpstr>مقدمه</vt:lpstr>
      <vt:lpstr>انواع مشکلات پوستی </vt:lpstr>
      <vt:lpstr>آکنه</vt:lpstr>
      <vt:lpstr>خشکی پوست</vt:lpstr>
      <vt:lpstr>خشکی پوست </vt:lpstr>
      <vt:lpstr>آفتاب سوختگی </vt:lpstr>
      <vt:lpstr>آفتاب سوختگی </vt:lpstr>
      <vt:lpstr>حساسیت پوستی و کهیر   </vt:lpstr>
      <vt:lpstr>علائم حساسیت و کهیر </vt:lpstr>
      <vt:lpstr>درماتیت</vt:lpstr>
      <vt:lpstr>درماتیت تماسی</vt:lpstr>
      <vt:lpstr>درماتیت سبوره</vt:lpstr>
      <vt:lpstr>اگزما</vt:lpstr>
      <vt:lpstr>اگزما</vt:lpstr>
      <vt:lpstr>شرح حال و ارزیابی بیمار مبتلا به مشکلات پوستی </vt:lpstr>
      <vt:lpstr>معاینه پوست</vt:lpstr>
      <vt:lpstr>تشخیص، طبقه بندی و درمان بیماران مبتلا به مشکلات پوستی</vt:lpstr>
      <vt:lpstr>تشخیص، طبقه بندی و درمان بیماران مبتلا به مشکلات پوستی</vt:lpstr>
      <vt:lpstr>تشخیص، طبقه بندی و درمان بیماران مبتلا به مشکلات پوستی</vt:lpstr>
      <vt:lpstr>خلاصه مطالب و نتیجه گیری</vt:lpstr>
      <vt:lpstr>پرسش و تمرین</vt:lpstr>
      <vt:lpstr>فهرست منابع</vt:lpstr>
      <vt:lpstr>لطفا نظرات و پیشنهادات خود پیرامون این بسته آموزشی را به آدرس زیر ارسال کنید.</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Falahi</cp:lastModifiedBy>
  <cp:revision>428</cp:revision>
  <dcterms:created xsi:type="dcterms:W3CDTF">2020-04-25T05:45:52Z</dcterms:created>
  <dcterms:modified xsi:type="dcterms:W3CDTF">2021-10-20T06:34:53Z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f999c32c-582b-4310-b2e1-7e4842f94357</vt:lpwstr>
  </property>
</Properties>
</file>